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787" r:id="rId2"/>
    <p:sldId id="747" r:id="rId3"/>
    <p:sldId id="755" r:id="rId4"/>
    <p:sldId id="763" r:id="rId5"/>
    <p:sldId id="746" r:id="rId6"/>
    <p:sldId id="777" r:id="rId7"/>
    <p:sldId id="778" r:id="rId8"/>
    <p:sldId id="779" r:id="rId9"/>
    <p:sldId id="780" r:id="rId10"/>
    <p:sldId id="781" r:id="rId11"/>
    <p:sldId id="782" r:id="rId12"/>
    <p:sldId id="783" r:id="rId13"/>
    <p:sldId id="784" r:id="rId14"/>
    <p:sldId id="785" r:id="rId15"/>
    <p:sldId id="789" r:id="rId16"/>
    <p:sldId id="788" r:id="rId17"/>
    <p:sldId id="75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7B9FF-06C9-4F9A-9236-7AD6015D02CF}" v="23" dt="2023-01-31T11:01:22.8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64701" autoAdjust="0"/>
  </p:normalViewPr>
  <p:slideViewPr>
    <p:cSldViewPr snapToGrid="0">
      <p:cViewPr>
        <p:scale>
          <a:sx n="70" d="100"/>
          <a:sy n="70" d="100"/>
        </p:scale>
        <p:origin x="1590"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84F6B3-32CA-435F-886C-CF1CD6ACFA87}" type="datetimeFigureOut">
              <a:rPr lang="en-GB" smtClean="0"/>
              <a:t>01/02/2023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66BA73-1B46-413F-93D2-DEEFA378A9AE}" type="slidenum">
              <a:rPr lang="en-GB" smtClean="0"/>
              <a:t>‹#›</a:t>
            </a:fld>
            <a:endParaRPr lang="en-GB"/>
          </a:p>
        </p:txBody>
      </p:sp>
    </p:spTree>
    <p:extLst>
      <p:ext uri="{BB962C8B-B14F-4D97-AF65-F5344CB8AC3E}">
        <p14:creationId xmlns:p14="http://schemas.microsoft.com/office/powerpoint/2010/main" val="4253927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 Native-speaker teacher feedback provided by </a:t>
            </a:r>
            <a:r>
              <a:rPr lang="en-GB" sz="1200" b="0" i="0" kern="1200" dirty="0">
                <a:solidFill>
                  <a:schemeClr val="tx1"/>
                </a:solidFill>
                <a:effectLst/>
                <a:latin typeface="+mn-lt"/>
                <a:ea typeface="+mn-ea"/>
                <a:cs typeface="+mn-cs"/>
              </a:rPr>
              <a:t>Stephanie Cross.</a:t>
            </a:r>
          </a:p>
          <a:p>
            <a:pPr>
              <a:lnSpc>
                <a:spcPct val="107000"/>
              </a:lnSpc>
              <a:spcAft>
                <a:spcPts val="800"/>
              </a:spcAft>
            </a:pP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Learning outcomes</a:t>
            </a:r>
          </a:p>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Plural rules 1-3</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WH-questions</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WO2</a:t>
            </a:r>
          </a:p>
          <a:p>
            <a:pPr>
              <a:lnSpc>
                <a:spcPct val="107000"/>
              </a:lnSpc>
              <a:spcAft>
                <a:spcPts val="80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Revisit: Numbers</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Phonics: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de-DE" sz="1200" b="1" i="0" dirty="0">
                <a:effectLst/>
                <a:latin typeface="Century Gothic" panose="020B0502020202020204" pitchFamily="34" charset="0"/>
              </a:rPr>
              <a:t>SSC: </a:t>
            </a:r>
            <a:r>
              <a:rPr lang="en-GB" sz="1200" b="1" i="0" dirty="0">
                <a:solidFill>
                  <a:srgbClr val="000000"/>
                </a:solidFill>
                <a:effectLst/>
                <a:latin typeface="Century Gothic" panose="020B0502020202020204" pitchFamily="34" charset="0"/>
              </a:rPr>
              <a:t>[w] vs [v]</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i="0" dirty="0">
                <a:solidFill>
                  <a:srgbClr val="000000"/>
                </a:solidFill>
                <a:effectLst/>
                <a:latin typeface="Century Gothic" panose="020B0502020202020204" pitchFamily="34" charset="0"/>
              </a:rPr>
              <a:t>[link to grammar: question words]</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0" i="0" dirty="0">
                <a:solidFill>
                  <a:srgbClr val="000000"/>
                </a:solidFill>
                <a:effectLst/>
                <a:latin typeface="Century Gothic" panose="020B0502020202020204" pitchFamily="34" charset="0"/>
              </a:rPr>
              <a:t>[z]</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0" i="0" dirty="0">
                <a:solidFill>
                  <a:srgbClr val="000000"/>
                </a:solidFill>
                <a:effectLst/>
                <a:latin typeface="Century Gothic" panose="020B0502020202020204" pitchFamily="34" charset="0"/>
              </a:rPr>
              <a:t>[link to grammar: numbers 20+] </a:t>
            </a:r>
            <a:endParaRPr lang="en-US" sz="1200" b="0" i="0"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New vocabulary: </a:t>
            </a:r>
            <a:r>
              <a:rPr lang="de-DE" sz="1200" b="0" i="0" u="none" strike="noStrike" dirty="0">
                <a:solidFill>
                  <a:srgbClr val="000000"/>
                </a:solidFill>
                <a:effectLst/>
                <a:latin typeface="Century Gothic" panose="020B0502020202020204" pitchFamily="34" charset="0"/>
              </a:rPr>
              <a:t>Bayern [624] Bodensee [n/a] Donau [n/a] Köln [n/a] München [n/a] Ostsee [n/a] Rhein [n/a] Schnitzel [n/a] U-Bahn [n/a] Volk [1032] Weise [468] Wurst [3923] national [891] Minderheit (H) [4256] bayrisch (H) [1383] Berliner (H) [1190] speziell (H) [815] ursprünglich (H) [1332] </a:t>
            </a:r>
          </a:p>
          <a:p>
            <a:pPr>
              <a:lnSpc>
                <a:spcPct val="107000"/>
              </a:lnSpc>
              <a:spcAft>
                <a:spcPts val="800"/>
              </a:spcAft>
            </a:pPr>
            <a:endParaRPr lang="de-DE" sz="1200" b="0" i="0" dirty="0">
              <a:solidFill>
                <a:srgbClr val="000000"/>
              </a:solidFill>
              <a:effectLst/>
              <a:latin typeface="Century Gothic" panose="020B0502020202020204" pitchFamily="34" charset="0"/>
            </a:endParaRPr>
          </a:p>
          <a:p>
            <a:pPr>
              <a:lnSpc>
                <a:spcPct val="107000"/>
              </a:lnSpc>
              <a:spcAft>
                <a:spcPts val="800"/>
              </a:spcAft>
            </a:pPr>
            <a:r>
              <a:rPr lang="en-GB" sz="1200" b="1" i="0" dirty="0">
                <a:solidFill>
                  <a:srgbClr val="000000"/>
                </a:solidFill>
                <a:effectLst/>
                <a:latin typeface="Century Gothic" panose="020B0502020202020204" pitchFamily="34" charset="0"/>
              </a:rPr>
              <a:t>Thematic revisited vocabulary: </a:t>
            </a:r>
            <a:r>
              <a:rPr lang="en-GB" sz="1200" b="0" i="0" dirty="0">
                <a:solidFill>
                  <a:srgbClr val="000000"/>
                </a:solidFill>
                <a:effectLst/>
                <a:latin typeface="Century Gothic" panose="020B0502020202020204" pitchFamily="34" charset="0"/>
              </a:rPr>
              <a:t>l</a:t>
            </a:r>
            <a:r>
              <a:rPr lang="de-DE" sz="1200" b="0" i="0" u="none" strike="noStrike" dirty="0">
                <a:solidFill>
                  <a:srgbClr val="000000"/>
                </a:solidFill>
                <a:effectLst/>
                <a:latin typeface="Century Gothic" panose="020B0502020202020204" pitchFamily="34" charset="0"/>
              </a:rPr>
              <a:t>iegen [6] Art [260] Grund [249] Kleidung [2820] Kultur [594] Milliarde, Mrd. [453] Million, Mio. [209] Norden, Nord- [1516] Nummer [806] Osten, Ost- [1208] Projekt [720] Religion [1976] Schloss [1907] Stein [1181] Süden, Süd- [1771] Vergleich [383] Welt [164] Westen, West- [1010] bekannt [319] eigen [166] einzig [343] oft [223] acht [645] achtzig [3301] drei [106] dreißig [2046] dreizehn [4772] eins [774] elf [1507] fünf [274] fünfzig [2390] hundert [1107] neun [1053] neunzig [3028] null [1680] sechs [428] sechzehn [4924] sechzig [2448] sieben [611] siebzehn [n/a] siebzig [2609] tausend [1177] vier [200] vierzig [2907] zehn [333] zwanzig [1359] zwei [70] zwölf [1080] was für? [n/a] </a:t>
            </a:r>
            <a:endParaRPr lang="de-DE" sz="1200" b="0" i="0" u="none" strike="noStrike"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Revisited function words: </a:t>
            </a:r>
            <a:r>
              <a:rPr lang="de-DE" sz="1200" b="0"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einige, wann, was, was für, wer, wie, wo, woher, wohin, viel(e), oft, warum</a:t>
            </a:r>
            <a:br>
              <a:rPr lang="en-US" sz="1200" b="0" i="0" dirty="0">
                <a:solidFill>
                  <a:srgbClr val="000000"/>
                </a:solidFill>
                <a:effectLst/>
                <a:latin typeface="Century Gothic" panose="020B0502020202020204" pitchFamily="34" charset="0"/>
              </a:rPr>
            </a:br>
            <a:r>
              <a:rPr lang="en-GB" sz="1200"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131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[5/9]</a:t>
            </a:r>
            <a:br>
              <a:rPr lang="en-GB" dirty="0"/>
            </a:br>
            <a:br>
              <a:rPr lang="en-GB" b="1"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421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[6/9]</a:t>
            </a:r>
          </a:p>
          <a:p>
            <a:r>
              <a:rPr lang="en-GB" dirty="0"/>
              <a:t>Angela Merkel By © </a:t>
            </a:r>
            <a:r>
              <a:rPr lang="en-GB" dirty="0" err="1"/>
              <a:t>Raimond</a:t>
            </a:r>
            <a:r>
              <a:rPr lang="en-GB" dirty="0"/>
              <a:t> </a:t>
            </a:r>
            <a:r>
              <a:rPr lang="en-GB" dirty="0" err="1"/>
              <a:t>Spekking</a:t>
            </a:r>
            <a:r>
              <a:rPr lang="en-GB" dirty="0"/>
              <a:t> / CC BY-SA 4.0 (via Wikimedia Commons), CC BY-SA 4.0, https://commons.wikimedia.org/w/index.php?curid=96378820</a:t>
            </a:r>
          </a:p>
          <a:p>
            <a:endParaRPr lang="en-GB" dirty="0"/>
          </a:p>
          <a:p>
            <a:r>
              <a:rPr lang="en-GB" dirty="0"/>
              <a:t>Olaf Scholz </a:t>
            </a:r>
            <a:r>
              <a:rPr lang="fi-FI" dirty="0"/>
              <a:t>By FinnishGovernment - Pääministeri Marinin ja liittokansleri Scholzin tapaaminen 16.3.2022, CC BY 2.0, https://commons.wikimedia.org/w/index.php?curid=117080123</a:t>
            </a:r>
          </a:p>
          <a:p>
            <a:endParaRPr lang="fi-FI" dirty="0"/>
          </a:p>
          <a:p>
            <a:r>
              <a:rPr lang="fi-FI" dirty="0"/>
              <a:t>Emmanuel Macron </a:t>
            </a:r>
            <a:r>
              <a:rPr lang="en-GB" dirty="0"/>
              <a:t>By President.gov.ua, CC BY 4.0, https://commons.wikimedia.org/w/index.php?curid=119423950</a:t>
            </a:r>
          </a:p>
          <a:p>
            <a:br>
              <a:rPr lang="en-GB" b="1"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331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000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642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with non-literal use of language, we do not expect students to be able to work out the meanings. The literal translation element elicits vocabulary knowledge. The non-literal translation element is information giving, and for linguistic interest.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355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F+H </a:t>
            </a:r>
            <a:r>
              <a:rPr lang="en-GB" b="0" i="0" dirty="0">
                <a:solidFill>
                  <a:srgbClr val="202124"/>
                </a:solidFill>
                <a:effectLst/>
                <a:latin typeface="arial" panose="020B0604020202020204" pitchFamily="34" charset="0"/>
              </a:rPr>
              <a:t>(Grey boxes higher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Timing</a:t>
            </a:r>
            <a:r>
              <a:rPr lang="en-GB" b="0" i="0" dirty="0">
                <a:solidFill>
                  <a:srgbClr val="202124"/>
                </a:solidFill>
                <a:effectLst/>
                <a:latin typeface="arial" panose="020B0604020202020204" pitchFamily="34" charset="0"/>
              </a:rPr>
              <a:t>: 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Aim</a:t>
            </a:r>
            <a:r>
              <a:rPr lang="en-GB" b="0" i="0" dirty="0">
                <a:solidFill>
                  <a:srgbClr val="202124"/>
                </a:solidFill>
                <a:effectLst/>
                <a:latin typeface="arial" panose="020B0604020202020204" pitchFamily="34" charset="0"/>
              </a:rPr>
              <a:t>: to practise listening comprehension and WH-questions.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Note: </a:t>
            </a:r>
            <a:r>
              <a:rPr lang="en-GB" b="0" i="0" dirty="0">
                <a:solidFill>
                  <a:srgbClr val="222222"/>
                </a:solidFill>
                <a:effectLst/>
                <a:latin typeface="Calibri" panose="020F0502020204030204" pitchFamily="34" charset="0"/>
              </a:rPr>
              <a:t>for teaching and learning we have created this as a two-stage activity (listening, then reading) and as such, the listening contains an unknown word that is glossed. We don’t believe this will be a hindrance to students in identifying the correlation between question and statement.</a:t>
            </a: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Procedure</a:t>
            </a:r>
            <a:r>
              <a:rPr lang="en-GB" b="0" i="0" dirty="0">
                <a:solidFill>
                  <a:srgbClr val="202124"/>
                </a:solidFill>
                <a:effectLst/>
                <a:latin typeface="arial" panose="020B0604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02124"/>
                </a:solidFill>
                <a:effectLst/>
                <a:latin typeface="arial" panose="020B0604020202020204" pitchFamily="34" charset="0"/>
              </a:rPr>
              <a:t>Click on the audio buttons to play the sentences. </a:t>
            </a:r>
            <a:r>
              <a:rPr lang="en-GB" b="1" i="0" dirty="0">
                <a:solidFill>
                  <a:srgbClr val="202124"/>
                </a:solidFill>
                <a:effectLst/>
                <a:latin typeface="arial" panose="020B0604020202020204" pitchFamily="34" charset="0"/>
              </a:rPr>
              <a:t>Note</a:t>
            </a:r>
            <a:r>
              <a:rPr lang="en-GB" b="0" i="0" dirty="0">
                <a:solidFill>
                  <a:srgbClr val="202124"/>
                </a:solidFill>
                <a:effectLst/>
                <a:latin typeface="arial" panose="020B0604020202020204" pitchFamily="34" charset="0"/>
              </a:rPr>
              <a:t>: the last two sentences contain higher-only vocabulary. Their corresponding questions have not been marked grey as this would give away too large a clue!</a:t>
            </a:r>
          </a:p>
          <a:p>
            <a:pPr marL="228600" indent="-228600">
              <a:buAutoNum type="arabicPeriod"/>
            </a:pPr>
            <a:r>
              <a:rPr lang="en-GB" b="0" i="0" dirty="0">
                <a:solidFill>
                  <a:srgbClr val="202124"/>
                </a:solidFill>
                <a:effectLst/>
                <a:latin typeface="arial" panose="020B0604020202020204" pitchFamily="34" charset="0"/>
              </a:rPr>
              <a:t>Students listen and note down which question is answered by the sentence.</a:t>
            </a:r>
          </a:p>
          <a:p>
            <a:pPr marL="228600" indent="-228600">
              <a:buAutoNum type="arabicPeriod"/>
            </a:pPr>
            <a:r>
              <a:rPr lang="en-GB" b="0" i="0" dirty="0">
                <a:solidFill>
                  <a:srgbClr val="202124"/>
                </a:solidFill>
                <a:effectLst/>
                <a:latin typeface="arial" panose="020B0604020202020204" pitchFamily="34" charset="0"/>
              </a:rPr>
              <a:t>Click to reveal answers.</a:t>
            </a:r>
          </a:p>
          <a:p>
            <a:pPr marL="228600" indent="-228600">
              <a:buAutoNum type="arabicPeriod"/>
            </a:pPr>
            <a:endParaRPr lang="en-GB" b="0" i="0" dirty="0">
              <a:solidFill>
                <a:srgbClr val="202124"/>
              </a:solidFill>
              <a:effectLst/>
              <a:latin typeface="arial" panose="020B0604020202020204" pitchFamily="34" charset="0"/>
            </a:endParaRPr>
          </a:p>
          <a:p>
            <a:pPr marL="0" indent="0">
              <a:buNone/>
            </a:pPr>
            <a:r>
              <a:rPr lang="en-GB" b="1" i="0" dirty="0">
                <a:solidFill>
                  <a:srgbClr val="202124"/>
                </a:solidFill>
                <a:effectLst/>
                <a:latin typeface="arial" panose="020B0604020202020204" pitchFamily="34" charset="0"/>
              </a:rPr>
              <a:t>Transcript</a:t>
            </a:r>
            <a:r>
              <a:rPr lang="en-GB" b="0" i="0" dirty="0">
                <a:solidFill>
                  <a:srgbClr val="202124"/>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02124"/>
                </a:solidFill>
                <a:effectLst/>
                <a:latin typeface="arial" panose="020B0604020202020204" pitchFamily="34" charset="0"/>
              </a:rPr>
              <a:t>1. </a:t>
            </a:r>
            <a:r>
              <a:rPr kumimoji="0" lang="de-DE" sz="1200" b="0" i="0" u="none" strike="noStrike" kern="1200" cap="none" spc="0" normalizeH="0" baseline="0" noProof="0" dirty="0">
                <a:ln>
                  <a:noFill/>
                </a:ln>
                <a:solidFill>
                  <a:srgbClr val="525050"/>
                </a:solidFill>
                <a:effectLst/>
                <a:uLnTx/>
                <a:uFillTx/>
                <a:latin typeface="Century Gothic"/>
                <a:ea typeface="+mn-ea"/>
                <a:cs typeface="+mn-cs"/>
              </a:rPr>
              <a:t>Das Saterland ist nicht groß. Es hat nur drei Dörfer: Ramsloh, </a:t>
            </a:r>
            <a:r>
              <a:rPr kumimoji="0" lang="de-DE" sz="1200" b="0" i="0" u="none" strike="noStrike" kern="1200" cap="none" spc="0" normalizeH="0" baseline="0" noProof="0" dirty="0" err="1">
                <a:ln>
                  <a:noFill/>
                </a:ln>
                <a:solidFill>
                  <a:srgbClr val="525050"/>
                </a:solidFill>
                <a:effectLst/>
                <a:uLnTx/>
                <a:uFillTx/>
                <a:latin typeface="Century Gothic"/>
                <a:ea typeface="+mn-ea"/>
                <a:cs typeface="+mn-cs"/>
              </a:rPr>
              <a:t>Strücklingen</a:t>
            </a:r>
            <a:r>
              <a:rPr kumimoji="0" lang="de-DE" sz="1200" b="0" i="0" u="none" strike="noStrike" kern="1200" cap="none" spc="0" normalizeH="0" baseline="0" noProof="0" dirty="0">
                <a:ln>
                  <a:noFill/>
                </a:ln>
                <a:solidFill>
                  <a:srgbClr val="525050"/>
                </a:solidFill>
                <a:effectLst/>
                <a:uLnTx/>
                <a:uFillTx/>
                <a:latin typeface="Century Gothic"/>
                <a:ea typeface="+mn-ea"/>
                <a:cs typeface="+mn-cs"/>
              </a:rPr>
              <a:t> und Scharrel. </a:t>
            </a: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02124"/>
                </a:solidFill>
                <a:effectLst/>
                <a:latin typeface="arial" panose="020B0604020202020204" pitchFamily="34" charset="0"/>
              </a:rPr>
              <a:t>2.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Saterfriesisch</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eine</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ziemlich</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unbekannte</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Sprache</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 in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Norddeutschland</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a:ea typeface="+mn-ea"/>
                <a:cs typeface="+mn-cs"/>
              </a:rPr>
              <a:t>3.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Frühe</a:t>
            </a:r>
            <a:r>
              <a:rPr lang="de-DE" sz="18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r ist man nur </a:t>
            </a:r>
            <a:r>
              <a:rPr lang="de-DE" sz="1800" b="0" u="none"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mit dem Boot über einen See ins </a:t>
            </a:r>
            <a:r>
              <a:rPr lang="de-DE" sz="18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Saterland gekommen. Das ist auch der Grund, warum es Saterfriesisch heute noch gibt!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1F4E79"/>
                </a:solidFill>
                <a:effectLst/>
                <a:uLnTx/>
                <a:uFillTx/>
                <a:latin typeface="Calibri" panose="020F0502020204030204" pitchFamily="34" charset="0"/>
                <a:ea typeface="+mn-ea"/>
                <a:cs typeface="Calibri" panose="020F0502020204030204" pitchFamily="34" charset="0"/>
              </a:rPr>
              <a:t>4. </a:t>
            </a:r>
            <a:r>
              <a:rPr kumimoji="0" lang="de-DE" sz="1200" b="0" i="0" u="none" strike="noStrike" kern="1200" cap="none" spc="0" normalizeH="0" baseline="0" noProof="0" dirty="0">
                <a:ln>
                  <a:noFill/>
                </a:ln>
                <a:solidFill>
                  <a:srgbClr val="525050"/>
                </a:solidFill>
                <a:effectLst/>
                <a:uLnTx/>
                <a:uFillTx/>
                <a:latin typeface="Century Gothic"/>
                <a:ea typeface="+mn-ea"/>
                <a:cs typeface="+mn-cs"/>
              </a:rPr>
              <a:t>Man kommt jetzt leichter ins Saterland, weil der See weniger Wasser hat. Man braucht kein Boot mehr.</a:t>
            </a:r>
            <a:endParaRPr kumimoji="0" lang="en-GB" sz="12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a:ea typeface="+mn-ea"/>
                <a:cs typeface="+mn-cs"/>
              </a:rPr>
              <a:t>5. </a:t>
            </a:r>
            <a:r>
              <a:rPr kumimoji="0" lang="de-DE" sz="1200" b="0" i="0" u="none" strike="noStrike" kern="1200" cap="none" spc="0" normalizeH="0" baseline="0" noProof="0" dirty="0">
                <a:ln>
                  <a:noFill/>
                </a:ln>
                <a:solidFill>
                  <a:srgbClr val="525050"/>
                </a:solidFill>
                <a:effectLst/>
                <a:uLnTx/>
                <a:uFillTx/>
                <a:latin typeface="Century Gothic"/>
                <a:ea typeface="+mn-ea"/>
                <a:cs typeface="+mn-cs"/>
              </a:rPr>
              <a:t>Das Saterland liegt in der Nähe von Oldenburg in Niedersachsen.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525050"/>
                </a:solidFill>
                <a:effectLst/>
                <a:uLnTx/>
                <a:uFillTx/>
                <a:latin typeface="Century Gothic"/>
                <a:ea typeface="+mn-ea"/>
                <a:cs typeface="+mn-cs"/>
              </a:rPr>
              <a:t>6. Sie haben ihre Sprache nach England gebracht. Schon im Mittelalter sind Boote von Friesland nach England gefahren.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525050"/>
                </a:solidFill>
                <a:effectLst/>
                <a:uLnTx/>
                <a:uFillTx/>
                <a:latin typeface="Century Gothic"/>
                <a:ea typeface="+mn-ea"/>
                <a:cs typeface="+mn-cs"/>
              </a:rPr>
              <a:t>7. </a:t>
            </a:r>
            <a:r>
              <a:rPr kumimoji="0" lang="de-DE" sz="1200" b="0" i="0" u="none" strike="noStrike" kern="1200" cap="none" spc="0" normalizeH="0" baseline="0" noProof="0" dirty="0">
                <a:ln>
                  <a:noFill/>
                </a:ln>
                <a:solidFill>
                  <a:srgbClr val="FFFFFF"/>
                </a:solidFill>
                <a:effectLst/>
                <a:uLnTx/>
                <a:uFillTx/>
                <a:latin typeface="Century Gothic"/>
                <a:ea typeface="+mn-ea"/>
                <a:cs typeface="+mn-cs"/>
              </a:rPr>
              <a:t>Man weiß das, weil  Englisch und Friesisch* ursprünglich sehr ähnlich waren. </a:t>
            </a:r>
            <a:endParaRPr kumimoji="0" lang="en-GB" sz="1200" b="0"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525050"/>
                </a:solidFill>
                <a:effectLst/>
                <a:uLnTx/>
                <a:uFillTx/>
                <a:latin typeface="Century Gothic"/>
                <a:ea typeface="+mn-ea"/>
                <a:cs typeface="+mn-cs"/>
              </a:rPr>
              <a:t>8. </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Die Menschen in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Saterland</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sprechen</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Saterfriesisch</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Sie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sind</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eine</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Minderheit</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Nur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ungefähr</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2000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Personen</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verstehen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Saterfriesisch</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Word frequency of unknown words (1 is the most frequent word in German): </a:t>
            </a:r>
            <a:r>
              <a:rPr lang="de-DE" sz="1200" dirty="0">
                <a:effectLst/>
                <a:latin typeface="+mj-lt"/>
                <a:ea typeface="Calibri" panose="020F0502020204030204" pitchFamily="34" charset="0"/>
                <a:cs typeface="Times New Roman" panose="02020603050405020304" pitchFamily="18" charset="0"/>
              </a:rPr>
              <a:t>Friesisch</a:t>
            </a:r>
            <a:r>
              <a:rPr lang="en-GB" dirty="0">
                <a:solidFill>
                  <a:srgbClr val="000000"/>
                </a:solidFill>
                <a:effectLst/>
                <a:latin typeface="Century Gothic" panose="020B0502020202020204" pitchFamily="34" charset="0"/>
              </a:rPr>
              <a:t> [&gt;5009]</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i="1" dirty="0"/>
              <a:t>Source:  Jones, R.L. &amp; </a:t>
            </a:r>
            <a:r>
              <a:rPr lang="en-US" i="1" dirty="0" err="1"/>
              <a:t>Tschirner</a:t>
            </a:r>
            <a:r>
              <a:rPr lang="en-US" i="1" dirty="0"/>
              <a:t>, E. (2019). A frequency dictionary of German: core vocabulary for learners. Routledge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525050"/>
              </a:solidFill>
              <a:effectLst/>
              <a:uLnTx/>
              <a:uFillTx/>
              <a:latin typeface="Century Gothic"/>
              <a:ea typeface="+mn-ea"/>
              <a:cs typeface="+mn-cs"/>
            </a:endParaRPr>
          </a:p>
          <a:p>
            <a:pPr marL="0" inden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379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F+H </a:t>
            </a:r>
            <a:r>
              <a:rPr lang="en-GB" b="0" i="0" dirty="0">
                <a:solidFill>
                  <a:srgbClr val="202124"/>
                </a:solidFill>
                <a:effectLst/>
                <a:latin typeface="arial" panose="020B0604020202020204" pitchFamily="34" charset="0"/>
              </a:rPr>
              <a:t>(Grey boxes higher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Timing</a:t>
            </a:r>
            <a:r>
              <a:rPr lang="en-GB" b="0" i="0" dirty="0">
                <a:solidFill>
                  <a:srgbClr val="202124"/>
                </a:solidFill>
                <a:effectLst/>
                <a:latin typeface="arial" panose="020B0604020202020204" pitchFamily="34" charset="0"/>
              </a:rPr>
              <a:t>: 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Aim</a:t>
            </a:r>
            <a:r>
              <a:rPr lang="en-GB" b="0" i="0" dirty="0">
                <a:solidFill>
                  <a:srgbClr val="202124"/>
                </a:solidFill>
                <a:effectLst/>
                <a:latin typeface="arial" panose="020B0604020202020204" pitchFamily="34" charset="0"/>
              </a:rPr>
              <a:t>: to practise WH-questions with WO2 in a reading exercise.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Procedure</a:t>
            </a:r>
            <a:r>
              <a:rPr lang="en-GB" b="0" i="0" dirty="0">
                <a:solidFill>
                  <a:srgbClr val="202124"/>
                </a:solidFill>
                <a:effectLst/>
                <a:latin typeface="arial" panose="020B0604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22222"/>
                </a:solidFill>
                <a:effectLst/>
                <a:latin typeface="Calibri" panose="020F0502020204030204" pitchFamily="34" charset="0"/>
              </a:rPr>
              <a:t>The teacher asks the questions in a random order and students respond by reading aloud the correct answer.</a:t>
            </a:r>
          </a:p>
          <a:p>
            <a:pPr marL="228600" indent="-228600">
              <a:buAutoNum type="arabicPeriod"/>
            </a:pPr>
            <a:r>
              <a:rPr lang="en-GB" b="0" i="0" dirty="0">
                <a:solidFill>
                  <a:srgbClr val="202124"/>
                </a:solidFill>
                <a:effectLst/>
                <a:latin typeface="arial" panose="020B0604020202020204" pitchFamily="34" charset="0"/>
              </a:rPr>
              <a:t>Click to reveal the questions.</a:t>
            </a:r>
          </a:p>
          <a:p>
            <a:pPr marL="228600" indent="-228600">
              <a:buAutoNum type="arabicPeriod"/>
            </a:pPr>
            <a:r>
              <a:rPr lang="en-GB" b="0" i="0" dirty="0">
                <a:solidFill>
                  <a:srgbClr val="222222"/>
                </a:solidFill>
                <a:effectLst/>
                <a:latin typeface="Calibri" panose="020F0502020204030204" pitchFamily="34" charset="0"/>
              </a:rPr>
              <a:t>Students summarise what they have found out about </a:t>
            </a:r>
            <a:r>
              <a:rPr lang="en-GB" b="0" i="0" dirty="0" err="1">
                <a:solidFill>
                  <a:srgbClr val="222222"/>
                </a:solidFill>
                <a:effectLst/>
                <a:latin typeface="Calibri" panose="020F0502020204030204" pitchFamily="34" charset="0"/>
              </a:rPr>
              <a:t>Friesisch</a:t>
            </a:r>
            <a:r>
              <a:rPr lang="en-GB" b="0" i="0" dirty="0">
                <a:solidFill>
                  <a:srgbClr val="222222"/>
                </a:solidFill>
                <a:effectLst/>
                <a:latin typeface="Calibri" panose="020F0502020204030204" pitchFamily="34" charset="0"/>
              </a:rPr>
              <a:t> in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408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F+H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Timing</a:t>
            </a:r>
            <a:r>
              <a:rPr lang="en-GB" b="0" i="0" dirty="0">
                <a:solidFill>
                  <a:srgbClr val="202124"/>
                </a:solidFill>
                <a:effectLst/>
                <a:latin typeface="arial" panose="020B0604020202020204" pitchFamily="34" charset="0"/>
              </a:rPr>
              <a:t>: 9 minutes </a:t>
            </a:r>
            <a:endParaRPr lang="en-GB" dirty="0"/>
          </a:p>
          <a:p>
            <a:endParaRPr lang="en-GB" dirty="0"/>
          </a:p>
          <a:p>
            <a:r>
              <a:rPr lang="en-GB" b="1" dirty="0"/>
              <a:t>Aim</a:t>
            </a:r>
            <a:r>
              <a:rPr lang="en-GB" dirty="0"/>
              <a:t>: to practise forming questions in the spoken modality; to practise the SSC [w].</a:t>
            </a:r>
          </a:p>
          <a:p>
            <a:endParaRPr lang="en-GB" dirty="0"/>
          </a:p>
          <a:p>
            <a:r>
              <a:rPr lang="en-GB" b="1" dirty="0"/>
              <a:t>Procedure: </a:t>
            </a:r>
          </a:p>
          <a:p>
            <a:pPr marL="228600" indent="-228600">
              <a:buAutoNum type="arabicPeriod"/>
            </a:pPr>
            <a:r>
              <a:rPr lang="en-GB" b="0" dirty="0"/>
              <a:t>Students read the short introduction about Judith Kerr and the information about her in the boxes. </a:t>
            </a:r>
            <a:r>
              <a:rPr lang="en-GB" b="1" dirty="0"/>
              <a:t>Note: </a:t>
            </a:r>
            <a:r>
              <a:rPr lang="en-GB" b="0" dirty="0"/>
              <a:t>Foundation students should read the first and middle rows of boxes (pale yellow and gold) and Higher students should read the middle and last two rows of boxes (gold and grey). The content in the pale yellow and grey boxes is practically the same, except the higher boxes contain some of this week’s higher vocabulary for extra practice.</a:t>
            </a:r>
          </a:p>
          <a:p>
            <a:pPr marL="228600" indent="-228600">
              <a:buAutoNum type="arabicPeriod"/>
            </a:pPr>
            <a:r>
              <a:rPr lang="en-GB" b="0" dirty="0"/>
              <a:t>Students work in pairs based on tier. Student A chooses one of the 5 boxes for their tier and asks a question that is answered by the information in that box. Student B must try and guess which box Student A is referring to. Students then swap roles.</a:t>
            </a:r>
          </a:p>
          <a:p>
            <a:pPr marL="228600" indent="-228600">
              <a:buAutoNum type="arabicPeriod"/>
            </a:pPr>
            <a:r>
              <a:rPr lang="en-GB" b="0" dirty="0"/>
              <a:t>As a whole class, students suggest questions to each of the answers. Click to reveal a suggested question for each box.</a:t>
            </a:r>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Word frequency of unknown words (1 is the most frequent word in German): </a:t>
            </a:r>
            <a:br>
              <a:rPr lang="en-US" b="1" dirty="0"/>
            </a:br>
            <a:r>
              <a:rPr lang="de-DE" sz="1200" dirty="0">
                <a:effectLst/>
                <a:latin typeface="+mj-lt"/>
                <a:ea typeface="Calibri" panose="020F0502020204030204" pitchFamily="34" charset="0"/>
                <a:cs typeface="Times New Roman" panose="02020603050405020304" pitchFamily="18" charset="0"/>
              </a:rPr>
              <a:t>Flucht</a:t>
            </a:r>
            <a:r>
              <a:rPr lang="en-GB" dirty="0">
                <a:solidFill>
                  <a:srgbClr val="000000"/>
                </a:solidFill>
                <a:effectLst/>
                <a:latin typeface="Century Gothic" panose="020B0502020202020204" pitchFamily="34" charset="0"/>
              </a:rPr>
              <a:t> [2008] Jude [1746] </a:t>
            </a:r>
            <a:r>
              <a:rPr lang="en-GB" dirty="0" err="1">
                <a:solidFill>
                  <a:srgbClr val="000000"/>
                </a:solidFill>
                <a:effectLst/>
                <a:latin typeface="Century Gothic" panose="020B0502020202020204" pitchFamily="34" charset="0"/>
              </a:rPr>
              <a:t>fliehen</a:t>
            </a:r>
            <a:r>
              <a:rPr lang="en-GB" dirty="0">
                <a:solidFill>
                  <a:srgbClr val="000000"/>
                </a:solidFill>
                <a:effectLst/>
                <a:latin typeface="Century Gothic" panose="020B0502020202020204" pitchFamily="34" charset="0"/>
              </a:rPr>
              <a:t> [2467]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Source:  Jones, R.L. &amp; </a:t>
            </a:r>
            <a:r>
              <a:rPr lang="en-US" i="1" dirty="0" err="1"/>
              <a:t>Tschirner</a:t>
            </a:r>
            <a:r>
              <a:rPr lang="en-US" i="1" dirty="0"/>
              <a:t>, E. (2019). A frequency dictionary of German: core vocabulary for learners. Routledge</a:t>
            </a:r>
            <a:endParaRPr lang="en-US" dirty="0"/>
          </a:p>
          <a:p>
            <a:pPr marL="228600" indent="-228600">
              <a:buAutoNum type="arabicPeriod"/>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390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02124"/>
                </a:solidFill>
                <a:effectLst/>
                <a:latin typeface="arial" panose="020B0604020202020204" pitchFamily="34" charset="0"/>
              </a:rPr>
              <a:t>F+H</a:t>
            </a:r>
          </a:p>
          <a:p>
            <a:endParaRPr lang="en-GB" b="1" i="0" dirty="0">
              <a:solidFill>
                <a:srgbClr val="202124"/>
              </a:solidFill>
              <a:effectLst/>
              <a:latin typeface="arial" panose="020B0604020202020204" pitchFamily="34" charset="0"/>
            </a:endParaRPr>
          </a:p>
          <a:p>
            <a:r>
              <a:rPr lang="en-GB" b="1" i="0" dirty="0">
                <a:solidFill>
                  <a:srgbClr val="202124"/>
                </a:solidFill>
                <a:effectLst/>
                <a:latin typeface="arial" panose="020B0604020202020204" pitchFamily="34" charset="0"/>
              </a:rPr>
              <a:t>Timing</a:t>
            </a:r>
            <a:r>
              <a:rPr lang="en-GB" b="0" i="0" dirty="0">
                <a:solidFill>
                  <a:srgbClr val="202124"/>
                </a:solidFill>
                <a:effectLst/>
                <a:latin typeface="arial" panose="020B0604020202020204" pitchFamily="34" charset="0"/>
              </a:rPr>
              <a:t>: 8 minutes </a:t>
            </a:r>
          </a:p>
          <a:p>
            <a:endParaRPr lang="en-GB" b="0" i="0" dirty="0">
              <a:solidFill>
                <a:srgbClr val="202124"/>
              </a:solidFill>
              <a:effectLst/>
              <a:latin typeface="arial" panose="020B0604020202020204" pitchFamily="34" charset="0"/>
            </a:endParaRPr>
          </a:p>
          <a:p>
            <a:r>
              <a:rPr lang="en-GB" b="1" noProof="0" dirty="0"/>
              <a:t>Aim: </a:t>
            </a:r>
            <a:r>
              <a:rPr lang="en-GB" sz="1800" dirty="0">
                <a:effectLst/>
                <a:latin typeface="Calibri" panose="020F0502020204030204" pitchFamily="34" charset="0"/>
                <a:ea typeface="Calibri" panose="020F0502020204030204" pitchFamily="34" charset="0"/>
                <a:cs typeface="Times New Roman" panose="02020603050405020304" pitchFamily="18" charset="0"/>
              </a:rPr>
              <a:t>to practise the oral production of this week’s thematic vocabulary.</a:t>
            </a:r>
          </a:p>
          <a:p>
            <a:endParaRPr lang="en-GB" b="1" noProof="0" dirty="0"/>
          </a:p>
          <a:p>
            <a:r>
              <a:rPr lang="en-GB" b="1" noProof="0" dirty="0"/>
              <a:t>Procedure:</a:t>
            </a:r>
          </a:p>
          <a:p>
            <a:r>
              <a:rPr lang="en-GB" b="0" noProof="0" dirty="0"/>
              <a:t>1. Students work in pairs or small group and take it in turns to translate words into German to find a path from Bonn to Cologne. They can move through the squares horizontally or vertically, but not diagonally.</a:t>
            </a:r>
          </a:p>
          <a:p>
            <a:r>
              <a:rPr lang="en-GB" b="0" noProof="0" dirty="0"/>
              <a:t>2. The listening student(s) monitor(s) translation. If a student gets a translation wrong, they cannot proceed to that square. Classmates correct and the student must find a different path.</a:t>
            </a:r>
          </a:p>
          <a:p>
            <a:r>
              <a:rPr lang="en-GB" b="0" noProof="0" dirty="0"/>
              <a:t>3. The student who makes it to the end in the fewest number of moves is the winner.</a:t>
            </a:r>
          </a:p>
          <a:p>
            <a:r>
              <a:rPr lang="en-GB" b="0" noProof="0" dirty="0"/>
              <a:t>4. Click to reveal answers.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716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02124"/>
                </a:solidFill>
                <a:effectLst/>
                <a:latin typeface="arial" panose="020B0604020202020204" pitchFamily="34" charset="0"/>
              </a:rPr>
              <a:t>F+H</a:t>
            </a:r>
          </a:p>
          <a:p>
            <a:endParaRPr lang="en-GB" b="1" i="0" dirty="0">
              <a:solidFill>
                <a:srgbClr val="202124"/>
              </a:solidFill>
              <a:effectLst/>
              <a:latin typeface="arial" panose="020B0604020202020204" pitchFamily="34" charset="0"/>
            </a:endParaRPr>
          </a:p>
          <a:p>
            <a:r>
              <a:rPr lang="en-GB" b="1" i="0" dirty="0">
                <a:solidFill>
                  <a:srgbClr val="202124"/>
                </a:solidFill>
                <a:effectLst/>
                <a:latin typeface="arial" panose="020B0604020202020204" pitchFamily="34" charset="0"/>
              </a:rPr>
              <a:t>Timing</a:t>
            </a:r>
            <a:r>
              <a:rPr lang="en-GB" b="0" i="0" dirty="0">
                <a:solidFill>
                  <a:srgbClr val="202124"/>
                </a:solidFill>
                <a:effectLst/>
                <a:latin typeface="arial" panose="020B0604020202020204" pitchFamily="34" charset="0"/>
              </a:rPr>
              <a:t>: 3 minutes </a:t>
            </a:r>
          </a:p>
          <a:p>
            <a:endParaRPr lang="en-GB" b="0" i="0" dirty="0">
              <a:solidFill>
                <a:srgbClr val="202124"/>
              </a:solidFill>
              <a:effectLst/>
              <a:latin typeface="arial" panose="020B0604020202020204" pitchFamily="34" charset="0"/>
            </a:endParaRPr>
          </a:p>
          <a:p>
            <a:r>
              <a:rPr lang="en-GB" b="1" i="0" dirty="0">
                <a:solidFill>
                  <a:srgbClr val="202124"/>
                </a:solidFill>
                <a:effectLst/>
                <a:latin typeface="arial" panose="020B0604020202020204" pitchFamily="34" charset="0"/>
              </a:rPr>
              <a:t>Aim: </a:t>
            </a:r>
            <a:r>
              <a:rPr lang="en-GB" b="0" i="0" dirty="0">
                <a:solidFill>
                  <a:srgbClr val="202124"/>
                </a:solidFill>
                <a:effectLst/>
                <a:latin typeface="arial" panose="020B0604020202020204" pitchFamily="34" charset="0"/>
              </a:rPr>
              <a:t>to quickly recap [w] and [v]. Students should be very familiar with these SSCs by now, but due to the crossover with English [v] and [f], it is worth highlighting the differences again.</a:t>
            </a:r>
          </a:p>
          <a:p>
            <a:endParaRPr lang="en-GB" b="0" i="0" dirty="0">
              <a:solidFill>
                <a:srgbClr val="202124"/>
              </a:solidFill>
              <a:effectLst/>
              <a:latin typeface="arial" panose="020B0604020202020204" pitchFamily="34" charset="0"/>
            </a:endParaRPr>
          </a:p>
          <a:p>
            <a:r>
              <a:rPr lang="en-GB" b="1" i="0" dirty="0">
                <a:solidFill>
                  <a:srgbClr val="202124"/>
                </a:solidFill>
                <a:effectLst/>
                <a:latin typeface="arial" panose="020B0604020202020204" pitchFamily="34" charset="0"/>
              </a:rPr>
              <a:t>Procedure: </a:t>
            </a:r>
          </a:p>
          <a:p>
            <a:pPr marL="0" indent="0">
              <a:buNone/>
            </a:pPr>
            <a:r>
              <a:rPr lang="en-GB" b="0" i="0" dirty="0">
                <a:solidFill>
                  <a:srgbClr val="202124"/>
                </a:solidFill>
                <a:effectLst/>
                <a:latin typeface="arial" panose="020B0604020202020204" pitchFamily="34" charset="0"/>
              </a:rPr>
              <a:t>1. Remind students that </a:t>
            </a:r>
            <a:r>
              <a:rPr lang="en-GB" dirty="0"/>
              <a:t>German ‘w’ is pronounced like English ‘v’ and German ‘v’ is pronounced like English ‘f’.</a:t>
            </a:r>
          </a:p>
          <a:p>
            <a:pPr marL="0" indent="0">
              <a:buNone/>
            </a:pPr>
            <a:r>
              <a:rPr lang="en-GB" b="0" dirty="0"/>
              <a:t>2. Click to hear a native speaker say [w] and Welt and ask students to repeat.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to hear a native speaker say [v] and </a:t>
            </a:r>
            <a:r>
              <a:rPr lang="en-GB" b="0" dirty="0" err="1"/>
              <a:t>vor</a:t>
            </a:r>
            <a:r>
              <a:rPr lang="en-GB" b="0" dirty="0"/>
              <a:t> and ask students to repeat. </a:t>
            </a:r>
          </a:p>
          <a:p>
            <a:pPr marL="0" indent="0">
              <a:buNone/>
            </a:pPr>
            <a:endParaRPr lang="en-GB"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827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02124"/>
                </a:solidFill>
                <a:effectLst/>
                <a:latin typeface="arial" panose="020B0604020202020204" pitchFamily="34" charset="0"/>
              </a:rPr>
              <a:t>F+H</a:t>
            </a:r>
          </a:p>
          <a:p>
            <a:endParaRPr lang="en-GB" b="1" i="0" dirty="0">
              <a:solidFill>
                <a:srgbClr val="202124"/>
              </a:solidFill>
              <a:effectLst/>
              <a:latin typeface="arial" panose="020B0604020202020204" pitchFamily="34" charset="0"/>
            </a:endParaRPr>
          </a:p>
          <a:p>
            <a:r>
              <a:rPr lang="en-GB" b="1" i="0" dirty="0">
                <a:solidFill>
                  <a:srgbClr val="202124"/>
                </a:solidFill>
                <a:effectLst/>
                <a:latin typeface="arial" panose="020B0604020202020204" pitchFamily="34" charset="0"/>
              </a:rPr>
              <a:t>Timing</a:t>
            </a:r>
            <a:r>
              <a:rPr lang="en-GB" b="0" i="0" dirty="0">
                <a:solidFill>
                  <a:srgbClr val="202124"/>
                </a:solidFill>
                <a:effectLst/>
                <a:latin typeface="arial" panose="020B0604020202020204" pitchFamily="34" charset="0"/>
              </a:rPr>
              <a:t>: 9 minutes </a:t>
            </a:r>
          </a:p>
          <a:p>
            <a:endParaRPr lang="en-GB" b="0" i="0" dirty="0">
              <a:solidFill>
                <a:srgbClr val="202124"/>
              </a:solidFill>
              <a:effectLst/>
              <a:latin typeface="arial" panose="020B0604020202020204" pitchFamily="34" charset="0"/>
            </a:endParaRPr>
          </a:p>
          <a:p>
            <a:r>
              <a:rPr lang="en-GB" b="1" i="0" dirty="0">
                <a:solidFill>
                  <a:srgbClr val="202124"/>
                </a:solidFill>
                <a:effectLst/>
                <a:latin typeface="arial" panose="020B0604020202020204" pitchFamily="34" charset="0"/>
              </a:rPr>
              <a:t>Aim: </a:t>
            </a:r>
            <a:r>
              <a:rPr lang="en-GB" b="0" i="0" dirty="0">
                <a:solidFill>
                  <a:srgbClr val="202124"/>
                </a:solidFill>
                <a:effectLst/>
                <a:latin typeface="arial" panose="020B0604020202020204" pitchFamily="34" charset="0"/>
              </a:rPr>
              <a:t>to </a:t>
            </a:r>
            <a:r>
              <a:rPr lang="en-GB" b="0" dirty="0"/>
              <a:t>practise differentiating between the two German SSCs [v] and [w] in the spoken modality, which is tricky because of the pronunciation crossover between English [f] and German [v] and English [v] and German [w].</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Note</a:t>
            </a:r>
            <a:r>
              <a:rPr lang="en-GB" b="0" i="0" dirty="0">
                <a:solidFill>
                  <a:srgbClr val="202124"/>
                </a:solidFill>
                <a:effectLst/>
                <a:latin typeface="arial" panose="020B0604020202020204" pitchFamily="34" charset="0"/>
              </a:rPr>
              <a:t>: [f] has been included with [v] as when listening students have no way of knowing whether a word has been spelled with [f] or [v].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02124"/>
                </a:solidFill>
                <a:effectLst/>
                <a:latin typeface="arial" panose="020B0604020202020204" pitchFamily="34" charset="0"/>
              </a:rPr>
              <a:t>Some unknown words are included in this phonics exercise to encourage students to listen carefully for the SSCs, rather than using their knowledge of spellings of familiar words. </a:t>
            </a:r>
          </a:p>
          <a:p>
            <a:endParaRPr lang="en-GB" b="0" dirty="0"/>
          </a:p>
          <a:p>
            <a:r>
              <a:rPr lang="en-GB" b="1" i="0" dirty="0">
                <a:solidFill>
                  <a:srgbClr val="202124"/>
                </a:solidFill>
                <a:effectLst/>
                <a:latin typeface="arial" panose="020B0604020202020204" pitchFamily="34" charset="0"/>
              </a:rPr>
              <a:t>Procedure: </a:t>
            </a:r>
          </a:p>
          <a:p>
            <a:pPr marL="228600" indent="-228600">
              <a:buAutoNum type="arabicPeriod"/>
            </a:pPr>
            <a:r>
              <a:rPr lang="en-GB" b="0" i="0" dirty="0">
                <a:solidFill>
                  <a:srgbClr val="202124"/>
                </a:solidFill>
                <a:effectLst/>
                <a:latin typeface="arial" panose="020B0604020202020204" pitchFamily="34" charset="0"/>
              </a:rPr>
              <a:t>Click on the audio buttons to play the sentences. Students listen carefully and note down how many of each SSC they hear. </a:t>
            </a:r>
          </a:p>
          <a:p>
            <a:pPr marL="228600" indent="-228600">
              <a:buAutoNum type="arabicPeriod"/>
            </a:pPr>
            <a:r>
              <a:rPr lang="en-GB" b="0" i="0" dirty="0">
                <a:solidFill>
                  <a:srgbClr val="202124"/>
                </a:solidFill>
                <a:effectLst/>
                <a:latin typeface="arial" panose="020B0604020202020204" pitchFamily="34" charset="0"/>
              </a:rPr>
              <a:t>Click to reveal the answers. </a:t>
            </a:r>
          </a:p>
          <a:p>
            <a:pPr marL="228600" indent="-228600">
              <a:buAutoNum type="arabicPeriod"/>
            </a:pPr>
            <a:endParaRPr lang="en-GB" b="0" i="0" dirty="0">
              <a:solidFill>
                <a:srgbClr val="202124"/>
              </a:solidFill>
              <a:effectLst/>
              <a:latin typeface="arial" panose="020B0604020202020204" pitchFamily="34" charset="0"/>
            </a:endParaRPr>
          </a:p>
          <a:p>
            <a:pPr marL="0" indent="0">
              <a:buNone/>
            </a:pPr>
            <a:r>
              <a:rPr lang="en-GB" b="1" i="0" dirty="0">
                <a:solidFill>
                  <a:srgbClr val="202124"/>
                </a:solidFill>
                <a:effectLst/>
                <a:latin typeface="arial" panose="020B0604020202020204" pitchFamily="34" charset="0"/>
              </a:rPr>
              <a:t>Transcript</a:t>
            </a:r>
            <a:r>
              <a:rPr lang="en-GB" b="0" i="0" dirty="0">
                <a:solidFill>
                  <a:srgbClr val="202124"/>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02124"/>
                </a:solidFill>
                <a:effectLst/>
                <a:latin typeface="arial" panose="020B0604020202020204" pitchFamily="34" charset="0"/>
              </a:rPr>
              <a:t>1. </a:t>
            </a:r>
            <a:r>
              <a:rPr lang="de-DE" sz="1200" dirty="0">
                <a:solidFill>
                  <a:srgbClr val="525050"/>
                </a:solidFill>
              </a:rPr>
              <a:t>Man verkauft viele Weißwürste in Bayern.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02124"/>
                </a:solidFill>
                <a:effectLst/>
                <a:latin typeface="arial" panose="020B0604020202020204" pitchFamily="34" charset="0"/>
              </a:rPr>
              <a:t>2. </a:t>
            </a:r>
            <a:r>
              <a:rPr lang="de-DE" sz="1200" dirty="0">
                <a:solidFill>
                  <a:srgbClr val="525050"/>
                </a:solidFill>
              </a:rPr>
              <a:t>Wasservögel leben am Bodensee in Baden-Württemberg.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t>
            </a:r>
            <a:r>
              <a:rPr lang="de-DE" sz="1200" dirty="0">
                <a:solidFill>
                  <a:srgbClr val="525050"/>
                </a:solidFill>
              </a:rPr>
              <a:t>Die Donau beginnt im Schwarzwald, geht durch Wien und endet im Schwarzen Meer.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525050"/>
                </a:solidFill>
              </a:rPr>
              <a:t>4. Nach dem Zweiten Weltkrieg hat man das Berliner Nikolaiviertel fast vollständig wieder aufgebaut.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525050"/>
                </a:solidFill>
              </a:rPr>
              <a:t>5. Köln hat eine große Bevölkerung. Sie hat ungefähr 1,1 Millionen Einwohner.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525050"/>
                </a:solidFill>
              </a:rPr>
              <a:t>6. </a:t>
            </a:r>
            <a:r>
              <a:rPr lang="en-GB" sz="1200" dirty="0">
                <a:solidFill>
                  <a:srgbClr val="525050"/>
                </a:solidFill>
              </a:rPr>
              <a:t>Für Schleswig-Holstein und Mecklenburg-Vorpommern </a:t>
            </a:r>
            <a:r>
              <a:rPr lang="en-GB" sz="1200" dirty="0" err="1">
                <a:solidFill>
                  <a:srgbClr val="525050"/>
                </a:solidFill>
              </a:rPr>
              <a:t>ist</a:t>
            </a:r>
            <a:r>
              <a:rPr lang="en-GB" sz="1200" dirty="0">
                <a:solidFill>
                  <a:srgbClr val="525050"/>
                </a:solidFill>
              </a:rPr>
              <a:t> die </a:t>
            </a:r>
            <a:r>
              <a:rPr lang="en-GB" sz="1200" dirty="0" err="1">
                <a:solidFill>
                  <a:srgbClr val="525050"/>
                </a:solidFill>
              </a:rPr>
              <a:t>Ostsee</a:t>
            </a:r>
            <a:r>
              <a:rPr lang="en-GB" sz="1200" dirty="0">
                <a:solidFill>
                  <a:srgbClr val="525050"/>
                </a:solidFill>
              </a:rPr>
              <a:t> </a:t>
            </a:r>
            <a:r>
              <a:rPr lang="en-GB" sz="1200" dirty="0" err="1">
                <a:solidFill>
                  <a:srgbClr val="525050"/>
                </a:solidFill>
              </a:rPr>
              <a:t>ein</a:t>
            </a:r>
            <a:r>
              <a:rPr lang="en-GB" sz="1200" dirty="0">
                <a:solidFill>
                  <a:srgbClr val="525050"/>
                </a:solidFill>
              </a:rPr>
              <a:t> </a:t>
            </a:r>
            <a:r>
              <a:rPr lang="en-GB" sz="1200" dirty="0" err="1">
                <a:solidFill>
                  <a:srgbClr val="525050"/>
                </a:solidFill>
              </a:rPr>
              <a:t>Vorteil</a:t>
            </a:r>
            <a:r>
              <a:rPr lang="en-GB" sz="1200" dirty="0">
                <a:solidFill>
                  <a:srgbClr val="52505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rgbClr val="525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Word frequency of unknown words (1 is the most frequent word in German): </a:t>
            </a:r>
            <a:r>
              <a:rPr lang="de-DE" sz="1200" dirty="0">
                <a:effectLst/>
                <a:latin typeface="+mj-lt"/>
                <a:ea typeface="Calibri" panose="020F0502020204030204" pitchFamily="34" charset="0"/>
                <a:cs typeface="Times New Roman" panose="02020603050405020304" pitchFamily="18" charset="0"/>
              </a:rPr>
              <a:t>Vogel</a:t>
            </a:r>
            <a:r>
              <a:rPr lang="en-GB" dirty="0">
                <a:solidFill>
                  <a:srgbClr val="000000"/>
                </a:solidFill>
                <a:effectLst/>
                <a:latin typeface="Century Gothic" panose="020B0502020202020204" pitchFamily="34" charset="0"/>
              </a:rPr>
              <a:t> [1701] </a:t>
            </a:r>
            <a:r>
              <a:rPr lang="de-DE" sz="1200" dirty="0">
                <a:effectLst/>
                <a:latin typeface="+mj-lt"/>
                <a:ea typeface="Calibri" panose="020F0502020204030204" pitchFamily="34" charset="0"/>
                <a:cs typeface="Times New Roman" panose="02020603050405020304" pitchFamily="18" charset="0"/>
              </a:rPr>
              <a:t>enden</a:t>
            </a:r>
            <a:r>
              <a:rPr lang="en-GB" dirty="0">
                <a:solidFill>
                  <a:srgbClr val="000000"/>
                </a:solidFill>
                <a:effectLst/>
                <a:latin typeface="Century Gothic" panose="020B0502020202020204" pitchFamily="34" charset="0"/>
              </a:rPr>
              <a:t> [1313] </a:t>
            </a:r>
            <a:r>
              <a:rPr lang="en-GB" dirty="0" err="1">
                <a:solidFill>
                  <a:srgbClr val="000000"/>
                </a:solidFill>
                <a:effectLst/>
                <a:latin typeface="Century Gothic" panose="020B0502020202020204" pitchFamily="34" charset="0"/>
              </a:rPr>
              <a:t>Viertel</a:t>
            </a:r>
            <a:r>
              <a:rPr lang="en-GB" dirty="0">
                <a:solidFill>
                  <a:srgbClr val="000000"/>
                </a:solidFill>
                <a:effectLst/>
                <a:latin typeface="Century Gothic" panose="020B0502020202020204" pitchFamily="34" charset="0"/>
              </a:rPr>
              <a:t> [1997] </a:t>
            </a:r>
            <a:r>
              <a:rPr lang="en-GB" dirty="0" err="1">
                <a:solidFill>
                  <a:srgbClr val="000000"/>
                </a:solidFill>
                <a:effectLst/>
                <a:latin typeface="Century Gothic" panose="020B0502020202020204" pitchFamily="34" charset="0"/>
              </a:rPr>
              <a:t>vollständig</a:t>
            </a:r>
            <a:r>
              <a:rPr lang="en-GB" dirty="0">
                <a:solidFill>
                  <a:srgbClr val="000000"/>
                </a:solidFill>
                <a:effectLst/>
                <a:latin typeface="Century Gothic" panose="020B0502020202020204" pitchFamily="34" charset="0"/>
              </a:rPr>
              <a:t> [1058] </a:t>
            </a:r>
            <a:r>
              <a:rPr lang="en-GB" dirty="0" err="1">
                <a:solidFill>
                  <a:srgbClr val="000000"/>
                </a:solidFill>
                <a:effectLst/>
                <a:latin typeface="Century Gothic" panose="020B0502020202020204" pitchFamily="34" charset="0"/>
              </a:rPr>
              <a:t>Einwohner</a:t>
            </a:r>
            <a:r>
              <a:rPr lang="en-GB" dirty="0">
                <a:solidFill>
                  <a:srgbClr val="000000"/>
                </a:solidFill>
                <a:effectLst/>
                <a:latin typeface="Century Gothic" panose="020B0502020202020204" pitchFamily="34" charset="0"/>
              </a:rPr>
              <a:t> [2311]</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i="1" dirty="0"/>
              <a:t>Source:  Jones, R.L. &amp; </a:t>
            </a:r>
            <a:r>
              <a:rPr lang="en-US" i="1" dirty="0" err="1"/>
              <a:t>Tschirner</a:t>
            </a:r>
            <a:r>
              <a:rPr lang="en-US" i="1" dirty="0"/>
              <a:t>, E. (2019). A frequency dictionary of German: core vocabulary for learners. Routledge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rgbClr val="525050"/>
              </a:solidFill>
            </a:endParaRP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F2FFB3-C813-4389-8F04-ECD033D790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074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F+H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Timing</a:t>
            </a:r>
            <a:r>
              <a:rPr lang="en-GB" b="0" i="0" dirty="0">
                <a:solidFill>
                  <a:srgbClr val="202124"/>
                </a:solidFill>
                <a:effectLst/>
                <a:latin typeface="arial" panose="020B0604020202020204" pitchFamily="34" charset="0"/>
              </a:rPr>
              <a:t>: 4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Aim</a:t>
            </a:r>
            <a:r>
              <a:rPr lang="en-GB" b="0" i="0" dirty="0">
                <a:solidFill>
                  <a:srgbClr val="202124"/>
                </a:solidFill>
                <a:effectLst/>
                <a:latin typeface="arial" panose="020B0604020202020204" pitchFamily="34" charset="0"/>
              </a:rPr>
              <a:t>: to remind students of word order following a question word. To recap question words in German.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Procedure</a:t>
            </a:r>
            <a:r>
              <a:rPr lang="en-GB" b="0" i="0" dirty="0">
                <a:solidFill>
                  <a:srgbClr val="202124"/>
                </a:solidFill>
                <a:effectLst/>
                <a:latin typeface="arial" panose="020B0604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02124"/>
                </a:solidFill>
                <a:effectLst/>
                <a:latin typeface="arial" panose="020B0604020202020204" pitchFamily="34" charset="0"/>
              </a:rPr>
              <a:t>Click to bring up a brief reminder and example.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02124"/>
                </a:solidFill>
                <a:effectLst/>
                <a:latin typeface="arial" panose="020B0604020202020204" pitchFamily="34" charset="0"/>
              </a:rPr>
              <a:t>Ask students to shout out other question words they know.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02124"/>
                </a:solidFill>
                <a:effectLst/>
                <a:latin typeface="arial" panose="020B0604020202020204" pitchFamily="34" charset="0"/>
              </a:rPr>
              <a:t>Click to reveal answers.</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695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 </a:t>
            </a:r>
          </a:p>
          <a:p>
            <a:r>
              <a:rPr lang="en-GB" b="1" dirty="0"/>
              <a:t>Timing: </a:t>
            </a:r>
            <a:r>
              <a:rPr lang="en-GB" b="0" dirty="0"/>
              <a:t>8 minutes</a:t>
            </a:r>
          </a:p>
          <a:p>
            <a:r>
              <a:rPr lang="en-GB" b="1" dirty="0"/>
              <a:t>Slide 1/9</a:t>
            </a:r>
            <a:br>
              <a:rPr lang="en-GB" dirty="0"/>
            </a:br>
            <a:br>
              <a:rPr lang="en-GB" b="1" dirty="0"/>
            </a:br>
            <a:r>
              <a:rPr lang="en-GB" b="1" dirty="0"/>
              <a:t>Aim: </a:t>
            </a:r>
            <a:r>
              <a:rPr lang="en-GB" b="0" dirty="0"/>
              <a:t>to practise interrogatives and learn about German culture.</a:t>
            </a:r>
            <a:br>
              <a:rPr lang="en-GB" dirty="0"/>
            </a:br>
            <a:br>
              <a:rPr lang="en-GB" dirty="0"/>
            </a:br>
            <a:r>
              <a:rPr lang="en-GB" b="1" dirty="0"/>
              <a:t>Procedure:</a:t>
            </a:r>
            <a:br>
              <a:rPr lang="en-GB" dirty="0"/>
            </a:br>
            <a:r>
              <a:rPr lang="en-GB" dirty="0"/>
              <a:t>1. Click to reveal each slide.</a:t>
            </a:r>
          </a:p>
          <a:p>
            <a:r>
              <a:rPr lang="en-GB" dirty="0"/>
              <a:t>2. Students write down which answer they think is right.</a:t>
            </a:r>
          </a:p>
          <a:p>
            <a:r>
              <a:rPr lang="en-GB" dirty="0"/>
              <a:t>3. Click to reveal the correct answer, students mark their answer.</a:t>
            </a:r>
          </a:p>
          <a:p>
            <a:r>
              <a:rPr lang="en-GB" dirty="0"/>
              <a:t>4. On the final slide, click through the animations to reveal the German saying for how many answers they got right. </a:t>
            </a:r>
          </a:p>
          <a:p>
            <a:r>
              <a:rPr lang="en-GB" dirty="0"/>
              <a:t>5. Students are not expected to know what each of the idioms mean, they are there for interest and to learn more about German culture. The teacher will need to explain each meaning.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Word frequency of unknown words (1 is the most frequent word in German): </a:t>
            </a:r>
            <a:r>
              <a:rPr lang="de-DE" sz="1200" dirty="0">
                <a:effectLst/>
                <a:latin typeface="+mj-lt"/>
                <a:ea typeface="Calibri" panose="020F0502020204030204" pitchFamily="34" charset="0"/>
                <a:cs typeface="Times New Roman" panose="02020603050405020304" pitchFamily="18" charset="0"/>
              </a:rPr>
              <a:t>Kanzler</a:t>
            </a:r>
            <a:r>
              <a:rPr lang="en-GB" dirty="0">
                <a:solidFill>
                  <a:srgbClr val="000000"/>
                </a:solidFill>
                <a:effectLst/>
                <a:latin typeface="Century Gothic" panose="020B0502020202020204" pitchFamily="34" charset="0"/>
              </a:rPr>
              <a:t> [1983]</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i="1" dirty="0"/>
              <a:t>Source:  Jones, R.L. &amp; </a:t>
            </a:r>
            <a:r>
              <a:rPr lang="en-US" i="1" dirty="0" err="1"/>
              <a:t>Tschirner</a:t>
            </a:r>
            <a:r>
              <a:rPr lang="en-US" i="1" dirty="0"/>
              <a:t>, E. (2019). A frequency dictionary of German: core vocabulary for learners. Routledge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rgbClr val="52505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758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[2/9]</a:t>
            </a:r>
            <a:br>
              <a:rPr lang="en-GB" dirty="0"/>
            </a:br>
            <a:br>
              <a:rPr lang="en-GB" b="1"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392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[3/9]</a:t>
            </a:r>
            <a:br>
              <a:rPr lang="en-GB" dirty="0"/>
            </a:br>
            <a:br>
              <a:rPr lang="en-GB" b="1"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232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[4/9]</a:t>
            </a:r>
            <a:br>
              <a:rPr lang="en-GB" dirty="0"/>
            </a:br>
            <a:br>
              <a:rPr lang="en-GB" b="1"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1260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432675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21168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77833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140874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964442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199629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3277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05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09792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53857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69109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018675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33045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03485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33081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0302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audio" Target="../media/audio12.wav"/><Relationship Id="rId7" Type="http://schemas.openxmlformats.org/officeDocument/2006/relationships/audio" Target="../media/audio16.wav"/><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audio" Target="../media/audio15.wav"/><Relationship Id="rId5" Type="http://schemas.openxmlformats.org/officeDocument/2006/relationships/audio" Target="../media/audio14.wav"/><Relationship Id="rId10" Type="http://schemas.openxmlformats.org/officeDocument/2006/relationships/audio" Target="../media/audio19.wav"/><Relationship Id="rId4" Type="http://schemas.openxmlformats.org/officeDocument/2006/relationships/audio" Target="../media/audio13.wav"/><Relationship Id="rId9" Type="http://schemas.openxmlformats.org/officeDocument/2006/relationships/audio" Target="../media/audio18.wav"/></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audio1.wav"/><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5.wav"/><Relationship Id="rId7" Type="http://schemas.openxmlformats.org/officeDocument/2006/relationships/audio" Target="../media/audio9.wav"/><Relationship Id="rId12"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audio" Target="../media/audio8.wav"/><Relationship Id="rId11" Type="http://schemas.openxmlformats.org/officeDocument/2006/relationships/image" Target="../media/image13.jpeg"/><Relationship Id="rId5" Type="http://schemas.openxmlformats.org/officeDocument/2006/relationships/audio" Target="../media/audio7.wav"/><Relationship Id="rId10" Type="http://schemas.openxmlformats.org/officeDocument/2006/relationships/image" Target="../media/image12.jpeg"/><Relationship Id="rId4" Type="http://schemas.openxmlformats.org/officeDocument/2006/relationships/audio" Target="../media/audio6.wav"/><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5.png"/><Relationship Id="rId7" Type="http://schemas.openxmlformats.org/officeDocument/2006/relationships/image" Target="../media/image19.gi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jpeg"/><Relationship Id="rId9" Type="http://schemas.openxmlformats.org/officeDocument/2006/relationships/image" Target="../media/image21.gif"/></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A514E9-6C7F-40A8-1D3B-7A5A527E6B5F}"/>
              </a:ext>
            </a:extLst>
          </p:cNvPr>
          <p:cNvSpPr>
            <a:spLocks noGrp="1"/>
          </p:cNvSpPr>
          <p:nvPr>
            <p:ph type="body" sz="quarter" idx="12"/>
          </p:nvPr>
        </p:nvSpPr>
        <p:spPr>
          <a:xfrm>
            <a:off x="0" y="5782248"/>
            <a:ext cx="4075297" cy="1154112"/>
          </a:xfrm>
        </p:spPr>
        <p:txBody>
          <a:bodyPr>
            <a:normAutofit fontScale="70000" lnSpcReduction="20000"/>
          </a:bodyPr>
          <a:lstStyle/>
          <a:p>
            <a:r>
              <a:rPr lang="en-GB" sz="2400" dirty="0"/>
              <a:t>Charlotte Moss / Janine Turner</a:t>
            </a:r>
          </a:p>
          <a:p>
            <a:pPr rtl="0">
              <a:lnSpc>
                <a:spcPct val="120000"/>
              </a:lnSpc>
              <a:spcBef>
                <a:spcPts val="0"/>
              </a:spcBef>
              <a:spcAft>
                <a:spcPts val="0"/>
              </a:spcAft>
            </a:pPr>
            <a:endParaRPr lang="en-GB" sz="2400" b="0" dirty="0">
              <a:effectLst/>
            </a:endParaRPr>
          </a:p>
          <a:p>
            <a:pPr rtl="0">
              <a:lnSpc>
                <a:spcPct val="120000"/>
              </a:lnSpc>
              <a:spcBef>
                <a:spcPts val="0"/>
              </a:spcBef>
              <a:spcAft>
                <a:spcPts val="0"/>
              </a:spcAft>
            </a:pPr>
            <a:r>
              <a:rPr lang="en-GB" sz="2400" b="0" dirty="0">
                <a:effectLst/>
              </a:rPr>
              <a:t>Artwork: Steve Clarke</a:t>
            </a:r>
          </a:p>
          <a:p>
            <a:pPr rtl="0">
              <a:lnSpc>
                <a:spcPct val="120000"/>
              </a:lnSpc>
              <a:spcBef>
                <a:spcPts val="0"/>
              </a:spcBef>
              <a:spcAft>
                <a:spcPts val="0"/>
              </a:spcAft>
            </a:pPr>
            <a:r>
              <a:rPr lang="en-GB" sz="2400" b="0" dirty="0">
                <a:effectLst/>
              </a:rPr>
              <a:t>Date updated</a:t>
            </a:r>
            <a:r>
              <a:rPr lang="en-GB" sz="2400" b="0">
                <a:effectLst/>
              </a:rPr>
              <a:t>: 3</a:t>
            </a:r>
            <a:r>
              <a:rPr lang="en-GB" sz="2400" b="0" dirty="0">
                <a:effectLst/>
              </a:rPr>
              <a:t>0</a:t>
            </a:r>
            <a:r>
              <a:rPr lang="en-GB" sz="2400" b="0">
                <a:effectLst/>
              </a:rPr>
              <a:t>/1/2022</a:t>
            </a:r>
            <a:endParaRPr lang="en-GB" sz="2400" b="0" dirty="0">
              <a:effectLst/>
            </a:endParaRPr>
          </a:p>
          <a:p>
            <a:endParaRPr lang="en-GB" dirty="0"/>
          </a:p>
        </p:txBody>
      </p:sp>
      <p:sp>
        <p:nvSpPr>
          <p:cNvPr id="3" name="Text Placeholder 2">
            <a:extLst>
              <a:ext uri="{FF2B5EF4-FFF2-40B4-BE49-F238E27FC236}">
                <a16:creationId xmlns:a16="http://schemas.microsoft.com/office/drawing/2014/main" id="{44F023D7-9802-A281-5D90-17C4B88147A0}"/>
              </a:ext>
            </a:extLst>
          </p:cNvPr>
          <p:cNvSpPr>
            <a:spLocks noGrp="1"/>
          </p:cNvSpPr>
          <p:nvPr>
            <p:ph type="body" sz="quarter" idx="13"/>
          </p:nvPr>
        </p:nvSpPr>
        <p:spPr>
          <a:xfrm>
            <a:off x="363538" y="3429000"/>
            <a:ext cx="4864546" cy="479394"/>
          </a:xfrm>
        </p:spPr>
        <p:txBody>
          <a:bodyPr>
            <a:normAutofit fontScale="92500"/>
          </a:bodyPr>
          <a:lstStyle/>
          <a:p>
            <a:pPr marL="0" lvl="0" indent="0" algn="l" rtl="0">
              <a:lnSpc>
                <a:spcPct val="90000"/>
              </a:lnSpc>
              <a:spcBef>
                <a:spcPts val="0"/>
              </a:spcBef>
              <a:spcAft>
                <a:spcPts val="0"/>
              </a:spcAft>
              <a:buClr>
                <a:schemeClr val="lt1"/>
              </a:buClr>
              <a:buSzPts val="2400"/>
              <a:buNone/>
            </a:pPr>
            <a:r>
              <a:rPr lang="en-GB" dirty="0"/>
              <a:t>Year 10 Term 1.1 Week 2 Lesson 2</a:t>
            </a:r>
          </a:p>
        </p:txBody>
      </p:sp>
      <p:sp>
        <p:nvSpPr>
          <p:cNvPr id="4" name="Text Placeholder 3">
            <a:extLst>
              <a:ext uri="{FF2B5EF4-FFF2-40B4-BE49-F238E27FC236}">
                <a16:creationId xmlns:a16="http://schemas.microsoft.com/office/drawing/2014/main" id="{D9870441-A9F8-AF83-6771-E4594E00F299}"/>
              </a:ext>
            </a:extLst>
          </p:cNvPr>
          <p:cNvSpPr>
            <a:spLocks noGrp="1"/>
          </p:cNvSpPr>
          <p:nvPr>
            <p:ph type="body" sz="quarter" idx="14"/>
          </p:nvPr>
        </p:nvSpPr>
        <p:spPr>
          <a:xfrm>
            <a:off x="363538" y="1952625"/>
            <a:ext cx="8966442" cy="1476376"/>
          </a:xfrm>
        </p:spPr>
        <p:txBody>
          <a:bodyPr>
            <a:normAutofit/>
          </a:bodyPr>
          <a:lstStyle/>
          <a:p>
            <a:r>
              <a:rPr lang="en-GB" sz="5000" dirty="0" err="1"/>
              <a:t>Identität</a:t>
            </a:r>
            <a:r>
              <a:rPr lang="en-GB" sz="5000" dirty="0"/>
              <a:t>:</a:t>
            </a:r>
          </a:p>
          <a:p>
            <a:r>
              <a:rPr lang="en-GB" sz="3200" b="0" dirty="0"/>
              <a:t>Kultur in Deutschland</a:t>
            </a:r>
          </a:p>
        </p:txBody>
      </p:sp>
    </p:spTree>
    <p:extLst>
      <p:ext uri="{BB962C8B-B14F-4D97-AF65-F5344CB8AC3E}">
        <p14:creationId xmlns:p14="http://schemas.microsoft.com/office/powerpoint/2010/main" val="2955930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1" y="213557"/>
            <a:ext cx="3817399" cy="647577"/>
          </a:xfrm>
        </p:spPr>
        <p:txBody>
          <a:bodyPr>
            <a:normAutofit/>
          </a:bodyPr>
          <a:lstStyle/>
          <a:p>
            <a:r>
              <a:rPr lang="en-GB" dirty="0" err="1"/>
              <a:t>Kulturquiz</a:t>
            </a:r>
            <a:r>
              <a:rPr lang="en-GB" dirty="0"/>
              <a:t> [5/8]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9F390408-2F5E-F5E3-FF18-520DCE931DD1}"/>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Wie lang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der Bodensee?</a:t>
            </a:r>
          </a:p>
        </p:txBody>
      </p:sp>
      <p:sp>
        <p:nvSpPr>
          <p:cNvPr id="6" name="Rectangle: Rounded Corners 5">
            <a:extLst>
              <a:ext uri="{FF2B5EF4-FFF2-40B4-BE49-F238E27FC236}">
                <a16:creationId xmlns:a16="http://schemas.microsoft.com/office/drawing/2014/main" id="{7798B03C-F7B2-0B82-320F-D300C514F7AC}"/>
              </a:ext>
            </a:extLst>
          </p:cNvPr>
          <p:cNvSpPr/>
          <p:nvPr/>
        </p:nvSpPr>
        <p:spPr>
          <a:xfrm>
            <a:off x="911704"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17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Kilometer</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D53E0556-96F5-1F60-927A-34DAE94B8A41}"/>
              </a:ext>
            </a:extLst>
          </p:cNvPr>
          <p:cNvSpPr/>
          <p:nvPr/>
        </p:nvSpPr>
        <p:spPr>
          <a:xfrm>
            <a:off x="4815205"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34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Kilometer</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8D7948F2-1817-5A98-A024-EBB39152E49E}"/>
              </a:ext>
            </a:extLst>
          </p:cNvPr>
          <p:cNvSpPr/>
          <p:nvPr/>
        </p:nvSpPr>
        <p:spPr>
          <a:xfrm>
            <a:off x="8718706" y="5166360"/>
            <a:ext cx="237744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63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Kilometer</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9" name="Picture 2" descr="Free photos of Sailboats">
            <a:extLst>
              <a:ext uri="{FF2B5EF4-FFF2-40B4-BE49-F238E27FC236}">
                <a16:creationId xmlns:a16="http://schemas.microsoft.com/office/drawing/2014/main" id="{8FC317A6-1A55-B77D-1038-F56195746C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982" y="2628900"/>
            <a:ext cx="3618063" cy="22198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ee photos of Swans">
            <a:extLst>
              <a:ext uri="{FF2B5EF4-FFF2-40B4-BE49-F238E27FC236}">
                <a16:creationId xmlns:a16="http://schemas.microsoft.com/office/drawing/2014/main" id="{0FA64352-4A94-9A99-3FEA-CAD6116901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1126" y="2628900"/>
            <a:ext cx="3329748" cy="22198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photos of Birds">
            <a:extLst>
              <a:ext uri="{FF2B5EF4-FFF2-40B4-BE49-F238E27FC236}">
                <a16:creationId xmlns:a16="http://schemas.microsoft.com/office/drawing/2014/main" id="{823B4208-BB60-0DAC-1F7C-D5B4CC1F41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2211" y="2628900"/>
            <a:ext cx="3780491" cy="222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18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0" y="213557"/>
            <a:ext cx="3693112" cy="647577"/>
          </a:xfrm>
        </p:spPr>
        <p:txBody>
          <a:bodyPr>
            <a:normAutofit/>
          </a:bodyPr>
          <a:lstStyle/>
          <a:p>
            <a:r>
              <a:rPr lang="en-GB" dirty="0" err="1"/>
              <a:t>Kulturquiz</a:t>
            </a:r>
            <a:r>
              <a:rPr lang="en-GB" dirty="0"/>
              <a:t> [6/8]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0C34A152-7A30-EB5E-65CB-DC5D460420A5}"/>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Bundeskanzler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von Deutschland?</a:t>
            </a:r>
          </a:p>
        </p:txBody>
      </p:sp>
      <p:sp>
        <p:nvSpPr>
          <p:cNvPr id="12" name="Rectangle: Rounded Corners 11">
            <a:extLst>
              <a:ext uri="{FF2B5EF4-FFF2-40B4-BE49-F238E27FC236}">
                <a16:creationId xmlns:a16="http://schemas.microsoft.com/office/drawing/2014/main" id="{7B1FB330-6C39-0980-2823-7FE847D6D9A9}"/>
              </a:ext>
            </a:extLst>
          </p:cNvPr>
          <p:cNvSpPr/>
          <p:nvPr/>
        </p:nvSpPr>
        <p:spPr>
          <a:xfrm>
            <a:off x="911704"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Olaf Scholz</a:t>
            </a:r>
          </a:p>
        </p:txBody>
      </p:sp>
      <p:sp>
        <p:nvSpPr>
          <p:cNvPr id="13" name="Rectangle: Rounded Corners 12">
            <a:extLst>
              <a:ext uri="{FF2B5EF4-FFF2-40B4-BE49-F238E27FC236}">
                <a16:creationId xmlns:a16="http://schemas.microsoft.com/office/drawing/2014/main" id="{A6338F46-1F5A-FBCA-1BBA-B8866B81665F}"/>
              </a:ext>
            </a:extLst>
          </p:cNvPr>
          <p:cNvSpPr/>
          <p:nvPr/>
        </p:nvSpPr>
        <p:spPr>
          <a:xfrm>
            <a:off x="4815204" y="5166360"/>
            <a:ext cx="2530631"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Angela Merkel</a:t>
            </a:r>
          </a:p>
        </p:txBody>
      </p:sp>
      <p:sp>
        <p:nvSpPr>
          <p:cNvPr id="14" name="Rectangle: Rounded Corners 13">
            <a:extLst>
              <a:ext uri="{FF2B5EF4-FFF2-40B4-BE49-F238E27FC236}">
                <a16:creationId xmlns:a16="http://schemas.microsoft.com/office/drawing/2014/main" id="{F8FACD5A-3482-FF55-960D-184EC3F66964}"/>
              </a:ext>
            </a:extLst>
          </p:cNvPr>
          <p:cNvSpPr/>
          <p:nvPr/>
        </p:nvSpPr>
        <p:spPr>
          <a:xfrm>
            <a:off x="8403357" y="5166360"/>
            <a:ext cx="3163726"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Emmanuel Macron</a:t>
            </a:r>
          </a:p>
        </p:txBody>
      </p:sp>
      <p:pic>
        <p:nvPicPr>
          <p:cNvPr id="15" name="Picture 6">
            <a:extLst>
              <a:ext uri="{FF2B5EF4-FFF2-40B4-BE49-F238E27FC236}">
                <a16:creationId xmlns:a16="http://schemas.microsoft.com/office/drawing/2014/main" id="{71B78199-3450-4A4D-419C-E731CED62A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2780" y="2182005"/>
            <a:ext cx="2009756" cy="28088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C5122E04-3BFC-27CE-AC2F-D966E20FFF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184" y="2182005"/>
            <a:ext cx="2126141" cy="28088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D604E0CC-540F-3785-BE0C-BDA75B911E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9735" y="2182005"/>
            <a:ext cx="2019509" cy="280884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22C3E66A-18A1-4910-DFB7-ECBD012A1FB1}"/>
              </a:ext>
            </a:extLst>
          </p:cNvPr>
          <p:cNvSpPr/>
          <p:nvPr/>
        </p:nvSpPr>
        <p:spPr>
          <a:xfrm>
            <a:off x="7345835" y="180003"/>
            <a:ext cx="3179206" cy="736600"/>
          </a:xfrm>
          <a:prstGeom prst="round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*der </a:t>
            </a:r>
            <a:r>
              <a:rPr kumimoji="0" lang="en-GB" sz="24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Bundeskanzler</a:t>
            </a:r>
            <a:r>
              <a:rPr kumimoji="0" lang="en-GB" sz="24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chancellor</a:t>
            </a:r>
          </a:p>
        </p:txBody>
      </p:sp>
    </p:spTree>
    <p:extLst>
      <p:ext uri="{BB962C8B-B14F-4D97-AF65-F5344CB8AC3E}">
        <p14:creationId xmlns:p14="http://schemas.microsoft.com/office/powerpoint/2010/main" val="170484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chemeClr val="accent2"/>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1" y="213557"/>
            <a:ext cx="3645629" cy="647577"/>
          </a:xfrm>
        </p:spPr>
        <p:txBody>
          <a:bodyPr>
            <a:normAutofit/>
          </a:bodyPr>
          <a:lstStyle/>
          <a:p>
            <a:r>
              <a:rPr lang="en-GB" dirty="0" err="1"/>
              <a:t>Kulturquiz</a:t>
            </a:r>
            <a:r>
              <a:rPr lang="en-GB" dirty="0"/>
              <a:t> [7/8]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36A6DA06-0982-E611-2926-F88FD315EC1F}"/>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Wo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Ostsee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6" name="Rectangle: Rounded Corners 5">
            <a:extLst>
              <a:ext uri="{FF2B5EF4-FFF2-40B4-BE49-F238E27FC236}">
                <a16:creationId xmlns:a16="http://schemas.microsoft.com/office/drawing/2014/main" id="{326340B6-A5D5-C9EF-F437-64F50833839E}"/>
              </a:ext>
            </a:extLst>
          </p:cNvPr>
          <p:cNvSpPr/>
          <p:nvPr/>
        </p:nvSpPr>
        <p:spPr>
          <a:xfrm>
            <a:off x="911704" y="5166360"/>
            <a:ext cx="3111656"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Norddeutschland</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9513FCE9-0B1B-AE9B-DA40-8E24050C0584}"/>
              </a:ext>
            </a:extLst>
          </p:cNvPr>
          <p:cNvSpPr/>
          <p:nvPr/>
        </p:nvSpPr>
        <p:spPr>
          <a:xfrm>
            <a:off x="4682568" y="5166360"/>
            <a:ext cx="2877185"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Süddeutschland</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B3EC4193-8F78-8965-8FAA-0BE133A451AC}"/>
              </a:ext>
            </a:extLst>
          </p:cNvPr>
          <p:cNvSpPr/>
          <p:nvPr/>
        </p:nvSpPr>
        <p:spPr>
          <a:xfrm>
            <a:off x="8218961" y="5166360"/>
            <a:ext cx="2877185"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Westdeutschland</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9" name="Picture 8" descr="Free vector graphics of Compass">
            <a:extLst>
              <a:ext uri="{FF2B5EF4-FFF2-40B4-BE49-F238E27FC236}">
                <a16:creationId xmlns:a16="http://schemas.microsoft.com/office/drawing/2014/main" id="{6A121F39-74BB-05CE-6DAB-0B1AFCE418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9435" y="2485698"/>
            <a:ext cx="2356193" cy="23335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Free vector graphics of Compass">
            <a:extLst>
              <a:ext uri="{FF2B5EF4-FFF2-40B4-BE49-F238E27FC236}">
                <a16:creationId xmlns:a16="http://schemas.microsoft.com/office/drawing/2014/main" id="{D09770D1-85E5-FE50-C7D5-6A2F878812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3063" y="2454816"/>
            <a:ext cx="2356193" cy="23335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Free vector graphics of Compass">
            <a:extLst>
              <a:ext uri="{FF2B5EF4-FFF2-40B4-BE49-F238E27FC236}">
                <a16:creationId xmlns:a16="http://schemas.microsoft.com/office/drawing/2014/main" id="{CF3DC8B3-76A6-4007-1411-88EDF58C44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1880" y="2454816"/>
            <a:ext cx="2356193" cy="2333506"/>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9F34F689-53C7-12F7-6445-1713D7F8B5D0}"/>
              </a:ext>
            </a:extLst>
          </p:cNvPr>
          <p:cNvSpPr/>
          <p:nvPr/>
        </p:nvSpPr>
        <p:spPr>
          <a:xfrm>
            <a:off x="2267506" y="2301251"/>
            <a:ext cx="468630" cy="461665"/>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0" name="Oval 19">
            <a:extLst>
              <a:ext uri="{FF2B5EF4-FFF2-40B4-BE49-F238E27FC236}">
                <a16:creationId xmlns:a16="http://schemas.microsoft.com/office/drawing/2014/main" id="{41B65376-6C1C-09AA-8187-D8D51194FACD}"/>
              </a:ext>
            </a:extLst>
          </p:cNvPr>
          <p:cNvSpPr/>
          <p:nvPr/>
        </p:nvSpPr>
        <p:spPr>
          <a:xfrm>
            <a:off x="5886844" y="4459676"/>
            <a:ext cx="468630" cy="461665"/>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1" name="Oval 20">
            <a:extLst>
              <a:ext uri="{FF2B5EF4-FFF2-40B4-BE49-F238E27FC236}">
                <a16:creationId xmlns:a16="http://schemas.microsoft.com/office/drawing/2014/main" id="{E6213B0C-5024-341D-13F0-2EA09079DA6D}"/>
              </a:ext>
            </a:extLst>
          </p:cNvPr>
          <p:cNvSpPr/>
          <p:nvPr/>
        </p:nvSpPr>
        <p:spPr>
          <a:xfrm>
            <a:off x="8128061" y="3390736"/>
            <a:ext cx="468630" cy="461665"/>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339770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0" y="213557"/>
            <a:ext cx="3675356" cy="647577"/>
          </a:xfrm>
        </p:spPr>
        <p:txBody>
          <a:bodyPr>
            <a:normAutofit/>
          </a:bodyPr>
          <a:lstStyle/>
          <a:p>
            <a:r>
              <a:rPr lang="en-GB" dirty="0" err="1"/>
              <a:t>Kulturquiz</a:t>
            </a:r>
            <a:r>
              <a:rPr lang="en-GB" dirty="0"/>
              <a:t> [8/8]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BD50BB96-5CEA-867D-BB04-211542DFFDA9}"/>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Warum</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fahren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viele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Menschen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im</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September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nach</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München?</a:t>
            </a:r>
          </a:p>
        </p:txBody>
      </p:sp>
      <p:sp>
        <p:nvSpPr>
          <p:cNvPr id="12" name="Rectangle: Rounded Corners 11">
            <a:extLst>
              <a:ext uri="{FF2B5EF4-FFF2-40B4-BE49-F238E27FC236}">
                <a16:creationId xmlns:a16="http://schemas.microsoft.com/office/drawing/2014/main" id="{D016AA4B-B6E1-302F-588E-CF104E867F15}"/>
              </a:ext>
            </a:extLst>
          </p:cNvPr>
          <p:cNvSpPr/>
          <p:nvPr/>
        </p:nvSpPr>
        <p:spPr>
          <a:xfrm>
            <a:off x="911704" y="5166360"/>
            <a:ext cx="256015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Für den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Fußball</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CD4360F5-1BBA-DE57-E449-FC2E9334D3C0}"/>
              </a:ext>
            </a:extLst>
          </p:cNvPr>
          <p:cNvSpPr/>
          <p:nvPr/>
        </p:nvSpPr>
        <p:spPr>
          <a:xfrm>
            <a:off x="4540567" y="5166360"/>
            <a:ext cx="2783205"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Für das Schnitzel</a:t>
            </a:r>
          </a:p>
        </p:txBody>
      </p:sp>
      <p:sp>
        <p:nvSpPr>
          <p:cNvPr id="14" name="Rectangle: Rounded Corners 13">
            <a:extLst>
              <a:ext uri="{FF2B5EF4-FFF2-40B4-BE49-F238E27FC236}">
                <a16:creationId xmlns:a16="http://schemas.microsoft.com/office/drawing/2014/main" id="{79998D7E-0160-71B5-0A41-4EAEFD3B18D1}"/>
              </a:ext>
            </a:extLst>
          </p:cNvPr>
          <p:cNvSpPr/>
          <p:nvPr/>
        </p:nvSpPr>
        <p:spPr>
          <a:xfrm>
            <a:off x="8492490" y="5166360"/>
            <a:ext cx="2603656"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Für das Oktoberfest</a:t>
            </a:r>
          </a:p>
        </p:txBody>
      </p:sp>
      <p:pic>
        <p:nvPicPr>
          <p:cNvPr id="15" name="Picture 2" descr="Free photos of Marching band">
            <a:extLst>
              <a:ext uri="{FF2B5EF4-FFF2-40B4-BE49-F238E27FC236}">
                <a16:creationId xmlns:a16="http://schemas.microsoft.com/office/drawing/2014/main" id="{FF6D4395-E118-11BF-3946-4AD0076329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698"/>
          <a:stretch/>
        </p:blipFill>
        <p:spPr bwMode="auto">
          <a:xfrm>
            <a:off x="8044336" y="2142331"/>
            <a:ext cx="3488534"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ree photos of Schnipo">
            <a:extLst>
              <a:ext uri="{FF2B5EF4-FFF2-40B4-BE49-F238E27FC236}">
                <a16:creationId xmlns:a16="http://schemas.microsoft.com/office/drawing/2014/main" id="{0DA8DF6B-95B3-B801-0098-0EBA823745C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48" r="7712"/>
          <a:stretch/>
        </p:blipFill>
        <p:spPr bwMode="auto">
          <a:xfrm>
            <a:off x="4185832" y="2117809"/>
            <a:ext cx="3488534" cy="26207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Free photos of Bayern munich">
            <a:extLst>
              <a:ext uri="{FF2B5EF4-FFF2-40B4-BE49-F238E27FC236}">
                <a16:creationId xmlns:a16="http://schemas.microsoft.com/office/drawing/2014/main" id="{6CDF5D98-9F70-03E3-B949-542D55EF3F4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583" r="9167"/>
          <a:stretch/>
        </p:blipFill>
        <p:spPr bwMode="auto">
          <a:xfrm>
            <a:off x="547852" y="2117810"/>
            <a:ext cx="3243540" cy="2620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6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chemeClr val="accent2"/>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1" y="213557"/>
            <a:ext cx="5273337" cy="647577"/>
          </a:xfrm>
        </p:spPr>
        <p:txBody>
          <a:bodyPr>
            <a:normAutofit/>
          </a:bodyPr>
          <a:lstStyle/>
          <a:p>
            <a:r>
              <a:rPr lang="en-GB" dirty="0" err="1"/>
              <a:t>Kulturquiz</a:t>
            </a:r>
            <a:r>
              <a:rPr lang="en-GB" dirty="0"/>
              <a:t> – </a:t>
            </a:r>
            <a:r>
              <a:rPr lang="en-GB" dirty="0" err="1"/>
              <a:t>Ergebnisse</a:t>
            </a:r>
            <a:endParaRPr lang="en-GB" dirty="0"/>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D1E9709A-8D5A-396A-A974-0E61F5022381}"/>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viele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hast du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richtig</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6" name="Rectangle: Rounded Corners 5">
            <a:extLst>
              <a:ext uri="{FF2B5EF4-FFF2-40B4-BE49-F238E27FC236}">
                <a16:creationId xmlns:a16="http://schemas.microsoft.com/office/drawing/2014/main" id="{3CAD0951-1205-2B3E-6D99-DD4041F86EAE}"/>
              </a:ext>
            </a:extLst>
          </p:cNvPr>
          <p:cNvSpPr/>
          <p:nvPr/>
        </p:nvSpPr>
        <p:spPr>
          <a:xfrm>
            <a:off x="911704" y="4503420"/>
            <a:ext cx="2560150" cy="141732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Das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ist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dir</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Wurst!</a:t>
            </a:r>
          </a:p>
        </p:txBody>
      </p:sp>
      <p:sp>
        <p:nvSpPr>
          <p:cNvPr id="7" name="Rectangle: Rounded Corners 6">
            <a:extLst>
              <a:ext uri="{FF2B5EF4-FFF2-40B4-BE49-F238E27FC236}">
                <a16:creationId xmlns:a16="http://schemas.microsoft.com/office/drawing/2014/main" id="{2B935E13-9F67-A708-CEBD-E5D80B691BE5}"/>
              </a:ext>
            </a:extLst>
          </p:cNvPr>
          <p:cNvSpPr/>
          <p:nvPr/>
        </p:nvSpPr>
        <p:spPr>
          <a:xfrm>
            <a:off x="4815924" y="4503420"/>
            <a:ext cx="2560151" cy="141732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Jetzt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geht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es um die Wurst!</a:t>
            </a:r>
          </a:p>
        </p:txBody>
      </p:sp>
      <p:sp>
        <p:nvSpPr>
          <p:cNvPr id="8" name="Rectangle: Rounded Corners 7">
            <a:extLst>
              <a:ext uri="{FF2B5EF4-FFF2-40B4-BE49-F238E27FC236}">
                <a16:creationId xmlns:a16="http://schemas.microsoft.com/office/drawing/2014/main" id="{FED62164-94AC-5A1D-733A-16022B54901A}"/>
              </a:ext>
            </a:extLst>
          </p:cNvPr>
          <p:cNvSpPr/>
          <p:nvPr/>
        </p:nvSpPr>
        <p:spPr>
          <a:xfrm>
            <a:off x="8529660" y="4503420"/>
            <a:ext cx="2557440" cy="152019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Du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zeigst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dich von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deiner</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Schokoladen-seite</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9" name="Rectangle: Rounded Corners 8">
            <a:extLst>
              <a:ext uri="{FF2B5EF4-FFF2-40B4-BE49-F238E27FC236}">
                <a16:creationId xmlns:a16="http://schemas.microsoft.com/office/drawing/2014/main" id="{EF6E9DAA-2C62-294E-7000-A6E9C3446FF6}"/>
              </a:ext>
            </a:extLst>
          </p:cNvPr>
          <p:cNvSpPr/>
          <p:nvPr/>
        </p:nvSpPr>
        <p:spPr>
          <a:xfrm>
            <a:off x="911704" y="1998276"/>
            <a:ext cx="2560150" cy="461665"/>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1-3</a:t>
            </a:r>
          </a:p>
        </p:txBody>
      </p:sp>
      <p:sp>
        <p:nvSpPr>
          <p:cNvPr id="10" name="Rectangle: Rounded Corners 9">
            <a:extLst>
              <a:ext uri="{FF2B5EF4-FFF2-40B4-BE49-F238E27FC236}">
                <a16:creationId xmlns:a16="http://schemas.microsoft.com/office/drawing/2014/main" id="{99081D37-194D-03C1-C5AF-AA0229D99DA4}"/>
              </a:ext>
            </a:extLst>
          </p:cNvPr>
          <p:cNvSpPr/>
          <p:nvPr/>
        </p:nvSpPr>
        <p:spPr>
          <a:xfrm>
            <a:off x="4815925" y="1995785"/>
            <a:ext cx="2560150" cy="461665"/>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4-6</a:t>
            </a:r>
          </a:p>
        </p:txBody>
      </p:sp>
      <p:sp>
        <p:nvSpPr>
          <p:cNvPr id="11" name="Rectangle: Rounded Corners 10">
            <a:extLst>
              <a:ext uri="{FF2B5EF4-FFF2-40B4-BE49-F238E27FC236}">
                <a16:creationId xmlns:a16="http://schemas.microsoft.com/office/drawing/2014/main" id="{52180CAD-335A-913E-A43A-CE2BEF0EE3A3}"/>
              </a:ext>
            </a:extLst>
          </p:cNvPr>
          <p:cNvSpPr/>
          <p:nvPr/>
        </p:nvSpPr>
        <p:spPr>
          <a:xfrm>
            <a:off x="8529660" y="1995785"/>
            <a:ext cx="2560150" cy="461665"/>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7-8</a:t>
            </a:r>
          </a:p>
        </p:txBody>
      </p:sp>
      <p:pic>
        <p:nvPicPr>
          <p:cNvPr id="18" name="Picture 2" descr="Sausage, Bratwurst, Barbecue, Meat, Grilling, Food">
            <a:hlinkClick r:id="" action="ppaction://noaction">
              <a:snd r:embed="rId3" name="9.1.2.7 Slide 7.wav"/>
            </a:hlinkClick>
            <a:extLst>
              <a:ext uri="{FF2B5EF4-FFF2-40B4-BE49-F238E27FC236}">
                <a16:creationId xmlns:a16="http://schemas.microsoft.com/office/drawing/2014/main" id="{DA913A92-9DCA-2931-DDB6-E2506A327B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6916" y="2859249"/>
            <a:ext cx="2489725" cy="12448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ok Salami, Sausage, Beer Sausage, Salami, Food, Eat">
            <a:extLst>
              <a:ext uri="{FF2B5EF4-FFF2-40B4-BE49-F238E27FC236}">
                <a16:creationId xmlns:a16="http://schemas.microsoft.com/office/drawing/2014/main" id="{B69D5478-43D0-FB59-985C-0F305B95B75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62" t="9574" r="1248" b="20693"/>
          <a:stretch/>
        </p:blipFill>
        <p:spPr bwMode="auto">
          <a:xfrm>
            <a:off x="4643315" y="2862680"/>
            <a:ext cx="2629989" cy="12546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hocolate, Sweet, Dessert, Cocoa, Candy, Dark Chocolate">
            <a:extLst>
              <a:ext uri="{FF2B5EF4-FFF2-40B4-BE49-F238E27FC236}">
                <a16:creationId xmlns:a16="http://schemas.microsoft.com/office/drawing/2014/main" id="{59382284-3E74-99D3-F67B-0D78194BED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80622" y="2872382"/>
            <a:ext cx="1607994" cy="1517373"/>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445C776F-FA89-36E7-CA51-963A0779503C}"/>
              </a:ext>
            </a:extLst>
          </p:cNvPr>
          <p:cNvSpPr/>
          <p:nvPr/>
        </p:nvSpPr>
        <p:spPr>
          <a:xfrm>
            <a:off x="3872463" y="2571904"/>
            <a:ext cx="1886921" cy="1520190"/>
          </a:xfrm>
          <a:prstGeom prst="wedgeRoundRectCallout">
            <a:avLst>
              <a:gd name="adj1" fmla="val -99165"/>
              <a:gd name="adj2" fmla="val 6579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It’s all the same to you!</a:t>
            </a:r>
          </a:p>
        </p:txBody>
      </p:sp>
      <p:sp>
        <p:nvSpPr>
          <p:cNvPr id="22" name="Speech Bubble: Rectangle with Corners Rounded 21">
            <a:extLst>
              <a:ext uri="{FF2B5EF4-FFF2-40B4-BE49-F238E27FC236}">
                <a16:creationId xmlns:a16="http://schemas.microsoft.com/office/drawing/2014/main" id="{18D869EB-80A9-4CD3-FDFC-725540619464}"/>
              </a:ext>
            </a:extLst>
          </p:cNvPr>
          <p:cNvSpPr/>
          <p:nvPr/>
        </p:nvSpPr>
        <p:spPr>
          <a:xfrm>
            <a:off x="6948720" y="2571115"/>
            <a:ext cx="1886921" cy="1520190"/>
          </a:xfrm>
          <a:prstGeom prst="wedgeRoundRectCallout">
            <a:avLst>
              <a:gd name="adj1" fmla="val -99165"/>
              <a:gd name="adj2" fmla="val 6579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It’s crunch time!</a:t>
            </a:r>
          </a:p>
        </p:txBody>
      </p:sp>
      <p:sp>
        <p:nvSpPr>
          <p:cNvPr id="23" name="Speech Bubble: Rectangle with Corners Rounded 22">
            <a:extLst>
              <a:ext uri="{FF2B5EF4-FFF2-40B4-BE49-F238E27FC236}">
                <a16:creationId xmlns:a16="http://schemas.microsoft.com/office/drawing/2014/main" id="{DC406F7C-858E-685F-0548-52C7320611D9}"/>
              </a:ext>
            </a:extLst>
          </p:cNvPr>
          <p:cNvSpPr/>
          <p:nvPr/>
        </p:nvSpPr>
        <p:spPr>
          <a:xfrm>
            <a:off x="7071210" y="2566409"/>
            <a:ext cx="1886921" cy="1520190"/>
          </a:xfrm>
          <a:prstGeom prst="wedgeRoundRectCallout">
            <a:avLst>
              <a:gd name="adj1" fmla="val 66130"/>
              <a:gd name="adj2" fmla="val -671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You’re showing your best side!</a:t>
            </a:r>
          </a:p>
        </p:txBody>
      </p:sp>
    </p:spTree>
    <p:extLst>
      <p:ext uri="{BB962C8B-B14F-4D97-AF65-F5344CB8AC3E}">
        <p14:creationId xmlns:p14="http://schemas.microsoft.com/office/powerpoint/2010/main" val="67785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21" grpId="0" animBg="1"/>
      <p:bldP spid="21" grpId="1" animBg="1"/>
      <p:bldP spid="22" grpId="0" animBg="1"/>
      <p:bldP spid="22" grpId="1" animBg="1"/>
      <p:bldP spid="23" grpId="0" animBg="1"/>
      <p:bldP spid="2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F92B-64BB-D350-8DF8-15DC2FBA9C18}"/>
              </a:ext>
            </a:extLst>
          </p:cNvPr>
          <p:cNvSpPr>
            <a:spLocks noGrp="1"/>
          </p:cNvSpPr>
          <p:nvPr>
            <p:ph type="title"/>
          </p:nvPr>
        </p:nvSpPr>
        <p:spPr>
          <a:xfrm>
            <a:off x="0" y="213557"/>
            <a:ext cx="3156559" cy="647577"/>
          </a:xfrm>
        </p:spPr>
        <p:txBody>
          <a:bodyPr/>
          <a:lstStyle/>
          <a:p>
            <a:r>
              <a:rPr lang="en-GB" dirty="0" err="1"/>
              <a:t>Saterfriesisch</a:t>
            </a:r>
            <a:endParaRPr lang="en-GB" dirty="0"/>
          </a:p>
        </p:txBody>
      </p:sp>
      <p:sp>
        <p:nvSpPr>
          <p:cNvPr id="3" name="Text Placeholder 2">
            <a:extLst>
              <a:ext uri="{FF2B5EF4-FFF2-40B4-BE49-F238E27FC236}">
                <a16:creationId xmlns:a16="http://schemas.microsoft.com/office/drawing/2014/main" id="{8A4BBA0B-BA0F-6859-4863-CB6E5EA648D0}"/>
              </a:ext>
            </a:extLst>
          </p:cNvPr>
          <p:cNvSpPr>
            <a:spLocks noGrp="1"/>
          </p:cNvSpPr>
          <p:nvPr>
            <p:ph type="body" sz="quarter" idx="10"/>
          </p:nvPr>
        </p:nvSpPr>
        <p:spPr>
          <a:xfrm>
            <a:off x="3156559" y="204566"/>
            <a:ext cx="4263144" cy="722649"/>
          </a:xfrm>
        </p:spPr>
        <p:txBody>
          <a:bodyPr>
            <a:normAutofit/>
          </a:bodyPr>
          <a:lstStyle/>
          <a:p>
            <a:r>
              <a:rPr lang="en-GB" sz="2000" dirty="0" err="1"/>
              <a:t>Hör</a:t>
            </a:r>
            <a:r>
              <a:rPr lang="en-GB" sz="2000" dirty="0"/>
              <a:t> </a:t>
            </a:r>
            <a:r>
              <a:rPr lang="en-GB" sz="2000" dirty="0" err="1"/>
              <a:t>zu</a:t>
            </a:r>
            <a:r>
              <a:rPr lang="en-GB" sz="2000" dirty="0"/>
              <a:t>. Was war die </a:t>
            </a:r>
            <a:r>
              <a:rPr lang="en-GB" sz="2000" dirty="0" err="1"/>
              <a:t>Frage</a:t>
            </a:r>
            <a:r>
              <a:rPr lang="en-GB" sz="2000" dirty="0"/>
              <a:t>?</a:t>
            </a:r>
          </a:p>
        </p:txBody>
      </p:sp>
      <p:sp>
        <p:nvSpPr>
          <p:cNvPr id="15" name="Rectangle: Rounded Corners 14">
            <a:extLst>
              <a:ext uri="{FF2B5EF4-FFF2-40B4-BE49-F238E27FC236}">
                <a16:creationId xmlns:a16="http://schemas.microsoft.com/office/drawing/2014/main" id="{0DCD4B14-3C44-6C62-BDD4-424F12165BA0}"/>
              </a:ext>
            </a:extLst>
          </p:cNvPr>
          <p:cNvSpPr/>
          <p:nvPr/>
        </p:nvSpPr>
        <p:spPr>
          <a:xfrm>
            <a:off x="9258300" y="2177224"/>
            <a:ext cx="2319143" cy="90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Saterfriesisch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6" name="Rectangle: Rounded Corners 15">
            <a:extLst>
              <a:ext uri="{FF2B5EF4-FFF2-40B4-BE49-F238E27FC236}">
                <a16:creationId xmlns:a16="http://schemas.microsoft.com/office/drawing/2014/main" id="{D44C76C6-E877-30F0-C203-C9B23F1ECE59}"/>
              </a:ext>
            </a:extLst>
          </p:cNvPr>
          <p:cNvSpPr/>
          <p:nvPr/>
        </p:nvSpPr>
        <p:spPr>
          <a:xfrm>
            <a:off x="6124963" y="1449843"/>
            <a:ext cx="2319144" cy="90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a:ea typeface="+mn-ea"/>
                <a:cs typeface="+mn-cs"/>
              </a:rPr>
              <a:t>Wer</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a:ea typeface="+mn-ea"/>
                <a:cs typeface="+mn-cs"/>
              </a:rPr>
              <a:t>spricht</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a:ea typeface="+mn-ea"/>
                <a:cs typeface="+mn-cs"/>
              </a:rPr>
              <a:t>diese</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a:ea typeface="+mn-ea"/>
                <a:cs typeface="+mn-cs"/>
              </a:rPr>
              <a:t>Sprache</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a:t>
            </a:r>
          </a:p>
        </p:txBody>
      </p:sp>
      <p:sp>
        <p:nvSpPr>
          <p:cNvPr id="17" name="Rectangle: Rounded Corners 16">
            <a:extLst>
              <a:ext uri="{FF2B5EF4-FFF2-40B4-BE49-F238E27FC236}">
                <a16:creationId xmlns:a16="http://schemas.microsoft.com/office/drawing/2014/main" id="{792CBDFC-D041-FEE8-3B89-42D84F4BF772}"/>
              </a:ext>
            </a:extLst>
          </p:cNvPr>
          <p:cNvSpPr/>
          <p:nvPr/>
        </p:nvSpPr>
        <p:spPr>
          <a:xfrm>
            <a:off x="9405258" y="4624147"/>
            <a:ext cx="1871468" cy="90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Wo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liegt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das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8" name="Rectangle: Rounded Corners 17">
            <a:extLst>
              <a:ext uri="{FF2B5EF4-FFF2-40B4-BE49-F238E27FC236}">
                <a16:creationId xmlns:a16="http://schemas.microsoft.com/office/drawing/2014/main" id="{5DC2CBB9-AC81-D6FC-FD77-6105A457343C}"/>
              </a:ext>
            </a:extLst>
          </p:cNvPr>
          <p:cNvSpPr/>
          <p:nvPr/>
        </p:nvSpPr>
        <p:spPr>
          <a:xfrm>
            <a:off x="2036262" y="1369611"/>
            <a:ext cx="2414393" cy="90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groß</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das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9" name="Rectangle: Rounded Corners 18">
            <a:extLst>
              <a:ext uri="{FF2B5EF4-FFF2-40B4-BE49-F238E27FC236}">
                <a16:creationId xmlns:a16="http://schemas.microsoft.com/office/drawing/2014/main" id="{A14B39C9-371E-6EA8-0C33-F9C683411E0F}"/>
              </a:ext>
            </a:extLst>
          </p:cNvPr>
          <p:cNvSpPr/>
          <p:nvPr/>
        </p:nvSpPr>
        <p:spPr>
          <a:xfrm>
            <a:off x="6400996" y="3639178"/>
            <a:ext cx="2576317" cy="90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kommt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man ins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20" name="Rectangle: Rounded Corners 19">
            <a:extLst>
              <a:ext uri="{FF2B5EF4-FFF2-40B4-BE49-F238E27FC236}">
                <a16:creationId xmlns:a16="http://schemas.microsoft.com/office/drawing/2014/main" id="{B9C32604-2F9F-7BD3-13C4-78EA1AE28CC1}"/>
              </a:ext>
            </a:extLst>
          </p:cNvPr>
          <p:cNvSpPr/>
          <p:nvPr/>
        </p:nvSpPr>
        <p:spPr>
          <a:xfrm>
            <a:off x="4179387" y="5316098"/>
            <a:ext cx="3509768" cy="90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Warum</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kommt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man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jetzt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leichter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ins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21" name="Rectangle: Rounded Corners 20">
            <a:extLst>
              <a:ext uri="{FF2B5EF4-FFF2-40B4-BE49-F238E27FC236}">
                <a16:creationId xmlns:a16="http://schemas.microsoft.com/office/drawing/2014/main" id="{2F544EA2-CC45-EAB5-A435-F58E6E22703F}"/>
              </a:ext>
            </a:extLst>
          </p:cNvPr>
          <p:cNvSpPr/>
          <p:nvPr/>
        </p:nvSpPr>
        <p:spPr>
          <a:xfrm>
            <a:off x="2933700" y="2701894"/>
            <a:ext cx="3162300" cy="90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Wohin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haben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sie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ihre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gebracht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A7B3E4F0-BBC4-5B66-CBCF-4FDBFBCD5C75}"/>
              </a:ext>
            </a:extLst>
          </p:cNvPr>
          <p:cNvSpPr/>
          <p:nvPr/>
        </p:nvSpPr>
        <p:spPr>
          <a:xfrm>
            <a:off x="2083886" y="4017720"/>
            <a:ext cx="2319144" cy="90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tx1"/>
                </a:solidFill>
                <a:effectLst/>
                <a:uLnTx/>
                <a:uFillTx/>
                <a:latin typeface="Century Gothic"/>
                <a:ea typeface="+mn-ea"/>
                <a:cs typeface="+mn-cs"/>
              </a:rPr>
              <a:t>Woher weiß man das?</a:t>
            </a:r>
          </a:p>
        </p:txBody>
      </p:sp>
      <p:sp>
        <p:nvSpPr>
          <p:cNvPr id="23" name="Rectangle: Rounded Corners 22">
            <a:extLst>
              <a:ext uri="{FF2B5EF4-FFF2-40B4-BE49-F238E27FC236}">
                <a16:creationId xmlns:a16="http://schemas.microsoft.com/office/drawing/2014/main" id="{E1786052-C200-94C3-01CB-BD0D055DAF42}"/>
              </a:ext>
            </a:extLst>
          </p:cNvPr>
          <p:cNvSpPr/>
          <p:nvPr/>
        </p:nvSpPr>
        <p:spPr>
          <a:xfrm>
            <a:off x="11038113" y="204566"/>
            <a:ext cx="938775" cy="3527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4" name="Rectangle: Rounded Corners 23">
            <a:extLst>
              <a:ext uri="{FF2B5EF4-FFF2-40B4-BE49-F238E27FC236}">
                <a16:creationId xmlns:a16="http://schemas.microsoft.com/office/drawing/2014/main" id="{B4D1AA54-6F47-D2A8-E973-5E3168FA1E57}"/>
              </a:ext>
            </a:extLst>
          </p:cNvPr>
          <p:cNvSpPr/>
          <p:nvPr/>
        </p:nvSpPr>
        <p:spPr>
          <a:xfrm>
            <a:off x="8242664" y="158670"/>
            <a:ext cx="2325188" cy="503361"/>
          </a:xfrm>
          <a:prstGeom prst="round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a:t>
            </a:r>
            <a:r>
              <a:rPr lang="en-GB" dirty="0">
                <a:solidFill>
                  <a:schemeClr val="accent4">
                    <a:lumMod val="20000"/>
                    <a:lumOff val="80000"/>
                  </a:schemeClr>
                </a:solidFill>
                <a:latin typeface="Century Gothic"/>
              </a:rPr>
              <a:t>f</a:t>
            </a:r>
            <a:r>
              <a:rPr kumimoji="0" lang="en-GB" sz="18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riesisch</a:t>
            </a: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Frisian</a:t>
            </a:r>
          </a:p>
        </p:txBody>
      </p:sp>
      <p:sp>
        <p:nvSpPr>
          <p:cNvPr id="4" name="Action Button: Custom 16">
            <a:hlinkClick r:id="" action="ppaction://noaction" highlightClick="1">
              <a:snd r:embed="rId3" name="10.1.1.2 L2 slide 15 1.wav"/>
            </a:hlinkClick>
            <a:extLst>
              <a:ext uri="{FF2B5EF4-FFF2-40B4-BE49-F238E27FC236}">
                <a16:creationId xmlns:a16="http://schemas.microsoft.com/office/drawing/2014/main" id="{7F69CD12-74D5-C64A-2B5C-2E9428E3A8D3}"/>
              </a:ext>
            </a:extLst>
          </p:cNvPr>
          <p:cNvSpPr/>
          <p:nvPr/>
        </p:nvSpPr>
        <p:spPr>
          <a:xfrm>
            <a:off x="454713" y="1333853"/>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5" name="Action Button: Custom 16">
            <a:hlinkClick r:id="" action="ppaction://noaction" highlightClick="1">
              <a:snd r:embed="rId4" name="10.1.1.2 L2 slide 15 2.wav"/>
            </a:hlinkClick>
            <a:extLst>
              <a:ext uri="{FF2B5EF4-FFF2-40B4-BE49-F238E27FC236}">
                <a16:creationId xmlns:a16="http://schemas.microsoft.com/office/drawing/2014/main" id="{F3E242CB-61C7-0DE7-D13E-0F59520708D5}"/>
              </a:ext>
            </a:extLst>
          </p:cNvPr>
          <p:cNvSpPr/>
          <p:nvPr/>
        </p:nvSpPr>
        <p:spPr>
          <a:xfrm>
            <a:off x="454713" y="1899843"/>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12" name="Action Button: Custom 16">
            <a:hlinkClick r:id="" action="ppaction://noaction" highlightClick="1">
              <a:snd r:embed="rId5" name="10.1.1.2 L2 slide 15 3.wav"/>
            </a:hlinkClick>
            <a:extLst>
              <a:ext uri="{FF2B5EF4-FFF2-40B4-BE49-F238E27FC236}">
                <a16:creationId xmlns:a16="http://schemas.microsoft.com/office/drawing/2014/main" id="{39954326-8E07-3142-A0A0-099FD3C18072}"/>
              </a:ext>
            </a:extLst>
          </p:cNvPr>
          <p:cNvSpPr/>
          <p:nvPr/>
        </p:nvSpPr>
        <p:spPr>
          <a:xfrm>
            <a:off x="452635" y="2503894"/>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25" name="Action Button: Custom 16">
            <a:hlinkClick r:id="" action="ppaction://noaction" highlightClick="1">
              <a:snd r:embed="rId6" name="10.1.1.2 L2 slide 15 4.wav"/>
            </a:hlinkClick>
            <a:extLst>
              <a:ext uri="{FF2B5EF4-FFF2-40B4-BE49-F238E27FC236}">
                <a16:creationId xmlns:a16="http://schemas.microsoft.com/office/drawing/2014/main" id="{3956623C-3546-9321-F69E-EA76BF9C6997}"/>
              </a:ext>
            </a:extLst>
          </p:cNvPr>
          <p:cNvSpPr/>
          <p:nvPr/>
        </p:nvSpPr>
        <p:spPr>
          <a:xfrm>
            <a:off x="452635" y="3107945"/>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4</a:t>
            </a:r>
          </a:p>
        </p:txBody>
      </p:sp>
      <p:sp>
        <p:nvSpPr>
          <p:cNvPr id="26" name="Action Button: Custom 16">
            <a:hlinkClick r:id="" action="ppaction://noaction" highlightClick="1">
              <a:snd r:embed="rId7" name="10.1.1.2 L2 slide 15 5.wav"/>
            </a:hlinkClick>
            <a:extLst>
              <a:ext uri="{FF2B5EF4-FFF2-40B4-BE49-F238E27FC236}">
                <a16:creationId xmlns:a16="http://schemas.microsoft.com/office/drawing/2014/main" id="{06A1F8E8-B0AB-B352-00FF-37319ED8F7A4}"/>
              </a:ext>
            </a:extLst>
          </p:cNvPr>
          <p:cNvSpPr/>
          <p:nvPr/>
        </p:nvSpPr>
        <p:spPr>
          <a:xfrm>
            <a:off x="452635" y="3711996"/>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5</a:t>
            </a:r>
          </a:p>
        </p:txBody>
      </p:sp>
      <p:sp>
        <p:nvSpPr>
          <p:cNvPr id="27" name="Action Button: Custom 16">
            <a:hlinkClick r:id="" action="ppaction://noaction" highlightClick="1">
              <a:snd r:embed="rId8" name="10.1.1.2 L2 slide 15 6.wav"/>
            </a:hlinkClick>
            <a:extLst>
              <a:ext uri="{FF2B5EF4-FFF2-40B4-BE49-F238E27FC236}">
                <a16:creationId xmlns:a16="http://schemas.microsoft.com/office/drawing/2014/main" id="{3BB84D29-A8CB-3C71-86B7-3BFE6139552A}"/>
              </a:ext>
            </a:extLst>
          </p:cNvPr>
          <p:cNvSpPr/>
          <p:nvPr/>
        </p:nvSpPr>
        <p:spPr>
          <a:xfrm>
            <a:off x="452635" y="4316047"/>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6</a:t>
            </a:r>
          </a:p>
        </p:txBody>
      </p:sp>
      <p:sp>
        <p:nvSpPr>
          <p:cNvPr id="28" name="Action Button: Custom 16">
            <a:hlinkClick r:id="" action="ppaction://noaction" highlightClick="1">
              <a:snd r:embed="rId9" name="10.1.1.2 L2 slide 15 7.wav"/>
            </a:hlinkClick>
            <a:extLst>
              <a:ext uri="{FF2B5EF4-FFF2-40B4-BE49-F238E27FC236}">
                <a16:creationId xmlns:a16="http://schemas.microsoft.com/office/drawing/2014/main" id="{D6321CCF-F2C6-69FC-C982-93900031801D}"/>
              </a:ext>
            </a:extLst>
          </p:cNvPr>
          <p:cNvSpPr/>
          <p:nvPr/>
        </p:nvSpPr>
        <p:spPr>
          <a:xfrm>
            <a:off x="452635" y="4920098"/>
            <a:ext cx="396000" cy="396000"/>
          </a:xfrm>
          <a:prstGeom prst="actionButtonBlank">
            <a:avLst/>
          </a:prstGeom>
          <a:solidFill>
            <a:schemeClr val="tx1"/>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2"/>
                </a:solidFill>
                <a:effectLst/>
                <a:uLnTx/>
                <a:uFillTx/>
                <a:latin typeface="Century Gothic" panose="020F0302020204030204"/>
                <a:ea typeface="+mn-ea"/>
                <a:cs typeface="+mn-cs"/>
              </a:rPr>
              <a:t>7</a:t>
            </a:r>
          </a:p>
        </p:txBody>
      </p:sp>
      <p:sp>
        <p:nvSpPr>
          <p:cNvPr id="29" name="Action Button: Custom 16">
            <a:hlinkClick r:id="" action="ppaction://noaction" highlightClick="1">
              <a:snd r:embed="rId10" name="10.1.1.2 L2 slide 15 8.wav"/>
            </a:hlinkClick>
            <a:extLst>
              <a:ext uri="{FF2B5EF4-FFF2-40B4-BE49-F238E27FC236}">
                <a16:creationId xmlns:a16="http://schemas.microsoft.com/office/drawing/2014/main" id="{D59390A8-B90A-CBA3-D4E6-4315FC7AC122}"/>
              </a:ext>
            </a:extLst>
          </p:cNvPr>
          <p:cNvSpPr/>
          <p:nvPr/>
        </p:nvSpPr>
        <p:spPr>
          <a:xfrm>
            <a:off x="452635" y="5524147"/>
            <a:ext cx="396000" cy="396000"/>
          </a:xfrm>
          <a:prstGeom prst="actionButtonBlank">
            <a:avLst/>
          </a:prstGeom>
          <a:solidFill>
            <a:schemeClr val="tx1"/>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2"/>
                </a:solidFill>
                <a:effectLst/>
                <a:uLnTx/>
                <a:uFillTx/>
                <a:latin typeface="Century Gothic" panose="020F0302020204030204"/>
                <a:ea typeface="+mn-ea"/>
                <a:cs typeface="+mn-cs"/>
              </a:rPr>
              <a:t>8</a:t>
            </a:r>
          </a:p>
        </p:txBody>
      </p:sp>
      <p:sp>
        <p:nvSpPr>
          <p:cNvPr id="30" name="Rectangle 29">
            <a:extLst>
              <a:ext uri="{FF2B5EF4-FFF2-40B4-BE49-F238E27FC236}">
                <a16:creationId xmlns:a16="http://schemas.microsoft.com/office/drawing/2014/main" id="{3858D8AB-89BA-C4F8-81D6-67FBAC4C11FB}"/>
              </a:ext>
            </a:extLst>
          </p:cNvPr>
          <p:cNvSpPr/>
          <p:nvPr/>
        </p:nvSpPr>
        <p:spPr>
          <a:xfrm>
            <a:off x="4171221" y="1049129"/>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31" name="Rectangle 30">
            <a:extLst>
              <a:ext uri="{FF2B5EF4-FFF2-40B4-BE49-F238E27FC236}">
                <a16:creationId xmlns:a16="http://schemas.microsoft.com/office/drawing/2014/main" id="{167CC217-9F69-76DB-E514-DC909832F186}"/>
              </a:ext>
            </a:extLst>
          </p:cNvPr>
          <p:cNvSpPr/>
          <p:nvPr/>
        </p:nvSpPr>
        <p:spPr>
          <a:xfrm>
            <a:off x="11276726" y="1998453"/>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32" name="Rectangle 31">
            <a:extLst>
              <a:ext uri="{FF2B5EF4-FFF2-40B4-BE49-F238E27FC236}">
                <a16:creationId xmlns:a16="http://schemas.microsoft.com/office/drawing/2014/main" id="{E4D161AA-4D53-93D7-AB51-06731353487D}"/>
              </a:ext>
            </a:extLst>
          </p:cNvPr>
          <p:cNvSpPr/>
          <p:nvPr/>
        </p:nvSpPr>
        <p:spPr>
          <a:xfrm>
            <a:off x="7522144" y="5022199"/>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p>
        </p:txBody>
      </p:sp>
      <p:sp>
        <p:nvSpPr>
          <p:cNvPr id="33" name="Rectangle 32">
            <a:extLst>
              <a:ext uri="{FF2B5EF4-FFF2-40B4-BE49-F238E27FC236}">
                <a16:creationId xmlns:a16="http://schemas.microsoft.com/office/drawing/2014/main" id="{2A8DE800-C2E4-06F6-24E5-B7A0F2C04477}"/>
              </a:ext>
            </a:extLst>
          </p:cNvPr>
          <p:cNvSpPr/>
          <p:nvPr/>
        </p:nvSpPr>
        <p:spPr>
          <a:xfrm>
            <a:off x="8697879" y="3389027"/>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34" name="Rectangle 33">
            <a:extLst>
              <a:ext uri="{FF2B5EF4-FFF2-40B4-BE49-F238E27FC236}">
                <a16:creationId xmlns:a16="http://schemas.microsoft.com/office/drawing/2014/main" id="{43E04C05-31F2-5780-BF27-01E728F94449}"/>
              </a:ext>
            </a:extLst>
          </p:cNvPr>
          <p:cNvSpPr/>
          <p:nvPr/>
        </p:nvSpPr>
        <p:spPr>
          <a:xfrm>
            <a:off x="11180497" y="4342266"/>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a:t>
            </a:r>
          </a:p>
        </p:txBody>
      </p:sp>
      <p:sp>
        <p:nvSpPr>
          <p:cNvPr id="35" name="Rectangle 34">
            <a:extLst>
              <a:ext uri="{FF2B5EF4-FFF2-40B4-BE49-F238E27FC236}">
                <a16:creationId xmlns:a16="http://schemas.microsoft.com/office/drawing/2014/main" id="{7C5641C2-46A5-CD1D-56BD-2264349A3BA8}"/>
              </a:ext>
            </a:extLst>
          </p:cNvPr>
          <p:cNvSpPr/>
          <p:nvPr/>
        </p:nvSpPr>
        <p:spPr>
          <a:xfrm>
            <a:off x="5810717" y="2479563"/>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6</a:t>
            </a:r>
          </a:p>
        </p:txBody>
      </p:sp>
      <p:sp>
        <p:nvSpPr>
          <p:cNvPr id="36" name="Rectangle 35">
            <a:extLst>
              <a:ext uri="{FF2B5EF4-FFF2-40B4-BE49-F238E27FC236}">
                <a16:creationId xmlns:a16="http://schemas.microsoft.com/office/drawing/2014/main" id="{3A822B9E-FC70-3483-5898-B30F8D0B9639}"/>
              </a:ext>
            </a:extLst>
          </p:cNvPr>
          <p:cNvSpPr/>
          <p:nvPr/>
        </p:nvSpPr>
        <p:spPr>
          <a:xfrm>
            <a:off x="4123596" y="3824225"/>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7</a:t>
            </a:r>
          </a:p>
        </p:txBody>
      </p:sp>
      <p:sp>
        <p:nvSpPr>
          <p:cNvPr id="37" name="Rectangle 36">
            <a:extLst>
              <a:ext uri="{FF2B5EF4-FFF2-40B4-BE49-F238E27FC236}">
                <a16:creationId xmlns:a16="http://schemas.microsoft.com/office/drawing/2014/main" id="{90E47E58-87F8-6643-590C-EBF40611B110}"/>
              </a:ext>
            </a:extLst>
          </p:cNvPr>
          <p:cNvSpPr/>
          <p:nvPr/>
        </p:nvSpPr>
        <p:spPr>
          <a:xfrm>
            <a:off x="8121454" y="1262671"/>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8</a:t>
            </a:r>
          </a:p>
        </p:txBody>
      </p:sp>
    </p:spTree>
    <p:extLst>
      <p:ext uri="{BB962C8B-B14F-4D97-AF65-F5344CB8AC3E}">
        <p14:creationId xmlns:p14="http://schemas.microsoft.com/office/powerpoint/2010/main" val="114838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F92B-64BB-D350-8DF8-15DC2FBA9C18}"/>
              </a:ext>
            </a:extLst>
          </p:cNvPr>
          <p:cNvSpPr>
            <a:spLocks noGrp="1"/>
          </p:cNvSpPr>
          <p:nvPr>
            <p:ph type="title"/>
          </p:nvPr>
        </p:nvSpPr>
        <p:spPr>
          <a:xfrm>
            <a:off x="0" y="213557"/>
            <a:ext cx="3156559" cy="647577"/>
          </a:xfrm>
        </p:spPr>
        <p:txBody>
          <a:bodyPr/>
          <a:lstStyle/>
          <a:p>
            <a:r>
              <a:rPr lang="en-GB" dirty="0" err="1"/>
              <a:t>Saterfriesisch</a:t>
            </a:r>
            <a:endParaRPr lang="en-GB" dirty="0"/>
          </a:p>
        </p:txBody>
      </p:sp>
      <p:sp>
        <p:nvSpPr>
          <p:cNvPr id="3" name="Text Placeholder 2">
            <a:extLst>
              <a:ext uri="{FF2B5EF4-FFF2-40B4-BE49-F238E27FC236}">
                <a16:creationId xmlns:a16="http://schemas.microsoft.com/office/drawing/2014/main" id="{8A4BBA0B-BA0F-6859-4863-CB6E5EA648D0}"/>
              </a:ext>
            </a:extLst>
          </p:cNvPr>
          <p:cNvSpPr>
            <a:spLocks noGrp="1"/>
          </p:cNvSpPr>
          <p:nvPr>
            <p:ph type="body" sz="quarter" idx="10"/>
          </p:nvPr>
        </p:nvSpPr>
        <p:spPr>
          <a:xfrm>
            <a:off x="3156559" y="204566"/>
            <a:ext cx="4263144" cy="722649"/>
          </a:xfrm>
        </p:spPr>
        <p:txBody>
          <a:bodyPr>
            <a:normAutofit/>
          </a:bodyPr>
          <a:lstStyle/>
          <a:p>
            <a:r>
              <a:rPr lang="en-GB" sz="2000" dirty="0"/>
              <a:t>Was war die </a:t>
            </a:r>
            <a:r>
              <a:rPr lang="en-GB" sz="2000" dirty="0" err="1"/>
              <a:t>Frage</a:t>
            </a:r>
            <a:r>
              <a:rPr lang="en-GB" sz="2000" dirty="0"/>
              <a:t>?</a:t>
            </a:r>
          </a:p>
        </p:txBody>
      </p:sp>
      <p:sp>
        <p:nvSpPr>
          <p:cNvPr id="6" name="TextBox 5">
            <a:extLst>
              <a:ext uri="{FF2B5EF4-FFF2-40B4-BE49-F238E27FC236}">
                <a16:creationId xmlns:a16="http://schemas.microsoft.com/office/drawing/2014/main" id="{4FEEAEBA-CF45-7514-DEDE-4CEBBF2E5D08}"/>
              </a:ext>
            </a:extLst>
          </p:cNvPr>
          <p:cNvSpPr txBox="1"/>
          <p:nvPr/>
        </p:nvSpPr>
        <p:spPr>
          <a:xfrm>
            <a:off x="9239925" y="1079831"/>
            <a:ext cx="3582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Saterfriesisch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7" name="TextBox 6">
            <a:extLst>
              <a:ext uri="{FF2B5EF4-FFF2-40B4-BE49-F238E27FC236}">
                <a16:creationId xmlns:a16="http://schemas.microsoft.com/office/drawing/2014/main" id="{5F616662-1918-6FDF-630C-90EE540F4392}"/>
              </a:ext>
            </a:extLst>
          </p:cNvPr>
          <p:cNvSpPr txBox="1"/>
          <p:nvPr/>
        </p:nvSpPr>
        <p:spPr>
          <a:xfrm>
            <a:off x="9239925" y="1513942"/>
            <a:ext cx="29728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Wer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spricht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diese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Sprache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8" name="TextBox 7">
            <a:extLst>
              <a:ext uri="{FF2B5EF4-FFF2-40B4-BE49-F238E27FC236}">
                <a16:creationId xmlns:a16="http://schemas.microsoft.com/office/drawing/2014/main" id="{C68DD876-0764-66CD-6B23-8C8893ED24ED}"/>
              </a:ext>
            </a:extLst>
          </p:cNvPr>
          <p:cNvSpPr txBox="1"/>
          <p:nvPr/>
        </p:nvSpPr>
        <p:spPr>
          <a:xfrm>
            <a:off x="8556172" y="2185616"/>
            <a:ext cx="42463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Wo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liegt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das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9" name="TextBox 8">
            <a:extLst>
              <a:ext uri="{FF2B5EF4-FFF2-40B4-BE49-F238E27FC236}">
                <a16:creationId xmlns:a16="http://schemas.microsoft.com/office/drawing/2014/main" id="{1BE7A894-01DD-1606-7872-E43A59C3F70D}"/>
              </a:ext>
            </a:extLst>
          </p:cNvPr>
          <p:cNvSpPr txBox="1"/>
          <p:nvPr/>
        </p:nvSpPr>
        <p:spPr>
          <a:xfrm>
            <a:off x="8123346" y="2714196"/>
            <a:ext cx="42463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groß</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das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0" name="TextBox 9">
            <a:extLst>
              <a:ext uri="{FF2B5EF4-FFF2-40B4-BE49-F238E27FC236}">
                <a16:creationId xmlns:a16="http://schemas.microsoft.com/office/drawing/2014/main" id="{8F17178D-5418-08E8-361B-F4142E7F94F0}"/>
              </a:ext>
            </a:extLst>
          </p:cNvPr>
          <p:cNvSpPr txBox="1"/>
          <p:nvPr/>
        </p:nvSpPr>
        <p:spPr>
          <a:xfrm>
            <a:off x="9484181" y="3322193"/>
            <a:ext cx="30939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kommt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man ins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1" name="TextBox 10">
            <a:extLst>
              <a:ext uri="{FF2B5EF4-FFF2-40B4-BE49-F238E27FC236}">
                <a16:creationId xmlns:a16="http://schemas.microsoft.com/office/drawing/2014/main" id="{9837394A-7FC6-7E76-5F4B-E245916E6983}"/>
              </a:ext>
            </a:extLst>
          </p:cNvPr>
          <p:cNvSpPr txBox="1"/>
          <p:nvPr/>
        </p:nvSpPr>
        <p:spPr>
          <a:xfrm>
            <a:off x="8123346" y="4113672"/>
            <a:ext cx="3853543" cy="707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Warum</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kommt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man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jetzt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leichter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ins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3" name="TextBox 12">
            <a:extLst>
              <a:ext uri="{FF2B5EF4-FFF2-40B4-BE49-F238E27FC236}">
                <a16:creationId xmlns:a16="http://schemas.microsoft.com/office/drawing/2014/main" id="{27B63744-994A-C7DE-928C-6864380E1B35}"/>
              </a:ext>
            </a:extLst>
          </p:cNvPr>
          <p:cNvSpPr txBox="1"/>
          <p:nvPr/>
        </p:nvSpPr>
        <p:spPr>
          <a:xfrm>
            <a:off x="8710318" y="4844741"/>
            <a:ext cx="307237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Wohin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haben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sie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ihre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gebracht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401D4164-DBFB-61A1-38CD-87977C4862B4}"/>
              </a:ext>
            </a:extLst>
          </p:cNvPr>
          <p:cNvSpPr txBox="1"/>
          <p:nvPr/>
        </p:nvSpPr>
        <p:spPr>
          <a:xfrm>
            <a:off x="7637639" y="5778169"/>
            <a:ext cx="91502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Woher</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weiß</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man das?</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0DCD4B14-3C44-6C62-BDD4-424F12165BA0}"/>
              </a:ext>
            </a:extLst>
          </p:cNvPr>
          <p:cNvSpPr/>
          <p:nvPr/>
        </p:nvSpPr>
        <p:spPr>
          <a:xfrm>
            <a:off x="100207" y="1152757"/>
            <a:ext cx="9139718" cy="2963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Saterfriesisch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eine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ziemlich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unbekannte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Sprache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in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Norddeutschland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6" name="Rectangle: Rounded Corners 15">
            <a:extLst>
              <a:ext uri="{FF2B5EF4-FFF2-40B4-BE49-F238E27FC236}">
                <a16:creationId xmlns:a16="http://schemas.microsoft.com/office/drawing/2014/main" id="{D44C76C6-E877-30F0-C203-C9B23F1ECE59}"/>
              </a:ext>
            </a:extLst>
          </p:cNvPr>
          <p:cNvSpPr/>
          <p:nvPr/>
        </p:nvSpPr>
        <p:spPr>
          <a:xfrm>
            <a:off x="100207" y="1551413"/>
            <a:ext cx="9018741" cy="5868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Die Menschen in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sprechen</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Saterfriesisch</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Sie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sind</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eine</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Minderheit</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Nur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ungefähr</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2000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Personen</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verstehen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Saterfriesisch</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17" name="Rectangle: Rounded Corners 16">
            <a:extLst>
              <a:ext uri="{FF2B5EF4-FFF2-40B4-BE49-F238E27FC236}">
                <a16:creationId xmlns:a16="http://schemas.microsoft.com/office/drawing/2014/main" id="{792CBDFC-D041-FEE8-3B89-42D84F4BF772}"/>
              </a:ext>
            </a:extLst>
          </p:cNvPr>
          <p:cNvSpPr/>
          <p:nvPr/>
        </p:nvSpPr>
        <p:spPr>
          <a:xfrm>
            <a:off x="100207" y="2248869"/>
            <a:ext cx="8286146" cy="2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Das Saterland liegt in der Nähe von Oldenburg in Niedersachsen.</a:t>
            </a:r>
          </a:p>
        </p:txBody>
      </p:sp>
      <p:sp>
        <p:nvSpPr>
          <p:cNvPr id="18" name="Rectangle: Rounded Corners 17">
            <a:extLst>
              <a:ext uri="{FF2B5EF4-FFF2-40B4-BE49-F238E27FC236}">
                <a16:creationId xmlns:a16="http://schemas.microsoft.com/office/drawing/2014/main" id="{5DC2CBB9-AC81-D6FC-FD77-6105A457343C}"/>
              </a:ext>
            </a:extLst>
          </p:cNvPr>
          <p:cNvSpPr/>
          <p:nvPr/>
        </p:nvSpPr>
        <p:spPr>
          <a:xfrm>
            <a:off x="100207" y="2647525"/>
            <a:ext cx="7972639" cy="614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Das Saterland ist nicht groß. Es hat nur drei Dörfer: Ramsloh, </a:t>
            </a:r>
            <a:r>
              <a:rPr kumimoji="0" lang="de-DE" sz="2000" b="0" i="0" u="none" strike="noStrike" kern="1200" cap="none" spc="0" normalizeH="0" baseline="0" noProof="0" dirty="0" err="1">
                <a:ln>
                  <a:noFill/>
                </a:ln>
                <a:solidFill>
                  <a:srgbClr val="525050"/>
                </a:solidFill>
                <a:effectLst/>
                <a:uLnTx/>
                <a:uFillTx/>
                <a:latin typeface="Century Gothic"/>
                <a:ea typeface="+mn-ea"/>
                <a:cs typeface="+mn-cs"/>
              </a:rPr>
              <a:t>Strücklingen</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und Scharrel. </a:t>
            </a:r>
          </a:p>
        </p:txBody>
      </p:sp>
      <p:sp>
        <p:nvSpPr>
          <p:cNvPr id="19" name="Rectangle: Rounded Corners 18">
            <a:extLst>
              <a:ext uri="{FF2B5EF4-FFF2-40B4-BE49-F238E27FC236}">
                <a16:creationId xmlns:a16="http://schemas.microsoft.com/office/drawing/2014/main" id="{A14B39C9-371E-6EA8-0C33-F9C683411E0F}"/>
              </a:ext>
            </a:extLst>
          </p:cNvPr>
          <p:cNvSpPr/>
          <p:nvPr/>
        </p:nvSpPr>
        <p:spPr>
          <a:xfrm>
            <a:off x="100208" y="3372468"/>
            <a:ext cx="9305050" cy="6878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Früher ist man nur mit dem Boot über einen See ins Saterland gekommen. Das ist auch der Grund, warum es Saterfriesisch heute noch gibt!</a:t>
            </a:r>
          </a:p>
        </p:txBody>
      </p:sp>
      <p:sp>
        <p:nvSpPr>
          <p:cNvPr id="20" name="Rectangle: Rounded Corners 19">
            <a:extLst>
              <a:ext uri="{FF2B5EF4-FFF2-40B4-BE49-F238E27FC236}">
                <a16:creationId xmlns:a16="http://schemas.microsoft.com/office/drawing/2014/main" id="{B9C32604-2F9F-7BD3-13C4-78EA1AE28CC1}"/>
              </a:ext>
            </a:extLst>
          </p:cNvPr>
          <p:cNvSpPr/>
          <p:nvPr/>
        </p:nvSpPr>
        <p:spPr>
          <a:xfrm>
            <a:off x="100207" y="4170970"/>
            <a:ext cx="7828947" cy="614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Man kommt jetzt leichter ins Saterland, weil der See weniger Wasser hat. Man braucht kein Boot mehr.</a:t>
            </a:r>
          </a:p>
        </p:txBody>
      </p:sp>
      <p:sp>
        <p:nvSpPr>
          <p:cNvPr id="21" name="Rectangle: Rounded Corners 20">
            <a:extLst>
              <a:ext uri="{FF2B5EF4-FFF2-40B4-BE49-F238E27FC236}">
                <a16:creationId xmlns:a16="http://schemas.microsoft.com/office/drawing/2014/main" id="{2F544EA2-CC45-EAB5-A435-F58E6E22703F}"/>
              </a:ext>
            </a:extLst>
          </p:cNvPr>
          <p:cNvSpPr/>
          <p:nvPr/>
        </p:nvSpPr>
        <p:spPr>
          <a:xfrm>
            <a:off x="100208" y="4895913"/>
            <a:ext cx="8455964" cy="65671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Sie haben ihre Sprache nach England gebracht. Schon im Mittelalter sind Boote von Friesland nach England gefahren.</a:t>
            </a:r>
          </a:p>
        </p:txBody>
      </p:sp>
      <p:sp>
        <p:nvSpPr>
          <p:cNvPr id="22" name="Rectangle: Rounded Corners 21">
            <a:extLst>
              <a:ext uri="{FF2B5EF4-FFF2-40B4-BE49-F238E27FC236}">
                <a16:creationId xmlns:a16="http://schemas.microsoft.com/office/drawing/2014/main" id="{A7B3E4F0-BBC4-5B66-CBCF-4FDBFBCD5C75}"/>
              </a:ext>
            </a:extLst>
          </p:cNvPr>
          <p:cNvSpPr/>
          <p:nvPr/>
        </p:nvSpPr>
        <p:spPr>
          <a:xfrm>
            <a:off x="100207" y="5663285"/>
            <a:ext cx="7515439" cy="65671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FFFFF"/>
                </a:solidFill>
                <a:effectLst/>
                <a:uLnTx/>
                <a:uFillTx/>
                <a:latin typeface="Century Gothic"/>
                <a:ea typeface="+mn-ea"/>
                <a:cs typeface="+mn-cs"/>
              </a:rPr>
              <a:t>Man weiß das, weil  Englisch und Friesisch* ursprünglich sehr ähnlich waren. </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3" name="Rectangle: Rounded Corners 22">
            <a:extLst>
              <a:ext uri="{FF2B5EF4-FFF2-40B4-BE49-F238E27FC236}">
                <a16:creationId xmlns:a16="http://schemas.microsoft.com/office/drawing/2014/main" id="{E1786052-C200-94C3-01CB-BD0D055DAF42}"/>
              </a:ext>
            </a:extLst>
          </p:cNvPr>
          <p:cNvSpPr/>
          <p:nvPr/>
        </p:nvSpPr>
        <p:spPr>
          <a:xfrm>
            <a:off x="11038113" y="204566"/>
            <a:ext cx="938775" cy="3527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4" name="Rectangle: Rounded Corners 23">
            <a:extLst>
              <a:ext uri="{FF2B5EF4-FFF2-40B4-BE49-F238E27FC236}">
                <a16:creationId xmlns:a16="http://schemas.microsoft.com/office/drawing/2014/main" id="{B4D1AA54-6F47-D2A8-E973-5E3168FA1E57}"/>
              </a:ext>
            </a:extLst>
          </p:cNvPr>
          <p:cNvSpPr/>
          <p:nvPr/>
        </p:nvSpPr>
        <p:spPr>
          <a:xfrm>
            <a:off x="8242664" y="158670"/>
            <a:ext cx="2325188" cy="503361"/>
          </a:xfrm>
          <a:prstGeom prst="round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a:t>
            </a:r>
            <a:r>
              <a:rPr kumimoji="0" lang="en-GB" sz="18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friesisch</a:t>
            </a: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Frisian</a:t>
            </a:r>
          </a:p>
        </p:txBody>
      </p:sp>
    </p:spTree>
    <p:extLst>
      <p:ext uri="{BB962C8B-B14F-4D97-AF65-F5344CB8AC3E}">
        <p14:creationId xmlns:p14="http://schemas.microsoft.com/office/powerpoint/2010/main" val="328077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8EE9-2459-F388-2C5E-16844B67DEBE}"/>
              </a:ext>
            </a:extLst>
          </p:cNvPr>
          <p:cNvSpPr>
            <a:spLocks noGrp="1"/>
          </p:cNvSpPr>
          <p:nvPr>
            <p:ph type="title"/>
          </p:nvPr>
        </p:nvSpPr>
        <p:spPr>
          <a:xfrm>
            <a:off x="0" y="213557"/>
            <a:ext cx="2680570" cy="647577"/>
          </a:xfrm>
        </p:spPr>
        <p:txBody>
          <a:bodyPr/>
          <a:lstStyle/>
          <a:p>
            <a:r>
              <a:rPr lang="en-GB" dirty="0"/>
              <a:t>Judith Kerr</a:t>
            </a:r>
          </a:p>
        </p:txBody>
      </p:sp>
      <p:sp>
        <p:nvSpPr>
          <p:cNvPr id="3" name="Text Placeholder 2">
            <a:extLst>
              <a:ext uri="{FF2B5EF4-FFF2-40B4-BE49-F238E27FC236}">
                <a16:creationId xmlns:a16="http://schemas.microsoft.com/office/drawing/2014/main" id="{BC066BCD-D7B1-2400-37E0-85ACBA6C3184}"/>
              </a:ext>
            </a:extLst>
          </p:cNvPr>
          <p:cNvSpPr>
            <a:spLocks noGrp="1"/>
          </p:cNvSpPr>
          <p:nvPr>
            <p:ph type="body" sz="quarter" idx="10"/>
          </p:nvPr>
        </p:nvSpPr>
        <p:spPr>
          <a:xfrm>
            <a:off x="217790" y="899498"/>
            <a:ext cx="11974210" cy="5105400"/>
          </a:xfrm>
        </p:spPr>
        <p:txBody>
          <a:bodyPr>
            <a:normAutofit/>
          </a:bodyPr>
          <a:lstStyle/>
          <a:p>
            <a:r>
              <a:rPr lang="de-DE" dirty="0"/>
              <a:t>In Großbritannien ist Judith Kerr für „The Tiger Who Came to Tea”bekannt. In Deutschland ist sie für „When Hitler Stole Pink Rabbit” berühmt, das die Flucht* von ihrer Familie aus Nazideutschland beschreibt. </a:t>
            </a:r>
            <a:endParaRPr lang="en-GB" dirty="0"/>
          </a:p>
        </p:txBody>
      </p:sp>
      <p:sp>
        <p:nvSpPr>
          <p:cNvPr id="5" name="Rectangle: Rounded Corners 4">
            <a:extLst>
              <a:ext uri="{FF2B5EF4-FFF2-40B4-BE49-F238E27FC236}">
                <a16:creationId xmlns:a16="http://schemas.microsoft.com/office/drawing/2014/main" id="{1F148F55-ECFD-C1B8-0319-EEF0ACDFC96E}"/>
              </a:ext>
            </a:extLst>
          </p:cNvPr>
          <p:cNvSpPr/>
          <p:nvPr/>
        </p:nvSpPr>
        <p:spPr>
          <a:xfrm>
            <a:off x="217790" y="3409786"/>
            <a:ext cx="4808694" cy="13376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Mein Vater ist zuerst in die Schweiz gefahren, dann sind wir alle nach Paris geflohen*.</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6" name="Rectangle: Rounded Corners 5">
            <a:extLst>
              <a:ext uri="{FF2B5EF4-FFF2-40B4-BE49-F238E27FC236}">
                <a16:creationId xmlns:a16="http://schemas.microsoft.com/office/drawing/2014/main" id="{73C310C1-117D-8BBA-6D0E-5D04B7C085B8}"/>
              </a:ext>
            </a:extLst>
          </p:cNvPr>
          <p:cNvSpPr/>
          <p:nvPr/>
        </p:nvSpPr>
        <p:spPr>
          <a:xfrm>
            <a:off x="5296238" y="3409786"/>
            <a:ext cx="3009488" cy="13376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Die Religion war nicht so wichtig in meinem Leben. </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7" name="Rectangle: Rounded Corners 6">
            <a:extLst>
              <a:ext uri="{FF2B5EF4-FFF2-40B4-BE49-F238E27FC236}">
                <a16:creationId xmlns:a16="http://schemas.microsoft.com/office/drawing/2014/main" id="{00EE88FA-3548-8891-162F-D15B2BCC2A16}"/>
              </a:ext>
            </a:extLst>
          </p:cNvPr>
          <p:cNvSpPr/>
          <p:nvPr/>
        </p:nvSpPr>
        <p:spPr>
          <a:xfrm>
            <a:off x="8575481" y="3429000"/>
            <a:ext cx="3373677" cy="1318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Schreiben! Ich habe als Kind immer gern Bücher geschrieben. </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8" name="Rectangle: Rounded Corners 7">
            <a:extLst>
              <a:ext uri="{FF2B5EF4-FFF2-40B4-BE49-F238E27FC236}">
                <a16:creationId xmlns:a16="http://schemas.microsoft.com/office/drawing/2014/main" id="{263F6FD8-A2AC-BA16-3BC4-4DFF4357B00F}"/>
              </a:ext>
            </a:extLst>
          </p:cNvPr>
          <p:cNvSpPr/>
          <p:nvPr/>
        </p:nvSpPr>
        <p:spPr>
          <a:xfrm>
            <a:off x="801418" y="4981810"/>
            <a:ext cx="5728379" cy="119441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mn-cs"/>
              </a:rPr>
              <a:t>Ich bin 1923 in Berlin geboren, habe glückliche berliner Kinderjahre verbracht, bis ich 10 war.</a:t>
            </a:r>
            <a:endParaRPr kumimoji="0" lang="en-GB" sz="32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F42BCEC8-17E8-3521-CF60-17286617ECD6}"/>
              </a:ext>
            </a:extLst>
          </p:cNvPr>
          <p:cNvSpPr/>
          <p:nvPr/>
        </p:nvSpPr>
        <p:spPr>
          <a:xfrm>
            <a:off x="6925535" y="4981810"/>
            <a:ext cx="4294841" cy="119441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mn-cs"/>
              </a:rPr>
              <a:t>Meine Eltern waren Juden* und als Minderheit sind wir vor den Nazis geflohen*.</a:t>
            </a:r>
            <a:endParaRPr kumimoji="0" lang="en-GB" sz="32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FEC112AD-6ACB-65CD-CB8B-30614B05423A}"/>
              </a:ext>
            </a:extLst>
          </p:cNvPr>
          <p:cNvSpPr/>
          <p:nvPr/>
        </p:nvSpPr>
        <p:spPr>
          <a:xfrm>
            <a:off x="1287306" y="2044047"/>
            <a:ext cx="4808694" cy="119441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Ich bin 1923 in Berlin geboren, habe meine Kinderjahre dort verbracht, bis ich 10 war.</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Rectangle: Rounded Corners 10">
            <a:extLst>
              <a:ext uri="{FF2B5EF4-FFF2-40B4-BE49-F238E27FC236}">
                <a16:creationId xmlns:a16="http://schemas.microsoft.com/office/drawing/2014/main" id="{8DD15FEB-9557-B617-DA30-18DEF2098D3D}"/>
              </a:ext>
            </a:extLst>
          </p:cNvPr>
          <p:cNvSpPr/>
          <p:nvPr/>
        </p:nvSpPr>
        <p:spPr>
          <a:xfrm>
            <a:off x="6479693" y="2019487"/>
            <a:ext cx="4024106" cy="119441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Meine Eltern waren Juden* und wir sind vor den Nazis geflohen*.</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2" name="Rectangle: Rounded Corners 11">
            <a:extLst>
              <a:ext uri="{FF2B5EF4-FFF2-40B4-BE49-F238E27FC236}">
                <a16:creationId xmlns:a16="http://schemas.microsoft.com/office/drawing/2014/main" id="{2BBD51E6-0528-0A6F-9006-42229867E94F}"/>
              </a:ext>
            </a:extLst>
          </p:cNvPr>
          <p:cNvSpPr/>
          <p:nvPr/>
        </p:nvSpPr>
        <p:spPr>
          <a:xfrm>
            <a:off x="9816241" y="213556"/>
            <a:ext cx="2132917" cy="3629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8E9E2F54-0421-AB99-DA55-0CE8C3E6240A}"/>
              </a:ext>
            </a:extLst>
          </p:cNvPr>
          <p:cNvSpPr/>
          <p:nvPr/>
        </p:nvSpPr>
        <p:spPr>
          <a:xfrm>
            <a:off x="3362750" y="163746"/>
            <a:ext cx="5771311" cy="539867"/>
          </a:xfrm>
          <a:prstGeom prst="round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*Flucht – flight; </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Juden</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Jews; </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geflohen</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fled</a:t>
            </a:r>
          </a:p>
        </p:txBody>
      </p:sp>
      <p:sp>
        <p:nvSpPr>
          <p:cNvPr id="14" name="Rectangle: Rounded Corners 13">
            <a:extLst>
              <a:ext uri="{FF2B5EF4-FFF2-40B4-BE49-F238E27FC236}">
                <a16:creationId xmlns:a16="http://schemas.microsoft.com/office/drawing/2014/main" id="{ED6963AF-9D8E-D2B5-D5BC-A1A1CEFAC7C1}"/>
              </a:ext>
            </a:extLst>
          </p:cNvPr>
          <p:cNvSpPr/>
          <p:nvPr/>
        </p:nvSpPr>
        <p:spPr>
          <a:xfrm>
            <a:off x="1287306" y="2039569"/>
            <a:ext cx="4808694" cy="119441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Wo und wann bist du geboren? </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5" name="Rectangle: Rounded Corners 14">
            <a:extLst>
              <a:ext uri="{FF2B5EF4-FFF2-40B4-BE49-F238E27FC236}">
                <a16:creationId xmlns:a16="http://schemas.microsoft.com/office/drawing/2014/main" id="{F2F1D2E1-A9D6-2E15-C759-4EEA8939DC6C}"/>
              </a:ext>
            </a:extLst>
          </p:cNvPr>
          <p:cNvSpPr/>
          <p:nvPr/>
        </p:nvSpPr>
        <p:spPr>
          <a:xfrm>
            <a:off x="6466083" y="2040623"/>
            <a:ext cx="4024106" cy="119441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Warum hast du Deutschland verlassen?</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6" name="Rectangle: Rounded Corners 15">
            <a:extLst>
              <a:ext uri="{FF2B5EF4-FFF2-40B4-BE49-F238E27FC236}">
                <a16:creationId xmlns:a16="http://schemas.microsoft.com/office/drawing/2014/main" id="{3BBDC69C-7A24-A1A5-2D30-7544ACDE699A}"/>
              </a:ext>
            </a:extLst>
          </p:cNvPr>
          <p:cNvSpPr/>
          <p:nvPr/>
        </p:nvSpPr>
        <p:spPr>
          <a:xfrm>
            <a:off x="217790" y="3394030"/>
            <a:ext cx="4808694" cy="13376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Wohin seid ihr geflohen?</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CC88DDD6-D96A-7152-700A-B0FC0783A116}"/>
              </a:ext>
            </a:extLst>
          </p:cNvPr>
          <p:cNvSpPr/>
          <p:nvPr/>
        </p:nvSpPr>
        <p:spPr>
          <a:xfrm>
            <a:off x="5323151" y="3413210"/>
            <a:ext cx="3009488" cy="13376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Wie wichtig ist die Religion in deinem Leben?</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8" name="Rectangle: Rounded Corners 17">
            <a:extLst>
              <a:ext uri="{FF2B5EF4-FFF2-40B4-BE49-F238E27FC236}">
                <a16:creationId xmlns:a16="http://schemas.microsoft.com/office/drawing/2014/main" id="{E7E86EEB-3442-FB0E-15F0-3A5FDD03F2C0}"/>
              </a:ext>
            </a:extLst>
          </p:cNvPr>
          <p:cNvSpPr/>
          <p:nvPr/>
        </p:nvSpPr>
        <p:spPr>
          <a:xfrm>
            <a:off x="8575481" y="3434409"/>
            <a:ext cx="3373677" cy="1318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Was für Hobbys hast du als Kind gehabt?</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9" name="Rectangle: Rounded Corners 18">
            <a:extLst>
              <a:ext uri="{FF2B5EF4-FFF2-40B4-BE49-F238E27FC236}">
                <a16:creationId xmlns:a16="http://schemas.microsoft.com/office/drawing/2014/main" id="{ECA1EA6C-D7F5-5D07-B9D2-2FD05C8EA53F}"/>
              </a:ext>
            </a:extLst>
          </p:cNvPr>
          <p:cNvSpPr/>
          <p:nvPr/>
        </p:nvSpPr>
        <p:spPr>
          <a:xfrm>
            <a:off x="801417" y="4985233"/>
            <a:ext cx="5728379" cy="119441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mn-cs"/>
              </a:rPr>
              <a:t>Wo und wann bist du geboren? </a:t>
            </a:r>
          </a:p>
        </p:txBody>
      </p:sp>
      <p:sp>
        <p:nvSpPr>
          <p:cNvPr id="20" name="Rectangle: Rounded Corners 19">
            <a:extLst>
              <a:ext uri="{FF2B5EF4-FFF2-40B4-BE49-F238E27FC236}">
                <a16:creationId xmlns:a16="http://schemas.microsoft.com/office/drawing/2014/main" id="{29DE3984-550B-0CE4-4EF5-EA28D92FA28F}"/>
              </a:ext>
            </a:extLst>
          </p:cNvPr>
          <p:cNvSpPr/>
          <p:nvPr/>
        </p:nvSpPr>
        <p:spPr>
          <a:xfrm>
            <a:off x="6963103" y="4999144"/>
            <a:ext cx="4294841" cy="119441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mn-cs"/>
              </a:rPr>
              <a:t>Warum hast du Berlin verlassen?</a:t>
            </a:r>
          </a:p>
        </p:txBody>
      </p:sp>
    </p:spTree>
    <p:extLst>
      <p:ext uri="{BB962C8B-B14F-4D97-AF65-F5344CB8AC3E}">
        <p14:creationId xmlns:p14="http://schemas.microsoft.com/office/powerpoint/2010/main" val="193172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vector graphics of Waves">
            <a:extLst>
              <a:ext uri="{FF2B5EF4-FFF2-40B4-BE49-F238E27FC236}">
                <a16:creationId xmlns:a16="http://schemas.microsoft.com/office/drawing/2014/main" id="{8E8FD545-B7CF-982A-E225-CF3D3111FE92}"/>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648799" y="1260229"/>
            <a:ext cx="10894402" cy="42366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131A9D-081A-3B14-CE02-362A20D542C8}"/>
              </a:ext>
            </a:extLst>
          </p:cNvPr>
          <p:cNvSpPr>
            <a:spLocks noGrp="1"/>
          </p:cNvSpPr>
          <p:nvPr>
            <p:ph type="title"/>
          </p:nvPr>
        </p:nvSpPr>
        <p:spPr>
          <a:xfrm>
            <a:off x="0" y="213557"/>
            <a:ext cx="2756079" cy="647577"/>
          </a:xfrm>
        </p:spPr>
        <p:txBody>
          <a:bodyPr/>
          <a:lstStyle/>
          <a:p>
            <a:r>
              <a:rPr lang="en-GB" dirty="0" err="1"/>
              <a:t>Vokabeln</a:t>
            </a:r>
            <a:endParaRPr lang="en-GB" dirty="0"/>
          </a:p>
        </p:txBody>
      </p:sp>
      <p:sp>
        <p:nvSpPr>
          <p:cNvPr id="3" name="Text Placeholder 2">
            <a:extLst>
              <a:ext uri="{FF2B5EF4-FFF2-40B4-BE49-F238E27FC236}">
                <a16:creationId xmlns:a16="http://schemas.microsoft.com/office/drawing/2014/main" id="{7AA9368A-C027-E8C1-D3A6-D168C2D28D88}"/>
              </a:ext>
            </a:extLst>
          </p:cNvPr>
          <p:cNvSpPr>
            <a:spLocks noGrp="1"/>
          </p:cNvSpPr>
          <p:nvPr>
            <p:ph type="body" sz="quarter" idx="10"/>
          </p:nvPr>
        </p:nvSpPr>
        <p:spPr>
          <a:xfrm>
            <a:off x="1970394" y="832352"/>
            <a:ext cx="11514137" cy="676853"/>
          </a:xfrm>
        </p:spPr>
        <p:txBody>
          <a:bodyPr/>
          <a:lstStyle/>
          <a:p>
            <a:r>
              <a:rPr lang="en-GB" dirty="0"/>
              <a:t>Travel along the Rhine from Bonn to Cologne!</a:t>
            </a:r>
          </a:p>
        </p:txBody>
      </p:sp>
      <p:sp>
        <p:nvSpPr>
          <p:cNvPr id="5" name="Rectangle: Rounded Corners 4">
            <a:extLst>
              <a:ext uri="{FF2B5EF4-FFF2-40B4-BE49-F238E27FC236}">
                <a16:creationId xmlns:a16="http://schemas.microsoft.com/office/drawing/2014/main" id="{71F1C750-FB5B-E243-8A06-F0C8CA34D1A0}"/>
              </a:ext>
            </a:extLst>
          </p:cNvPr>
          <p:cNvSpPr/>
          <p:nvPr/>
        </p:nvSpPr>
        <p:spPr>
          <a:xfrm>
            <a:off x="984790" y="1785671"/>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to lie, be lying (down)</a:t>
            </a:r>
          </a:p>
        </p:txBody>
      </p:sp>
      <p:sp>
        <p:nvSpPr>
          <p:cNvPr id="6" name="Rectangle: Rounded Corners 5">
            <a:extLst>
              <a:ext uri="{FF2B5EF4-FFF2-40B4-BE49-F238E27FC236}">
                <a16:creationId xmlns:a16="http://schemas.microsoft.com/office/drawing/2014/main" id="{554D42AF-354A-2D61-4940-D6B6E82EE56B}"/>
              </a:ext>
            </a:extLst>
          </p:cNvPr>
          <p:cNvSpPr/>
          <p:nvPr/>
        </p:nvSpPr>
        <p:spPr>
          <a:xfrm>
            <a:off x="3643080" y="1785671"/>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zero</a:t>
            </a:r>
          </a:p>
        </p:txBody>
      </p:sp>
      <p:sp>
        <p:nvSpPr>
          <p:cNvPr id="7" name="Rectangle: Rounded Corners 6">
            <a:extLst>
              <a:ext uri="{FF2B5EF4-FFF2-40B4-BE49-F238E27FC236}">
                <a16:creationId xmlns:a16="http://schemas.microsoft.com/office/drawing/2014/main" id="{88D90E26-15CC-1E2D-ED29-D79C9F97497C}"/>
              </a:ext>
            </a:extLst>
          </p:cNvPr>
          <p:cNvSpPr/>
          <p:nvPr/>
        </p:nvSpPr>
        <p:spPr>
          <a:xfrm>
            <a:off x="6301370" y="1785671"/>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castle</a:t>
            </a:r>
          </a:p>
        </p:txBody>
      </p:sp>
      <p:sp>
        <p:nvSpPr>
          <p:cNvPr id="8" name="Rectangle: Rounded Corners 7">
            <a:extLst>
              <a:ext uri="{FF2B5EF4-FFF2-40B4-BE49-F238E27FC236}">
                <a16:creationId xmlns:a16="http://schemas.microsoft.com/office/drawing/2014/main" id="{93EFB314-2FF7-5B62-BFF0-FD4A46325DF4}"/>
              </a:ext>
            </a:extLst>
          </p:cNvPr>
          <p:cNvSpPr/>
          <p:nvPr/>
        </p:nvSpPr>
        <p:spPr>
          <a:xfrm>
            <a:off x="8874300" y="1785671"/>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thirty</a:t>
            </a:r>
          </a:p>
        </p:txBody>
      </p:sp>
      <p:sp>
        <p:nvSpPr>
          <p:cNvPr id="9" name="Rectangle: Rounded Corners 8">
            <a:extLst>
              <a:ext uri="{FF2B5EF4-FFF2-40B4-BE49-F238E27FC236}">
                <a16:creationId xmlns:a16="http://schemas.microsoft.com/office/drawing/2014/main" id="{E877661C-B090-2DFA-1209-0419C849B0F4}"/>
              </a:ext>
            </a:extLst>
          </p:cNvPr>
          <p:cNvSpPr/>
          <p:nvPr/>
        </p:nvSpPr>
        <p:spPr>
          <a:xfrm>
            <a:off x="984790" y="2938366"/>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forty</a:t>
            </a:r>
          </a:p>
        </p:txBody>
      </p:sp>
      <p:sp>
        <p:nvSpPr>
          <p:cNvPr id="10" name="Rectangle: Rounded Corners 9">
            <a:extLst>
              <a:ext uri="{FF2B5EF4-FFF2-40B4-BE49-F238E27FC236}">
                <a16:creationId xmlns:a16="http://schemas.microsoft.com/office/drawing/2014/main" id="{17783D60-A05E-DFA5-4CE8-ECD57B70D764}"/>
              </a:ext>
            </a:extLst>
          </p:cNvPr>
          <p:cNvSpPr/>
          <p:nvPr/>
        </p:nvSpPr>
        <p:spPr>
          <a:xfrm>
            <a:off x="3643080" y="2938366"/>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type, kind</a:t>
            </a:r>
          </a:p>
        </p:txBody>
      </p:sp>
      <p:sp>
        <p:nvSpPr>
          <p:cNvPr id="11" name="Rectangle: Rounded Corners 10">
            <a:extLst>
              <a:ext uri="{FF2B5EF4-FFF2-40B4-BE49-F238E27FC236}">
                <a16:creationId xmlns:a16="http://schemas.microsoft.com/office/drawing/2014/main" id="{840534B7-4012-3E0D-596F-BC085B196D08}"/>
              </a:ext>
            </a:extLst>
          </p:cNvPr>
          <p:cNvSpPr/>
          <p:nvPr/>
        </p:nvSpPr>
        <p:spPr>
          <a:xfrm>
            <a:off x="6301370" y="2938366"/>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east</a:t>
            </a:r>
          </a:p>
        </p:txBody>
      </p:sp>
      <p:sp>
        <p:nvSpPr>
          <p:cNvPr id="12" name="Rectangle: Rounded Corners 11">
            <a:extLst>
              <a:ext uri="{FF2B5EF4-FFF2-40B4-BE49-F238E27FC236}">
                <a16:creationId xmlns:a16="http://schemas.microsoft.com/office/drawing/2014/main" id="{790FCFAD-7E3E-5863-CA88-7877108854E1}"/>
              </a:ext>
            </a:extLst>
          </p:cNvPr>
          <p:cNvSpPr/>
          <p:nvPr/>
        </p:nvSpPr>
        <p:spPr>
          <a:xfrm>
            <a:off x="8930635" y="2928255"/>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twelve</a:t>
            </a:r>
          </a:p>
        </p:txBody>
      </p:sp>
      <p:sp>
        <p:nvSpPr>
          <p:cNvPr id="13" name="Rectangle: Rounded Corners 12">
            <a:extLst>
              <a:ext uri="{FF2B5EF4-FFF2-40B4-BE49-F238E27FC236}">
                <a16:creationId xmlns:a16="http://schemas.microsoft.com/office/drawing/2014/main" id="{3E89AF17-E0D7-0CAD-FCE0-8F5BC4C4499C}"/>
              </a:ext>
            </a:extLst>
          </p:cNvPr>
          <p:cNvSpPr/>
          <p:nvPr/>
        </p:nvSpPr>
        <p:spPr>
          <a:xfrm>
            <a:off x="984790" y="4054256"/>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project</a:t>
            </a:r>
          </a:p>
        </p:txBody>
      </p:sp>
      <p:sp>
        <p:nvSpPr>
          <p:cNvPr id="14" name="Rectangle: Rounded Corners 13">
            <a:extLst>
              <a:ext uri="{FF2B5EF4-FFF2-40B4-BE49-F238E27FC236}">
                <a16:creationId xmlns:a16="http://schemas.microsoft.com/office/drawing/2014/main" id="{6045A2CD-A176-9DE5-E949-B8B0918D6AED}"/>
              </a:ext>
            </a:extLst>
          </p:cNvPr>
          <p:cNvSpPr/>
          <p:nvPr/>
        </p:nvSpPr>
        <p:spPr>
          <a:xfrm>
            <a:off x="3643080" y="4054256"/>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one</a:t>
            </a:r>
          </a:p>
        </p:txBody>
      </p:sp>
      <p:sp>
        <p:nvSpPr>
          <p:cNvPr id="15" name="Rectangle: Rounded Corners 14">
            <a:extLst>
              <a:ext uri="{FF2B5EF4-FFF2-40B4-BE49-F238E27FC236}">
                <a16:creationId xmlns:a16="http://schemas.microsoft.com/office/drawing/2014/main" id="{1F8E3691-1E3B-EDF7-970A-28B41ACF3948}"/>
              </a:ext>
            </a:extLst>
          </p:cNvPr>
          <p:cNvSpPr/>
          <p:nvPr/>
        </p:nvSpPr>
        <p:spPr>
          <a:xfrm>
            <a:off x="6301370" y="4054256"/>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ninety</a:t>
            </a:r>
          </a:p>
        </p:txBody>
      </p:sp>
      <p:sp>
        <p:nvSpPr>
          <p:cNvPr id="16" name="Rectangle: Rounded Corners 15">
            <a:extLst>
              <a:ext uri="{FF2B5EF4-FFF2-40B4-BE49-F238E27FC236}">
                <a16:creationId xmlns:a16="http://schemas.microsoft.com/office/drawing/2014/main" id="{9B614071-637F-68A2-AD8D-9C24A78D5704}"/>
              </a:ext>
            </a:extLst>
          </p:cNvPr>
          <p:cNvSpPr/>
          <p:nvPr/>
        </p:nvSpPr>
        <p:spPr>
          <a:xfrm>
            <a:off x="8930635" y="4044145"/>
            <a:ext cx="2374900" cy="901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seventy</a:t>
            </a:r>
          </a:p>
        </p:txBody>
      </p:sp>
      <p:sp>
        <p:nvSpPr>
          <p:cNvPr id="21" name="Rectangle: Rounded Corners 20">
            <a:extLst>
              <a:ext uri="{FF2B5EF4-FFF2-40B4-BE49-F238E27FC236}">
                <a16:creationId xmlns:a16="http://schemas.microsoft.com/office/drawing/2014/main" id="{38EC8D9E-1DC3-9B20-5CDC-FEDF8BD58B74}"/>
              </a:ext>
            </a:extLst>
          </p:cNvPr>
          <p:cNvSpPr/>
          <p:nvPr/>
        </p:nvSpPr>
        <p:spPr>
          <a:xfrm>
            <a:off x="983655" y="1785112"/>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liegen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E4861635-627F-5B11-77D9-FBF0445EFB68}"/>
              </a:ext>
            </a:extLst>
          </p:cNvPr>
          <p:cNvSpPr/>
          <p:nvPr/>
        </p:nvSpPr>
        <p:spPr>
          <a:xfrm>
            <a:off x="3640810" y="1785112"/>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null</a:t>
            </a:r>
          </a:p>
        </p:txBody>
      </p:sp>
      <p:sp>
        <p:nvSpPr>
          <p:cNvPr id="23" name="Rectangle: Rounded Corners 22">
            <a:extLst>
              <a:ext uri="{FF2B5EF4-FFF2-40B4-BE49-F238E27FC236}">
                <a16:creationId xmlns:a16="http://schemas.microsoft.com/office/drawing/2014/main" id="{A08B1E0E-5B37-D8C6-4C1E-E6856B867025}"/>
              </a:ext>
            </a:extLst>
          </p:cNvPr>
          <p:cNvSpPr/>
          <p:nvPr/>
        </p:nvSpPr>
        <p:spPr>
          <a:xfrm>
            <a:off x="6299100" y="1785112"/>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das Schloss</a:t>
            </a:r>
          </a:p>
        </p:txBody>
      </p:sp>
      <p:sp>
        <p:nvSpPr>
          <p:cNvPr id="24" name="Rectangle: Rounded Corners 23">
            <a:extLst>
              <a:ext uri="{FF2B5EF4-FFF2-40B4-BE49-F238E27FC236}">
                <a16:creationId xmlns:a16="http://schemas.microsoft.com/office/drawing/2014/main" id="{8A77857A-8AA8-FE8E-DD53-344D1ACBBA0F}"/>
              </a:ext>
            </a:extLst>
          </p:cNvPr>
          <p:cNvSpPr/>
          <p:nvPr/>
        </p:nvSpPr>
        <p:spPr>
          <a:xfrm>
            <a:off x="8872030" y="1785112"/>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dreißig</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5" name="Rectangle: Rounded Corners 24">
            <a:extLst>
              <a:ext uri="{FF2B5EF4-FFF2-40B4-BE49-F238E27FC236}">
                <a16:creationId xmlns:a16="http://schemas.microsoft.com/office/drawing/2014/main" id="{C37DFDB0-2055-05A7-2637-32796BD38536}"/>
              </a:ext>
            </a:extLst>
          </p:cNvPr>
          <p:cNvSpPr/>
          <p:nvPr/>
        </p:nvSpPr>
        <p:spPr>
          <a:xfrm>
            <a:off x="982520" y="2937807"/>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vierzig</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6" name="Rectangle: Rounded Corners 25">
            <a:extLst>
              <a:ext uri="{FF2B5EF4-FFF2-40B4-BE49-F238E27FC236}">
                <a16:creationId xmlns:a16="http://schemas.microsoft.com/office/drawing/2014/main" id="{3AC0BB2D-28AB-D718-0B3A-D6EDE6935E57}"/>
              </a:ext>
            </a:extLst>
          </p:cNvPr>
          <p:cNvSpPr/>
          <p:nvPr/>
        </p:nvSpPr>
        <p:spPr>
          <a:xfrm>
            <a:off x="3640810" y="2937807"/>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die Art</a:t>
            </a:r>
          </a:p>
        </p:txBody>
      </p:sp>
      <p:sp>
        <p:nvSpPr>
          <p:cNvPr id="27" name="Rectangle: Rounded Corners 26">
            <a:extLst>
              <a:ext uri="{FF2B5EF4-FFF2-40B4-BE49-F238E27FC236}">
                <a16:creationId xmlns:a16="http://schemas.microsoft.com/office/drawing/2014/main" id="{1F294300-12D3-1CE5-8408-DDA23A4906C8}"/>
              </a:ext>
            </a:extLst>
          </p:cNvPr>
          <p:cNvSpPr/>
          <p:nvPr/>
        </p:nvSpPr>
        <p:spPr>
          <a:xfrm>
            <a:off x="6299100" y="2937807"/>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Osten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Ost-</a:t>
            </a:r>
          </a:p>
        </p:txBody>
      </p:sp>
      <p:sp>
        <p:nvSpPr>
          <p:cNvPr id="28" name="Rectangle: Rounded Corners 27">
            <a:extLst>
              <a:ext uri="{FF2B5EF4-FFF2-40B4-BE49-F238E27FC236}">
                <a16:creationId xmlns:a16="http://schemas.microsoft.com/office/drawing/2014/main" id="{3FE2986E-F89A-91B0-C226-9302E25242AA}"/>
              </a:ext>
            </a:extLst>
          </p:cNvPr>
          <p:cNvSpPr/>
          <p:nvPr/>
        </p:nvSpPr>
        <p:spPr>
          <a:xfrm>
            <a:off x="8928365" y="2927696"/>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zwölf</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9" name="Rectangle: Rounded Corners 28">
            <a:extLst>
              <a:ext uri="{FF2B5EF4-FFF2-40B4-BE49-F238E27FC236}">
                <a16:creationId xmlns:a16="http://schemas.microsoft.com/office/drawing/2014/main" id="{C4F0C03E-9BA8-D1CC-8A55-D48FFFD0ECEF}"/>
              </a:ext>
            </a:extLst>
          </p:cNvPr>
          <p:cNvSpPr/>
          <p:nvPr/>
        </p:nvSpPr>
        <p:spPr>
          <a:xfrm>
            <a:off x="982520" y="4053697"/>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das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Projekt</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0" name="Rectangle: Rounded Corners 29">
            <a:extLst>
              <a:ext uri="{FF2B5EF4-FFF2-40B4-BE49-F238E27FC236}">
                <a16:creationId xmlns:a16="http://schemas.microsoft.com/office/drawing/2014/main" id="{7AD8B3AF-4C43-C4B3-8092-FD3DC0F6B27B}"/>
              </a:ext>
            </a:extLst>
          </p:cNvPr>
          <p:cNvSpPr/>
          <p:nvPr/>
        </p:nvSpPr>
        <p:spPr>
          <a:xfrm>
            <a:off x="3640810" y="4053697"/>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eins</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1" name="Rectangle: Rounded Corners 30">
            <a:extLst>
              <a:ext uri="{FF2B5EF4-FFF2-40B4-BE49-F238E27FC236}">
                <a16:creationId xmlns:a16="http://schemas.microsoft.com/office/drawing/2014/main" id="{433433BC-5FCC-25D8-E03F-F6ABF80C703F}"/>
              </a:ext>
            </a:extLst>
          </p:cNvPr>
          <p:cNvSpPr/>
          <p:nvPr/>
        </p:nvSpPr>
        <p:spPr>
          <a:xfrm>
            <a:off x="6299100" y="4053697"/>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neunzig</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DAC71F92-88DA-410A-9910-4C593FC09ED6}"/>
              </a:ext>
            </a:extLst>
          </p:cNvPr>
          <p:cNvSpPr/>
          <p:nvPr/>
        </p:nvSpPr>
        <p:spPr>
          <a:xfrm>
            <a:off x="8928365" y="4043586"/>
            <a:ext cx="2374900" cy="9017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siebzig</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2054" name="Picture 6" descr="Free photos of Crane houses">
            <a:extLst>
              <a:ext uri="{FF2B5EF4-FFF2-40B4-BE49-F238E27FC236}">
                <a16:creationId xmlns:a16="http://schemas.microsoft.com/office/drawing/2014/main" id="{ED73F491-6EF9-A54A-5327-F670C87A48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5114" y="213557"/>
            <a:ext cx="2212920" cy="135080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A4C3BE07-8C84-06D8-16A5-0B1446347FA1}"/>
              </a:ext>
            </a:extLst>
          </p:cNvPr>
          <p:cNvSpPr/>
          <p:nvPr/>
        </p:nvSpPr>
        <p:spPr>
          <a:xfrm>
            <a:off x="11002488" y="1272133"/>
            <a:ext cx="1082208" cy="3996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Köln</a:t>
            </a:r>
          </a:p>
        </p:txBody>
      </p:sp>
      <p:pic>
        <p:nvPicPr>
          <p:cNvPr id="2056" name="Picture 8" descr="Free photos of Bonn">
            <a:extLst>
              <a:ext uri="{FF2B5EF4-FFF2-40B4-BE49-F238E27FC236}">
                <a16:creationId xmlns:a16="http://schemas.microsoft.com/office/drawing/2014/main" id="{0FCF5E1A-9AB2-55A0-363E-DD04A5C832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174" y="5056751"/>
            <a:ext cx="1760220" cy="117348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FED858E7-8AA4-3BE5-C54C-22FE0A00450B}"/>
              </a:ext>
            </a:extLst>
          </p:cNvPr>
          <p:cNvSpPr/>
          <p:nvPr/>
        </p:nvSpPr>
        <p:spPr>
          <a:xfrm>
            <a:off x="1219116" y="5862808"/>
            <a:ext cx="1082208" cy="3996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Bonn</a:t>
            </a:r>
          </a:p>
        </p:txBody>
      </p:sp>
    </p:spTree>
    <p:extLst>
      <p:ext uri="{BB962C8B-B14F-4D97-AF65-F5344CB8AC3E}">
        <p14:creationId xmlns:p14="http://schemas.microsoft.com/office/powerpoint/2010/main" val="230305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3653C-8734-B790-CFB5-E50FA7E5A843}"/>
              </a:ext>
            </a:extLst>
          </p:cNvPr>
          <p:cNvSpPr>
            <a:spLocks noGrp="1"/>
          </p:cNvSpPr>
          <p:nvPr>
            <p:ph type="title"/>
          </p:nvPr>
        </p:nvSpPr>
        <p:spPr>
          <a:xfrm>
            <a:off x="0" y="213557"/>
            <a:ext cx="2769326" cy="647577"/>
          </a:xfrm>
        </p:spPr>
        <p:txBody>
          <a:bodyPr/>
          <a:lstStyle/>
          <a:p>
            <a:r>
              <a:rPr lang="en-GB" dirty="0"/>
              <a:t>[w] and [v]</a:t>
            </a:r>
          </a:p>
        </p:txBody>
      </p:sp>
      <p:sp>
        <p:nvSpPr>
          <p:cNvPr id="3" name="Text Placeholder 2">
            <a:extLst>
              <a:ext uri="{FF2B5EF4-FFF2-40B4-BE49-F238E27FC236}">
                <a16:creationId xmlns:a16="http://schemas.microsoft.com/office/drawing/2014/main" id="{A1DBF6BF-30A9-AD2A-3E05-FB0BF52442F8}"/>
              </a:ext>
            </a:extLst>
          </p:cNvPr>
          <p:cNvSpPr>
            <a:spLocks noGrp="1"/>
          </p:cNvSpPr>
          <p:nvPr>
            <p:ph type="body" sz="quarter" idx="10"/>
          </p:nvPr>
        </p:nvSpPr>
        <p:spPr/>
        <p:txBody>
          <a:bodyPr/>
          <a:lstStyle/>
          <a:p>
            <a:r>
              <a:rPr lang="en-GB" dirty="0"/>
              <a:t>Remember! German ‘w’ is pronounced like English ‘v’. German ‘v’ is pronounced like English ‘f’.</a:t>
            </a:r>
          </a:p>
        </p:txBody>
      </p:sp>
      <p:sp>
        <p:nvSpPr>
          <p:cNvPr id="7" name="Title 4">
            <a:extLst>
              <a:ext uri="{FF2B5EF4-FFF2-40B4-BE49-F238E27FC236}">
                <a16:creationId xmlns:a16="http://schemas.microsoft.com/office/drawing/2014/main" id="{A2246366-885E-C3AA-25BF-BE3D944140A2}"/>
              </a:ext>
            </a:extLst>
          </p:cNvPr>
          <p:cNvSpPr txBox="1">
            <a:spLocks/>
          </p:cNvSpPr>
          <p:nvPr/>
        </p:nvSpPr>
        <p:spPr>
          <a:xfrm>
            <a:off x="373063" y="1944008"/>
            <a:ext cx="10515600" cy="1325563"/>
          </a:xfrm>
          <a:prstGeom prst="rect">
            <a:avLst/>
          </a:prstGeom>
        </p:spPr>
        <p:txBody>
          <a:bodyPr vert="horz" lIns="91440" tIns="45720" rIns="91440" bIns="45720" rtlCol="0" anchor="ctr">
            <a:normAutofit fontScale="3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700" b="1" i="0" u="none" strike="noStrike" kern="1200" cap="none" spc="0" normalizeH="0" baseline="0" noProof="0" dirty="0">
                <a:ln>
                  <a:noFill/>
                </a:ln>
                <a:solidFill>
                  <a:srgbClr val="FFCC00"/>
                </a:solidFill>
                <a:effectLst/>
                <a:uLnTx/>
                <a:uFillTx/>
                <a:latin typeface="Century Gothic" panose="020B0502020202020204" pitchFamily="34" charset="0"/>
                <a:ea typeface="+mj-ea"/>
                <a:cs typeface="+mj-cs"/>
              </a:rPr>
              <a:t>w</a:t>
            </a:r>
            <a:br>
              <a:rPr kumimoji="0" lang="en-GB" sz="9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br>
            <a:endPar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8" name="Picture 7" descr="the world">
            <a:extLst>
              <a:ext uri="{FF2B5EF4-FFF2-40B4-BE49-F238E27FC236}">
                <a16:creationId xmlns:a16="http://schemas.microsoft.com/office/drawing/2014/main" id="{EFF36253-B11B-B8EA-F665-4DB8E2C2E244}"/>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84032" y="2676464"/>
            <a:ext cx="2242084" cy="1938992"/>
          </a:xfrm>
          <a:prstGeom prst="rect">
            <a:avLst/>
          </a:prstGeom>
        </p:spPr>
      </p:pic>
      <p:sp>
        <p:nvSpPr>
          <p:cNvPr id="9" name="Rectangle 8">
            <a:extLst>
              <a:ext uri="{FF2B5EF4-FFF2-40B4-BE49-F238E27FC236}">
                <a16:creationId xmlns:a16="http://schemas.microsoft.com/office/drawing/2014/main" id="{FD16CFEF-8B3B-7F77-F20E-CE7091AAD646}"/>
              </a:ext>
            </a:extLst>
          </p:cNvPr>
          <p:cNvSpPr/>
          <p:nvPr/>
        </p:nvSpPr>
        <p:spPr>
          <a:xfrm>
            <a:off x="1459244" y="5084901"/>
            <a:ext cx="349166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0" cap="none" spc="0" normalizeH="0" baseline="0" noProof="0" dirty="0">
                <a:ln>
                  <a:noFill/>
                </a:ln>
                <a:solidFill>
                  <a:srgbClr val="FFC000"/>
                </a:solidFill>
                <a:effectLst/>
                <a:uLnTx/>
                <a:uFillTx/>
                <a:latin typeface="Century Gothic"/>
                <a:ea typeface="+mn-ea"/>
                <a:cs typeface="+mn-cs"/>
              </a:rPr>
              <a:t>W</a:t>
            </a:r>
            <a:r>
              <a:rPr kumimoji="0" lang="en-GB" sz="5400" b="0" i="0" u="none" strike="noStrike" kern="0" cap="none" spc="0" normalizeH="0" baseline="0" noProof="0" dirty="0">
                <a:ln>
                  <a:noFill/>
                </a:ln>
                <a:solidFill>
                  <a:srgbClr val="002060"/>
                </a:solidFill>
                <a:effectLst/>
                <a:uLnTx/>
                <a:uFillTx/>
                <a:latin typeface="Century Gothic"/>
                <a:ea typeface="+mn-ea"/>
                <a:cs typeface="+mn-cs"/>
              </a:rPr>
              <a:t>elt</a:t>
            </a:r>
          </a:p>
        </p:txBody>
      </p:sp>
      <p:sp>
        <p:nvSpPr>
          <p:cNvPr id="10" name="Title 4">
            <a:extLst>
              <a:ext uri="{FF2B5EF4-FFF2-40B4-BE49-F238E27FC236}">
                <a16:creationId xmlns:a16="http://schemas.microsoft.com/office/drawing/2014/main" id="{521540C3-04A2-2368-3EEA-AA7B2FB082C4}"/>
              </a:ext>
            </a:extLst>
          </p:cNvPr>
          <p:cNvSpPr txBox="1">
            <a:spLocks/>
          </p:cNvSpPr>
          <p:nvPr/>
        </p:nvSpPr>
        <p:spPr>
          <a:xfrm>
            <a:off x="7439669" y="2068834"/>
            <a:ext cx="10515600" cy="1325563"/>
          </a:xfrm>
          <a:prstGeom prst="rect">
            <a:avLst/>
          </a:prstGeom>
        </p:spPr>
        <p:txBody>
          <a:bodyPr vert="horz" lIns="91440" tIns="45720" rIns="91440" bIns="45720" rtlCol="0" anchor="ctr">
            <a:normAutofit fontScale="3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700" b="1" i="0" u="none" strike="noStrike" kern="1200" cap="none" spc="0" normalizeH="0" baseline="0" noProof="0" dirty="0">
                <a:ln>
                  <a:noFill/>
                </a:ln>
                <a:solidFill>
                  <a:srgbClr val="FFCC00"/>
                </a:solidFill>
                <a:effectLst/>
                <a:uLnTx/>
                <a:uFillTx/>
                <a:latin typeface="Century Gothic" panose="020B0502020202020204" pitchFamily="34" charset="0"/>
                <a:ea typeface="+mj-ea"/>
                <a:cs typeface="+mj-cs"/>
              </a:rPr>
              <a:t>v</a:t>
            </a:r>
            <a:b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br>
            <a:endPar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11" name="Picture 10" descr="man in front of wall">
            <a:extLst>
              <a:ext uri="{FF2B5EF4-FFF2-40B4-BE49-F238E27FC236}">
                <a16:creationId xmlns:a16="http://schemas.microsoft.com/office/drawing/2014/main" id="{D88A244C-DC59-4EB5-51EE-BC6C1A993B2F}"/>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44085" y="2995147"/>
            <a:ext cx="1974275" cy="1789676"/>
          </a:xfrm>
          <a:prstGeom prst="rect">
            <a:avLst/>
          </a:prstGeom>
        </p:spPr>
      </p:pic>
      <p:sp>
        <p:nvSpPr>
          <p:cNvPr id="12" name="Rectangle 11">
            <a:extLst>
              <a:ext uri="{FF2B5EF4-FFF2-40B4-BE49-F238E27FC236}">
                <a16:creationId xmlns:a16="http://schemas.microsoft.com/office/drawing/2014/main" id="{21AF70E3-9A4E-31FF-3AFE-5AC8385A7D0A}"/>
              </a:ext>
            </a:extLst>
          </p:cNvPr>
          <p:cNvSpPr/>
          <p:nvPr/>
        </p:nvSpPr>
        <p:spPr>
          <a:xfrm>
            <a:off x="8798745" y="4886862"/>
            <a:ext cx="122982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0" cap="none" spc="0" normalizeH="0" baseline="0" noProof="0" dirty="0" err="1">
                <a:ln>
                  <a:noFill/>
                </a:ln>
                <a:solidFill>
                  <a:srgbClr val="FFC000"/>
                </a:solidFill>
                <a:effectLst/>
                <a:uLnTx/>
                <a:uFillTx/>
                <a:latin typeface="Century Gothic"/>
                <a:ea typeface="+mn-ea"/>
                <a:cs typeface="+mn-cs"/>
              </a:rPr>
              <a:t>v</a:t>
            </a:r>
            <a:r>
              <a:rPr kumimoji="0" lang="en-GB" sz="5400" b="0" i="0" u="none" strike="noStrike" kern="0" cap="none" spc="0" normalizeH="0" baseline="0" noProof="0" dirty="0" err="1">
                <a:ln>
                  <a:noFill/>
                </a:ln>
                <a:solidFill>
                  <a:srgbClr val="002060"/>
                </a:solidFill>
                <a:effectLst/>
                <a:uLnTx/>
                <a:uFillTx/>
                <a:latin typeface="Century Gothic"/>
                <a:ea typeface="+mn-ea"/>
                <a:cs typeface="+mn-cs"/>
              </a:rPr>
              <a:t>or</a:t>
            </a:r>
            <a:endParaRPr kumimoji="0" lang="en-GB" sz="5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CE8457B7-9081-584F-FCE0-D5B23D2D7DEA}"/>
              </a:ext>
            </a:extLst>
          </p:cNvPr>
          <p:cNvSpPr/>
          <p:nvPr/>
        </p:nvSpPr>
        <p:spPr>
          <a:xfrm>
            <a:off x="10659291" y="339634"/>
            <a:ext cx="1227909" cy="3265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Phonetik</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43708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Welt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Welt new.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5" name="v new.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vor new.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6" name="vo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D79AE-686A-F65A-2613-72C77A44DF0D}"/>
              </a:ext>
            </a:extLst>
          </p:cNvPr>
          <p:cNvSpPr>
            <a:spLocks noGrp="1"/>
          </p:cNvSpPr>
          <p:nvPr>
            <p:ph type="title"/>
          </p:nvPr>
        </p:nvSpPr>
        <p:spPr>
          <a:xfrm>
            <a:off x="0" y="213557"/>
            <a:ext cx="2530258" cy="647577"/>
          </a:xfrm>
        </p:spPr>
        <p:txBody>
          <a:bodyPr>
            <a:normAutofit fontScale="90000"/>
          </a:bodyPr>
          <a:lstStyle/>
          <a:p>
            <a:r>
              <a:rPr lang="en-GB" dirty="0"/>
              <a:t>[v] and [w]</a:t>
            </a:r>
            <a:br>
              <a:rPr lang="en-GB" b="0" dirty="0"/>
            </a:br>
            <a:r>
              <a:rPr lang="en-GB" b="0" dirty="0"/>
              <a:t> </a:t>
            </a:r>
            <a:endParaRPr lang="en-GB" dirty="0"/>
          </a:p>
        </p:txBody>
      </p:sp>
      <p:graphicFrame>
        <p:nvGraphicFramePr>
          <p:cNvPr id="4" name="Table 6">
            <a:extLst>
              <a:ext uri="{FF2B5EF4-FFF2-40B4-BE49-F238E27FC236}">
                <a16:creationId xmlns:a16="http://schemas.microsoft.com/office/drawing/2014/main" id="{6D2948A6-8E90-4035-C8E1-59E0B6EF1F0F}"/>
              </a:ext>
            </a:extLst>
          </p:cNvPr>
          <p:cNvGraphicFramePr>
            <a:graphicFrameLocks noGrp="1"/>
          </p:cNvGraphicFramePr>
          <p:nvPr>
            <p:extLst>
              <p:ext uri="{D42A27DB-BD31-4B8C-83A1-F6EECF244321}">
                <p14:modId xmlns:p14="http://schemas.microsoft.com/office/powerpoint/2010/main" val="1390892701"/>
              </p:ext>
            </p:extLst>
          </p:nvPr>
        </p:nvGraphicFramePr>
        <p:xfrm>
          <a:off x="128412" y="1851569"/>
          <a:ext cx="11724215" cy="4295361"/>
        </p:xfrm>
        <a:graphic>
          <a:graphicData uri="http://schemas.openxmlformats.org/drawingml/2006/table">
            <a:tbl>
              <a:tblPr firstRow="1" bandRow="1"/>
              <a:tblGrid>
                <a:gridCol w="510435">
                  <a:extLst>
                    <a:ext uri="{9D8B030D-6E8A-4147-A177-3AD203B41FA5}">
                      <a16:colId xmlns:a16="http://schemas.microsoft.com/office/drawing/2014/main" val="2607353726"/>
                    </a:ext>
                  </a:extLst>
                </a:gridCol>
                <a:gridCol w="8816451">
                  <a:extLst>
                    <a:ext uri="{9D8B030D-6E8A-4147-A177-3AD203B41FA5}">
                      <a16:colId xmlns:a16="http://schemas.microsoft.com/office/drawing/2014/main" val="1600817978"/>
                    </a:ext>
                  </a:extLst>
                </a:gridCol>
                <a:gridCol w="1134830">
                  <a:extLst>
                    <a:ext uri="{9D8B030D-6E8A-4147-A177-3AD203B41FA5}">
                      <a16:colId xmlns:a16="http://schemas.microsoft.com/office/drawing/2014/main" val="4128092149"/>
                    </a:ext>
                  </a:extLst>
                </a:gridCol>
                <a:gridCol w="1262499">
                  <a:extLst>
                    <a:ext uri="{9D8B030D-6E8A-4147-A177-3AD203B41FA5}">
                      <a16:colId xmlns:a16="http://schemas.microsoft.com/office/drawing/2014/main" val="837666246"/>
                    </a:ext>
                  </a:extLst>
                </a:gridCol>
              </a:tblGrid>
              <a:tr h="497067">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[v/f]</a:t>
                      </a:r>
                      <a:endParaRPr lang="en-GB" sz="2000" b="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C00"/>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lt1"/>
                          </a:solidFill>
                          <a:latin typeface="+mn-lt"/>
                          <a:ea typeface="+mn-ea"/>
                          <a:cs typeface="+mn-cs"/>
                        </a:rPr>
                        <a:t>[w]</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1153431983"/>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Man verkauft viele Weißwürste in Bayern.</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1" dirty="0">
                          <a:solidFill>
                            <a:schemeClr val="accent1">
                              <a:lumMod val="50000"/>
                            </a:schemeClr>
                          </a:solidFill>
                        </a:rPr>
                        <a:t>I I I </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rPr>
                        <a:t>I </a:t>
                      </a:r>
                      <a:r>
                        <a:rPr lang="en-GB" sz="2400" b="1" dirty="0" err="1">
                          <a:solidFill>
                            <a:schemeClr val="accent1">
                              <a:lumMod val="50000"/>
                            </a:schemeClr>
                          </a:solidFill>
                        </a:rPr>
                        <a:t>I</a:t>
                      </a:r>
                      <a:endParaRPr lang="en-GB" sz="2400" b="1" dirty="0">
                        <a:solidFill>
                          <a:schemeClr val="accent1">
                            <a:lumMod val="50000"/>
                          </a:schemeClr>
                        </a:solidFill>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7149271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Wasservögel leben am Bodensee in Baden-Württemberg.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rPr>
                        <a:t>I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1" dirty="0">
                          <a:solidFill>
                            <a:schemeClr val="accent1">
                              <a:lumMod val="50000"/>
                            </a:schemeClr>
                          </a:solidFill>
                        </a:rPr>
                        <a:t>I </a:t>
                      </a:r>
                      <a:r>
                        <a:rPr lang="en-GB" sz="2400" b="1" dirty="0" err="1">
                          <a:solidFill>
                            <a:schemeClr val="accent1">
                              <a:lumMod val="50000"/>
                            </a:schemeClr>
                          </a:solidFill>
                        </a:rPr>
                        <a:t>I</a:t>
                      </a:r>
                      <a:r>
                        <a:rPr lang="en-GB" sz="2400" b="1" dirty="0">
                          <a:solidFill>
                            <a:schemeClr val="accent1">
                              <a:lumMod val="50000"/>
                            </a:schemeClr>
                          </a:solidFill>
                        </a:rPr>
                        <a:t>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61458278"/>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Die Donau beginnt im Schwarzwald, geht durch Wien und endet im Schwarzen Meer.</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400" b="1" dirty="0">
                        <a:solidFill>
                          <a:schemeClr val="accent1">
                            <a:lumMod val="50000"/>
                          </a:schemeClr>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1" dirty="0">
                          <a:solidFill>
                            <a:schemeClr val="accent1">
                              <a:lumMod val="50000"/>
                            </a:schemeClr>
                          </a:solidFill>
                        </a:rPr>
                        <a:t>I I I I</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89313960"/>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Nach dem Zweiten Weltkrieg hat man das Berliner Nikolaiviertel fast vollständig wieder aufgebaut.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rPr>
                        <a:t>I </a:t>
                      </a:r>
                      <a:r>
                        <a:rPr lang="en-GB" sz="2400" b="1" dirty="0" err="1">
                          <a:solidFill>
                            <a:schemeClr val="accent1">
                              <a:lumMod val="50000"/>
                            </a:schemeClr>
                          </a:solidFill>
                        </a:rPr>
                        <a:t>I</a:t>
                      </a:r>
                      <a:r>
                        <a:rPr lang="en-GB" sz="2400" b="1" dirty="0">
                          <a:solidFill>
                            <a:schemeClr val="accent1">
                              <a:lumMod val="50000"/>
                            </a:schemeClr>
                          </a:solidFill>
                        </a:rPr>
                        <a:t> </a:t>
                      </a:r>
                      <a:r>
                        <a:rPr lang="en-GB" sz="2400" b="1" dirty="0" err="1">
                          <a:solidFill>
                            <a:schemeClr val="accent1">
                              <a:lumMod val="50000"/>
                            </a:schemeClr>
                          </a:solidFill>
                        </a:rPr>
                        <a:t>I</a:t>
                      </a:r>
                      <a:r>
                        <a:rPr lang="en-GB" sz="2400" b="1" dirty="0">
                          <a:solidFill>
                            <a:schemeClr val="accent1">
                              <a:lumMod val="50000"/>
                            </a:schemeClr>
                          </a:solidFill>
                        </a:rPr>
                        <a:t> </a:t>
                      </a:r>
                      <a:r>
                        <a:rPr lang="en-GB" sz="2400" b="1" dirty="0" err="1">
                          <a:solidFill>
                            <a:schemeClr val="accent1">
                              <a:lumMod val="50000"/>
                            </a:schemeClr>
                          </a:solidFill>
                        </a:rPr>
                        <a:t>I</a:t>
                      </a:r>
                      <a:r>
                        <a:rPr lang="en-GB" sz="2400" b="1" dirty="0">
                          <a:solidFill>
                            <a:schemeClr val="accent1">
                              <a:lumMod val="50000"/>
                            </a:schemeClr>
                          </a:solidFill>
                        </a:rPr>
                        <a:t>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rPr>
                        <a:t>I </a:t>
                      </a:r>
                      <a:r>
                        <a:rPr lang="en-GB" sz="2400" b="1" dirty="0" err="1">
                          <a:solidFill>
                            <a:schemeClr val="accent1">
                              <a:lumMod val="50000"/>
                            </a:schemeClr>
                          </a:solidFill>
                        </a:rPr>
                        <a:t>I</a:t>
                      </a:r>
                      <a:r>
                        <a:rPr lang="en-GB" sz="2400" b="1" dirty="0">
                          <a:solidFill>
                            <a:schemeClr val="accent1">
                              <a:lumMod val="50000"/>
                            </a:schemeClr>
                          </a:solidFill>
                        </a:rPr>
                        <a:t> </a:t>
                      </a:r>
                      <a:r>
                        <a:rPr lang="en-GB" sz="2400" b="1" dirty="0" err="1">
                          <a:solidFill>
                            <a:schemeClr val="accent1">
                              <a:lumMod val="50000"/>
                            </a:schemeClr>
                          </a:solidFill>
                        </a:rPr>
                        <a:t>I</a:t>
                      </a:r>
                      <a:r>
                        <a:rPr lang="en-GB" sz="2400" b="1" dirty="0">
                          <a:solidFill>
                            <a:schemeClr val="accent1">
                              <a:lumMod val="50000"/>
                            </a:schemeClr>
                          </a:solidFill>
                        </a:rPr>
                        <a:t>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344197191"/>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Köln hat eine große Bevölkerung. Sie hat ungefähr 1,1 Millionen Einwohner.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rPr>
                        <a:t>I </a:t>
                      </a:r>
                      <a:r>
                        <a:rPr lang="en-GB" sz="2400" b="1" dirty="0" err="1">
                          <a:solidFill>
                            <a:schemeClr val="accent1">
                              <a:lumMod val="50000"/>
                            </a:schemeClr>
                          </a:solidFill>
                        </a:rPr>
                        <a:t>I</a:t>
                      </a:r>
                      <a:r>
                        <a:rPr lang="en-GB" sz="2400" b="1" dirty="0">
                          <a:solidFill>
                            <a:schemeClr val="accent1">
                              <a:lumMod val="50000"/>
                            </a:schemeClr>
                          </a:solidFill>
                        </a:rPr>
                        <a:t>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1" dirty="0">
                          <a:solidFill>
                            <a:schemeClr val="accent1">
                              <a:lumMod val="50000"/>
                            </a:schemeClr>
                          </a:solidFill>
                        </a:rPr>
                        <a:t>I</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72389626"/>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525050"/>
                          </a:solidFill>
                        </a:rPr>
                        <a:t>Für Schleswig-Holstein und Mecklenburg-Vorpommern </a:t>
                      </a:r>
                      <a:r>
                        <a:rPr lang="en-GB" sz="2000" dirty="0" err="1">
                          <a:solidFill>
                            <a:srgbClr val="525050"/>
                          </a:solidFill>
                        </a:rPr>
                        <a:t>ist</a:t>
                      </a:r>
                      <a:r>
                        <a:rPr lang="en-GB" sz="2000" dirty="0">
                          <a:solidFill>
                            <a:srgbClr val="525050"/>
                          </a:solidFill>
                        </a:rPr>
                        <a:t> die </a:t>
                      </a:r>
                      <a:r>
                        <a:rPr lang="en-GB" sz="2000" dirty="0" err="1">
                          <a:solidFill>
                            <a:srgbClr val="525050"/>
                          </a:solidFill>
                        </a:rPr>
                        <a:t>Ostsee</a:t>
                      </a:r>
                      <a:r>
                        <a:rPr lang="en-GB" sz="2000" dirty="0">
                          <a:solidFill>
                            <a:srgbClr val="525050"/>
                          </a:solidFill>
                        </a:rPr>
                        <a:t> </a:t>
                      </a:r>
                      <a:r>
                        <a:rPr lang="en-GB" sz="2000" dirty="0" err="1">
                          <a:solidFill>
                            <a:srgbClr val="525050"/>
                          </a:solidFill>
                        </a:rPr>
                        <a:t>ein</a:t>
                      </a:r>
                      <a:r>
                        <a:rPr lang="en-GB" sz="2000" dirty="0">
                          <a:solidFill>
                            <a:srgbClr val="525050"/>
                          </a:solidFill>
                        </a:rPr>
                        <a:t> </a:t>
                      </a:r>
                      <a:r>
                        <a:rPr lang="en-GB" sz="2000" dirty="0" err="1">
                          <a:solidFill>
                            <a:srgbClr val="525050"/>
                          </a:solidFill>
                        </a:rPr>
                        <a:t>Vorteil</a:t>
                      </a:r>
                      <a:r>
                        <a:rPr lang="en-GB" sz="2000" dirty="0">
                          <a:solidFill>
                            <a:srgbClr val="525050"/>
                          </a:solidFill>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rPr>
                        <a:t>I </a:t>
                      </a:r>
                      <a:r>
                        <a:rPr lang="en-GB" sz="2400" b="1" dirty="0" err="1">
                          <a:solidFill>
                            <a:schemeClr val="accent1">
                              <a:lumMod val="50000"/>
                            </a:schemeClr>
                          </a:solidFill>
                        </a:rPr>
                        <a:t>I</a:t>
                      </a:r>
                      <a:r>
                        <a:rPr lang="en-GB" sz="2400" b="1" dirty="0">
                          <a:solidFill>
                            <a:schemeClr val="accent1">
                              <a:lumMod val="50000"/>
                            </a:schemeClr>
                          </a:solidFill>
                        </a:rPr>
                        <a:t> </a:t>
                      </a:r>
                      <a:r>
                        <a:rPr lang="en-GB" sz="2400" b="1" dirty="0" err="1">
                          <a:solidFill>
                            <a:schemeClr val="accent1">
                              <a:lumMod val="50000"/>
                            </a:schemeClr>
                          </a:solidFill>
                        </a:rPr>
                        <a:t>I</a:t>
                      </a:r>
                      <a:r>
                        <a:rPr lang="en-GB" sz="2400" b="1" dirty="0">
                          <a:solidFill>
                            <a:schemeClr val="accent1">
                              <a:lumMod val="50000"/>
                            </a:schemeClr>
                          </a:solidFill>
                        </a:rPr>
                        <a:t>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1" dirty="0">
                          <a:solidFill>
                            <a:schemeClr val="accent1">
                              <a:lumMod val="50000"/>
                            </a:schemeClr>
                          </a:solidFill>
                        </a:rPr>
                        <a:t>I</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64931564"/>
                  </a:ext>
                </a:extLst>
              </a:tr>
            </a:tbl>
          </a:graphicData>
        </a:graphic>
      </p:graphicFrame>
      <p:sp>
        <p:nvSpPr>
          <p:cNvPr id="5" name="TextBox 4" descr="text box hiding answer">
            <a:extLst>
              <a:ext uri="{FF2B5EF4-FFF2-40B4-BE49-F238E27FC236}">
                <a16:creationId xmlns:a16="http://schemas.microsoft.com/office/drawing/2014/main" id="{A9989615-6E12-C01A-7AAD-6D79B6AACE6A}"/>
              </a:ext>
            </a:extLst>
          </p:cNvPr>
          <p:cNvSpPr txBox="1"/>
          <p:nvPr/>
        </p:nvSpPr>
        <p:spPr>
          <a:xfrm>
            <a:off x="702803" y="2407169"/>
            <a:ext cx="7933935" cy="369345"/>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7" name="TextBox 6" descr="text box hiding answer">
            <a:extLst>
              <a:ext uri="{FF2B5EF4-FFF2-40B4-BE49-F238E27FC236}">
                <a16:creationId xmlns:a16="http://schemas.microsoft.com/office/drawing/2014/main" id="{3F2E25D5-3E07-2FB9-59B2-9D0775E95415}"/>
              </a:ext>
            </a:extLst>
          </p:cNvPr>
          <p:cNvSpPr txBox="1"/>
          <p:nvPr/>
        </p:nvSpPr>
        <p:spPr>
          <a:xfrm>
            <a:off x="702802" y="2905506"/>
            <a:ext cx="7340169" cy="396000"/>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9" name="TextBox 8" descr="text box hiding answer">
            <a:extLst>
              <a:ext uri="{FF2B5EF4-FFF2-40B4-BE49-F238E27FC236}">
                <a16:creationId xmlns:a16="http://schemas.microsoft.com/office/drawing/2014/main" id="{7807805E-5764-0FF6-7DA8-BCBFAB1C7304}"/>
              </a:ext>
            </a:extLst>
          </p:cNvPr>
          <p:cNvSpPr txBox="1"/>
          <p:nvPr/>
        </p:nvSpPr>
        <p:spPr>
          <a:xfrm>
            <a:off x="702802" y="3381029"/>
            <a:ext cx="8445460" cy="615553"/>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1" name="TextBox 10" descr="text box hiding answer">
            <a:extLst>
              <a:ext uri="{FF2B5EF4-FFF2-40B4-BE49-F238E27FC236}">
                <a16:creationId xmlns:a16="http://schemas.microsoft.com/office/drawing/2014/main" id="{4C9FBACD-7241-1118-C5E5-B0A785BE6241}"/>
              </a:ext>
            </a:extLst>
          </p:cNvPr>
          <p:cNvSpPr txBox="1"/>
          <p:nvPr/>
        </p:nvSpPr>
        <p:spPr>
          <a:xfrm>
            <a:off x="702801" y="4101906"/>
            <a:ext cx="8445460" cy="615553"/>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3" name="TextBox 12" descr="text box hiding answer">
            <a:extLst>
              <a:ext uri="{FF2B5EF4-FFF2-40B4-BE49-F238E27FC236}">
                <a16:creationId xmlns:a16="http://schemas.microsoft.com/office/drawing/2014/main" id="{2C4A9F44-824F-73F6-1744-FC59BC9E30AC}"/>
              </a:ext>
            </a:extLst>
          </p:cNvPr>
          <p:cNvSpPr txBox="1"/>
          <p:nvPr/>
        </p:nvSpPr>
        <p:spPr>
          <a:xfrm>
            <a:off x="702801" y="4807550"/>
            <a:ext cx="8278029" cy="546275"/>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5" name="TextBox 14" descr="text box hiding answer">
            <a:extLst>
              <a:ext uri="{FF2B5EF4-FFF2-40B4-BE49-F238E27FC236}">
                <a16:creationId xmlns:a16="http://schemas.microsoft.com/office/drawing/2014/main" id="{1DBD62E0-E003-03D5-8ADC-DBD1A8F517B4}"/>
              </a:ext>
            </a:extLst>
          </p:cNvPr>
          <p:cNvSpPr txBox="1"/>
          <p:nvPr/>
        </p:nvSpPr>
        <p:spPr>
          <a:xfrm>
            <a:off x="702801" y="5466390"/>
            <a:ext cx="8655219" cy="627338"/>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21" name="Action Button: Custom 16">
            <a:hlinkClick r:id="" action="ppaction://noaction" highlightClick="1">
              <a:snd r:embed="rId3" name="10.1.1.2 L2 Slide 4 1.wav"/>
            </a:hlinkClick>
            <a:extLst>
              <a:ext uri="{FF2B5EF4-FFF2-40B4-BE49-F238E27FC236}">
                <a16:creationId xmlns:a16="http://schemas.microsoft.com/office/drawing/2014/main" id="{A598A5E9-3F76-3471-5AD4-D57300AB323F}"/>
              </a:ext>
            </a:extLst>
          </p:cNvPr>
          <p:cNvSpPr/>
          <p:nvPr/>
        </p:nvSpPr>
        <p:spPr>
          <a:xfrm>
            <a:off x="172247" y="2407169"/>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22" name="Action Button: Custom 16">
            <a:hlinkClick r:id="" action="ppaction://noaction" highlightClick="1">
              <a:snd r:embed="rId4" name="10.1.1.2 L2 Slide 4 2.wav"/>
            </a:hlinkClick>
            <a:extLst>
              <a:ext uri="{FF2B5EF4-FFF2-40B4-BE49-F238E27FC236}">
                <a16:creationId xmlns:a16="http://schemas.microsoft.com/office/drawing/2014/main" id="{E96BF242-531B-70C3-2101-1158054709DD}"/>
              </a:ext>
            </a:extLst>
          </p:cNvPr>
          <p:cNvSpPr/>
          <p:nvPr/>
        </p:nvSpPr>
        <p:spPr>
          <a:xfrm>
            <a:off x="172247" y="2879803"/>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23" name="Action Button: Custom 16">
            <a:hlinkClick r:id="" action="ppaction://noaction" highlightClick="1">
              <a:snd r:embed="rId5" name="10.1.1.2 L2 Slide 4 3.wav"/>
            </a:hlinkClick>
            <a:extLst>
              <a:ext uri="{FF2B5EF4-FFF2-40B4-BE49-F238E27FC236}">
                <a16:creationId xmlns:a16="http://schemas.microsoft.com/office/drawing/2014/main" id="{042008B4-E8B8-97F2-0DB4-58931C558242}"/>
              </a:ext>
            </a:extLst>
          </p:cNvPr>
          <p:cNvSpPr/>
          <p:nvPr/>
        </p:nvSpPr>
        <p:spPr>
          <a:xfrm>
            <a:off x="170169" y="3390891"/>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24" name="Action Button: Custom 16">
            <a:hlinkClick r:id="" action="ppaction://noaction" highlightClick="1">
              <a:snd r:embed="rId6" name="10.1.1.2 L2 Slide 4 4.wav"/>
            </a:hlinkClick>
            <a:extLst>
              <a:ext uri="{FF2B5EF4-FFF2-40B4-BE49-F238E27FC236}">
                <a16:creationId xmlns:a16="http://schemas.microsoft.com/office/drawing/2014/main" id="{0EF79954-B73F-ED1B-C0B8-EEA5FF2BB7D3}"/>
              </a:ext>
            </a:extLst>
          </p:cNvPr>
          <p:cNvSpPr/>
          <p:nvPr/>
        </p:nvSpPr>
        <p:spPr>
          <a:xfrm>
            <a:off x="170169" y="4070632"/>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4</a:t>
            </a:r>
          </a:p>
        </p:txBody>
      </p:sp>
      <p:sp>
        <p:nvSpPr>
          <p:cNvPr id="25" name="Action Button: Custom 16">
            <a:hlinkClick r:id="" action="ppaction://noaction" highlightClick="1">
              <a:snd r:embed="rId7" name="10.1.1.2 L2 Slide 4 5.wav"/>
            </a:hlinkClick>
            <a:extLst>
              <a:ext uri="{FF2B5EF4-FFF2-40B4-BE49-F238E27FC236}">
                <a16:creationId xmlns:a16="http://schemas.microsoft.com/office/drawing/2014/main" id="{9EAE93D0-644B-A64D-E9CC-C3D6AED6A335}"/>
              </a:ext>
            </a:extLst>
          </p:cNvPr>
          <p:cNvSpPr/>
          <p:nvPr/>
        </p:nvSpPr>
        <p:spPr>
          <a:xfrm>
            <a:off x="170169" y="4802857"/>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5</a:t>
            </a:r>
          </a:p>
        </p:txBody>
      </p:sp>
      <p:sp>
        <p:nvSpPr>
          <p:cNvPr id="26" name="Action Button: Custom 16">
            <a:hlinkClick r:id="" action="ppaction://noaction" highlightClick="1">
              <a:snd r:embed="rId8" name="10.1.1.2 L2 Slide 4 6.wav"/>
            </a:hlinkClick>
            <a:extLst>
              <a:ext uri="{FF2B5EF4-FFF2-40B4-BE49-F238E27FC236}">
                <a16:creationId xmlns:a16="http://schemas.microsoft.com/office/drawing/2014/main" id="{396148E0-2546-9FF6-D292-CEF45C06D255}"/>
              </a:ext>
            </a:extLst>
          </p:cNvPr>
          <p:cNvSpPr/>
          <p:nvPr/>
        </p:nvSpPr>
        <p:spPr>
          <a:xfrm>
            <a:off x="170169" y="5480817"/>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6</a:t>
            </a:r>
          </a:p>
        </p:txBody>
      </p:sp>
      <p:sp>
        <p:nvSpPr>
          <p:cNvPr id="6" name="TextBox 5" descr="text box hiding answer">
            <a:extLst>
              <a:ext uri="{FF2B5EF4-FFF2-40B4-BE49-F238E27FC236}">
                <a16:creationId xmlns:a16="http://schemas.microsoft.com/office/drawing/2014/main" id="{035983BE-CA4D-D599-0A34-BA0A213BF56F}"/>
              </a:ext>
            </a:extLst>
          </p:cNvPr>
          <p:cNvSpPr txBox="1"/>
          <p:nvPr/>
        </p:nvSpPr>
        <p:spPr>
          <a:xfrm>
            <a:off x="9622661" y="2438961"/>
            <a:ext cx="922812" cy="369345"/>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8" name="TextBox 7" descr="text box hiding answer">
            <a:extLst>
              <a:ext uri="{FF2B5EF4-FFF2-40B4-BE49-F238E27FC236}">
                <a16:creationId xmlns:a16="http://schemas.microsoft.com/office/drawing/2014/main" id="{28103838-6864-EBE7-1AFE-9D9FA387BDE9}"/>
              </a:ext>
            </a:extLst>
          </p:cNvPr>
          <p:cNvSpPr txBox="1"/>
          <p:nvPr/>
        </p:nvSpPr>
        <p:spPr>
          <a:xfrm>
            <a:off x="10808534" y="2422489"/>
            <a:ext cx="922812" cy="369345"/>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0" name="TextBox 9" descr="text box hiding answer">
            <a:extLst>
              <a:ext uri="{FF2B5EF4-FFF2-40B4-BE49-F238E27FC236}">
                <a16:creationId xmlns:a16="http://schemas.microsoft.com/office/drawing/2014/main" id="{00F20072-A625-4093-B3EB-1B738F3E8FA3}"/>
              </a:ext>
            </a:extLst>
          </p:cNvPr>
          <p:cNvSpPr txBox="1"/>
          <p:nvPr/>
        </p:nvSpPr>
        <p:spPr>
          <a:xfrm>
            <a:off x="9624859" y="2888150"/>
            <a:ext cx="968954" cy="396000"/>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2" name="TextBox 11" descr="text box hiding answer">
            <a:extLst>
              <a:ext uri="{FF2B5EF4-FFF2-40B4-BE49-F238E27FC236}">
                <a16:creationId xmlns:a16="http://schemas.microsoft.com/office/drawing/2014/main" id="{27C574C4-9CD8-414A-6E6F-0FBE2F2D619A}"/>
              </a:ext>
            </a:extLst>
          </p:cNvPr>
          <p:cNvSpPr txBox="1"/>
          <p:nvPr/>
        </p:nvSpPr>
        <p:spPr>
          <a:xfrm>
            <a:off x="10823020" y="2876405"/>
            <a:ext cx="968954" cy="396000"/>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4" name="TextBox 13" descr="text box hiding answer">
            <a:extLst>
              <a:ext uri="{FF2B5EF4-FFF2-40B4-BE49-F238E27FC236}">
                <a16:creationId xmlns:a16="http://schemas.microsoft.com/office/drawing/2014/main" id="{702AACFA-70DE-4128-47E6-13C6E163C6D3}"/>
              </a:ext>
            </a:extLst>
          </p:cNvPr>
          <p:cNvSpPr txBox="1"/>
          <p:nvPr/>
        </p:nvSpPr>
        <p:spPr>
          <a:xfrm>
            <a:off x="9705598" y="3404463"/>
            <a:ext cx="839875" cy="615553"/>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6" name="TextBox 15" descr="text box hiding answer">
            <a:extLst>
              <a:ext uri="{FF2B5EF4-FFF2-40B4-BE49-F238E27FC236}">
                <a16:creationId xmlns:a16="http://schemas.microsoft.com/office/drawing/2014/main" id="{9DC38B46-E426-0D24-B684-DCF23275C3D8}"/>
              </a:ext>
            </a:extLst>
          </p:cNvPr>
          <p:cNvSpPr txBox="1"/>
          <p:nvPr/>
        </p:nvSpPr>
        <p:spPr>
          <a:xfrm>
            <a:off x="10839296" y="3372388"/>
            <a:ext cx="839875" cy="615553"/>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7" name="TextBox 16" descr="text box hiding answer">
            <a:extLst>
              <a:ext uri="{FF2B5EF4-FFF2-40B4-BE49-F238E27FC236}">
                <a16:creationId xmlns:a16="http://schemas.microsoft.com/office/drawing/2014/main" id="{A776D347-AB96-1777-4E0A-783F93B564B6}"/>
              </a:ext>
            </a:extLst>
          </p:cNvPr>
          <p:cNvSpPr txBox="1"/>
          <p:nvPr/>
        </p:nvSpPr>
        <p:spPr>
          <a:xfrm>
            <a:off x="9622661" y="4135724"/>
            <a:ext cx="822719" cy="615553"/>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8" name="TextBox 17" descr="text box hiding answer">
            <a:extLst>
              <a:ext uri="{FF2B5EF4-FFF2-40B4-BE49-F238E27FC236}">
                <a16:creationId xmlns:a16="http://schemas.microsoft.com/office/drawing/2014/main" id="{734F0A70-A9DA-930B-2C83-E34B8A4D827A}"/>
              </a:ext>
            </a:extLst>
          </p:cNvPr>
          <p:cNvSpPr txBox="1"/>
          <p:nvPr/>
        </p:nvSpPr>
        <p:spPr>
          <a:xfrm>
            <a:off x="10815456" y="4024174"/>
            <a:ext cx="822719" cy="615553"/>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19" name="TextBox 18" descr="text box hiding answer">
            <a:extLst>
              <a:ext uri="{FF2B5EF4-FFF2-40B4-BE49-F238E27FC236}">
                <a16:creationId xmlns:a16="http://schemas.microsoft.com/office/drawing/2014/main" id="{F74C9B5A-F671-918A-CAC4-758E54700729}"/>
              </a:ext>
            </a:extLst>
          </p:cNvPr>
          <p:cNvSpPr txBox="1"/>
          <p:nvPr/>
        </p:nvSpPr>
        <p:spPr>
          <a:xfrm rot="10800000" flipV="1">
            <a:off x="9608703" y="4964187"/>
            <a:ext cx="922731"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20" name="TextBox 19" descr="text box hiding answer">
            <a:extLst>
              <a:ext uri="{FF2B5EF4-FFF2-40B4-BE49-F238E27FC236}">
                <a16:creationId xmlns:a16="http://schemas.microsoft.com/office/drawing/2014/main" id="{5F7F0E30-EFBF-44C8-D588-510CA94E01CD}"/>
              </a:ext>
            </a:extLst>
          </p:cNvPr>
          <p:cNvSpPr txBox="1"/>
          <p:nvPr/>
        </p:nvSpPr>
        <p:spPr>
          <a:xfrm rot="10800000" flipV="1">
            <a:off x="10815456" y="4990033"/>
            <a:ext cx="922731"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27" name="TextBox 26" descr="text box hiding answer">
            <a:extLst>
              <a:ext uri="{FF2B5EF4-FFF2-40B4-BE49-F238E27FC236}">
                <a16:creationId xmlns:a16="http://schemas.microsoft.com/office/drawing/2014/main" id="{BE6929F3-A047-3002-8DEE-C775C7D63093}"/>
              </a:ext>
            </a:extLst>
          </p:cNvPr>
          <p:cNvSpPr txBox="1"/>
          <p:nvPr/>
        </p:nvSpPr>
        <p:spPr>
          <a:xfrm>
            <a:off x="9608703" y="5512481"/>
            <a:ext cx="950728" cy="564599"/>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28" name="TextBox 27" descr="text box hiding answer">
            <a:extLst>
              <a:ext uri="{FF2B5EF4-FFF2-40B4-BE49-F238E27FC236}">
                <a16:creationId xmlns:a16="http://schemas.microsoft.com/office/drawing/2014/main" id="{AA18EE8B-3F63-0324-6E80-B9860656B21D}"/>
              </a:ext>
            </a:extLst>
          </p:cNvPr>
          <p:cNvSpPr txBox="1"/>
          <p:nvPr/>
        </p:nvSpPr>
        <p:spPr>
          <a:xfrm>
            <a:off x="10781045" y="5497760"/>
            <a:ext cx="950728" cy="564599"/>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29" name="Rectangle: Rounded Corners 3">
            <a:extLst>
              <a:ext uri="{FF2B5EF4-FFF2-40B4-BE49-F238E27FC236}">
                <a16:creationId xmlns:a16="http://schemas.microsoft.com/office/drawing/2014/main" id="{B5571A06-0E0D-EAF0-1FB2-637C9179D201}"/>
              </a:ext>
            </a:extLst>
          </p:cNvPr>
          <p:cNvSpPr/>
          <p:nvPr/>
        </p:nvSpPr>
        <p:spPr>
          <a:xfrm>
            <a:off x="10429563" y="199631"/>
            <a:ext cx="1392072" cy="31870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Phonetik</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C5B1B95C-0903-40E0-8F8B-1B22981B958D}"/>
              </a:ext>
            </a:extLst>
          </p:cNvPr>
          <p:cNvSpPr txBox="1"/>
          <p:nvPr/>
        </p:nvSpPr>
        <p:spPr>
          <a:xfrm>
            <a:off x="2617408" y="288180"/>
            <a:ext cx="556283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viele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[v/f] und [w]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hörst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du?</a:t>
            </a:r>
          </a:p>
        </p:txBody>
      </p:sp>
      <p:pic>
        <p:nvPicPr>
          <p:cNvPr id="1026" name="Picture 2" descr="Free photos of White sausage">
            <a:extLst>
              <a:ext uri="{FF2B5EF4-FFF2-40B4-BE49-F238E27FC236}">
                <a16:creationId xmlns:a16="http://schemas.microsoft.com/office/drawing/2014/main" id="{538DC9EA-B50C-F09A-B830-BF1132A22D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53296" y="897581"/>
            <a:ext cx="1781998" cy="13364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photos of Berlin">
            <a:extLst>
              <a:ext uri="{FF2B5EF4-FFF2-40B4-BE49-F238E27FC236}">
                <a16:creationId xmlns:a16="http://schemas.microsoft.com/office/drawing/2014/main" id="{BE472DAC-8D28-7789-2E9A-1E61ADB4B71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64992" y="861176"/>
            <a:ext cx="2065812" cy="13729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photos of Cologne cathedral">
            <a:extLst>
              <a:ext uri="{FF2B5EF4-FFF2-40B4-BE49-F238E27FC236}">
                <a16:creationId xmlns:a16="http://schemas.microsoft.com/office/drawing/2014/main" id="{9F7C8029-1512-6B59-D3EF-F7EB2BA1EF5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3943" y="914751"/>
            <a:ext cx="1514137" cy="13230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photos of Pier">
            <a:extLst>
              <a:ext uri="{FF2B5EF4-FFF2-40B4-BE49-F238E27FC236}">
                <a16:creationId xmlns:a16="http://schemas.microsoft.com/office/drawing/2014/main" id="{FF9E3FFA-6B65-534C-AE36-20F25ED8278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87387" y="876651"/>
            <a:ext cx="2025512" cy="137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5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3" grpId="0" animBg="1"/>
      <p:bldP spid="15" grpId="0" animBg="1"/>
      <p:bldP spid="6" grpId="0" animBg="1"/>
      <p:bldP spid="8" grpId="0" animBg="1"/>
      <p:bldP spid="10" grpId="0" animBg="1"/>
      <p:bldP spid="12" grpId="0" animBg="1"/>
      <p:bldP spid="14" grpId="0" animBg="1"/>
      <p:bldP spid="16" grpId="0" animBg="1"/>
      <p:bldP spid="17" grpId="0" animBg="1"/>
      <p:bldP spid="18" grpId="0" animBg="1"/>
      <p:bldP spid="19" grpId="0" animBg="1"/>
      <p:bldP spid="20"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95AA-3127-54F0-4003-F34B47C0D913}"/>
              </a:ext>
            </a:extLst>
          </p:cNvPr>
          <p:cNvSpPr>
            <a:spLocks noGrp="1"/>
          </p:cNvSpPr>
          <p:nvPr>
            <p:ph type="title"/>
          </p:nvPr>
        </p:nvSpPr>
        <p:spPr/>
        <p:txBody>
          <a:bodyPr/>
          <a:lstStyle/>
          <a:p>
            <a:r>
              <a:rPr lang="en-GB" dirty="0"/>
              <a:t>WH question words</a:t>
            </a:r>
          </a:p>
        </p:txBody>
      </p:sp>
      <p:sp>
        <p:nvSpPr>
          <p:cNvPr id="3" name="Text Placeholder 2">
            <a:extLst>
              <a:ext uri="{FF2B5EF4-FFF2-40B4-BE49-F238E27FC236}">
                <a16:creationId xmlns:a16="http://schemas.microsoft.com/office/drawing/2014/main" id="{60C41817-B3C5-E1C0-166B-BF2A9FE1C926}"/>
              </a:ext>
            </a:extLst>
          </p:cNvPr>
          <p:cNvSpPr>
            <a:spLocks noGrp="1"/>
          </p:cNvSpPr>
          <p:nvPr>
            <p:ph type="body" sz="quarter" idx="10"/>
          </p:nvPr>
        </p:nvSpPr>
        <p:spPr/>
        <p:txBody>
          <a:bodyPr/>
          <a:lstStyle/>
          <a:p>
            <a:r>
              <a:rPr lang="en-GB" dirty="0"/>
              <a:t>As you know, to form an open question, we use a </a:t>
            </a:r>
            <a:r>
              <a:rPr lang="en-GB" i="1" dirty="0"/>
              <a:t>question word </a:t>
            </a:r>
            <a:r>
              <a:rPr lang="en-GB" dirty="0"/>
              <a:t>before the </a:t>
            </a:r>
            <a:r>
              <a:rPr lang="en-GB" i="1" dirty="0"/>
              <a:t>verb, </a:t>
            </a:r>
            <a:r>
              <a:rPr lang="en-GB" dirty="0"/>
              <a:t>followed by the </a:t>
            </a:r>
            <a:r>
              <a:rPr lang="en-GB" i="1" dirty="0"/>
              <a:t>subject. </a:t>
            </a:r>
            <a:endParaRPr lang="en-GB" dirty="0"/>
          </a:p>
          <a:p>
            <a:endParaRPr lang="en-GB" dirty="0"/>
          </a:p>
        </p:txBody>
      </p:sp>
      <p:sp>
        <p:nvSpPr>
          <p:cNvPr id="25" name="Speech Bubble: Rectangle with Corners Rounded 24">
            <a:extLst>
              <a:ext uri="{FF2B5EF4-FFF2-40B4-BE49-F238E27FC236}">
                <a16:creationId xmlns:a16="http://schemas.microsoft.com/office/drawing/2014/main" id="{1D28566C-1F62-098F-B51E-E06A3233B82E}"/>
              </a:ext>
            </a:extLst>
          </p:cNvPr>
          <p:cNvSpPr/>
          <p:nvPr/>
        </p:nvSpPr>
        <p:spPr>
          <a:xfrm>
            <a:off x="8663834" y="4023497"/>
            <a:ext cx="1865274" cy="750626"/>
          </a:xfrm>
          <a:prstGeom prst="wedgeRoundRectCallout">
            <a:avLst>
              <a:gd name="adj1" fmla="val -76552"/>
              <a:gd name="adj2" fmla="val 19821"/>
              <a:gd name="adj3" fmla="val 16667"/>
            </a:avLst>
          </a:prstGeom>
          <a:solidFill>
            <a:schemeClr val="tx2"/>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Was/</a:t>
            </a:r>
            <a:b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b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was für?</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26" name="Speech Bubble: Rectangle with Corners Rounded 25">
            <a:extLst>
              <a:ext uri="{FF2B5EF4-FFF2-40B4-BE49-F238E27FC236}">
                <a16:creationId xmlns:a16="http://schemas.microsoft.com/office/drawing/2014/main" id="{2B2DA7A2-1924-E53D-08BA-469A5F506BE8}"/>
              </a:ext>
            </a:extLst>
          </p:cNvPr>
          <p:cNvSpPr/>
          <p:nvPr/>
        </p:nvSpPr>
        <p:spPr>
          <a:xfrm>
            <a:off x="5361181" y="5415665"/>
            <a:ext cx="1469638" cy="461737"/>
          </a:xfrm>
          <a:prstGeom prst="wedgeRoundRectCallout">
            <a:avLst>
              <a:gd name="adj1" fmla="val -66031"/>
              <a:gd name="adj2" fmla="val 21711"/>
              <a:gd name="adj3" fmla="val 16667"/>
            </a:avLst>
          </a:prstGeom>
          <a:solidFill>
            <a:schemeClr val="tx2"/>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525050"/>
                </a:solidFill>
                <a:effectLst/>
                <a:uLnTx/>
                <a:uFillTx/>
                <a:latin typeface="Century Gothic" panose="020F0302020204030204"/>
                <a:ea typeface="+mn-ea"/>
                <a:cs typeface="+mn-cs"/>
              </a:rPr>
              <a:t>Wann</a:t>
            </a: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27" name="Speech Bubble: Rectangle with Corners Rounded 26">
            <a:extLst>
              <a:ext uri="{FF2B5EF4-FFF2-40B4-BE49-F238E27FC236}">
                <a16:creationId xmlns:a16="http://schemas.microsoft.com/office/drawing/2014/main" id="{413C304B-F29A-9160-C1DB-FFC55E62CC31}"/>
              </a:ext>
            </a:extLst>
          </p:cNvPr>
          <p:cNvSpPr/>
          <p:nvPr/>
        </p:nvSpPr>
        <p:spPr>
          <a:xfrm>
            <a:off x="2047602" y="3458477"/>
            <a:ext cx="1110511" cy="471229"/>
          </a:xfrm>
          <a:prstGeom prst="wedgeRoundRectCallout">
            <a:avLst>
              <a:gd name="adj1" fmla="val -72597"/>
              <a:gd name="adj2" fmla="val 19068"/>
              <a:gd name="adj3" fmla="val 16667"/>
            </a:avLst>
          </a:prstGeom>
          <a:solidFill>
            <a:schemeClr val="tx2"/>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Wie?</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21FCFC29-C85B-19A4-DDDE-54A14DAC3ABE}"/>
              </a:ext>
            </a:extLst>
          </p:cNvPr>
          <p:cNvSpPr/>
          <p:nvPr/>
        </p:nvSpPr>
        <p:spPr>
          <a:xfrm>
            <a:off x="9776912" y="2718309"/>
            <a:ext cx="2110288" cy="863929"/>
          </a:xfrm>
          <a:prstGeom prst="wedgeRoundRectCallout">
            <a:avLst>
              <a:gd name="adj1" fmla="val -65262"/>
              <a:gd name="adj2" fmla="val 23398"/>
              <a:gd name="adj3" fmla="val 16667"/>
            </a:avLst>
          </a:prstGeom>
          <a:solidFill>
            <a:schemeClr val="tx2"/>
          </a:solidFill>
          <a:ln w="12700" cap="flat" cmpd="sng" algn="ctr">
            <a:solidFill>
              <a:schemeClr val="tx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Wo/</a:t>
            </a:r>
            <a:r>
              <a:rPr kumimoji="0" lang="en-US" sz="2400" b="1" i="0" u="none" strike="noStrike" kern="0" cap="none" spc="0" normalizeH="0" baseline="0" noProof="0" dirty="0" err="1">
                <a:ln>
                  <a:noFill/>
                </a:ln>
                <a:solidFill>
                  <a:srgbClr val="525050"/>
                </a:solidFill>
                <a:effectLst/>
                <a:uLnTx/>
                <a:uFillTx/>
                <a:latin typeface="Century Gothic" panose="020F0302020204030204"/>
                <a:ea typeface="+mn-ea"/>
                <a:cs typeface="+mn-cs"/>
              </a:rPr>
              <a:t>wohin</a:t>
            </a: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a:t>
            </a:r>
            <a:r>
              <a:rPr kumimoji="0" lang="en-US" sz="2400" b="1" i="0" u="none" strike="noStrike" kern="0" cap="none" spc="0" normalizeH="0" baseline="0" noProof="0" dirty="0" err="1">
                <a:ln>
                  <a:noFill/>
                </a:ln>
                <a:solidFill>
                  <a:srgbClr val="525050"/>
                </a:solidFill>
                <a:effectLst/>
                <a:uLnTx/>
                <a:uFillTx/>
                <a:latin typeface="Century Gothic" panose="020F0302020204030204"/>
                <a:ea typeface="+mn-ea"/>
                <a:cs typeface="+mn-cs"/>
              </a:rPr>
              <a:t>woher</a:t>
            </a: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pic>
        <p:nvPicPr>
          <p:cNvPr id="31" name="Picture 30">
            <a:extLst>
              <a:ext uri="{FF2B5EF4-FFF2-40B4-BE49-F238E27FC236}">
                <a16:creationId xmlns:a16="http://schemas.microsoft.com/office/drawing/2014/main" id="{5D9C7618-FFB7-8FF4-288A-F0F4EF583D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3189" y="2718309"/>
            <a:ext cx="881399" cy="923607"/>
          </a:xfrm>
          <a:prstGeom prst="rect">
            <a:avLst/>
          </a:prstGeom>
          <a:solidFill>
            <a:schemeClr val="bg2"/>
          </a:solidFill>
          <a:ln>
            <a:solidFill>
              <a:schemeClr val="bg2"/>
            </a:solidFill>
          </a:ln>
        </p:spPr>
      </p:pic>
      <p:pic>
        <p:nvPicPr>
          <p:cNvPr id="32" name="Picture 31">
            <a:extLst>
              <a:ext uri="{FF2B5EF4-FFF2-40B4-BE49-F238E27FC236}">
                <a16:creationId xmlns:a16="http://schemas.microsoft.com/office/drawing/2014/main" id="{0DA07E06-7CF3-1A13-4020-CF3C2C71409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691" y="3362033"/>
            <a:ext cx="768734" cy="733599"/>
          </a:xfrm>
          <a:prstGeom prst="rect">
            <a:avLst/>
          </a:prstGeom>
          <a:solidFill>
            <a:schemeClr val="bg2"/>
          </a:solidFill>
          <a:ln>
            <a:solidFill>
              <a:schemeClr val="bg2"/>
            </a:solidFill>
          </a:ln>
        </p:spPr>
      </p:pic>
      <p:pic>
        <p:nvPicPr>
          <p:cNvPr id="33" name="Picture 32">
            <a:extLst>
              <a:ext uri="{FF2B5EF4-FFF2-40B4-BE49-F238E27FC236}">
                <a16:creationId xmlns:a16="http://schemas.microsoft.com/office/drawing/2014/main" id="{59F3D96A-5EC7-64D0-47B8-D94AAC74B5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789" y="5011895"/>
            <a:ext cx="698820" cy="865507"/>
          </a:xfrm>
          <a:prstGeom prst="rect">
            <a:avLst/>
          </a:prstGeom>
          <a:solidFill>
            <a:schemeClr val="bg2"/>
          </a:solidFill>
          <a:ln>
            <a:solidFill>
              <a:schemeClr val="bg2"/>
            </a:solidFill>
          </a:ln>
        </p:spPr>
      </p:pic>
      <p:pic>
        <p:nvPicPr>
          <p:cNvPr id="36" name="Picture 35">
            <a:extLst>
              <a:ext uri="{FF2B5EF4-FFF2-40B4-BE49-F238E27FC236}">
                <a16:creationId xmlns:a16="http://schemas.microsoft.com/office/drawing/2014/main" id="{28AD4C29-ABA5-FB29-D3CD-83C3D4C060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3251" y="3752911"/>
            <a:ext cx="771406" cy="796691"/>
          </a:xfrm>
          <a:prstGeom prst="rect">
            <a:avLst/>
          </a:prstGeom>
          <a:solidFill>
            <a:schemeClr val="bg2"/>
          </a:solidFill>
          <a:ln>
            <a:solidFill>
              <a:schemeClr val="bg2"/>
            </a:solidFill>
          </a:ln>
        </p:spPr>
      </p:pic>
      <p:sp>
        <p:nvSpPr>
          <p:cNvPr id="37" name="Speech Bubble: Rectangle with Corners Rounded 36">
            <a:extLst>
              <a:ext uri="{FF2B5EF4-FFF2-40B4-BE49-F238E27FC236}">
                <a16:creationId xmlns:a16="http://schemas.microsoft.com/office/drawing/2014/main" id="{7996E60E-3633-83F5-2726-980B3432AE11}"/>
              </a:ext>
            </a:extLst>
          </p:cNvPr>
          <p:cNvSpPr/>
          <p:nvPr/>
        </p:nvSpPr>
        <p:spPr>
          <a:xfrm>
            <a:off x="9323847" y="5295012"/>
            <a:ext cx="1205261" cy="461737"/>
          </a:xfrm>
          <a:prstGeom prst="wedgeRoundRectCallout">
            <a:avLst>
              <a:gd name="adj1" fmla="val -76552"/>
              <a:gd name="adj2" fmla="val 19821"/>
              <a:gd name="adj3" fmla="val 16667"/>
            </a:avLst>
          </a:prstGeom>
          <a:solidFill>
            <a:schemeClr val="tx2"/>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525050"/>
                </a:solidFill>
                <a:effectLst/>
                <a:uLnTx/>
                <a:uFillTx/>
                <a:latin typeface="Century Gothic" panose="020F0302020204030204"/>
                <a:ea typeface="+mn-ea"/>
                <a:cs typeface="+mn-cs"/>
              </a:rPr>
              <a:t>Wer</a:t>
            </a: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pic>
        <p:nvPicPr>
          <p:cNvPr id="38" name="Picture 37">
            <a:extLst>
              <a:ext uri="{FF2B5EF4-FFF2-40B4-BE49-F238E27FC236}">
                <a16:creationId xmlns:a16="http://schemas.microsoft.com/office/drawing/2014/main" id="{79CFB90D-A2BF-B3A9-131E-2808CBF6FA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3526" y="5314365"/>
            <a:ext cx="1033230" cy="739391"/>
          </a:xfrm>
          <a:prstGeom prst="rect">
            <a:avLst/>
          </a:prstGeom>
          <a:solidFill>
            <a:schemeClr val="bg2"/>
          </a:solidFill>
          <a:ln>
            <a:solidFill>
              <a:schemeClr val="bg2"/>
            </a:solidFill>
          </a:ln>
        </p:spPr>
      </p:pic>
      <p:sp>
        <p:nvSpPr>
          <p:cNvPr id="39" name="Speech Bubble: Rectangle with Corners Rounded 38">
            <a:extLst>
              <a:ext uri="{FF2B5EF4-FFF2-40B4-BE49-F238E27FC236}">
                <a16:creationId xmlns:a16="http://schemas.microsoft.com/office/drawing/2014/main" id="{6C666482-AB5C-B945-F31E-7B5F9E0A9272}"/>
              </a:ext>
            </a:extLst>
          </p:cNvPr>
          <p:cNvSpPr/>
          <p:nvPr/>
        </p:nvSpPr>
        <p:spPr>
          <a:xfrm>
            <a:off x="5110535" y="3617450"/>
            <a:ext cx="1632162" cy="461737"/>
          </a:xfrm>
          <a:prstGeom prst="wedgeRoundRectCallout">
            <a:avLst>
              <a:gd name="adj1" fmla="val -66031"/>
              <a:gd name="adj2" fmla="val 21711"/>
              <a:gd name="adj3" fmla="val 16667"/>
            </a:avLst>
          </a:prstGeom>
          <a:solidFill>
            <a:schemeClr val="tx2"/>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525050"/>
                </a:solidFill>
                <a:effectLst/>
                <a:uLnTx/>
                <a:uFillTx/>
                <a:latin typeface="Century Gothic" panose="020F0302020204030204"/>
                <a:ea typeface="+mn-ea"/>
                <a:cs typeface="+mn-cs"/>
              </a:rPr>
              <a:t>Warum</a:t>
            </a: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D3B133BC-29BE-3504-AC87-00429698BD19}"/>
              </a:ext>
            </a:extLst>
          </p:cNvPr>
          <p:cNvSpPr/>
          <p:nvPr/>
        </p:nvSpPr>
        <p:spPr>
          <a:xfrm>
            <a:off x="1785984" y="4833275"/>
            <a:ext cx="2033915" cy="461737"/>
          </a:xfrm>
          <a:prstGeom prst="wedgeRoundRectCallout">
            <a:avLst>
              <a:gd name="adj1" fmla="val -61720"/>
              <a:gd name="adj2" fmla="val 13573"/>
              <a:gd name="adj3" fmla="val 16667"/>
            </a:avLst>
          </a:prstGeom>
          <a:solidFill>
            <a:schemeClr val="tx2"/>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Wie </a:t>
            </a:r>
            <a:r>
              <a:rPr kumimoji="0" lang="en-US" sz="2400" b="1" i="0" u="none" strike="noStrike" kern="0" cap="none" spc="0" normalizeH="0" baseline="0" noProof="0" dirty="0" err="1">
                <a:ln>
                  <a:noFill/>
                </a:ln>
                <a:solidFill>
                  <a:srgbClr val="525050"/>
                </a:solidFill>
                <a:effectLst/>
                <a:uLnTx/>
                <a:uFillTx/>
                <a:latin typeface="Century Gothic" panose="020F0302020204030204"/>
                <a:ea typeface="+mn-ea"/>
                <a:cs typeface="+mn-cs"/>
              </a:rPr>
              <a:t>viele</a:t>
            </a: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pic>
        <p:nvPicPr>
          <p:cNvPr id="41" name="Picture 40">
            <a:extLst>
              <a:ext uri="{FF2B5EF4-FFF2-40B4-BE49-F238E27FC236}">
                <a16:creationId xmlns:a16="http://schemas.microsoft.com/office/drawing/2014/main" id="{6AD28955-BCAD-DDA6-6CD4-74B67D9859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2491" y="4774123"/>
            <a:ext cx="953028" cy="708859"/>
          </a:xfrm>
          <a:prstGeom prst="rect">
            <a:avLst/>
          </a:prstGeom>
          <a:solidFill>
            <a:schemeClr val="bg2"/>
          </a:solidFill>
          <a:ln>
            <a:solidFill>
              <a:schemeClr val="bg2"/>
            </a:solidFill>
          </a:ln>
        </p:spPr>
      </p:pic>
      <p:pic>
        <p:nvPicPr>
          <p:cNvPr id="42" name="Picture 41" descr="A picture containing text, vector graphics&#10;&#10;Description automatically generated">
            <a:extLst>
              <a:ext uri="{FF2B5EF4-FFF2-40B4-BE49-F238E27FC236}">
                <a16:creationId xmlns:a16="http://schemas.microsoft.com/office/drawing/2014/main" id="{E0669BE4-43DC-15A3-B28B-27A7EF8E8A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94362" y="3547613"/>
            <a:ext cx="830432" cy="715173"/>
          </a:xfrm>
          <a:prstGeom prst="rect">
            <a:avLst/>
          </a:prstGeom>
          <a:solidFill>
            <a:schemeClr val="bg2"/>
          </a:solidFill>
          <a:ln>
            <a:solidFill>
              <a:schemeClr val="bg2"/>
            </a:solidFill>
          </a:ln>
        </p:spPr>
      </p:pic>
      <p:sp>
        <p:nvSpPr>
          <p:cNvPr id="44" name="Rectangle: Rounded Corners 43">
            <a:extLst>
              <a:ext uri="{FF2B5EF4-FFF2-40B4-BE49-F238E27FC236}">
                <a16:creationId xmlns:a16="http://schemas.microsoft.com/office/drawing/2014/main" id="{7A7A1A46-D30E-68A1-1EB6-E79A5916712F}"/>
              </a:ext>
            </a:extLst>
          </p:cNvPr>
          <p:cNvSpPr/>
          <p:nvPr/>
        </p:nvSpPr>
        <p:spPr>
          <a:xfrm>
            <a:off x="488515" y="1866378"/>
            <a:ext cx="4121063" cy="45527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Wo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ist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der Stein?</a:t>
            </a:r>
          </a:p>
        </p:txBody>
      </p:sp>
      <p:sp>
        <p:nvSpPr>
          <p:cNvPr id="45" name="TextBox 44">
            <a:extLst>
              <a:ext uri="{FF2B5EF4-FFF2-40B4-BE49-F238E27FC236}">
                <a16:creationId xmlns:a16="http://schemas.microsoft.com/office/drawing/2014/main" id="{A66FA023-EDD2-A5FD-8FF1-7AB09616936C}"/>
              </a:ext>
            </a:extLst>
          </p:cNvPr>
          <p:cNvSpPr txBox="1"/>
          <p:nvPr/>
        </p:nvSpPr>
        <p:spPr>
          <a:xfrm>
            <a:off x="4885151" y="1859992"/>
            <a:ext cx="3920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Where is the rock?</a:t>
            </a:r>
          </a:p>
        </p:txBody>
      </p:sp>
      <p:sp>
        <p:nvSpPr>
          <p:cNvPr id="46" name="TextBox 45">
            <a:extLst>
              <a:ext uri="{FF2B5EF4-FFF2-40B4-BE49-F238E27FC236}">
                <a16:creationId xmlns:a16="http://schemas.microsoft.com/office/drawing/2014/main" id="{7F657782-7CF0-9AE6-502E-6362469F70E8}"/>
              </a:ext>
            </a:extLst>
          </p:cNvPr>
          <p:cNvSpPr txBox="1"/>
          <p:nvPr/>
        </p:nvSpPr>
        <p:spPr>
          <a:xfrm>
            <a:off x="488515" y="2491136"/>
            <a:ext cx="9380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What other question words do you know in German?</a:t>
            </a:r>
          </a:p>
        </p:txBody>
      </p:sp>
      <p:sp>
        <p:nvSpPr>
          <p:cNvPr id="47" name="Rectangle: Rounded Corners 46">
            <a:extLst>
              <a:ext uri="{FF2B5EF4-FFF2-40B4-BE49-F238E27FC236}">
                <a16:creationId xmlns:a16="http://schemas.microsoft.com/office/drawing/2014/main" id="{26EC0EA4-2CAD-CE61-7FCD-1F666BF30CAC}"/>
              </a:ext>
            </a:extLst>
          </p:cNvPr>
          <p:cNvSpPr/>
          <p:nvPr/>
        </p:nvSpPr>
        <p:spPr>
          <a:xfrm>
            <a:off x="10529108" y="213557"/>
            <a:ext cx="1358092" cy="4103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428098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7" grpId="0" animBg="1"/>
      <p:bldP spid="39" grpId="0" animBg="1"/>
      <p:bldP spid="40" grpId="0" animBg="1"/>
      <p:bldP spid="44" grpId="0" animBg="1"/>
      <p:bldP spid="45"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0" y="213557"/>
            <a:ext cx="3941685" cy="647577"/>
          </a:xfrm>
        </p:spPr>
        <p:txBody>
          <a:bodyPr>
            <a:normAutofit/>
          </a:bodyPr>
          <a:lstStyle/>
          <a:p>
            <a:r>
              <a:rPr lang="en-GB" dirty="0" err="1"/>
              <a:t>Kulturquiz</a:t>
            </a:r>
            <a:r>
              <a:rPr lang="en-GB" dirty="0"/>
              <a:t> [1/8]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44C12D8F-170D-951C-9F1E-A60C5D8DD13B}"/>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Was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größer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6" name="Rectangle: Rounded Corners 5">
            <a:extLst>
              <a:ext uri="{FF2B5EF4-FFF2-40B4-BE49-F238E27FC236}">
                <a16:creationId xmlns:a16="http://schemas.microsoft.com/office/drawing/2014/main" id="{93C8B749-60B8-AD9F-C12C-F90D280C46B8}"/>
              </a:ext>
            </a:extLst>
          </p:cNvPr>
          <p:cNvSpPr/>
          <p:nvPr/>
        </p:nvSpPr>
        <p:spPr>
          <a:xfrm>
            <a:off x="911704"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Bayern</a:t>
            </a:r>
          </a:p>
        </p:txBody>
      </p:sp>
      <p:sp>
        <p:nvSpPr>
          <p:cNvPr id="7" name="Rectangle: Rounded Corners 6">
            <a:extLst>
              <a:ext uri="{FF2B5EF4-FFF2-40B4-BE49-F238E27FC236}">
                <a16:creationId xmlns:a16="http://schemas.microsoft.com/office/drawing/2014/main" id="{2488995B-F48F-86C8-E607-557B21362119}"/>
              </a:ext>
            </a:extLst>
          </p:cNvPr>
          <p:cNvSpPr/>
          <p:nvPr/>
        </p:nvSpPr>
        <p:spPr>
          <a:xfrm>
            <a:off x="4815205"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Hamburg</a:t>
            </a:r>
          </a:p>
        </p:txBody>
      </p:sp>
      <p:sp>
        <p:nvSpPr>
          <p:cNvPr id="8" name="Rectangle: Rounded Corners 7">
            <a:extLst>
              <a:ext uri="{FF2B5EF4-FFF2-40B4-BE49-F238E27FC236}">
                <a16:creationId xmlns:a16="http://schemas.microsoft.com/office/drawing/2014/main" id="{7217CF27-4367-3860-4706-FD81B4A9E4A6}"/>
              </a:ext>
            </a:extLst>
          </p:cNvPr>
          <p:cNvSpPr/>
          <p:nvPr/>
        </p:nvSpPr>
        <p:spPr>
          <a:xfrm>
            <a:off x="8718706" y="5166360"/>
            <a:ext cx="237744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Brandenburg</a:t>
            </a:r>
          </a:p>
        </p:txBody>
      </p:sp>
      <p:pic>
        <p:nvPicPr>
          <p:cNvPr id="9" name="Picture 23" descr="Hintersee, Lake, Mountains, Nature">
            <a:extLst>
              <a:ext uri="{FF2B5EF4-FFF2-40B4-BE49-F238E27FC236}">
                <a16:creationId xmlns:a16="http://schemas.microsoft.com/office/drawing/2014/main" id="{8CEDA6B7-F6D5-4720-9E05-16579544F5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97"/>
          <a:stretch/>
        </p:blipFill>
        <p:spPr bwMode="auto">
          <a:xfrm>
            <a:off x="506163" y="2405124"/>
            <a:ext cx="3187083" cy="23503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5" descr="Free photos of Hamburg">
            <a:extLst>
              <a:ext uri="{FF2B5EF4-FFF2-40B4-BE49-F238E27FC236}">
                <a16:creationId xmlns:a16="http://schemas.microsoft.com/office/drawing/2014/main" id="{CB3DF210-A604-37B7-D38C-9C8F06362B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3001" y="2400592"/>
            <a:ext cx="3465997" cy="23106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7" descr="Free photos of Lock">
            <a:extLst>
              <a:ext uri="{FF2B5EF4-FFF2-40B4-BE49-F238E27FC236}">
                <a16:creationId xmlns:a16="http://schemas.microsoft.com/office/drawing/2014/main" id="{BA87F581-16D1-BCB4-2E8B-A5E6FE639E7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01" r="7669"/>
          <a:stretch/>
        </p:blipFill>
        <p:spPr bwMode="auto">
          <a:xfrm>
            <a:off x="8475249" y="2407212"/>
            <a:ext cx="3057621" cy="230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50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1" y="213557"/>
            <a:ext cx="3764133" cy="647577"/>
          </a:xfrm>
        </p:spPr>
        <p:txBody>
          <a:bodyPr>
            <a:normAutofit/>
          </a:bodyPr>
          <a:lstStyle/>
          <a:p>
            <a:r>
              <a:rPr lang="en-GB" dirty="0" err="1"/>
              <a:t>Kulturquiz</a:t>
            </a:r>
            <a:r>
              <a:rPr lang="en-GB" dirty="0"/>
              <a:t> [2/8]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1000EE8E-64B7-0AE2-A34E-2D8191332926}"/>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Wann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man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normalerweise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Lebkuchen?</a:t>
            </a:r>
          </a:p>
        </p:txBody>
      </p:sp>
      <p:sp>
        <p:nvSpPr>
          <p:cNvPr id="12" name="Rectangle: Rounded Corners 11">
            <a:extLst>
              <a:ext uri="{FF2B5EF4-FFF2-40B4-BE49-F238E27FC236}">
                <a16:creationId xmlns:a16="http://schemas.microsoft.com/office/drawing/2014/main" id="{C1262225-AC25-D88F-33F6-8BE173F7EE89}"/>
              </a:ext>
            </a:extLst>
          </p:cNvPr>
          <p:cNvSpPr/>
          <p:nvPr/>
        </p:nvSpPr>
        <p:spPr>
          <a:xfrm>
            <a:off x="911704"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April</a:t>
            </a:r>
          </a:p>
        </p:txBody>
      </p:sp>
      <p:sp>
        <p:nvSpPr>
          <p:cNvPr id="13" name="Rectangle: Rounded Corners 12">
            <a:extLst>
              <a:ext uri="{FF2B5EF4-FFF2-40B4-BE49-F238E27FC236}">
                <a16:creationId xmlns:a16="http://schemas.microsoft.com/office/drawing/2014/main" id="{1B618D0D-EE13-485F-57D7-D00561EFEB21}"/>
              </a:ext>
            </a:extLst>
          </p:cNvPr>
          <p:cNvSpPr/>
          <p:nvPr/>
        </p:nvSpPr>
        <p:spPr>
          <a:xfrm>
            <a:off x="4815205"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Sommer</a:t>
            </a:r>
          </a:p>
        </p:txBody>
      </p:sp>
      <p:sp>
        <p:nvSpPr>
          <p:cNvPr id="14" name="Rectangle: Rounded Corners 13">
            <a:extLst>
              <a:ext uri="{FF2B5EF4-FFF2-40B4-BE49-F238E27FC236}">
                <a16:creationId xmlns:a16="http://schemas.microsoft.com/office/drawing/2014/main" id="{89354555-8466-FE9E-DDA9-CB37913F0C4F}"/>
              </a:ext>
            </a:extLst>
          </p:cNvPr>
          <p:cNvSpPr/>
          <p:nvPr/>
        </p:nvSpPr>
        <p:spPr>
          <a:xfrm>
            <a:off x="8718706" y="5166360"/>
            <a:ext cx="237744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Weihnachten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5" name="Picture 2" descr="Free vector graphics of Easter bunny">
            <a:extLst>
              <a:ext uri="{FF2B5EF4-FFF2-40B4-BE49-F238E27FC236}">
                <a16:creationId xmlns:a16="http://schemas.microsoft.com/office/drawing/2014/main" id="{C8E82A36-B52A-05A7-310A-C230451045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0714" y="2309872"/>
            <a:ext cx="1548345" cy="24501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ree vector graphics of Warm">
            <a:extLst>
              <a:ext uri="{FF2B5EF4-FFF2-40B4-BE49-F238E27FC236}">
                <a16:creationId xmlns:a16="http://schemas.microsoft.com/office/drawing/2014/main" id="{52079E71-50A4-B795-D6FA-EFA3957441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0393" y="1971719"/>
            <a:ext cx="2943554" cy="29435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Free vector graphics of Christmas">
            <a:extLst>
              <a:ext uri="{FF2B5EF4-FFF2-40B4-BE49-F238E27FC236}">
                <a16:creationId xmlns:a16="http://schemas.microsoft.com/office/drawing/2014/main" id="{39FCC67F-81F8-BDE7-1ED2-7DCDEC04B7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497" y="1786094"/>
            <a:ext cx="2669858" cy="309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00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chemeClr val="accent2"/>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1" y="213557"/>
            <a:ext cx="3673019" cy="647577"/>
          </a:xfrm>
        </p:spPr>
        <p:txBody>
          <a:bodyPr>
            <a:normAutofit/>
          </a:bodyPr>
          <a:lstStyle/>
          <a:p>
            <a:r>
              <a:rPr lang="en-GB" dirty="0" err="1"/>
              <a:t>Kulturquiz</a:t>
            </a:r>
            <a:r>
              <a:rPr lang="en-GB" dirty="0"/>
              <a:t> [3/8]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73700147-74F5-69B5-72FC-B6C8034DF50E}"/>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Was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sind</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die Donau und der Rhein?</a:t>
            </a:r>
          </a:p>
        </p:txBody>
      </p:sp>
      <p:sp>
        <p:nvSpPr>
          <p:cNvPr id="6" name="Rectangle: Rounded Corners 5">
            <a:extLst>
              <a:ext uri="{FF2B5EF4-FFF2-40B4-BE49-F238E27FC236}">
                <a16:creationId xmlns:a16="http://schemas.microsoft.com/office/drawing/2014/main" id="{3CE4F253-7C27-A9F0-7CA9-F7E59B41A844}"/>
              </a:ext>
            </a:extLst>
          </p:cNvPr>
          <p:cNvSpPr/>
          <p:nvPr/>
        </p:nvSpPr>
        <p:spPr>
          <a:xfrm>
            <a:off x="911704"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Städte</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793A46AE-4E40-8D8C-892F-633E78D85E02}"/>
              </a:ext>
            </a:extLst>
          </p:cNvPr>
          <p:cNvSpPr/>
          <p:nvPr/>
        </p:nvSpPr>
        <p:spPr>
          <a:xfrm>
            <a:off x="4815205"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Schlösser</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FDCAE1AB-7BA4-77BC-5DF5-2549FAB8BD09}"/>
              </a:ext>
            </a:extLst>
          </p:cNvPr>
          <p:cNvSpPr/>
          <p:nvPr/>
        </p:nvSpPr>
        <p:spPr>
          <a:xfrm>
            <a:off x="8718706" y="5166360"/>
            <a:ext cx="237744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Flüsse</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9" name="Picture 2" descr="Free vector graphics of City">
            <a:extLst>
              <a:ext uri="{FF2B5EF4-FFF2-40B4-BE49-F238E27FC236}">
                <a16:creationId xmlns:a16="http://schemas.microsoft.com/office/drawing/2014/main" id="{1E0EBF23-1C84-D98D-C450-B18E11C5D1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 y="2553057"/>
            <a:ext cx="2933878" cy="22466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ee vector graphics of Castle">
            <a:extLst>
              <a:ext uri="{FF2B5EF4-FFF2-40B4-BE49-F238E27FC236}">
                <a16:creationId xmlns:a16="http://schemas.microsoft.com/office/drawing/2014/main" id="{DA7EACD0-B857-45CF-A739-4A490F72C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730" y="1930876"/>
            <a:ext cx="3992880" cy="29946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vector graphics of Water">
            <a:extLst>
              <a:ext uri="{FF2B5EF4-FFF2-40B4-BE49-F238E27FC236}">
                <a16:creationId xmlns:a16="http://schemas.microsoft.com/office/drawing/2014/main" id="{4E830499-CDFF-692A-D2AF-5CE926423A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9217" y="2654290"/>
            <a:ext cx="3376418" cy="214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20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0" y="213557"/>
            <a:ext cx="3634106" cy="647577"/>
          </a:xfrm>
        </p:spPr>
        <p:txBody>
          <a:bodyPr>
            <a:normAutofit/>
          </a:bodyPr>
          <a:lstStyle/>
          <a:p>
            <a:r>
              <a:rPr lang="en-GB" dirty="0" err="1"/>
              <a:t>Kulturquiz</a:t>
            </a:r>
            <a:r>
              <a:rPr lang="en-GB" dirty="0"/>
              <a:t> [4/8]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68D3D4A9-21B8-8909-F719-95E62E999610}"/>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viele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U-Bahn-</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Linien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es in Berlin?</a:t>
            </a:r>
          </a:p>
        </p:txBody>
      </p:sp>
      <p:sp>
        <p:nvSpPr>
          <p:cNvPr id="12" name="Rectangle: Rounded Corners 11">
            <a:extLst>
              <a:ext uri="{FF2B5EF4-FFF2-40B4-BE49-F238E27FC236}">
                <a16:creationId xmlns:a16="http://schemas.microsoft.com/office/drawing/2014/main" id="{1FAADC56-A601-DE6F-EF07-2211EB9FD94C}"/>
              </a:ext>
            </a:extLst>
          </p:cNvPr>
          <p:cNvSpPr/>
          <p:nvPr/>
        </p:nvSpPr>
        <p:spPr>
          <a:xfrm>
            <a:off x="911704"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Zwei</a:t>
            </a:r>
          </a:p>
        </p:txBody>
      </p:sp>
      <p:sp>
        <p:nvSpPr>
          <p:cNvPr id="13" name="Rectangle: Rounded Corners 12">
            <a:extLst>
              <a:ext uri="{FF2B5EF4-FFF2-40B4-BE49-F238E27FC236}">
                <a16:creationId xmlns:a16="http://schemas.microsoft.com/office/drawing/2014/main" id="{4D499D55-8D9B-BD68-8A99-3D173A463476}"/>
              </a:ext>
            </a:extLst>
          </p:cNvPr>
          <p:cNvSpPr/>
          <p:nvPr/>
        </p:nvSpPr>
        <p:spPr>
          <a:xfrm>
            <a:off x="4815205"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Neun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4" name="Rectangle: Rounded Corners 13">
            <a:extLst>
              <a:ext uri="{FF2B5EF4-FFF2-40B4-BE49-F238E27FC236}">
                <a16:creationId xmlns:a16="http://schemas.microsoft.com/office/drawing/2014/main" id="{7C7673EF-A930-B746-E5F0-259DB67EAC62}"/>
              </a:ext>
            </a:extLst>
          </p:cNvPr>
          <p:cNvSpPr/>
          <p:nvPr/>
        </p:nvSpPr>
        <p:spPr>
          <a:xfrm>
            <a:off x="8718706" y="5166360"/>
            <a:ext cx="237744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Zwanzig</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5" name="Picture 4" descr="Free photos of Bvg u-bahn">
            <a:extLst>
              <a:ext uri="{FF2B5EF4-FFF2-40B4-BE49-F238E27FC236}">
                <a16:creationId xmlns:a16="http://schemas.microsoft.com/office/drawing/2014/main" id="{113C04DC-974F-D128-2DE7-B78991944EF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6823"/>
          <a:stretch/>
        </p:blipFill>
        <p:spPr bwMode="auto">
          <a:xfrm>
            <a:off x="429895" y="2182005"/>
            <a:ext cx="3204210" cy="25681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Free photos of Metro">
            <a:extLst>
              <a:ext uri="{FF2B5EF4-FFF2-40B4-BE49-F238E27FC236}">
                <a16:creationId xmlns:a16="http://schemas.microsoft.com/office/drawing/2014/main" id="{B3A04EB4-F32D-0D48-17E3-9B96E84F5F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0042" y="2192131"/>
            <a:ext cx="3424255" cy="25681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Free photos of U bahn">
            <a:extLst>
              <a:ext uri="{FF2B5EF4-FFF2-40B4-BE49-F238E27FC236}">
                <a16:creationId xmlns:a16="http://schemas.microsoft.com/office/drawing/2014/main" id="{C7291C3E-7751-AEC6-00A7-BEB7163A8F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5298" y="2176720"/>
            <a:ext cx="3424256" cy="256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71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chemeClr val="accent2"/>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982F5CE2-D3F8-4AFF-9576-D0A58E8991B0}" vid="{6453D56B-A987-4921-9ADA-D227D4A262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3115</Words>
  <Application>Microsoft Office PowerPoint</Application>
  <PresentationFormat>Widescreen</PresentationFormat>
  <Paragraphs>376</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vt:lpstr>
      <vt:lpstr>Calibri</vt:lpstr>
      <vt:lpstr>Calibri Light</vt:lpstr>
      <vt:lpstr>Century Gothic</vt:lpstr>
      <vt:lpstr>NCELP_German_2022</vt:lpstr>
      <vt:lpstr>PowerPoint Presentation</vt:lpstr>
      <vt:lpstr>Vokabeln</vt:lpstr>
      <vt:lpstr>[w] and [v]</vt:lpstr>
      <vt:lpstr>[v] and [w]  </vt:lpstr>
      <vt:lpstr>WH question words</vt:lpstr>
      <vt:lpstr>Kulturquiz [1/8]</vt:lpstr>
      <vt:lpstr>Kulturquiz [2/8]</vt:lpstr>
      <vt:lpstr>Kulturquiz [3/8]</vt:lpstr>
      <vt:lpstr>Kulturquiz [4/8]</vt:lpstr>
      <vt:lpstr>Kulturquiz [5/8]</vt:lpstr>
      <vt:lpstr>Kulturquiz [6/8]</vt:lpstr>
      <vt:lpstr>Kulturquiz [7/8]</vt:lpstr>
      <vt:lpstr>Kulturquiz [8/8]</vt:lpstr>
      <vt:lpstr>Kulturquiz – Ergebnisse</vt:lpstr>
      <vt:lpstr>Saterfriesisch</vt:lpstr>
      <vt:lpstr>Saterfriesisch</vt:lpstr>
      <vt:lpstr>Judith Kerr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Potter, Hilary</cp:lastModifiedBy>
  <cp:revision>16</cp:revision>
  <dcterms:created xsi:type="dcterms:W3CDTF">2022-11-22T05:11:58Z</dcterms:created>
  <dcterms:modified xsi:type="dcterms:W3CDTF">2023-02-01T15:27:53Z</dcterms:modified>
</cp:coreProperties>
</file>