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0" r:id="rId2"/>
    <p:sldId id="264" r:id="rId3"/>
    <p:sldId id="265" r:id="rId4"/>
    <p:sldId id="783" r:id="rId5"/>
    <p:sldId id="782" r:id="rId6"/>
    <p:sldId id="608" r:id="rId7"/>
    <p:sldId id="622" r:id="rId8"/>
    <p:sldId id="784" r:id="rId9"/>
    <p:sldId id="604" r:id="rId10"/>
    <p:sldId id="614" r:id="rId11"/>
    <p:sldId id="601" r:id="rId12"/>
    <p:sldId id="494" r:id="rId13"/>
    <p:sldId id="774" r:id="rId14"/>
    <p:sldId id="618" r:id="rId15"/>
    <p:sldId id="775" r:id="rId16"/>
    <p:sldId id="776" r:id="rId17"/>
    <p:sldId id="621" r:id="rId18"/>
    <p:sldId id="261" r:id="rId19"/>
    <p:sldId id="266" r:id="rId20"/>
    <p:sldId id="785" r:id="rId21"/>
    <p:sldId id="773" r:id="rId22"/>
    <p:sldId id="615" r:id="rId23"/>
    <p:sldId id="778" r:id="rId24"/>
    <p:sldId id="779" r:id="rId25"/>
    <p:sldId id="780" r:id="rId26"/>
    <p:sldId id="781" r:id="rId27"/>
    <p:sldId id="788" r:id="rId28"/>
    <p:sldId id="789" r:id="rId29"/>
    <p:sldId id="790" r:id="rId30"/>
    <p:sldId id="791" r:id="rId31"/>
    <p:sldId id="792" r:id="rId32"/>
    <p:sldId id="793" r:id="rId33"/>
    <p:sldId id="794" r:id="rId34"/>
    <p:sldId id="795" r:id="rId35"/>
    <p:sldId id="488" r:id="rId36"/>
    <p:sldId id="772" r:id="rId37"/>
    <p:sldId id="796" r:id="rId38"/>
    <p:sldId id="262" r:id="rId39"/>
    <p:sldId id="436" r:id="rId40"/>
    <p:sldId id="568" r:id="rId41"/>
    <p:sldId id="569" r:id="rId42"/>
    <p:sldId id="574" r:id="rId43"/>
    <p:sldId id="567" r:id="rId44"/>
    <p:sldId id="570" r:id="rId45"/>
    <p:sldId id="571" r:id="rId46"/>
    <p:sldId id="572" r:id="rId47"/>
    <p:sldId id="573" r:id="rId48"/>
    <p:sldId id="2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C3C"/>
    <a:srgbClr val="FFFFFF"/>
    <a:srgbClr val="AD1519"/>
    <a:srgbClr val="AE1518"/>
    <a:srgbClr val="0055A5"/>
    <a:srgbClr val="FFCC00"/>
    <a:srgbClr val="FFF6D4"/>
    <a:srgbClr val="FFEEAB"/>
    <a:srgbClr val="AC8300"/>
    <a:srgbClr val="52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56742" autoAdjust="0"/>
  </p:normalViewPr>
  <p:slideViewPr>
    <p:cSldViewPr snapToGrid="0">
      <p:cViewPr varScale="1">
        <p:scale>
          <a:sx n="86" d="100"/>
          <a:sy n="86" d="100"/>
        </p:scale>
        <p:origin x="1032" y="1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lespanol.com/castilla-y-leon/region/salamanca/20220811/penas-fiestas-candidatas-patrimonio-cultural-inmaterio-humanidad/694680652_0.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elnortedecastilla.es/segovia/penas-importancia-grande-20180908125904-nt.html" TargetMode="External"/><Relationship Id="rId4" Type="http://schemas.openxmlformats.org/officeDocument/2006/relationships/hyperlink" Target="https://www.marca.com/tiramillas/gastronomia/2022/07/26/62dfa74846163f19208b45b3.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aveler.es/articulos/altar-de-muertos-casa-de-mexico-madri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b="0" i="0" u="none" strike="noStrike" dirty="0" err="1">
                <a:solidFill>
                  <a:schemeClr val="dk1"/>
                </a:solidFill>
                <a:latin typeface="Calibri"/>
                <a:ea typeface="Calibri"/>
                <a:cs typeface="Calibri"/>
                <a:sym typeface="Calibri"/>
              </a:rPr>
              <a:t>Artwork</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by</a:t>
            </a:r>
            <a:r>
              <a:rPr lang="es-ES" sz="1200" b="0" i="0" u="none" strike="noStrike" dirty="0">
                <a:solidFill>
                  <a:schemeClr val="dk1"/>
                </a:solidFill>
                <a:latin typeface="Calibri"/>
                <a:ea typeface="Calibri"/>
                <a:cs typeface="Calibri"/>
                <a:sym typeface="Calibri"/>
              </a:rPr>
              <a:t> Mark Davies. </a:t>
            </a:r>
            <a:r>
              <a:rPr lang="es-ES" sz="1200" b="0" i="0" u="none" strike="noStrike" dirty="0" err="1">
                <a:solidFill>
                  <a:schemeClr val="dk1"/>
                </a:solidFill>
                <a:latin typeface="Calibri"/>
                <a:ea typeface="Calibri"/>
                <a:cs typeface="Calibri"/>
                <a:sym typeface="Calibri"/>
              </a:rPr>
              <a:t>All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additional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pictures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selected</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available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under</a:t>
            </a:r>
            <a:r>
              <a:rPr lang="es-ES" sz="1200" b="0" i="0" u="none" strike="noStrike" dirty="0">
                <a:solidFill>
                  <a:schemeClr val="dk1"/>
                </a:solidFill>
                <a:latin typeface="Calibri"/>
                <a:ea typeface="Calibri"/>
                <a:cs typeface="Calibri"/>
                <a:sym typeface="Calibri"/>
              </a:rPr>
              <a:t> a Creative </a:t>
            </a:r>
            <a:r>
              <a:rPr lang="es-ES" sz="1200" b="0" i="0" u="none" strike="noStrike" dirty="0" err="1">
                <a:solidFill>
                  <a:schemeClr val="dk1"/>
                </a:solidFill>
                <a:latin typeface="Calibri"/>
                <a:ea typeface="Calibri"/>
                <a:cs typeface="Calibri"/>
                <a:sym typeface="Calibri"/>
              </a:rPr>
              <a:t>Commons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license</a:t>
            </a:r>
            <a:r>
              <a:rPr lang="es-ES" sz="1200" b="0" i="0" u="none" strike="noStrike" dirty="0">
                <a:solidFill>
                  <a:schemeClr val="dk1"/>
                </a:solidFill>
                <a:latin typeface="Calibri"/>
                <a:ea typeface="Calibri"/>
                <a:cs typeface="Calibri"/>
                <a:sym typeface="Calibri"/>
              </a:rPr>
              <a:t>, no </a:t>
            </a:r>
            <a:r>
              <a:rPr lang="es-ES" sz="1200" b="0" i="0" u="none" strike="noStrike" dirty="0" err="1">
                <a:solidFill>
                  <a:schemeClr val="dk1"/>
                </a:solidFill>
                <a:latin typeface="Calibri"/>
                <a:ea typeface="Calibri"/>
                <a:cs typeface="Calibri"/>
                <a:sym typeface="Calibri"/>
              </a:rPr>
              <a:t>attribution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required</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s-ES" sz="1200" b="1" dirty="0" err="1"/>
              <a:t>Learning</a:t>
            </a:r>
            <a:r>
              <a:rPr lang="es-ES" sz="1200" b="1" dirty="0"/>
              <a:t> </a:t>
            </a:r>
            <a:r>
              <a:rPr lang="es-ES" sz="1200" b="1" dirty="0" err="1"/>
              <a:t>outcomes</a:t>
            </a:r>
            <a:r>
              <a:rPr lang="es-ES" sz="1200" b="1" dirty="0"/>
              <a:t> (</a:t>
            </a:r>
            <a:r>
              <a:rPr lang="es-ES" sz="1200" b="1" dirty="0" err="1"/>
              <a:t>lesson</a:t>
            </a:r>
            <a:r>
              <a:rPr lang="es-ES" sz="1200" b="1" dirty="0"/>
              <a:t> 1):</a:t>
            </a:r>
            <a:endParaRPr dirty="0"/>
          </a:p>
          <a:p>
            <a:pPr marL="0" marR="0" lvl="0" indent="0" algn="l" rtl="0">
              <a:lnSpc>
                <a:spcPct val="100000"/>
              </a:lnSpc>
              <a:spcBef>
                <a:spcPts val="0"/>
              </a:spcBef>
              <a:spcAft>
                <a:spcPts val="0"/>
              </a:spcAft>
              <a:buClr>
                <a:srgbClr val="000000"/>
              </a:buClr>
              <a:buSzPts val="1200"/>
              <a:buFont typeface="Century Gothic"/>
              <a:buNone/>
            </a:pPr>
            <a:r>
              <a:rPr lang="es-ES" b="1" i="0" dirty="0" err="1">
                <a:solidFill>
                  <a:srgbClr val="000000"/>
                </a:solidFill>
                <a:latin typeface="Century Gothic"/>
                <a:ea typeface="Century Gothic"/>
                <a:cs typeface="Century Gothic"/>
                <a:sym typeface="Century Gothic"/>
              </a:rPr>
              <a:t>spelling</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changes</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for</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present</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participle</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of</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verbs</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whose</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stems</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end</a:t>
            </a:r>
            <a:r>
              <a:rPr lang="es-ES" b="1" i="0" dirty="0">
                <a:solidFill>
                  <a:srgbClr val="000000"/>
                </a:solidFill>
                <a:latin typeface="Century Gothic"/>
                <a:ea typeface="Century Gothic"/>
                <a:cs typeface="Century Gothic"/>
                <a:sym typeface="Century Gothic"/>
              </a:rPr>
              <a:t> in a </a:t>
            </a:r>
            <a:r>
              <a:rPr lang="es-ES" b="1" i="0" dirty="0" err="1">
                <a:solidFill>
                  <a:srgbClr val="000000"/>
                </a:solidFill>
                <a:latin typeface="Century Gothic"/>
                <a:ea typeface="Century Gothic"/>
                <a:cs typeface="Century Gothic"/>
                <a:sym typeface="Century Gothic"/>
              </a:rPr>
              <a:t>vowel</a:t>
            </a:r>
            <a:r>
              <a:rPr lang="es-ES" b="1" i="0" dirty="0">
                <a:solidFill>
                  <a:srgbClr val="000000"/>
                </a:solidFill>
                <a:latin typeface="Century Gothic"/>
                <a:ea typeface="Century Gothic"/>
                <a:cs typeface="Century Gothic"/>
                <a:sym typeface="Century Gothic"/>
              </a:rPr>
              <a:t> (leer, construir) and </a:t>
            </a:r>
            <a:r>
              <a:rPr lang="es-ES" b="1" i="0" dirty="0" err="1">
                <a:solidFill>
                  <a:srgbClr val="000000"/>
                </a:solidFill>
                <a:latin typeface="Century Gothic"/>
                <a:ea typeface="Century Gothic"/>
                <a:cs typeface="Century Gothic"/>
                <a:sym typeface="Century Gothic"/>
              </a:rPr>
              <a:t>for</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verbs</a:t>
            </a:r>
            <a:r>
              <a:rPr lang="es-ES" b="1" i="0" dirty="0">
                <a:solidFill>
                  <a:srgbClr val="000000"/>
                </a:solidFill>
                <a:latin typeface="Century Gothic"/>
                <a:ea typeface="Century Gothic"/>
                <a:cs typeface="Century Gothic"/>
                <a:sym typeface="Century Gothic"/>
              </a:rPr>
              <a:t> in </a:t>
            </a:r>
            <a:r>
              <a:rPr lang="es-ES" b="1" i="0" dirty="0" err="1">
                <a:solidFill>
                  <a:srgbClr val="000000"/>
                </a:solidFill>
                <a:latin typeface="Century Gothic"/>
                <a:ea typeface="Century Gothic"/>
                <a:cs typeface="Century Gothic"/>
                <a:sym typeface="Century Gothic"/>
              </a:rPr>
              <a:t>the</a:t>
            </a:r>
            <a:r>
              <a:rPr lang="es-ES" b="1" i="0" dirty="0">
                <a:solidFill>
                  <a:srgbClr val="000000"/>
                </a:solidFill>
                <a:latin typeface="Century Gothic"/>
                <a:ea typeface="Century Gothic"/>
                <a:cs typeface="Century Gothic"/>
                <a:sym typeface="Century Gothic"/>
              </a:rPr>
              <a:t> pedir </a:t>
            </a:r>
            <a:r>
              <a:rPr lang="es-ES" b="1" i="0" dirty="0" err="1">
                <a:solidFill>
                  <a:srgbClr val="000000"/>
                </a:solidFill>
                <a:latin typeface="Century Gothic"/>
                <a:ea typeface="Century Gothic"/>
                <a:cs typeface="Century Gothic"/>
                <a:sym typeface="Century Gothic"/>
              </a:rPr>
              <a:t>cluster</a:t>
            </a:r>
            <a:endParaRPr sz="1200" b="1" dirty="0"/>
          </a:p>
          <a:p>
            <a:pPr marL="0" lvl="0" indent="0" algn="l" rtl="0">
              <a:spcBef>
                <a:spcPts val="0"/>
              </a:spcBef>
              <a:spcAft>
                <a:spcPts val="0"/>
              </a:spcAft>
              <a:buNone/>
            </a:pPr>
            <a:r>
              <a:rPr lang="es-ES" sz="1200" b="1" dirty="0"/>
              <a:t>ESTAR in </a:t>
            </a:r>
            <a:r>
              <a:rPr lang="es-ES" sz="1200" b="1" dirty="0" err="1"/>
              <a:t>present</a:t>
            </a:r>
            <a:r>
              <a:rPr lang="es-ES" sz="1200" b="1" dirty="0"/>
              <a:t> tense, singular </a:t>
            </a:r>
            <a:r>
              <a:rPr lang="es-ES" sz="1200" b="1" dirty="0" err="1"/>
              <a:t>persons</a:t>
            </a:r>
            <a:endParaRPr sz="1200" b="1" dirty="0"/>
          </a:p>
          <a:p>
            <a:pPr marL="0" lvl="0" indent="0" algn="l" rtl="0">
              <a:spcBef>
                <a:spcPts val="0"/>
              </a:spcBef>
              <a:spcAft>
                <a:spcPts val="0"/>
              </a:spcAft>
              <a:buNone/>
            </a:pPr>
            <a:r>
              <a:rPr lang="es-ES" sz="1200" b="1" dirty="0"/>
              <a:t>position </a:t>
            </a:r>
            <a:r>
              <a:rPr lang="es-ES" sz="1200" b="1" dirty="0" err="1"/>
              <a:t>of</a:t>
            </a:r>
            <a:r>
              <a:rPr lang="es-ES" sz="1200" b="1" dirty="0"/>
              <a:t> </a:t>
            </a:r>
            <a:r>
              <a:rPr lang="es-ES" sz="1200" b="1" dirty="0" err="1"/>
              <a:t>adverbs</a:t>
            </a:r>
            <a:r>
              <a:rPr lang="es-ES" sz="1200" b="1" dirty="0"/>
              <a:t> </a:t>
            </a:r>
            <a:r>
              <a:rPr lang="es-ES" sz="1200" b="1" dirty="0" err="1"/>
              <a:t>of</a:t>
            </a:r>
            <a:r>
              <a:rPr lang="es-ES" sz="1200" b="1" dirty="0"/>
              <a:t> place </a:t>
            </a:r>
            <a:r>
              <a:rPr lang="es-ES" sz="1200" b="1" dirty="0" err="1"/>
              <a:t>with</a:t>
            </a:r>
            <a:r>
              <a:rPr lang="es-ES" sz="1200" b="1" dirty="0"/>
              <a:t> del and de la</a:t>
            </a:r>
            <a:endParaRPr sz="1200" b="1" dirty="0"/>
          </a:p>
          <a:p>
            <a:pPr marL="0" lvl="0" indent="0" algn="l" rtl="0">
              <a:spcBef>
                <a:spcPts val="0"/>
              </a:spcBef>
              <a:spcAft>
                <a:spcPts val="0"/>
              </a:spcAft>
              <a:buNone/>
            </a:pPr>
            <a:r>
              <a:rPr lang="es-ES" sz="1200" b="0" dirty="0" err="1"/>
              <a:t>present</a:t>
            </a:r>
            <a:r>
              <a:rPr lang="es-ES" sz="1200" b="0" dirty="0"/>
              <a:t> tense -ar 1st and 2nd </a:t>
            </a:r>
            <a:r>
              <a:rPr lang="es-ES" sz="1200" b="0" dirty="0" err="1"/>
              <a:t>person</a:t>
            </a:r>
            <a:r>
              <a:rPr lang="es-ES" sz="1200" b="0" dirty="0"/>
              <a:t> singular </a:t>
            </a:r>
            <a:r>
              <a:rPr lang="es-ES" sz="1200" b="0" dirty="0" err="1"/>
              <a:t>verbs</a:t>
            </a:r>
            <a:r>
              <a:rPr lang="es-ES" sz="1200" b="0" dirty="0"/>
              <a:t> (-o, -as)</a:t>
            </a:r>
            <a:endParaRPr sz="1200" b="0" dirty="0"/>
          </a:p>
          <a:p>
            <a:pPr marL="0" lvl="0" indent="0" algn="l" rtl="0">
              <a:spcBef>
                <a:spcPts val="0"/>
              </a:spcBef>
              <a:spcAft>
                <a:spcPts val="0"/>
              </a:spcAft>
              <a:buNone/>
            </a:pPr>
            <a:r>
              <a:rPr lang="es-ES" sz="1200" b="1" dirty="0"/>
              <a:t>estar + </a:t>
            </a:r>
            <a:r>
              <a:rPr lang="es-ES" sz="1200" b="1" dirty="0" err="1"/>
              <a:t>present</a:t>
            </a:r>
            <a:r>
              <a:rPr lang="es-ES" sz="1200" b="1" dirty="0"/>
              <a:t> </a:t>
            </a:r>
            <a:r>
              <a:rPr lang="es-ES" sz="1200" b="1" dirty="0" err="1"/>
              <a:t>participle</a:t>
            </a:r>
            <a:r>
              <a:rPr lang="es-ES" sz="1200" b="1" dirty="0"/>
              <a:t> </a:t>
            </a:r>
            <a:r>
              <a:rPr lang="es-ES" sz="1200" b="1" dirty="0" err="1"/>
              <a:t>of</a:t>
            </a:r>
            <a:r>
              <a:rPr lang="es-ES" sz="1200" b="1" dirty="0"/>
              <a:t> -ar &amp; -</a:t>
            </a:r>
            <a:r>
              <a:rPr lang="es-ES" sz="1200" b="1" dirty="0" err="1"/>
              <a:t>er</a:t>
            </a:r>
            <a:r>
              <a:rPr lang="es-ES" sz="1200" b="1" dirty="0"/>
              <a:t> / -ir </a:t>
            </a:r>
            <a:r>
              <a:rPr lang="es-ES" sz="1200" b="1" dirty="0" err="1"/>
              <a:t>verbs</a:t>
            </a:r>
            <a:r>
              <a:rPr lang="es-ES" sz="1200" b="1" dirty="0"/>
              <a:t> (1st, 2nd and 3rd </a:t>
            </a:r>
            <a:r>
              <a:rPr lang="es-ES" sz="1200" b="1" dirty="0" err="1"/>
              <a:t>person</a:t>
            </a:r>
            <a:r>
              <a:rPr lang="es-ES" sz="1200" b="1" dirty="0"/>
              <a:t> singular)</a:t>
            </a:r>
            <a:endParaRPr b="1" dirty="0"/>
          </a:p>
          <a:p>
            <a:pPr marL="0" lvl="0" indent="0" algn="l" rtl="0">
              <a:spcBef>
                <a:spcPts val="0"/>
              </a:spcBef>
              <a:spcAft>
                <a:spcPts val="0"/>
              </a:spcAft>
              <a:buNone/>
            </a:pPr>
            <a:endParaRPr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err="1">
                <a:solidFill>
                  <a:schemeClr val="dk1"/>
                </a:solidFill>
                <a:latin typeface="Calibri"/>
                <a:ea typeface="Calibri"/>
                <a:cs typeface="Calibri"/>
                <a:sym typeface="Calibri"/>
              </a:rPr>
              <a:t>Phonics</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ll (and </a:t>
            </a:r>
            <a:r>
              <a:rPr lang="es-ES" b="1" i="0" dirty="0" err="1">
                <a:solidFill>
                  <a:srgbClr val="000000"/>
                </a:solidFill>
                <a:latin typeface="Century Gothic"/>
                <a:ea typeface="Century Gothic"/>
                <a:cs typeface="Century Gothic"/>
                <a:sym typeface="Century Gothic"/>
              </a:rPr>
              <a:t>spelling</a:t>
            </a:r>
            <a:r>
              <a:rPr lang="es-ES" b="1" i="0" dirty="0">
                <a:solidFill>
                  <a:srgbClr val="000000"/>
                </a:solidFill>
                <a:latin typeface="Century Gothic"/>
                <a:ea typeface="Century Gothic"/>
                <a:cs typeface="Century Gothic"/>
                <a:sym typeface="Century Gothic"/>
              </a:rPr>
              <a:t> 'y’)</a:t>
            </a:r>
            <a:endParaRPr b="1"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(H) Rules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accents</a:t>
            </a:r>
            <a:r>
              <a:rPr lang="es-ES" b="0" i="0" dirty="0">
                <a:solidFill>
                  <a:srgbClr val="000000"/>
                </a:solidFill>
                <a:latin typeface="Century Gothic"/>
                <a:ea typeface="Century Gothic"/>
                <a:cs typeface="Century Gothic"/>
                <a:sym typeface="Century Gothic"/>
              </a:rPr>
              <a:t> / final </a:t>
            </a:r>
            <a:r>
              <a:rPr lang="es-ES" b="0" i="0" dirty="0" err="1">
                <a:solidFill>
                  <a:srgbClr val="000000"/>
                </a:solidFill>
                <a:latin typeface="Century Gothic"/>
                <a:ea typeface="Century Gothic"/>
                <a:cs typeface="Century Gothic"/>
                <a:sym typeface="Century Gothic"/>
              </a:rPr>
              <a:t>syllable</a:t>
            </a:r>
            <a:r>
              <a:rPr lang="es-ES" b="0" i="0" dirty="0">
                <a:solidFill>
                  <a:srgbClr val="000000"/>
                </a:solidFill>
                <a:latin typeface="Century Gothic"/>
                <a:ea typeface="Century Gothic"/>
                <a:cs typeface="Century Gothic"/>
                <a:sym typeface="Century Gothic"/>
              </a:rPr>
              <a:t> stress </a:t>
            </a:r>
            <a:endParaRPr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a:t>
            </a:r>
            <a:r>
              <a:rPr lang="es-ES" sz="1200" b="1" i="0" u="none" strike="noStrike" cap="none" dirty="0" err="1">
                <a:solidFill>
                  <a:schemeClr val="dk1"/>
                </a:solidFill>
                <a:latin typeface="Calibri"/>
                <a:ea typeface="Calibri"/>
                <a:cs typeface="Calibri"/>
                <a:sym typeface="Calibri"/>
              </a:rPr>
              <a:t>frequency</a:t>
            </a:r>
            <a:r>
              <a:rPr lang="es-ES" sz="1200" b="1" i="0" u="none" strike="noStrike" cap="none" dirty="0">
                <a:solidFill>
                  <a:schemeClr val="dk1"/>
                </a:solidFill>
                <a:latin typeface="Calibri"/>
                <a:ea typeface="Calibri"/>
                <a:cs typeface="Calibri"/>
                <a:sym typeface="Calibri"/>
              </a:rPr>
              <a:t> (1 </a:t>
            </a:r>
            <a:r>
              <a:rPr lang="es-ES" sz="1200" b="1" i="0" u="none" strike="noStrike" cap="none" dirty="0" err="1">
                <a:solidFill>
                  <a:schemeClr val="dk1"/>
                </a:solidFill>
                <a:latin typeface="Calibri"/>
                <a:ea typeface="Calibri"/>
                <a:cs typeface="Calibri"/>
                <a:sym typeface="Calibri"/>
              </a:rPr>
              <a:t>is</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the</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most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frequent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word</a:t>
            </a:r>
            <a:r>
              <a:rPr lang="es-ES" sz="1200" b="1" i="0" u="none" strike="noStrike" cap="none" dirty="0">
                <a:solidFill>
                  <a:schemeClr val="dk1"/>
                </a:solidFill>
                <a:latin typeface="Calibri"/>
                <a:ea typeface="Calibri"/>
                <a:cs typeface="Calibri"/>
                <a:sym typeface="Calibri"/>
              </a:rPr>
              <a:t> in </a:t>
            </a:r>
            <a:r>
              <a:rPr lang="es-ES" sz="1200" b="1" i="0" u="none" strike="noStrike" cap="none" dirty="0" err="1">
                <a:solidFill>
                  <a:schemeClr val="dk1"/>
                </a:solidFill>
                <a:latin typeface="Calibri"/>
                <a:ea typeface="Calibri"/>
                <a:cs typeface="Calibri"/>
                <a:sym typeface="Calibri"/>
              </a:rPr>
              <a:t>Spanish</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a:t>
            </a:r>
            <a:r>
              <a:rPr lang="es-ES" sz="1200" b="1" i="0" u="none" strike="noStrike" cap="none" dirty="0" err="1">
                <a:solidFill>
                  <a:schemeClr val="dk1"/>
                </a:solidFill>
                <a:latin typeface="Calibri"/>
                <a:ea typeface="Calibri"/>
                <a:cs typeface="Calibri"/>
                <a:sym typeface="Calibri"/>
              </a:rPr>
              <a:t>vocabulary</a:t>
            </a:r>
            <a:r>
              <a:rPr lang="es-ES" sz="1200" b="1" i="0" u="none" strike="noStrike" cap="none" dirty="0">
                <a:solidFill>
                  <a:schemeClr val="dk1"/>
                </a:solidFill>
                <a:latin typeface="Calibri"/>
                <a:ea typeface="Calibri"/>
                <a:cs typeface="Calibri"/>
                <a:sym typeface="Calibri"/>
              </a:rPr>
              <a:t>: </a:t>
            </a:r>
            <a:r>
              <a:rPr lang="es-ES" b="0" i="0" u="none" strike="noStrike" dirty="0">
                <a:solidFill>
                  <a:srgbClr val="000000"/>
                </a:solidFill>
                <a:latin typeface="Century Gothic"/>
                <a:ea typeface="Century Gothic"/>
                <a:cs typeface="Century Gothic"/>
                <a:sym typeface="Century Gothic"/>
              </a:rPr>
              <a:t>traigo [341]; banco² (</a:t>
            </a:r>
            <a:r>
              <a:rPr lang="es-ES" b="0" i="0" u="none" strike="noStrike" dirty="0" err="1">
                <a:solidFill>
                  <a:srgbClr val="000000"/>
                </a:solidFill>
                <a:latin typeface="Century Gothic"/>
                <a:ea typeface="Century Gothic"/>
                <a:cs typeface="Century Gothic"/>
                <a:sym typeface="Century Gothic"/>
              </a:rPr>
              <a:t>bench</a:t>
            </a:r>
            <a:r>
              <a:rPr lang="es-ES" b="0" i="0" u="none" strike="noStrike" dirty="0">
                <a:solidFill>
                  <a:srgbClr val="000000"/>
                </a:solidFill>
                <a:latin typeface="Century Gothic"/>
                <a:ea typeface="Century Gothic"/>
                <a:cs typeface="Century Gothic"/>
                <a:sym typeface="Century Gothic"/>
              </a:rPr>
              <a:t>) [728]; bar [1938]; cuarto [693]; Día de Muertos [n/a]; planta² (</a:t>
            </a:r>
            <a:r>
              <a:rPr lang="es-ES" b="0" i="0" u="none" strike="noStrike" dirty="0" err="1">
                <a:solidFill>
                  <a:srgbClr val="000000"/>
                </a:solidFill>
                <a:latin typeface="Century Gothic"/>
                <a:ea typeface="Century Gothic"/>
                <a:cs typeface="Century Gothic"/>
                <a:sym typeface="Century Gothic"/>
              </a:rPr>
              <a:t>floor</a:t>
            </a:r>
            <a:r>
              <a:rPr lang="es-ES" b="0" i="0" u="none" strike="noStrike" dirty="0">
                <a:solidFill>
                  <a:srgbClr val="000000"/>
                </a:solidFill>
                <a:latin typeface="Century Gothic"/>
                <a:ea typeface="Century Gothic"/>
                <a:cs typeface="Century Gothic"/>
                <a:sym typeface="Century Gothic"/>
              </a:rPr>
              <a:t>)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a:t>
            </a:r>
            <a:r>
              <a:rPr lang="es-ES" b="1" i="0" u="none" strike="noStrike" dirty="0" err="1">
                <a:solidFill>
                  <a:srgbClr val="000000"/>
                </a:solidFill>
                <a:latin typeface="Century Gothic"/>
                <a:ea typeface="Century Gothic"/>
                <a:cs typeface="Century Gothic"/>
                <a:sym typeface="Century Gothic"/>
              </a:rPr>
              <a:t>only</a:t>
            </a:r>
            <a:r>
              <a:rPr lang="es-ES" b="1" i="0" u="none" strike="noStrike" dirty="0">
                <a:solidFill>
                  <a:srgbClr val="000000"/>
                </a:solidFill>
                <a:latin typeface="Century Gothic"/>
                <a:ea typeface="Century Gothic"/>
                <a:cs typeface="Century Gothic"/>
                <a:sym typeface="Century Gothic"/>
              </a:rPr>
              <a:t>:</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a:t>
            </a:r>
            <a:r>
              <a:rPr lang="es-ES" b="0" i="0" u="none" strike="noStrike" dirty="0" err="1">
                <a:solidFill>
                  <a:srgbClr val="FF0000"/>
                </a:solidFill>
                <a:latin typeface="Century Gothic"/>
                <a:ea typeface="Century Gothic"/>
                <a:cs typeface="Century Gothic"/>
                <a:sym typeface="Century Gothic"/>
              </a:rPr>
              <a:t>stage</a:t>
            </a:r>
            <a:r>
              <a:rPr lang="es-ES" b="0" i="0" u="none" strike="noStrike" dirty="0">
                <a:solidFill>
                  <a:srgbClr val="FF0000"/>
                </a:solidFill>
                <a:latin typeface="Century Gothic"/>
                <a:ea typeface="Century Gothic"/>
                <a:cs typeface="Century Gothic"/>
                <a:sym typeface="Century Gothic"/>
              </a:rPr>
              <a:t>) [1392]; estado [271] </a:t>
            </a:r>
            <a:r>
              <a:rPr lang="es-ES" b="1" i="0" u="none" strike="noStrike" dirty="0">
                <a:solidFill>
                  <a:srgbClr val="FF0000"/>
                </a:solidFill>
                <a:latin typeface="Century Gothic"/>
                <a:ea typeface="Century Gothic"/>
                <a:cs typeface="Century Gothic"/>
                <a:sym typeface="Century Gothic"/>
              </a:rPr>
              <a:t>(7)</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err="1"/>
              <a:t>Thematic</a:t>
            </a:r>
            <a:r>
              <a:rPr lang="es-ES" b="1" i="0" dirty="0"/>
              <a:t> </a:t>
            </a:r>
            <a:r>
              <a:rPr lang="es-ES" b="1" i="0" dirty="0" err="1"/>
              <a:t>revisited</a:t>
            </a:r>
            <a:r>
              <a:rPr lang="es-ES" b="1" i="0" dirty="0"/>
              <a:t> </a:t>
            </a:r>
            <a:r>
              <a:rPr lang="es-ES" b="1" i="0" dirty="0" err="1"/>
              <a:t>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err="1">
                <a:solidFill>
                  <a:srgbClr val="000000"/>
                </a:solidFill>
                <a:latin typeface="Century Gothic"/>
                <a:ea typeface="Century Gothic"/>
                <a:cs typeface="Century Gothic"/>
                <a:sym typeface="Century Gothic"/>
              </a:rPr>
              <a:t>Spaced</a:t>
            </a:r>
            <a:r>
              <a:rPr lang="es-ES" b="1" i="0" u="none" strike="noStrike" dirty="0">
                <a:solidFill>
                  <a:srgbClr val="000000"/>
                </a:solidFill>
                <a:latin typeface="Century Gothic"/>
                <a:ea typeface="Century Gothic"/>
                <a:cs typeface="Century Gothic"/>
                <a:sym typeface="Century Gothic"/>
              </a:rPr>
              <a:t> </a:t>
            </a:r>
            <a:r>
              <a:rPr lang="es-ES" b="1" i="0" u="none" strike="noStrike" dirty="0" err="1">
                <a:solidFill>
                  <a:srgbClr val="000000"/>
                </a:solidFill>
                <a:latin typeface="Century Gothic"/>
                <a:ea typeface="Century Gothic"/>
                <a:cs typeface="Century Gothic"/>
                <a:sym typeface="Century Gothic"/>
              </a:rPr>
              <a:t>repetition</a:t>
            </a:r>
            <a:r>
              <a:rPr lang="es-ES" b="1" i="0" u="none" strike="noStrike" dirty="0">
                <a:solidFill>
                  <a:srgbClr val="000000"/>
                </a:solidFill>
                <a:latin typeface="Century Gothic"/>
                <a:ea typeface="Century Gothic"/>
                <a:cs typeface="Century Gothic"/>
                <a:sym typeface="Century Gothic"/>
              </a:rPr>
              <a:t>: </a:t>
            </a:r>
            <a:r>
              <a:rPr lang="es-ES" b="0" i="0" dirty="0">
                <a:solidFill>
                  <a:srgbClr val="000000"/>
                </a:solidFill>
                <a:latin typeface="Century Gothic"/>
                <a:ea typeface="Century Gothic"/>
                <a:cs typeface="Century Gothic"/>
                <a:sym typeface="Century Gothic"/>
              </a:rPr>
              <a:t>aguantar [1879]; arreglar¹ (</a:t>
            </a:r>
            <a:r>
              <a:rPr lang="es-ES" b="0" i="0" dirty="0" err="1">
                <a:solidFill>
                  <a:srgbClr val="000000"/>
                </a:solidFill>
                <a:latin typeface="Century Gothic"/>
                <a:ea typeface="Century Gothic"/>
                <a:cs typeface="Century Gothic"/>
                <a:sym typeface="Century Gothic"/>
              </a:rPr>
              <a:t>to</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tidy</a:t>
            </a:r>
            <a:r>
              <a:rPr lang="es-ES" b="0" i="0" dirty="0">
                <a:solidFill>
                  <a:srgbClr val="000000"/>
                </a:solidFill>
                <a:latin typeface="Century Gothic"/>
                <a:ea typeface="Century Gothic"/>
                <a:cs typeface="Century Gothic"/>
                <a:sym typeface="Century Gothic"/>
              </a:rPr>
              <a:t>) [1314]; caber [1187]; letra² (</a:t>
            </a:r>
            <a:r>
              <a:rPr lang="es-ES" b="0" i="0" dirty="0" err="1">
                <a:solidFill>
                  <a:srgbClr val="000000"/>
                </a:solidFill>
                <a:latin typeface="Century Gothic"/>
                <a:ea typeface="Century Gothic"/>
                <a:cs typeface="Century Gothic"/>
                <a:sym typeface="Century Gothic"/>
              </a:rPr>
              <a:t>lyrics</a:t>
            </a:r>
            <a:r>
              <a:rPr lang="es-ES" b="0" i="0" dirty="0">
                <a:solidFill>
                  <a:srgbClr val="000000"/>
                </a:solidFill>
                <a:latin typeface="Century Gothic"/>
                <a:ea typeface="Century Gothic"/>
                <a:cs typeface="Century Gothic"/>
                <a:sym typeface="Century Gothic"/>
              </a:rPr>
              <a:t>) [977]; un montón [1736]; el salón [1722]; sorpresa [1295]; alto² (</a:t>
            </a:r>
            <a:r>
              <a:rPr lang="es-ES" b="0" i="0" dirty="0" err="1">
                <a:solidFill>
                  <a:srgbClr val="000000"/>
                </a:solidFill>
                <a:latin typeface="Century Gothic"/>
                <a:ea typeface="Century Gothic"/>
                <a:cs typeface="Century Gothic"/>
                <a:sym typeface="Century Gothic"/>
              </a:rPr>
              <a:t>loud</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volume</a:t>
            </a:r>
            <a:r>
              <a:rPr lang="es-ES" b="0" i="0" dirty="0">
                <a:solidFill>
                  <a:srgbClr val="000000"/>
                </a:solidFill>
                <a:latin typeface="Century Gothic"/>
                <a:ea typeface="Century Gothic"/>
                <a:cs typeface="Century Gothic"/>
                <a:sym typeface="Century Gothic"/>
              </a:rPr>
              <a:t>) [231]; bajo² (as '</a:t>
            </a:r>
            <a:r>
              <a:rPr lang="es-ES" b="0" i="0" dirty="0" err="1">
                <a:solidFill>
                  <a:srgbClr val="000000"/>
                </a:solidFill>
                <a:latin typeface="Century Gothic"/>
                <a:ea typeface="Century Gothic"/>
                <a:cs typeface="Century Gothic"/>
                <a:sym typeface="Century Gothic"/>
              </a:rPr>
              <a:t>low</a:t>
            </a:r>
            <a:r>
              <a:rPr lang="es-ES" b="0" i="0" dirty="0">
                <a:solidFill>
                  <a:srgbClr val="000000"/>
                </a:solidFill>
                <a:latin typeface="Century Gothic"/>
                <a:ea typeface="Century Gothic"/>
                <a:cs typeface="Century Gothic"/>
                <a:sym typeface="Century Gothic"/>
              </a:rPr>
              <a:t>')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a:t>
            </a:r>
            <a:r>
              <a:rPr lang="es-ES" b="1" i="0" dirty="0" err="1">
                <a:solidFill>
                  <a:srgbClr val="000000"/>
                </a:solidFill>
                <a:latin typeface="Century Gothic"/>
                <a:ea typeface="Century Gothic"/>
                <a:cs typeface="Century Gothic"/>
                <a:sym typeface="Century Gothic"/>
              </a:rPr>
              <a:t>only</a:t>
            </a:r>
            <a:r>
              <a:rPr lang="es-ES" b="1" i="0" dirty="0">
                <a:solidFill>
                  <a:srgbClr val="000000"/>
                </a:solidFill>
                <a:latin typeface="Century Gothic"/>
                <a:ea typeface="Century Gothic"/>
                <a:cs typeface="Century Gothic"/>
                <a:sym typeface="Century Gothic"/>
              </a:rPr>
              <a:t>: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err="1"/>
              <a:t>Revisited</a:t>
            </a:r>
            <a:r>
              <a:rPr lang="es-ES" b="1" i="0" dirty="0"/>
              <a:t> </a:t>
            </a:r>
            <a:r>
              <a:rPr lang="es-ES" b="1" i="0" dirty="0" err="1"/>
              <a:t>function</a:t>
            </a:r>
            <a:r>
              <a:rPr lang="es-ES" b="1" i="0" dirty="0"/>
              <a:t> </a:t>
            </a:r>
            <a:r>
              <a:rPr lang="es-ES" b="1" i="0" dirty="0" err="1"/>
              <a:t>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 Davies, M. &amp; Davies, K. (2018</a:t>
            </a:r>
            <a:r>
              <a:rPr lang="es-ES" i="0" dirty="0"/>
              <a:t>)</a:t>
            </a:r>
            <a:r>
              <a:rPr lang="es-ES" i="1" dirty="0"/>
              <a:t>. A </a:t>
            </a:r>
            <a:r>
              <a:rPr lang="es-ES" i="1" dirty="0" err="1"/>
              <a:t>frequency</a:t>
            </a:r>
            <a:r>
              <a:rPr lang="es-ES" i="1" dirty="0"/>
              <a:t> </a:t>
            </a:r>
            <a:r>
              <a:rPr lang="es-ES" i="1" dirty="0" err="1"/>
              <a:t>dictionary</a:t>
            </a:r>
            <a:r>
              <a:rPr lang="es-ES" i="1" dirty="0"/>
              <a:t> </a:t>
            </a:r>
            <a:r>
              <a:rPr lang="es-ES" i="1" dirty="0" err="1"/>
              <a:t>of</a:t>
            </a:r>
            <a:r>
              <a:rPr lang="es-ES" i="1" dirty="0"/>
              <a:t> </a:t>
            </a:r>
            <a:r>
              <a:rPr lang="es-ES" i="1" dirty="0" err="1"/>
              <a:t>Spanish</a:t>
            </a:r>
            <a:r>
              <a:rPr lang="es-ES" i="1" dirty="0"/>
              <a:t>: Core </a:t>
            </a:r>
            <a:r>
              <a:rPr lang="es-ES" i="1" dirty="0" err="1"/>
              <a:t>vocabulary</a:t>
            </a:r>
            <a:r>
              <a:rPr lang="es-ES" i="1" dirty="0"/>
              <a:t> </a:t>
            </a:r>
            <a:r>
              <a:rPr lang="es-ES" i="1" dirty="0" err="1"/>
              <a:t>for</a:t>
            </a:r>
            <a:r>
              <a:rPr lang="es-ES" i="1" dirty="0"/>
              <a:t> </a:t>
            </a:r>
            <a:r>
              <a:rPr lang="es-ES" i="1" dirty="0" err="1"/>
              <a:t>learners</a:t>
            </a:r>
            <a:r>
              <a:rPr lang="es-ES" i="1" dirty="0"/>
              <a:t> </a:t>
            </a:r>
            <a:r>
              <a:rPr lang="es-ES"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which</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have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been</a:t>
            </a:r>
            <a:r>
              <a:rPr lang="es-ES" sz="1200" b="0" i="1"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previously</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in NCELP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given</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NCELP SOW and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first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and </a:t>
            </a:r>
            <a:r>
              <a:rPr lang="es-ES" sz="1200" b="0" i="0" u="none" strike="noStrike" dirty="0" err="1">
                <a:solidFill>
                  <a:schemeClr val="dk1"/>
                </a:solidFill>
                <a:latin typeface="Calibri"/>
                <a:ea typeface="Calibri"/>
                <a:cs typeface="Calibri"/>
                <a:sym typeface="Calibri"/>
              </a:rPr>
              <a:t>formally</a:t>
            </a:r>
            <a:r>
              <a:rPr lang="es-ES" sz="1200" b="0" i="0" u="none" strike="noStrike" dirty="0">
                <a:solidFill>
                  <a:schemeClr val="dk1"/>
                </a:solidFill>
                <a:latin typeface="Calibri"/>
                <a:ea typeface="Calibri"/>
                <a:cs typeface="Calibri"/>
                <a:sym typeface="Calibri"/>
              </a:rPr>
              <a:t> re-</a:t>
            </a:r>
            <a:r>
              <a:rPr lang="es-ES" sz="1200" b="0" i="0" u="none" strike="noStrike" dirty="0" err="1">
                <a:solidFill>
                  <a:schemeClr val="dk1"/>
                </a:solidFill>
                <a:latin typeface="Calibri"/>
                <a:ea typeface="Calibri"/>
                <a:cs typeface="Calibri"/>
                <a:sym typeface="Calibri"/>
              </a:rPr>
              <a:t>visited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those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any</a:t>
            </a:r>
            <a:r>
              <a:rPr lang="es-ES" sz="1200" b="0" i="0"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other</a:t>
            </a:r>
            <a:r>
              <a:rPr lang="es-ES" sz="1200" b="0" i="1"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incidentally</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will</a:t>
            </a:r>
            <a:r>
              <a:rPr lang="es-ES" sz="1200" b="0" i="0" u="none" strike="noStrike" dirty="0">
                <a:solidFill>
                  <a:schemeClr val="dk1"/>
                </a:solidFill>
                <a:latin typeface="Calibri"/>
                <a:ea typeface="Calibri"/>
                <a:cs typeface="Calibri"/>
                <a:sym typeface="Calibri"/>
              </a:rPr>
              <a:t> be </a:t>
            </a:r>
            <a:r>
              <a:rPr lang="es-ES" sz="1200" b="0" i="0" u="none" strike="noStrike" dirty="0" err="1">
                <a:solidFill>
                  <a:schemeClr val="dk1"/>
                </a:solidFill>
                <a:latin typeface="Calibri"/>
                <a:ea typeface="Calibri"/>
                <a:cs typeface="Calibri"/>
                <a:sym typeface="Calibri"/>
              </a:rPr>
              <a:t>provided</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notes </a:t>
            </a:r>
            <a:r>
              <a:rPr lang="es-ES" sz="1200" b="0" i="0" u="none" strike="noStrike" dirty="0" err="1">
                <a:solidFill>
                  <a:schemeClr val="dk1"/>
                </a:solidFill>
                <a:latin typeface="Calibri"/>
                <a:ea typeface="Calibri"/>
                <a:cs typeface="Calibri"/>
                <a:sym typeface="Calibri"/>
              </a:rPr>
              <a:t>field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wherever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possible</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to recap the present continuous and to recognise present participles that have undergone a spelling change.</a:t>
            </a:r>
            <a:endParaRPr lang="en-ES" b="1" dirty="0"/>
          </a:p>
          <a:p>
            <a:endParaRPr lang="en-US" sz="1200" b="0" i="0" u="none" strike="noStrike" kern="1200" dirty="0">
              <a:solidFill>
                <a:schemeClr val="tx1"/>
              </a:solidFill>
              <a:effectLst/>
              <a:latin typeface="+mn-lt"/>
              <a:ea typeface="+mn-ea"/>
              <a:cs typeface="+mn-cs"/>
            </a:endParaRPr>
          </a:p>
          <a:p>
            <a:r>
              <a:rPr lang="en-ES" b="1" dirty="0"/>
              <a:t>Procedure:</a:t>
            </a:r>
          </a:p>
          <a:p>
            <a:pPr marL="228600" indent="-228600">
              <a:buAutoNum type="arabicPeriod"/>
            </a:pPr>
            <a:r>
              <a:rPr lang="en-GB" dirty="0"/>
              <a:t>Students read questions a-h.</a:t>
            </a:r>
          </a:p>
          <a:p>
            <a:pPr marL="228600" indent="-228600">
              <a:buAutoNum type="arabicPeriod"/>
            </a:pPr>
            <a:r>
              <a:rPr lang="en-GB" dirty="0"/>
              <a:t>For each question they must find the relevant speech bubble on the slide based on their recognition of the present participles.</a:t>
            </a:r>
          </a:p>
          <a:p>
            <a:pPr marL="228600" indent="-228600">
              <a:buAutoNum type="arabicPeriod"/>
            </a:pPr>
            <a:r>
              <a:rPr lang="en-GB" dirty="0"/>
              <a:t>Students look at the form of ‘</a:t>
            </a:r>
            <a:r>
              <a:rPr lang="en-GB" dirty="0" err="1"/>
              <a:t>estar</a:t>
            </a:r>
            <a:r>
              <a:rPr lang="en-GB" dirty="0"/>
              <a:t>’ to identify who is doing the action </a:t>
            </a:r>
            <a:r>
              <a:rPr lang="en-GB" sz="1200" dirty="0"/>
              <a:t>Daniel/</a:t>
            </a:r>
            <a:r>
              <a:rPr lang="en-GB" sz="1200" dirty="0" err="1"/>
              <a:t>yo</a:t>
            </a:r>
            <a:r>
              <a:rPr lang="en-GB" dirty="0"/>
              <a:t>, </a:t>
            </a:r>
            <a:r>
              <a:rPr lang="en-GB" sz="1200" dirty="0"/>
              <a:t>Hugo/</a:t>
            </a:r>
            <a:r>
              <a:rPr lang="en-GB" sz="1200" dirty="0" err="1"/>
              <a:t>tú</a:t>
            </a:r>
            <a:r>
              <a:rPr lang="en-GB" dirty="0"/>
              <a:t> or </a:t>
            </a:r>
            <a:r>
              <a:rPr lang="en-GB" sz="1200" dirty="0"/>
              <a:t>Lucía/</a:t>
            </a:r>
            <a:r>
              <a:rPr lang="en-GB" sz="1200" dirty="0" err="1"/>
              <a:t>ella</a:t>
            </a:r>
            <a:r>
              <a:rPr lang="en-GB" dirty="0"/>
              <a:t> according.</a:t>
            </a:r>
          </a:p>
          <a:p>
            <a:pPr marL="228600" indent="-228600">
              <a:buAutoNum type="arabicPeriod"/>
            </a:pPr>
            <a:r>
              <a:rPr lang="en-GB" dirty="0"/>
              <a:t>Click to reveal the answers.</a:t>
            </a:r>
          </a:p>
          <a:p>
            <a:pPr marL="228600" indent="-228600">
              <a:buAutoNum type="arabicPeriod"/>
            </a:pPr>
            <a:r>
              <a:rPr lang="en-GB" dirty="0"/>
              <a:t>Click again to reveal the answers to the extension question (Infinitives: leer, </a:t>
            </a:r>
            <a:r>
              <a:rPr lang="en-GB" dirty="0" err="1"/>
              <a:t>ir</a:t>
            </a:r>
            <a:r>
              <a:rPr lang="en-GB" dirty="0"/>
              <a:t>, </a:t>
            </a:r>
            <a:r>
              <a:rPr lang="en-GB" dirty="0" err="1"/>
              <a:t>venir</a:t>
            </a:r>
            <a:r>
              <a:rPr lang="en-GB" dirty="0"/>
              <a:t>, </a:t>
            </a:r>
            <a:r>
              <a:rPr lang="en-GB" dirty="0" err="1"/>
              <a:t>traer</a:t>
            </a:r>
            <a:r>
              <a:rPr lang="en-GB" dirty="0"/>
              <a:t>, </a:t>
            </a:r>
            <a:r>
              <a:rPr lang="en-GB" dirty="0" err="1"/>
              <a:t>seguir</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96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understand the present continuous in spoken language and to accurately transcribe the present participle and other vocabulary from this week’s sets.</a:t>
            </a:r>
            <a:endParaRPr lang="en-ES" b="1" dirty="0"/>
          </a:p>
          <a:p>
            <a:endParaRPr lang="en-ES" b="1" dirty="0"/>
          </a:p>
          <a:p>
            <a:r>
              <a:rPr lang="en-ES" b="1" dirty="0"/>
              <a:t>Procedure:</a:t>
            </a:r>
            <a:endParaRPr lang="en-GB" b="1" dirty="0"/>
          </a:p>
          <a:p>
            <a:pPr marL="228600" indent="-228600">
              <a:buAutoNum type="arabicPeriod"/>
            </a:pPr>
            <a:r>
              <a:rPr lang="en-GB" b="0" dirty="0"/>
              <a:t>Listen to the audio.</a:t>
            </a:r>
          </a:p>
          <a:p>
            <a:pPr marL="228600" indent="-228600">
              <a:buAutoNum type="arabicPeriod"/>
            </a:pPr>
            <a:r>
              <a:rPr lang="en-GB" b="0" dirty="0"/>
              <a:t>Select ‘</a:t>
            </a:r>
            <a:r>
              <a:rPr lang="en-GB" b="0" dirty="0" err="1"/>
              <a:t>yo</a:t>
            </a:r>
            <a:r>
              <a:rPr lang="en-GB" b="0" dirty="0"/>
              <a:t>’, ‘</a:t>
            </a:r>
            <a:r>
              <a:rPr lang="en-GB" b="0" dirty="0" err="1"/>
              <a:t>tú</a:t>
            </a:r>
            <a:r>
              <a:rPr lang="en-GB" b="0" dirty="0"/>
              <a:t>’ or ‘</a:t>
            </a:r>
            <a:r>
              <a:rPr lang="en-GB" b="0" dirty="0" err="1"/>
              <a:t>él</a:t>
            </a:r>
            <a:r>
              <a:rPr lang="en-GB" b="0" dirty="0"/>
              <a:t>’ depending on the form of ‘</a:t>
            </a:r>
            <a:r>
              <a:rPr lang="en-GB" b="0" dirty="0" err="1"/>
              <a:t>estar</a:t>
            </a:r>
            <a:r>
              <a:rPr lang="en-GB" b="0" dirty="0"/>
              <a:t>’ that they hear.</a:t>
            </a:r>
          </a:p>
          <a:p>
            <a:pPr marL="228600" indent="-228600">
              <a:buAutoNum type="arabicPeriod"/>
            </a:pPr>
            <a:r>
              <a:rPr lang="en-GB" b="0" dirty="0"/>
              <a:t>Listen again and transcribe the missing words to complete the phrases.</a:t>
            </a:r>
          </a:p>
          <a:p>
            <a:pPr marL="228600" indent="-228600">
              <a:buAutoNum type="arabicPeriod"/>
            </a:pPr>
            <a:r>
              <a:rPr lang="en-GB" b="0" dirty="0"/>
              <a:t>Click to reveal the answers and elicit the translation in English.</a:t>
            </a:r>
          </a:p>
          <a:p>
            <a:pPr marL="0" indent="0">
              <a:buNone/>
            </a:pPr>
            <a:endParaRPr lang="en-GB" b="0" dirty="0"/>
          </a:p>
          <a:p>
            <a:pPr marL="0" indent="0">
              <a:buNone/>
            </a:pPr>
            <a:r>
              <a:rPr lang="en-GB" b="1" dirty="0"/>
              <a:t>Transcript: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preparando</a:t>
            </a:r>
            <a:r>
              <a:rPr lang="en-GB" sz="1200" b="0" i="0" u="none" strike="noStrike" kern="1200" dirty="0">
                <a:solidFill>
                  <a:schemeClr val="tx1"/>
                </a:solidFill>
                <a:effectLst/>
                <a:latin typeface="+mn-lt"/>
                <a:ea typeface="+mn-ea"/>
                <a:cs typeface="+mn-cs"/>
              </a:rPr>
              <a:t> el pan de </a:t>
            </a:r>
            <a:r>
              <a:rPr lang="en-GB" sz="1200" b="0" i="0" u="none" strike="noStrike" kern="1200" dirty="0" err="1">
                <a:solidFill>
                  <a:schemeClr val="tx1"/>
                </a:solidFill>
                <a:effectLst/>
                <a:latin typeface="+mn-lt"/>
                <a:ea typeface="+mn-ea"/>
                <a:cs typeface="+mn-cs"/>
              </a:rPr>
              <a:t>muerto</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Estás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pensando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nuestra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hermana</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trayendo</a:t>
            </a:r>
            <a:r>
              <a:rPr lang="en-GB" sz="1200" b="0" i="0" u="none" strike="noStrike" kern="1200" dirty="0">
                <a:solidFill>
                  <a:schemeClr val="tx1"/>
                </a:solidFill>
                <a:effectLst/>
                <a:latin typeface="+mn-lt"/>
                <a:ea typeface="+mn-ea"/>
                <a:cs typeface="+mn-cs"/>
              </a:rPr>
              <a:t> comida y </a:t>
            </a:r>
            <a:r>
              <a:rPr lang="en-GB" sz="1200" b="0" i="0" u="none" strike="noStrike" kern="1200" dirty="0" err="1">
                <a:solidFill>
                  <a:schemeClr val="tx1"/>
                </a:solidFill>
                <a:effectLst/>
                <a:latin typeface="+mn-lt"/>
                <a:ea typeface="+mn-ea"/>
                <a:cs typeface="+mn-cs"/>
              </a:rPr>
              <a:t>flores</a:t>
            </a:r>
            <a:r>
              <a:rPr lang="en-GB" sz="1200" b="0" i="0" u="none" strike="noStrike" kern="1200" dirty="0">
                <a:solidFill>
                  <a:schemeClr val="tx1"/>
                </a:solidFill>
                <a:effectLst/>
                <a:latin typeface="+mn-lt"/>
                <a:ea typeface="+mn-ea"/>
                <a:cs typeface="+mn-cs"/>
              </a:rPr>
              <a:t> al altar.</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yendo</a:t>
            </a:r>
            <a:r>
              <a:rPr lang="en-GB" sz="1200" b="0" i="0" u="none" strike="noStrike" kern="1200" dirty="0">
                <a:solidFill>
                  <a:schemeClr val="tx1"/>
                </a:solidFill>
                <a:effectLst/>
                <a:latin typeface="+mn-lt"/>
                <a:ea typeface="+mn-ea"/>
                <a:cs typeface="+mn-cs"/>
              </a:rPr>
              <a:t> al </a:t>
            </a:r>
            <a:r>
              <a:rPr lang="en-GB" sz="1200" b="0" i="0" u="none" strike="noStrike" kern="1200" dirty="0" err="1">
                <a:solidFill>
                  <a:schemeClr val="tx1"/>
                </a:solidFill>
                <a:effectLst/>
                <a:latin typeface="+mn-lt"/>
                <a:ea typeface="+mn-ea"/>
                <a:cs typeface="+mn-cs"/>
              </a:rPr>
              <a:t>centro</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Está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pidiendo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dulces</a:t>
            </a:r>
            <a:r>
              <a:rPr lang="en-GB" sz="1200" b="0" i="0" u="none" strike="noStrike" kern="1200" dirty="0">
                <a:solidFill>
                  <a:schemeClr val="tx1"/>
                </a:solidFill>
                <a:effectLst/>
                <a:latin typeface="+mn-lt"/>
                <a:ea typeface="+mn-ea"/>
                <a:cs typeface="+mn-cs"/>
              </a:rPr>
              <a:t> a los </a:t>
            </a:r>
            <a:r>
              <a:rPr lang="en-GB" sz="1200" b="0" i="0" u="none" strike="noStrike" kern="1200" dirty="0" err="1">
                <a:solidFill>
                  <a:schemeClr val="tx1"/>
                </a:solidFill>
                <a:effectLst/>
                <a:latin typeface="+mn-lt"/>
                <a:ea typeface="+mn-ea"/>
                <a:cs typeface="+mn-cs"/>
              </a:rPr>
              <a:t>vecinos</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Estoy</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oyendo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música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las </a:t>
            </a:r>
            <a:r>
              <a:rPr lang="en-GB" sz="1200" b="0" i="0" u="none" strike="noStrike" kern="1200" dirty="0" err="1">
                <a:solidFill>
                  <a:schemeClr val="tx1"/>
                </a:solidFill>
                <a:effectLst/>
                <a:latin typeface="+mn-lt"/>
                <a:ea typeface="+mn-ea"/>
                <a:cs typeface="+mn-cs"/>
              </a:rPr>
              <a:t>calles</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construyendo</a:t>
            </a:r>
            <a:r>
              <a:rPr lang="en-GB" sz="1200" b="0" i="0" u="none" strike="noStrike" kern="1200" dirty="0">
                <a:solidFill>
                  <a:schemeClr val="tx1"/>
                </a:solidFill>
                <a:effectLst/>
                <a:latin typeface="+mn-lt"/>
                <a:ea typeface="+mn-ea"/>
                <a:cs typeface="+mn-cs"/>
              </a:rPr>
              <a:t> un altar.</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Estás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siguiendo</a:t>
            </a:r>
            <a:r>
              <a:rPr lang="en-GB" sz="1200" b="0" i="0" u="none" strike="noStrike" kern="1200" dirty="0">
                <a:solidFill>
                  <a:schemeClr val="tx1"/>
                </a:solidFill>
                <a:effectLst/>
                <a:latin typeface="+mn-lt"/>
                <a:ea typeface="+mn-ea"/>
                <a:cs typeface="+mn-cs"/>
              </a:rPr>
              <a:t> el </a:t>
            </a:r>
            <a:r>
              <a:rPr lang="en-GB" sz="1200" b="0" i="0" u="none" strike="noStrike" kern="1200" dirty="0" err="1">
                <a:solidFill>
                  <a:schemeClr val="tx1"/>
                </a:solidFill>
                <a:effectLst/>
                <a:latin typeface="+mn-lt"/>
                <a:ea typeface="+mn-ea"/>
                <a:cs typeface="+mn-cs"/>
              </a:rPr>
              <a:t>ritmo</a:t>
            </a:r>
            <a:r>
              <a:rPr lang="en-GB"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2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identify and differentiate SSCs ‘l’ and ‘ll/y’.</a:t>
            </a:r>
          </a:p>
          <a:p>
            <a:endParaRPr lang="en-ES" b="1" dirty="0"/>
          </a:p>
          <a:p>
            <a:r>
              <a:rPr lang="en-ES" b="1" dirty="0"/>
              <a:t>Procedure:</a:t>
            </a:r>
            <a:endParaRPr lang="en-GB" b="1" dirty="0"/>
          </a:p>
          <a:p>
            <a:pPr marL="228600" indent="-228600">
              <a:buAutoNum type="arabicPeriod"/>
            </a:pPr>
            <a:r>
              <a:rPr lang="en-GB" b="0" dirty="0"/>
              <a:t>Students listen to each recording and tally the number of times they hear the sound ‘l’ and the sound ‘ll’/y’.</a:t>
            </a:r>
          </a:p>
          <a:p>
            <a:pPr marL="228600" indent="-228600">
              <a:buAutoNum type="arabicPeriod"/>
            </a:pPr>
            <a:r>
              <a:rPr lang="en-GB" b="0" dirty="0"/>
              <a:t>Click to see the tally.</a:t>
            </a:r>
          </a:p>
          <a:p>
            <a:pPr marL="228600" indent="-228600">
              <a:buAutoNum type="arabicPeriod"/>
            </a:pPr>
            <a:r>
              <a:rPr lang="en-GB" b="0" dirty="0"/>
              <a:t>Click again to see the transcript.</a:t>
            </a:r>
          </a:p>
          <a:p>
            <a:pPr marL="228600" indent="-228600">
              <a:buAutoNum type="arabicPeriod"/>
            </a:pPr>
            <a:r>
              <a:rPr lang="en-GB" b="0" dirty="0"/>
              <a:t>Students can be encourage to say the meaning of the sentences in English.</a:t>
            </a:r>
          </a:p>
          <a:p>
            <a:pPr marL="0" indent="0">
              <a:buNone/>
            </a:pPr>
            <a:endParaRPr lang="en-GB" b="0" dirty="0"/>
          </a:p>
          <a:p>
            <a:pPr marL="0" indent="0">
              <a:buNone/>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Estoy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leyendo</a:t>
            </a:r>
            <a:r>
              <a:rPr kumimoji="0" lang="en-GB" sz="1200" b="0" i="0" u="none" strike="noStrike" kern="1200" cap="none" spc="0" normalizeH="0" baseline="0" noProof="0" dirty="0">
                <a:ln>
                  <a:noFill/>
                </a:ln>
                <a:effectLst/>
                <a:uLnTx/>
                <a:uFillTx/>
                <a:latin typeface="Century Gothic"/>
                <a:ea typeface="+mn-ea"/>
                <a:cs typeface="+mn-cs"/>
              </a:rPr>
              <a:t> que hoy hay una fiesta </a:t>
            </a:r>
            <a:r>
              <a:rPr kumimoji="0" lang="en-GB" sz="1200" b="0" i="0" u="none" strike="noStrike" kern="1200" cap="none" spc="0" normalizeH="0" baseline="0" noProof="0" dirty="0" err="1">
                <a:ln>
                  <a:noFill/>
                </a:ln>
                <a:effectLst/>
                <a:uLnTx/>
                <a:uFillTx/>
                <a:latin typeface="Century Gothic"/>
                <a:ea typeface="+mn-ea"/>
                <a:cs typeface="+mn-cs"/>
              </a:rPr>
              <a:t>en</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calle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en</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este</a:t>
            </a:r>
            <a:r>
              <a:rPr kumimoji="0" lang="en-GB" sz="1200" b="0" i="0" u="none" strike="noStrike" kern="1200" cap="none" spc="0" normalizeH="0" baseline="0" noProof="0" dirty="0">
                <a:ln>
                  <a:noFill/>
                </a:ln>
                <a:effectLst/>
                <a:uLnTx/>
                <a:uFillTx/>
                <a:latin typeface="Century Gothic"/>
                <a:ea typeface="+mn-ea"/>
                <a:cs typeface="+mn-cs"/>
              </a:rPr>
              <a:t> de </a:t>
            </a:r>
            <a:r>
              <a:rPr kumimoji="0" lang="en-GB" sz="1200" b="0" i="0" u="none" strike="noStrike" kern="1200" cap="none" spc="0" normalizeH="0" baseline="0" noProof="0" dirty="0" err="1">
                <a:ln>
                  <a:noFill/>
                </a:ln>
                <a:effectLst/>
                <a:uLnTx/>
                <a:uFillTx/>
                <a:latin typeface="Century Gothic"/>
                <a:ea typeface="+mn-ea"/>
                <a:cs typeface="+mn-cs"/>
              </a:rPr>
              <a:t>Londres</a:t>
            </a:r>
            <a:r>
              <a:rPr kumimoji="0" lang="en-GB" sz="1200" b="0" i="0" u="none" strike="noStrike" kern="1200" cap="none" spc="0" normalizeH="0" baseline="0" noProof="0" dirty="0">
                <a:ln>
                  <a:noFill/>
                </a:ln>
                <a:effectLst/>
                <a:uLnTx/>
                <a:uFillTx/>
                <a:latin typeface="Century Gothic"/>
                <a:ea typeface="+mn-ea"/>
                <a:cs typeface="+mn-cs"/>
              </a:rPr>
              <a:t>.</a:t>
            </a:r>
            <a:endParaRPr kumimoji="0" lang="es-ES_tradnl"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Es</a:t>
            </a:r>
            <a:r>
              <a:rPr kumimoji="0" lang="en-GB" sz="1200" b="0" i="0" u="none" strike="noStrike" kern="1200" cap="none" spc="0" normalizeH="0" noProof="0" dirty="0">
                <a:ln>
                  <a:noFill/>
                </a:ln>
                <a:effectLst/>
                <a:uLnTx/>
                <a:uFillTx/>
                <a:latin typeface="Century Gothic"/>
                <a:ea typeface="+mn-ea"/>
                <a:cs typeface="+mn-cs"/>
              </a:rPr>
              <a:t> un festival </a:t>
            </a:r>
            <a:r>
              <a:rPr kumimoji="0" lang="en-GB" sz="1200" b="0" i="0" u="none" strike="noStrike" kern="1200" cap="none" spc="0" normalizeH="0" noProof="0" dirty="0" err="1">
                <a:ln>
                  <a:noFill/>
                </a:ln>
                <a:effectLst/>
                <a:uLnTx/>
                <a:uFillTx/>
                <a:latin typeface="Century Gothic"/>
                <a:ea typeface="+mn-ea"/>
                <a:cs typeface="+mn-cs"/>
              </a:rPr>
              <a:t>mexicano</a:t>
            </a:r>
            <a:r>
              <a:rPr kumimoji="0" lang="en-GB" sz="1200" b="0" i="0" u="none" strike="noStrike" kern="1200" cap="none" spc="0" normalizeH="0" noProof="0" dirty="0">
                <a:ln>
                  <a:noFill/>
                </a:ln>
                <a:effectLst/>
                <a:uLnTx/>
                <a:uFillTx/>
                <a:latin typeface="Century Gothic"/>
                <a:ea typeface="+mn-ea"/>
                <a:cs typeface="+mn-cs"/>
              </a:rPr>
              <a:t> que se llama Día de </a:t>
            </a:r>
            <a:r>
              <a:rPr lang="en-GB" sz="1200" b="0" dirty="0">
                <a:latin typeface="Century Gothic"/>
              </a:rPr>
              <a:t>m</a:t>
            </a:r>
            <a:r>
              <a:rPr kumimoji="0" lang="en-GB" sz="1200" b="0" i="0" u="none" strike="noStrike" kern="1200" cap="none" spc="0" normalizeH="0" noProof="0" dirty="0" err="1">
                <a:ln>
                  <a:noFill/>
                </a:ln>
                <a:effectLst/>
                <a:uLnTx/>
                <a:uFillTx/>
                <a:latin typeface="Century Gothic"/>
                <a:ea typeface="+mn-ea"/>
                <a:cs typeface="+mn-cs"/>
              </a:rPr>
              <a:t>uertos</a:t>
            </a:r>
            <a:r>
              <a:rPr kumimoji="0" lang="en-GB" sz="1200" b="0" i="0" u="none" strike="noStrike" kern="1200" cap="none" spc="0" normalizeH="0" noProof="0" dirty="0">
                <a:ln>
                  <a:noFill/>
                </a:ln>
                <a:effectLst/>
                <a:uLnTx/>
                <a:uFillTx/>
                <a:latin typeface="Century Gothic"/>
                <a:ea typeface="+mn-ea"/>
                <a:cs typeface="+mn-cs"/>
              </a:rPr>
              <a:t>. La </a:t>
            </a:r>
            <a:r>
              <a:rPr lang="en-GB" sz="1200" b="0" dirty="0" err="1">
                <a:latin typeface="Century Gothic"/>
              </a:rPr>
              <a:t>gente</a:t>
            </a:r>
            <a:r>
              <a:rPr lang="en-GB" sz="1200" b="0" dirty="0">
                <a:latin typeface="Century Gothic"/>
              </a:rPr>
              <a:t> </a:t>
            </a:r>
            <a:r>
              <a:rPr lang="en-GB" sz="1200" b="0" dirty="0" err="1">
                <a:latin typeface="Century Gothic"/>
              </a:rPr>
              <a:t>lleva</a:t>
            </a:r>
            <a:r>
              <a:rPr lang="en-GB" sz="1200" b="0" dirty="0">
                <a:latin typeface="Century Gothic"/>
              </a:rPr>
              <a:t> </a:t>
            </a:r>
            <a:r>
              <a:rPr lang="en-GB" sz="1200" b="0" dirty="0" err="1">
                <a:latin typeface="Century Gothic"/>
              </a:rPr>
              <a:t>ropa</a:t>
            </a:r>
            <a:r>
              <a:rPr lang="en-GB" sz="1200" b="0" dirty="0">
                <a:latin typeface="Century Gothic"/>
              </a:rPr>
              <a:t> </a:t>
            </a:r>
            <a:r>
              <a:rPr lang="en-GB" sz="1200" b="0" dirty="0" err="1">
                <a:latin typeface="Century Gothic"/>
              </a:rPr>
              <a:t>tradicional</a:t>
            </a:r>
            <a:r>
              <a:rPr lang="en-GB" sz="1200" b="0" dirty="0">
                <a:latin typeface="Century Gothic"/>
              </a:rPr>
              <a:t>, </a:t>
            </a:r>
            <a:r>
              <a:rPr lang="en-GB" sz="1200" b="0" dirty="0" err="1">
                <a:latin typeface="Century Gothic"/>
              </a:rPr>
              <a:t>baila</a:t>
            </a:r>
            <a:r>
              <a:rPr lang="en-GB" sz="1200" b="0" dirty="0">
                <a:latin typeface="Century Gothic"/>
              </a:rPr>
              <a:t> y </a:t>
            </a:r>
            <a:r>
              <a:rPr lang="en-GB" sz="1200" b="0" dirty="0" err="1">
                <a:latin typeface="Century Gothic"/>
              </a:rPr>
              <a:t>bebe</a:t>
            </a:r>
            <a:r>
              <a:rPr lang="en-GB" sz="1200" b="0" dirty="0">
                <a:latin typeface="Century Gothic"/>
              </a:rPr>
              <a:t> </a:t>
            </a:r>
            <a:r>
              <a:rPr lang="en-GB" sz="1200" b="0" noProof="0" dirty="0" err="1">
                <a:latin typeface="Century Gothic"/>
              </a:rPr>
              <a:t>cócteles</a:t>
            </a:r>
            <a:r>
              <a:rPr lang="en-GB" sz="1200" b="0" noProof="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Sí</a:t>
            </a:r>
            <a:r>
              <a:rPr kumimoji="0" lang="en-GB" sz="1200" b="0" i="0" u="none" strike="noStrike" kern="1200" cap="none" spc="0" normalizeH="0" baseline="0" noProof="0" dirty="0">
                <a:ln>
                  <a:noFill/>
                </a:ln>
                <a:effectLst/>
                <a:uLnTx/>
                <a:uFillTx/>
                <a:latin typeface="Century Gothic"/>
                <a:ea typeface="+mn-ea"/>
                <a:cs typeface="+mn-cs"/>
              </a:rPr>
              <a:t>.</a:t>
            </a:r>
            <a:r>
              <a:rPr kumimoji="0" lang="en-GB" sz="1200" b="0" i="0" u="none" strike="noStrike" kern="1200" cap="none" spc="0" normalizeH="0" noProof="0" dirty="0">
                <a:ln>
                  <a:noFill/>
                </a:ln>
                <a:effectLst/>
                <a:uLnTx/>
                <a:uFillTx/>
                <a:latin typeface="Century Gothic"/>
                <a:ea typeface="+mn-ea"/>
                <a:cs typeface="+mn-cs"/>
              </a:rPr>
              <a:t> Ayer </a:t>
            </a:r>
            <a:r>
              <a:rPr kumimoji="0" lang="en-GB" sz="1200" b="0" i="0" u="none" strike="noStrike" kern="1200" cap="none" spc="0" normalizeH="0" noProof="0" dirty="0" err="1">
                <a:ln>
                  <a:noFill/>
                </a:ln>
                <a:effectLst/>
                <a:uLnTx/>
                <a:uFillTx/>
                <a:latin typeface="Century Gothic"/>
                <a:ea typeface="+mn-ea"/>
                <a:cs typeface="+mn-cs"/>
              </a:rPr>
              <a:t>llamé</a:t>
            </a:r>
            <a:r>
              <a:rPr kumimoji="0" lang="en-GB" sz="1200" b="0" i="0" u="none" strike="noStrike" kern="1200" cap="none" spc="0" normalizeH="0" noProof="0" dirty="0">
                <a:ln>
                  <a:noFill/>
                </a:ln>
                <a:effectLst/>
                <a:uLnTx/>
                <a:uFillTx/>
                <a:latin typeface="Century Gothic"/>
                <a:ea typeface="+mn-ea"/>
                <a:cs typeface="+mn-cs"/>
              </a:rPr>
              <a:t> a Yolanda.  </a:t>
            </a:r>
            <a:r>
              <a:rPr kumimoji="0" lang="en-GB" sz="1200" b="0" i="0" u="none" strike="noStrike" kern="1200" cap="none" spc="0" normalizeH="0" noProof="0" dirty="0" err="1">
                <a:ln>
                  <a:noFill/>
                </a:ln>
                <a:effectLst/>
                <a:uLnTx/>
                <a:uFillTx/>
                <a:latin typeface="Century Gothic"/>
                <a:ea typeface="+mn-ea"/>
                <a:cs typeface="+mn-cs"/>
              </a:rPr>
              <a:t>Estaba</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yendo</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allí</a:t>
            </a:r>
            <a:r>
              <a:rPr kumimoji="0" lang="en-GB" sz="1200" b="0" i="0" u="none" strike="noStrike" kern="1200" cap="none" spc="0" normalizeH="0" noProof="0" dirty="0">
                <a:ln>
                  <a:noFill/>
                </a:ln>
                <a:effectLst/>
                <a:uLnTx/>
                <a:uFillTx/>
                <a:latin typeface="Century Gothic"/>
                <a:ea typeface="+mn-ea"/>
                <a:cs typeface="+mn-cs"/>
              </a:rPr>
              <a:t> para </a:t>
            </a:r>
            <a:r>
              <a:rPr kumimoji="0" lang="en-GB" sz="1200" b="0" i="0" u="none" strike="noStrike" kern="1200" cap="none" spc="0" normalizeH="0" noProof="0" dirty="0" err="1">
                <a:ln>
                  <a:noFill/>
                </a:ln>
                <a:effectLst/>
                <a:uLnTx/>
                <a:uFillTx/>
                <a:latin typeface="Century Gothic"/>
                <a:ea typeface="+mn-ea"/>
                <a:cs typeface="+mn-cs"/>
              </a:rPr>
              <a:t>ayudar</a:t>
            </a:r>
            <a:r>
              <a:rPr kumimoji="0" lang="en-GB" sz="1200" b="0" i="0" u="none" strike="noStrike" kern="1200" cap="none" spc="0" normalizeH="0" noProof="0" dirty="0">
                <a:ln>
                  <a:noFill/>
                </a:ln>
                <a:effectLst/>
                <a:uLnTx/>
                <a:uFillTx/>
                <a:latin typeface="Century Gothic"/>
                <a:ea typeface="+mn-ea"/>
                <a:cs typeface="+mn-cs"/>
              </a:rPr>
              <a:t> con las </a:t>
            </a:r>
            <a:r>
              <a:rPr kumimoji="0" lang="en-GB" sz="1200" b="0" i="0" u="none" strike="noStrike" kern="1200" cap="none" spc="0" normalizeH="0" noProof="0" dirty="0" err="1">
                <a:ln>
                  <a:noFill/>
                </a:ln>
                <a:effectLst/>
                <a:uLnTx/>
                <a:uFillTx/>
                <a:latin typeface="Century Gothic"/>
                <a:ea typeface="+mn-ea"/>
                <a:cs typeface="+mn-cs"/>
              </a:rPr>
              <a:t>preparaciones</a:t>
            </a:r>
            <a:r>
              <a:rPr kumimoji="0" lang="en-GB" sz="1200" b="0" i="0" u="none" strike="noStrike" kern="1200" cap="none" spc="0" normalizeH="0" noProof="0" dirty="0">
                <a:ln>
                  <a:noFill/>
                </a:ln>
                <a:effectLst/>
                <a:uLnTx/>
                <a:uFillTx/>
                <a:latin typeface="Century Gothic"/>
                <a:ea typeface="+mn-ea"/>
                <a:cs typeface="+mn-cs"/>
              </a:rPr>
              <a:t> para la fiesta.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Oí</a:t>
            </a:r>
            <a:r>
              <a:rPr lang="en-GB" sz="1200" b="0" dirty="0">
                <a:latin typeface="Century Gothic"/>
              </a:rPr>
              <a:t> que </a:t>
            </a:r>
            <a:r>
              <a:rPr lang="en-GB" sz="1200" b="0" dirty="0" err="1">
                <a:latin typeface="Century Gothic"/>
              </a:rPr>
              <a:t>está</a:t>
            </a:r>
            <a:r>
              <a:rPr lang="en-GB" sz="1200" b="0" dirty="0">
                <a:latin typeface="Century Gothic"/>
              </a:rPr>
              <a:t> </a:t>
            </a:r>
            <a:r>
              <a:rPr lang="en-GB" sz="1200" b="0" dirty="0" err="1">
                <a:latin typeface="Century Gothic"/>
              </a:rPr>
              <a:t>construyendo</a:t>
            </a:r>
            <a:r>
              <a:rPr lang="en-GB" sz="1200" b="0" dirty="0">
                <a:latin typeface="Century Gothic"/>
              </a:rPr>
              <a:t> un altar para la </a:t>
            </a:r>
            <a:r>
              <a:rPr lang="en-GB" sz="1200" b="0" dirty="0" err="1">
                <a:latin typeface="Century Gothic"/>
              </a:rPr>
              <a:t>artista</a:t>
            </a:r>
            <a:r>
              <a:rPr lang="en-GB" sz="1200" b="0" dirty="0">
                <a:latin typeface="Century Gothic"/>
              </a:rPr>
              <a:t> Frida Kahlo con </a:t>
            </a:r>
            <a:r>
              <a:rPr lang="en-GB" sz="1200" b="0" dirty="0" err="1">
                <a:latin typeface="Century Gothic"/>
              </a:rPr>
              <a:t>flores</a:t>
            </a:r>
            <a:r>
              <a:rPr lang="en-GB" sz="1200" b="0" dirty="0">
                <a:latin typeface="Century Gothic"/>
              </a:rPr>
              <a:t> y comida </a:t>
            </a:r>
            <a:r>
              <a:rPr lang="en-GB" sz="1200" b="0" dirty="0" err="1">
                <a:latin typeface="Century Gothic"/>
              </a:rPr>
              <a:t>incluyendo</a:t>
            </a:r>
            <a:r>
              <a:rPr lang="en-GB" sz="1200" b="0" dirty="0">
                <a:latin typeface="Century Gothic"/>
              </a:rPr>
              <a:t> las </a:t>
            </a:r>
            <a:r>
              <a:rPr lang="en-GB" sz="1200" b="0" dirty="0" err="1">
                <a:latin typeface="Century Gothic"/>
              </a:rPr>
              <a:t>calaveras</a:t>
            </a:r>
            <a:r>
              <a:rPr lang="en-GB" sz="1200" b="0" dirty="0">
                <a:latin typeface="Century Gothic"/>
              </a:rPr>
              <a:t> </a:t>
            </a:r>
            <a:r>
              <a:rPr lang="en-GB" sz="1200" b="0" dirty="0" err="1">
                <a:latin typeface="Century Gothic"/>
              </a:rPr>
              <a:t>dulces</a:t>
            </a:r>
            <a:r>
              <a:rPr lang="en-GB" sz="1200" b="0" dirty="0">
                <a:latin typeface="Century Gothic"/>
              </a:rPr>
              <a:t>. </a:t>
            </a:r>
            <a:endParaRPr kumimoji="0" lang="en-GB" sz="1200" b="0" i="0" u="none" strike="noStrike" kern="1200" cap="none" spc="0" normalizeH="0" baseline="0" noProof="0" dirty="0">
              <a:ln>
                <a:noFill/>
              </a:ln>
              <a:effectLst/>
              <a:uLnTx/>
              <a:uFillTx/>
              <a:latin typeface="Century Gothic"/>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2FF8D-BF54-4BE5-86FE-39443B9979F5}"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1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12 minutes</a:t>
            </a:r>
          </a:p>
          <a:p>
            <a:pPr marL="0"/>
            <a:endParaRPr lang="en-GB" b="1" dirty="0"/>
          </a:p>
          <a:p>
            <a:r>
              <a:rPr lang="en-ES" b="1" dirty="0"/>
              <a:t>Aim:</a:t>
            </a:r>
            <a:r>
              <a:rPr lang="en-GB" b="1" dirty="0"/>
              <a:t> </a:t>
            </a:r>
            <a:r>
              <a:rPr lang="en-GB" b="0" dirty="0"/>
              <a:t>to use the singular present tense forms of ‘</a:t>
            </a:r>
            <a:r>
              <a:rPr lang="en-GB" b="0" dirty="0" err="1"/>
              <a:t>estar</a:t>
            </a:r>
            <a:r>
              <a:rPr lang="en-GB" b="0" dirty="0"/>
              <a:t>’ (</a:t>
            </a:r>
            <a:r>
              <a:rPr lang="en-GB" b="0" dirty="0" err="1"/>
              <a:t>estoy</a:t>
            </a:r>
            <a:r>
              <a:rPr lang="en-GB" b="0" dirty="0"/>
              <a:t>, </a:t>
            </a:r>
            <a:r>
              <a:rPr lang="en-GB" b="0" dirty="0" err="1"/>
              <a:t>estás</a:t>
            </a:r>
            <a:r>
              <a:rPr lang="en-GB" b="0" dirty="0"/>
              <a:t>, </a:t>
            </a:r>
            <a:r>
              <a:rPr lang="en-GB" b="0" dirty="0" err="1"/>
              <a:t>está</a:t>
            </a:r>
            <a:r>
              <a:rPr lang="en-GB" b="0" dirty="0"/>
              <a:t>), adverbs of place and the present continuous.</a:t>
            </a:r>
            <a:endParaRPr lang="en-ES" b="1" dirty="0"/>
          </a:p>
          <a:p>
            <a:endParaRPr lang="en-ES" b="1" dirty="0"/>
          </a:p>
          <a:p>
            <a:r>
              <a:rPr lang="en-ES" b="1" dirty="0"/>
              <a:t>Procedure:</a:t>
            </a:r>
            <a:endParaRPr lang="en-GB" b="1" dirty="0"/>
          </a:p>
          <a:p>
            <a:pPr marL="228600" indent="-228600">
              <a:buAutoNum type="arabicPeriod"/>
            </a:pPr>
            <a:r>
              <a:rPr lang="en-GB" b="0" dirty="0"/>
              <a:t>Student A begins by asking student B (Daniel) either ‘¿</a:t>
            </a:r>
            <a:r>
              <a:rPr lang="en-GB" b="0" dirty="0" err="1"/>
              <a:t>dónde</a:t>
            </a:r>
            <a:r>
              <a:rPr lang="en-GB" b="0" dirty="0"/>
              <a:t> </a:t>
            </a:r>
            <a:r>
              <a:rPr lang="en-GB" b="0" dirty="0" err="1"/>
              <a:t>estás</a:t>
            </a:r>
            <a:r>
              <a:rPr lang="en-GB" b="0" dirty="0"/>
              <a:t>?’ or ‘¿</a:t>
            </a:r>
            <a:r>
              <a:rPr lang="en-GB" b="0" dirty="0" err="1"/>
              <a:t>dónde</a:t>
            </a:r>
            <a:r>
              <a:rPr lang="en-GB" b="0" dirty="0"/>
              <a:t> </a:t>
            </a:r>
            <a:r>
              <a:rPr lang="en-GB" b="0" dirty="0" err="1"/>
              <a:t>está</a:t>
            </a:r>
            <a:r>
              <a:rPr lang="en-GB" b="0" dirty="0"/>
              <a:t> Lucía?’.</a:t>
            </a:r>
          </a:p>
          <a:p>
            <a:pPr marL="228600" indent="-228600">
              <a:buAutoNum type="arabicPeriod"/>
            </a:pPr>
            <a:r>
              <a:rPr lang="en-GB" b="0" dirty="0"/>
              <a:t>Student B responds with a place from the left of the slide e.g. </a:t>
            </a:r>
            <a:r>
              <a:rPr lang="en-GB" b="0" dirty="0" err="1"/>
              <a:t>estoy</a:t>
            </a:r>
            <a:r>
              <a:rPr lang="en-GB" b="0" dirty="0"/>
              <a:t> al </a:t>
            </a:r>
            <a:r>
              <a:rPr lang="en-GB" b="0" dirty="0" err="1"/>
              <a:t>lado</a:t>
            </a:r>
            <a:r>
              <a:rPr lang="en-GB" b="0" dirty="0"/>
              <a:t> del bar / Lucía </a:t>
            </a:r>
            <a:r>
              <a:rPr lang="en-GB" b="0" dirty="0" err="1"/>
              <a:t>está</a:t>
            </a:r>
            <a:r>
              <a:rPr lang="en-GB" b="0" dirty="0"/>
              <a:t> </a:t>
            </a:r>
            <a:r>
              <a:rPr lang="en-GB" b="0" dirty="0" err="1"/>
              <a:t>cerca</a:t>
            </a:r>
            <a:r>
              <a:rPr lang="en-GB" b="0" dirty="0"/>
              <a:t> de la </a:t>
            </a:r>
            <a:r>
              <a:rPr lang="en-GB" b="0" dirty="0" err="1"/>
              <a:t>salida</a:t>
            </a:r>
            <a:r>
              <a:rPr lang="en-GB" b="0" dirty="0"/>
              <a:t>.</a:t>
            </a:r>
          </a:p>
          <a:p>
            <a:pPr marL="228600" indent="-228600">
              <a:buAutoNum type="arabicPeriod"/>
            </a:pPr>
            <a:r>
              <a:rPr lang="en-GB" b="0" dirty="0"/>
              <a:t>Student A tries to guess what they are doing, choosing an option from the right of the slide.  E.g. ¿</a:t>
            </a:r>
            <a:r>
              <a:rPr lang="en-GB" b="0" dirty="0" err="1"/>
              <a:t>estás</a:t>
            </a:r>
            <a:r>
              <a:rPr lang="en-GB" b="0" dirty="0"/>
              <a:t> </a:t>
            </a:r>
            <a:r>
              <a:rPr lang="en-GB" b="0" dirty="0" err="1"/>
              <a:t>bebiendo</a:t>
            </a:r>
            <a:r>
              <a:rPr lang="en-GB" b="0" dirty="0"/>
              <a:t> </a:t>
            </a:r>
            <a:r>
              <a:rPr lang="en-GB" b="0" dirty="0" err="1"/>
              <a:t>algo</a:t>
            </a:r>
            <a:r>
              <a:rPr lang="en-GB" b="0" dirty="0"/>
              <a:t>? / ¿</a:t>
            </a:r>
            <a:r>
              <a:rPr lang="en-GB" b="0" dirty="0" err="1"/>
              <a:t>está</a:t>
            </a:r>
            <a:r>
              <a:rPr lang="en-GB" b="0" dirty="0"/>
              <a:t> </a:t>
            </a:r>
            <a:r>
              <a:rPr lang="en-GB" b="0" dirty="0" err="1"/>
              <a:t>yendo</a:t>
            </a:r>
            <a:r>
              <a:rPr lang="en-GB" b="0" dirty="0"/>
              <a:t> a casa?</a:t>
            </a:r>
          </a:p>
          <a:p>
            <a:pPr marL="228600" indent="-228600">
              <a:buAutoNum type="arabicPeriod"/>
            </a:pPr>
            <a:r>
              <a:rPr lang="en-GB" b="0" dirty="0"/>
              <a:t>Student B answers either ‘</a:t>
            </a:r>
            <a:r>
              <a:rPr lang="en-GB" b="0" dirty="0" err="1"/>
              <a:t>sí</a:t>
            </a:r>
            <a:r>
              <a:rPr lang="en-GB" b="0" dirty="0"/>
              <a:t>, </a:t>
            </a:r>
            <a:r>
              <a:rPr lang="en-GB" b="0" dirty="0" err="1"/>
              <a:t>estoy</a:t>
            </a:r>
            <a:r>
              <a:rPr lang="en-GB" b="0" dirty="0"/>
              <a:t>/</a:t>
            </a:r>
            <a:r>
              <a:rPr lang="en-GB" b="0" dirty="0" err="1"/>
              <a:t>está</a:t>
            </a:r>
            <a:r>
              <a:rPr lang="en-GB" b="0" dirty="0"/>
              <a:t>...’ or ‘no, no </a:t>
            </a:r>
            <a:r>
              <a:rPr lang="en-GB" b="0" dirty="0" err="1"/>
              <a:t>estoy</a:t>
            </a:r>
            <a:r>
              <a:rPr lang="en-GB" b="0" dirty="0"/>
              <a:t>/</a:t>
            </a:r>
            <a:r>
              <a:rPr lang="en-GB" b="0" dirty="0" err="1"/>
              <a:t>está</a:t>
            </a:r>
            <a:r>
              <a:rPr lang="en-GB" b="0" dirty="0"/>
              <a:t>…’</a:t>
            </a:r>
          </a:p>
          <a:p>
            <a:pPr marL="228600" indent="-228600">
              <a:buAutoNum type="arabicPeriod"/>
            </a:pPr>
            <a:r>
              <a:rPr lang="en-GB" b="0" dirty="0"/>
              <a:t>If the answer is ‘no’, student A guesses again.</a:t>
            </a:r>
          </a:p>
          <a:p>
            <a:pPr marL="228600" indent="-228600">
              <a:buAutoNum type="arabicPeriod"/>
            </a:pPr>
            <a:r>
              <a:rPr lang="en-GB" b="0" dirty="0"/>
              <a:t>Students swap roles.</a:t>
            </a:r>
          </a:p>
          <a:p>
            <a:pPr marL="228600" indent="-228600">
              <a:buAutoNum type="arabicPeriod"/>
            </a:pPr>
            <a:endParaRPr lang="en-GB" b="0" dirty="0"/>
          </a:p>
          <a:p>
            <a:pPr marL="0" indent="0">
              <a:buNone/>
            </a:pPr>
            <a:r>
              <a:rPr lang="en-GB" b="1" dirty="0"/>
              <a:t>Frequency of unknown vocabulary:</a:t>
            </a:r>
          </a:p>
          <a:p>
            <a:pPr marL="0" indent="0">
              <a:buNone/>
            </a:pPr>
            <a:r>
              <a:rPr lang="en-GB" b="0" dirty="0" err="1"/>
              <a:t>adivinar</a:t>
            </a:r>
            <a:r>
              <a:rPr lang="en-GB" b="0" dirty="0"/>
              <a:t> [2201]</a:t>
            </a:r>
          </a:p>
          <a:p>
            <a:pPr marL="0"/>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7898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SHOW THIS SLIDE DURING THE ACTIVITY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14</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44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[1/3]</a:t>
            </a: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15</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131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[2/3]</a:t>
            </a:r>
            <a:endParaRPr lang="en-GB" b="0" dirty="0"/>
          </a:p>
          <a:p>
            <a:pPr marL="0"/>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16</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83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 slide [3/3]</a:t>
            </a:r>
            <a:endParaRPr lang="en-GB" b="0" dirty="0"/>
          </a:p>
          <a:p>
            <a:pPr marL="0"/>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17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308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b="0" i="0" u="none" strike="noStrike" dirty="0" err="1">
                <a:solidFill>
                  <a:schemeClr val="dk1"/>
                </a:solidFill>
                <a:latin typeface="Calibri"/>
                <a:ea typeface="Calibri"/>
                <a:cs typeface="Calibri"/>
                <a:sym typeface="Calibri"/>
              </a:rPr>
              <a:t>Artwork</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by</a:t>
            </a:r>
            <a:r>
              <a:rPr lang="es-ES" sz="1200" b="0" i="0" u="none" strike="noStrike" dirty="0">
                <a:solidFill>
                  <a:schemeClr val="dk1"/>
                </a:solidFill>
                <a:latin typeface="Calibri"/>
                <a:ea typeface="Calibri"/>
                <a:cs typeface="Calibri"/>
                <a:sym typeface="Calibri"/>
              </a:rPr>
              <a:t> Mark Davies. </a:t>
            </a:r>
            <a:r>
              <a:rPr lang="es-ES" sz="1200" b="0" i="0" u="none" strike="noStrike" dirty="0" err="1">
                <a:solidFill>
                  <a:schemeClr val="dk1"/>
                </a:solidFill>
                <a:latin typeface="Calibri"/>
                <a:ea typeface="Calibri"/>
                <a:cs typeface="Calibri"/>
                <a:sym typeface="Calibri"/>
              </a:rPr>
              <a:t>All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additional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pictures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selected</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available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under</a:t>
            </a:r>
            <a:r>
              <a:rPr lang="es-ES" sz="1200" b="0" i="0" u="none" strike="noStrike" dirty="0">
                <a:solidFill>
                  <a:schemeClr val="dk1"/>
                </a:solidFill>
                <a:latin typeface="Calibri"/>
                <a:ea typeface="Calibri"/>
                <a:cs typeface="Calibri"/>
                <a:sym typeface="Calibri"/>
              </a:rPr>
              <a:t> a Creative </a:t>
            </a:r>
            <a:r>
              <a:rPr lang="es-ES" sz="1200" b="0" i="0" u="none" strike="noStrike" dirty="0" err="1">
                <a:solidFill>
                  <a:schemeClr val="dk1"/>
                </a:solidFill>
                <a:latin typeface="Calibri"/>
                <a:ea typeface="Calibri"/>
                <a:cs typeface="Calibri"/>
                <a:sym typeface="Calibri"/>
              </a:rPr>
              <a:t>Commons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license</a:t>
            </a:r>
            <a:r>
              <a:rPr lang="es-ES" sz="1200" b="0" i="0" u="none" strike="noStrike" dirty="0">
                <a:solidFill>
                  <a:schemeClr val="dk1"/>
                </a:solidFill>
                <a:latin typeface="Calibri"/>
                <a:ea typeface="Calibri"/>
                <a:cs typeface="Calibri"/>
                <a:sym typeface="Calibri"/>
              </a:rPr>
              <a:t>, no </a:t>
            </a:r>
            <a:r>
              <a:rPr lang="es-ES" sz="1200" b="0" i="0" u="none" strike="noStrike" dirty="0" err="1">
                <a:solidFill>
                  <a:schemeClr val="dk1"/>
                </a:solidFill>
                <a:latin typeface="Calibri"/>
                <a:ea typeface="Calibri"/>
                <a:cs typeface="Calibri"/>
                <a:sym typeface="Calibri"/>
              </a:rPr>
              <a:t>attribution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required</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s-ES" sz="1200" b="1" dirty="0" err="1"/>
              <a:t>Learning</a:t>
            </a:r>
            <a:r>
              <a:rPr lang="es-ES" sz="1200" b="1" dirty="0"/>
              <a:t> </a:t>
            </a:r>
            <a:r>
              <a:rPr lang="es-ES" sz="1200" b="1" dirty="0" err="1"/>
              <a:t>outcomes</a:t>
            </a:r>
            <a:r>
              <a:rPr lang="es-ES" sz="1200" b="1" dirty="0"/>
              <a:t> (</a:t>
            </a:r>
            <a:r>
              <a:rPr lang="es-ES" sz="1200" b="1" dirty="0" err="1"/>
              <a:t>lesson</a:t>
            </a:r>
            <a:r>
              <a:rPr lang="es-ES" sz="1200" b="1" dirty="0"/>
              <a:t> 2):</a:t>
            </a:r>
            <a:endParaRPr dirty="0"/>
          </a:p>
          <a:p>
            <a:pPr marL="0" marR="0" lvl="0" indent="0" algn="l" rtl="0">
              <a:lnSpc>
                <a:spcPct val="100000"/>
              </a:lnSpc>
              <a:spcBef>
                <a:spcPts val="0"/>
              </a:spcBef>
              <a:spcAft>
                <a:spcPts val="0"/>
              </a:spcAft>
              <a:buClr>
                <a:srgbClr val="000000"/>
              </a:buClr>
              <a:buSzPts val="1200"/>
              <a:buFont typeface="Century Gothic"/>
              <a:buNone/>
            </a:pPr>
            <a:r>
              <a:rPr lang="es-ES" b="0" i="0" dirty="0" err="1">
                <a:solidFill>
                  <a:srgbClr val="000000"/>
                </a:solidFill>
                <a:latin typeface="Century Gothic"/>
                <a:ea typeface="Century Gothic"/>
                <a:cs typeface="Century Gothic"/>
                <a:sym typeface="Century Gothic"/>
              </a:rPr>
              <a:t>spelling</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changes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present</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participle</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of</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verbs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whose</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stems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end</a:t>
            </a:r>
            <a:r>
              <a:rPr lang="es-ES" b="0" i="0" dirty="0">
                <a:solidFill>
                  <a:srgbClr val="000000"/>
                </a:solidFill>
                <a:latin typeface="Century Gothic"/>
                <a:ea typeface="Century Gothic"/>
                <a:cs typeface="Century Gothic"/>
                <a:sym typeface="Century Gothic"/>
              </a:rPr>
              <a:t> in a </a:t>
            </a:r>
            <a:r>
              <a:rPr lang="es-ES" b="0" i="0" dirty="0" err="1">
                <a:solidFill>
                  <a:srgbClr val="000000"/>
                </a:solidFill>
                <a:latin typeface="Century Gothic"/>
                <a:ea typeface="Century Gothic"/>
                <a:cs typeface="Century Gothic"/>
                <a:sym typeface="Century Gothic"/>
              </a:rPr>
              <a:t>vowel</a:t>
            </a:r>
            <a:r>
              <a:rPr lang="es-ES" b="0" i="0" dirty="0">
                <a:solidFill>
                  <a:srgbClr val="000000"/>
                </a:solidFill>
                <a:latin typeface="Century Gothic"/>
                <a:ea typeface="Century Gothic"/>
                <a:cs typeface="Century Gothic"/>
                <a:sym typeface="Century Gothic"/>
              </a:rPr>
              <a:t> (leer, construir) and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verbs</a:t>
            </a:r>
            <a:r>
              <a:rPr lang="es-ES" b="0" i="0" dirty="0">
                <a:solidFill>
                  <a:srgbClr val="000000"/>
                </a:solidFill>
                <a:latin typeface="Century Gothic"/>
                <a:ea typeface="Century Gothic"/>
                <a:cs typeface="Century Gothic"/>
                <a:sym typeface="Century Gothic"/>
              </a:rPr>
              <a:t> in </a:t>
            </a:r>
            <a:r>
              <a:rPr lang="es-ES" b="0" i="0" dirty="0" err="1">
                <a:solidFill>
                  <a:srgbClr val="000000"/>
                </a:solidFill>
                <a:latin typeface="Century Gothic"/>
                <a:ea typeface="Century Gothic"/>
                <a:cs typeface="Century Gothic"/>
                <a:sym typeface="Century Gothic"/>
              </a:rPr>
              <a:t>the</a:t>
            </a:r>
            <a:r>
              <a:rPr lang="es-ES" b="0" i="0" dirty="0">
                <a:solidFill>
                  <a:srgbClr val="000000"/>
                </a:solidFill>
                <a:latin typeface="Century Gothic"/>
                <a:ea typeface="Century Gothic"/>
                <a:cs typeface="Century Gothic"/>
                <a:sym typeface="Century Gothic"/>
              </a:rPr>
              <a:t> pedir </a:t>
            </a:r>
            <a:r>
              <a:rPr lang="es-ES" b="0" i="0" dirty="0" err="1">
                <a:solidFill>
                  <a:srgbClr val="000000"/>
                </a:solidFill>
                <a:latin typeface="Century Gothic"/>
                <a:ea typeface="Century Gothic"/>
                <a:cs typeface="Century Gothic"/>
                <a:sym typeface="Century Gothic"/>
              </a:rPr>
              <a:t>cluster</a:t>
            </a:r>
            <a:endParaRPr sz="1200" b="1" dirty="0"/>
          </a:p>
          <a:p>
            <a:pPr marL="0" lvl="0" indent="0" algn="l" rtl="0">
              <a:spcBef>
                <a:spcPts val="0"/>
              </a:spcBef>
              <a:spcAft>
                <a:spcPts val="0"/>
              </a:spcAft>
              <a:buNone/>
            </a:pPr>
            <a:r>
              <a:rPr lang="es-ES" sz="1200" b="0" dirty="0"/>
              <a:t>ESTAR in </a:t>
            </a:r>
            <a:r>
              <a:rPr lang="es-ES" sz="1200" b="0" dirty="0" err="1"/>
              <a:t>present</a:t>
            </a:r>
            <a:r>
              <a:rPr lang="es-ES" sz="1200" b="0" dirty="0"/>
              <a:t> tense, </a:t>
            </a:r>
            <a:r>
              <a:rPr lang="es-ES" sz="1200" b="0" dirty="0" err="1"/>
              <a:t>all</a:t>
            </a:r>
            <a:r>
              <a:rPr lang="es-ES" sz="1200" b="0" dirty="0"/>
              <a:t> </a:t>
            </a:r>
            <a:r>
              <a:rPr lang="es-ES" sz="1200" b="0" dirty="0" err="1"/>
              <a:t>persons</a:t>
            </a:r>
            <a:endParaRPr sz="1200" b="0" dirty="0"/>
          </a:p>
          <a:p>
            <a:pPr marL="0" lvl="0" indent="0" algn="l" rtl="0">
              <a:spcBef>
                <a:spcPts val="0"/>
              </a:spcBef>
              <a:spcAft>
                <a:spcPts val="0"/>
              </a:spcAft>
              <a:buNone/>
            </a:pPr>
            <a:r>
              <a:rPr lang="es-ES" sz="1200" b="0" dirty="0"/>
              <a:t>position </a:t>
            </a:r>
            <a:r>
              <a:rPr lang="es-ES" sz="1200" b="0" dirty="0" err="1"/>
              <a:t>of</a:t>
            </a:r>
            <a:r>
              <a:rPr lang="es-ES" sz="1200" b="0" dirty="0"/>
              <a:t> </a:t>
            </a:r>
            <a:r>
              <a:rPr lang="es-ES" sz="1200" b="0" dirty="0" err="1"/>
              <a:t>adverbs</a:t>
            </a:r>
            <a:r>
              <a:rPr lang="es-ES" sz="1200" b="0" dirty="0"/>
              <a:t> </a:t>
            </a:r>
            <a:r>
              <a:rPr lang="es-ES" sz="1200" b="0" dirty="0" err="1"/>
              <a:t>of</a:t>
            </a:r>
            <a:r>
              <a:rPr lang="es-ES" sz="1200" b="0" dirty="0"/>
              <a:t> place </a:t>
            </a:r>
            <a:r>
              <a:rPr lang="es-ES" sz="1200" b="0" dirty="0" err="1"/>
              <a:t>with</a:t>
            </a:r>
            <a:r>
              <a:rPr lang="es-ES" sz="1200" b="0" dirty="0"/>
              <a:t> del and de la</a:t>
            </a:r>
            <a:endParaRPr sz="1200" b="0" dirty="0"/>
          </a:p>
          <a:p>
            <a:pPr marL="0" lvl="0" indent="0" algn="l" rtl="0">
              <a:spcBef>
                <a:spcPts val="0"/>
              </a:spcBef>
              <a:spcAft>
                <a:spcPts val="0"/>
              </a:spcAft>
              <a:buNone/>
            </a:pPr>
            <a:r>
              <a:rPr lang="es-ES" sz="1200" b="0" dirty="0" err="1"/>
              <a:t>present</a:t>
            </a:r>
            <a:r>
              <a:rPr lang="es-ES" sz="1200" b="0" dirty="0"/>
              <a:t> tense -ar 1st and 2nd </a:t>
            </a:r>
            <a:r>
              <a:rPr lang="es-ES" sz="1200" b="0" dirty="0" err="1"/>
              <a:t>person</a:t>
            </a:r>
            <a:r>
              <a:rPr lang="es-ES" sz="1200" b="0" dirty="0"/>
              <a:t> singular </a:t>
            </a:r>
            <a:r>
              <a:rPr lang="es-ES" sz="1200" b="0" dirty="0" err="1"/>
              <a:t>verbs</a:t>
            </a:r>
            <a:r>
              <a:rPr lang="es-ES" sz="1200" b="0" dirty="0"/>
              <a:t> (-o, -as)</a:t>
            </a:r>
            <a:endParaRPr sz="1200" b="0" dirty="0"/>
          </a:p>
          <a:p>
            <a:pPr marL="0" lvl="0" indent="0" algn="l" rtl="0">
              <a:spcBef>
                <a:spcPts val="0"/>
              </a:spcBef>
              <a:spcAft>
                <a:spcPts val="0"/>
              </a:spcAft>
              <a:buNone/>
            </a:pPr>
            <a:r>
              <a:rPr lang="es-ES" sz="1200" b="1" dirty="0"/>
              <a:t>estar + </a:t>
            </a:r>
            <a:r>
              <a:rPr lang="es-ES" sz="1200" b="1" dirty="0" err="1"/>
              <a:t>present</a:t>
            </a:r>
            <a:r>
              <a:rPr lang="es-ES" sz="1200" b="1" dirty="0"/>
              <a:t> </a:t>
            </a:r>
            <a:r>
              <a:rPr lang="es-ES" sz="1200" b="1" dirty="0" err="1"/>
              <a:t>participle</a:t>
            </a:r>
            <a:r>
              <a:rPr lang="es-ES" sz="1200" b="1" dirty="0"/>
              <a:t> </a:t>
            </a:r>
            <a:r>
              <a:rPr lang="es-ES" sz="1200" b="1" dirty="0" err="1"/>
              <a:t>of</a:t>
            </a:r>
            <a:r>
              <a:rPr lang="es-ES" sz="1200" b="1" dirty="0"/>
              <a:t> -ar &amp; -</a:t>
            </a:r>
            <a:r>
              <a:rPr lang="es-ES" sz="1200" b="1" dirty="0" err="1"/>
              <a:t>er</a:t>
            </a:r>
            <a:r>
              <a:rPr lang="es-ES" sz="1200" b="1" dirty="0"/>
              <a:t> / -ir </a:t>
            </a:r>
            <a:r>
              <a:rPr lang="es-ES" sz="1200" b="1" dirty="0" err="1"/>
              <a:t>verbs</a:t>
            </a:r>
            <a:r>
              <a:rPr lang="es-ES" sz="1200" b="1" dirty="0"/>
              <a:t> (1st, 2nd and 3rd </a:t>
            </a:r>
            <a:r>
              <a:rPr lang="es-ES" sz="1200" b="1" dirty="0" err="1"/>
              <a:t>person</a:t>
            </a:r>
            <a:r>
              <a:rPr lang="es-ES" sz="1200" b="1" dirty="0"/>
              <a:t> singular)</a:t>
            </a:r>
            <a:endParaRPr b="1" dirty="0"/>
          </a:p>
          <a:p>
            <a:pPr marL="0" lvl="0" indent="0" algn="l" rtl="0">
              <a:spcBef>
                <a:spcPts val="0"/>
              </a:spcBef>
              <a:spcAft>
                <a:spcPts val="0"/>
              </a:spcAft>
              <a:buNone/>
            </a:pPr>
            <a:endParaRPr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err="1">
                <a:solidFill>
                  <a:schemeClr val="dk1"/>
                </a:solidFill>
                <a:latin typeface="Calibri"/>
                <a:ea typeface="Calibri"/>
                <a:cs typeface="Calibri"/>
                <a:sym typeface="Calibri"/>
              </a:rPr>
              <a:t>Phonics</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ll (and </a:t>
            </a:r>
            <a:r>
              <a:rPr lang="es-ES" b="1" i="0" dirty="0" err="1">
                <a:solidFill>
                  <a:srgbClr val="000000"/>
                </a:solidFill>
                <a:latin typeface="Century Gothic"/>
                <a:ea typeface="Century Gothic"/>
                <a:cs typeface="Century Gothic"/>
                <a:sym typeface="Century Gothic"/>
              </a:rPr>
              <a:t>spelling</a:t>
            </a:r>
            <a:r>
              <a:rPr lang="es-ES" b="1" i="0" dirty="0">
                <a:solidFill>
                  <a:srgbClr val="000000"/>
                </a:solidFill>
                <a:latin typeface="Century Gothic"/>
                <a:ea typeface="Century Gothic"/>
                <a:cs typeface="Century Gothic"/>
                <a:sym typeface="Century Gothic"/>
              </a:rPr>
              <a:t> 'y’)</a:t>
            </a:r>
            <a:endParaRPr b="1" dirty="0"/>
          </a:p>
          <a:p>
            <a:pPr marL="0" marR="0" lvl="0" indent="0" algn="l" rtl="0">
              <a:lnSpc>
                <a:spcPct val="100000"/>
              </a:lnSpc>
              <a:spcBef>
                <a:spcPts val="0"/>
              </a:spcBef>
              <a:spcAft>
                <a:spcPts val="0"/>
              </a:spcAft>
              <a:buClr>
                <a:schemeClr val="dk1"/>
              </a:buClr>
              <a:buSzPts val="1200"/>
              <a:buFont typeface="Calibri"/>
              <a:buNone/>
            </a:pPr>
            <a:r>
              <a:rPr lang="es-ES" b="1" i="0" dirty="0">
                <a:solidFill>
                  <a:srgbClr val="000000"/>
                </a:solidFill>
                <a:latin typeface="Century Gothic"/>
                <a:ea typeface="Century Gothic"/>
                <a:cs typeface="Century Gothic"/>
                <a:sym typeface="Century Gothic"/>
              </a:rPr>
              <a:t>(H) Rules </a:t>
            </a:r>
            <a:r>
              <a:rPr lang="es-ES" b="1" i="0" dirty="0" err="1">
                <a:solidFill>
                  <a:srgbClr val="000000"/>
                </a:solidFill>
                <a:latin typeface="Century Gothic"/>
                <a:ea typeface="Century Gothic"/>
                <a:cs typeface="Century Gothic"/>
                <a:sym typeface="Century Gothic"/>
              </a:rPr>
              <a:t>for</a:t>
            </a:r>
            <a:r>
              <a:rPr lang="es-ES" b="1" i="0" dirty="0">
                <a:solidFill>
                  <a:srgbClr val="000000"/>
                </a:solidFill>
                <a:latin typeface="Century Gothic"/>
                <a:ea typeface="Century Gothic"/>
                <a:cs typeface="Century Gothic"/>
                <a:sym typeface="Century Gothic"/>
              </a:rPr>
              <a:t> </a:t>
            </a:r>
            <a:r>
              <a:rPr lang="es-ES" b="1" i="0" dirty="0" err="1">
                <a:solidFill>
                  <a:srgbClr val="000000"/>
                </a:solidFill>
                <a:latin typeface="Century Gothic"/>
                <a:ea typeface="Century Gothic"/>
                <a:cs typeface="Century Gothic"/>
                <a:sym typeface="Century Gothic"/>
              </a:rPr>
              <a:t>accents</a:t>
            </a:r>
            <a:r>
              <a:rPr lang="es-ES" b="1" i="0" dirty="0">
                <a:solidFill>
                  <a:srgbClr val="000000"/>
                </a:solidFill>
                <a:latin typeface="Century Gothic"/>
                <a:ea typeface="Century Gothic"/>
                <a:cs typeface="Century Gothic"/>
                <a:sym typeface="Century Gothic"/>
              </a:rPr>
              <a:t> / final </a:t>
            </a:r>
            <a:r>
              <a:rPr lang="es-ES" b="1" i="0" dirty="0" err="1">
                <a:solidFill>
                  <a:srgbClr val="000000"/>
                </a:solidFill>
                <a:latin typeface="Century Gothic"/>
                <a:ea typeface="Century Gothic"/>
                <a:cs typeface="Century Gothic"/>
                <a:sym typeface="Century Gothic"/>
              </a:rPr>
              <a:t>syllable</a:t>
            </a:r>
            <a:r>
              <a:rPr lang="es-ES" b="1" i="0" dirty="0">
                <a:solidFill>
                  <a:srgbClr val="000000"/>
                </a:solidFill>
                <a:latin typeface="Century Gothic"/>
                <a:ea typeface="Century Gothic"/>
                <a:cs typeface="Century Gothic"/>
                <a:sym typeface="Century Gothic"/>
              </a:rPr>
              <a:t> stress </a:t>
            </a:r>
            <a:endParaRPr b="1"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a:t>
            </a:r>
            <a:r>
              <a:rPr lang="es-ES" sz="1200" b="1" i="0" u="none" strike="noStrike" cap="none" dirty="0" err="1">
                <a:solidFill>
                  <a:schemeClr val="dk1"/>
                </a:solidFill>
                <a:latin typeface="Calibri"/>
                <a:ea typeface="Calibri"/>
                <a:cs typeface="Calibri"/>
                <a:sym typeface="Calibri"/>
              </a:rPr>
              <a:t>frequency</a:t>
            </a:r>
            <a:r>
              <a:rPr lang="es-ES" sz="1200" b="1" i="0" u="none" strike="noStrike" cap="none" dirty="0">
                <a:solidFill>
                  <a:schemeClr val="dk1"/>
                </a:solidFill>
                <a:latin typeface="Calibri"/>
                <a:ea typeface="Calibri"/>
                <a:cs typeface="Calibri"/>
                <a:sym typeface="Calibri"/>
              </a:rPr>
              <a:t> (1 </a:t>
            </a:r>
            <a:r>
              <a:rPr lang="es-ES" sz="1200" b="1" i="0" u="none" strike="noStrike" cap="none" dirty="0" err="1">
                <a:solidFill>
                  <a:schemeClr val="dk1"/>
                </a:solidFill>
                <a:latin typeface="Calibri"/>
                <a:ea typeface="Calibri"/>
                <a:cs typeface="Calibri"/>
                <a:sym typeface="Calibri"/>
              </a:rPr>
              <a:t>is</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the</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most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frequent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word</a:t>
            </a:r>
            <a:r>
              <a:rPr lang="es-ES" sz="1200" b="1" i="0" u="none" strike="noStrike" cap="none" dirty="0">
                <a:solidFill>
                  <a:schemeClr val="dk1"/>
                </a:solidFill>
                <a:latin typeface="Calibri"/>
                <a:ea typeface="Calibri"/>
                <a:cs typeface="Calibri"/>
                <a:sym typeface="Calibri"/>
              </a:rPr>
              <a:t> in </a:t>
            </a:r>
            <a:r>
              <a:rPr lang="es-ES" sz="1200" b="1" i="0" u="none" strike="noStrike" cap="none" dirty="0" err="1">
                <a:solidFill>
                  <a:schemeClr val="dk1"/>
                </a:solidFill>
                <a:latin typeface="Calibri"/>
                <a:ea typeface="Calibri"/>
                <a:cs typeface="Calibri"/>
                <a:sym typeface="Calibri"/>
              </a:rPr>
              <a:t>Spanish</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a:t>
            </a:r>
            <a:r>
              <a:rPr lang="es-ES" sz="1200" b="1" i="0" u="none" strike="noStrike" cap="none" dirty="0" err="1">
                <a:solidFill>
                  <a:schemeClr val="dk1"/>
                </a:solidFill>
                <a:latin typeface="Calibri"/>
                <a:ea typeface="Calibri"/>
                <a:cs typeface="Calibri"/>
                <a:sym typeface="Calibri"/>
              </a:rPr>
              <a:t>vocabulary</a:t>
            </a:r>
            <a:r>
              <a:rPr lang="es-ES" sz="1200" b="1" i="0" u="none" strike="noStrike" cap="none" dirty="0">
                <a:solidFill>
                  <a:schemeClr val="dk1"/>
                </a:solidFill>
                <a:latin typeface="Calibri"/>
                <a:ea typeface="Calibri"/>
                <a:cs typeface="Calibri"/>
                <a:sym typeface="Calibri"/>
              </a:rPr>
              <a:t>: </a:t>
            </a:r>
            <a:r>
              <a:rPr lang="es-ES" b="0" i="0" u="none" strike="noStrike" dirty="0">
                <a:solidFill>
                  <a:srgbClr val="000000"/>
                </a:solidFill>
                <a:latin typeface="Century Gothic"/>
                <a:ea typeface="Century Gothic"/>
                <a:cs typeface="Century Gothic"/>
                <a:sym typeface="Century Gothic"/>
              </a:rPr>
              <a:t>traigo [341]; banco² (</a:t>
            </a:r>
            <a:r>
              <a:rPr lang="es-ES" b="0" i="0" u="none" strike="noStrike" dirty="0" err="1">
                <a:solidFill>
                  <a:srgbClr val="000000"/>
                </a:solidFill>
                <a:latin typeface="Century Gothic"/>
                <a:ea typeface="Century Gothic"/>
                <a:cs typeface="Century Gothic"/>
                <a:sym typeface="Century Gothic"/>
              </a:rPr>
              <a:t>bench</a:t>
            </a:r>
            <a:r>
              <a:rPr lang="es-ES" b="0" i="0" u="none" strike="noStrike" dirty="0">
                <a:solidFill>
                  <a:srgbClr val="000000"/>
                </a:solidFill>
                <a:latin typeface="Century Gothic"/>
                <a:ea typeface="Century Gothic"/>
                <a:cs typeface="Century Gothic"/>
                <a:sym typeface="Century Gothic"/>
              </a:rPr>
              <a:t>) [728]; bar [1938]; cuarto [693]; Día de Muertos [n/a]; planta² (</a:t>
            </a:r>
            <a:r>
              <a:rPr lang="es-ES" b="0" i="0" u="none" strike="noStrike" dirty="0" err="1">
                <a:solidFill>
                  <a:srgbClr val="000000"/>
                </a:solidFill>
                <a:latin typeface="Century Gothic"/>
                <a:ea typeface="Century Gothic"/>
                <a:cs typeface="Century Gothic"/>
                <a:sym typeface="Century Gothic"/>
              </a:rPr>
              <a:t>floor</a:t>
            </a:r>
            <a:r>
              <a:rPr lang="es-ES" b="0" i="0" u="none" strike="noStrike" dirty="0">
                <a:solidFill>
                  <a:srgbClr val="000000"/>
                </a:solidFill>
                <a:latin typeface="Century Gothic"/>
                <a:ea typeface="Century Gothic"/>
                <a:cs typeface="Century Gothic"/>
                <a:sym typeface="Century Gothic"/>
              </a:rPr>
              <a:t>)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a:t>
            </a:r>
            <a:r>
              <a:rPr lang="es-ES" b="1" i="0" u="none" strike="noStrike" dirty="0" err="1">
                <a:solidFill>
                  <a:srgbClr val="000000"/>
                </a:solidFill>
                <a:latin typeface="Century Gothic"/>
                <a:ea typeface="Century Gothic"/>
                <a:cs typeface="Century Gothic"/>
                <a:sym typeface="Century Gothic"/>
              </a:rPr>
              <a:t>only</a:t>
            </a:r>
            <a:r>
              <a:rPr lang="es-ES" b="1" i="0" u="none" strike="noStrike" dirty="0">
                <a:solidFill>
                  <a:srgbClr val="000000"/>
                </a:solidFill>
                <a:latin typeface="Century Gothic"/>
                <a:ea typeface="Century Gothic"/>
                <a:cs typeface="Century Gothic"/>
                <a:sym typeface="Century Gothic"/>
              </a:rPr>
              <a:t>:</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a:t>
            </a:r>
            <a:r>
              <a:rPr lang="es-ES" b="0" i="0" u="none" strike="noStrike" dirty="0" err="1">
                <a:solidFill>
                  <a:srgbClr val="FF0000"/>
                </a:solidFill>
                <a:latin typeface="Century Gothic"/>
                <a:ea typeface="Century Gothic"/>
                <a:cs typeface="Century Gothic"/>
                <a:sym typeface="Century Gothic"/>
              </a:rPr>
              <a:t>stage</a:t>
            </a:r>
            <a:r>
              <a:rPr lang="es-ES" b="0" i="0" u="none" strike="noStrike" dirty="0">
                <a:solidFill>
                  <a:srgbClr val="FF0000"/>
                </a:solidFill>
                <a:latin typeface="Century Gothic"/>
                <a:ea typeface="Century Gothic"/>
                <a:cs typeface="Century Gothic"/>
                <a:sym typeface="Century Gothic"/>
              </a:rPr>
              <a:t>) [1392]; estado [271] </a:t>
            </a:r>
            <a:r>
              <a:rPr lang="es-ES" b="1" i="0" u="none" strike="noStrike" dirty="0">
                <a:solidFill>
                  <a:srgbClr val="FF0000"/>
                </a:solidFill>
                <a:latin typeface="Century Gothic"/>
                <a:ea typeface="Century Gothic"/>
                <a:cs typeface="Century Gothic"/>
                <a:sym typeface="Century Gothic"/>
              </a:rPr>
              <a:t>(7)</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err="1"/>
              <a:t>Thematic</a:t>
            </a:r>
            <a:r>
              <a:rPr lang="es-ES" b="1" i="0" dirty="0"/>
              <a:t> </a:t>
            </a:r>
            <a:r>
              <a:rPr lang="es-ES" b="1" i="0" dirty="0" err="1"/>
              <a:t>revisited</a:t>
            </a:r>
            <a:r>
              <a:rPr lang="es-ES" b="1" i="0" dirty="0"/>
              <a:t> </a:t>
            </a:r>
            <a:r>
              <a:rPr lang="es-ES" b="1" i="0" dirty="0" err="1"/>
              <a:t>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 [173];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err="1">
                <a:solidFill>
                  <a:srgbClr val="000000"/>
                </a:solidFill>
                <a:latin typeface="Century Gothic"/>
                <a:ea typeface="Century Gothic"/>
                <a:cs typeface="Century Gothic"/>
                <a:sym typeface="Century Gothic"/>
              </a:rPr>
              <a:t>Spaced</a:t>
            </a:r>
            <a:r>
              <a:rPr lang="es-ES" b="1" i="0" u="none" strike="noStrike" dirty="0">
                <a:solidFill>
                  <a:srgbClr val="000000"/>
                </a:solidFill>
                <a:latin typeface="Century Gothic"/>
                <a:ea typeface="Century Gothic"/>
                <a:cs typeface="Century Gothic"/>
                <a:sym typeface="Century Gothic"/>
              </a:rPr>
              <a:t> </a:t>
            </a:r>
            <a:r>
              <a:rPr lang="es-ES" b="1" i="0" u="none" strike="noStrike" dirty="0" err="1">
                <a:solidFill>
                  <a:srgbClr val="000000"/>
                </a:solidFill>
                <a:latin typeface="Century Gothic"/>
                <a:ea typeface="Century Gothic"/>
                <a:cs typeface="Century Gothic"/>
                <a:sym typeface="Century Gothic"/>
              </a:rPr>
              <a:t>repetition</a:t>
            </a:r>
            <a:r>
              <a:rPr lang="es-ES" b="1" i="0" u="none" strike="noStrike" dirty="0">
                <a:solidFill>
                  <a:srgbClr val="000000"/>
                </a:solidFill>
                <a:latin typeface="Century Gothic"/>
                <a:ea typeface="Century Gothic"/>
                <a:cs typeface="Century Gothic"/>
                <a:sym typeface="Century Gothic"/>
              </a:rPr>
              <a:t>: </a:t>
            </a:r>
            <a:r>
              <a:rPr lang="es-ES" b="0" i="0" dirty="0">
                <a:solidFill>
                  <a:srgbClr val="000000"/>
                </a:solidFill>
                <a:latin typeface="Century Gothic"/>
                <a:ea typeface="Century Gothic"/>
                <a:cs typeface="Century Gothic"/>
                <a:sym typeface="Century Gothic"/>
              </a:rPr>
              <a:t>aguantar [1879]; arreglar¹ (</a:t>
            </a:r>
            <a:r>
              <a:rPr lang="es-ES" b="0" i="0" dirty="0" err="1">
                <a:solidFill>
                  <a:srgbClr val="000000"/>
                </a:solidFill>
                <a:latin typeface="Century Gothic"/>
                <a:ea typeface="Century Gothic"/>
                <a:cs typeface="Century Gothic"/>
                <a:sym typeface="Century Gothic"/>
              </a:rPr>
              <a:t>to</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tidy</a:t>
            </a:r>
            <a:r>
              <a:rPr lang="es-ES" b="0" i="0" dirty="0">
                <a:solidFill>
                  <a:srgbClr val="000000"/>
                </a:solidFill>
                <a:latin typeface="Century Gothic"/>
                <a:ea typeface="Century Gothic"/>
                <a:cs typeface="Century Gothic"/>
                <a:sym typeface="Century Gothic"/>
              </a:rPr>
              <a:t>) [1314]; caber [1187]; letra² (</a:t>
            </a:r>
            <a:r>
              <a:rPr lang="es-ES" b="0" i="0" dirty="0" err="1">
                <a:solidFill>
                  <a:srgbClr val="000000"/>
                </a:solidFill>
                <a:latin typeface="Century Gothic"/>
                <a:ea typeface="Century Gothic"/>
                <a:cs typeface="Century Gothic"/>
                <a:sym typeface="Century Gothic"/>
              </a:rPr>
              <a:t>lyrics</a:t>
            </a:r>
            <a:r>
              <a:rPr lang="es-ES" b="0" i="0" dirty="0">
                <a:solidFill>
                  <a:srgbClr val="000000"/>
                </a:solidFill>
                <a:latin typeface="Century Gothic"/>
                <a:ea typeface="Century Gothic"/>
                <a:cs typeface="Century Gothic"/>
                <a:sym typeface="Century Gothic"/>
              </a:rPr>
              <a:t>) [977]; un montón [1736]; el salón [1722]; sorpresa [1295]; alto² (</a:t>
            </a:r>
            <a:r>
              <a:rPr lang="es-ES" b="0" i="0" dirty="0" err="1">
                <a:solidFill>
                  <a:srgbClr val="000000"/>
                </a:solidFill>
                <a:latin typeface="Century Gothic"/>
                <a:ea typeface="Century Gothic"/>
                <a:cs typeface="Century Gothic"/>
                <a:sym typeface="Century Gothic"/>
              </a:rPr>
              <a:t>loud</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volume</a:t>
            </a:r>
            <a:r>
              <a:rPr lang="es-ES" b="0" i="0" dirty="0">
                <a:solidFill>
                  <a:srgbClr val="000000"/>
                </a:solidFill>
                <a:latin typeface="Century Gothic"/>
                <a:ea typeface="Century Gothic"/>
                <a:cs typeface="Century Gothic"/>
                <a:sym typeface="Century Gothic"/>
              </a:rPr>
              <a:t>) [231]; bajo² (as '</a:t>
            </a:r>
            <a:r>
              <a:rPr lang="es-ES" b="0" i="0" dirty="0" err="1">
                <a:solidFill>
                  <a:srgbClr val="000000"/>
                </a:solidFill>
                <a:latin typeface="Century Gothic"/>
                <a:ea typeface="Century Gothic"/>
                <a:cs typeface="Century Gothic"/>
                <a:sym typeface="Century Gothic"/>
              </a:rPr>
              <a:t>low</a:t>
            </a:r>
            <a:r>
              <a:rPr lang="es-ES" b="0" i="0" dirty="0">
                <a:solidFill>
                  <a:srgbClr val="000000"/>
                </a:solidFill>
                <a:latin typeface="Century Gothic"/>
                <a:ea typeface="Century Gothic"/>
                <a:cs typeface="Century Gothic"/>
                <a:sym typeface="Century Gothic"/>
              </a:rPr>
              <a:t>')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a:t>
            </a:r>
            <a:r>
              <a:rPr lang="es-ES" b="1" i="0" dirty="0" err="1">
                <a:solidFill>
                  <a:srgbClr val="000000"/>
                </a:solidFill>
                <a:latin typeface="Century Gothic"/>
                <a:ea typeface="Century Gothic"/>
                <a:cs typeface="Century Gothic"/>
                <a:sym typeface="Century Gothic"/>
              </a:rPr>
              <a:t>only</a:t>
            </a:r>
            <a:r>
              <a:rPr lang="es-ES" b="1" i="0" dirty="0">
                <a:solidFill>
                  <a:srgbClr val="000000"/>
                </a:solidFill>
                <a:latin typeface="Century Gothic"/>
                <a:ea typeface="Century Gothic"/>
                <a:cs typeface="Century Gothic"/>
                <a:sym typeface="Century Gothic"/>
              </a:rPr>
              <a:t>: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err="1"/>
              <a:t>Revisited</a:t>
            </a:r>
            <a:r>
              <a:rPr lang="es-ES" b="1" i="0" dirty="0"/>
              <a:t> </a:t>
            </a:r>
            <a:r>
              <a:rPr lang="es-ES" b="1" i="0" dirty="0" err="1"/>
              <a:t>function</a:t>
            </a:r>
            <a:r>
              <a:rPr lang="es-ES" b="1" i="0" dirty="0"/>
              <a:t> </a:t>
            </a:r>
            <a:r>
              <a:rPr lang="es-ES" b="1" i="0" dirty="0" err="1"/>
              <a:t>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 Davies, M. &amp; Davies, K. (2018</a:t>
            </a:r>
            <a:r>
              <a:rPr lang="es-ES" i="0" dirty="0"/>
              <a:t>)</a:t>
            </a:r>
            <a:r>
              <a:rPr lang="es-ES" i="1" dirty="0"/>
              <a:t>. A </a:t>
            </a:r>
            <a:r>
              <a:rPr lang="es-ES" i="1" dirty="0" err="1"/>
              <a:t>frequency</a:t>
            </a:r>
            <a:r>
              <a:rPr lang="es-ES" i="1" dirty="0"/>
              <a:t> </a:t>
            </a:r>
            <a:r>
              <a:rPr lang="es-ES" i="1" dirty="0" err="1"/>
              <a:t>dictionary</a:t>
            </a:r>
            <a:r>
              <a:rPr lang="es-ES" i="1" dirty="0"/>
              <a:t> </a:t>
            </a:r>
            <a:r>
              <a:rPr lang="es-ES" i="1" dirty="0" err="1"/>
              <a:t>of</a:t>
            </a:r>
            <a:r>
              <a:rPr lang="es-ES" i="1" dirty="0"/>
              <a:t> </a:t>
            </a:r>
            <a:r>
              <a:rPr lang="es-ES" i="1" dirty="0" err="1"/>
              <a:t>Spanish</a:t>
            </a:r>
            <a:r>
              <a:rPr lang="es-ES" i="1" dirty="0"/>
              <a:t>: Core </a:t>
            </a:r>
            <a:r>
              <a:rPr lang="es-ES" i="1" dirty="0" err="1"/>
              <a:t>vocabulary</a:t>
            </a:r>
            <a:r>
              <a:rPr lang="es-ES" i="1" dirty="0"/>
              <a:t> </a:t>
            </a:r>
            <a:r>
              <a:rPr lang="es-ES" i="1" dirty="0" err="1"/>
              <a:t>for</a:t>
            </a:r>
            <a:r>
              <a:rPr lang="es-ES" i="1" dirty="0"/>
              <a:t> </a:t>
            </a:r>
            <a:r>
              <a:rPr lang="es-ES" i="1" dirty="0" err="1"/>
              <a:t>learners</a:t>
            </a:r>
            <a:r>
              <a:rPr lang="es-ES" i="1" dirty="0"/>
              <a:t> </a:t>
            </a:r>
            <a:r>
              <a:rPr lang="es-ES"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which</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have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been</a:t>
            </a:r>
            <a:r>
              <a:rPr lang="es-ES" sz="1200" b="0" i="1"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previously</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in NCELP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given</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NCELP SOW and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first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and </a:t>
            </a:r>
            <a:r>
              <a:rPr lang="es-ES" sz="1200" b="0" i="0" u="none" strike="noStrike" dirty="0" err="1">
                <a:solidFill>
                  <a:schemeClr val="dk1"/>
                </a:solidFill>
                <a:latin typeface="Calibri"/>
                <a:ea typeface="Calibri"/>
                <a:cs typeface="Calibri"/>
                <a:sym typeface="Calibri"/>
              </a:rPr>
              <a:t>formally</a:t>
            </a:r>
            <a:r>
              <a:rPr lang="es-ES" sz="1200" b="0" i="0" u="none" strike="noStrike" dirty="0">
                <a:solidFill>
                  <a:schemeClr val="dk1"/>
                </a:solidFill>
                <a:latin typeface="Calibri"/>
                <a:ea typeface="Calibri"/>
                <a:cs typeface="Calibri"/>
                <a:sym typeface="Calibri"/>
              </a:rPr>
              <a:t> re-</a:t>
            </a:r>
            <a:r>
              <a:rPr lang="es-ES" sz="1200" b="0" i="0" u="none" strike="noStrike" dirty="0" err="1">
                <a:solidFill>
                  <a:schemeClr val="dk1"/>
                </a:solidFill>
                <a:latin typeface="Calibri"/>
                <a:ea typeface="Calibri"/>
                <a:cs typeface="Calibri"/>
                <a:sym typeface="Calibri"/>
              </a:rPr>
              <a:t>visited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those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any</a:t>
            </a:r>
            <a:r>
              <a:rPr lang="es-ES" sz="1200" b="0" i="0"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other</a:t>
            </a:r>
            <a:r>
              <a:rPr lang="es-ES" sz="1200" b="0" i="1"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incidentally</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will</a:t>
            </a:r>
            <a:r>
              <a:rPr lang="es-ES" sz="1200" b="0" i="0" u="none" strike="noStrike" dirty="0">
                <a:solidFill>
                  <a:schemeClr val="dk1"/>
                </a:solidFill>
                <a:latin typeface="Calibri"/>
                <a:ea typeface="Calibri"/>
                <a:cs typeface="Calibri"/>
                <a:sym typeface="Calibri"/>
              </a:rPr>
              <a:t> be </a:t>
            </a:r>
            <a:r>
              <a:rPr lang="es-ES" sz="1200" b="0" i="0" u="none" strike="noStrike" dirty="0" err="1">
                <a:solidFill>
                  <a:schemeClr val="dk1"/>
                </a:solidFill>
                <a:latin typeface="Calibri"/>
                <a:ea typeface="Calibri"/>
                <a:cs typeface="Calibri"/>
                <a:sym typeface="Calibri"/>
              </a:rPr>
              <a:t>provided</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notes </a:t>
            </a:r>
            <a:r>
              <a:rPr lang="es-ES" sz="1200" b="0" i="0" u="none" strike="noStrike" dirty="0" err="1">
                <a:solidFill>
                  <a:schemeClr val="dk1"/>
                </a:solidFill>
                <a:latin typeface="Calibri"/>
                <a:ea typeface="Calibri"/>
                <a:cs typeface="Calibri"/>
                <a:sym typeface="Calibri"/>
              </a:rPr>
              <a:t>field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wherever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possible</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0" name="Google Shape;1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and then written production of previously taught vocabulary.</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Clr>
                <a:schemeClr val="dk1"/>
              </a:buClr>
              <a:buSzPts val="1200"/>
              <a:buFont typeface="Calibri"/>
              <a:buNone/>
            </a:pPr>
            <a:r>
              <a:rPr lang="en-GB" b="0" dirty="0"/>
              <a:t>1. Teacher clicks to start. The first box spins.</a:t>
            </a:r>
            <a:endParaRPr lang="en-GB" dirty="0"/>
          </a:p>
          <a:p>
            <a:pPr marL="0" lvl="0" indent="0" algn="l" rtl="0">
              <a:spcBef>
                <a:spcPts val="0"/>
              </a:spcBef>
              <a:spcAft>
                <a:spcPts val="0"/>
              </a:spcAft>
              <a:buClr>
                <a:schemeClr val="dk1"/>
              </a:buClr>
              <a:buSzPts val="1200"/>
              <a:buFont typeface="Calibri"/>
              <a:buNone/>
            </a:pPr>
            <a:r>
              <a:rPr lang="en-GB" b="0" dirty="0"/>
              <a:t>2. Students call out the Spanish for that box before it stops spinning (they have 3 seconds!)</a:t>
            </a:r>
            <a:endParaRPr lang="en-GB" dirty="0"/>
          </a:p>
          <a:p>
            <a:pPr marL="0" lvl="0" indent="0" algn="l" rtl="0">
              <a:spcBef>
                <a:spcPts val="0"/>
              </a:spcBef>
              <a:spcAft>
                <a:spcPts val="0"/>
              </a:spcAft>
              <a:buClr>
                <a:schemeClr val="dk1"/>
              </a:buClr>
              <a:buSzPts val="1200"/>
              <a:buFont typeface="Calibri"/>
              <a:buNone/>
            </a:pPr>
            <a:r>
              <a:rPr lang="en-GB" b="0" dirty="0"/>
              <a:t>3. The Spanish appears automatically when the box stops spinning.</a:t>
            </a:r>
            <a:endParaRPr lang="en-GB" dirty="0"/>
          </a:p>
          <a:p>
            <a:pPr marL="0" lvl="0" indent="0" algn="l" rtl="0">
              <a:spcBef>
                <a:spcPts val="0"/>
              </a:spcBef>
              <a:spcAft>
                <a:spcPts val="0"/>
              </a:spcAft>
              <a:buClr>
                <a:schemeClr val="dk1"/>
              </a:buClr>
              <a:buSzPts val="1200"/>
              <a:buFont typeface="Calibri"/>
              <a:buNone/>
            </a:pPr>
            <a:r>
              <a:rPr lang="en-GB" b="0" dirty="0"/>
              <a:t>4. Repeat until all Spanish words have been revealed.</a:t>
            </a:r>
            <a:br>
              <a:rPr lang="en-GB" b="0" dirty="0"/>
            </a:br>
            <a:r>
              <a:rPr lang="en-GB" b="0" dirty="0"/>
              <a:t>5. Repeat the task, this time the students write the Spanish each time.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04199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endParaRPr lang="en-GB" b="1" dirty="0"/>
          </a:p>
          <a:p>
            <a:endParaRPr lang="en-GB" b="1" dirty="0"/>
          </a:p>
          <a:p>
            <a:r>
              <a:rPr lang="en-GB" b="1" baseline="0" dirty="0"/>
              <a:t>Aim: </a:t>
            </a:r>
            <a:r>
              <a:rPr lang="en-GB" baseline="0" dirty="0"/>
              <a:t>to recall newly learnt vocabulary</a:t>
            </a:r>
          </a:p>
          <a:p>
            <a:endParaRPr lang="en-GB" baseline="0" dirty="0"/>
          </a:p>
          <a:p>
            <a:r>
              <a:rPr lang="en-GB" b="1" baseline="0" dirty="0"/>
              <a:t>Procedure: </a:t>
            </a:r>
          </a:p>
          <a:p>
            <a:pPr marL="228600" indent="-228600">
              <a:buFont typeface="+mj-lt"/>
              <a:buAutoNum type="arabicPeriod"/>
            </a:pPr>
            <a:r>
              <a:rPr lang="en-GB" b="0" baseline="0" dirty="0"/>
              <a:t>Teacher clicks on the number 1 icon to play a word in Spanish.</a:t>
            </a:r>
          </a:p>
          <a:p>
            <a:pPr marL="228600" indent="-228600">
              <a:buFont typeface="+mj-lt"/>
              <a:buAutoNum type="arabicPeriod"/>
            </a:pPr>
            <a:r>
              <a:rPr lang="en-GB" b="0" baseline="0" dirty="0"/>
              <a:t>Teacher then clicks normally to reveal the word</a:t>
            </a:r>
            <a:r>
              <a:rPr lang="es-ES" b="0" baseline="0" dirty="0"/>
              <a:t>/</a:t>
            </a:r>
            <a:r>
              <a:rPr lang="en-GB" b="0" baseline="0" dirty="0"/>
              <a:t>phrase written in Spanish.</a:t>
            </a:r>
          </a:p>
          <a:p>
            <a:pPr marL="228600" indent="-228600">
              <a:buFont typeface="+mj-lt"/>
              <a:buAutoNum type="arabicPeriod"/>
            </a:pPr>
            <a:r>
              <a:rPr lang="en-GB" b="0" baseline="0" dirty="0"/>
              <a:t>Students then say the word/phrase in English.</a:t>
            </a:r>
          </a:p>
          <a:p>
            <a:pPr marL="228600" indent="-228600">
              <a:buFont typeface="+mj-lt"/>
              <a:buAutoNum type="arabicPeriod"/>
            </a:pPr>
            <a:r>
              <a:rPr lang="en-GB" b="0" baseline="0" dirty="0"/>
              <a:t>Teacher clicks again to reveal the answer.</a:t>
            </a:r>
          </a:p>
          <a:p>
            <a:pPr marL="228600" indent="-228600">
              <a:buFont typeface="+mj-lt"/>
              <a:buAutoNum type="arabicPeriod"/>
            </a:pPr>
            <a:r>
              <a:rPr lang="en-GB" b="0" baseline="0" dirty="0"/>
              <a:t>Repeat for all 14 questions.</a:t>
            </a:r>
          </a:p>
          <a:p>
            <a:pPr marL="0" indent="0">
              <a:buFont typeface="+mj-lt"/>
              <a:buNone/>
            </a:pPr>
            <a:endParaRPr lang="en-GB" b="0" baseline="0" dirty="0"/>
          </a:p>
          <a:p>
            <a:pPr marL="0" indent="0">
              <a:buFont typeface="+mj-lt"/>
              <a:buNone/>
            </a:pPr>
            <a:r>
              <a:rPr lang="en-GB" b="1" baseline="0" dirty="0"/>
              <a:t>Transcript:</a:t>
            </a:r>
          </a:p>
          <a:p>
            <a:pPr marL="228600" indent="-228600">
              <a:buFont typeface="+mj-lt"/>
              <a:buAutoNum type="arabicPeriod"/>
            </a:pPr>
            <a:r>
              <a:rPr lang="en-GB" b="0" baseline="0" dirty="0" err="1"/>
              <a:t>los</a:t>
            </a:r>
            <a:r>
              <a:rPr lang="en-GB" b="0" baseline="0" dirty="0"/>
              <a:t> </a:t>
            </a:r>
            <a:r>
              <a:rPr lang="en-GB" b="0" baseline="0" dirty="0" err="1"/>
              <a:t>servicios</a:t>
            </a:r>
            <a:endParaRPr lang="en-GB" b="0" baseline="0" dirty="0"/>
          </a:p>
          <a:p>
            <a:pPr marL="228600" indent="-228600">
              <a:buFont typeface="+mj-lt"/>
              <a:buAutoNum type="arabicPeriod"/>
            </a:pPr>
            <a:r>
              <a:rPr lang="en-GB" b="0" baseline="0" dirty="0" err="1"/>
              <a:t>sobre</a:t>
            </a:r>
            <a:endParaRPr lang="en-GB" b="0" baseline="0" dirty="0"/>
          </a:p>
          <a:p>
            <a:pPr marL="228600" indent="-228600">
              <a:buFont typeface="+mj-lt"/>
              <a:buAutoNum type="arabicPeriod"/>
            </a:pPr>
            <a:r>
              <a:rPr lang="en-GB" b="0" baseline="0" dirty="0" err="1"/>
              <a:t>yendo</a:t>
            </a:r>
            <a:endParaRPr lang="en-GB" b="0" baseline="0" dirty="0"/>
          </a:p>
          <a:p>
            <a:pPr marL="228600" indent="-228600">
              <a:buFont typeface="+mj-lt"/>
              <a:buAutoNum type="arabicPeriod"/>
            </a:pPr>
            <a:r>
              <a:rPr lang="en-GB" b="0" baseline="0" dirty="0"/>
              <a:t>la </a:t>
            </a:r>
            <a:r>
              <a:rPr lang="en-GB" b="0" baseline="0" dirty="0" err="1"/>
              <a:t>salida</a:t>
            </a:r>
            <a:endParaRPr lang="en-GB" b="0" baseline="0" dirty="0"/>
          </a:p>
          <a:p>
            <a:pPr marL="228600" indent="-228600">
              <a:buFont typeface="+mj-lt"/>
              <a:buAutoNum type="arabicPeriod"/>
            </a:pPr>
            <a:r>
              <a:rPr lang="en-GB" b="0" baseline="0" dirty="0" err="1"/>
              <a:t>leyendo</a:t>
            </a:r>
            <a:endParaRPr lang="en-GB" b="0" baseline="0" dirty="0"/>
          </a:p>
          <a:p>
            <a:pPr marL="228600" indent="-228600">
              <a:buFont typeface="+mj-lt"/>
              <a:buAutoNum type="arabicPeriod"/>
            </a:pPr>
            <a:r>
              <a:rPr lang="en-GB" b="0" baseline="0" dirty="0"/>
              <a:t>al </a:t>
            </a:r>
            <a:r>
              <a:rPr lang="en-GB" b="0" baseline="0" dirty="0" err="1"/>
              <a:t>lado</a:t>
            </a:r>
            <a:r>
              <a:rPr lang="en-GB" b="0" baseline="0" dirty="0"/>
              <a:t> de</a:t>
            </a:r>
          </a:p>
          <a:p>
            <a:pPr marL="228600" indent="-228600">
              <a:buFont typeface="+mj-lt"/>
              <a:buAutoNum type="arabicPeriod"/>
            </a:pPr>
            <a:r>
              <a:rPr lang="en-GB" b="0" baseline="0" dirty="0" err="1"/>
              <a:t>el</a:t>
            </a:r>
            <a:r>
              <a:rPr lang="en-GB" b="0" baseline="0" dirty="0"/>
              <a:t> banco</a:t>
            </a:r>
          </a:p>
          <a:p>
            <a:pPr marL="228600" indent="-228600">
              <a:buFont typeface="+mj-lt"/>
              <a:buAutoNum type="arabicPeriod"/>
            </a:pPr>
            <a:r>
              <a:rPr lang="en-GB" b="0" baseline="0" dirty="0"/>
              <a:t>medio</a:t>
            </a:r>
          </a:p>
          <a:p>
            <a:pPr marL="228600" indent="-228600">
              <a:buFont typeface="+mj-lt"/>
              <a:buAutoNum type="arabicPeriod"/>
            </a:pPr>
            <a:r>
              <a:rPr lang="en-GB" b="0" baseline="0" dirty="0" err="1"/>
              <a:t>cómodo</a:t>
            </a:r>
            <a:endParaRPr lang="en-GB" b="0" baseline="0" dirty="0"/>
          </a:p>
          <a:p>
            <a:pPr marL="228600" indent="-228600">
              <a:buFont typeface="+mj-lt"/>
              <a:buAutoNum type="arabicPeriod"/>
            </a:pPr>
            <a:r>
              <a:rPr lang="en-GB" b="0" baseline="0" dirty="0" err="1"/>
              <a:t>traigo</a:t>
            </a:r>
            <a:endParaRPr lang="en-GB" b="0" baseline="0" dirty="0"/>
          </a:p>
          <a:p>
            <a:pPr marL="228600" indent="-228600">
              <a:buFont typeface="+mj-lt"/>
              <a:buAutoNum type="arabicPeriod"/>
            </a:pPr>
            <a:r>
              <a:rPr lang="en-GB" b="0" baseline="0" dirty="0" err="1"/>
              <a:t>el</a:t>
            </a:r>
            <a:r>
              <a:rPr lang="en-GB" b="0" baseline="0" dirty="0"/>
              <a:t> Día de Muertos</a:t>
            </a:r>
          </a:p>
          <a:p>
            <a:pPr marL="228600" indent="-228600">
              <a:buFont typeface="+mj-lt"/>
              <a:buAutoNum type="arabicPeriod"/>
            </a:pPr>
            <a:r>
              <a:rPr lang="en-GB" b="0" baseline="0" dirty="0" err="1"/>
              <a:t>el</a:t>
            </a:r>
            <a:r>
              <a:rPr lang="en-GB" b="0" baseline="0" dirty="0"/>
              <a:t> bar</a:t>
            </a:r>
          </a:p>
          <a:p>
            <a:pPr marL="228600" indent="-228600">
              <a:buFont typeface="+mj-lt"/>
              <a:buAutoNum type="arabicPeriod"/>
            </a:pPr>
            <a:r>
              <a:rPr lang="en-GB" b="0" baseline="0" dirty="0" err="1"/>
              <a:t>el</a:t>
            </a:r>
            <a:r>
              <a:rPr lang="en-GB" b="0" baseline="0" dirty="0"/>
              <a:t> </a:t>
            </a:r>
            <a:r>
              <a:rPr lang="en-GB" b="0" baseline="0" dirty="0" err="1"/>
              <a:t>cuarto</a:t>
            </a:r>
            <a:endParaRPr lang="en-GB" b="0" baseline="0" dirty="0"/>
          </a:p>
          <a:p>
            <a:pPr marL="228600" indent="-228600">
              <a:buFont typeface="+mj-lt"/>
              <a:buAutoNum type="arabicPeriod"/>
            </a:pPr>
            <a:r>
              <a:rPr lang="en-GB" b="0" baseline="0" dirty="0"/>
              <a:t>la planta</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04390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r>
              <a:rPr lang="en-GB" dirty="0">
                <a:latin typeface="Arial"/>
                <a:ea typeface="Arial"/>
                <a:cs typeface="Arial"/>
                <a:sym typeface="Arial"/>
              </a:rPr>
              <a:t>ii) to recap the use of ‘</a:t>
            </a:r>
            <a:r>
              <a:rPr lang="en-GB" dirty="0" err="1">
                <a:latin typeface="Arial"/>
                <a:ea typeface="Arial"/>
                <a:cs typeface="Arial"/>
                <a:sym typeface="Arial"/>
              </a:rPr>
              <a:t>estar</a:t>
            </a:r>
            <a:r>
              <a:rPr lang="en-GB" dirty="0">
                <a:latin typeface="Arial"/>
                <a:ea typeface="Arial"/>
                <a:cs typeface="Arial"/>
                <a:sym typeface="Arial"/>
              </a:rPr>
              <a:t>’ + ‘–</a:t>
            </a:r>
            <a:r>
              <a:rPr lang="en-GB" dirty="0" err="1">
                <a:latin typeface="Arial"/>
                <a:ea typeface="Arial"/>
                <a:cs typeface="Arial"/>
                <a:sym typeface="Arial"/>
              </a:rPr>
              <a:t>ando</a:t>
            </a:r>
            <a:r>
              <a:rPr lang="en-GB" dirty="0">
                <a:latin typeface="Arial"/>
                <a:ea typeface="Arial"/>
                <a:cs typeface="Arial"/>
                <a:sym typeface="Arial"/>
              </a:rPr>
              <a:t>/–</a:t>
            </a:r>
            <a:r>
              <a:rPr lang="en-GB" dirty="0" err="1">
                <a:latin typeface="Arial"/>
                <a:ea typeface="Arial"/>
                <a:cs typeface="Arial"/>
                <a:sym typeface="Arial"/>
              </a:rPr>
              <a:t>iendo</a:t>
            </a:r>
            <a:r>
              <a:rPr lang="en-GB" dirty="0">
                <a:latin typeface="Arial"/>
                <a:ea typeface="Arial"/>
                <a:cs typeface="Arial"/>
                <a:sym typeface="Arial"/>
              </a:rPr>
              <a:t>’ to talk about ongoing events.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002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endParaRPr lang="en-GB" b="1" dirty="0"/>
          </a:p>
          <a:p>
            <a:endParaRPr lang="en-GB" b="1" dirty="0"/>
          </a:p>
          <a:p>
            <a:r>
              <a:rPr lang="en-GB" b="1" baseline="0" dirty="0"/>
              <a:t>Aim: </a:t>
            </a:r>
            <a:r>
              <a:rPr lang="en-GB" baseline="0" dirty="0"/>
              <a:t>to introduce the concept of </a:t>
            </a:r>
            <a:r>
              <a:rPr lang="en-GB" baseline="0" dirty="0" err="1"/>
              <a:t>peñas</a:t>
            </a:r>
            <a:r>
              <a:rPr lang="en-GB" baseline="0" dirty="0"/>
              <a:t> and practise understanding a short text.</a:t>
            </a:r>
          </a:p>
          <a:p>
            <a:endParaRPr lang="en-GB" baseline="0" dirty="0"/>
          </a:p>
          <a:p>
            <a:r>
              <a:rPr lang="en-GB" b="1" baseline="0" dirty="0"/>
              <a:t>Procedure: </a:t>
            </a:r>
          </a:p>
          <a:p>
            <a:pPr marL="228600" indent="-228600">
              <a:buFont typeface="+mj-lt"/>
              <a:buAutoNum type="arabicPeriod"/>
            </a:pPr>
            <a:r>
              <a:rPr lang="es-ES" b="0" baseline="0" dirty="0" err="1"/>
              <a:t>Teacher</a:t>
            </a:r>
            <a:r>
              <a:rPr lang="es-ES" b="0" baseline="0" dirty="0"/>
              <a:t> </a:t>
            </a:r>
            <a:r>
              <a:rPr lang="es-ES" b="0" baseline="0" dirty="0" err="1"/>
              <a:t>clicks</a:t>
            </a:r>
            <a:r>
              <a:rPr lang="es-ES" b="0" baseline="0" dirty="0"/>
              <a:t> </a:t>
            </a:r>
            <a:r>
              <a:rPr lang="es-ES" b="0" baseline="0" dirty="0" err="1"/>
              <a:t>to</a:t>
            </a:r>
            <a:r>
              <a:rPr lang="es-ES" b="0" baseline="0" dirty="0"/>
              <a:t> </a:t>
            </a:r>
            <a:r>
              <a:rPr lang="es-ES" b="0" baseline="0" dirty="0" err="1"/>
              <a:t>bring</a:t>
            </a:r>
            <a:r>
              <a:rPr lang="es-ES" b="0" baseline="0" dirty="0"/>
              <a:t> up </a:t>
            </a:r>
            <a:r>
              <a:rPr lang="es-ES" b="0" baseline="0" dirty="0" err="1"/>
              <a:t>each</a:t>
            </a:r>
            <a:r>
              <a:rPr lang="es-ES" b="0" baseline="0" dirty="0"/>
              <a:t> </a:t>
            </a:r>
            <a:r>
              <a:rPr lang="es-ES" b="0" baseline="0" dirty="0" err="1"/>
              <a:t>heading</a:t>
            </a:r>
            <a:r>
              <a:rPr lang="es-ES" b="0" baseline="0" dirty="0"/>
              <a:t> and </a:t>
            </a:r>
            <a:r>
              <a:rPr lang="es-ES" b="0" baseline="0" dirty="0" err="1"/>
              <a:t>paragraph</a:t>
            </a:r>
            <a:r>
              <a:rPr lang="es-ES" b="0" baseline="0" dirty="0"/>
              <a:t>, </a:t>
            </a:r>
            <a:r>
              <a:rPr lang="es-ES" b="0" baseline="0" dirty="0" err="1"/>
              <a:t>one</a:t>
            </a:r>
            <a:r>
              <a:rPr lang="es-ES" b="0" baseline="0" dirty="0"/>
              <a:t> at a time.</a:t>
            </a:r>
          </a:p>
          <a:p>
            <a:pPr marL="228600" indent="-228600">
              <a:buFont typeface="+mj-lt"/>
              <a:buAutoNum type="arabicPeriod"/>
            </a:pPr>
            <a:r>
              <a:rPr lang="es-ES" b="0" baseline="0" dirty="0" err="1"/>
              <a:t>Teacher</a:t>
            </a:r>
            <a:r>
              <a:rPr lang="es-ES" b="0" baseline="0" dirty="0"/>
              <a:t> </a:t>
            </a:r>
            <a:r>
              <a:rPr lang="es-ES" b="0" baseline="0" dirty="0" err="1"/>
              <a:t>could</a:t>
            </a:r>
            <a:r>
              <a:rPr lang="es-ES" b="0" baseline="0" dirty="0"/>
              <a:t> </a:t>
            </a:r>
            <a:r>
              <a:rPr lang="es-ES" b="0" baseline="0" dirty="0" err="1"/>
              <a:t>ask</a:t>
            </a:r>
            <a:r>
              <a:rPr lang="es-ES" b="0" baseline="0" dirty="0"/>
              <a:t> </a:t>
            </a:r>
            <a:r>
              <a:rPr lang="es-ES" b="0" baseline="0" dirty="0" err="1"/>
              <a:t>students</a:t>
            </a:r>
            <a:r>
              <a:rPr lang="es-ES" b="0" baseline="0" dirty="0"/>
              <a:t> </a:t>
            </a:r>
            <a:r>
              <a:rPr lang="es-ES" b="0" baseline="0" dirty="0" err="1"/>
              <a:t>to</a:t>
            </a:r>
            <a:r>
              <a:rPr lang="es-ES" b="0" baseline="0" dirty="0"/>
              <a:t> </a:t>
            </a:r>
            <a:r>
              <a:rPr lang="es-ES" b="0" baseline="0" dirty="0" err="1"/>
              <a:t>read</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aloud</a:t>
            </a:r>
            <a:r>
              <a:rPr lang="es-ES" b="0" baseline="0" dirty="0"/>
              <a:t>.</a:t>
            </a:r>
          </a:p>
          <a:p>
            <a:pPr marL="228600" indent="-228600">
              <a:buFont typeface="+mj-lt"/>
              <a:buAutoNum type="arabicPeriod"/>
            </a:pPr>
            <a:r>
              <a:rPr lang="es-ES" b="0" baseline="0" dirty="0" err="1"/>
              <a:t>Teacher</a:t>
            </a:r>
            <a:r>
              <a:rPr lang="es-ES" b="0" baseline="0" dirty="0"/>
              <a:t> </a:t>
            </a:r>
            <a:r>
              <a:rPr lang="es-ES" b="0" baseline="0" dirty="0" err="1"/>
              <a:t>should</a:t>
            </a:r>
            <a:r>
              <a:rPr lang="es-ES" b="0" baseline="0" dirty="0"/>
              <a:t> </a:t>
            </a:r>
            <a:r>
              <a:rPr lang="es-ES" b="0" baseline="0" dirty="0" err="1"/>
              <a:t>check</a:t>
            </a:r>
            <a:r>
              <a:rPr lang="es-ES" b="0" baseline="0" dirty="0"/>
              <a:t> </a:t>
            </a:r>
            <a:r>
              <a:rPr lang="es-ES" b="0" baseline="0" dirty="0" err="1"/>
              <a:t>students</a:t>
            </a:r>
            <a:r>
              <a:rPr lang="es-ES" b="0" baseline="0" dirty="0"/>
              <a:t>’ </a:t>
            </a:r>
            <a:r>
              <a:rPr lang="es-ES" b="0" baseline="0" dirty="0" err="1"/>
              <a:t>understanding</a:t>
            </a:r>
            <a:r>
              <a:rPr lang="es-ES" b="0" baseline="0" dirty="0"/>
              <a:t> </a:t>
            </a:r>
            <a:r>
              <a:rPr lang="es-ES" b="0" baseline="0" dirty="0" err="1"/>
              <a:t>of</a:t>
            </a:r>
            <a:r>
              <a:rPr lang="es-ES" b="0" baseline="0" dirty="0"/>
              <a:t> </a:t>
            </a:r>
            <a:r>
              <a:rPr lang="es-ES" b="0" baseline="0" dirty="0" err="1"/>
              <a:t>the</a:t>
            </a:r>
            <a:r>
              <a:rPr lang="es-ES" b="0" baseline="0" dirty="0"/>
              <a:t> </a:t>
            </a:r>
            <a:r>
              <a:rPr lang="es-ES" b="0" baseline="0" dirty="0" err="1"/>
              <a:t>text</a:t>
            </a:r>
            <a:r>
              <a:rPr lang="es-ES" b="0" baseline="0" dirty="0"/>
              <a:t>. </a:t>
            </a:r>
          </a:p>
          <a:p>
            <a:endParaRPr lang="en-GB" b="1" dirty="0"/>
          </a:p>
          <a:p>
            <a:r>
              <a:rPr lang="en-GB" b="1" dirty="0"/>
              <a:t>Sources:</a:t>
            </a:r>
          </a:p>
          <a:p>
            <a:pPr>
              <a:lnSpc>
                <a:spcPct val="107000"/>
              </a:lnSpc>
              <a:spcAft>
                <a:spcPts val="800"/>
              </a:spcAft>
            </a:pP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https://www.elespanol.com/castilla-y-leon/region/salamanca/20220811/penas-fiestas-candidatas-patrimonio-cultural-inmaterio-humanidad/694680652_0.html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https://www.marca.com/tiramillas/gastronomia/2022/07/26/62dfa74846163f19208b45b3.html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https://www.elnortedecastilla.es/segovia/penas-importancia-grande-20180908125904-nt.html</a:t>
            </a:r>
            <a:endPar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ES" sz="1800" b="1" u="sng" dirty="0">
              <a:solidFill>
                <a:srgbClr val="0563C1"/>
              </a:solidFill>
              <a:effectLst/>
              <a:latin typeface="Calibri" panose="020F0502020204030204" pitchFamily="34" charset="0"/>
              <a:cs typeface="Times New Roman" panose="02020603050405020304" pitchFamily="18" charset="0"/>
            </a:endParaRPr>
          </a:p>
          <a:p>
            <a:r>
              <a:rPr lang="en-US" b="1" baseline="0" dirty="0"/>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miembro</a:t>
            </a:r>
            <a:r>
              <a:rPr lang="en-US" b="0" baseline="0" dirty="0"/>
              <a:t> [540]</a:t>
            </a: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35462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GB" b="0" dirty="0"/>
              <a:t>7 </a:t>
            </a:r>
            <a:r>
              <a:rPr lang="en-ES" dirty="0"/>
              <a:t>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transcript and try to predict which verbs they might hear.</a:t>
            </a:r>
          </a:p>
          <a:p>
            <a:pPr marL="228600" indent="-228600">
              <a:buFont typeface="+mj-lt"/>
              <a:buAutoNum type="arabicPeriod"/>
            </a:pPr>
            <a:r>
              <a:rPr lang="en-GB" b="0" dirty="0"/>
              <a:t>Students listen to the recording and write the verbs they hear. </a:t>
            </a:r>
          </a:p>
          <a:p>
            <a:pPr marL="228600" indent="-228600">
              <a:buFont typeface="+mj-lt"/>
              <a:buAutoNum type="arabicPeriod"/>
            </a:pPr>
            <a:r>
              <a:rPr lang="en-GB" b="0" dirty="0"/>
              <a:t>Teacher shows answers one by one. Students are encouraged to say the meaning of each verb form in English.</a:t>
            </a:r>
          </a:p>
          <a:p>
            <a:pPr marL="228600" indent="-228600">
              <a:buFont typeface="+mj-lt"/>
              <a:buAutoNum type="arabicPeriod"/>
            </a:pPr>
            <a:r>
              <a:rPr lang="en-GB" b="0" dirty="0"/>
              <a:t>As an extension activity, students have to find words in the transcript they can substitute for the words in the box that appears.</a:t>
            </a:r>
          </a:p>
          <a:p>
            <a:pPr marL="228600" indent="-228600">
              <a:buFont typeface="+mj-lt"/>
              <a:buAutoNum type="arabicPeriod"/>
            </a:pPr>
            <a:r>
              <a:rPr lang="en-GB" b="0" dirty="0"/>
              <a:t>Teacher shows answers.</a:t>
            </a:r>
          </a:p>
          <a:p>
            <a:pPr marL="228600" indent="-228600">
              <a:buFont typeface="+mj-lt"/>
              <a:buAutoNum type="arabicPeriod"/>
            </a:pPr>
            <a:endParaRPr lang="en-GB" b="0" dirty="0"/>
          </a:p>
          <a:p>
            <a:pPr marL="0" indent="0">
              <a:buFont typeface="+mj-lt"/>
              <a:buNone/>
            </a:pPr>
            <a:r>
              <a:rPr lang="en-GB" b="1" dirty="0"/>
              <a:t>Notes</a:t>
            </a:r>
            <a:r>
              <a:rPr lang="en-GB" b="0" dirty="0"/>
              <a:t>:</a:t>
            </a:r>
          </a:p>
          <a:p>
            <a:pPr marL="228600" indent="-228600">
              <a:buFont typeface="+mj-lt"/>
              <a:buAutoNum type="arabicPeriod"/>
            </a:pPr>
            <a:r>
              <a:rPr lang="en-GB" b="0" dirty="0"/>
              <a:t>Note that the vocabulary in the extension activity is H vocabulary.</a:t>
            </a:r>
          </a:p>
          <a:p>
            <a:pPr marL="228600" indent="-228600">
              <a:buFont typeface="+mj-lt"/>
              <a:buAutoNum type="arabicPeriod"/>
            </a:pPr>
            <a:r>
              <a:rPr lang="en-GB" b="0" dirty="0"/>
              <a:t>The meaning of the verbs is: you (plural) are preparing, we are looking for, you (plural) are changing, they are bringing, you (plural) are listening, we are listening, you (plural) are singing.</a:t>
            </a:r>
          </a:p>
          <a:p>
            <a:pPr marL="228600" indent="-228600">
              <a:buFont typeface="+mj-lt"/>
              <a:buAutoNum type="arabicPeriod"/>
            </a:pPr>
            <a:endParaRPr lang="en-GB" dirty="0"/>
          </a:p>
          <a:p>
            <a:r>
              <a:rPr lang="en-GB" b="1" dirty="0"/>
              <a:t>Transcript:</a:t>
            </a:r>
          </a:p>
          <a:p>
            <a:pPr lvl="0"/>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Ey</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Estáis preparando</a:t>
            </a:r>
            <a:r>
              <a:rPr lang="es-ES" sz="1200" kern="1200" dirty="0">
                <a:solidFill>
                  <a:schemeClr val="tx1"/>
                </a:solidFill>
                <a:effectLst/>
                <a:latin typeface="+mn-lt"/>
                <a:ea typeface="+mn-ea"/>
                <a:cs typeface="+mn-cs"/>
              </a:rPr>
              <a:t> la comida? </a:t>
            </a:r>
            <a:endParaRPr lang="en-GB"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No, ahora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buscando</a:t>
            </a:r>
            <a:r>
              <a:rPr lang="es-ES" sz="1200" kern="1200" dirty="0">
                <a:solidFill>
                  <a:schemeClr val="tx1"/>
                </a:solidFill>
                <a:effectLst/>
                <a:latin typeface="+mn-lt"/>
                <a:ea typeface="+mn-ea"/>
                <a:cs typeface="+mn-cs"/>
              </a:rPr>
              <a:t> una mesa para poner las bebidas. </a:t>
            </a:r>
            <a:endParaRPr lang="en-GB"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¡Ah! </a:t>
            </a:r>
            <a:r>
              <a:rPr lang="es-ES" sz="1200" b="1" kern="1200" dirty="0">
                <a:solidFill>
                  <a:schemeClr val="tx1"/>
                </a:solidFill>
                <a:effectLst/>
                <a:latin typeface="+mn-lt"/>
                <a:ea typeface="+mn-ea"/>
                <a:cs typeface="+mn-cs"/>
              </a:rPr>
              <a:t>Estáis cambiando</a:t>
            </a:r>
            <a:r>
              <a:rPr lang="es-ES" sz="1200" kern="1200" dirty="0">
                <a:solidFill>
                  <a:schemeClr val="tx1"/>
                </a:solidFill>
                <a:effectLst/>
                <a:latin typeface="+mn-lt"/>
                <a:ea typeface="+mn-ea"/>
                <a:cs typeface="+mn-cs"/>
              </a:rPr>
              <a:t> los muebles*. ¿Y dónde están los otros?</a:t>
            </a:r>
            <a:endParaRPr lang="en-GB"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 Están trayendo</a:t>
            </a:r>
            <a:r>
              <a:rPr lang="es-ES" sz="1200" kern="1200" dirty="0">
                <a:solidFill>
                  <a:schemeClr val="tx1"/>
                </a:solidFill>
                <a:effectLst/>
                <a:latin typeface="+mn-lt"/>
                <a:ea typeface="+mn-ea"/>
                <a:cs typeface="+mn-cs"/>
              </a:rPr>
              <a:t> más sillas. </a:t>
            </a:r>
            <a:r>
              <a:rPr lang="es-ES" sz="1200" b="1" kern="1200" dirty="0">
                <a:solidFill>
                  <a:schemeClr val="tx1"/>
                </a:solidFill>
                <a:effectLst/>
                <a:latin typeface="+mn-lt"/>
                <a:ea typeface="+mn-ea"/>
                <a:cs typeface="+mn-cs"/>
              </a:rPr>
              <a:t>Estáis escuchando </a:t>
            </a:r>
            <a:r>
              <a:rPr lang="es-ES" sz="1200" kern="1200" dirty="0">
                <a:solidFill>
                  <a:schemeClr val="tx1"/>
                </a:solidFill>
                <a:effectLst/>
                <a:latin typeface="+mn-lt"/>
                <a:ea typeface="+mn-ea"/>
                <a:cs typeface="+mn-cs"/>
              </a:rPr>
              <a:t>música alta.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escuchando</a:t>
            </a:r>
            <a:r>
              <a:rPr lang="es-ES" sz="1200" kern="1200" dirty="0">
                <a:solidFill>
                  <a:schemeClr val="tx1"/>
                </a:solidFill>
                <a:effectLst/>
                <a:latin typeface="+mn-lt"/>
                <a:ea typeface="+mn-ea"/>
                <a:cs typeface="+mn-cs"/>
              </a:rPr>
              <a:t> la música desde aquí! Y </a:t>
            </a:r>
            <a:r>
              <a:rPr lang="es-ES" sz="1200" b="1" kern="1200" dirty="0">
                <a:solidFill>
                  <a:schemeClr val="tx1"/>
                </a:solidFill>
                <a:effectLst/>
                <a:latin typeface="+mn-lt"/>
                <a:ea typeface="+mn-ea"/>
                <a:cs typeface="+mn-cs"/>
              </a:rPr>
              <a:t>estáis cantando</a:t>
            </a:r>
            <a:r>
              <a:rPr lang="es-ES" sz="1200" kern="1200" dirty="0">
                <a:solidFill>
                  <a:schemeClr val="tx1"/>
                </a:solidFill>
                <a:effectLst/>
                <a:latin typeface="+mn-lt"/>
                <a:ea typeface="+mn-ea"/>
                <a:cs typeface="+mn-cs"/>
              </a:rPr>
              <a:t> la letra también.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828143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dirty="0"/>
              <a:t>10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text.  Note that there is a Foundation and a Higher version of the text.</a:t>
            </a:r>
          </a:p>
          <a:p>
            <a:pPr marL="228600" indent="-228600">
              <a:buFont typeface="+mj-lt"/>
              <a:buAutoNum type="arabicPeriod"/>
            </a:pPr>
            <a:r>
              <a:rPr lang="en-GB" b="0" dirty="0"/>
              <a:t>They complete the table at the bottom of the page, writing in English all the activities that people are doing in the text in the correct column of the table.</a:t>
            </a:r>
          </a:p>
          <a:p>
            <a:pPr marL="228600" indent="-228600">
              <a:buFont typeface="+mj-lt"/>
              <a:buAutoNum type="arabicPeriod"/>
            </a:pPr>
            <a:r>
              <a:rPr lang="en-GB" b="0" dirty="0"/>
              <a:t>Click to reveal the answers.</a:t>
            </a:r>
          </a:p>
          <a:p>
            <a:pPr marL="228600" indent="-228600">
              <a:buFont typeface="+mj-lt"/>
              <a:buAutoNum type="arabicPeriod"/>
            </a:pPr>
            <a:endParaRPr lang="en-GB" b="0" dirty="0"/>
          </a:p>
          <a:p>
            <a:pPr marL="0" indent="0">
              <a:buFont typeface="+mj-lt"/>
              <a:buNone/>
            </a:pPr>
            <a:r>
              <a:rPr lang="en-GB" b="1"/>
              <a:t>Additional questions about the text:</a:t>
            </a:r>
          </a:p>
          <a:p>
            <a:pPr marL="228600" indent="-228600">
              <a:buFont typeface="+mj-lt"/>
              <a:buAutoNum type="arabicPeriod"/>
            </a:pPr>
            <a:r>
              <a:rPr lang="en-GB" b="0"/>
              <a:t>What </a:t>
            </a:r>
            <a:r>
              <a:rPr lang="en-GB" b="0" dirty="0"/>
              <a:t>is the tradition?</a:t>
            </a:r>
          </a:p>
          <a:p>
            <a:pPr marL="228600" indent="-228600">
              <a:buFont typeface="+mj-lt"/>
              <a:buAutoNum type="arabicPeriod"/>
            </a:pPr>
            <a:r>
              <a:rPr lang="en-GB" b="0" dirty="0"/>
              <a:t>Who might be angry?</a:t>
            </a:r>
          </a:p>
          <a:p>
            <a:pPr marL="228600" indent="-228600">
              <a:buFont typeface="+mj-lt"/>
              <a:buAutoNum type="arabicPeriod"/>
            </a:pPr>
            <a:r>
              <a:rPr lang="en-GB" b="0" dirty="0"/>
              <a:t>Who are the activities being organised for?</a:t>
            </a:r>
          </a:p>
          <a:p>
            <a:pPr marL="228600" indent="-228600">
              <a:buFont typeface="+mj-lt"/>
              <a:buAutoNum type="arabicPeriod"/>
            </a:pPr>
            <a:r>
              <a:rPr lang="en-GB" b="0" dirty="0"/>
              <a:t>What are their friends bringing, and what are they going to do with it?</a:t>
            </a:r>
          </a:p>
          <a:p>
            <a:pPr marL="228600" indent="-228600">
              <a:buFont typeface="+mj-lt"/>
              <a:buAutoNum type="arabicPeriod"/>
            </a:pPr>
            <a:r>
              <a:rPr lang="en-GB" b="0" dirty="0"/>
              <a:t>What do they have loads of and where are they?</a:t>
            </a:r>
          </a:p>
          <a:p>
            <a:pPr marL="228600" indent="-228600">
              <a:buFont typeface="+mj-lt"/>
              <a:buAutoNum type="arabicPeriod"/>
            </a:pP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326958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activity could also be set as homework.</a:t>
            </a:r>
          </a:p>
          <a:p>
            <a:endParaRPr lang="en-GB" b="1" dirty="0"/>
          </a:p>
          <a:p>
            <a:r>
              <a:rPr lang="en-ES" b="1" dirty="0"/>
              <a:t>Timing: </a:t>
            </a:r>
            <a:r>
              <a:rPr lang="en-GB" b="0" dirty="0"/>
              <a:t>7</a:t>
            </a:r>
            <a:r>
              <a:rPr lang="en-ES" dirty="0"/>
              <a:t>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questions and answer them in English.  </a:t>
            </a:r>
          </a:p>
          <a:p>
            <a:pPr marL="228600" indent="-228600">
              <a:buFont typeface="+mj-lt"/>
              <a:buAutoNum type="arabicPeriod"/>
            </a:pPr>
            <a:r>
              <a:rPr lang="en-GB" b="0" dirty="0"/>
              <a:t>Click to reveal the answers.</a:t>
            </a:r>
          </a:p>
          <a:p>
            <a:endParaRPr lang="en-GB" dirty="0"/>
          </a:p>
          <a:p>
            <a:r>
              <a:rPr lang="en-GB" b="1" i="1" dirty="0"/>
              <a:t>Note that the students can do the same activity, but reading and answering the questions in Spanish using the next slide.</a:t>
            </a:r>
            <a:endParaRPr lang="en-ES" b="1" i="1"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265925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activity could also be set as homework.</a:t>
            </a:r>
          </a:p>
          <a:p>
            <a:endParaRPr lang="en-GB" b="1" dirty="0"/>
          </a:p>
          <a:p>
            <a:r>
              <a:rPr lang="en-ES" b="1" dirty="0"/>
              <a:t>Timing: </a:t>
            </a:r>
            <a:r>
              <a:rPr lang="en-GB" b="0" dirty="0"/>
              <a:t>7</a:t>
            </a:r>
            <a:r>
              <a:rPr lang="en-ES" dirty="0"/>
              <a:t> 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read the questions and answer them Spanish.</a:t>
            </a:r>
          </a:p>
          <a:p>
            <a:pPr marL="228600" indent="-228600">
              <a:buFont typeface="+mj-lt"/>
              <a:buAutoNum type="arabicPeriod"/>
            </a:pPr>
            <a:r>
              <a:rPr lang="en-GB" b="0" dirty="0"/>
              <a:t>Click to reveal the answers.</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that the students can do the same activity, but reading and answering the questions in English using the previous slide.</a:t>
            </a:r>
            <a:endParaRPr lang="en-ES" b="1" i="1"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916925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GB" b="0" dirty="0"/>
              <a:t>4</a:t>
            </a:r>
            <a:r>
              <a:rPr lang="en-ES" b="0" dirty="0"/>
              <a:t> </a:t>
            </a:r>
            <a:r>
              <a:rPr lang="en-ES" dirty="0"/>
              <a:t>minutes</a:t>
            </a:r>
            <a:endParaRPr lang="en-GB" dirty="0"/>
          </a:p>
          <a:p>
            <a:endParaRPr lang="en-GB" dirty="0"/>
          </a:p>
          <a:p>
            <a:r>
              <a:rPr lang="en-GB" b="1" dirty="0"/>
              <a:t>Procedure</a:t>
            </a:r>
            <a:r>
              <a:rPr lang="en-ES" b="1" dirty="0"/>
              <a:t>: </a:t>
            </a:r>
            <a:endParaRPr lang="en-GB" b="1" dirty="0"/>
          </a:p>
          <a:p>
            <a:pPr marL="228600" indent="-228600">
              <a:buFont typeface="+mj-lt"/>
              <a:buAutoNum type="arabicPeriod"/>
            </a:pPr>
            <a:r>
              <a:rPr lang="en-GB" b="0" dirty="0"/>
              <a:t>Students work in pairs.</a:t>
            </a:r>
          </a:p>
          <a:p>
            <a:pPr marL="228600" indent="-228600">
              <a:buFont typeface="+mj-lt"/>
              <a:buAutoNum type="arabicPeriod"/>
            </a:pPr>
            <a:r>
              <a:rPr lang="en-GB" b="0" dirty="0"/>
              <a:t>One person starts to read the text.  When they encounter a word with SSC </a:t>
            </a:r>
            <a:r>
              <a:rPr lang="en-GB" sz="1200" dirty="0"/>
              <a:t>/l/, /</a:t>
            </a:r>
            <a:r>
              <a:rPr lang="en-GB" sz="1200" dirty="0" err="1"/>
              <a:t>ll</a:t>
            </a:r>
            <a:r>
              <a:rPr lang="en-GB" sz="1200" dirty="0"/>
              <a:t>/ o /y/, they read the word using the correct pronunciation.</a:t>
            </a:r>
          </a:p>
          <a:p>
            <a:pPr marL="228600" indent="-228600">
              <a:buFont typeface="+mj-lt"/>
              <a:buAutoNum type="arabicPeriod"/>
            </a:pPr>
            <a:r>
              <a:rPr lang="en-GB" sz="1200" b="0" dirty="0"/>
              <a:t>The other person then takes over until they have read the next word with one of the target SSCs.</a:t>
            </a:r>
          </a:p>
          <a:p>
            <a:pPr marL="228600" indent="-228600">
              <a:buFont typeface="+mj-lt"/>
              <a:buAutoNum type="arabicPeriod"/>
            </a:pPr>
            <a:r>
              <a:rPr lang="en-GB" sz="1200" b="0" dirty="0"/>
              <a:t>The bold type can be removed from the SSCs to provide more challenge.</a:t>
            </a:r>
            <a:endParaRPr lang="en-GB" b="0"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55582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[1/]8</a:t>
            </a:r>
          </a:p>
          <a:p>
            <a:r>
              <a:rPr lang="en-US" b="1" dirty="0"/>
              <a:t>Timing: </a:t>
            </a:r>
            <a:r>
              <a:rPr lang="en-US" b="0" dirty="0"/>
              <a:t>2 minutes</a:t>
            </a:r>
          </a:p>
          <a:p>
            <a:endParaRPr lang="en-US" b="1" dirty="0"/>
          </a:p>
          <a:p>
            <a:r>
              <a:rPr lang="en-US" b="1" dirty="0"/>
              <a:t>Aim: </a:t>
            </a:r>
            <a:r>
              <a:rPr lang="en-US" b="0" dirty="0"/>
              <a:t>to recap </a:t>
            </a:r>
            <a:r>
              <a:rPr lang="es-ES" b="0" dirty="0" err="1"/>
              <a:t>the</a:t>
            </a:r>
            <a:r>
              <a:rPr lang="es-ES" b="0" dirty="0"/>
              <a:t> use </a:t>
            </a:r>
            <a:r>
              <a:rPr lang="es-ES" b="0" dirty="0" err="1"/>
              <a:t>of</a:t>
            </a:r>
            <a:r>
              <a:rPr lang="es-ES" b="0" dirty="0"/>
              <a:t> </a:t>
            </a:r>
            <a:r>
              <a:rPr lang="es-ES" b="0" dirty="0" err="1"/>
              <a:t>the</a:t>
            </a:r>
            <a:r>
              <a:rPr lang="es-ES" b="0" dirty="0"/>
              <a:t> </a:t>
            </a:r>
            <a:r>
              <a:rPr lang="es-ES" b="0" dirty="0" err="1"/>
              <a:t>written</a:t>
            </a:r>
            <a:r>
              <a:rPr lang="es-ES" b="0" dirty="0"/>
              <a:t> </a:t>
            </a:r>
            <a:r>
              <a:rPr lang="es-ES" b="0" dirty="0" err="1"/>
              <a:t>accent</a:t>
            </a:r>
            <a:r>
              <a:rPr lang="es-ES" b="0" dirty="0"/>
              <a:t> in </a:t>
            </a:r>
            <a:r>
              <a:rPr lang="es-ES" b="0" dirty="0" err="1"/>
              <a:t>words</a:t>
            </a:r>
            <a:r>
              <a:rPr lang="es-ES" b="0" dirty="0"/>
              <a:t> </a:t>
            </a:r>
            <a:r>
              <a:rPr lang="es-ES" b="0" dirty="0" err="1"/>
              <a:t>with</a:t>
            </a:r>
            <a:r>
              <a:rPr lang="es-ES" b="0" dirty="0"/>
              <a:t> a final </a:t>
            </a:r>
            <a:r>
              <a:rPr lang="es-ES" b="0" dirty="0" err="1"/>
              <a:t>stressed</a:t>
            </a:r>
            <a:r>
              <a:rPr lang="es-ES" b="0" dirty="0"/>
              <a:t> </a:t>
            </a:r>
            <a:r>
              <a:rPr lang="es-ES" b="0" dirty="0" err="1"/>
              <a:t>syllable</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the rule.</a:t>
            </a:r>
          </a:p>
          <a:p>
            <a:pPr marL="228600" indent="-228600">
              <a:buAutoNum type="arabicPeriod"/>
            </a:pPr>
            <a:r>
              <a:rPr lang="en-US" b="0" baseline="0" dirty="0"/>
              <a:t>Students decide which word needs an accent out of the two they are shown.</a:t>
            </a:r>
          </a:p>
          <a:p>
            <a:pPr marL="228600" indent="-228600">
              <a:buAutoNum type="arabicPeriod"/>
            </a:pPr>
            <a:r>
              <a:rPr lang="en-US" b="0" baseline="0" dirty="0"/>
              <a:t>Show answers with further clicks.</a:t>
            </a:r>
          </a:p>
          <a:p>
            <a:pPr marL="0" indent="0">
              <a:buNone/>
            </a:pPr>
            <a:endParaRPr lang="en-US" b="0" dirty="0"/>
          </a:p>
          <a:p>
            <a:pPr marL="0" indent="0">
              <a:buNone/>
            </a:pPr>
            <a:r>
              <a:rPr lang="en-US" b="1" dirty="0"/>
              <a:t>Notes:</a:t>
            </a:r>
          </a:p>
          <a:p>
            <a:pPr marL="228600" indent="-228600">
              <a:buAutoNum type="arabicPeriod"/>
            </a:pPr>
            <a:r>
              <a:rPr lang="en-US" b="0" dirty="0"/>
              <a:t>All the words have final syllable stress.</a:t>
            </a:r>
          </a:p>
          <a:p>
            <a:pPr marL="228600" indent="-228600">
              <a:buAutoNum type="arabicPeriod"/>
            </a:pPr>
            <a:r>
              <a:rPr lang="en-US" b="0" dirty="0"/>
              <a:t>There are some unknown words. This is to further challenge students as they have not learned these words as vocabulary. This way, they will have to use the rule and apply it.</a:t>
            </a:r>
          </a:p>
          <a:p>
            <a:pPr marL="228600" indent="-228600">
              <a:buAutoNum type="arabicPeriod"/>
            </a:pPr>
            <a:endParaRPr lang="en-US" b="0" dirty="0"/>
          </a:p>
          <a:p>
            <a:r>
              <a:rPr lang="en-US" b="1" dirty="0"/>
              <a:t>Frequency of unknown words:</a:t>
            </a:r>
          </a:p>
          <a:p>
            <a:r>
              <a:rPr lang="en-US" b="0" dirty="0"/>
              <a:t>tilde [&gt;5000], </a:t>
            </a:r>
            <a:r>
              <a:rPr lang="en-US" b="0" dirty="0" err="1"/>
              <a:t>esquí</a:t>
            </a:r>
            <a:r>
              <a:rPr lang="en-US" b="0" dirty="0"/>
              <a:t> [&gt;5000], </a:t>
            </a:r>
            <a:r>
              <a:rPr lang="en-US" b="0" dirty="0" err="1"/>
              <a:t>león</a:t>
            </a:r>
            <a:r>
              <a:rPr lang="en-US" b="0" dirty="0"/>
              <a:t> [2107]</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83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[2/8]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72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[3/8]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2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p>
          <a:p>
            <a:endParaRPr lang="en-GB" b="1" dirty="0"/>
          </a:p>
          <a:p>
            <a:r>
              <a:rPr lang="en-GB" b="1" dirty="0"/>
              <a:t>Timing: </a:t>
            </a:r>
            <a:r>
              <a:rPr lang="en-GB" b="0" dirty="0"/>
              <a:t>5 minutes</a:t>
            </a:r>
            <a:endParaRPr lang="en-GB" b="1" dirty="0"/>
          </a:p>
          <a:p>
            <a:endParaRPr lang="en-GB" b="1" dirty="0"/>
          </a:p>
          <a:p>
            <a:r>
              <a:rPr lang="en-GB" b="1" baseline="0" dirty="0"/>
              <a:t>Aim: </a:t>
            </a:r>
            <a:r>
              <a:rPr lang="en-GB" baseline="0" dirty="0"/>
              <a:t>to recall newly learnt vocabulary</a:t>
            </a:r>
          </a:p>
          <a:p>
            <a:endParaRPr lang="en-GB" baseline="0" dirty="0"/>
          </a:p>
          <a:p>
            <a:r>
              <a:rPr lang="en-GB" b="1" baseline="0" dirty="0"/>
              <a:t>Procedure: </a:t>
            </a:r>
          </a:p>
          <a:p>
            <a:pPr marL="228600" indent="-228600">
              <a:buFont typeface="+mj-lt"/>
              <a:buAutoNum type="arabicPeriod"/>
            </a:pPr>
            <a:r>
              <a:rPr lang="en-GB" b="0" baseline="0" dirty="0"/>
              <a:t>Teacher clicks on the number 1 icon to play a word in Spanish.</a:t>
            </a:r>
          </a:p>
          <a:p>
            <a:pPr marL="228600" indent="-228600">
              <a:buFont typeface="+mj-lt"/>
              <a:buAutoNum type="arabicPeriod"/>
            </a:pPr>
            <a:r>
              <a:rPr lang="en-GB" b="0" baseline="0" dirty="0"/>
              <a:t>Teacher then clicks normally to reveal the word</a:t>
            </a:r>
            <a:r>
              <a:rPr lang="es-ES" b="0" baseline="0" dirty="0"/>
              <a:t>/</a:t>
            </a:r>
            <a:r>
              <a:rPr lang="en-GB" b="0" baseline="0" dirty="0"/>
              <a:t>phrase written in Spanish.</a:t>
            </a:r>
          </a:p>
          <a:p>
            <a:pPr marL="228600" indent="-228600">
              <a:buFont typeface="+mj-lt"/>
              <a:buAutoNum type="arabicPeriod"/>
            </a:pPr>
            <a:r>
              <a:rPr lang="en-GB" b="0" baseline="0" dirty="0"/>
              <a:t>Students then say the word/phrase in English.</a:t>
            </a:r>
          </a:p>
          <a:p>
            <a:pPr marL="228600" indent="-228600">
              <a:buFont typeface="+mj-lt"/>
              <a:buAutoNum type="arabicPeriod"/>
            </a:pPr>
            <a:r>
              <a:rPr lang="en-GB" b="0" baseline="0" dirty="0"/>
              <a:t>Teacher clicks again to reveal the answer.</a:t>
            </a:r>
          </a:p>
          <a:p>
            <a:pPr marL="228600" indent="-228600">
              <a:buFont typeface="+mj-lt"/>
              <a:buAutoNum type="arabicPeriod"/>
            </a:pPr>
            <a:r>
              <a:rPr lang="en-GB" b="0" baseline="0" dirty="0"/>
              <a:t>Repeat for all 14 questions.</a:t>
            </a:r>
          </a:p>
          <a:p>
            <a:pPr marL="0" indent="0">
              <a:buFont typeface="+mj-lt"/>
              <a:buNone/>
            </a:pPr>
            <a:endParaRPr lang="en-GB" b="0" baseline="0" dirty="0"/>
          </a:p>
          <a:p>
            <a:pPr marL="0" indent="0">
              <a:buFont typeface="+mj-lt"/>
              <a:buNone/>
            </a:pPr>
            <a:r>
              <a:rPr lang="en-GB" b="1" baseline="0" dirty="0"/>
              <a:t>Transcript:</a:t>
            </a:r>
          </a:p>
          <a:p>
            <a:pPr marL="228600" indent="-228600">
              <a:buFont typeface="+mj-lt"/>
              <a:buAutoNum type="arabicPeriod"/>
            </a:pPr>
            <a:r>
              <a:rPr lang="en-GB" dirty="0" err="1"/>
              <a:t>el</a:t>
            </a:r>
            <a:r>
              <a:rPr lang="en-GB" dirty="0"/>
              <a:t> </a:t>
            </a:r>
            <a:r>
              <a:rPr lang="en-GB" dirty="0" err="1"/>
              <a:t>volumen</a:t>
            </a:r>
            <a:endParaRPr lang="en-GB" dirty="0"/>
          </a:p>
          <a:p>
            <a:pPr marL="228600" indent="-228600">
              <a:buFont typeface="+mj-lt"/>
              <a:buAutoNum type="arabicPeriod"/>
            </a:pPr>
            <a:r>
              <a:rPr lang="en-GB" dirty="0"/>
              <a:t>las </a:t>
            </a:r>
            <a:r>
              <a:rPr lang="en-GB" dirty="0" err="1"/>
              <a:t>gafas</a:t>
            </a:r>
            <a:endParaRPr lang="en-GB" dirty="0"/>
          </a:p>
          <a:p>
            <a:pPr marL="228600" indent="-228600">
              <a:buFont typeface="+mj-lt"/>
              <a:buAutoNum type="arabicPeriod"/>
            </a:pPr>
            <a:r>
              <a:rPr lang="en-GB" dirty="0" err="1"/>
              <a:t>agradecer</a:t>
            </a:r>
            <a:endParaRPr lang="en-GB" dirty="0"/>
          </a:p>
          <a:p>
            <a:pPr marL="228600" indent="-228600">
              <a:buFont typeface="+mj-lt"/>
              <a:buAutoNum type="arabicPeriod"/>
            </a:pPr>
            <a:r>
              <a:rPr lang="en-GB" dirty="0"/>
              <a:t>la </a:t>
            </a:r>
            <a:r>
              <a:rPr lang="en-GB" dirty="0" err="1"/>
              <a:t>esquina</a:t>
            </a:r>
            <a:endParaRPr lang="en-GB" dirty="0"/>
          </a:p>
          <a:p>
            <a:pPr marL="228600" indent="-228600">
              <a:buFont typeface="+mj-lt"/>
              <a:buAutoNum type="arabicPeriod"/>
            </a:pPr>
            <a:r>
              <a:rPr lang="en-GB" dirty="0" err="1"/>
              <a:t>el</a:t>
            </a:r>
            <a:r>
              <a:rPr lang="en-GB" dirty="0"/>
              <a:t> </a:t>
            </a:r>
            <a:r>
              <a:rPr lang="en-GB" dirty="0" err="1"/>
              <a:t>mueble</a:t>
            </a:r>
            <a:endParaRPr lang="en-GB" dirty="0"/>
          </a:p>
          <a:p>
            <a:pPr marL="228600" indent="-228600">
              <a:buFont typeface="+mj-lt"/>
              <a:buAutoNum type="arabicPeriod"/>
            </a:pPr>
            <a:r>
              <a:rPr lang="en-GB" dirty="0" err="1"/>
              <a:t>el</a:t>
            </a:r>
            <a:r>
              <a:rPr lang="en-GB" dirty="0"/>
              <a:t> </a:t>
            </a:r>
            <a:r>
              <a:rPr lang="en-GB" dirty="0" err="1"/>
              <a:t>lado</a:t>
            </a:r>
            <a:endParaRPr lang="en-GB" dirty="0"/>
          </a:p>
          <a:p>
            <a:pPr marL="228600" indent="-228600">
              <a:buFont typeface="+mj-lt"/>
              <a:buAutoNum type="arabicPeriod"/>
            </a:pPr>
            <a:r>
              <a:rPr lang="en-GB" dirty="0"/>
              <a:t>la </a:t>
            </a:r>
            <a:r>
              <a:rPr lang="en-GB" dirty="0" err="1"/>
              <a:t>escalera</a:t>
            </a:r>
            <a:endParaRPr lang="en-GB" dirty="0"/>
          </a:p>
          <a:p>
            <a:pPr marL="228600" indent="-228600">
              <a:buFont typeface="+mj-lt"/>
              <a:buAutoNum type="arabicPeriod"/>
            </a:pPr>
            <a:r>
              <a:rPr lang="en-GB" dirty="0" err="1"/>
              <a:t>el</a:t>
            </a:r>
            <a:r>
              <a:rPr lang="en-GB" dirty="0"/>
              <a:t> </a:t>
            </a:r>
            <a:r>
              <a:rPr lang="en-GB" dirty="0" err="1"/>
              <a:t>estado</a:t>
            </a:r>
            <a:endParaRPr lang="en-GB" dirty="0"/>
          </a:p>
          <a:p>
            <a:pPr marL="228600" indent="-228600">
              <a:buFont typeface="+mj-lt"/>
              <a:buAutoNum type="arabicPeriod"/>
            </a:pPr>
            <a:r>
              <a:rPr lang="en-GB" dirty="0" err="1"/>
              <a:t>el</a:t>
            </a:r>
            <a:r>
              <a:rPr lang="en-GB" dirty="0"/>
              <a:t> </a:t>
            </a:r>
            <a:r>
              <a:rPr lang="en-GB" dirty="0" err="1"/>
              <a:t>límite</a:t>
            </a:r>
            <a:endParaRPr lang="en-GB" dirty="0"/>
          </a:p>
          <a:p>
            <a:pPr marL="228600" indent="-228600">
              <a:buFont typeface="+mj-lt"/>
              <a:buAutoNum type="arabicPeriod"/>
            </a:pPr>
            <a:r>
              <a:rPr lang="en-GB" dirty="0"/>
              <a:t>sonar</a:t>
            </a:r>
          </a:p>
          <a:p>
            <a:pPr marL="228600" indent="-228600">
              <a:buFont typeface="+mj-lt"/>
              <a:buAutoNum type="arabicPeriod"/>
            </a:pPr>
            <a:r>
              <a:rPr lang="en-GB" dirty="0" err="1"/>
              <a:t>el</a:t>
            </a:r>
            <a:r>
              <a:rPr lang="en-GB" dirty="0"/>
              <a:t> scenario</a:t>
            </a:r>
          </a:p>
          <a:p>
            <a:pPr marL="228600" indent="-228600">
              <a:buFont typeface="+mj-lt"/>
              <a:buAutoNum type="arabicPeriod"/>
            </a:pPr>
            <a:r>
              <a:rPr lang="en-GB" dirty="0" err="1"/>
              <a:t>el</a:t>
            </a:r>
            <a:r>
              <a:rPr lang="en-GB" dirty="0"/>
              <a:t> </a:t>
            </a:r>
            <a:r>
              <a:rPr lang="en-GB" dirty="0" err="1"/>
              <a:t>deseo</a:t>
            </a:r>
            <a:endParaRPr lang="en-GB" dirty="0"/>
          </a:p>
          <a:p>
            <a:pPr marL="228600" indent="-228600">
              <a:buFont typeface="+mj-lt"/>
              <a:buAutoNum type="arabicPeriod"/>
            </a:pPr>
            <a:r>
              <a:rPr lang="en-GB" dirty="0" err="1"/>
              <a:t>convencer</a:t>
            </a:r>
            <a:endParaRPr lang="en-GB" dirty="0"/>
          </a:p>
          <a:p>
            <a:pPr marL="228600" indent="-228600">
              <a:buFont typeface="+mj-lt"/>
              <a:buAutoNum type="arabicPeriod"/>
            </a:pPr>
            <a:r>
              <a:rPr lang="en-GB" dirty="0" err="1"/>
              <a:t>el</a:t>
            </a:r>
            <a:r>
              <a:rPr lang="en-GB" dirty="0"/>
              <a:t> </a:t>
            </a:r>
            <a:r>
              <a:rPr lang="en-GB" dirty="0" err="1"/>
              <a:t>ritmo</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4067168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[4/8]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85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[5/8]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143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[6/8]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5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[7/8]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381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[8/8]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55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[1/3]</a:t>
            </a:r>
          </a:p>
          <a:p>
            <a:r>
              <a:rPr lang="en-ES" b="1" dirty="0"/>
              <a:t>Timing: </a:t>
            </a:r>
            <a:r>
              <a:rPr lang="en-GB" b="0" dirty="0"/>
              <a:t>10</a:t>
            </a:r>
            <a:r>
              <a:rPr lang="en-ES" b="0" dirty="0"/>
              <a:t> minutes</a:t>
            </a:r>
            <a:endParaRPr lang="en-ES" b="1" dirty="0"/>
          </a:p>
          <a:p>
            <a:endParaRPr lang="en-ES" b="1" dirty="0"/>
          </a:p>
          <a:p>
            <a:r>
              <a:rPr lang="en-ES" b="1" dirty="0"/>
              <a:t>Aim:</a:t>
            </a:r>
            <a:r>
              <a:rPr lang="en-GB" b="1" dirty="0"/>
              <a:t> </a:t>
            </a:r>
            <a:r>
              <a:rPr lang="en-GB" b="0" dirty="0"/>
              <a:t>to practise the use of subject pronouns with the present continuous verbs in plural persons in oral production.</a:t>
            </a:r>
            <a:endParaRPr lang="en-ES" b="1" dirty="0"/>
          </a:p>
          <a:p>
            <a:endParaRPr lang="en-ES" b="1" dirty="0"/>
          </a:p>
          <a:p>
            <a:r>
              <a:rPr lang="en-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dirty="0"/>
              <a:t>Student A has one part of the sentence.They read out their </a:t>
            </a:r>
            <a:r>
              <a:rPr lang="en-GB" dirty="0"/>
              <a:t>part</a:t>
            </a:r>
            <a:r>
              <a:rPr lang="en-ES" dirty="0"/>
              <a:t> in Spanish</a:t>
            </a:r>
            <a:r>
              <a:rPr lang="en-GB" dirty="0"/>
              <a:t>, using the correct subject pronouns at the beginning and end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a:t>
            </a:r>
            <a:r>
              <a:rPr lang="en-ES" dirty="0"/>
              <a:t>tudent B finishes off the sentence</a:t>
            </a:r>
            <a:r>
              <a:rPr lang="en-GB" dirty="0"/>
              <a:t> by reading out their part, however they must conjugate the verb according to the subject pronoun Student A said at the end of the first half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There is a printable version of the sentences so that they can be distributed to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Answers appear on the following slide with each mouse click.</a:t>
            </a:r>
            <a:endParaRPr lang="en-ES" dirty="0"/>
          </a:p>
          <a:p>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Adaptation for Higher: a more challenging version of this activity could involve students creating their own endings to the sentences without the prompts. A middle option could be </a:t>
            </a:r>
            <a:r>
              <a:rPr lang="en-GB" sz="1800" i="1" dirty="0">
                <a:effectLst/>
                <a:highlight>
                  <a:srgbClr val="FFFF00"/>
                </a:highlight>
                <a:latin typeface="Century Gothic" panose="020B0502020202020204" pitchFamily="34" charset="0"/>
                <a:ea typeface="DengXian" panose="02010600030101010101" pitchFamily="2" charset="-122"/>
                <a:cs typeface="Arial" panose="020B0604020202020204" pitchFamily="34" charset="0"/>
              </a:rPr>
              <a:t>just provide the infinitive, e.g. prepare, and students need to produce the correct form.</a:t>
            </a:r>
            <a:endParaRPr lang="en-ES" sz="1800" i="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ES" i="1"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278985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PRINT/SHOW THIS SLIDE DURING THE ACTIVITY</a:t>
            </a:r>
          </a:p>
          <a:p>
            <a:r>
              <a:rPr lang="en-GB" b="1" dirty="0"/>
              <a:t>[2/3]</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500840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SHOW DURING FEEDBACK</a:t>
            </a:r>
          </a:p>
          <a:p>
            <a:r>
              <a:rPr lang="en-GB" b="1" dirty="0"/>
              <a:t>[2/3]</a:t>
            </a:r>
            <a:endParaRPr lang="en-ES" b="1" dirty="0"/>
          </a:p>
          <a:p>
            <a:endParaRPr lang="en-ES"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307838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b="0" i="0" u="none" strike="noStrike" dirty="0" err="1">
                <a:solidFill>
                  <a:schemeClr val="dk1"/>
                </a:solidFill>
                <a:latin typeface="Calibri"/>
                <a:ea typeface="Calibri"/>
                <a:cs typeface="Calibri"/>
                <a:sym typeface="Calibri"/>
              </a:rPr>
              <a:t>Artwork</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by</a:t>
            </a:r>
            <a:r>
              <a:rPr lang="es-ES" sz="1200" b="0" i="0" u="none" strike="noStrike" dirty="0">
                <a:solidFill>
                  <a:schemeClr val="dk1"/>
                </a:solidFill>
                <a:latin typeface="Calibri"/>
                <a:ea typeface="Calibri"/>
                <a:cs typeface="Calibri"/>
                <a:sym typeface="Calibri"/>
              </a:rPr>
              <a:t> Mark Davies. </a:t>
            </a:r>
            <a:r>
              <a:rPr lang="es-ES" sz="1200" b="0" i="0" u="none" strike="noStrike" dirty="0" err="1">
                <a:solidFill>
                  <a:schemeClr val="dk1"/>
                </a:solidFill>
                <a:latin typeface="Calibri"/>
                <a:ea typeface="Calibri"/>
                <a:cs typeface="Calibri"/>
                <a:sym typeface="Calibri"/>
              </a:rPr>
              <a:t>All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additional</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pictures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selected</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available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under</a:t>
            </a:r>
            <a:r>
              <a:rPr lang="es-ES" sz="1200" b="0" i="0" u="none" strike="noStrike" dirty="0">
                <a:solidFill>
                  <a:schemeClr val="dk1"/>
                </a:solidFill>
                <a:latin typeface="Calibri"/>
                <a:ea typeface="Calibri"/>
                <a:cs typeface="Calibri"/>
                <a:sym typeface="Calibri"/>
              </a:rPr>
              <a:t> a Creative </a:t>
            </a:r>
            <a:r>
              <a:rPr lang="es-ES" sz="1200" b="0" i="0" u="none" strike="noStrike" dirty="0" err="1">
                <a:solidFill>
                  <a:schemeClr val="dk1"/>
                </a:solidFill>
                <a:latin typeface="Calibri"/>
                <a:ea typeface="Calibri"/>
                <a:cs typeface="Calibri"/>
                <a:sym typeface="Calibri"/>
              </a:rPr>
              <a:t>Commons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license</a:t>
            </a:r>
            <a:r>
              <a:rPr lang="es-ES" sz="1200" b="0" i="0" u="none" strike="noStrike" dirty="0">
                <a:solidFill>
                  <a:schemeClr val="dk1"/>
                </a:solidFill>
                <a:latin typeface="Calibri"/>
                <a:ea typeface="Calibri"/>
                <a:cs typeface="Calibri"/>
                <a:sym typeface="Calibri"/>
              </a:rPr>
              <a:t>, no </a:t>
            </a:r>
            <a:r>
              <a:rPr lang="es-ES" sz="1200" b="0" i="0" u="none" strike="noStrike" dirty="0" err="1">
                <a:solidFill>
                  <a:schemeClr val="dk1"/>
                </a:solidFill>
                <a:latin typeface="Calibri"/>
                <a:ea typeface="Calibri"/>
                <a:cs typeface="Calibri"/>
                <a:sym typeface="Calibri"/>
              </a:rPr>
              <a:t>attribution</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required</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s-ES" sz="1200" b="1" dirty="0" err="1"/>
              <a:t>Learning</a:t>
            </a:r>
            <a:r>
              <a:rPr lang="es-ES" sz="1200" b="1" dirty="0"/>
              <a:t> </a:t>
            </a:r>
            <a:r>
              <a:rPr lang="es-ES" sz="1200" b="1" dirty="0" err="1"/>
              <a:t>outcomes</a:t>
            </a:r>
            <a:r>
              <a:rPr lang="es-ES" sz="1200" b="1" dirty="0"/>
              <a:t> (</a:t>
            </a:r>
            <a:r>
              <a:rPr lang="es-ES" sz="1200" b="1" dirty="0" err="1"/>
              <a:t>lesson</a:t>
            </a:r>
            <a:r>
              <a:rPr lang="es-ES" sz="1200" b="1" dirty="0"/>
              <a:t> 3):</a:t>
            </a:r>
            <a:endParaRPr dirty="0"/>
          </a:p>
          <a:p>
            <a:pPr marL="0" marR="0" lvl="0" indent="0" algn="l" rtl="0">
              <a:lnSpc>
                <a:spcPct val="100000"/>
              </a:lnSpc>
              <a:spcBef>
                <a:spcPts val="0"/>
              </a:spcBef>
              <a:spcAft>
                <a:spcPts val="0"/>
              </a:spcAft>
              <a:buClr>
                <a:srgbClr val="000000"/>
              </a:buClr>
              <a:buSzPts val="1200"/>
              <a:buFont typeface="Century Gothic"/>
              <a:buNone/>
            </a:pPr>
            <a:r>
              <a:rPr lang="es-ES" b="0" i="0" dirty="0" err="1">
                <a:solidFill>
                  <a:srgbClr val="000000"/>
                </a:solidFill>
                <a:latin typeface="Century Gothic"/>
                <a:ea typeface="Century Gothic"/>
                <a:cs typeface="Century Gothic"/>
                <a:sym typeface="Century Gothic"/>
              </a:rPr>
              <a:t>spelling</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changes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present</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participle</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of</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verbs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whose</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stems</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end</a:t>
            </a:r>
            <a:r>
              <a:rPr lang="es-ES" b="0" i="0" dirty="0">
                <a:solidFill>
                  <a:srgbClr val="000000"/>
                </a:solidFill>
                <a:latin typeface="Century Gothic"/>
                <a:ea typeface="Century Gothic"/>
                <a:cs typeface="Century Gothic"/>
                <a:sym typeface="Century Gothic"/>
              </a:rPr>
              <a:t> in a </a:t>
            </a:r>
            <a:r>
              <a:rPr lang="es-ES" b="0" i="0" dirty="0" err="1">
                <a:solidFill>
                  <a:srgbClr val="000000"/>
                </a:solidFill>
                <a:latin typeface="Century Gothic"/>
                <a:ea typeface="Century Gothic"/>
                <a:cs typeface="Century Gothic"/>
                <a:sym typeface="Century Gothic"/>
              </a:rPr>
              <a:t>vowel</a:t>
            </a:r>
            <a:r>
              <a:rPr lang="es-ES" b="0" i="0" dirty="0">
                <a:solidFill>
                  <a:srgbClr val="000000"/>
                </a:solidFill>
                <a:latin typeface="Century Gothic"/>
                <a:ea typeface="Century Gothic"/>
                <a:cs typeface="Century Gothic"/>
                <a:sym typeface="Century Gothic"/>
              </a:rPr>
              <a:t> (leer, construir) and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verbs</a:t>
            </a:r>
            <a:r>
              <a:rPr lang="es-ES" b="0" i="0" dirty="0">
                <a:solidFill>
                  <a:srgbClr val="000000"/>
                </a:solidFill>
                <a:latin typeface="Century Gothic"/>
                <a:ea typeface="Century Gothic"/>
                <a:cs typeface="Century Gothic"/>
                <a:sym typeface="Century Gothic"/>
              </a:rPr>
              <a:t> in </a:t>
            </a:r>
            <a:r>
              <a:rPr lang="es-ES" b="0" i="0" dirty="0" err="1">
                <a:solidFill>
                  <a:srgbClr val="000000"/>
                </a:solidFill>
                <a:latin typeface="Century Gothic"/>
                <a:ea typeface="Century Gothic"/>
                <a:cs typeface="Century Gothic"/>
                <a:sym typeface="Century Gothic"/>
              </a:rPr>
              <a:t>the</a:t>
            </a:r>
            <a:r>
              <a:rPr lang="es-ES" b="0" i="0" dirty="0">
                <a:solidFill>
                  <a:srgbClr val="000000"/>
                </a:solidFill>
                <a:latin typeface="Century Gothic"/>
                <a:ea typeface="Century Gothic"/>
                <a:cs typeface="Century Gothic"/>
                <a:sym typeface="Century Gothic"/>
              </a:rPr>
              <a:t> pedir </a:t>
            </a:r>
            <a:r>
              <a:rPr lang="es-ES" b="0" i="0" dirty="0" err="1">
                <a:solidFill>
                  <a:srgbClr val="000000"/>
                </a:solidFill>
                <a:latin typeface="Century Gothic"/>
                <a:ea typeface="Century Gothic"/>
                <a:cs typeface="Century Gothic"/>
                <a:sym typeface="Century Gothic"/>
              </a:rPr>
              <a:t>cluster</a:t>
            </a:r>
            <a:endParaRPr sz="1200" b="1" dirty="0"/>
          </a:p>
          <a:p>
            <a:pPr marL="0" lvl="0" indent="0" algn="l" rtl="0">
              <a:spcBef>
                <a:spcPts val="0"/>
              </a:spcBef>
              <a:spcAft>
                <a:spcPts val="0"/>
              </a:spcAft>
              <a:buNone/>
            </a:pPr>
            <a:r>
              <a:rPr lang="es-ES" sz="1200" b="0" dirty="0"/>
              <a:t>ESTAR in </a:t>
            </a:r>
            <a:r>
              <a:rPr lang="es-ES" sz="1200" b="0" dirty="0" err="1"/>
              <a:t>present</a:t>
            </a:r>
            <a:r>
              <a:rPr lang="es-ES" sz="1200" b="0" dirty="0"/>
              <a:t> tense, </a:t>
            </a:r>
            <a:r>
              <a:rPr lang="es-ES" sz="1200" b="0" dirty="0" err="1"/>
              <a:t>all</a:t>
            </a:r>
            <a:r>
              <a:rPr lang="es-ES" sz="1200" b="0" dirty="0"/>
              <a:t> </a:t>
            </a:r>
            <a:r>
              <a:rPr lang="es-ES" sz="1200" b="0" dirty="0" err="1"/>
              <a:t>persons</a:t>
            </a:r>
            <a:endParaRPr sz="1200" b="0" dirty="0"/>
          </a:p>
          <a:p>
            <a:pPr marL="0" lvl="0" indent="0" algn="l" rtl="0">
              <a:spcBef>
                <a:spcPts val="0"/>
              </a:spcBef>
              <a:spcAft>
                <a:spcPts val="0"/>
              </a:spcAft>
              <a:buNone/>
            </a:pPr>
            <a:r>
              <a:rPr lang="es-ES" sz="1200" b="0" dirty="0"/>
              <a:t>position </a:t>
            </a:r>
            <a:r>
              <a:rPr lang="es-ES" sz="1200" b="0" dirty="0" err="1"/>
              <a:t>of</a:t>
            </a:r>
            <a:r>
              <a:rPr lang="es-ES" sz="1200" b="0" dirty="0"/>
              <a:t> </a:t>
            </a:r>
            <a:r>
              <a:rPr lang="es-ES" sz="1200" b="0" dirty="0" err="1"/>
              <a:t>adverbs</a:t>
            </a:r>
            <a:r>
              <a:rPr lang="es-ES" sz="1200" b="0" dirty="0"/>
              <a:t> </a:t>
            </a:r>
            <a:r>
              <a:rPr lang="es-ES" sz="1200" b="0" dirty="0" err="1"/>
              <a:t>of</a:t>
            </a:r>
            <a:r>
              <a:rPr lang="es-ES" sz="1200" b="0" dirty="0"/>
              <a:t> place </a:t>
            </a:r>
            <a:r>
              <a:rPr lang="es-ES" sz="1200" b="0" dirty="0" err="1"/>
              <a:t>with</a:t>
            </a:r>
            <a:r>
              <a:rPr lang="es-ES" sz="1200" b="0" dirty="0"/>
              <a:t> del and de la</a:t>
            </a:r>
            <a:endParaRPr sz="1200" b="0" dirty="0"/>
          </a:p>
          <a:p>
            <a:pPr marL="0" lvl="0" indent="0" algn="l" rtl="0">
              <a:spcBef>
                <a:spcPts val="0"/>
              </a:spcBef>
              <a:spcAft>
                <a:spcPts val="0"/>
              </a:spcAft>
              <a:buNone/>
            </a:pPr>
            <a:r>
              <a:rPr lang="es-ES" sz="1200" b="1" dirty="0" err="1"/>
              <a:t>present</a:t>
            </a:r>
            <a:r>
              <a:rPr lang="es-ES" sz="1200" b="1" dirty="0"/>
              <a:t> tense -ar 1st and 2nd </a:t>
            </a:r>
            <a:r>
              <a:rPr lang="es-ES" sz="1200" b="1" dirty="0" err="1"/>
              <a:t>person</a:t>
            </a:r>
            <a:r>
              <a:rPr lang="es-ES" sz="1200" b="1" dirty="0"/>
              <a:t> singular </a:t>
            </a:r>
            <a:r>
              <a:rPr lang="es-ES" sz="1200" b="1" dirty="0" err="1"/>
              <a:t>verbs</a:t>
            </a:r>
            <a:r>
              <a:rPr lang="es-ES" sz="1200" b="1" dirty="0"/>
              <a:t> (-o, -as)</a:t>
            </a:r>
            <a:endParaRPr sz="1200" b="1" dirty="0"/>
          </a:p>
          <a:p>
            <a:pPr marL="0" lvl="0" indent="0" algn="l" rtl="0">
              <a:spcBef>
                <a:spcPts val="0"/>
              </a:spcBef>
              <a:spcAft>
                <a:spcPts val="0"/>
              </a:spcAft>
              <a:buNone/>
            </a:pPr>
            <a:r>
              <a:rPr lang="es-ES" sz="1200" b="0" dirty="0"/>
              <a:t>estar + </a:t>
            </a:r>
            <a:r>
              <a:rPr lang="es-ES" sz="1200" b="0" dirty="0" err="1"/>
              <a:t>present</a:t>
            </a:r>
            <a:r>
              <a:rPr lang="es-ES" sz="1200" b="0" dirty="0"/>
              <a:t> </a:t>
            </a:r>
            <a:r>
              <a:rPr lang="es-ES" sz="1200" b="0" dirty="0" err="1"/>
              <a:t>participle</a:t>
            </a:r>
            <a:r>
              <a:rPr lang="es-ES" sz="1200" b="0" dirty="0"/>
              <a:t> </a:t>
            </a:r>
            <a:r>
              <a:rPr lang="es-ES" sz="1200" b="0" dirty="0" err="1"/>
              <a:t>of</a:t>
            </a:r>
            <a:r>
              <a:rPr lang="es-ES" sz="1200" b="0" dirty="0"/>
              <a:t> -ar &amp; -</a:t>
            </a:r>
            <a:r>
              <a:rPr lang="es-ES" sz="1200" b="0" dirty="0" err="1"/>
              <a:t>er</a:t>
            </a:r>
            <a:r>
              <a:rPr lang="es-ES" sz="1200" b="0" dirty="0"/>
              <a:t> / -ir </a:t>
            </a:r>
            <a:r>
              <a:rPr lang="es-ES" sz="1200" b="0" dirty="0" err="1"/>
              <a:t>verbs</a:t>
            </a:r>
            <a:r>
              <a:rPr lang="es-ES" sz="1200" b="0" dirty="0"/>
              <a:t> (1st, 2nd and 3rd </a:t>
            </a:r>
            <a:r>
              <a:rPr lang="es-ES" sz="1200" b="0" dirty="0" err="1"/>
              <a:t>person</a:t>
            </a:r>
            <a:r>
              <a:rPr lang="es-ES" sz="1200" b="0" dirty="0"/>
              <a:t> singular)</a:t>
            </a:r>
            <a:endParaRPr dirty="0"/>
          </a:p>
          <a:p>
            <a:pPr marL="0" lvl="0" indent="0" algn="l" rtl="0">
              <a:spcBef>
                <a:spcPts val="0"/>
              </a:spcBef>
              <a:spcAft>
                <a:spcPts val="0"/>
              </a:spcAft>
              <a:buNone/>
            </a:pPr>
            <a:endParaRPr sz="1200" b="0"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err="1">
                <a:solidFill>
                  <a:schemeClr val="dk1"/>
                </a:solidFill>
                <a:latin typeface="Calibri"/>
                <a:ea typeface="Calibri"/>
                <a:cs typeface="Calibri"/>
                <a:sym typeface="Calibri"/>
              </a:rPr>
              <a:t>Phonics</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ll (and </a:t>
            </a:r>
            <a:r>
              <a:rPr lang="es-ES" b="0" i="0" dirty="0" err="1">
                <a:solidFill>
                  <a:srgbClr val="000000"/>
                </a:solidFill>
                <a:latin typeface="Century Gothic"/>
                <a:ea typeface="Century Gothic"/>
                <a:cs typeface="Century Gothic"/>
                <a:sym typeface="Century Gothic"/>
              </a:rPr>
              <a:t>spelling</a:t>
            </a:r>
            <a:r>
              <a:rPr lang="es-ES" b="0" i="0" dirty="0">
                <a:solidFill>
                  <a:srgbClr val="000000"/>
                </a:solidFill>
                <a:latin typeface="Century Gothic"/>
                <a:ea typeface="Century Gothic"/>
                <a:cs typeface="Century Gothic"/>
                <a:sym typeface="Century Gothic"/>
              </a:rPr>
              <a:t> 'y’)</a:t>
            </a:r>
            <a:endParaRPr dirty="0"/>
          </a:p>
          <a:p>
            <a:pPr marL="0" marR="0" lvl="0" indent="0" algn="l" rtl="0">
              <a:lnSpc>
                <a:spcPct val="100000"/>
              </a:lnSpc>
              <a:spcBef>
                <a:spcPts val="0"/>
              </a:spcBef>
              <a:spcAft>
                <a:spcPts val="0"/>
              </a:spcAft>
              <a:buClr>
                <a:schemeClr val="dk1"/>
              </a:buClr>
              <a:buSzPts val="1200"/>
              <a:buFont typeface="Calibri"/>
              <a:buNone/>
            </a:pPr>
            <a:r>
              <a:rPr lang="es-ES" b="0" i="0" dirty="0">
                <a:solidFill>
                  <a:srgbClr val="000000"/>
                </a:solidFill>
                <a:latin typeface="Century Gothic"/>
                <a:ea typeface="Century Gothic"/>
                <a:cs typeface="Century Gothic"/>
                <a:sym typeface="Century Gothic"/>
              </a:rPr>
              <a:t>(H) Rules </a:t>
            </a:r>
            <a:r>
              <a:rPr lang="es-ES" b="0" i="0" dirty="0" err="1">
                <a:solidFill>
                  <a:srgbClr val="000000"/>
                </a:solidFill>
                <a:latin typeface="Century Gothic"/>
                <a:ea typeface="Century Gothic"/>
                <a:cs typeface="Century Gothic"/>
                <a:sym typeface="Century Gothic"/>
              </a:rPr>
              <a:t>for</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accents</a:t>
            </a:r>
            <a:r>
              <a:rPr lang="es-ES" b="0" i="0" dirty="0">
                <a:solidFill>
                  <a:srgbClr val="000000"/>
                </a:solidFill>
                <a:latin typeface="Century Gothic"/>
                <a:ea typeface="Century Gothic"/>
                <a:cs typeface="Century Gothic"/>
                <a:sym typeface="Century Gothic"/>
              </a:rPr>
              <a:t> / final </a:t>
            </a:r>
            <a:r>
              <a:rPr lang="es-ES" b="0" i="0" dirty="0" err="1">
                <a:solidFill>
                  <a:srgbClr val="000000"/>
                </a:solidFill>
                <a:latin typeface="Century Gothic"/>
                <a:ea typeface="Century Gothic"/>
                <a:cs typeface="Century Gothic"/>
                <a:sym typeface="Century Gothic"/>
              </a:rPr>
              <a:t>syllable</a:t>
            </a:r>
            <a:r>
              <a:rPr lang="es-ES" b="0" i="0" dirty="0">
                <a:solidFill>
                  <a:srgbClr val="000000"/>
                </a:solidFill>
                <a:latin typeface="Century Gothic"/>
                <a:ea typeface="Century Gothic"/>
                <a:cs typeface="Century Gothic"/>
                <a:sym typeface="Century Gothic"/>
              </a:rPr>
              <a:t> stress </a:t>
            </a:r>
            <a:endParaRPr dirty="0"/>
          </a:p>
          <a:p>
            <a:pPr marL="0" marR="0" lvl="0" indent="0" algn="l" rtl="0">
              <a:lnSpc>
                <a:spcPct val="100000"/>
              </a:lnSpc>
              <a:spcBef>
                <a:spcPts val="0"/>
              </a:spcBef>
              <a:spcAft>
                <a:spcPts val="0"/>
              </a:spcAft>
              <a:buClr>
                <a:schemeClr val="dk1"/>
              </a:buClr>
              <a:buSzPts val="1200"/>
              <a:buFont typeface="Calibri"/>
              <a:buNone/>
            </a:pPr>
            <a:br>
              <a:rPr lang="es-ES" sz="1200" b="0" i="0" u="none" strike="noStrike" cap="none" dirty="0">
                <a:solidFill>
                  <a:schemeClr val="dk1"/>
                </a:solidFill>
                <a:latin typeface="Calibri"/>
                <a:ea typeface="Calibri"/>
                <a:cs typeface="Calibri"/>
                <a:sym typeface="Calibri"/>
              </a:rPr>
            </a:br>
            <a:r>
              <a:rPr lang="es-ES" sz="1200" b="1" i="0" u="none" strike="noStrike" cap="none" dirty="0">
                <a:solidFill>
                  <a:schemeClr val="dk1"/>
                </a:solidFill>
                <a:latin typeface="Calibri"/>
                <a:ea typeface="Calibri"/>
                <a:cs typeface="Calibri"/>
                <a:sym typeface="Calibri"/>
              </a:rPr>
              <a:t>Word </a:t>
            </a:r>
            <a:r>
              <a:rPr lang="es-ES" sz="1200" b="1" i="0" u="none" strike="noStrike" cap="none" dirty="0" err="1">
                <a:solidFill>
                  <a:schemeClr val="dk1"/>
                </a:solidFill>
                <a:latin typeface="Calibri"/>
                <a:ea typeface="Calibri"/>
                <a:cs typeface="Calibri"/>
                <a:sym typeface="Calibri"/>
              </a:rPr>
              <a:t>frequency</a:t>
            </a:r>
            <a:r>
              <a:rPr lang="es-ES" sz="1200" b="1" i="0" u="none" strike="noStrike" cap="none" dirty="0">
                <a:solidFill>
                  <a:schemeClr val="dk1"/>
                </a:solidFill>
                <a:latin typeface="Calibri"/>
                <a:ea typeface="Calibri"/>
                <a:cs typeface="Calibri"/>
                <a:sym typeface="Calibri"/>
              </a:rPr>
              <a:t> (1 </a:t>
            </a:r>
            <a:r>
              <a:rPr lang="es-ES" sz="1200" b="1" i="0" u="none" strike="noStrike" cap="none" dirty="0" err="1">
                <a:solidFill>
                  <a:schemeClr val="dk1"/>
                </a:solidFill>
                <a:latin typeface="Calibri"/>
                <a:ea typeface="Calibri"/>
                <a:cs typeface="Calibri"/>
                <a:sym typeface="Calibri"/>
              </a:rPr>
              <a:t>is</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the</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most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frequent</a:t>
            </a:r>
            <a:r>
              <a:rPr lang="es-ES" sz="1200" b="1" i="0" u="none" strike="noStrike" cap="none" dirty="0">
                <a:solidFill>
                  <a:schemeClr val="dk1"/>
                </a:solidFill>
                <a:latin typeface="Calibri"/>
                <a:ea typeface="Calibri"/>
                <a:cs typeface="Calibri"/>
                <a:sym typeface="Calibri"/>
              </a:rPr>
              <a:t> </a:t>
            </a:r>
            <a:r>
              <a:rPr lang="es-ES" sz="1200" b="1" i="0" u="none" strike="noStrike" cap="none" dirty="0" err="1">
                <a:solidFill>
                  <a:schemeClr val="dk1"/>
                </a:solidFill>
                <a:latin typeface="Calibri"/>
                <a:ea typeface="Calibri"/>
                <a:cs typeface="Calibri"/>
                <a:sym typeface="Calibri"/>
              </a:rPr>
              <a:t>word</a:t>
            </a:r>
            <a:r>
              <a:rPr lang="es-ES" sz="1200" b="1" i="0" u="none" strike="noStrike" cap="none" dirty="0">
                <a:solidFill>
                  <a:schemeClr val="dk1"/>
                </a:solidFill>
                <a:latin typeface="Calibri"/>
                <a:ea typeface="Calibri"/>
                <a:cs typeface="Calibri"/>
                <a:sym typeface="Calibri"/>
              </a:rPr>
              <a:t> in </a:t>
            </a:r>
            <a:r>
              <a:rPr lang="es-ES" sz="1200" b="1" i="0" u="none" strike="noStrike" cap="none" dirty="0" err="1">
                <a:solidFill>
                  <a:schemeClr val="dk1"/>
                </a:solidFill>
                <a:latin typeface="Calibri"/>
                <a:ea typeface="Calibri"/>
                <a:cs typeface="Calibri"/>
                <a:sym typeface="Calibri"/>
              </a:rPr>
              <a:t>Spanish</a:t>
            </a:r>
            <a:r>
              <a:rPr lang="es-E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s-ES" sz="1200" b="1" i="0" u="none" strike="noStrike" cap="none" dirty="0">
                <a:solidFill>
                  <a:schemeClr val="dk1"/>
                </a:solidFill>
                <a:latin typeface="Calibri"/>
                <a:ea typeface="Calibri"/>
                <a:cs typeface="Calibri"/>
                <a:sym typeface="Calibri"/>
              </a:rPr>
              <a:t>New </a:t>
            </a:r>
            <a:r>
              <a:rPr lang="es-ES" sz="1200" b="1" i="0" u="none" strike="noStrike" cap="none" dirty="0" err="1">
                <a:solidFill>
                  <a:schemeClr val="dk1"/>
                </a:solidFill>
                <a:latin typeface="Calibri"/>
                <a:ea typeface="Calibri"/>
                <a:cs typeface="Calibri"/>
                <a:sym typeface="Calibri"/>
              </a:rPr>
              <a:t>vocabulary</a:t>
            </a:r>
            <a:r>
              <a:rPr lang="es-ES" sz="1200" b="1" i="0" u="none" strike="noStrike" cap="none" dirty="0">
                <a:solidFill>
                  <a:schemeClr val="dk1"/>
                </a:solidFill>
                <a:latin typeface="Calibri"/>
                <a:ea typeface="Calibri"/>
                <a:cs typeface="Calibri"/>
                <a:sym typeface="Calibri"/>
              </a:rPr>
              <a:t>: </a:t>
            </a:r>
            <a:r>
              <a:rPr lang="es-ES" b="0" i="0" u="none" strike="noStrike" dirty="0">
                <a:solidFill>
                  <a:srgbClr val="000000"/>
                </a:solidFill>
                <a:latin typeface="Century Gothic"/>
                <a:ea typeface="Century Gothic"/>
                <a:cs typeface="Century Gothic"/>
                <a:sym typeface="Century Gothic"/>
              </a:rPr>
              <a:t>traigo [341]; banco² (</a:t>
            </a:r>
            <a:r>
              <a:rPr lang="es-ES" b="0" i="0" u="none" strike="noStrike" dirty="0" err="1">
                <a:solidFill>
                  <a:srgbClr val="000000"/>
                </a:solidFill>
                <a:latin typeface="Century Gothic"/>
                <a:ea typeface="Century Gothic"/>
                <a:cs typeface="Century Gothic"/>
                <a:sym typeface="Century Gothic"/>
              </a:rPr>
              <a:t>bench</a:t>
            </a:r>
            <a:r>
              <a:rPr lang="es-ES" b="0" i="0" u="none" strike="noStrike" dirty="0">
                <a:solidFill>
                  <a:srgbClr val="000000"/>
                </a:solidFill>
                <a:latin typeface="Century Gothic"/>
                <a:ea typeface="Century Gothic"/>
                <a:cs typeface="Century Gothic"/>
                <a:sym typeface="Century Gothic"/>
              </a:rPr>
              <a:t>) [728]; bar [1938]; cuarto [693]; Día de Muertos [n/a]; planta² (</a:t>
            </a:r>
            <a:r>
              <a:rPr lang="es-ES" b="0" i="0" u="none" strike="noStrike" dirty="0" err="1">
                <a:solidFill>
                  <a:srgbClr val="000000"/>
                </a:solidFill>
                <a:latin typeface="Century Gothic"/>
                <a:ea typeface="Century Gothic"/>
                <a:cs typeface="Century Gothic"/>
                <a:sym typeface="Century Gothic"/>
              </a:rPr>
              <a:t>floor</a:t>
            </a:r>
            <a:r>
              <a:rPr lang="es-ES" b="0" i="0" u="none" strike="noStrike" dirty="0">
                <a:solidFill>
                  <a:srgbClr val="000000"/>
                </a:solidFill>
                <a:latin typeface="Century Gothic"/>
                <a:ea typeface="Century Gothic"/>
                <a:cs typeface="Century Gothic"/>
                <a:sym typeface="Century Gothic"/>
              </a:rPr>
              <a:t>) [768]; ritmo [1277]; salida [1143]; servicios [310]; medio [395]; sobre² [62]; al lado de [n/a] </a:t>
            </a:r>
            <a:r>
              <a:rPr lang="es-ES" b="1" i="0" u="none" strike="noStrike" dirty="0">
                <a:solidFill>
                  <a:srgbClr val="000000"/>
                </a:solidFill>
                <a:latin typeface="Century Gothic"/>
                <a:ea typeface="Century Gothic"/>
                <a:cs typeface="Century Gothic"/>
                <a:sym typeface="Century Gothic"/>
              </a:rPr>
              <a:t>(12) /H </a:t>
            </a:r>
            <a:r>
              <a:rPr lang="es-ES" b="1" i="0" u="none" strike="noStrike" dirty="0" err="1">
                <a:solidFill>
                  <a:srgbClr val="000000"/>
                </a:solidFill>
                <a:latin typeface="Century Gothic"/>
                <a:ea typeface="Century Gothic"/>
                <a:cs typeface="Century Gothic"/>
                <a:sym typeface="Century Gothic"/>
              </a:rPr>
              <a:t>only</a:t>
            </a:r>
            <a:r>
              <a:rPr lang="es-ES" b="1" i="0" u="none" strike="noStrike" dirty="0">
                <a:solidFill>
                  <a:srgbClr val="000000"/>
                </a:solidFill>
                <a:latin typeface="Century Gothic"/>
                <a:ea typeface="Century Gothic"/>
                <a:cs typeface="Century Gothic"/>
                <a:sym typeface="Century Gothic"/>
              </a:rPr>
              <a:t>:</a:t>
            </a:r>
            <a:r>
              <a:rPr lang="es-ES" b="0" i="0" u="none" strike="noStrike" dirty="0">
                <a:solidFill>
                  <a:srgbClr val="000000"/>
                </a:solidFill>
                <a:latin typeface="Century Gothic"/>
                <a:ea typeface="Century Gothic"/>
                <a:cs typeface="Century Gothic"/>
                <a:sym typeface="Century Gothic"/>
              </a:rPr>
              <a:t> </a:t>
            </a:r>
            <a:r>
              <a:rPr lang="es-ES" b="0" i="0" u="none" strike="noStrike" dirty="0">
                <a:solidFill>
                  <a:srgbClr val="FF0000"/>
                </a:solidFill>
                <a:latin typeface="Century Gothic"/>
                <a:ea typeface="Century Gothic"/>
                <a:cs typeface="Century Gothic"/>
                <a:sym typeface="Century Gothic"/>
              </a:rPr>
              <a:t>leyendo [209]; sonar [949]; yendo [33]; deseo [780]; escalera [1789]; escenario¹ (</a:t>
            </a:r>
            <a:r>
              <a:rPr lang="es-ES" b="0" i="0" u="none" strike="noStrike" dirty="0" err="1">
                <a:solidFill>
                  <a:srgbClr val="FF0000"/>
                </a:solidFill>
                <a:latin typeface="Century Gothic"/>
                <a:ea typeface="Century Gothic"/>
                <a:cs typeface="Century Gothic"/>
                <a:sym typeface="Century Gothic"/>
              </a:rPr>
              <a:t>stage</a:t>
            </a:r>
            <a:r>
              <a:rPr lang="es-ES" b="0" i="0" u="none" strike="noStrike" dirty="0">
                <a:solidFill>
                  <a:srgbClr val="FF0000"/>
                </a:solidFill>
                <a:latin typeface="Century Gothic"/>
                <a:ea typeface="Century Gothic"/>
                <a:cs typeface="Century Gothic"/>
                <a:sym typeface="Century Gothic"/>
              </a:rPr>
              <a:t>) [1392]; estado [271] </a:t>
            </a:r>
            <a:r>
              <a:rPr lang="es-ES" b="1" i="0" u="none" strike="noStrike" dirty="0">
                <a:solidFill>
                  <a:srgbClr val="FF0000"/>
                </a:solidFill>
                <a:latin typeface="Century Gothic"/>
                <a:ea typeface="Century Gothic"/>
                <a:cs typeface="Century Gothic"/>
                <a:sym typeface="Century Gothic"/>
              </a:rPr>
              <a:t>(7)</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b="1" i="0" dirty="0" err="1"/>
              <a:t>Thematic</a:t>
            </a:r>
            <a:r>
              <a:rPr lang="es-ES" b="1" i="0" dirty="0"/>
              <a:t> </a:t>
            </a:r>
            <a:r>
              <a:rPr lang="es-ES" b="1" i="0" dirty="0" err="1"/>
              <a:t>revisited</a:t>
            </a:r>
            <a:r>
              <a:rPr lang="es-ES" b="1" i="0" dirty="0"/>
              <a:t> </a:t>
            </a:r>
            <a:r>
              <a:rPr lang="es-ES" b="1" i="0" dirty="0" err="1"/>
              <a:t>vocabulary</a:t>
            </a:r>
            <a:r>
              <a:rPr lang="es-ES" b="0" i="0" dirty="0"/>
              <a:t>: </a:t>
            </a:r>
            <a:r>
              <a:rPr lang="es-ES" b="0" i="0" u="none" strike="noStrike" dirty="0">
                <a:solidFill>
                  <a:srgbClr val="000000"/>
                </a:solidFill>
                <a:latin typeface="Century Gothic"/>
                <a:ea typeface="Century Gothic"/>
                <a:cs typeface="Century Gothic"/>
                <a:sym typeface="Century Gothic"/>
              </a:rPr>
              <a:t>muerto [1103]; día [65]; en [5]; tapas [3645]; hombre [97]; tan [104]; cerca [1042]; lejos [833]; lado [214]; delante [1742]; debajo [1366]; pan [1342]; tradición [1061]; carne [860]; entrada [767]; mensaje [847]; móvil [2143]; autor [513]; hermana [3409]; concierto [1456]; dulce [1860]; fuerte [435]; en este momento [n/a]; escuchar [281]; saltar [1160]; septiembre [1150]; detrás [2044]; niño[173]; leer [209]; gafas [&gt;5000]; despacio [3383]; doscientos [2917]; fila [1976]; tarjeta [1958]; llave [1853]; carretera [1718]; encender [1431] </a:t>
            </a:r>
            <a:r>
              <a:rPr lang="es-ES" b="1" i="0" u="none" strike="noStrike" dirty="0">
                <a:solidFill>
                  <a:srgbClr val="000000"/>
                </a:solidFill>
                <a:latin typeface="Century Gothic"/>
                <a:ea typeface="Century Gothic"/>
                <a:cs typeface="Century Gothic"/>
                <a:sym typeface="Century Gothic"/>
              </a:rPr>
              <a:t>(37)</a:t>
            </a:r>
            <a:endParaRPr b="0" i="0" dirty="0"/>
          </a:p>
          <a:p>
            <a:pPr marL="0" marR="0" lvl="0" indent="0" algn="l" rtl="0">
              <a:lnSpc>
                <a:spcPct val="100000"/>
              </a:lnSpc>
              <a:spcBef>
                <a:spcPts val="0"/>
              </a:spcBef>
              <a:spcAft>
                <a:spcPts val="0"/>
              </a:spcAft>
              <a:buClr>
                <a:schemeClr val="dk1"/>
              </a:buClr>
              <a:buSzPts val="1200"/>
              <a:buFont typeface="Calibri"/>
              <a:buNone/>
            </a:pPr>
            <a:r>
              <a:rPr lang="es-ES" b="1" i="0" u="none" strike="noStrike" dirty="0" err="1">
                <a:solidFill>
                  <a:srgbClr val="000000"/>
                </a:solidFill>
                <a:latin typeface="Century Gothic"/>
                <a:ea typeface="Century Gothic"/>
                <a:cs typeface="Century Gothic"/>
                <a:sym typeface="Century Gothic"/>
              </a:rPr>
              <a:t>Spaced</a:t>
            </a:r>
            <a:r>
              <a:rPr lang="es-ES" b="1" i="0" u="none" strike="noStrike" dirty="0">
                <a:solidFill>
                  <a:srgbClr val="000000"/>
                </a:solidFill>
                <a:latin typeface="Century Gothic"/>
                <a:ea typeface="Century Gothic"/>
                <a:cs typeface="Century Gothic"/>
                <a:sym typeface="Century Gothic"/>
              </a:rPr>
              <a:t> </a:t>
            </a:r>
            <a:r>
              <a:rPr lang="es-ES" b="1" i="0" u="none" strike="noStrike" dirty="0" err="1">
                <a:solidFill>
                  <a:srgbClr val="000000"/>
                </a:solidFill>
                <a:latin typeface="Century Gothic"/>
                <a:ea typeface="Century Gothic"/>
                <a:cs typeface="Century Gothic"/>
                <a:sym typeface="Century Gothic"/>
              </a:rPr>
              <a:t>repetition</a:t>
            </a:r>
            <a:r>
              <a:rPr lang="es-ES" b="1" i="0" u="none" strike="noStrike" dirty="0">
                <a:solidFill>
                  <a:srgbClr val="000000"/>
                </a:solidFill>
                <a:latin typeface="Century Gothic"/>
                <a:ea typeface="Century Gothic"/>
                <a:cs typeface="Century Gothic"/>
                <a:sym typeface="Century Gothic"/>
              </a:rPr>
              <a:t>: </a:t>
            </a:r>
            <a:r>
              <a:rPr lang="es-ES" b="0" i="0" dirty="0">
                <a:solidFill>
                  <a:srgbClr val="000000"/>
                </a:solidFill>
                <a:latin typeface="Century Gothic"/>
                <a:ea typeface="Century Gothic"/>
                <a:cs typeface="Century Gothic"/>
                <a:sym typeface="Century Gothic"/>
              </a:rPr>
              <a:t>aguantar [1879]; arreglar¹ (</a:t>
            </a:r>
            <a:r>
              <a:rPr lang="es-ES" b="0" i="0" dirty="0" err="1">
                <a:solidFill>
                  <a:srgbClr val="000000"/>
                </a:solidFill>
                <a:latin typeface="Century Gothic"/>
                <a:ea typeface="Century Gothic"/>
                <a:cs typeface="Century Gothic"/>
                <a:sym typeface="Century Gothic"/>
              </a:rPr>
              <a:t>to</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tidy</a:t>
            </a:r>
            <a:r>
              <a:rPr lang="es-ES" b="0" i="0" dirty="0">
                <a:solidFill>
                  <a:srgbClr val="000000"/>
                </a:solidFill>
                <a:latin typeface="Century Gothic"/>
                <a:ea typeface="Century Gothic"/>
                <a:cs typeface="Century Gothic"/>
                <a:sym typeface="Century Gothic"/>
              </a:rPr>
              <a:t>) [1314]; caber [1187]; letra² (</a:t>
            </a:r>
            <a:r>
              <a:rPr lang="es-ES" b="0" i="0" dirty="0" err="1">
                <a:solidFill>
                  <a:srgbClr val="000000"/>
                </a:solidFill>
                <a:latin typeface="Century Gothic"/>
                <a:ea typeface="Century Gothic"/>
                <a:cs typeface="Century Gothic"/>
                <a:sym typeface="Century Gothic"/>
              </a:rPr>
              <a:t>lyrics</a:t>
            </a:r>
            <a:r>
              <a:rPr lang="es-ES" b="0" i="0" dirty="0">
                <a:solidFill>
                  <a:srgbClr val="000000"/>
                </a:solidFill>
                <a:latin typeface="Century Gothic"/>
                <a:ea typeface="Century Gothic"/>
                <a:cs typeface="Century Gothic"/>
                <a:sym typeface="Century Gothic"/>
              </a:rPr>
              <a:t>) [977]; un montón [1736]; el salón [1722]; sorpresa [1295]; alto² (</a:t>
            </a:r>
            <a:r>
              <a:rPr lang="es-ES" b="0" i="0" dirty="0" err="1">
                <a:solidFill>
                  <a:srgbClr val="000000"/>
                </a:solidFill>
                <a:latin typeface="Century Gothic"/>
                <a:ea typeface="Century Gothic"/>
                <a:cs typeface="Century Gothic"/>
                <a:sym typeface="Century Gothic"/>
              </a:rPr>
              <a:t>loud</a:t>
            </a:r>
            <a:r>
              <a:rPr lang="es-ES" b="0" i="0" dirty="0">
                <a:solidFill>
                  <a:srgbClr val="000000"/>
                </a:solidFill>
                <a:latin typeface="Century Gothic"/>
                <a:ea typeface="Century Gothic"/>
                <a:cs typeface="Century Gothic"/>
                <a:sym typeface="Century Gothic"/>
              </a:rPr>
              <a:t> </a:t>
            </a:r>
            <a:r>
              <a:rPr lang="es-ES" b="0" i="0" dirty="0" err="1">
                <a:solidFill>
                  <a:srgbClr val="000000"/>
                </a:solidFill>
                <a:latin typeface="Century Gothic"/>
                <a:ea typeface="Century Gothic"/>
                <a:cs typeface="Century Gothic"/>
                <a:sym typeface="Century Gothic"/>
              </a:rPr>
              <a:t>volume</a:t>
            </a:r>
            <a:r>
              <a:rPr lang="es-ES" b="0" i="0" dirty="0">
                <a:solidFill>
                  <a:srgbClr val="000000"/>
                </a:solidFill>
                <a:latin typeface="Century Gothic"/>
                <a:ea typeface="Century Gothic"/>
                <a:cs typeface="Century Gothic"/>
                <a:sym typeface="Century Gothic"/>
              </a:rPr>
              <a:t>) [231]; bajo² (as '</a:t>
            </a:r>
            <a:r>
              <a:rPr lang="es-ES" b="0" i="0" dirty="0" err="1">
                <a:solidFill>
                  <a:srgbClr val="000000"/>
                </a:solidFill>
                <a:latin typeface="Century Gothic"/>
                <a:ea typeface="Century Gothic"/>
                <a:cs typeface="Century Gothic"/>
                <a:sym typeface="Century Gothic"/>
              </a:rPr>
              <a:t>low</a:t>
            </a:r>
            <a:r>
              <a:rPr lang="es-ES" b="0" i="0" dirty="0">
                <a:solidFill>
                  <a:srgbClr val="000000"/>
                </a:solidFill>
                <a:latin typeface="Century Gothic"/>
                <a:ea typeface="Century Gothic"/>
                <a:cs typeface="Century Gothic"/>
                <a:sym typeface="Century Gothic"/>
              </a:rPr>
              <a:t>') [452]; ¡Enhorabuena! [&gt;5000]; gratis [&gt;5000]; roto [&gt;5000]; de acuerdo [acuerdo-348]; estar a punto de [n/a]; sobre todo [n/a] </a:t>
            </a:r>
            <a:r>
              <a:rPr lang="es-ES" b="1" i="0" dirty="0">
                <a:solidFill>
                  <a:srgbClr val="000000"/>
                </a:solidFill>
                <a:latin typeface="Century Gothic"/>
                <a:ea typeface="Century Gothic"/>
                <a:cs typeface="Century Gothic"/>
                <a:sym typeface="Century Gothic"/>
              </a:rPr>
              <a:t>(15) /H </a:t>
            </a:r>
            <a:r>
              <a:rPr lang="es-ES" b="1" i="0" dirty="0" err="1">
                <a:solidFill>
                  <a:srgbClr val="000000"/>
                </a:solidFill>
                <a:latin typeface="Century Gothic"/>
                <a:ea typeface="Century Gothic"/>
                <a:cs typeface="Century Gothic"/>
                <a:sym typeface="Century Gothic"/>
              </a:rPr>
              <a:t>only</a:t>
            </a:r>
            <a:r>
              <a:rPr lang="es-ES" b="1" i="0" dirty="0">
                <a:solidFill>
                  <a:srgbClr val="000000"/>
                </a:solidFill>
                <a:latin typeface="Century Gothic"/>
                <a:ea typeface="Century Gothic"/>
                <a:cs typeface="Century Gothic"/>
                <a:sym typeface="Century Gothic"/>
              </a:rPr>
              <a:t>: </a:t>
            </a:r>
            <a:r>
              <a:rPr lang="es-ES" b="0" i="0" dirty="0">
                <a:solidFill>
                  <a:srgbClr val="FF0000"/>
                </a:solidFill>
                <a:latin typeface="Century Gothic"/>
                <a:ea typeface="Century Gothic"/>
                <a:cs typeface="Century Gothic"/>
                <a:sym typeface="Century Gothic"/>
              </a:rPr>
              <a:t>agradecer [1428]; esquina [1536]; mueble [2342]; el volumen [1568]; convencer [1049] </a:t>
            </a:r>
            <a:r>
              <a:rPr lang="es-ES" b="1" i="0" dirty="0">
                <a:solidFill>
                  <a:srgbClr val="FF0000"/>
                </a:solidFill>
                <a:latin typeface="Century Gothic"/>
                <a:ea typeface="Century Gothic"/>
                <a:cs typeface="Century Gothic"/>
                <a:sym typeface="Century Gothic"/>
              </a:rPr>
              <a:t>(5)</a:t>
            </a:r>
            <a:br>
              <a:rPr lang="es-ES" dirty="0"/>
            </a:br>
            <a:r>
              <a:rPr lang="es-ES" b="1" i="0" dirty="0" err="1"/>
              <a:t>Revisited</a:t>
            </a:r>
            <a:r>
              <a:rPr lang="es-ES" b="1" i="0" dirty="0"/>
              <a:t> </a:t>
            </a:r>
            <a:r>
              <a:rPr lang="es-ES" b="1" i="0" dirty="0" err="1"/>
              <a:t>function</a:t>
            </a:r>
            <a:r>
              <a:rPr lang="es-ES" b="1" i="0" dirty="0"/>
              <a:t> </a:t>
            </a:r>
            <a:r>
              <a:rPr lang="es-ES" b="1" i="0" dirty="0" err="1"/>
              <a:t>words</a:t>
            </a:r>
            <a:r>
              <a:rPr lang="es-ES" b="0" i="0" dirty="0"/>
              <a:t>: </a:t>
            </a:r>
            <a:r>
              <a:rPr lang="es-ES" b="0" i="0" dirty="0">
                <a:solidFill>
                  <a:srgbClr val="000000"/>
                </a:solidFill>
                <a:latin typeface="Century Gothic"/>
                <a:ea typeface="Century Gothic"/>
                <a:cs typeface="Century Gothic"/>
                <a:sym typeface="Century Gothic"/>
              </a:rPr>
              <a:t>de [2]; del [2]; la [1]; estar [21]; estoy [21]; estás [21]; está [21]; están [21] </a:t>
            </a:r>
            <a:r>
              <a:rPr lang="es-ES" b="1" i="0" dirty="0">
                <a:solidFill>
                  <a:srgbClr val="000000"/>
                </a:solidFill>
                <a:latin typeface="Century Gothic"/>
                <a:ea typeface="Century Gothic"/>
                <a:cs typeface="Century Gothic"/>
                <a:sym typeface="Century Gothic"/>
              </a:rPr>
              <a:t>(8)</a:t>
            </a:r>
            <a:endParaRPr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 Davies, M. &amp; Davies, K. (2018</a:t>
            </a:r>
            <a:r>
              <a:rPr lang="es-ES" i="0" dirty="0"/>
              <a:t>)</a:t>
            </a:r>
            <a:r>
              <a:rPr lang="es-ES" i="1" dirty="0"/>
              <a:t>. A </a:t>
            </a:r>
            <a:r>
              <a:rPr lang="es-ES" i="1" dirty="0" err="1"/>
              <a:t>frequency</a:t>
            </a:r>
            <a:r>
              <a:rPr lang="es-ES" i="1" dirty="0"/>
              <a:t> </a:t>
            </a:r>
            <a:r>
              <a:rPr lang="es-ES" i="1" dirty="0" err="1"/>
              <a:t>dictionary</a:t>
            </a:r>
            <a:r>
              <a:rPr lang="es-ES" i="1" dirty="0"/>
              <a:t> </a:t>
            </a:r>
            <a:r>
              <a:rPr lang="es-ES" i="1" dirty="0" err="1"/>
              <a:t>of</a:t>
            </a:r>
            <a:r>
              <a:rPr lang="es-ES" i="1" dirty="0"/>
              <a:t> </a:t>
            </a:r>
            <a:r>
              <a:rPr lang="es-ES" i="1" dirty="0" err="1"/>
              <a:t>Spanish</a:t>
            </a:r>
            <a:r>
              <a:rPr lang="es-ES" i="1" dirty="0"/>
              <a:t>: Core </a:t>
            </a:r>
            <a:r>
              <a:rPr lang="es-ES" i="1" dirty="0" err="1"/>
              <a:t>vocabulary</a:t>
            </a:r>
            <a:r>
              <a:rPr lang="es-ES" i="1" dirty="0"/>
              <a:t> </a:t>
            </a:r>
            <a:r>
              <a:rPr lang="es-ES" i="1" dirty="0" err="1"/>
              <a:t>for</a:t>
            </a:r>
            <a:r>
              <a:rPr lang="es-ES" i="1" dirty="0"/>
              <a:t> </a:t>
            </a:r>
            <a:r>
              <a:rPr lang="es-ES" i="1" dirty="0" err="1"/>
              <a:t>learners</a:t>
            </a:r>
            <a:r>
              <a:rPr lang="es-ES" i="1" dirty="0"/>
              <a:t> </a:t>
            </a:r>
            <a:r>
              <a:rPr lang="es-ES"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which</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have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been</a:t>
            </a:r>
            <a:r>
              <a:rPr lang="es-ES" sz="1200" b="0" i="1"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previously</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in NCELP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are </a:t>
            </a:r>
            <a:r>
              <a:rPr lang="es-ES" sz="1200" b="0" i="0" u="none" strike="noStrike" dirty="0" err="1">
                <a:solidFill>
                  <a:schemeClr val="dk1"/>
                </a:solidFill>
                <a:latin typeface="Calibri"/>
                <a:ea typeface="Calibri"/>
                <a:cs typeface="Calibri"/>
                <a:sym typeface="Calibri"/>
              </a:rPr>
              <a:t>given</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NCELP SOW and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resources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first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introduced</a:t>
            </a:r>
            <a:r>
              <a:rPr lang="es-ES" sz="1200" b="0" i="0" u="none" strike="noStrike" dirty="0">
                <a:solidFill>
                  <a:schemeClr val="dk1"/>
                </a:solidFill>
                <a:latin typeface="Calibri"/>
                <a:ea typeface="Calibri"/>
                <a:cs typeface="Calibri"/>
                <a:sym typeface="Calibri"/>
              </a:rPr>
              <a:t> and </a:t>
            </a:r>
            <a:r>
              <a:rPr lang="es-ES" sz="1200" b="0" i="0" u="none" strike="noStrike" dirty="0" err="1">
                <a:solidFill>
                  <a:schemeClr val="dk1"/>
                </a:solidFill>
                <a:latin typeface="Calibri"/>
                <a:ea typeface="Calibri"/>
                <a:cs typeface="Calibri"/>
                <a:sym typeface="Calibri"/>
              </a:rPr>
              <a:t>formally</a:t>
            </a:r>
            <a:r>
              <a:rPr lang="es-ES" sz="1200" b="0" i="0" u="none" strike="noStrike" dirty="0">
                <a:solidFill>
                  <a:schemeClr val="dk1"/>
                </a:solidFill>
                <a:latin typeface="Calibri"/>
                <a:ea typeface="Calibri"/>
                <a:cs typeface="Calibri"/>
                <a:sym typeface="Calibri"/>
              </a:rPr>
              <a:t> re-</a:t>
            </a:r>
            <a:r>
              <a:rPr lang="es-ES" sz="1200" b="0" i="0" u="none" strike="noStrike" dirty="0" err="1">
                <a:solidFill>
                  <a:schemeClr val="dk1"/>
                </a:solidFill>
                <a:latin typeface="Calibri"/>
                <a:ea typeface="Calibri"/>
                <a:cs typeface="Calibri"/>
                <a:sym typeface="Calibri"/>
              </a:rPr>
              <a:t>visited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those</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Clr>
                <a:schemeClr val="dk1"/>
              </a:buClr>
              <a:buSzPts val="1400"/>
              <a:buFont typeface="Calibri"/>
              <a:buNone/>
            </a:pPr>
            <a:r>
              <a:rPr lang="es-ES" sz="1200" b="0" i="0" u="none" strike="noStrike" dirty="0" err="1">
                <a:solidFill>
                  <a:schemeClr val="dk1"/>
                </a:solidFill>
                <a:latin typeface="Calibri"/>
                <a:ea typeface="Calibri"/>
                <a:cs typeface="Calibri"/>
                <a:sym typeface="Calibri"/>
              </a:rPr>
              <a:t>For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any</a:t>
            </a:r>
            <a:r>
              <a:rPr lang="es-ES" sz="1200" b="0" i="0" u="none" strike="noStrike" dirty="0">
                <a:solidFill>
                  <a:schemeClr val="dk1"/>
                </a:solidFill>
                <a:latin typeface="Calibri"/>
                <a:ea typeface="Calibri"/>
                <a:cs typeface="Calibri"/>
                <a:sym typeface="Calibri"/>
              </a:rPr>
              <a:t> </a:t>
            </a:r>
            <a:r>
              <a:rPr lang="es-ES" sz="1200" b="0" i="1" u="none" strike="noStrike" dirty="0" err="1">
                <a:solidFill>
                  <a:schemeClr val="dk1"/>
                </a:solidFill>
                <a:latin typeface="Calibri"/>
                <a:ea typeface="Calibri"/>
                <a:cs typeface="Calibri"/>
                <a:sym typeface="Calibri"/>
              </a:rPr>
              <a:t>other</a:t>
            </a:r>
            <a:r>
              <a:rPr lang="es-ES" sz="1200" b="0" i="1"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words</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that</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occur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incidentally</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this</a:t>
            </a:r>
            <a:r>
              <a:rPr lang="es-ES" sz="1200" b="0" i="0" u="none" strike="noStrike" dirty="0">
                <a:solidFill>
                  <a:schemeClr val="dk1"/>
                </a:solidFill>
                <a:latin typeface="Calibri"/>
                <a:ea typeface="Calibri"/>
                <a:cs typeface="Calibri"/>
                <a:sym typeface="Calibri"/>
              </a:rPr>
              <a:t> PowerPoint, </a:t>
            </a:r>
            <a:r>
              <a:rPr lang="es-ES" sz="1200" b="0" i="0" u="none" strike="noStrike" dirty="0" err="1">
                <a:solidFill>
                  <a:schemeClr val="dk1"/>
                </a:solidFill>
                <a:latin typeface="Calibri"/>
                <a:ea typeface="Calibri"/>
                <a:cs typeface="Calibri"/>
                <a:sym typeface="Calibri"/>
              </a:rPr>
              <a:t>frequency</a:t>
            </a:r>
            <a:r>
              <a:rPr lang="es-ES" sz="1200" b="0" i="0" u="none" strike="noStrike" dirty="0">
                <a:solidFill>
                  <a:schemeClr val="dk1"/>
                </a:solidFill>
                <a:latin typeface="Calibri"/>
                <a:ea typeface="Calibri"/>
                <a:cs typeface="Calibri"/>
                <a:sym typeface="Calibri"/>
              </a:rPr>
              <a:t> rankings </a:t>
            </a:r>
            <a:r>
              <a:rPr lang="es-ES" sz="1200" b="0" i="0" u="none" strike="noStrike" dirty="0" err="1">
                <a:solidFill>
                  <a:schemeClr val="dk1"/>
                </a:solidFill>
                <a:latin typeface="Calibri"/>
                <a:ea typeface="Calibri"/>
                <a:cs typeface="Calibri"/>
                <a:sym typeface="Calibri"/>
              </a:rPr>
              <a:t>will</a:t>
            </a:r>
            <a:r>
              <a:rPr lang="es-ES" sz="1200" b="0" i="0" u="none" strike="noStrike" dirty="0">
                <a:solidFill>
                  <a:schemeClr val="dk1"/>
                </a:solidFill>
                <a:latin typeface="Calibri"/>
                <a:ea typeface="Calibri"/>
                <a:cs typeface="Calibri"/>
                <a:sym typeface="Calibri"/>
              </a:rPr>
              <a:t> be </a:t>
            </a:r>
            <a:r>
              <a:rPr lang="es-ES" sz="1200" b="0" i="0" u="none" strike="noStrike" dirty="0" err="1">
                <a:solidFill>
                  <a:schemeClr val="dk1"/>
                </a:solidFill>
                <a:latin typeface="Calibri"/>
                <a:ea typeface="Calibri"/>
                <a:cs typeface="Calibri"/>
                <a:sym typeface="Calibri"/>
              </a:rPr>
              <a:t>provided</a:t>
            </a:r>
            <a:r>
              <a:rPr lang="es-ES" sz="1200" b="0" i="0" u="none" strike="noStrike" dirty="0">
                <a:solidFill>
                  <a:schemeClr val="dk1"/>
                </a:solidFill>
                <a:latin typeface="Calibri"/>
                <a:ea typeface="Calibri"/>
                <a:cs typeface="Calibri"/>
                <a:sym typeface="Calibri"/>
              </a:rPr>
              <a:t> in </a:t>
            </a:r>
            <a:r>
              <a:rPr lang="es-ES" sz="1200" b="0" i="0" u="none" strike="noStrike" dirty="0" err="1">
                <a:solidFill>
                  <a:schemeClr val="dk1"/>
                </a:solidFill>
                <a:latin typeface="Calibri"/>
                <a:ea typeface="Calibri"/>
                <a:cs typeface="Calibri"/>
                <a:sym typeface="Calibri"/>
              </a:rPr>
              <a:t>the</a:t>
            </a:r>
            <a:r>
              <a:rPr lang="es-ES" sz="1200" b="0" i="0" u="none" strike="noStrike" dirty="0">
                <a:solidFill>
                  <a:schemeClr val="dk1"/>
                </a:solidFill>
                <a:latin typeface="Calibri"/>
                <a:ea typeface="Calibri"/>
                <a:cs typeface="Calibri"/>
                <a:sym typeface="Calibri"/>
              </a:rPr>
              <a:t> notes </a:t>
            </a:r>
            <a:r>
              <a:rPr lang="es-ES" sz="1200" b="0" i="0" u="none" strike="noStrike" dirty="0" err="1">
                <a:solidFill>
                  <a:schemeClr val="dk1"/>
                </a:solidFill>
                <a:latin typeface="Calibri"/>
                <a:ea typeface="Calibri"/>
                <a:cs typeface="Calibri"/>
                <a:sym typeface="Calibri"/>
              </a:rPr>
              <a:t>field</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wherever</a:t>
            </a:r>
            <a:r>
              <a:rPr lang="es-ES" sz="1200" b="0" i="0" u="none" strike="noStrike" dirty="0">
                <a:solidFill>
                  <a:schemeClr val="dk1"/>
                </a:solidFill>
                <a:latin typeface="Calibri"/>
                <a:ea typeface="Calibri"/>
                <a:cs typeface="Calibri"/>
                <a:sym typeface="Calibri"/>
              </a:rPr>
              <a:t> </a:t>
            </a:r>
            <a:r>
              <a:rPr lang="es-ES" sz="1200" b="0" i="0" u="none" strike="noStrike" dirty="0" err="1">
                <a:solidFill>
                  <a:schemeClr val="dk1"/>
                </a:solidFill>
                <a:latin typeface="Calibri"/>
                <a:ea typeface="Calibri"/>
                <a:cs typeface="Calibri"/>
                <a:sym typeface="Calibri"/>
              </a:rPr>
              <a:t>possible</a:t>
            </a:r>
            <a:r>
              <a:rPr lang="es-ES" sz="1200" b="0" i="0" u="none" strike="noStrik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dirty="0"/>
              <a:t>5</a:t>
            </a:r>
            <a:r>
              <a:rPr lang="es-GB" dirty="0"/>
              <a:t> min.</a:t>
            </a:r>
            <a:endParaRPr lang="en-GB" dirty="0"/>
          </a:p>
          <a:p>
            <a:endParaRPr lang="en-GB" dirty="0"/>
          </a:p>
          <a:p>
            <a:r>
              <a:rPr lang="en-GB" b="1" dirty="0"/>
              <a:t>Aim: </a:t>
            </a:r>
            <a:r>
              <a:rPr lang="en-GB" dirty="0"/>
              <a:t>To recall previously taught vocabulary.</a:t>
            </a:r>
          </a:p>
          <a:p>
            <a:endParaRPr lang="en-GB" dirty="0"/>
          </a:p>
          <a:p>
            <a:r>
              <a:rPr lang="en-GB" b="1" dirty="0"/>
              <a:t>Procedure:</a:t>
            </a:r>
          </a:p>
          <a:p>
            <a:r>
              <a:rPr lang="en-GB" dirty="0"/>
              <a:t>1. 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9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1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To recap and extend knowledge of how to tell the time in Spanish</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 and two supplementary questions.</a:t>
            </a:r>
          </a:p>
          <a:p>
            <a:pPr marL="241516" indent="-241516">
              <a:buAutoNum type="arabicPeriod"/>
            </a:pPr>
            <a:endParaRPr lang="en-US" b="0" dirty="0"/>
          </a:p>
          <a:p>
            <a:pPr marL="0" indent="0">
              <a:buNone/>
            </a:pPr>
            <a:r>
              <a:rPr lang="en-US" b="1" dirty="0"/>
              <a:t>Answers to questions about times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tx1"/>
                </a:solidFill>
              </a:rPr>
              <a:t>How do you think we say, ‘it’s ten past ten? – </a:t>
            </a:r>
            <a:r>
              <a:rPr lang="en-GB" sz="1200" b="1" dirty="0">
                <a:solidFill>
                  <a:schemeClr val="tx1"/>
                </a:solidFill>
              </a:rPr>
              <a:t>Son las </a:t>
            </a:r>
            <a:r>
              <a:rPr lang="en-GB" sz="1200" b="1" dirty="0" err="1">
                <a:solidFill>
                  <a:schemeClr val="tx1"/>
                </a:solidFill>
              </a:rPr>
              <a:t>diez</a:t>
            </a:r>
            <a:r>
              <a:rPr lang="en-GB" sz="1200" b="1" dirty="0">
                <a:solidFill>
                  <a:schemeClr val="tx1"/>
                </a:solidFill>
              </a:rPr>
              <a:t> y </a:t>
            </a:r>
            <a:r>
              <a:rPr lang="en-GB" sz="1200" b="1" dirty="0" err="1">
                <a:solidFill>
                  <a:schemeClr val="tx1"/>
                </a:solidFill>
              </a:rPr>
              <a:t>diez</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tx1"/>
                </a:solidFill>
              </a:rPr>
              <a:t>How would we say, ‘it’s five to five?’ – </a:t>
            </a:r>
            <a:r>
              <a:rPr lang="en-GB" sz="1200" b="1" dirty="0">
                <a:solidFill>
                  <a:schemeClr val="tx1"/>
                </a:solidFill>
              </a:rPr>
              <a:t>Son las </a:t>
            </a:r>
            <a:r>
              <a:rPr lang="en-GB" sz="1200" b="1" dirty="0" err="1">
                <a:solidFill>
                  <a:schemeClr val="tx1"/>
                </a:solidFill>
              </a:rPr>
              <a:t>cinco</a:t>
            </a:r>
            <a:r>
              <a:rPr lang="en-GB" sz="1200" b="1" dirty="0">
                <a:solidFill>
                  <a:schemeClr val="tx1"/>
                </a:solidFill>
              </a:rPr>
              <a:t> </a:t>
            </a:r>
            <a:r>
              <a:rPr lang="en-GB" sz="1200" b="1" dirty="0" err="1">
                <a:solidFill>
                  <a:schemeClr val="tx1"/>
                </a:solidFill>
              </a:rPr>
              <a:t>menos</a:t>
            </a:r>
            <a:r>
              <a:rPr lang="en-GB" sz="1200" b="1" dirty="0">
                <a:solidFill>
                  <a:schemeClr val="tx1"/>
                </a:solidFill>
              </a:rPr>
              <a:t> </a:t>
            </a:r>
            <a:r>
              <a:rPr lang="en-GB" sz="1200" b="1" dirty="0" err="1">
                <a:solidFill>
                  <a:schemeClr val="tx1"/>
                </a:solidFill>
              </a:rPr>
              <a:t>cinco</a:t>
            </a:r>
            <a:r>
              <a:rPr lang="en-GB" sz="1200" dirty="0">
                <a:solidFill>
                  <a:schemeClr val="tx1"/>
                </a:solidFill>
              </a:rPr>
              <a:t>.</a:t>
            </a:r>
          </a:p>
          <a:p>
            <a:pPr marL="0" indent="0">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873700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n-GB" b="0" dirty="0"/>
              <a:t>apply knowledge of how to tell the time in Spanish.</a:t>
            </a:r>
            <a:endParaRPr lang="en-US" b="1" dirty="0"/>
          </a:p>
          <a:p>
            <a:endParaRPr lang="en-US" b="1" dirty="0"/>
          </a:p>
          <a:p>
            <a:r>
              <a:rPr lang="en-US" b="1" dirty="0"/>
              <a:t>Procedure:</a:t>
            </a:r>
          </a:p>
          <a:p>
            <a:pPr marL="241516" indent="-241516">
              <a:buAutoNum type="arabicPeriod"/>
            </a:pPr>
            <a:r>
              <a:rPr lang="en-US" b="0" dirty="0"/>
              <a:t>Read the time in Spanish.</a:t>
            </a:r>
          </a:p>
          <a:p>
            <a:pPr marL="241516" indent="-241516">
              <a:buAutoNum type="arabicPeriod"/>
            </a:pPr>
            <a:r>
              <a:rPr lang="en-US" b="0" dirty="0"/>
              <a:t>Find the clock face showing that time.</a:t>
            </a:r>
            <a:endParaRPr lang="en-GB" b="0" dirty="0"/>
          </a:p>
          <a:p>
            <a:pPr marL="241516" indent="-241516">
              <a:buAutoNum type="arabicPeriod"/>
            </a:pPr>
            <a:r>
              <a:rPr lang="en-GB" b="0" dirty="0"/>
              <a:t>Write down the corresponding letter.</a:t>
            </a:r>
          </a:p>
          <a:p>
            <a:pPr marL="241516" indent="-241516">
              <a:buAutoNum type="arabicPeriod"/>
            </a:pPr>
            <a:r>
              <a:rPr lang="en-GB" b="0" dirty="0"/>
              <a:t>Click to reveal the answers</a:t>
            </a:r>
          </a:p>
          <a:p>
            <a:pPr marL="0" indent="0">
              <a:buNone/>
            </a:pPr>
            <a:endParaRPr lang="en-GB" b="0" dirty="0"/>
          </a:p>
          <a:p>
            <a:pPr marL="0" indent="0">
              <a:buNone/>
            </a:pPr>
            <a:r>
              <a:rPr lang="en-GB" b="1" dirty="0"/>
              <a:t>Answers to the extension task:</a:t>
            </a:r>
          </a:p>
          <a:p>
            <a:pPr marL="0" indent="0">
              <a:buNone/>
            </a:pPr>
            <a:r>
              <a:rPr lang="en-GB" b="0" dirty="0"/>
              <a:t>5. Son las </a:t>
            </a:r>
            <a:r>
              <a:rPr lang="en-GB" b="0" dirty="0" err="1"/>
              <a:t>tres</a:t>
            </a:r>
            <a:r>
              <a:rPr lang="en-GB" b="0" dirty="0"/>
              <a:t> y </a:t>
            </a:r>
            <a:r>
              <a:rPr lang="en-GB" b="0" dirty="0" err="1"/>
              <a:t>cuarenta</a:t>
            </a:r>
            <a:r>
              <a:rPr lang="en-GB" b="0" dirty="0"/>
              <a:t> y </a:t>
            </a:r>
            <a:r>
              <a:rPr lang="en-GB" b="0" dirty="0" err="1"/>
              <a:t>cinco</a:t>
            </a:r>
            <a:endParaRPr lang="en-GB" b="0" dirty="0"/>
          </a:p>
          <a:p>
            <a:pPr marL="0" indent="0">
              <a:buNone/>
            </a:pPr>
            <a:r>
              <a:rPr lang="en-GB" b="0" dirty="0"/>
              <a:t>7. Son las </a:t>
            </a:r>
            <a:r>
              <a:rPr lang="en-GB" b="0" dirty="0" err="1"/>
              <a:t>doce</a:t>
            </a:r>
            <a:r>
              <a:rPr lang="en-GB" b="0" dirty="0"/>
              <a:t> / es medianoche</a:t>
            </a:r>
          </a:p>
          <a:p>
            <a:pPr marL="0" indent="0">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513793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listening activity</a:t>
            </a:r>
          </a:p>
          <a:p>
            <a:r>
              <a:rPr lang="en-US" b="1" dirty="0"/>
              <a:t>Timing: </a:t>
            </a:r>
            <a:r>
              <a:rPr lang="en-US" b="0" dirty="0"/>
              <a:t>10 minutes</a:t>
            </a:r>
          </a:p>
          <a:p>
            <a:endParaRPr lang="en-US" b="1" dirty="0"/>
          </a:p>
          <a:p>
            <a:r>
              <a:rPr lang="en-US" b="1" dirty="0"/>
              <a:t>Aim: </a:t>
            </a:r>
            <a:r>
              <a:rPr lang="en-US" b="0" dirty="0"/>
              <a:t>To </a:t>
            </a:r>
            <a:r>
              <a:rPr lang="en-GB" b="0" dirty="0"/>
              <a:t>recognise times in spoken Spanish.</a:t>
            </a:r>
            <a:endParaRPr lang="en-US" b="1" dirty="0"/>
          </a:p>
          <a:p>
            <a:endParaRPr lang="en-US" b="1" dirty="0"/>
          </a:p>
          <a:p>
            <a:r>
              <a:rPr lang="en-US" b="1" dirty="0"/>
              <a:t>Procedure:</a:t>
            </a:r>
          </a:p>
          <a:p>
            <a:pPr marL="241516" indent="-241516">
              <a:buAutoNum type="arabicPeriod"/>
            </a:pPr>
            <a:r>
              <a:rPr lang="en-US" b="0" dirty="0"/>
              <a:t>Listen to each audio.</a:t>
            </a:r>
          </a:p>
          <a:p>
            <a:pPr marL="241516" indent="-241516">
              <a:buAutoNum type="arabicPeriod"/>
            </a:pPr>
            <a:r>
              <a:rPr lang="en-US" b="0" dirty="0"/>
              <a:t>Find the clock face </a:t>
            </a:r>
            <a:r>
              <a:rPr lang="en-GB" b="0" dirty="0"/>
              <a:t>for the activity mentioned in the audio. Notice that a few of the activities are very similar.</a:t>
            </a:r>
          </a:p>
          <a:p>
            <a:pPr marL="241516" indent="-241516">
              <a:buAutoNum type="arabicPeriod"/>
            </a:pPr>
            <a:r>
              <a:rPr lang="en-GB" b="0" dirty="0"/>
              <a:t>Draw hands on the clock to display the correct time</a:t>
            </a:r>
            <a:r>
              <a:rPr lang="en-GB" b="0" dirty="0">
                <a:highlight>
                  <a:srgbClr val="FFFF00"/>
                </a:highlight>
              </a:rPr>
              <a:t> </a:t>
            </a:r>
            <a:r>
              <a:rPr lang="en-GB" b="1" dirty="0">
                <a:solidFill>
                  <a:srgbClr val="FF0000"/>
                </a:solidFill>
                <a:highlight>
                  <a:srgbClr val="FFFF00"/>
                </a:highlight>
              </a:rPr>
              <a:t>on the handout provided.</a:t>
            </a:r>
          </a:p>
          <a:p>
            <a:pPr marL="241516" indent="-241516">
              <a:buAutoNum type="arabicPeriod"/>
            </a:pPr>
            <a:r>
              <a:rPr lang="en-GB" b="0" dirty="0"/>
              <a:t>Click to reveal the answers.</a:t>
            </a:r>
          </a:p>
          <a:p>
            <a:pPr marL="0" indent="0">
              <a:buNone/>
            </a:pPr>
            <a:endParaRPr lang="en-GB" b="0" dirty="0"/>
          </a:p>
          <a:p>
            <a:pPr marL="0" indent="0">
              <a:buNone/>
            </a:pPr>
            <a:r>
              <a:rPr lang="en-GB" b="1" dirty="0"/>
              <a:t>Transcript:</a:t>
            </a:r>
          </a:p>
          <a:p>
            <a:pPr marL="228600" indent="-228600">
              <a:buFont typeface="+mj-lt"/>
              <a:buAutoNum type="arabicPeriod"/>
            </a:pPr>
            <a:r>
              <a:rPr lang="en-GB" b="0" dirty="0"/>
              <a:t>Son las </a:t>
            </a:r>
            <a:r>
              <a:rPr lang="en-GB" b="0" dirty="0" err="1"/>
              <a:t>diez</a:t>
            </a:r>
            <a:r>
              <a:rPr lang="en-GB" b="0" dirty="0"/>
              <a:t> </a:t>
            </a:r>
            <a:r>
              <a:rPr lang="en-GB" b="0" dirty="0" err="1"/>
              <a:t>menos</a:t>
            </a:r>
            <a:r>
              <a:rPr lang="en-GB" b="0" dirty="0"/>
              <a:t> </a:t>
            </a:r>
            <a:r>
              <a:rPr lang="en-GB" b="0" dirty="0" err="1"/>
              <a:t>cuarto</a:t>
            </a:r>
            <a:r>
              <a:rPr lang="en-GB" b="0" dirty="0"/>
              <a:t> y </a:t>
            </a:r>
            <a:r>
              <a:rPr lang="en-GB" b="0" dirty="0" err="1"/>
              <a:t>estoy</a:t>
            </a:r>
            <a:r>
              <a:rPr lang="en-GB" b="0" dirty="0"/>
              <a:t> </a:t>
            </a:r>
            <a:r>
              <a:rPr lang="en-GB" b="0" dirty="0" err="1"/>
              <a:t>leyendo</a:t>
            </a:r>
            <a:r>
              <a:rPr lang="en-GB" b="0" dirty="0"/>
              <a:t> </a:t>
            </a:r>
            <a:r>
              <a:rPr lang="en-GB" b="0" dirty="0" err="1"/>
              <a:t>mientras</a:t>
            </a:r>
            <a:r>
              <a:rPr lang="en-GB" b="0" dirty="0"/>
              <a:t> </a:t>
            </a:r>
            <a:r>
              <a:rPr lang="en-GB" b="0" dirty="0" err="1"/>
              <a:t>espero</a:t>
            </a:r>
            <a:r>
              <a:rPr lang="en-GB" b="0" dirty="0"/>
              <a:t> el </a:t>
            </a:r>
            <a:r>
              <a:rPr lang="en-GB" b="0" dirty="0" err="1"/>
              <a:t>tren</a:t>
            </a:r>
            <a:r>
              <a:rPr lang="en-GB" b="0" dirty="0"/>
              <a:t>.</a:t>
            </a:r>
          </a:p>
          <a:p>
            <a:pPr marL="228600" indent="-228600">
              <a:buFont typeface="+mj-lt"/>
              <a:buAutoNum type="arabicPeriod"/>
            </a:pPr>
            <a:r>
              <a:rPr lang="en-GB" b="0" dirty="0"/>
              <a:t>¿</a:t>
            </a:r>
            <a:r>
              <a:rPr lang="en-GB" b="0" dirty="0" err="1"/>
              <a:t>Estás</a:t>
            </a:r>
            <a:r>
              <a:rPr lang="en-GB" b="0" dirty="0"/>
              <a:t> </a:t>
            </a:r>
            <a:r>
              <a:rPr lang="en-GB" b="0" dirty="0" err="1"/>
              <a:t>yendo</a:t>
            </a:r>
            <a:r>
              <a:rPr lang="en-GB" b="0" dirty="0"/>
              <a:t> al </a:t>
            </a:r>
            <a:r>
              <a:rPr lang="en-GB" b="0" dirty="0" err="1"/>
              <a:t>concierto</a:t>
            </a:r>
            <a:r>
              <a:rPr lang="en-GB" b="0" dirty="0"/>
              <a:t> a las </a:t>
            </a:r>
            <a:r>
              <a:rPr lang="en-GB" b="0" dirty="0" err="1"/>
              <a:t>ocho</a:t>
            </a:r>
            <a:r>
              <a:rPr lang="en-GB" b="0" dirty="0"/>
              <a:t>?</a:t>
            </a:r>
          </a:p>
          <a:p>
            <a:pPr marL="228600" indent="-228600">
              <a:buFont typeface="+mj-lt"/>
              <a:buAutoNum type="arabicPeriod"/>
            </a:pPr>
            <a:r>
              <a:rPr lang="en-GB" b="0" dirty="0" err="1"/>
              <a:t>Estoy</a:t>
            </a:r>
            <a:r>
              <a:rPr lang="en-GB" b="0" dirty="0"/>
              <a:t> </a:t>
            </a:r>
            <a:r>
              <a:rPr lang="en-GB" b="0" dirty="0" err="1"/>
              <a:t>siguiendo</a:t>
            </a:r>
            <a:r>
              <a:rPr lang="en-GB" b="0" dirty="0"/>
              <a:t> </a:t>
            </a:r>
            <a:r>
              <a:rPr lang="en-GB" b="0" dirty="0" err="1"/>
              <a:t>tus</a:t>
            </a:r>
            <a:r>
              <a:rPr lang="en-GB" b="0" dirty="0"/>
              <a:t> </a:t>
            </a:r>
            <a:r>
              <a:rPr lang="en-GB" b="0" dirty="0" err="1"/>
              <a:t>direcciones</a:t>
            </a:r>
            <a:r>
              <a:rPr lang="en-GB" b="0" dirty="0"/>
              <a:t> al </a:t>
            </a:r>
            <a:r>
              <a:rPr lang="en-GB" b="0" dirty="0" err="1"/>
              <a:t>concierto</a:t>
            </a:r>
            <a:r>
              <a:rPr lang="en-GB" b="0" dirty="0"/>
              <a:t>.  </a:t>
            </a:r>
            <a:r>
              <a:rPr lang="en-GB" b="0" dirty="0" err="1"/>
              <a:t>Ahora</a:t>
            </a:r>
            <a:r>
              <a:rPr lang="en-GB" b="0" dirty="0"/>
              <a:t> son las </a:t>
            </a:r>
            <a:r>
              <a:rPr lang="en-GB" b="0" dirty="0" err="1"/>
              <a:t>siete</a:t>
            </a:r>
            <a:r>
              <a:rPr lang="en-GB" b="0" dirty="0"/>
              <a:t> y media y </a:t>
            </a:r>
            <a:r>
              <a:rPr lang="en-GB" b="0" dirty="0" err="1"/>
              <a:t>llego</a:t>
            </a:r>
            <a:r>
              <a:rPr lang="en-GB" b="0" dirty="0"/>
              <a:t> </a:t>
            </a:r>
            <a:r>
              <a:rPr lang="en-GB" b="0" dirty="0" err="1"/>
              <a:t>en</a:t>
            </a:r>
            <a:r>
              <a:rPr lang="en-GB" b="0" dirty="0"/>
              <a:t> 15 </a:t>
            </a:r>
            <a:r>
              <a:rPr lang="en-GB" b="0" dirty="0" err="1"/>
              <a:t>minutos</a:t>
            </a:r>
            <a:r>
              <a:rPr lang="en-GB" b="0" dirty="0"/>
              <a:t>.</a:t>
            </a:r>
          </a:p>
          <a:p>
            <a:pPr marL="228600" indent="-228600">
              <a:buFont typeface="+mj-lt"/>
              <a:buAutoNum type="arabicPeriod"/>
            </a:pPr>
            <a:r>
              <a:rPr lang="en-GB" b="0" dirty="0"/>
              <a:t>Son las once </a:t>
            </a:r>
            <a:r>
              <a:rPr lang="en-GB" b="0" dirty="0" err="1"/>
              <a:t>menos</a:t>
            </a:r>
            <a:r>
              <a:rPr lang="en-GB" b="0" dirty="0"/>
              <a:t> </a:t>
            </a:r>
            <a:r>
              <a:rPr lang="en-GB" b="0" dirty="0" err="1"/>
              <a:t>diez</a:t>
            </a:r>
            <a:r>
              <a:rPr lang="en-GB" b="0" dirty="0"/>
              <a:t> de la </a:t>
            </a:r>
            <a:r>
              <a:rPr lang="en-GB" b="0" dirty="0" err="1"/>
              <a:t>noche</a:t>
            </a:r>
            <a:r>
              <a:rPr lang="en-GB" b="0" dirty="0"/>
              <a:t> y Daniel </a:t>
            </a:r>
            <a:r>
              <a:rPr lang="en-GB" b="0" dirty="0" err="1"/>
              <a:t>todavía</a:t>
            </a:r>
            <a:r>
              <a:rPr lang="en-GB" b="0" dirty="0"/>
              <a:t> </a:t>
            </a:r>
            <a:r>
              <a:rPr lang="en-GB" b="0" dirty="0" err="1"/>
              <a:t>está</a:t>
            </a:r>
            <a:r>
              <a:rPr lang="en-GB" b="0" dirty="0"/>
              <a:t> </a:t>
            </a:r>
            <a:r>
              <a:rPr lang="en-GB" b="0" dirty="0" err="1"/>
              <a:t>escuchando</a:t>
            </a:r>
            <a:r>
              <a:rPr lang="en-GB" b="0" dirty="0"/>
              <a:t> la </a:t>
            </a:r>
            <a:r>
              <a:rPr lang="en-GB" b="0" dirty="0" err="1"/>
              <a:t>letra</a:t>
            </a:r>
            <a:r>
              <a:rPr lang="en-GB" b="0" dirty="0"/>
              <a:t>.</a:t>
            </a:r>
          </a:p>
          <a:p>
            <a:pPr marL="228600" indent="-228600">
              <a:buFont typeface="+mj-lt"/>
              <a:buAutoNum type="arabicPeriod"/>
            </a:pPr>
            <a:r>
              <a:rPr lang="en-GB" b="0" dirty="0"/>
              <a:t>Son las </a:t>
            </a:r>
            <a:r>
              <a:rPr lang="en-GB" b="0" dirty="0" err="1"/>
              <a:t>nueve</a:t>
            </a:r>
            <a:r>
              <a:rPr lang="en-GB" b="0" dirty="0"/>
              <a:t> </a:t>
            </a:r>
            <a:r>
              <a:rPr lang="en-GB" b="0" dirty="0" err="1"/>
              <a:t>menos</a:t>
            </a:r>
            <a:r>
              <a:rPr lang="en-GB" b="0" dirty="0"/>
              <a:t> </a:t>
            </a:r>
            <a:r>
              <a:rPr lang="en-GB" b="0" dirty="0" err="1"/>
              <a:t>cuarto</a:t>
            </a:r>
            <a:r>
              <a:rPr lang="en-GB" b="0" dirty="0"/>
              <a:t>. ¿</a:t>
            </a:r>
            <a:r>
              <a:rPr lang="en-GB" b="0" dirty="0" err="1"/>
              <a:t>Estás</a:t>
            </a:r>
            <a:r>
              <a:rPr lang="en-GB" b="0" dirty="0"/>
              <a:t> </a:t>
            </a:r>
            <a:r>
              <a:rPr lang="en-GB" b="0" dirty="0" err="1"/>
              <a:t>disfrutando</a:t>
            </a:r>
            <a:r>
              <a:rPr lang="en-GB" b="0" dirty="0"/>
              <a:t> el </a:t>
            </a:r>
            <a:r>
              <a:rPr lang="en-GB" b="0" dirty="0" err="1"/>
              <a:t>concierto</a:t>
            </a:r>
            <a:r>
              <a:rPr lang="en-GB" b="0" dirty="0"/>
              <a:t> o </a:t>
            </a:r>
            <a:r>
              <a:rPr lang="en-GB" b="0" dirty="0" err="1"/>
              <a:t>quieres</a:t>
            </a:r>
            <a:r>
              <a:rPr lang="en-GB" b="0" dirty="0"/>
              <a:t> </a:t>
            </a:r>
            <a:r>
              <a:rPr lang="en-GB" b="0" dirty="0" err="1"/>
              <a:t>ir</a:t>
            </a:r>
            <a:r>
              <a:rPr lang="en-GB" b="0" dirty="0"/>
              <a:t> a casa?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Es medianoche y Daniel </a:t>
            </a:r>
            <a:r>
              <a:rPr lang="en-GB" b="0" dirty="0" err="1"/>
              <a:t>está</a:t>
            </a:r>
            <a:r>
              <a:rPr lang="en-GB" b="0" dirty="0"/>
              <a:t> </a:t>
            </a:r>
            <a:r>
              <a:rPr lang="en-GB" b="0" dirty="0" err="1"/>
              <a:t>escuchando</a:t>
            </a:r>
            <a:r>
              <a:rPr lang="en-GB" b="0" dirty="0"/>
              <a:t> </a:t>
            </a:r>
            <a:r>
              <a:rPr lang="en-GB" b="0" dirty="0" err="1"/>
              <a:t>música</a:t>
            </a:r>
            <a:r>
              <a:rPr lang="en-GB" b="0" dirty="0"/>
              <a:t> </a:t>
            </a:r>
            <a:r>
              <a:rPr lang="en-GB" b="0" dirty="0" err="1"/>
              <a:t>alta.</a:t>
            </a:r>
            <a:endParaRPr lang="en-GB" b="0" dirty="0"/>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171122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-AR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200" b="1" dirty="0">
                <a:latin typeface="+mn-lt"/>
              </a:rPr>
              <a:t>Timing: </a:t>
            </a:r>
            <a:r>
              <a:rPr lang="en-GB" sz="1200" b="0" dirty="0">
                <a:latin typeface="+mn-lt"/>
              </a:rPr>
              <a:t>8 minutes</a:t>
            </a:r>
            <a:endParaRPr lang="en-GB" sz="1200" b="1" dirty="0">
              <a:latin typeface="+mn-lt"/>
            </a:endParaRPr>
          </a:p>
          <a:p>
            <a:pPr marL="0" lvl="0" indent="0">
              <a:buFont typeface="+mj-lt"/>
              <a:buNone/>
            </a:pPr>
            <a:endParaRPr lang="en-GB" sz="1200" b="1" dirty="0">
              <a:latin typeface="+mn-lt"/>
            </a:endParaRPr>
          </a:p>
          <a:p>
            <a:pPr marL="0" lvl="0" indent="0">
              <a:buFont typeface="+mj-lt"/>
              <a:buNone/>
            </a:pPr>
            <a:r>
              <a:rPr lang="en-GB" sz="1200" b="1" dirty="0">
                <a:latin typeface="+mn-lt"/>
              </a:rPr>
              <a:t>Aim: </a:t>
            </a:r>
            <a:r>
              <a:rPr lang="en-GB" sz="1200" b="0" dirty="0">
                <a:latin typeface="+mn-lt"/>
              </a:rPr>
              <a:t>to understand present singular forms of –AR verbs in the 1</a:t>
            </a:r>
            <a:r>
              <a:rPr lang="en-GB" sz="1200" b="0" baseline="30000" dirty="0">
                <a:latin typeface="+mn-lt"/>
              </a:rPr>
              <a:t>st</a:t>
            </a:r>
            <a:r>
              <a:rPr lang="en-GB" sz="1200" b="0" dirty="0">
                <a:latin typeface="+mn-lt"/>
              </a:rPr>
              <a:t> and 2</a:t>
            </a:r>
            <a:r>
              <a:rPr lang="en-GB" sz="1200" b="0" baseline="30000" dirty="0">
                <a:latin typeface="+mn-lt"/>
              </a:rPr>
              <a:t>nd</a:t>
            </a:r>
            <a:r>
              <a:rPr lang="en-GB" sz="1200" b="0" dirty="0">
                <a:latin typeface="+mn-lt"/>
              </a:rPr>
              <a:t> person in a conversation as well as times and this week’s vocabulary in an GCSE exam style listening activity.</a:t>
            </a:r>
            <a:endParaRPr lang="en-GB" sz="1200" b="1" dirty="0">
              <a:latin typeface="+mn-lt"/>
            </a:endParaRPr>
          </a:p>
          <a:p>
            <a:pPr marL="0" lvl="0" indent="0">
              <a:buFont typeface="+mj-lt"/>
              <a:buNone/>
            </a:pPr>
            <a:endParaRPr lang="en-GB" sz="1200" b="1" dirty="0">
              <a:latin typeface="+mn-lt"/>
            </a:endParaRPr>
          </a:p>
          <a:p>
            <a:pPr marL="0" lvl="0" indent="0">
              <a:buFont typeface="+mj-lt"/>
              <a:buNone/>
            </a:pPr>
            <a:r>
              <a:rPr lang="en-GB" sz="1200" b="1" dirty="0">
                <a:latin typeface="+mn-lt"/>
              </a:rPr>
              <a:t>Procedure:</a:t>
            </a:r>
          </a:p>
          <a:p>
            <a:pPr marL="228600" lvl="0" indent="-228600">
              <a:buFont typeface="+mj-lt"/>
              <a:buAutoNum type="arabicPeriod"/>
            </a:pPr>
            <a:r>
              <a:rPr lang="en-GB" sz="1200" b="0" dirty="0">
                <a:latin typeface="+mn-lt"/>
              </a:rPr>
              <a:t>Listen to the conversation.</a:t>
            </a:r>
          </a:p>
          <a:p>
            <a:pPr marL="228600" lvl="0" indent="-228600">
              <a:buFont typeface="+mj-lt"/>
              <a:buAutoNum type="arabicPeriod"/>
            </a:pPr>
            <a:r>
              <a:rPr lang="en-GB" sz="1200" b="0" dirty="0">
                <a:latin typeface="+mn-lt"/>
              </a:rPr>
              <a:t>Read each statement in English (written in the same order as the conversation audio) to see if it matches what’s heard in the audio.</a:t>
            </a:r>
          </a:p>
          <a:p>
            <a:pPr marL="228600" lvl="0" indent="-228600">
              <a:buFont typeface="+mj-lt"/>
              <a:buAutoNum type="arabicPeriod"/>
            </a:pPr>
            <a:r>
              <a:rPr lang="en-GB" sz="1200" b="0" dirty="0">
                <a:latin typeface="+mn-lt"/>
              </a:rPr>
              <a:t>Click to reveal the answers.</a:t>
            </a:r>
          </a:p>
          <a:p>
            <a:pPr marL="0" lvl="0" indent="0">
              <a:buFont typeface="+mj-lt"/>
              <a:buNone/>
            </a:pPr>
            <a:endParaRPr lang="en-GB" sz="1200" b="1" dirty="0">
              <a:latin typeface="+mn-lt"/>
            </a:endParaRPr>
          </a:p>
          <a:p>
            <a:pPr marL="0" lvl="0" indent="0">
              <a:buFont typeface="+mj-lt"/>
              <a:buNone/>
            </a:pPr>
            <a:r>
              <a:rPr lang="en-GB" sz="1200" b="1" dirty="0">
                <a:latin typeface="+mn-lt"/>
              </a:rPr>
              <a:t>Transcript:</a:t>
            </a:r>
          </a:p>
          <a:p>
            <a:pPr marL="228600" lvl="0" indent="-228600">
              <a:buFont typeface="+mj-lt"/>
              <a:buAutoNum type="arabicPeriod"/>
            </a:pPr>
            <a:r>
              <a:rPr lang="en-GB" sz="1200" dirty="0">
                <a:latin typeface="+mn-lt"/>
              </a:rPr>
              <a:t>Hola, Nadia. Soy Lucía. ¿Tú </a:t>
            </a:r>
            <a:r>
              <a:rPr lang="en-GB" sz="1200" dirty="0" err="1">
                <a:latin typeface="+mn-lt"/>
              </a:rPr>
              <a:t>escuch</a:t>
            </a:r>
            <a:r>
              <a:rPr lang="en-GB" sz="1200" b="1" u="sng" dirty="0" err="1">
                <a:latin typeface="+mn-lt"/>
              </a:rPr>
              <a:t>as</a:t>
            </a:r>
            <a:r>
              <a:rPr lang="en-GB" sz="1200" dirty="0">
                <a:latin typeface="+mn-lt"/>
              </a:rPr>
              <a:t> la </a:t>
            </a:r>
            <a:r>
              <a:rPr lang="en-GB" sz="1200" dirty="0" err="1">
                <a:latin typeface="+mn-lt"/>
              </a:rPr>
              <a:t>música</a:t>
            </a:r>
            <a:r>
              <a:rPr lang="en-GB" sz="1200" dirty="0">
                <a:latin typeface="+mn-lt"/>
              </a:rPr>
              <a:t> de </a:t>
            </a:r>
            <a:r>
              <a:rPr lang="en-GB" sz="1200" dirty="0" err="1">
                <a:latin typeface="+mn-lt"/>
              </a:rPr>
              <a:t>Rosalía</a:t>
            </a:r>
            <a:r>
              <a:rPr lang="en-GB" sz="1200" dirty="0">
                <a:latin typeface="+mn-l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mn-lt"/>
              </a:rPr>
              <a:t>Ah, me </a:t>
            </a:r>
            <a:r>
              <a:rPr lang="en-GB" sz="1200" dirty="0" err="1">
                <a:latin typeface="+mn-lt"/>
              </a:rPr>
              <a:t>gusta</a:t>
            </a:r>
            <a:r>
              <a:rPr lang="en-GB" sz="1200" dirty="0">
                <a:latin typeface="+mn-lt"/>
              </a:rPr>
              <a:t> </a:t>
            </a:r>
            <a:r>
              <a:rPr lang="en-GB" sz="1200" dirty="0" err="1">
                <a:latin typeface="+mn-lt"/>
              </a:rPr>
              <a:t>mucho</a:t>
            </a:r>
            <a:r>
              <a:rPr lang="en-GB" sz="1200" dirty="0">
                <a:latin typeface="+mn-lt"/>
              </a:rPr>
              <a:t> y la cant</a:t>
            </a:r>
            <a:r>
              <a:rPr lang="en-GB" sz="1200" b="1" u="sng" dirty="0">
                <a:latin typeface="+mn-lt"/>
              </a:rPr>
              <a:t>o</a:t>
            </a:r>
            <a:r>
              <a:rPr lang="en-GB" sz="1200" dirty="0">
                <a:latin typeface="+mn-lt"/>
              </a:rPr>
              <a:t> </a:t>
            </a:r>
            <a:r>
              <a:rPr lang="en-GB" sz="1200" dirty="0" err="1">
                <a:latin typeface="+mn-lt"/>
              </a:rPr>
              <a:t>siempre</a:t>
            </a:r>
            <a:r>
              <a:rPr lang="en-GB" sz="1200" dirty="0">
                <a:latin typeface="+mn-lt"/>
              </a:rPr>
              <a:t>. </a:t>
            </a:r>
            <a:r>
              <a:rPr lang="en-GB" sz="1200" dirty="0" err="1">
                <a:latin typeface="+mn-lt"/>
              </a:rPr>
              <a:t>Estoy</a:t>
            </a:r>
            <a:r>
              <a:rPr lang="en-GB" sz="1200" dirty="0">
                <a:latin typeface="+mn-lt"/>
              </a:rPr>
              <a:t> </a:t>
            </a:r>
            <a:r>
              <a:rPr lang="en-GB" sz="1200" dirty="0" err="1">
                <a:latin typeface="+mn-lt"/>
              </a:rPr>
              <a:t>aprendiendo</a:t>
            </a:r>
            <a:r>
              <a:rPr lang="en-GB" sz="1200" dirty="0">
                <a:latin typeface="+mn-lt"/>
              </a:rPr>
              <a:t> la </a:t>
            </a:r>
            <a:r>
              <a:rPr lang="en-GB" sz="1200" dirty="0" err="1">
                <a:latin typeface="+mn-lt"/>
              </a:rPr>
              <a:t>letra</a:t>
            </a:r>
            <a:r>
              <a:rPr lang="en-GB" sz="1200" dirty="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mn-lt"/>
              </a:rPr>
              <a:t>Hay un </a:t>
            </a:r>
            <a:r>
              <a:rPr lang="en-GB" sz="1200" dirty="0" err="1">
                <a:latin typeface="+mn-lt"/>
              </a:rPr>
              <a:t>concierto</a:t>
            </a:r>
            <a:r>
              <a:rPr lang="en-GB" sz="1200" dirty="0">
                <a:latin typeface="+mn-lt"/>
              </a:rPr>
              <a:t> </a:t>
            </a:r>
            <a:r>
              <a:rPr lang="en-GB" sz="1200" dirty="0" err="1">
                <a:latin typeface="+mn-lt"/>
              </a:rPr>
              <a:t>en</a:t>
            </a:r>
            <a:r>
              <a:rPr lang="en-GB" sz="1200" dirty="0">
                <a:latin typeface="+mn-lt"/>
              </a:rPr>
              <a:t> Madrid, </a:t>
            </a:r>
            <a:r>
              <a:rPr lang="en-GB" sz="1200" dirty="0" err="1">
                <a:latin typeface="+mn-lt"/>
              </a:rPr>
              <a:t>en</a:t>
            </a:r>
            <a:r>
              <a:rPr lang="en-GB" sz="1200" dirty="0">
                <a:latin typeface="+mn-lt"/>
              </a:rPr>
              <a:t> </a:t>
            </a:r>
            <a:r>
              <a:rPr lang="en-GB" sz="1200" dirty="0" err="1">
                <a:latin typeface="+mn-lt"/>
              </a:rPr>
              <a:t>febrero</a:t>
            </a:r>
            <a:r>
              <a:rPr lang="en-GB" sz="1200" dirty="0">
                <a:latin typeface="+mn-lt"/>
              </a:rPr>
              <a:t>. ¿</a:t>
            </a:r>
            <a:r>
              <a:rPr lang="en-GB" sz="1200" dirty="0" err="1">
                <a:latin typeface="+mn-lt"/>
              </a:rPr>
              <a:t>Qué</a:t>
            </a:r>
            <a:r>
              <a:rPr lang="en-GB" sz="1200" dirty="0">
                <a:latin typeface="+mn-lt"/>
              </a:rPr>
              <a:t> </a:t>
            </a:r>
            <a:r>
              <a:rPr lang="en-GB" sz="1200" dirty="0" err="1">
                <a:latin typeface="+mn-lt"/>
              </a:rPr>
              <a:t>pien</a:t>
            </a:r>
            <a:r>
              <a:rPr lang="en-GB" sz="1200" b="1" u="sng" dirty="0" err="1">
                <a:latin typeface="+mn-lt"/>
              </a:rPr>
              <a:t>sas</a:t>
            </a:r>
            <a:r>
              <a:rPr lang="en-GB" sz="1200" dirty="0">
                <a:latin typeface="+mn-lt"/>
              </a:rPr>
              <a:t>? </a:t>
            </a:r>
            <a:r>
              <a:rPr lang="en-GB" sz="1200" dirty="0" err="1">
                <a:latin typeface="+mn-lt"/>
              </a:rPr>
              <a:t>Yo</a:t>
            </a:r>
            <a:r>
              <a:rPr lang="en-GB" sz="1200" dirty="0">
                <a:latin typeface="+mn-lt"/>
              </a:rPr>
              <a:t> </a:t>
            </a:r>
            <a:r>
              <a:rPr lang="en-GB" sz="1200" dirty="0" err="1">
                <a:latin typeface="+mn-lt"/>
              </a:rPr>
              <a:t>compr</a:t>
            </a:r>
            <a:r>
              <a:rPr lang="en-GB" sz="1200" b="1" u="sng" dirty="0" err="1">
                <a:latin typeface="+mn-lt"/>
              </a:rPr>
              <a:t>o</a:t>
            </a:r>
            <a:r>
              <a:rPr lang="en-GB" sz="1200" dirty="0">
                <a:latin typeface="+mn-lt"/>
              </a:rPr>
              <a:t> entradas para </a:t>
            </a:r>
            <a:r>
              <a:rPr lang="en-GB" sz="1200" dirty="0" err="1">
                <a:latin typeface="+mn-lt"/>
              </a:rPr>
              <a:t>ir</a:t>
            </a:r>
            <a:r>
              <a:rPr lang="en-GB" sz="1200" dirty="0">
                <a:latin typeface="+mn-lt"/>
              </a:rPr>
              <a:t> con Daniel. </a:t>
            </a:r>
            <a:r>
              <a:rPr lang="en-GB" sz="1200" dirty="0" err="1">
                <a:latin typeface="+mn-lt"/>
              </a:rPr>
              <a:t>Sí</a:t>
            </a:r>
            <a:r>
              <a:rPr lang="en-GB" sz="1200" dirty="0">
                <a:latin typeface="+mn-lt"/>
              </a:rPr>
              <a:t> </a:t>
            </a:r>
            <a:r>
              <a:rPr lang="en-GB" sz="1200" dirty="0" err="1">
                <a:latin typeface="+mn-lt"/>
              </a:rPr>
              <a:t>tú</a:t>
            </a:r>
            <a:r>
              <a:rPr lang="en-GB" sz="1200" dirty="0">
                <a:latin typeface="+mn-lt"/>
              </a:rPr>
              <a:t> me </a:t>
            </a:r>
            <a:r>
              <a:rPr lang="en-GB" sz="1200" dirty="0" err="1">
                <a:latin typeface="+mn-lt"/>
              </a:rPr>
              <a:t>mand</a:t>
            </a:r>
            <a:r>
              <a:rPr lang="en-GB" sz="1200" b="1" u="sng" dirty="0" err="1">
                <a:latin typeface="+mn-lt"/>
              </a:rPr>
              <a:t>as</a:t>
            </a:r>
            <a:r>
              <a:rPr lang="en-GB" sz="1200" dirty="0">
                <a:latin typeface="+mn-lt"/>
              </a:rPr>
              <a:t> el dinero, </a:t>
            </a:r>
            <a:r>
              <a:rPr lang="en-GB" sz="1200" dirty="0" err="1">
                <a:latin typeface="+mn-lt"/>
              </a:rPr>
              <a:t>te</a:t>
            </a:r>
            <a:r>
              <a:rPr lang="en-GB" sz="1200" dirty="0">
                <a:latin typeface="+mn-lt"/>
              </a:rPr>
              <a:t> </a:t>
            </a:r>
            <a:r>
              <a:rPr lang="en-GB" sz="1200" dirty="0" err="1">
                <a:latin typeface="+mn-lt"/>
              </a:rPr>
              <a:t>compr</a:t>
            </a:r>
            <a:r>
              <a:rPr lang="en-GB" sz="1200" b="1" u="sng" dirty="0" err="1">
                <a:latin typeface="+mn-lt"/>
              </a:rPr>
              <a:t>o</a:t>
            </a:r>
            <a:r>
              <a:rPr lang="en-GB" sz="1200" dirty="0">
                <a:latin typeface="+mn-lt"/>
              </a:rPr>
              <a:t> una entrada </a:t>
            </a:r>
            <a:r>
              <a:rPr lang="en-GB" sz="1200" dirty="0" err="1">
                <a:latin typeface="+mn-lt"/>
              </a:rPr>
              <a:t>también</a:t>
            </a:r>
            <a:r>
              <a:rPr lang="en-GB" sz="1200" dirty="0">
                <a:latin typeface="+mn-lt"/>
              </a:rPr>
              <a:t>.</a:t>
            </a:r>
          </a:p>
          <a:p>
            <a:pPr marL="228600" lvl="0" indent="-228600">
              <a:buFont typeface="+mj-lt"/>
              <a:buAutoNum type="arabicPeriod"/>
            </a:pPr>
            <a:r>
              <a:rPr lang="en-GB" sz="1200" dirty="0" err="1">
                <a:latin typeface="+mn-lt"/>
              </a:rPr>
              <a:t>Sí</a:t>
            </a:r>
            <a:r>
              <a:rPr lang="en-GB" sz="1200" dirty="0">
                <a:latin typeface="+mn-lt"/>
              </a:rPr>
              <a:t>, por </a:t>
            </a:r>
            <a:r>
              <a:rPr lang="en-GB" sz="1200" dirty="0" err="1">
                <a:latin typeface="+mn-lt"/>
              </a:rPr>
              <a:t>favor</a:t>
            </a:r>
            <a:r>
              <a:rPr lang="en-GB" sz="1200" dirty="0">
                <a:latin typeface="+mn-lt"/>
              </a:rPr>
              <a:t>. ¿</a:t>
            </a:r>
            <a:r>
              <a:rPr lang="en-GB" sz="1200" dirty="0" err="1">
                <a:latin typeface="+mn-lt"/>
              </a:rPr>
              <a:t>Cuándo</a:t>
            </a:r>
            <a:r>
              <a:rPr lang="en-GB" sz="1200" dirty="0">
                <a:latin typeface="+mn-lt"/>
              </a:rPr>
              <a:t> es? ¿Y </a:t>
            </a:r>
            <a:r>
              <a:rPr lang="en-GB" sz="1200" dirty="0" err="1">
                <a:latin typeface="+mn-lt"/>
              </a:rPr>
              <a:t>tú</a:t>
            </a:r>
            <a:r>
              <a:rPr lang="en-GB" sz="1200" dirty="0">
                <a:latin typeface="+mn-lt"/>
              </a:rPr>
              <a:t> </a:t>
            </a:r>
            <a:r>
              <a:rPr lang="en-GB" sz="1200" dirty="0" err="1">
                <a:latin typeface="+mn-lt"/>
              </a:rPr>
              <a:t>cómo</a:t>
            </a:r>
            <a:r>
              <a:rPr lang="en-GB" sz="1200" dirty="0">
                <a:latin typeface="+mn-lt"/>
              </a:rPr>
              <a:t> </a:t>
            </a:r>
            <a:r>
              <a:rPr lang="en-GB" sz="1200" dirty="0" err="1">
                <a:latin typeface="+mn-lt"/>
              </a:rPr>
              <a:t>lleg</a:t>
            </a:r>
            <a:r>
              <a:rPr lang="en-GB" sz="1200" b="1" u="sng" dirty="0" err="1">
                <a:latin typeface="+mn-lt"/>
              </a:rPr>
              <a:t>as</a:t>
            </a:r>
            <a:r>
              <a:rPr lang="en-GB" sz="1200" dirty="0">
                <a:latin typeface="+mn-lt"/>
              </a:rPr>
              <a:t> </a:t>
            </a:r>
            <a:r>
              <a:rPr lang="en-GB" sz="1200" dirty="0" err="1">
                <a:latin typeface="+mn-lt"/>
              </a:rPr>
              <a:t>allí</a:t>
            </a:r>
            <a:r>
              <a:rPr lang="en-GB" sz="1200" dirty="0">
                <a:latin typeface="+mn-lt"/>
              </a:rPr>
              <a:t>? ¿</a:t>
            </a:r>
            <a:r>
              <a:rPr lang="en-GB" sz="1200" dirty="0" err="1">
                <a:latin typeface="+mn-lt"/>
              </a:rPr>
              <a:t>Viaj</a:t>
            </a:r>
            <a:r>
              <a:rPr lang="en-GB" sz="1200" b="1" u="sng" dirty="0" err="1">
                <a:latin typeface="+mn-lt"/>
              </a:rPr>
              <a:t>as</a:t>
            </a:r>
            <a:r>
              <a:rPr lang="en-GB" sz="1200" dirty="0">
                <a:latin typeface="+mn-lt"/>
              </a:rPr>
              <a:t> </a:t>
            </a:r>
            <a:r>
              <a:rPr lang="en-GB" sz="1200" dirty="0" err="1">
                <a:latin typeface="+mn-lt"/>
              </a:rPr>
              <a:t>en</a:t>
            </a:r>
            <a:r>
              <a:rPr lang="en-GB" sz="1200" dirty="0">
                <a:latin typeface="+mn-lt"/>
              </a:rPr>
              <a:t> </a:t>
            </a:r>
            <a:r>
              <a:rPr lang="en-GB" sz="1200" dirty="0" err="1">
                <a:latin typeface="+mn-lt"/>
              </a:rPr>
              <a:t>tren</a:t>
            </a:r>
            <a:r>
              <a:rPr lang="en-GB" sz="1200" dirty="0">
                <a:latin typeface="+mn-lt"/>
              </a:rPr>
              <a:t>?</a:t>
            </a:r>
          </a:p>
          <a:p>
            <a:pPr marL="228600" lvl="0" indent="-228600">
              <a:buFont typeface="+mj-lt"/>
              <a:buAutoNum type="arabicPeriod"/>
            </a:pPr>
            <a:r>
              <a:rPr lang="en-GB" sz="1200" dirty="0">
                <a:latin typeface="+mn-lt"/>
              </a:rPr>
              <a:t>El 15 de </a:t>
            </a:r>
            <a:r>
              <a:rPr lang="en-GB" sz="1200" dirty="0" err="1">
                <a:latin typeface="+mn-lt"/>
              </a:rPr>
              <a:t>febrero</a:t>
            </a:r>
            <a:r>
              <a:rPr lang="en-GB" sz="1200" dirty="0">
                <a:latin typeface="+mn-lt"/>
              </a:rPr>
              <a:t>. </a:t>
            </a:r>
            <a:r>
              <a:rPr lang="en-GB" sz="1200" dirty="0" err="1">
                <a:latin typeface="+mn-lt"/>
              </a:rPr>
              <a:t>Yo</a:t>
            </a:r>
            <a:r>
              <a:rPr lang="en-GB" sz="1200" dirty="0">
                <a:latin typeface="+mn-lt"/>
              </a:rPr>
              <a:t> </a:t>
            </a:r>
            <a:r>
              <a:rPr lang="en-GB" sz="1200" dirty="0" err="1">
                <a:latin typeface="+mn-lt"/>
              </a:rPr>
              <a:t>piens</a:t>
            </a:r>
            <a:r>
              <a:rPr lang="en-GB" sz="1200" b="1" u="sng" dirty="0" err="1">
                <a:latin typeface="+mn-lt"/>
              </a:rPr>
              <a:t>o</a:t>
            </a:r>
            <a:r>
              <a:rPr lang="en-GB" sz="1200" dirty="0">
                <a:latin typeface="+mn-lt"/>
              </a:rPr>
              <a:t> que </a:t>
            </a:r>
            <a:r>
              <a:rPr lang="en-GB" sz="1200" dirty="0" err="1">
                <a:latin typeface="+mn-lt"/>
              </a:rPr>
              <a:t>empieza</a:t>
            </a:r>
            <a:r>
              <a:rPr lang="en-GB" sz="1200" dirty="0">
                <a:latin typeface="+mn-lt"/>
              </a:rPr>
              <a:t> a las </a:t>
            </a:r>
            <a:r>
              <a:rPr lang="en-GB" sz="1200" dirty="0" err="1">
                <a:latin typeface="+mn-lt"/>
              </a:rPr>
              <a:t>nueve</a:t>
            </a:r>
            <a:r>
              <a:rPr lang="en-GB" sz="1200" dirty="0">
                <a:latin typeface="+mn-lt"/>
              </a:rPr>
              <a:t> y media. Es </a:t>
            </a:r>
            <a:r>
              <a:rPr lang="en-GB" sz="1200" dirty="0" err="1">
                <a:latin typeface="+mn-lt"/>
              </a:rPr>
              <a:t>en</a:t>
            </a:r>
            <a:r>
              <a:rPr lang="en-GB" sz="1200" dirty="0">
                <a:latin typeface="+mn-lt"/>
              </a:rPr>
              <a:t> el </a:t>
            </a:r>
            <a:r>
              <a:rPr lang="en-GB" sz="1200" dirty="0" err="1">
                <a:latin typeface="+mn-lt"/>
              </a:rPr>
              <a:t>estadio</a:t>
            </a:r>
            <a:r>
              <a:rPr lang="en-GB" sz="1200" dirty="0">
                <a:latin typeface="+mn-lt"/>
              </a:rPr>
              <a:t> </a:t>
            </a:r>
            <a:r>
              <a:rPr lang="en-GB" sz="1200" dirty="0" err="1">
                <a:latin typeface="+mn-lt"/>
              </a:rPr>
              <a:t>Civitás</a:t>
            </a:r>
            <a:r>
              <a:rPr lang="en-GB" sz="1200" dirty="0">
                <a:latin typeface="+mn-lt"/>
              </a:rPr>
              <a:t>, </a:t>
            </a:r>
            <a:r>
              <a:rPr lang="en-GB" sz="1200" dirty="0" err="1">
                <a:latin typeface="+mn-lt"/>
              </a:rPr>
              <a:t>cerca</a:t>
            </a:r>
            <a:r>
              <a:rPr lang="en-GB" sz="1200" dirty="0">
                <a:latin typeface="+mn-lt"/>
              </a:rPr>
              <a:t> del </a:t>
            </a:r>
            <a:r>
              <a:rPr lang="en-GB" sz="1200" dirty="0" err="1">
                <a:latin typeface="+mn-lt"/>
              </a:rPr>
              <a:t>aeropuerto</a:t>
            </a:r>
            <a:r>
              <a:rPr lang="en-GB" sz="1200" dirty="0">
                <a:latin typeface="+mn-lt"/>
              </a:rPr>
              <a:t>. </a:t>
            </a:r>
            <a:r>
              <a:rPr lang="en-GB" sz="1200" dirty="0" err="1">
                <a:latin typeface="+mn-lt"/>
              </a:rPr>
              <a:t>Busc</a:t>
            </a:r>
            <a:r>
              <a:rPr lang="en-GB" sz="1200" b="1" u="sng" dirty="0" err="1">
                <a:latin typeface="+mn-lt"/>
              </a:rPr>
              <a:t>o</a:t>
            </a:r>
            <a:r>
              <a:rPr lang="en-GB" sz="1200" dirty="0">
                <a:latin typeface="+mn-lt"/>
              </a:rPr>
              <a:t> un </a:t>
            </a:r>
            <a:r>
              <a:rPr lang="en-GB" sz="1200" dirty="0" err="1">
                <a:latin typeface="+mn-lt"/>
              </a:rPr>
              <a:t>tren</a:t>
            </a:r>
            <a:r>
              <a:rPr lang="en-GB" sz="1200" dirty="0">
                <a:latin typeface="+mn-lt"/>
              </a:rPr>
              <a:t> </a:t>
            </a:r>
            <a:r>
              <a:rPr lang="en-GB" sz="1200" dirty="0" err="1">
                <a:latin typeface="+mn-lt"/>
              </a:rPr>
              <a:t>en</a:t>
            </a:r>
            <a:r>
              <a:rPr lang="en-GB" sz="1200" dirty="0">
                <a:latin typeface="+mn-lt"/>
              </a:rPr>
              <a:t> internet. </a:t>
            </a:r>
            <a:r>
              <a:rPr lang="en-GB" sz="1200" dirty="0" err="1">
                <a:latin typeface="+mn-lt"/>
              </a:rPr>
              <a:t>Estoy</a:t>
            </a:r>
            <a:r>
              <a:rPr lang="en-GB" sz="1200" dirty="0">
                <a:latin typeface="+mn-lt"/>
              </a:rPr>
              <a:t> </a:t>
            </a:r>
            <a:r>
              <a:rPr lang="en-GB" sz="1200" dirty="0" err="1">
                <a:latin typeface="+mn-lt"/>
              </a:rPr>
              <a:t>segura</a:t>
            </a:r>
            <a:r>
              <a:rPr lang="en-GB" sz="1200" dirty="0">
                <a:latin typeface="+mn-lt"/>
              </a:rPr>
              <a:t> de que hay un </a:t>
            </a:r>
            <a:r>
              <a:rPr lang="en-GB" sz="1200" dirty="0" err="1">
                <a:latin typeface="+mn-lt"/>
              </a:rPr>
              <a:t>tren</a:t>
            </a:r>
            <a:r>
              <a:rPr lang="en-GB" sz="1200" dirty="0">
                <a:latin typeface="+mn-lt"/>
              </a:rPr>
              <a:t> que </a:t>
            </a:r>
            <a:r>
              <a:rPr lang="en-GB" sz="1200" dirty="0" err="1">
                <a:latin typeface="+mn-lt"/>
              </a:rPr>
              <a:t>llega</a:t>
            </a:r>
            <a:r>
              <a:rPr lang="en-GB" sz="1200" dirty="0">
                <a:latin typeface="+mn-lt"/>
              </a:rPr>
              <a:t> a las </a:t>
            </a:r>
            <a:r>
              <a:rPr lang="en-GB" sz="1200" dirty="0" err="1">
                <a:latin typeface="+mn-lt"/>
              </a:rPr>
              <a:t>nueve</a:t>
            </a:r>
            <a:r>
              <a:rPr lang="en-GB" sz="1200" dirty="0">
                <a:latin typeface="+mn-lt"/>
              </a:rPr>
              <a:t> </a:t>
            </a:r>
            <a:r>
              <a:rPr lang="en-GB" sz="1200" dirty="0" err="1">
                <a:latin typeface="+mn-lt"/>
              </a:rPr>
              <a:t>menos</a:t>
            </a:r>
            <a:r>
              <a:rPr lang="en-GB" sz="1200" dirty="0">
                <a:latin typeface="+mn-lt"/>
              </a:rPr>
              <a:t> </a:t>
            </a:r>
            <a:r>
              <a:rPr lang="en-GB" sz="1200" dirty="0" err="1">
                <a:latin typeface="+mn-lt"/>
              </a:rPr>
              <a:t>cuarto</a:t>
            </a:r>
            <a:r>
              <a:rPr lang="en-GB" sz="1200" dirty="0">
                <a:latin typeface="+mn-lt"/>
              </a:rPr>
              <a:t>.  </a:t>
            </a:r>
          </a:p>
          <a:p>
            <a:pPr marL="228600" lvl="0" indent="-228600">
              <a:buFont typeface="+mj-lt"/>
              <a:buAutoNum type="arabicPeriod"/>
            </a:pPr>
            <a:r>
              <a:rPr lang="en-GB" sz="1200" dirty="0">
                <a:latin typeface="+mn-lt"/>
              </a:rPr>
              <a:t>Perfecto. Gracias. </a:t>
            </a:r>
            <a:r>
              <a:rPr lang="en-GB" sz="1200" dirty="0" err="1">
                <a:latin typeface="+mn-lt"/>
              </a:rPr>
              <a:t>Yo</a:t>
            </a:r>
            <a:r>
              <a:rPr lang="en-GB" sz="1200" dirty="0">
                <a:latin typeface="+mn-lt"/>
              </a:rPr>
              <a:t> </a:t>
            </a:r>
            <a:r>
              <a:rPr lang="en-GB" sz="1200" dirty="0" err="1">
                <a:latin typeface="+mn-lt"/>
              </a:rPr>
              <a:t>lleg</a:t>
            </a:r>
            <a:r>
              <a:rPr lang="en-GB" sz="1200" b="1" u="sng" dirty="0" err="1">
                <a:latin typeface="+mn-lt"/>
              </a:rPr>
              <a:t>o</a:t>
            </a:r>
            <a:r>
              <a:rPr lang="en-GB" sz="1200" dirty="0">
                <a:latin typeface="+mn-lt"/>
              </a:rPr>
              <a:t> a casa a las </a:t>
            </a:r>
            <a:r>
              <a:rPr lang="en-GB" sz="1200" dirty="0" err="1">
                <a:latin typeface="+mn-lt"/>
              </a:rPr>
              <a:t>tres</a:t>
            </a:r>
            <a:r>
              <a:rPr lang="en-GB" sz="1200" dirty="0">
                <a:latin typeface="+mn-lt"/>
              </a:rPr>
              <a:t> y </a:t>
            </a:r>
            <a:r>
              <a:rPr lang="en-GB" sz="1200" dirty="0" err="1">
                <a:latin typeface="+mn-lt"/>
              </a:rPr>
              <a:t>cuarto</a:t>
            </a:r>
            <a:r>
              <a:rPr lang="en-GB" sz="1200" dirty="0">
                <a:latin typeface="+mn-lt"/>
              </a:rPr>
              <a:t>, </a:t>
            </a:r>
            <a:r>
              <a:rPr lang="en-GB" sz="1200" dirty="0" err="1">
                <a:latin typeface="+mn-lt"/>
              </a:rPr>
              <a:t>más</a:t>
            </a:r>
            <a:r>
              <a:rPr lang="en-GB" sz="1200" dirty="0">
                <a:latin typeface="+mn-lt"/>
              </a:rPr>
              <a:t> o </a:t>
            </a:r>
            <a:r>
              <a:rPr lang="en-GB" sz="1200" dirty="0" err="1">
                <a:latin typeface="+mn-lt"/>
              </a:rPr>
              <a:t>menos</a:t>
            </a:r>
            <a:r>
              <a:rPr lang="en-GB" sz="1200" dirty="0">
                <a:latin typeface="+mn-lt"/>
              </a:rPr>
              <a:t>. </a:t>
            </a:r>
            <a:r>
              <a:rPr lang="en-GB" sz="1200" dirty="0" err="1">
                <a:latin typeface="+mn-lt"/>
              </a:rPr>
              <a:t>Te</a:t>
            </a:r>
            <a:r>
              <a:rPr lang="en-GB" sz="1200" dirty="0">
                <a:latin typeface="+mn-lt"/>
              </a:rPr>
              <a:t> </a:t>
            </a:r>
            <a:r>
              <a:rPr lang="en-GB" sz="1200" dirty="0" err="1">
                <a:latin typeface="+mn-lt"/>
              </a:rPr>
              <a:t>enví</a:t>
            </a:r>
            <a:r>
              <a:rPr lang="en-GB" sz="1200" b="1" u="sng" dirty="0" err="1">
                <a:latin typeface="+mn-lt"/>
              </a:rPr>
              <a:t>o</a:t>
            </a:r>
            <a:r>
              <a:rPr lang="en-GB" sz="1200" dirty="0">
                <a:latin typeface="+mn-lt"/>
              </a:rPr>
              <a:t> </a:t>
            </a:r>
            <a:r>
              <a:rPr lang="en-GB" sz="1200" dirty="0" err="1">
                <a:latin typeface="+mn-lt"/>
              </a:rPr>
              <a:t>el</a:t>
            </a:r>
            <a:r>
              <a:rPr lang="en-GB" sz="1200" dirty="0">
                <a:latin typeface="+mn-lt"/>
              </a:rPr>
              <a:t> dinero </a:t>
            </a:r>
            <a:r>
              <a:rPr lang="en-GB" sz="1200" dirty="0" err="1">
                <a:latin typeface="+mn-lt"/>
              </a:rPr>
              <a:t>entonces</a:t>
            </a:r>
            <a:r>
              <a:rPr lang="en-GB" sz="1200" dirty="0">
                <a:latin typeface="+mn-lt"/>
              </a:rPr>
              <a:t>. Hasta </a:t>
            </a:r>
            <a:r>
              <a:rPr lang="en-GB" sz="1200" dirty="0" err="1">
                <a:latin typeface="+mn-lt"/>
              </a:rPr>
              <a:t>luego</a:t>
            </a:r>
            <a:r>
              <a:rPr lang="en-GB" sz="1200" dirty="0">
                <a:latin typeface="+mn-lt"/>
              </a:rPr>
              <a:t>.</a:t>
            </a:r>
          </a:p>
          <a:p>
            <a:pPr marL="228600" lvl="0" indent="-228600">
              <a:buFont typeface="+mj-lt"/>
              <a:buAutoNum type="arabicPeriod"/>
            </a:pPr>
            <a:endParaRPr lang="en-GB" sz="1000"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217966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a:t>
            </a:r>
            <a:r>
              <a:rPr lang="en-GB" b="0" dirty="0"/>
              <a:t> practise using </a:t>
            </a:r>
            <a:r>
              <a:rPr lang="en-GB" sz="1200" b="0" dirty="0">
                <a:latin typeface="+mn-lt"/>
              </a:rPr>
              <a:t>present singular –AR verb endings for the 1</a:t>
            </a:r>
            <a:r>
              <a:rPr lang="en-GB" sz="1200" b="0" baseline="30000" dirty="0">
                <a:latin typeface="+mn-lt"/>
              </a:rPr>
              <a:t>st</a:t>
            </a:r>
            <a:r>
              <a:rPr lang="en-GB" sz="1200" b="0" dirty="0">
                <a:latin typeface="+mn-lt"/>
              </a:rPr>
              <a:t> and 2</a:t>
            </a:r>
            <a:r>
              <a:rPr lang="en-GB" sz="1200" b="0" baseline="30000" dirty="0">
                <a:latin typeface="+mn-lt"/>
              </a:rPr>
              <a:t>nd</a:t>
            </a:r>
            <a:r>
              <a:rPr lang="en-GB" sz="1200" b="0" dirty="0">
                <a:latin typeface="+mn-lt"/>
              </a:rPr>
              <a:t> person (‘o’, ‘as’)</a:t>
            </a:r>
            <a:endParaRPr lang="en-US" b="1" dirty="0"/>
          </a:p>
          <a:p>
            <a:endParaRPr lang="en-US" b="1" dirty="0"/>
          </a:p>
          <a:p>
            <a:r>
              <a:rPr lang="en-US" b="1" dirty="0"/>
              <a:t>Procedure:</a:t>
            </a:r>
          </a:p>
          <a:p>
            <a:pPr marL="241516" indent="-241516">
              <a:buAutoNum type="arabicPeriod"/>
            </a:pPr>
            <a:r>
              <a:rPr lang="en-US" b="0" dirty="0"/>
              <a:t>Read the text.</a:t>
            </a:r>
          </a:p>
          <a:p>
            <a:pPr marL="241516" indent="-241516">
              <a:buAutoNum type="arabicPeriod"/>
            </a:pPr>
            <a:r>
              <a:rPr lang="en-US" b="0" dirty="0"/>
              <a:t>Write in the correct verb ending ‘o’ or ‘as’ depending on the subject of the verb.</a:t>
            </a:r>
          </a:p>
          <a:p>
            <a:pPr marL="241516" indent="-241516">
              <a:buAutoNum type="arabicPeriod"/>
            </a:pPr>
            <a:r>
              <a:rPr lang="en-US" b="0" dirty="0"/>
              <a:t>Click to reveal the answers.</a:t>
            </a:r>
          </a:p>
          <a:p>
            <a:pPr marL="0" indent="0">
              <a:buNone/>
            </a:pPr>
            <a:endParaRPr lang="en-US" b="0" dirty="0"/>
          </a:p>
          <a:p>
            <a:pPr marL="0" indent="0">
              <a:buNone/>
            </a:pPr>
            <a:r>
              <a:rPr lang="en-US" b="1" dirty="0"/>
              <a:t>Answer to the extension task:</a:t>
            </a:r>
          </a:p>
          <a:p>
            <a:pPr marL="0" indent="0">
              <a:buNone/>
            </a:pPr>
            <a:r>
              <a:rPr lang="en-GB" sz="1200" dirty="0" err="1">
                <a:highlight>
                  <a:srgbClr val="FFFF00"/>
                </a:highlight>
              </a:rPr>
              <a:t>mientras</a:t>
            </a:r>
            <a:r>
              <a:rPr lang="en-GB" sz="1200" dirty="0">
                <a:highlight>
                  <a:srgbClr val="FFFF00"/>
                </a:highlight>
              </a:rPr>
              <a:t> que la </a:t>
            </a:r>
            <a:r>
              <a:rPr lang="en-GB" sz="1200" dirty="0" err="1">
                <a:highlight>
                  <a:srgbClr val="FFFF00"/>
                </a:highlight>
              </a:rPr>
              <a:t>escucho</a:t>
            </a:r>
            <a:r>
              <a:rPr lang="en-GB" sz="1200" dirty="0">
                <a:highlight>
                  <a:srgbClr val="FFFF00"/>
                </a:highlight>
              </a:rPr>
              <a:t> a </a:t>
            </a:r>
            <a:r>
              <a:rPr lang="en-GB" sz="1200" dirty="0" err="1">
                <a:highlight>
                  <a:srgbClr val="FFFF00"/>
                </a:highlight>
              </a:rPr>
              <a:t>todo</a:t>
            </a:r>
            <a:r>
              <a:rPr lang="en-GB" sz="1200" dirty="0">
                <a:highlight>
                  <a:srgbClr val="FFFF00"/>
                </a:highlight>
              </a:rPr>
              <a:t> </a:t>
            </a:r>
            <a:r>
              <a:rPr lang="en-GB" sz="1200" dirty="0" err="1">
                <a:highlight>
                  <a:srgbClr val="FFFF00"/>
                </a:highlight>
              </a:rPr>
              <a:t>volumen</a:t>
            </a:r>
            <a:r>
              <a:rPr lang="en-GB" sz="1200" dirty="0">
                <a:highlight>
                  <a:srgbClr val="FFFF00"/>
                </a:highlight>
              </a:rPr>
              <a:t> = whilst I listen to it at full volume</a:t>
            </a:r>
          </a:p>
          <a:p>
            <a:pPr marL="0" indent="0">
              <a:buNone/>
            </a:pPr>
            <a:r>
              <a:rPr lang="en-GB" sz="1200" dirty="0">
                <a:highlight>
                  <a:srgbClr val="FFFF00"/>
                </a:highlight>
              </a:rPr>
              <a:t>El plan me </a:t>
            </a:r>
            <a:r>
              <a:rPr lang="en-GB" sz="1200" dirty="0" err="1">
                <a:highlight>
                  <a:srgbClr val="FFFF00"/>
                </a:highlight>
              </a:rPr>
              <a:t>suena</a:t>
            </a:r>
            <a:r>
              <a:rPr lang="en-GB" sz="1200" dirty="0">
                <a:highlight>
                  <a:srgbClr val="FFFF00"/>
                </a:highlight>
              </a:rPr>
              <a:t> </a:t>
            </a:r>
            <a:r>
              <a:rPr lang="en-GB" sz="1200" dirty="0" err="1">
                <a:highlight>
                  <a:srgbClr val="FFFF00"/>
                </a:highlight>
              </a:rPr>
              <a:t>muy</a:t>
            </a:r>
            <a:r>
              <a:rPr lang="en-GB" sz="1200" dirty="0">
                <a:highlight>
                  <a:srgbClr val="FFFF00"/>
                </a:highlight>
              </a:rPr>
              <a:t> bien = the plan sounds good to me</a:t>
            </a:r>
            <a:endParaRPr lang="en-US"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78534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following activities can be done as part of the lesson, or for homework.</a:t>
            </a:r>
          </a:p>
          <a:p>
            <a:endParaRPr lang="en-US" b="1" dirty="0"/>
          </a:p>
          <a:p>
            <a:r>
              <a:rPr lang="en-US" b="1" dirty="0"/>
              <a:t>Timing: </a:t>
            </a:r>
            <a:r>
              <a:rPr lang="en-US" b="0" dirty="0"/>
              <a:t>10 minutes</a:t>
            </a:r>
          </a:p>
          <a:p>
            <a:endParaRPr lang="en-US" b="1" dirty="0"/>
          </a:p>
          <a:p>
            <a:r>
              <a:rPr lang="en-US" b="1" dirty="0"/>
              <a:t>Aim: </a:t>
            </a:r>
            <a:r>
              <a:rPr lang="en-US" b="0" dirty="0"/>
              <a:t>To</a:t>
            </a:r>
            <a:r>
              <a:rPr lang="en-GB" b="0" dirty="0"/>
              <a:t> introduce students to an exam-style task in which students describe the photo using 4 full sentences. In this task, 3 bullet points have been included to encourage students to vary their sentence structure.</a:t>
            </a:r>
            <a:endParaRPr lang="en-US" b="1" dirty="0"/>
          </a:p>
          <a:p>
            <a:endParaRPr lang="en-US" b="1" dirty="0"/>
          </a:p>
          <a:p>
            <a:r>
              <a:rPr lang="en-US" b="1" dirty="0"/>
              <a:t>Procedure:</a:t>
            </a:r>
          </a:p>
          <a:p>
            <a:pPr marL="241516" indent="-241516">
              <a:buAutoNum type="arabicPeriod"/>
            </a:pPr>
            <a:r>
              <a:rPr lang="en-US" b="0" dirty="0"/>
              <a:t>Read the question and the bullet points carefully.</a:t>
            </a:r>
          </a:p>
          <a:p>
            <a:pPr marL="241516" indent="-241516">
              <a:buAutoNum type="arabicPeriod"/>
            </a:pPr>
            <a:r>
              <a:rPr lang="en-US" b="0" dirty="0"/>
              <a:t>Look at the photo.</a:t>
            </a:r>
          </a:p>
          <a:p>
            <a:pPr marL="241516" indent="-241516">
              <a:buAutoNum type="arabicPeriod"/>
            </a:pPr>
            <a:r>
              <a:rPr lang="en-US" b="0" dirty="0"/>
              <a:t>Write 4 full sentence about the photo. Students are only required to include 1 detail about the photo in each sentence.</a:t>
            </a:r>
          </a:p>
          <a:p>
            <a:pPr marL="241516" indent="-241516">
              <a:buAutoNum type="arabicPeriod"/>
            </a:pPr>
            <a:r>
              <a:rPr lang="en-US" b="0" dirty="0"/>
              <a:t>Click to reveal example responses.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14707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following activities can be done as part of the lesson, or for homework.</a:t>
            </a:r>
          </a:p>
          <a:p>
            <a:endParaRPr lang="en-US" b="1" dirty="0"/>
          </a:p>
          <a:p>
            <a:r>
              <a:rPr lang="en-US" b="1" dirty="0"/>
              <a:t>Timing: </a:t>
            </a:r>
            <a:r>
              <a:rPr lang="en-US" b="0" dirty="0"/>
              <a:t>15 minutes</a:t>
            </a:r>
          </a:p>
          <a:p>
            <a:endParaRPr lang="en-US" b="1" dirty="0"/>
          </a:p>
          <a:p>
            <a:r>
              <a:rPr lang="en-US" b="1" dirty="0"/>
              <a:t>Aim: </a:t>
            </a:r>
            <a:r>
              <a:rPr lang="en-US" b="0" dirty="0"/>
              <a:t>To</a:t>
            </a:r>
            <a:r>
              <a:rPr lang="en-GB" b="0" dirty="0"/>
              <a:t> introduce students to an exam-style task in which students answer questions about a photo</a:t>
            </a:r>
            <a:endParaRPr lang="en-US" b="1" dirty="0"/>
          </a:p>
          <a:p>
            <a:endParaRPr lang="en-US" b="1" dirty="0"/>
          </a:p>
          <a:p>
            <a:r>
              <a:rPr lang="en-US" b="1" dirty="0"/>
              <a:t>Procedure:</a:t>
            </a:r>
          </a:p>
          <a:p>
            <a:pPr marL="241516" indent="-241516">
              <a:buAutoNum type="arabicPeriod"/>
            </a:pPr>
            <a:r>
              <a:rPr lang="en-US" b="0" dirty="0"/>
              <a:t>Read the question and the bullet points carefully.</a:t>
            </a:r>
          </a:p>
          <a:p>
            <a:pPr marL="241516" indent="-241516">
              <a:buAutoNum type="arabicPeriod"/>
            </a:pPr>
            <a:r>
              <a:rPr lang="en-US" b="0" dirty="0"/>
              <a:t>Write a response of 2-3 sentences for each one. You should make sure that you fully answer the question using your grammatical knowledge to understand and answer the question clearly. Note that some students may need all the time available to answer the two questions, whilst other students may answer all three questions.</a:t>
            </a:r>
          </a:p>
          <a:p>
            <a:pPr marL="241516" indent="-241516">
              <a:buAutoNum type="arabicPeriod"/>
            </a:pPr>
            <a:r>
              <a:rPr lang="en-US" b="0" dirty="0"/>
              <a:t>If in class, students can </a:t>
            </a:r>
            <a:r>
              <a:rPr lang="en-US" b="0" dirty="0" err="1"/>
              <a:t>practise</a:t>
            </a:r>
            <a:r>
              <a:rPr lang="en-US" b="0" dirty="0"/>
              <a:t> answering the questions with a partner.  If the task has been set for homework, students can record their answers using </a:t>
            </a:r>
            <a:r>
              <a:rPr lang="en-US" b="0" dirty="0" err="1"/>
              <a:t>Vocaroo</a:t>
            </a:r>
            <a:r>
              <a:rPr lang="en-US" b="0" dirty="0"/>
              <a:t>, or share their answers with a partner in the following lesson.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501927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bc85f05fc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b="1"/>
              <a:t>Homework slide</a:t>
            </a:r>
            <a:endParaRPr b="1"/>
          </a:p>
          <a:p>
            <a:pPr marL="0" lvl="0" indent="0" algn="l" rtl="0">
              <a:lnSpc>
                <a:spcPct val="115000"/>
              </a:lnSpc>
              <a:spcBef>
                <a:spcPts val="0"/>
              </a:spcBef>
              <a:spcAft>
                <a:spcPts val="0"/>
              </a:spcAft>
              <a:buNone/>
            </a:pPr>
            <a:r>
              <a:rPr lang="es-ES"/>
              <a:t>Students have 2 sets of vocabulary to study: a set of new vocabulary to be introduced in the next lesson and a set of revisited vocabulary from Year 9.</a:t>
            </a:r>
            <a:endParaRPr/>
          </a:p>
        </p:txBody>
      </p:sp>
      <p:sp>
        <p:nvSpPr>
          <p:cNvPr id="117" name="Google Shape;117;g1bc85f05fc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Timing: </a:t>
            </a:r>
            <a:r>
              <a:rPr lang="en-US" b="0" dirty="0">
                <a:latin typeface="Arial"/>
                <a:ea typeface="Arial"/>
                <a:cs typeface="Arial"/>
                <a:sym typeface="Arial"/>
              </a:rPr>
              <a:t>2 minutes</a:t>
            </a:r>
          </a:p>
          <a:p>
            <a:pPr marL="0" lvl="0" indent="0" algn="l" rtl="0">
              <a:lnSpc>
                <a:spcPct val="100000"/>
              </a:lnSpc>
              <a:spcBef>
                <a:spcPts val="0"/>
              </a:spcBef>
              <a:spcAft>
                <a:spcPts val="0"/>
              </a:spcAft>
              <a:buSzPts val="1400"/>
              <a:buNone/>
            </a:pP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Aim: </a:t>
            </a:r>
            <a:r>
              <a:rPr lang="en-US" b="0" dirty="0">
                <a:latin typeface="Arial"/>
                <a:ea typeface="Arial"/>
                <a:cs typeface="Arial"/>
                <a:sym typeface="Arial"/>
              </a:rPr>
              <a:t>t</a:t>
            </a:r>
            <a:r>
              <a:rPr lang="en-US" dirty="0">
                <a:latin typeface="Arial"/>
                <a:ea typeface="Arial"/>
                <a:cs typeface="Arial"/>
                <a:sym typeface="Arial"/>
              </a:rPr>
              <a:t>o understand what the Day of the Dead festival is about.</a:t>
            </a:r>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Procedure:</a:t>
            </a:r>
            <a:endParaRPr lang="en-US" dirty="0"/>
          </a:p>
          <a:p>
            <a:pPr marL="0" lvl="0" indent="0" algn="l" rtl="0">
              <a:lnSpc>
                <a:spcPct val="100000"/>
              </a:lnSpc>
              <a:spcBef>
                <a:spcPts val="0"/>
              </a:spcBef>
              <a:spcAft>
                <a:spcPts val="0"/>
              </a:spcAft>
              <a:buSzPts val="1400"/>
              <a:buAutoNum type="arabicPeriod"/>
            </a:pPr>
            <a:r>
              <a:rPr lang="en-US" dirty="0">
                <a:latin typeface="Arial"/>
                <a:ea typeface="Arial"/>
                <a:cs typeface="Arial"/>
                <a:sym typeface="Arial"/>
              </a:rPr>
              <a:t> Teachers click to go through the slide and check student’s understanding of the festival.</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831315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5 minutes</a:t>
            </a:r>
          </a:p>
          <a:p>
            <a:pPr marL="0"/>
            <a:endParaRPr lang="en-GB" b="0" dirty="0"/>
          </a:p>
          <a:p>
            <a:pPr marL="0"/>
            <a:r>
              <a:rPr lang="en-GB" b="1" dirty="0"/>
              <a:t>Aim: </a:t>
            </a:r>
            <a:r>
              <a:rPr lang="en-GB" b="0" i="0" dirty="0"/>
              <a:t>to recap understanding of ‘</a:t>
            </a:r>
            <a:r>
              <a:rPr lang="en-GB" b="0" i="0" dirty="0" err="1"/>
              <a:t>estar</a:t>
            </a:r>
            <a:r>
              <a:rPr lang="en-GB" b="0" i="0" dirty="0"/>
              <a:t>’ in singular present tense forms and understanding of adverbs of place</a:t>
            </a:r>
            <a:endParaRPr lang="en-GB" b="0" dirty="0"/>
          </a:p>
          <a:p>
            <a:pPr marL="0"/>
            <a:endParaRPr lang="en-GB" b="0" dirty="0"/>
          </a:p>
          <a:p>
            <a:pPr marL="0"/>
            <a:r>
              <a:rPr lang="en-GB" b="1" dirty="0"/>
              <a:t>Procedure:</a:t>
            </a:r>
          </a:p>
          <a:p>
            <a:pPr marL="228600" indent="-228600">
              <a:buFont typeface="+mj-lt"/>
              <a:buAutoNum type="arabicPeriod"/>
            </a:pPr>
            <a:r>
              <a:rPr lang="en-GB" b="0" dirty="0"/>
              <a:t>Listen to the audio 1-8.</a:t>
            </a:r>
          </a:p>
          <a:p>
            <a:pPr marL="228600" indent="-228600">
              <a:buFont typeface="+mj-lt"/>
              <a:buAutoNum type="arabicPeriod"/>
            </a:pPr>
            <a:r>
              <a:rPr lang="en-GB" b="0" dirty="0"/>
              <a:t>For each audio, look for corresponding translation of the place and write the correct form of ‘</a:t>
            </a:r>
            <a:r>
              <a:rPr lang="en-GB" b="0" dirty="0" err="1"/>
              <a:t>estar</a:t>
            </a:r>
            <a:r>
              <a:rPr lang="en-GB" b="0" dirty="0"/>
              <a:t>’ used.</a:t>
            </a:r>
          </a:p>
          <a:p>
            <a:pPr marL="228600" indent="-228600">
              <a:buFont typeface="+mj-lt"/>
              <a:buAutoNum type="arabicPeriod"/>
            </a:pPr>
            <a:r>
              <a:rPr lang="en-GB" b="0" dirty="0"/>
              <a:t>Listen again, and write which person does ‘</a:t>
            </a:r>
            <a:r>
              <a:rPr lang="en-GB" b="0" dirty="0" err="1"/>
              <a:t>estar</a:t>
            </a:r>
            <a:r>
              <a:rPr lang="en-GB" b="0" dirty="0"/>
              <a:t>’ relate to in each audio: </a:t>
            </a:r>
            <a:r>
              <a:rPr lang="en-GB" b="0" dirty="0" err="1"/>
              <a:t>yo</a:t>
            </a:r>
            <a:r>
              <a:rPr lang="en-GB" b="0" dirty="0"/>
              <a:t>, </a:t>
            </a:r>
            <a:r>
              <a:rPr lang="en-GB" b="0" dirty="0" err="1"/>
              <a:t>tú</a:t>
            </a:r>
            <a:r>
              <a:rPr lang="en-GB" b="0" dirty="0"/>
              <a:t>, </a:t>
            </a:r>
            <a:r>
              <a:rPr lang="en-GB" b="0" dirty="0" err="1"/>
              <a:t>ella</a:t>
            </a:r>
            <a:r>
              <a:rPr lang="en-GB" b="0" dirty="0"/>
              <a:t>.</a:t>
            </a:r>
          </a:p>
          <a:p>
            <a:pPr marL="0"/>
            <a:endParaRPr lang="en-GB" b="0" dirty="0"/>
          </a:p>
          <a:p>
            <a:pPr marL="0" indent="0">
              <a:buFont typeface="+mj-lt"/>
              <a:buNone/>
            </a:pPr>
            <a:r>
              <a:rPr lang="en-GB" b="1" dirty="0"/>
              <a:t>Transcript: </a:t>
            </a:r>
            <a:endParaRPr lang="en-GB"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 Hola, ¿</a:t>
            </a:r>
            <a:r>
              <a:rPr lang="en-GB" b="0" dirty="0" err="1"/>
              <a:t>dónde</a:t>
            </a:r>
            <a:r>
              <a:rPr lang="en-GB" b="0" dirty="0"/>
              <a:t> </a:t>
            </a:r>
            <a:r>
              <a:rPr lang="en-GB" b="0" dirty="0" err="1"/>
              <a:t>estás</a:t>
            </a:r>
            <a:r>
              <a:rPr lang="en-GB" b="0" dirty="0"/>
              <a:t>? </a:t>
            </a:r>
            <a:r>
              <a:rPr lang="en-GB" b="0" dirty="0" err="1"/>
              <a:t>Estoy</a:t>
            </a:r>
            <a:r>
              <a:rPr lang="en-GB" b="0" dirty="0"/>
              <a:t> </a:t>
            </a:r>
            <a:r>
              <a:rPr lang="en-GB" b="0" dirty="0" err="1"/>
              <a:t>delante</a:t>
            </a:r>
            <a:r>
              <a:rPr lang="en-GB" b="0" dirty="0"/>
              <a:t> de la entrada del </a:t>
            </a:r>
            <a:r>
              <a:rPr lang="en-GB" b="0" dirty="0" err="1"/>
              <a:t>mercado</a:t>
            </a:r>
            <a:r>
              <a:rPr lang="en-GB" b="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 ¿</a:t>
            </a:r>
            <a:r>
              <a:rPr lang="en-GB" b="0" dirty="0" err="1"/>
              <a:t>Estás</a:t>
            </a:r>
            <a:r>
              <a:rPr lang="en-GB" b="0" dirty="0"/>
              <a:t> </a:t>
            </a:r>
            <a:r>
              <a:rPr lang="en-GB" b="0" dirty="0" err="1"/>
              <a:t>cerca</a:t>
            </a:r>
            <a:r>
              <a:rPr lang="en-GB" b="0" dirty="0"/>
              <a:t> del </a:t>
            </a:r>
            <a:r>
              <a:rPr lang="en-GB" b="0" dirty="0" err="1"/>
              <a:t>centro</a:t>
            </a:r>
            <a:r>
              <a:rPr lang="en-GB" b="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D: </a:t>
            </a:r>
            <a:r>
              <a:rPr lang="en-GB" b="0" dirty="0" err="1"/>
              <a:t>Sí</a:t>
            </a:r>
            <a:r>
              <a:rPr lang="en-GB" b="0" dirty="0"/>
              <a:t>. </a:t>
            </a:r>
            <a:r>
              <a:rPr lang="en-GB" b="0" dirty="0" err="1"/>
              <a:t>Estoy</a:t>
            </a:r>
            <a:r>
              <a:rPr lang="en-GB" b="0" dirty="0"/>
              <a:t> </a:t>
            </a:r>
            <a:r>
              <a:rPr lang="en-GB" b="0" dirty="0" err="1"/>
              <a:t>delante</a:t>
            </a:r>
            <a:r>
              <a:rPr lang="en-GB" b="0" dirty="0"/>
              <a:t> de la Casa de México, ¡</a:t>
            </a:r>
            <a:r>
              <a:rPr lang="en-GB" b="0" dirty="0" err="1"/>
              <a:t>debajo</a:t>
            </a:r>
            <a:r>
              <a:rPr lang="en-GB" b="0" dirty="0"/>
              <a:t> de la imagen de Frida!</a:t>
            </a:r>
          </a:p>
          <a:p>
            <a:pPr marL="228600" indent="-228600">
              <a:buFont typeface="+mj-lt"/>
              <a:buAutoNum type="arabicPeriod"/>
            </a:pPr>
            <a:r>
              <a:rPr lang="en-GB" b="0" dirty="0"/>
              <a:t>L: Ah, ¿</a:t>
            </a:r>
            <a:r>
              <a:rPr lang="en-GB" b="0" dirty="0" err="1"/>
              <a:t>estás</a:t>
            </a:r>
            <a:r>
              <a:rPr lang="en-GB" b="0" dirty="0"/>
              <a:t> </a:t>
            </a:r>
            <a:r>
              <a:rPr lang="en-GB" b="0" dirty="0" err="1"/>
              <a:t>en</a:t>
            </a:r>
            <a:r>
              <a:rPr lang="en-GB" b="0" dirty="0"/>
              <a:t> la </a:t>
            </a:r>
            <a:r>
              <a:rPr lang="en-GB" b="0" dirty="0" err="1"/>
              <a:t>esquina</a:t>
            </a:r>
            <a:r>
              <a:rPr lang="en-GB" b="0" dirty="0"/>
              <a:t> de la Calle Vallehermoso? (H)</a:t>
            </a:r>
          </a:p>
          <a:p>
            <a:pPr marL="228600" indent="-228600">
              <a:buFont typeface="+mj-lt"/>
              <a:buAutoNum type="arabicPeriod"/>
            </a:pPr>
            <a:r>
              <a:rPr lang="en-GB" b="0" dirty="0"/>
              <a:t>D: </a:t>
            </a:r>
            <a:r>
              <a:rPr lang="en-GB" b="0" dirty="0" err="1"/>
              <a:t>Sí</a:t>
            </a:r>
            <a:r>
              <a:rPr lang="en-GB" b="0" dirty="0"/>
              <a:t>. </a:t>
            </a:r>
            <a:r>
              <a:rPr lang="en-GB" b="0" dirty="0" err="1"/>
              <a:t>Estoy</a:t>
            </a:r>
            <a:r>
              <a:rPr lang="en-GB" b="0" dirty="0"/>
              <a:t> un poco </a:t>
            </a:r>
            <a:r>
              <a:rPr lang="en-GB" b="0" dirty="0" err="1"/>
              <a:t>lejos</a:t>
            </a:r>
            <a:r>
              <a:rPr lang="en-GB" b="0" dirty="0"/>
              <a:t> del mercado. ¿Y Nadia?</a:t>
            </a:r>
          </a:p>
          <a:p>
            <a:pPr marL="228600" indent="-228600">
              <a:buFont typeface="+mj-lt"/>
              <a:buAutoNum type="arabicPeriod"/>
            </a:pPr>
            <a:r>
              <a:rPr lang="en-GB" b="0" dirty="0"/>
              <a:t>L: </a:t>
            </a:r>
            <a:r>
              <a:rPr lang="en-GB" b="0" dirty="0" err="1"/>
              <a:t>Está</a:t>
            </a:r>
            <a:r>
              <a:rPr lang="en-GB" b="0" dirty="0"/>
              <a:t> dentro, al </a:t>
            </a:r>
            <a:r>
              <a:rPr lang="en-GB" b="0" dirty="0" err="1"/>
              <a:t>lado</a:t>
            </a:r>
            <a:r>
              <a:rPr lang="en-GB" b="0" dirty="0"/>
              <a:t> del bar.</a:t>
            </a:r>
          </a:p>
          <a:p>
            <a:pPr marL="228600" indent="-228600">
              <a:buFont typeface="+mj-lt"/>
              <a:buAutoNum type="arabicPeriod"/>
            </a:pPr>
            <a:r>
              <a:rPr lang="en-GB" b="0" dirty="0"/>
              <a:t>D: Bueno. </a:t>
            </a:r>
            <a:r>
              <a:rPr lang="en-GB" b="0" dirty="0" err="1"/>
              <a:t>Ahora</a:t>
            </a:r>
            <a:r>
              <a:rPr lang="en-GB" b="0" dirty="0"/>
              <a:t> </a:t>
            </a:r>
            <a:r>
              <a:rPr lang="en-GB" b="0" dirty="0" err="1"/>
              <a:t>estoy</a:t>
            </a:r>
            <a:r>
              <a:rPr lang="en-GB" b="0" dirty="0"/>
              <a:t> </a:t>
            </a:r>
            <a:r>
              <a:rPr lang="en-GB" b="0" dirty="0" err="1"/>
              <a:t>en</a:t>
            </a:r>
            <a:r>
              <a:rPr lang="en-GB" b="0" dirty="0"/>
              <a:t> las </a:t>
            </a:r>
            <a:r>
              <a:rPr lang="en-GB" b="0" dirty="0" err="1"/>
              <a:t>escaleras</a:t>
            </a:r>
            <a:r>
              <a:rPr lang="en-GB" b="0" dirty="0"/>
              <a:t> del metro. </a:t>
            </a:r>
            <a:r>
              <a:rPr lang="en-GB" b="0" dirty="0" err="1"/>
              <a:t>En</a:t>
            </a:r>
            <a:r>
              <a:rPr lang="en-GB" b="0" dirty="0"/>
              <a:t> </a:t>
            </a:r>
            <a:r>
              <a:rPr lang="en-GB" b="0" dirty="0" err="1"/>
              <a:t>cinco</a:t>
            </a:r>
            <a:r>
              <a:rPr lang="en-GB" b="0" dirty="0"/>
              <a:t> </a:t>
            </a:r>
            <a:r>
              <a:rPr lang="en-GB" b="0" dirty="0" err="1"/>
              <a:t>minutos</a:t>
            </a:r>
            <a:r>
              <a:rPr lang="en-GB" b="0" dirty="0"/>
              <a:t> </a:t>
            </a:r>
            <a:r>
              <a:rPr lang="en-GB" b="0" dirty="0" err="1"/>
              <a:t>estoy</a:t>
            </a:r>
            <a:r>
              <a:rPr lang="en-GB" b="0" dirty="0"/>
              <a:t> </a:t>
            </a:r>
            <a:r>
              <a:rPr lang="en-GB" b="0" dirty="0" err="1"/>
              <a:t>allí</a:t>
            </a:r>
            <a:r>
              <a:rPr lang="en-GB" b="0" dirty="0"/>
              <a:t>. </a:t>
            </a:r>
          </a:p>
          <a:p>
            <a:pPr marL="228600" indent="-228600">
              <a:buFont typeface="+mj-lt"/>
              <a:buAutoNum type="arabicPeriod"/>
            </a:pPr>
            <a:r>
              <a:rPr lang="en-GB" b="0" dirty="0"/>
              <a:t>L: </a:t>
            </a:r>
            <a:r>
              <a:rPr lang="en-GB" b="0" dirty="0" err="1"/>
              <a:t>Estoy</a:t>
            </a:r>
            <a:r>
              <a:rPr lang="en-GB" b="0" dirty="0"/>
              <a:t> </a:t>
            </a:r>
            <a:r>
              <a:rPr lang="en-GB" b="0" dirty="0" err="1"/>
              <a:t>en</a:t>
            </a:r>
            <a:r>
              <a:rPr lang="en-GB" b="0" dirty="0"/>
              <a:t> la fila. </a:t>
            </a:r>
            <a:r>
              <a:rPr lang="en-GB" b="0" dirty="0" err="1"/>
              <a:t>Estoy</a:t>
            </a:r>
            <a:r>
              <a:rPr lang="en-GB" b="0" dirty="0"/>
              <a:t> </a:t>
            </a:r>
            <a:r>
              <a:rPr lang="en-GB" b="0" dirty="0" err="1"/>
              <a:t>detrás</a:t>
            </a:r>
            <a:r>
              <a:rPr lang="en-GB" b="0" dirty="0"/>
              <a:t> de </a:t>
            </a:r>
            <a:r>
              <a:rPr lang="en-GB" b="0" dirty="0" err="1"/>
              <a:t>una</a:t>
            </a:r>
            <a:r>
              <a:rPr lang="en-GB" b="0" dirty="0"/>
              <a:t> </a:t>
            </a:r>
            <a:r>
              <a:rPr lang="en-GB" b="0" dirty="0" err="1"/>
              <a:t>mujer</a:t>
            </a:r>
            <a:r>
              <a:rPr lang="en-GB" b="0" dirty="0"/>
              <a:t> con </a:t>
            </a:r>
            <a:r>
              <a:rPr lang="en-GB" b="0" dirty="0" err="1"/>
              <a:t>flores</a:t>
            </a:r>
            <a:r>
              <a:rPr lang="en-GB" b="0" dirty="0"/>
              <a:t> </a:t>
            </a:r>
            <a:r>
              <a:rPr lang="en-GB" b="0" dirty="0" err="1"/>
              <a:t>en</a:t>
            </a:r>
            <a:r>
              <a:rPr lang="en-GB" b="0" dirty="0"/>
              <a:t> la cabeza.</a:t>
            </a:r>
          </a:p>
          <a:p>
            <a:pPr marL="228600" indent="-228600">
              <a:buFont typeface="+mj-lt"/>
              <a:buAutoNum type="arabicPeriod"/>
            </a:pPr>
            <a:endParaRPr lang="en-GB" b="0" dirty="0"/>
          </a:p>
          <a:p>
            <a:pPr algn="l"/>
            <a:r>
              <a:rPr lang="en-GB" b="0" dirty="0"/>
              <a:t>Image source: </a:t>
            </a:r>
            <a:r>
              <a:rPr lang="en-GB" dirty="0">
                <a:solidFill>
                  <a:schemeClr val="tx1"/>
                </a:solidFill>
              </a:rPr>
              <a:t>Condé Nest </a:t>
            </a:r>
            <a:r>
              <a:rPr lang="en-GB" dirty="0" err="1">
                <a:solidFill>
                  <a:schemeClr val="tx1"/>
                </a:solidFill>
              </a:rPr>
              <a:t>Traveler</a:t>
            </a:r>
            <a:r>
              <a:rPr lang="en-GB" dirty="0">
                <a:solidFill>
                  <a:schemeClr val="tx1"/>
                </a:solidFill>
              </a:rPr>
              <a:t>, article Frida Kahlo, </a:t>
            </a:r>
            <a:r>
              <a:rPr lang="en-GB" dirty="0" err="1">
                <a:solidFill>
                  <a:schemeClr val="tx1"/>
                </a:solidFill>
              </a:rPr>
              <a:t>protagonista</a:t>
            </a:r>
            <a:r>
              <a:rPr lang="en-GB" dirty="0">
                <a:solidFill>
                  <a:schemeClr val="tx1"/>
                </a:solidFill>
              </a:rPr>
              <a:t> del Mega Altar de Muertos de Casa de México by </a:t>
            </a:r>
            <a:r>
              <a:rPr lang="en-GB" dirty="0" err="1">
                <a:solidFill>
                  <a:schemeClr val="tx1"/>
                </a:solidFill>
              </a:rPr>
              <a:t>Maríá</a:t>
            </a:r>
            <a:r>
              <a:rPr lang="en-GB" dirty="0">
                <a:solidFill>
                  <a:schemeClr val="tx1"/>
                </a:solidFill>
              </a:rPr>
              <a:t> </a:t>
            </a:r>
            <a:r>
              <a:rPr lang="en-GB" dirty="0" err="1">
                <a:solidFill>
                  <a:schemeClr val="tx1"/>
                </a:solidFill>
              </a:rPr>
              <a:t>Angelese</a:t>
            </a:r>
            <a:r>
              <a:rPr lang="en-GB" dirty="0">
                <a:solidFill>
                  <a:schemeClr val="tx1"/>
                </a:solidFill>
              </a:rPr>
              <a:t> Cano.  Available at:</a:t>
            </a:r>
          </a:p>
          <a:p>
            <a:pPr algn="l"/>
            <a:r>
              <a:rPr lang="en-GB" dirty="0">
                <a:solidFill>
                  <a:schemeClr val="tx1"/>
                </a:solidFill>
              </a:rPr>
              <a:t> </a:t>
            </a:r>
            <a:r>
              <a:rPr lang="en-GB" dirty="0">
                <a:solidFill>
                  <a:schemeClr val="tx1"/>
                </a:solidFill>
                <a:hlinkClick r:id="rId3">
                  <a:extLst>
                    <a:ext uri="{A12FA001-AC4F-418D-AE19-62706E023703}">
                      <ahyp:hlinkClr xmlns:ahyp="http://schemas.microsoft.com/office/drawing/2018/hyperlinkcolor" val="tx"/>
                    </a:ext>
                  </a:extLst>
                </a:hlinkClick>
              </a:rPr>
              <a:t>https://www.traveler.es/articulos/altar-de-muertos-casa-de-mexico-madrid</a:t>
            </a:r>
            <a:r>
              <a:rPr lang="en-GB" dirty="0">
                <a:solidFill>
                  <a:schemeClr val="tx1"/>
                </a:solidFill>
              </a:rPr>
              <a:t>  Last accessed 11/01/2023</a:t>
            </a:r>
          </a:p>
          <a:p>
            <a:pPr marL="0" indent="0">
              <a:buFont typeface="+mj-l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6</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348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4 minutes</a:t>
            </a:r>
          </a:p>
          <a:p>
            <a:pPr marL="0"/>
            <a:endParaRPr lang="en-GB" b="0" dirty="0"/>
          </a:p>
          <a:p>
            <a:pPr marL="0"/>
            <a:r>
              <a:rPr lang="en-GB" b="1" dirty="0"/>
              <a:t>Aim: </a:t>
            </a:r>
            <a:r>
              <a:rPr lang="en-GB" b="0" i="0" dirty="0"/>
              <a:t>to recap the use of ‘</a:t>
            </a:r>
            <a:r>
              <a:rPr lang="en-US" sz="1200" b="0" i="0" u="none" strike="noStrike" cap="none" dirty="0">
                <a:solidFill>
                  <a:srgbClr val="3A3838"/>
                </a:solidFill>
                <a:latin typeface="+mn-lt"/>
                <a:ea typeface="Century Gothic"/>
                <a:cs typeface="Century Gothic"/>
                <a:sym typeface="Century Gothic"/>
              </a:rPr>
              <a:t>del’ and ‘de la’.</a:t>
            </a:r>
          </a:p>
          <a:p>
            <a:pPr marL="0"/>
            <a:endParaRPr lang="en-GB" b="0" dirty="0"/>
          </a:p>
          <a:p>
            <a:pPr marL="0"/>
            <a:r>
              <a:rPr lang="en-GB" b="1" dirty="0"/>
              <a:t>Procedure:</a:t>
            </a:r>
          </a:p>
          <a:p>
            <a:pPr marL="228600" indent="-228600">
              <a:buFont typeface="+mj-lt"/>
              <a:buAutoNum type="arabicPeriod"/>
            </a:pPr>
            <a:r>
              <a:rPr lang="en-GB" b="0" dirty="0"/>
              <a:t>Students take it in turns to read the sentences in pairs, inserting ‘del’ or ‘de la’ where there is a red box.</a:t>
            </a:r>
          </a:p>
          <a:p>
            <a:pPr marL="228600" indent="-228600">
              <a:buFont typeface="+mj-lt"/>
              <a:buAutoNum type="arabicPeriod"/>
            </a:pPr>
            <a:r>
              <a:rPr lang="en-GB" b="0" dirty="0"/>
              <a:t>Click to reveal answers.</a:t>
            </a:r>
          </a:p>
          <a:p>
            <a:pPr marL="228600" indent="-228600">
              <a:buFont typeface="+mj-lt"/>
              <a:buAutoNum type="arabicPeriod"/>
            </a:pPr>
            <a:endParaRPr lang="en-GB" b="0" dirty="0"/>
          </a:p>
          <a:p>
            <a:pPr marL="0" indent="0">
              <a:buFont typeface="+mj-lt"/>
              <a:buNone/>
            </a:pPr>
            <a:endParaRPr lang="en-GB" b="0" dirty="0"/>
          </a:p>
          <a:p>
            <a:pPr marL="0" indent="0">
              <a:buFont typeface="+mj-l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7</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879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 </a:t>
            </a:r>
            <a:endParaRPr dirty="0"/>
          </a:p>
          <a:p>
            <a:pPr marL="0" lvl="0" indent="0" algn="l" rtl="0">
              <a:lnSpc>
                <a:spcPct val="100000"/>
              </a:lnSpc>
              <a:spcBef>
                <a:spcPts val="0"/>
              </a:spcBef>
              <a:spcAft>
                <a:spcPts val="0"/>
              </a:spcAft>
              <a:buSzPts val="1400"/>
              <a:buNone/>
            </a:pPr>
            <a:r>
              <a:rPr lang="en-GB" dirty="0" err="1">
                <a:latin typeface="Arial"/>
                <a:ea typeface="Arial"/>
                <a:cs typeface="Arial"/>
                <a:sym typeface="Arial"/>
              </a:rPr>
              <a:t>i</a:t>
            </a:r>
            <a:r>
              <a:rPr lang="en-GB" dirty="0">
                <a:latin typeface="Arial"/>
                <a:ea typeface="Arial"/>
                <a:cs typeface="Arial"/>
                <a:sym typeface="Arial"/>
              </a:rPr>
              <a:t>) to recap singular forms of the verb ‘</a:t>
            </a:r>
            <a:r>
              <a:rPr lang="en-GB" dirty="0" err="1">
                <a:latin typeface="Arial"/>
                <a:ea typeface="Arial"/>
                <a:cs typeface="Arial"/>
                <a:sym typeface="Arial"/>
              </a:rPr>
              <a:t>estar</a:t>
            </a:r>
            <a:r>
              <a:rPr lang="en-GB" dirty="0">
                <a:latin typeface="Arial"/>
                <a:ea typeface="Arial"/>
                <a:cs typeface="Arial"/>
                <a:sym typeface="Arial"/>
              </a:rPr>
              <a:t>’ in present tense.</a:t>
            </a:r>
            <a:endParaRPr dirty="0"/>
          </a:p>
          <a:p>
            <a:pPr marL="0" lvl="0" indent="0" algn="l" rtl="0">
              <a:lnSpc>
                <a:spcPct val="100000"/>
              </a:lnSpc>
              <a:spcBef>
                <a:spcPts val="0"/>
              </a:spcBef>
              <a:spcAft>
                <a:spcPts val="0"/>
              </a:spcAft>
              <a:buSzPts val="1400"/>
              <a:buNone/>
            </a:pPr>
            <a:r>
              <a:rPr lang="en-GB" dirty="0">
                <a:latin typeface="Arial"/>
                <a:ea typeface="Arial"/>
                <a:cs typeface="Arial"/>
                <a:sym typeface="Arial"/>
              </a:rPr>
              <a:t>ii) to recap the use of ‘</a:t>
            </a:r>
            <a:r>
              <a:rPr lang="en-GB" dirty="0" err="1">
                <a:latin typeface="Arial"/>
                <a:ea typeface="Arial"/>
                <a:cs typeface="Arial"/>
                <a:sym typeface="Arial"/>
              </a:rPr>
              <a:t>estar</a:t>
            </a:r>
            <a:r>
              <a:rPr lang="en-GB" dirty="0">
                <a:latin typeface="Arial"/>
                <a:ea typeface="Arial"/>
                <a:cs typeface="Arial"/>
                <a:sym typeface="Arial"/>
              </a:rPr>
              <a:t>’ + ‘–</a:t>
            </a:r>
            <a:r>
              <a:rPr lang="en-GB" dirty="0" err="1">
                <a:latin typeface="Arial"/>
                <a:ea typeface="Arial"/>
                <a:cs typeface="Arial"/>
                <a:sym typeface="Arial"/>
              </a:rPr>
              <a:t>ando</a:t>
            </a:r>
            <a:r>
              <a:rPr lang="en-GB" dirty="0">
                <a:latin typeface="Arial"/>
                <a:ea typeface="Arial"/>
                <a:cs typeface="Arial"/>
                <a:sym typeface="Arial"/>
              </a:rPr>
              <a:t>/–</a:t>
            </a:r>
            <a:r>
              <a:rPr lang="en-GB" dirty="0" err="1">
                <a:latin typeface="Arial"/>
                <a:ea typeface="Arial"/>
                <a:cs typeface="Arial"/>
                <a:sym typeface="Arial"/>
              </a:rPr>
              <a:t>iendo</a:t>
            </a:r>
            <a:r>
              <a:rPr lang="en-GB" dirty="0">
                <a:latin typeface="Arial"/>
                <a:ea typeface="Arial"/>
                <a:cs typeface="Arial"/>
                <a:sym typeface="Arial"/>
              </a:rPr>
              <a:t>’ to talk about ongoing events.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 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 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Arial"/>
                <a:ea typeface="Arial"/>
                <a:cs typeface="Arial"/>
                <a:sym typeface="Arial"/>
              </a:rPr>
              <a:t>Timing: </a:t>
            </a:r>
            <a:r>
              <a:rPr lang="en-GB" dirty="0">
                <a:latin typeface="Arial"/>
                <a:ea typeface="Arial"/>
                <a:cs typeface="Arial"/>
                <a:sym typeface="Arial"/>
              </a:rPr>
              <a:t>2 minutes</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Aim:</a:t>
            </a:r>
            <a:r>
              <a:rPr lang="en-GB" b="1" dirty="0">
                <a:latin typeface="+mn-lt"/>
                <a:ea typeface="+mn-ea"/>
                <a:cs typeface="+mn-cs"/>
                <a:sym typeface="Arial"/>
              </a:rPr>
              <a:t> </a:t>
            </a:r>
            <a:r>
              <a:rPr lang="en-GB" dirty="0">
                <a:latin typeface="Arial"/>
                <a:ea typeface="Arial"/>
                <a:cs typeface="Arial"/>
                <a:sym typeface="Arial"/>
              </a:rPr>
              <a:t>to </a:t>
            </a:r>
            <a:r>
              <a:rPr lang="en-GB" b="1" dirty="0">
                <a:latin typeface="Arial"/>
                <a:ea typeface="Arial"/>
                <a:cs typeface="Arial"/>
                <a:sym typeface="Arial"/>
              </a:rPr>
              <a:t>introduce</a:t>
            </a:r>
            <a:r>
              <a:rPr lang="en-GB" dirty="0">
                <a:latin typeface="Arial"/>
                <a:ea typeface="Arial"/>
                <a:cs typeface="Arial"/>
                <a:sym typeface="Arial"/>
              </a:rPr>
              <a:t> spelling change rules for present participles.</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Procedure:</a:t>
            </a:r>
            <a:endParaRPr dirty="0"/>
          </a:p>
          <a:p>
            <a:pPr marL="0" lvl="0" indent="0" algn="l" rtl="0">
              <a:lnSpc>
                <a:spcPct val="100000"/>
              </a:lnSpc>
              <a:spcBef>
                <a:spcPts val="0"/>
              </a:spcBef>
              <a:spcAft>
                <a:spcPts val="0"/>
              </a:spcAft>
              <a:buSzPts val="1400"/>
              <a:buAutoNum type="arabicPeriod"/>
            </a:pPr>
            <a:r>
              <a:rPr lang="en-GB" dirty="0">
                <a:latin typeface="Arial"/>
                <a:ea typeface="Arial"/>
                <a:cs typeface="Arial"/>
                <a:sym typeface="Arial"/>
              </a:rPr>
              <a:t>Teachers click to go through the slide. Gaps are left with the animations to allow teachers to elicit answers from students.</a:t>
            </a:r>
            <a:endParaRPr dirty="0"/>
          </a:p>
          <a:p>
            <a:pPr marL="0" marR="0" lvl="0" indent="0" algn="l" rtl="0">
              <a:lnSpc>
                <a:spcPct val="100000"/>
              </a:lnSpc>
              <a:spcBef>
                <a:spcPts val="0"/>
              </a:spcBef>
              <a:spcAft>
                <a:spcPts val="0"/>
              </a:spcAft>
              <a:buClr>
                <a:srgbClr val="000000"/>
              </a:buClr>
              <a:buSzPts val="1400"/>
              <a:buFont typeface="Arial"/>
              <a:buAutoNum type="arabicPeriod"/>
            </a:pPr>
            <a:r>
              <a:rPr lang="en-GB" sz="1200" b="0" i="0" u="none" strike="noStrike" cap="none" dirty="0">
                <a:solidFill>
                  <a:schemeClr val="dk1"/>
                </a:solidFill>
                <a:latin typeface="Arial"/>
                <a:ea typeface="Arial"/>
                <a:cs typeface="Arial"/>
                <a:sym typeface="Arial"/>
              </a:rPr>
              <a:t>Elicit the English for the Spanish examples.</a:t>
            </a:r>
            <a:r>
              <a:rPr lang="en-GB" b="0" dirty="0"/>
              <a:t> </a:t>
            </a:r>
            <a:endParaRPr sz="1200" b="0" i="0" u="none" strike="noStrike" cap="none" dirty="0">
              <a:solidFill>
                <a:schemeClr val="dk1"/>
              </a:solidFill>
              <a:latin typeface="Arial"/>
              <a:ea typeface="Arial"/>
              <a:cs typeface="Arial"/>
              <a:sym typeface="Arial"/>
            </a:endParaRPr>
          </a:p>
          <a:p>
            <a:pPr marL="0" lvl="0" indent="889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p:txBody>
      </p:sp>
      <p:sp>
        <p:nvSpPr>
          <p:cNvPr id="680" name="Google Shape;6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82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Slide">
  <p:cSld name="1_Opening Slide">
    <p:spTree>
      <p:nvGrpSpPr>
        <p:cNvPr id="1" name="Shape 13"/>
        <p:cNvGrpSpPr/>
        <p:nvPr/>
      </p:nvGrpSpPr>
      <p:grpSpPr>
        <a:xfrm>
          <a:off x="0" y="0"/>
          <a:ext cx="0" cy="0"/>
          <a:chOff x="0" y="0"/>
          <a:chExt cx="0" cy="0"/>
        </a:xfrm>
      </p:grpSpPr>
      <p:pic>
        <p:nvPicPr>
          <p:cNvPr id="14" name="Google Shape;14;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 name="Google Shape;15;p10"/>
          <p:cNvPicPr preferRelativeResize="0"/>
          <p:nvPr/>
        </p:nvPicPr>
        <p:blipFill rotWithShape="1">
          <a:blip r:embed="rId3">
            <a:alphaModFix/>
          </a:blip>
          <a:srcRect/>
          <a:stretch/>
        </p:blipFill>
        <p:spPr>
          <a:xfrm>
            <a:off x="9731478" y="6483598"/>
            <a:ext cx="2274092" cy="212871"/>
          </a:xfrm>
          <a:prstGeom prst="rect">
            <a:avLst/>
          </a:prstGeom>
          <a:noFill/>
          <a:ln>
            <a:noFill/>
          </a:ln>
        </p:spPr>
      </p:pic>
      <p:sp>
        <p:nvSpPr>
          <p:cNvPr id="16" name="Google Shape;16;p10"/>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0"/>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0"/>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1039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61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image" Target="../media/image25.png"/><Relationship Id="rId9" Type="http://schemas.openxmlformats.org/officeDocument/2006/relationships/audio" Target="../media/audio41.wav"/><Relationship Id="rId1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28.jpeg"/><Relationship Id="rId7" Type="http://schemas.openxmlformats.org/officeDocument/2006/relationships/audio" Target="../media/audio46.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5.wav"/><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audio" Target="../media/audio48.wav"/></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oleObject" Target="../embeddings/oleObject1.bin"/><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oleObject" Target="../embeddings/oleObject2.bin"/><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3.xml"/><Relationship Id="rId16"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64.png"/><Relationship Id="rId11" Type="http://schemas.openxmlformats.org/officeDocument/2006/relationships/image" Target="../media/image68.tiff"/><Relationship Id="rId5" Type="http://schemas.openxmlformats.org/officeDocument/2006/relationships/image" Target="../media/image63.png"/><Relationship Id="rId10" Type="http://schemas.openxmlformats.org/officeDocument/2006/relationships/image" Target="../media/image4.png"/><Relationship Id="rId4" Type="http://schemas.openxmlformats.org/officeDocument/2006/relationships/image" Target="../media/image62.png"/><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audio" Target="../media/audio49.wav"/><Relationship Id="rId18" Type="http://schemas.openxmlformats.org/officeDocument/2006/relationships/audio" Target="../media/audio54.wav"/><Relationship Id="rId3" Type="http://schemas.openxmlformats.org/officeDocument/2006/relationships/image" Target="../media/image76.gif"/><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audio" Target="../media/audio53.wav"/><Relationship Id="rId2" Type="http://schemas.openxmlformats.org/officeDocument/2006/relationships/notesSlide" Target="../notesSlides/notesSlide41.xml"/><Relationship Id="rId16" Type="http://schemas.openxmlformats.org/officeDocument/2006/relationships/audio" Target="../media/audio52.wav"/><Relationship Id="rId1" Type="http://schemas.openxmlformats.org/officeDocument/2006/relationships/slideLayout" Target="../slideLayouts/slideLayout3.xml"/><Relationship Id="rId6" Type="http://schemas.openxmlformats.org/officeDocument/2006/relationships/image" Target="../media/image79.gif"/><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audio" Target="../media/audio51.wav"/><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 Id="rId14" Type="http://schemas.openxmlformats.org/officeDocument/2006/relationships/audio" Target="../media/audio50.wav"/></Relationships>
</file>

<file path=ppt/slides/_rels/slide42.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85.png"/><Relationship Id="rId7" Type="http://schemas.openxmlformats.org/officeDocument/2006/relationships/audio" Target="../media/audio58.wav"/><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 Id="rId9" Type="http://schemas.openxmlformats.org/officeDocument/2006/relationships/audio" Target="../media/audio60.wav"/></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12.png"/><Relationship Id="rId9" Type="http://schemas.openxmlformats.org/officeDocument/2006/relationships/audio" Target="../media/audio33.wav"/><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body" idx="1"/>
          </p:nvPr>
        </p:nvSpPr>
        <p:spPr>
          <a:xfrm>
            <a:off x="363538" y="5329486"/>
            <a:ext cx="4164919"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s-ES" dirty="0"/>
              <a:t>Louise Caruso / Amanda Izquierdo / Mollie Bentley-Smith</a:t>
            </a:r>
            <a:endParaRPr dirty="0"/>
          </a:p>
          <a:p>
            <a:pPr marL="0" lvl="0" indent="0" algn="l" rtl="0">
              <a:lnSpc>
                <a:spcPct val="90000"/>
              </a:lnSpc>
              <a:spcBef>
                <a:spcPts val="1000"/>
              </a:spcBef>
              <a:spcAft>
                <a:spcPts val="0"/>
              </a:spcAft>
              <a:buClr>
                <a:schemeClr val="lt1"/>
              </a:buClr>
              <a:buSzPct val="100000"/>
              <a:buNone/>
            </a:pPr>
            <a:r>
              <a:rPr lang="es-ES" dirty="0" err="1"/>
              <a:t>Artwork</a:t>
            </a:r>
            <a:r>
              <a:rPr lang="es-ES" dirty="0"/>
              <a:t>: Mark Davies</a:t>
            </a:r>
            <a:endParaRPr dirty="0"/>
          </a:p>
          <a:p>
            <a:pPr marL="0" lvl="0" indent="0" algn="l" rtl="0">
              <a:lnSpc>
                <a:spcPct val="90000"/>
              </a:lnSpc>
              <a:spcBef>
                <a:spcPts val="1000"/>
              </a:spcBef>
              <a:spcAft>
                <a:spcPts val="0"/>
              </a:spcAft>
              <a:buClr>
                <a:schemeClr val="lt1"/>
              </a:buClr>
              <a:buSzPct val="100000"/>
              <a:buNone/>
            </a:pPr>
            <a:r>
              <a:rPr lang="es-ES" dirty="0"/>
              <a:t>Date </a:t>
            </a:r>
            <a:r>
              <a:rPr lang="es-ES" dirty="0" err="1"/>
              <a:t>updated</a:t>
            </a:r>
            <a:r>
              <a:rPr lang="es-ES" dirty="0"/>
              <a:t> 28/02/23</a:t>
            </a:r>
            <a:endParaRPr dirty="0"/>
          </a:p>
        </p:txBody>
      </p:sp>
      <p:sp>
        <p:nvSpPr>
          <p:cNvPr id="94" name="Google Shape;94;p5"/>
          <p:cNvSpPr txBox="1">
            <a:spLocks noGrp="1"/>
          </p:cNvSpPr>
          <p:nvPr>
            <p:ph type="body" idx="2"/>
          </p:nvPr>
        </p:nvSpPr>
        <p:spPr>
          <a:xfrm>
            <a:off x="363538" y="2796466"/>
            <a:ext cx="6355917" cy="223273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200"/>
              <a:buFont typeface="Century Gothic"/>
              <a:buNone/>
            </a:pPr>
            <a:r>
              <a:rPr lang="es-ES" sz="2400" dirty="0">
                <a:solidFill>
                  <a:schemeClr val="bg1"/>
                </a:solidFill>
              </a:rPr>
              <a:t>Estar in </a:t>
            </a:r>
            <a:r>
              <a:rPr lang="es-ES" sz="2400" dirty="0" err="1">
                <a:solidFill>
                  <a:schemeClr val="bg1"/>
                </a:solidFill>
              </a:rPr>
              <a:t>present</a:t>
            </a:r>
            <a:r>
              <a:rPr lang="es-ES" sz="2400" dirty="0">
                <a:solidFill>
                  <a:schemeClr val="bg1"/>
                </a:solidFill>
              </a:rPr>
              <a:t> tense, singular </a:t>
            </a:r>
            <a:r>
              <a:rPr lang="es-ES" sz="2400" dirty="0" err="1">
                <a:solidFill>
                  <a:schemeClr val="bg1"/>
                </a:solidFill>
              </a:rPr>
              <a:t>persons</a:t>
            </a:r>
            <a:endParaRPr lang="es-ES" sz="2400" dirty="0">
              <a:solidFill>
                <a:schemeClr val="bg1"/>
              </a:solidFill>
            </a:endParaRPr>
          </a:p>
          <a:p>
            <a:pPr marL="0" lvl="0" indent="0" algn="l" rtl="0">
              <a:spcBef>
                <a:spcPts val="0"/>
              </a:spcBef>
              <a:spcAft>
                <a:spcPts val="0"/>
              </a:spcAft>
              <a:buNone/>
            </a:pPr>
            <a:r>
              <a:rPr lang="es-ES" sz="2400" dirty="0">
                <a:solidFill>
                  <a:schemeClr val="bg1"/>
                </a:solidFill>
              </a:rPr>
              <a:t>estar + </a:t>
            </a:r>
            <a:r>
              <a:rPr lang="es-ES" sz="2400" dirty="0" err="1">
                <a:solidFill>
                  <a:schemeClr val="bg1"/>
                </a:solidFill>
              </a:rPr>
              <a:t>present</a:t>
            </a:r>
            <a:r>
              <a:rPr lang="es-ES" sz="2400" dirty="0">
                <a:solidFill>
                  <a:schemeClr val="bg1"/>
                </a:solidFill>
              </a:rPr>
              <a:t> </a:t>
            </a:r>
            <a:r>
              <a:rPr lang="es-ES" sz="2400" dirty="0" err="1">
                <a:solidFill>
                  <a:schemeClr val="bg1"/>
                </a:solidFill>
              </a:rPr>
              <a:t>participle</a:t>
            </a:r>
            <a:r>
              <a:rPr lang="es-ES" sz="2400" dirty="0">
                <a:solidFill>
                  <a:schemeClr val="bg1"/>
                </a:solidFill>
              </a:rPr>
              <a:t> </a:t>
            </a:r>
            <a:r>
              <a:rPr lang="es-ES" sz="2400" dirty="0" err="1">
                <a:solidFill>
                  <a:schemeClr val="bg1"/>
                </a:solidFill>
              </a:rPr>
              <a:t>of</a:t>
            </a:r>
            <a:r>
              <a:rPr lang="es-ES" sz="2400" dirty="0">
                <a:solidFill>
                  <a:schemeClr val="bg1"/>
                </a:solidFill>
              </a:rPr>
              <a:t> -ar &amp; -</a:t>
            </a:r>
            <a:r>
              <a:rPr lang="es-ES" sz="2400" dirty="0" err="1">
                <a:solidFill>
                  <a:schemeClr val="bg1"/>
                </a:solidFill>
              </a:rPr>
              <a:t>er</a:t>
            </a:r>
            <a:r>
              <a:rPr lang="es-ES" sz="2400" dirty="0">
                <a:solidFill>
                  <a:schemeClr val="bg1"/>
                </a:solidFill>
              </a:rPr>
              <a:t> / -ir</a:t>
            </a:r>
          </a:p>
          <a:p>
            <a:pPr marL="0" lvl="0" indent="0" algn="l" rtl="0">
              <a:spcBef>
                <a:spcPts val="0"/>
              </a:spcBef>
              <a:spcAft>
                <a:spcPts val="0"/>
              </a:spcAft>
              <a:buNone/>
            </a:pPr>
            <a:r>
              <a:rPr lang="es-ES" i="0" dirty="0" err="1">
                <a:solidFill>
                  <a:schemeClr val="bg1"/>
                </a:solidFill>
                <a:latin typeface="Century Gothic"/>
                <a:ea typeface="Century Gothic"/>
                <a:cs typeface="Century Gothic"/>
                <a:sym typeface="Century Gothic"/>
              </a:rPr>
              <a:t>spelling</a:t>
            </a:r>
            <a:r>
              <a:rPr lang="es-ES" i="0" dirty="0">
                <a:solidFill>
                  <a:schemeClr val="bg1"/>
                </a:solidFill>
                <a:latin typeface="Century Gothic"/>
                <a:ea typeface="Century Gothic"/>
                <a:cs typeface="Century Gothic"/>
                <a:sym typeface="Century Gothic"/>
              </a:rPr>
              <a:t> </a:t>
            </a:r>
            <a:r>
              <a:rPr lang="es-ES" i="0" dirty="0" err="1">
                <a:solidFill>
                  <a:schemeClr val="bg1"/>
                </a:solidFill>
                <a:latin typeface="Century Gothic"/>
                <a:ea typeface="Century Gothic"/>
                <a:cs typeface="Century Gothic"/>
                <a:sym typeface="Century Gothic"/>
              </a:rPr>
              <a:t>changes</a:t>
            </a:r>
            <a:r>
              <a:rPr lang="es-ES" i="0" dirty="0">
                <a:solidFill>
                  <a:schemeClr val="bg1"/>
                </a:solidFill>
                <a:latin typeface="Century Gothic"/>
                <a:ea typeface="Century Gothic"/>
                <a:cs typeface="Century Gothic"/>
                <a:sym typeface="Century Gothic"/>
              </a:rPr>
              <a:t> </a:t>
            </a:r>
            <a:r>
              <a:rPr lang="es-ES" i="0" dirty="0" err="1">
                <a:solidFill>
                  <a:schemeClr val="bg1"/>
                </a:solidFill>
                <a:latin typeface="Century Gothic"/>
                <a:ea typeface="Century Gothic"/>
                <a:cs typeface="Century Gothic"/>
                <a:sym typeface="Century Gothic"/>
              </a:rPr>
              <a:t>for</a:t>
            </a:r>
            <a:r>
              <a:rPr lang="es-ES" i="0" dirty="0">
                <a:solidFill>
                  <a:schemeClr val="bg1"/>
                </a:solidFill>
                <a:latin typeface="Century Gothic"/>
                <a:ea typeface="Century Gothic"/>
                <a:cs typeface="Century Gothic"/>
                <a:sym typeface="Century Gothic"/>
              </a:rPr>
              <a:t> </a:t>
            </a:r>
            <a:r>
              <a:rPr lang="es-ES" i="0" dirty="0" err="1">
                <a:solidFill>
                  <a:schemeClr val="bg1"/>
                </a:solidFill>
                <a:latin typeface="Century Gothic"/>
                <a:ea typeface="Century Gothic"/>
                <a:cs typeface="Century Gothic"/>
                <a:sym typeface="Century Gothic"/>
              </a:rPr>
              <a:t>present</a:t>
            </a:r>
            <a:r>
              <a:rPr lang="es-ES" i="0" dirty="0">
                <a:solidFill>
                  <a:schemeClr val="bg1"/>
                </a:solidFill>
                <a:latin typeface="Century Gothic"/>
                <a:ea typeface="Century Gothic"/>
                <a:cs typeface="Century Gothic"/>
                <a:sym typeface="Century Gothic"/>
              </a:rPr>
              <a:t> </a:t>
            </a:r>
            <a:r>
              <a:rPr lang="es-ES" i="0" dirty="0" err="1">
                <a:solidFill>
                  <a:schemeClr val="bg1"/>
                </a:solidFill>
                <a:latin typeface="Century Gothic"/>
                <a:ea typeface="Century Gothic"/>
                <a:cs typeface="Century Gothic"/>
                <a:sym typeface="Century Gothic"/>
              </a:rPr>
              <a:t>participle</a:t>
            </a:r>
            <a:endParaRPr lang="es-ES" sz="2400" dirty="0">
              <a:solidFill>
                <a:schemeClr val="bg1"/>
              </a:solidFill>
            </a:endParaRPr>
          </a:p>
          <a:p>
            <a:pPr marL="0" lvl="0" indent="0" algn="l" rtl="0">
              <a:spcBef>
                <a:spcPts val="0"/>
              </a:spcBef>
              <a:spcAft>
                <a:spcPts val="0"/>
              </a:spcAft>
              <a:buNone/>
            </a:pPr>
            <a:r>
              <a:rPr lang="es-ES" sz="2400" dirty="0">
                <a:solidFill>
                  <a:schemeClr val="bg1"/>
                </a:solidFill>
              </a:rPr>
              <a:t>position </a:t>
            </a:r>
            <a:r>
              <a:rPr lang="es-ES" sz="2400" dirty="0" err="1">
                <a:solidFill>
                  <a:schemeClr val="bg1"/>
                </a:solidFill>
              </a:rPr>
              <a:t>of</a:t>
            </a:r>
            <a:r>
              <a:rPr lang="es-ES" sz="2400" dirty="0">
                <a:solidFill>
                  <a:schemeClr val="bg1"/>
                </a:solidFill>
              </a:rPr>
              <a:t> </a:t>
            </a:r>
            <a:r>
              <a:rPr lang="es-ES" sz="2400" dirty="0" err="1">
                <a:solidFill>
                  <a:schemeClr val="bg1"/>
                </a:solidFill>
              </a:rPr>
              <a:t>adverbs</a:t>
            </a:r>
            <a:r>
              <a:rPr lang="es-ES" sz="2400" dirty="0">
                <a:solidFill>
                  <a:schemeClr val="bg1"/>
                </a:solidFill>
              </a:rPr>
              <a:t> </a:t>
            </a:r>
            <a:r>
              <a:rPr lang="es-ES" sz="2400" dirty="0" err="1">
                <a:solidFill>
                  <a:schemeClr val="bg1"/>
                </a:solidFill>
              </a:rPr>
              <a:t>of</a:t>
            </a:r>
            <a:r>
              <a:rPr lang="es-ES" sz="2400" dirty="0">
                <a:solidFill>
                  <a:schemeClr val="bg1"/>
                </a:solidFill>
              </a:rPr>
              <a:t> place</a:t>
            </a:r>
            <a:endParaRPr dirty="0">
              <a:solidFill>
                <a:schemeClr val="bg1"/>
              </a:solidFill>
            </a:endParaRPr>
          </a:p>
        </p:txBody>
      </p:sp>
      <p:sp>
        <p:nvSpPr>
          <p:cNvPr id="95" name="Google Shape;95;p5"/>
          <p:cNvSpPr txBox="1">
            <a:spLocks noGrp="1"/>
          </p:cNvSpPr>
          <p:nvPr>
            <p:ph type="body" idx="3"/>
          </p:nvPr>
        </p:nvSpPr>
        <p:spPr>
          <a:xfrm>
            <a:off x="363537" y="1952625"/>
            <a:ext cx="7854187"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None/>
            </a:pPr>
            <a:r>
              <a:rPr lang="es-ES" dirty="0"/>
              <a:t>Día de Muertos</a:t>
            </a:r>
            <a:endParaRPr dirty="0"/>
          </a:p>
        </p:txBody>
      </p:sp>
      <p:sp>
        <p:nvSpPr>
          <p:cNvPr id="96" name="Google Shape;96;p5"/>
          <p:cNvSpPr txBox="1"/>
          <p:nvPr/>
        </p:nvSpPr>
        <p:spPr>
          <a:xfrm>
            <a:off x="363537" y="4460252"/>
            <a:ext cx="4864546" cy="47939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400"/>
              <a:buFont typeface="Arial"/>
              <a:buNone/>
            </a:pPr>
            <a:r>
              <a:rPr lang="es-ES" sz="2400" b="0" i="0" u="none" strike="noStrike" cap="none" dirty="0" err="1">
                <a:solidFill>
                  <a:srgbClr val="FFFFFF"/>
                </a:solidFill>
                <a:latin typeface="Century Gothic"/>
                <a:ea typeface="Century Gothic"/>
                <a:cs typeface="Century Gothic"/>
                <a:sym typeface="Century Gothic"/>
              </a:rPr>
              <a:t>Year</a:t>
            </a:r>
            <a:r>
              <a:rPr lang="es-ES" sz="2400" b="0" i="0" u="none" strike="noStrike" cap="none" dirty="0">
                <a:solidFill>
                  <a:srgbClr val="FFFFFF"/>
                </a:solidFill>
                <a:latin typeface="Century Gothic"/>
                <a:ea typeface="Century Gothic"/>
                <a:cs typeface="Century Gothic"/>
                <a:sym typeface="Century Gothic"/>
              </a:rPr>
              <a:t> 10 </a:t>
            </a:r>
            <a:r>
              <a:rPr lang="es-ES" sz="2400" b="0" i="0" u="none" strike="noStrike" cap="none" dirty="0" err="1">
                <a:solidFill>
                  <a:srgbClr val="FFFFFF"/>
                </a:solidFill>
                <a:latin typeface="Century Gothic"/>
                <a:ea typeface="Century Gothic"/>
                <a:cs typeface="Century Gothic"/>
                <a:sym typeface="Century Gothic"/>
              </a:rPr>
              <a:t>Term</a:t>
            </a:r>
            <a:r>
              <a:rPr lang="es-ES" sz="2400" b="0" i="0" u="none" strike="noStrike" cap="none" dirty="0">
                <a:solidFill>
                  <a:srgbClr val="FFFFFF"/>
                </a:solidFill>
                <a:latin typeface="Century Gothic"/>
                <a:ea typeface="Century Gothic"/>
                <a:cs typeface="Century Gothic"/>
                <a:sym typeface="Century Gothic"/>
              </a:rPr>
              <a:t> 1.1 </a:t>
            </a:r>
            <a:r>
              <a:rPr lang="es-ES" sz="2400" b="0" i="0" u="none" strike="noStrike" cap="none" dirty="0" err="1">
                <a:solidFill>
                  <a:srgbClr val="FFFFFF"/>
                </a:solidFill>
                <a:latin typeface="Century Gothic"/>
                <a:ea typeface="Century Gothic"/>
                <a:cs typeface="Century Gothic"/>
                <a:sym typeface="Century Gothic"/>
              </a:rPr>
              <a:t>Week</a:t>
            </a:r>
            <a:r>
              <a:rPr lang="es-ES" sz="2400" b="0" i="0" u="none" strike="noStrike" cap="none" dirty="0">
                <a:solidFill>
                  <a:srgbClr val="FFFFFF"/>
                </a:solidFill>
                <a:latin typeface="Century Gothic"/>
                <a:ea typeface="Century Gothic"/>
                <a:cs typeface="Century Gothic"/>
                <a:sym typeface="Century Gothic"/>
              </a:rPr>
              <a:t> 6</a:t>
            </a:r>
            <a:endParaRPr sz="2400" b="0"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02E83C9-C7CE-4CE9-9B08-7AE3B4FF60AF}"/>
              </a:ext>
            </a:extLst>
          </p:cNvPr>
          <p:cNvSpPr/>
          <p:nvPr/>
        </p:nvSpPr>
        <p:spPr>
          <a:xfrm>
            <a:off x="6515237" y="4435963"/>
            <a:ext cx="6096001" cy="1938992"/>
          </a:xfrm>
          <a:prstGeom prst="rect">
            <a:avLst/>
          </a:prstGeom>
        </p:spPr>
        <p:txBody>
          <a:bodyPr>
            <a:spAutoFit/>
          </a:bodyPr>
          <a:lstStyle/>
          <a:p>
            <a:r>
              <a:rPr lang="en-GB" sz="2400" dirty="0"/>
              <a:t> </a:t>
            </a:r>
          </a:p>
          <a:p>
            <a:pPr marL="457200" indent="-457200">
              <a:buFont typeface="+mj-lt"/>
              <a:buAutoNum type="alphaLcPeriod" startAt="5"/>
            </a:pPr>
            <a:r>
              <a:rPr lang="en-GB" sz="2400" dirty="0"/>
              <a:t>…reading something?</a:t>
            </a:r>
          </a:p>
          <a:p>
            <a:pPr marL="457200" indent="-457200">
              <a:buFont typeface="+mj-lt"/>
              <a:buAutoNum type="alphaLcPeriod" startAt="5"/>
            </a:pPr>
            <a:r>
              <a:rPr lang="en-GB" sz="2400" dirty="0"/>
              <a:t>…going to the entrance?</a:t>
            </a:r>
          </a:p>
          <a:p>
            <a:pPr marL="457200" indent="-457200">
              <a:buFont typeface="+mj-lt"/>
              <a:buAutoNum type="alphaLcPeriod" startAt="5"/>
            </a:pPr>
            <a:r>
              <a:rPr lang="en-GB" sz="2400" dirty="0"/>
              <a:t>…coming to the concert?</a:t>
            </a:r>
          </a:p>
          <a:p>
            <a:pPr marL="457200" indent="-457200">
              <a:buFont typeface="+mj-lt"/>
              <a:buAutoNum type="alphaLcPeriod" startAt="5"/>
            </a:pPr>
            <a:r>
              <a:rPr lang="en-GB" sz="2400" dirty="0"/>
              <a:t>…jumping?</a:t>
            </a:r>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3102429" cy="632604"/>
          </a:xfrm>
        </p:spPr>
        <p:txBody>
          <a:bodyPr>
            <a:normAutofit/>
          </a:bodyPr>
          <a:lstStyle/>
          <a:p>
            <a:r>
              <a:rPr lang="en-GB" dirty="0" err="1"/>
              <a:t>En</a:t>
            </a:r>
            <a:r>
              <a:rPr lang="en-GB" dirty="0"/>
              <a:t> el festival</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extLst>
              <a:ext uri="{FF2B5EF4-FFF2-40B4-BE49-F238E27FC236}">
                <a16:creationId xmlns:a16="http://schemas.microsoft.com/office/drawing/2014/main" id="{63B895D8-10A6-4989-AEF0-5F791775B952}"/>
              </a:ext>
            </a:extLst>
          </p:cNvPr>
          <p:cNvSpPr/>
          <p:nvPr/>
        </p:nvSpPr>
        <p:spPr>
          <a:xfrm>
            <a:off x="3167264" y="107446"/>
            <a:ext cx="741546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Lee los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mensajes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que Daniel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manda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 Hugo. ¿De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7" name="Oval Callout 5">
            <a:extLst>
              <a:ext uri="{FF2B5EF4-FFF2-40B4-BE49-F238E27FC236}">
                <a16:creationId xmlns:a16="http://schemas.microsoft.com/office/drawing/2014/main" id="{F5A359A8-B7B8-4B61-BC10-E554B47D092C}"/>
              </a:ext>
            </a:extLst>
          </p:cNvPr>
          <p:cNvSpPr/>
          <p:nvPr/>
        </p:nvSpPr>
        <p:spPr>
          <a:xfrm>
            <a:off x="4723543" y="1112324"/>
            <a:ext cx="2475984" cy="1374641"/>
          </a:xfrm>
          <a:prstGeom prst="wedgeEllipseCallout">
            <a:avLst>
              <a:gd name="adj1" fmla="val -63307"/>
              <a:gd name="adj2" fmla="val 14700"/>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2.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yendo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 la entrada.</a:t>
            </a:r>
          </a:p>
        </p:txBody>
      </p:sp>
      <p:sp>
        <p:nvSpPr>
          <p:cNvPr id="22" name="Rounded Rectangle 11">
            <a:extLst>
              <a:ext uri="{FF2B5EF4-FFF2-40B4-BE49-F238E27FC236}">
                <a16:creationId xmlns:a16="http://schemas.microsoft.com/office/drawing/2014/main" id="{B7D700D2-06EB-4FC5-9E7C-C5639F6A3CE9}"/>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5" name="Oval Callout 9">
            <a:extLst>
              <a:ext uri="{FF2B5EF4-FFF2-40B4-BE49-F238E27FC236}">
                <a16:creationId xmlns:a16="http://schemas.microsoft.com/office/drawing/2014/main" id="{73A0D3DA-D0ED-480E-959E-E9E64CCAAB8F}"/>
              </a:ext>
            </a:extLst>
          </p:cNvPr>
          <p:cNvSpPr/>
          <p:nvPr/>
        </p:nvSpPr>
        <p:spPr>
          <a:xfrm>
            <a:off x="1164883" y="860553"/>
            <a:ext cx="3701539" cy="1052072"/>
          </a:xfrm>
          <a:prstGeom prst="wedgeEllipseCallout">
            <a:avLst>
              <a:gd name="adj1" fmla="val -60223"/>
              <a:gd name="adj2" fmla="val -20653"/>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1.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leyendo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la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letra</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su</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móvil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28" name="Oval Callout 15">
            <a:extLst>
              <a:ext uri="{FF2B5EF4-FFF2-40B4-BE49-F238E27FC236}">
                <a16:creationId xmlns:a16="http://schemas.microsoft.com/office/drawing/2014/main" id="{07FDC89C-C2E6-4A26-A7E7-9831093D6C70}"/>
              </a:ext>
            </a:extLst>
          </p:cNvPr>
          <p:cNvSpPr/>
          <p:nvPr/>
        </p:nvSpPr>
        <p:spPr>
          <a:xfrm>
            <a:off x="6485630" y="908347"/>
            <a:ext cx="3132321" cy="1034983"/>
          </a:xfrm>
          <a:prstGeom prst="wedgeEllipseCallout">
            <a:avLst>
              <a:gd name="adj1" fmla="val -35392"/>
              <a:gd name="adj2" fmla="val 63494"/>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3.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Está</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comprando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algo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bar</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29" name="Oval Callout 17">
            <a:extLst>
              <a:ext uri="{FF2B5EF4-FFF2-40B4-BE49-F238E27FC236}">
                <a16:creationId xmlns:a16="http://schemas.microsoft.com/office/drawing/2014/main" id="{06467264-4A65-4D53-882F-98B42F0204DA}"/>
              </a:ext>
            </a:extLst>
          </p:cNvPr>
          <p:cNvSpPr/>
          <p:nvPr/>
        </p:nvSpPr>
        <p:spPr>
          <a:xfrm>
            <a:off x="9665655" y="751199"/>
            <a:ext cx="2383259" cy="1291705"/>
          </a:xfrm>
          <a:prstGeom prst="wedgeEllipseCallout">
            <a:avLst>
              <a:gd name="adj1" fmla="val -64603"/>
              <a:gd name="adj2" fmla="val 61400"/>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4. </a:t>
            </a:r>
            <a:r>
              <a:rPr lang="en-GB" sz="2400" dirty="0">
                <a:solidFill>
                  <a:srgbClr val="002060"/>
                </a:solidFill>
                <a:latin typeface="Century Gothic" panose="020F0302020204030204"/>
                <a:sym typeface="Arial"/>
              </a:rPr>
              <a:t>E</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stás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viniendo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al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concierto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1" name="Oval Callout 19">
            <a:extLst>
              <a:ext uri="{FF2B5EF4-FFF2-40B4-BE49-F238E27FC236}">
                <a16:creationId xmlns:a16="http://schemas.microsoft.com/office/drawing/2014/main" id="{0970F772-F6DB-4A8D-B20E-3B4003FB7C00}"/>
              </a:ext>
            </a:extLst>
          </p:cNvPr>
          <p:cNvSpPr/>
          <p:nvPr/>
        </p:nvSpPr>
        <p:spPr>
          <a:xfrm>
            <a:off x="823880" y="1894113"/>
            <a:ext cx="3615555" cy="752272"/>
          </a:xfrm>
          <a:prstGeom prst="wedgeEllipseCallout">
            <a:avLst>
              <a:gd name="adj1" fmla="val -45358"/>
              <a:gd name="adj2" fmla="val -62757"/>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5</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Estoy</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saltando</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2" name="Oval Callout 21">
            <a:extLst>
              <a:ext uri="{FF2B5EF4-FFF2-40B4-BE49-F238E27FC236}">
                <a16:creationId xmlns:a16="http://schemas.microsoft.com/office/drawing/2014/main" id="{3D6625B1-2CEE-40B1-B829-8F3BDA8E1F39}"/>
              </a:ext>
            </a:extLst>
          </p:cNvPr>
          <p:cNvSpPr/>
          <p:nvPr/>
        </p:nvSpPr>
        <p:spPr>
          <a:xfrm>
            <a:off x="4055668" y="2505539"/>
            <a:ext cx="4658041" cy="1071501"/>
          </a:xfrm>
          <a:prstGeom prst="wedgeEllipseCallout">
            <a:avLst>
              <a:gd name="adj1" fmla="val -38282"/>
              <a:gd name="adj2" fmla="val -62360"/>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7.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Estoy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recibiendo un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montón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 de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Arial"/>
              </a:rPr>
              <a:t>mensajes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a:t>
            </a:r>
          </a:p>
        </p:txBody>
      </p:sp>
      <p:sp>
        <p:nvSpPr>
          <p:cNvPr id="33" name="Oval Callout 20">
            <a:extLst>
              <a:ext uri="{FF2B5EF4-FFF2-40B4-BE49-F238E27FC236}">
                <a16:creationId xmlns:a16="http://schemas.microsoft.com/office/drawing/2014/main" id="{BDE2A517-5E01-46B0-8B20-9D238A406D22}"/>
              </a:ext>
            </a:extLst>
          </p:cNvPr>
          <p:cNvSpPr/>
          <p:nvPr/>
        </p:nvSpPr>
        <p:spPr>
          <a:xfrm>
            <a:off x="8713709" y="2123230"/>
            <a:ext cx="3214434" cy="1242298"/>
          </a:xfrm>
          <a:prstGeom prst="wedgeEllipseCallout">
            <a:avLst>
              <a:gd name="adj1" fmla="val -53224"/>
              <a:gd name="adj2" fmla="val -32010"/>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8. </a:t>
            </a:r>
            <a:r>
              <a:rPr lang="en-GB" sz="2400" dirty="0" err="1">
                <a:solidFill>
                  <a:srgbClr val="002060"/>
                </a:solidFill>
                <a:latin typeface="Century Gothic" panose="020F0302020204030204"/>
                <a:sym typeface="Arial"/>
              </a:rPr>
              <a:t>Estoy</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siguiendo</a:t>
            </a:r>
            <a:r>
              <a:rPr lang="en-GB" sz="2400" dirty="0">
                <a:solidFill>
                  <a:srgbClr val="002060"/>
                </a:solidFill>
                <a:latin typeface="Century Gothic" panose="020F0302020204030204"/>
                <a:sym typeface="Arial"/>
              </a:rPr>
              <a:t> a mi </a:t>
            </a:r>
            <a:r>
              <a:rPr lang="en-GB" sz="2400" dirty="0" err="1">
                <a:solidFill>
                  <a:srgbClr val="002060"/>
                </a:solidFill>
                <a:latin typeface="Century Gothic" panose="020F0302020204030204"/>
                <a:sym typeface="Arial"/>
              </a:rPr>
              <a:t>hermana</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34" name="TextBox 33">
            <a:extLst>
              <a:ext uri="{FF2B5EF4-FFF2-40B4-BE49-F238E27FC236}">
                <a16:creationId xmlns:a16="http://schemas.microsoft.com/office/drawing/2014/main" id="{2ABF63E9-42F7-44BD-A917-95CF2EC8F1D2}"/>
              </a:ext>
            </a:extLst>
          </p:cNvPr>
          <p:cNvSpPr txBox="1"/>
          <p:nvPr/>
        </p:nvSpPr>
        <p:spPr>
          <a:xfrm>
            <a:off x="6722450" y="3606284"/>
            <a:ext cx="4981761" cy="1107996"/>
          </a:xfrm>
          <a:prstGeom prst="rect">
            <a:avLst/>
          </a:prstGeom>
          <a:solidFill>
            <a:schemeClr val="accent4">
              <a:lumMod val="75000"/>
            </a:schemeClr>
          </a:solidFill>
        </p:spPr>
        <p:txBody>
          <a:bodyPr wrap="square" rtlCol="0">
            <a:spAutoFit/>
          </a:bodyPr>
          <a:lstStyle/>
          <a:p>
            <a:r>
              <a:rPr lang="en-GB" sz="2200" b="1" dirty="0"/>
              <a:t>Extension:  </a:t>
            </a:r>
            <a:r>
              <a:rPr lang="en-GB" sz="2200" dirty="0"/>
              <a:t>which 5 participles have had a spelling change?  Do you know the infinitives of these verbs?</a:t>
            </a:r>
          </a:p>
        </p:txBody>
      </p:sp>
      <p:sp>
        <p:nvSpPr>
          <p:cNvPr id="35" name="Rectangle 34">
            <a:extLst>
              <a:ext uri="{FF2B5EF4-FFF2-40B4-BE49-F238E27FC236}">
                <a16:creationId xmlns:a16="http://schemas.microsoft.com/office/drawing/2014/main" id="{C65CA6FE-2393-4F5B-A97F-495A79869791}"/>
              </a:ext>
            </a:extLst>
          </p:cNvPr>
          <p:cNvSpPr/>
          <p:nvPr/>
        </p:nvSpPr>
        <p:spPr>
          <a:xfrm>
            <a:off x="169262" y="4415141"/>
            <a:ext cx="6096001" cy="1938992"/>
          </a:xfrm>
          <a:prstGeom prst="rect">
            <a:avLst/>
          </a:prstGeom>
        </p:spPr>
        <p:txBody>
          <a:bodyPr>
            <a:spAutoFit/>
          </a:bodyPr>
          <a:lstStyle/>
          <a:p>
            <a:r>
              <a:rPr lang="en-GB" sz="2400" dirty="0"/>
              <a:t>Who…</a:t>
            </a:r>
          </a:p>
          <a:p>
            <a:pPr marL="457200" indent="-457200">
              <a:buFont typeface="+mj-lt"/>
              <a:buAutoNum type="alphaLcPeriod"/>
            </a:pPr>
            <a:r>
              <a:rPr lang="en-GB" sz="2400" dirty="0"/>
              <a:t>…is buying something?</a:t>
            </a:r>
          </a:p>
          <a:p>
            <a:pPr marL="457200" indent="-457200">
              <a:buFont typeface="+mj-lt"/>
              <a:buAutoNum type="alphaLcPeriod"/>
            </a:pPr>
            <a:r>
              <a:rPr lang="en-GB" sz="2400" dirty="0"/>
              <a:t>…getting lots of messages?</a:t>
            </a:r>
          </a:p>
          <a:p>
            <a:pPr marL="457200" indent="-457200">
              <a:buFont typeface="+mj-lt"/>
              <a:buAutoNum type="alphaLcPeriod"/>
            </a:pPr>
            <a:r>
              <a:rPr lang="en-GB" sz="2400" dirty="0"/>
              <a:t>…following someone?</a:t>
            </a:r>
          </a:p>
          <a:p>
            <a:pPr marL="457200" indent="-457200">
              <a:buFont typeface="+mj-lt"/>
              <a:buAutoNum type="alphaLcPeriod"/>
            </a:pPr>
            <a:r>
              <a:rPr lang="en-GB" sz="2400" dirty="0"/>
              <a:t>…bringing something?</a:t>
            </a:r>
          </a:p>
        </p:txBody>
      </p:sp>
      <p:sp>
        <p:nvSpPr>
          <p:cNvPr id="36" name="Title 1">
            <a:extLst>
              <a:ext uri="{FF2B5EF4-FFF2-40B4-BE49-F238E27FC236}">
                <a16:creationId xmlns:a16="http://schemas.microsoft.com/office/drawing/2014/main" id="{D7F620EC-5EE8-4EB5-9F89-919E5166A658}"/>
              </a:ext>
            </a:extLst>
          </p:cNvPr>
          <p:cNvSpPr txBox="1">
            <a:spLocks/>
          </p:cNvSpPr>
          <p:nvPr/>
        </p:nvSpPr>
        <p:spPr>
          <a:xfrm>
            <a:off x="133441" y="3825277"/>
            <a:ext cx="6392611" cy="618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dirty="0">
                <a:solidFill>
                  <a:schemeClr val="tx1"/>
                </a:solidFill>
              </a:rPr>
              <a:t>Escribe ‘</a:t>
            </a:r>
            <a:r>
              <a:rPr lang="en-GB" sz="2400" dirty="0" err="1">
                <a:solidFill>
                  <a:schemeClr val="tx1"/>
                </a:solidFill>
              </a:rPr>
              <a:t>yo</a:t>
            </a:r>
            <a:r>
              <a:rPr lang="en-GB" sz="2400" dirty="0">
                <a:solidFill>
                  <a:schemeClr val="tx1"/>
                </a:solidFill>
              </a:rPr>
              <a:t>’, ‘</a:t>
            </a:r>
            <a:r>
              <a:rPr lang="en-GB" sz="2400" dirty="0" err="1">
                <a:solidFill>
                  <a:schemeClr val="tx1"/>
                </a:solidFill>
              </a:rPr>
              <a:t>tú</a:t>
            </a:r>
            <a:r>
              <a:rPr lang="en-GB" sz="2400" dirty="0">
                <a:solidFill>
                  <a:schemeClr val="tx1"/>
                </a:solidFill>
              </a:rPr>
              <a:t>’ o ‘</a:t>
            </a:r>
            <a:r>
              <a:rPr lang="en-GB" sz="2400" dirty="0" err="1">
                <a:solidFill>
                  <a:schemeClr val="tx1"/>
                </a:solidFill>
              </a:rPr>
              <a:t>ella</a:t>
            </a:r>
            <a:r>
              <a:rPr lang="en-GB" sz="2400" dirty="0">
                <a:solidFill>
                  <a:schemeClr val="tx1"/>
                </a:solidFill>
              </a:rPr>
              <a:t>’ para </a:t>
            </a:r>
            <a:r>
              <a:rPr lang="en-GB" sz="2400" dirty="0" err="1">
                <a:solidFill>
                  <a:schemeClr val="tx1"/>
                </a:solidFill>
              </a:rPr>
              <a:t>cada</a:t>
            </a:r>
            <a:r>
              <a:rPr lang="en-GB" sz="2400" dirty="0">
                <a:solidFill>
                  <a:schemeClr val="tx1"/>
                </a:solidFill>
              </a:rPr>
              <a:t> </a:t>
            </a:r>
            <a:r>
              <a:rPr lang="en-GB" sz="2400" dirty="0" err="1">
                <a:solidFill>
                  <a:schemeClr val="tx1"/>
                </a:solidFill>
              </a:rPr>
              <a:t>frase</a:t>
            </a:r>
            <a:r>
              <a:rPr lang="en-GB" sz="2400" dirty="0">
                <a:solidFill>
                  <a:schemeClr val="tx1"/>
                </a:solidFill>
              </a:rPr>
              <a:t>.</a:t>
            </a:r>
            <a:endParaRPr lang="en-ES" sz="2400" dirty="0">
              <a:solidFill>
                <a:schemeClr val="tx1"/>
              </a:solidFill>
            </a:endParaRPr>
          </a:p>
        </p:txBody>
      </p:sp>
      <p:sp>
        <p:nvSpPr>
          <p:cNvPr id="37" name="Rectangle 2">
            <a:extLst>
              <a:ext uri="{FF2B5EF4-FFF2-40B4-BE49-F238E27FC236}">
                <a16:creationId xmlns:a16="http://schemas.microsoft.com/office/drawing/2014/main" id="{0153F163-CB0B-4420-8187-E6473FCDE656}"/>
              </a:ext>
            </a:extLst>
          </p:cNvPr>
          <p:cNvSpPr/>
          <p:nvPr/>
        </p:nvSpPr>
        <p:spPr>
          <a:xfrm>
            <a:off x="4168835" y="4704652"/>
            <a:ext cx="777777"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38" name="Rectangle 2">
            <a:extLst>
              <a:ext uri="{FF2B5EF4-FFF2-40B4-BE49-F238E27FC236}">
                <a16:creationId xmlns:a16="http://schemas.microsoft.com/office/drawing/2014/main" id="{FEA5E7A4-9F57-415F-A88F-DB94A24D5352}"/>
              </a:ext>
            </a:extLst>
          </p:cNvPr>
          <p:cNvSpPr/>
          <p:nvPr/>
        </p:nvSpPr>
        <p:spPr>
          <a:xfrm>
            <a:off x="4794339" y="5127676"/>
            <a:ext cx="591829" cy="492443"/>
          </a:xfrm>
          <a:prstGeom prst="rect">
            <a:avLst/>
          </a:prstGeom>
        </p:spPr>
        <p:txBody>
          <a:bodyPr wrap="none">
            <a:spAutoFit/>
          </a:bodyPr>
          <a:lstStyle/>
          <a:p>
            <a:r>
              <a:rPr lang="en-GB" sz="2600" b="1" dirty="0" err="1">
                <a:solidFill>
                  <a:schemeClr val="tx2"/>
                </a:solidFill>
              </a:rPr>
              <a:t>yo</a:t>
            </a:r>
            <a:endParaRPr lang="en-GB" sz="2600" b="1" dirty="0">
              <a:solidFill>
                <a:schemeClr val="tx2"/>
              </a:solidFill>
            </a:endParaRPr>
          </a:p>
        </p:txBody>
      </p:sp>
      <p:sp>
        <p:nvSpPr>
          <p:cNvPr id="39" name="Rectangle 2">
            <a:extLst>
              <a:ext uri="{FF2B5EF4-FFF2-40B4-BE49-F238E27FC236}">
                <a16:creationId xmlns:a16="http://schemas.microsoft.com/office/drawing/2014/main" id="{FABC1376-C7F1-46C7-8338-C6E5FD2C83DF}"/>
              </a:ext>
            </a:extLst>
          </p:cNvPr>
          <p:cNvSpPr/>
          <p:nvPr/>
        </p:nvSpPr>
        <p:spPr>
          <a:xfrm>
            <a:off x="3973217" y="5489442"/>
            <a:ext cx="591829"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40" name="Rectangle 2">
            <a:extLst>
              <a:ext uri="{FF2B5EF4-FFF2-40B4-BE49-F238E27FC236}">
                <a16:creationId xmlns:a16="http://schemas.microsoft.com/office/drawing/2014/main" id="{F78D5C7B-7FE1-41D2-8723-5BABE382BDA7}"/>
              </a:ext>
            </a:extLst>
          </p:cNvPr>
          <p:cNvSpPr/>
          <p:nvPr/>
        </p:nvSpPr>
        <p:spPr>
          <a:xfrm>
            <a:off x="3973217" y="5869285"/>
            <a:ext cx="484428" cy="492443"/>
          </a:xfrm>
          <a:prstGeom prst="rect">
            <a:avLst/>
          </a:prstGeom>
        </p:spPr>
        <p:txBody>
          <a:bodyPr wrap="non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1" name="Rectangle 2">
            <a:extLst>
              <a:ext uri="{FF2B5EF4-FFF2-40B4-BE49-F238E27FC236}">
                <a16:creationId xmlns:a16="http://schemas.microsoft.com/office/drawing/2014/main" id="{BD395403-DCF1-4C3C-B1A5-78B572E58337}"/>
              </a:ext>
            </a:extLst>
          </p:cNvPr>
          <p:cNvSpPr/>
          <p:nvPr/>
        </p:nvSpPr>
        <p:spPr>
          <a:xfrm flipH="1">
            <a:off x="10353500" y="4756616"/>
            <a:ext cx="1922827"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ella</a:t>
            </a:r>
            <a:endParaRPr lang="en-GB" sz="2600" dirty="0">
              <a:solidFill>
                <a:srgbClr val="AE1518"/>
              </a:solidFill>
            </a:endParaRPr>
          </a:p>
        </p:txBody>
      </p:sp>
      <p:sp>
        <p:nvSpPr>
          <p:cNvPr id="42" name="Rectangle 2">
            <a:extLst>
              <a:ext uri="{FF2B5EF4-FFF2-40B4-BE49-F238E27FC236}">
                <a16:creationId xmlns:a16="http://schemas.microsoft.com/office/drawing/2014/main" id="{061B1338-F61E-4164-BB15-4AF4AB386169}"/>
              </a:ext>
            </a:extLst>
          </p:cNvPr>
          <p:cNvSpPr/>
          <p:nvPr/>
        </p:nvSpPr>
        <p:spPr>
          <a:xfrm flipH="1">
            <a:off x="10841465" y="5162215"/>
            <a:ext cx="2173355"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6" name="Rectangle 2">
            <a:extLst>
              <a:ext uri="{FF2B5EF4-FFF2-40B4-BE49-F238E27FC236}">
                <a16:creationId xmlns:a16="http://schemas.microsoft.com/office/drawing/2014/main" id="{58B327F8-A97D-4453-B697-3003E28F830D}"/>
              </a:ext>
            </a:extLst>
          </p:cNvPr>
          <p:cNvSpPr/>
          <p:nvPr/>
        </p:nvSpPr>
        <p:spPr>
          <a:xfrm flipH="1">
            <a:off x="10891768" y="5544215"/>
            <a:ext cx="1591220"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tú</a:t>
            </a:r>
            <a:endParaRPr lang="en-GB" sz="2600" dirty="0">
              <a:solidFill>
                <a:srgbClr val="AE1518"/>
              </a:solidFill>
            </a:endParaRPr>
          </a:p>
        </p:txBody>
      </p:sp>
      <p:sp>
        <p:nvSpPr>
          <p:cNvPr id="47" name="Rectangle 2">
            <a:extLst>
              <a:ext uri="{FF2B5EF4-FFF2-40B4-BE49-F238E27FC236}">
                <a16:creationId xmlns:a16="http://schemas.microsoft.com/office/drawing/2014/main" id="{D2B2DBDB-F9B7-4652-9E5E-0709FB0BDDF4}"/>
              </a:ext>
            </a:extLst>
          </p:cNvPr>
          <p:cNvSpPr/>
          <p:nvPr/>
        </p:nvSpPr>
        <p:spPr>
          <a:xfrm flipH="1">
            <a:off x="8710146" y="5882512"/>
            <a:ext cx="2264748" cy="492443"/>
          </a:xfrm>
          <a:prstGeom prst="rect">
            <a:avLst/>
          </a:prstGeom>
        </p:spPr>
        <p:txBody>
          <a:bodyPr wrap="square">
            <a:spAutoFit/>
          </a:bodyPr>
          <a:lstStyle/>
          <a:p>
            <a:r>
              <a:rPr lang="en-GB" sz="2600" b="1" dirty="0" err="1">
                <a:solidFill>
                  <a:srgbClr val="AE1518"/>
                </a:solidFill>
                <a:latin typeface="Century Gothic" panose="020B0502020202020204" pitchFamily="34" charset="0"/>
              </a:rPr>
              <a:t>yo</a:t>
            </a:r>
            <a:endParaRPr lang="en-GB" sz="2600" dirty="0">
              <a:solidFill>
                <a:srgbClr val="AE1518"/>
              </a:solidFill>
            </a:endParaRPr>
          </a:p>
        </p:txBody>
      </p:sp>
      <p:sp>
        <p:nvSpPr>
          <p:cNvPr id="48" name="Oval Callout 18">
            <a:extLst>
              <a:ext uri="{FF2B5EF4-FFF2-40B4-BE49-F238E27FC236}">
                <a16:creationId xmlns:a16="http://schemas.microsoft.com/office/drawing/2014/main" id="{44E6092A-C240-4E7A-BB37-B595497EA27E}"/>
              </a:ext>
            </a:extLst>
          </p:cNvPr>
          <p:cNvSpPr/>
          <p:nvPr/>
        </p:nvSpPr>
        <p:spPr>
          <a:xfrm>
            <a:off x="365571" y="2671982"/>
            <a:ext cx="3615555" cy="992583"/>
          </a:xfrm>
          <a:prstGeom prst="wedgeEllipseCallout">
            <a:avLst>
              <a:gd name="adj1" fmla="val -42868"/>
              <a:gd name="adj2" fmla="val -62201"/>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6. </a:t>
            </a:r>
            <a:r>
              <a:rPr lang="en-GB" sz="2400" dirty="0" err="1">
                <a:solidFill>
                  <a:srgbClr val="002060"/>
                </a:solidFill>
                <a:latin typeface="Century Gothic" panose="020F0302020204030204"/>
                <a:sym typeface="Arial"/>
              </a:rPr>
              <a:t>Estás</a:t>
            </a:r>
            <a:r>
              <a:rPr lang="en-GB" sz="2400" dirty="0">
                <a:solidFill>
                  <a:srgbClr val="002060"/>
                </a:solidFill>
                <a:latin typeface="Century Gothic" panose="020F0302020204030204"/>
                <a:sym typeface="Arial"/>
              </a:rPr>
              <a:t> </a:t>
            </a:r>
            <a:r>
              <a:rPr lang="en-GB" sz="2400" dirty="0" err="1">
                <a:solidFill>
                  <a:srgbClr val="002060"/>
                </a:solidFill>
                <a:latin typeface="Century Gothic" panose="020F0302020204030204"/>
                <a:sym typeface="Arial"/>
              </a:rPr>
              <a:t>trayendo</a:t>
            </a:r>
            <a:r>
              <a:rPr lang="en-GB" sz="2400" dirty="0">
                <a:solidFill>
                  <a:srgbClr val="002060"/>
                </a:solidFill>
                <a:latin typeface="Century Gothic" panose="020F0302020204030204"/>
                <a:sym typeface="Arial"/>
              </a:rPr>
              <a:t> las </a:t>
            </a:r>
            <a:r>
              <a:rPr lang="en-GB" sz="2400" dirty="0" err="1">
                <a:solidFill>
                  <a:srgbClr val="002060"/>
                </a:solidFill>
                <a:latin typeface="Century Gothic" panose="020F0302020204030204"/>
                <a:sym typeface="Arial"/>
              </a:rPr>
              <a:t>bebidas</a:t>
            </a:r>
            <a:r>
              <a:rPr lang="en-GB" sz="2400" dirty="0">
                <a:solidFill>
                  <a:srgbClr val="002060"/>
                </a:solidFill>
                <a:latin typeface="Century Gothic" panose="020F0302020204030204"/>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pic>
        <p:nvPicPr>
          <p:cNvPr id="4" name="Picture 3">
            <a:extLst>
              <a:ext uri="{FF2B5EF4-FFF2-40B4-BE49-F238E27FC236}">
                <a16:creationId xmlns:a16="http://schemas.microsoft.com/office/drawing/2014/main" id="{D2BDD30F-B5DC-4266-9650-B3038F1F7E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61" t="37881" r="51232" b="9543"/>
          <a:stretch/>
        </p:blipFill>
        <p:spPr>
          <a:xfrm flipH="1">
            <a:off x="83954" y="1438995"/>
            <a:ext cx="686880" cy="1199967"/>
          </a:xfrm>
          <a:prstGeom prst="rect">
            <a:avLst/>
          </a:prstGeom>
        </p:spPr>
      </p:pic>
      <p:pic>
        <p:nvPicPr>
          <p:cNvPr id="1028" name="Picture 4" descr="Free vector graphics of Smartphone">
            <a:extLst>
              <a:ext uri="{FF2B5EF4-FFF2-40B4-BE49-F238E27FC236}">
                <a16:creationId xmlns:a16="http://schemas.microsoft.com/office/drawing/2014/main" id="{AAA6D4A3-DA92-4A11-8126-7792F3FAF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48107" flipH="1">
            <a:off x="584394" y="1490800"/>
            <a:ext cx="141518" cy="3105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68A5A3F-AF44-4B0E-B05B-E44D05A947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61" t="9611" r="51232" b="60562"/>
          <a:stretch/>
        </p:blipFill>
        <p:spPr>
          <a:xfrm rot="659779">
            <a:off x="179519" y="947803"/>
            <a:ext cx="605063" cy="541370"/>
          </a:xfrm>
          <a:prstGeom prst="rect">
            <a:avLst/>
          </a:prstGeom>
        </p:spPr>
      </p:pic>
      <p:pic>
        <p:nvPicPr>
          <p:cNvPr id="6" name="Picture 5">
            <a:extLst>
              <a:ext uri="{FF2B5EF4-FFF2-40B4-BE49-F238E27FC236}">
                <a16:creationId xmlns:a16="http://schemas.microsoft.com/office/drawing/2014/main" id="{1AEE32BA-F140-4208-A1C0-07D7B153C1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308" r="20563"/>
          <a:stretch/>
        </p:blipFill>
        <p:spPr>
          <a:xfrm>
            <a:off x="11181554" y="1504091"/>
            <a:ext cx="1301434" cy="2351734"/>
          </a:xfrm>
          <a:prstGeom prst="rect">
            <a:avLst/>
          </a:prstGeom>
        </p:spPr>
      </p:pic>
      <p:sp>
        <p:nvSpPr>
          <p:cNvPr id="2" name="Rectangle 1">
            <a:extLst>
              <a:ext uri="{FF2B5EF4-FFF2-40B4-BE49-F238E27FC236}">
                <a16:creationId xmlns:a16="http://schemas.microsoft.com/office/drawing/2014/main" id="{208F4B90-3FF5-4CEC-88FB-6623E65EF245}"/>
              </a:ext>
            </a:extLst>
          </p:cNvPr>
          <p:cNvSpPr/>
          <p:nvPr/>
        </p:nvSpPr>
        <p:spPr>
          <a:xfrm>
            <a:off x="2676536" y="911977"/>
            <a:ext cx="1342966" cy="5275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leyendo</a:t>
            </a:r>
            <a:endParaRPr lang="en-GB" sz="2200" b="1" dirty="0"/>
          </a:p>
        </p:txBody>
      </p:sp>
      <p:sp>
        <p:nvSpPr>
          <p:cNvPr id="52" name="Rectangle 51">
            <a:extLst>
              <a:ext uri="{FF2B5EF4-FFF2-40B4-BE49-F238E27FC236}">
                <a16:creationId xmlns:a16="http://schemas.microsoft.com/office/drawing/2014/main" id="{A3688C11-C3A1-4546-B4F8-590BDD6CC71B}"/>
              </a:ext>
            </a:extLst>
          </p:cNvPr>
          <p:cNvSpPr/>
          <p:nvPr/>
        </p:nvSpPr>
        <p:spPr>
          <a:xfrm>
            <a:off x="5052357" y="1635685"/>
            <a:ext cx="1153803"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yendo</a:t>
            </a:r>
            <a:endParaRPr lang="en-GB" sz="2200" b="1" dirty="0"/>
          </a:p>
        </p:txBody>
      </p:sp>
      <p:sp>
        <p:nvSpPr>
          <p:cNvPr id="54" name="Rectangle 53">
            <a:extLst>
              <a:ext uri="{FF2B5EF4-FFF2-40B4-BE49-F238E27FC236}">
                <a16:creationId xmlns:a16="http://schemas.microsoft.com/office/drawing/2014/main" id="{70B811CE-F152-416F-ABA1-5DC77FE15A36}"/>
              </a:ext>
            </a:extLst>
          </p:cNvPr>
          <p:cNvSpPr/>
          <p:nvPr/>
        </p:nvSpPr>
        <p:spPr>
          <a:xfrm>
            <a:off x="9881556" y="1187531"/>
            <a:ext cx="1463316"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viniendo</a:t>
            </a:r>
            <a:endParaRPr lang="en-GB" sz="2200" b="1" dirty="0"/>
          </a:p>
        </p:txBody>
      </p:sp>
      <p:sp>
        <p:nvSpPr>
          <p:cNvPr id="55" name="Rectangle 54">
            <a:extLst>
              <a:ext uri="{FF2B5EF4-FFF2-40B4-BE49-F238E27FC236}">
                <a16:creationId xmlns:a16="http://schemas.microsoft.com/office/drawing/2014/main" id="{ACA370A1-60A7-44E7-B065-2859AEDFC704}"/>
              </a:ext>
            </a:extLst>
          </p:cNvPr>
          <p:cNvSpPr/>
          <p:nvPr/>
        </p:nvSpPr>
        <p:spPr>
          <a:xfrm>
            <a:off x="2006285" y="2751489"/>
            <a:ext cx="1613977"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trayendo</a:t>
            </a:r>
            <a:endParaRPr lang="en-GB" sz="2200" b="1" dirty="0"/>
          </a:p>
        </p:txBody>
      </p:sp>
      <p:sp>
        <p:nvSpPr>
          <p:cNvPr id="56" name="Rectangle 55">
            <a:extLst>
              <a:ext uri="{FF2B5EF4-FFF2-40B4-BE49-F238E27FC236}">
                <a16:creationId xmlns:a16="http://schemas.microsoft.com/office/drawing/2014/main" id="{5C20C5E0-FE4D-414E-A285-38DE33BC838C}"/>
              </a:ext>
            </a:extLst>
          </p:cNvPr>
          <p:cNvSpPr/>
          <p:nvPr/>
        </p:nvSpPr>
        <p:spPr>
          <a:xfrm>
            <a:off x="9149115" y="2569022"/>
            <a:ext cx="1613977" cy="4351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sym typeface="Arial"/>
              </a:rPr>
              <a:t>siguiendo</a:t>
            </a:r>
            <a:endParaRPr lang="en-GB" sz="2200" b="1" dirty="0"/>
          </a:p>
        </p:txBody>
      </p:sp>
    </p:spTree>
    <p:extLst>
      <p:ext uri="{BB962C8B-B14F-4D97-AF65-F5344CB8AC3E}">
        <p14:creationId xmlns:p14="http://schemas.microsoft.com/office/powerpoint/2010/main" val="23738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38" grpId="0"/>
      <p:bldP spid="39" grpId="0"/>
      <p:bldP spid="40" grpId="0"/>
      <p:bldP spid="41" grpId="0"/>
      <p:bldP spid="42" grpId="0"/>
      <p:bldP spid="46" grpId="0"/>
      <p:bldP spid="47" grpId="0"/>
      <p:bldP spid="2" grpId="0" animBg="1"/>
      <p:bldP spid="52" grpId="0" animBg="1"/>
      <p:bldP spid="54" grpId="0" animBg="1"/>
      <p:bldP spid="55"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Skull">
            <a:extLst>
              <a:ext uri="{FF2B5EF4-FFF2-40B4-BE49-F238E27FC236}">
                <a16:creationId xmlns:a16="http://schemas.microsoft.com/office/drawing/2014/main" id="{A046D2B2-45F3-475A-B95E-395559507B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76" y="1885940"/>
            <a:ext cx="2789586" cy="26069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1" y="213558"/>
            <a:ext cx="4341160" cy="632604"/>
          </a:xfrm>
        </p:spPr>
        <p:txBody>
          <a:bodyPr>
            <a:normAutofit/>
          </a:bodyPr>
          <a:lstStyle/>
          <a:p>
            <a:r>
              <a:rPr lang="en-GB" dirty="0"/>
              <a:t>El día de Muertos</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148047" y="231681"/>
            <a:ext cx="1780097" cy="61448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escuchar</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3B895D8-10A6-4989-AEF0-5F791775B952}"/>
              </a:ext>
            </a:extLst>
          </p:cNvPr>
          <p:cNvSpPr/>
          <p:nvPr/>
        </p:nvSpPr>
        <p:spPr>
          <a:xfrm>
            <a:off x="4149206" y="1409275"/>
            <a:ext cx="571665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_____________ el ______ de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muerto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58" name="Rectangle 57">
            <a:extLst>
              <a:ext uri="{FF2B5EF4-FFF2-40B4-BE49-F238E27FC236}">
                <a16:creationId xmlns:a16="http://schemas.microsoft.com/office/drawing/2014/main" id="{93CD5B79-412E-4587-9E41-536B25D30FCA}"/>
              </a:ext>
            </a:extLst>
          </p:cNvPr>
          <p:cNvSpPr/>
          <p:nvPr/>
        </p:nvSpPr>
        <p:spPr>
          <a:xfrm>
            <a:off x="4237813" y="2021687"/>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_____________.</a:t>
            </a:r>
          </a:p>
        </p:txBody>
      </p:sp>
      <p:sp>
        <p:nvSpPr>
          <p:cNvPr id="59" name="Rectangle 58">
            <a:extLst>
              <a:ext uri="{FF2B5EF4-FFF2-40B4-BE49-F238E27FC236}">
                <a16:creationId xmlns:a16="http://schemas.microsoft.com/office/drawing/2014/main" id="{54243429-9E1C-453B-9DA5-84DC70F16CAB}"/>
              </a:ext>
            </a:extLst>
          </p:cNvPr>
          <p:cNvSpPr/>
          <p:nvPr/>
        </p:nvSpPr>
        <p:spPr>
          <a:xfrm>
            <a:off x="4237814" y="5789859"/>
            <a:ext cx="61245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 el _______. </a:t>
            </a:r>
          </a:p>
        </p:txBody>
      </p:sp>
      <p:sp>
        <p:nvSpPr>
          <p:cNvPr id="50" name="Rectangle 49">
            <a:extLst>
              <a:ext uri="{FF2B5EF4-FFF2-40B4-BE49-F238E27FC236}">
                <a16:creationId xmlns:a16="http://schemas.microsoft.com/office/drawing/2014/main" id="{D517FC07-7012-47F9-9B2F-E894BF732CF2}"/>
              </a:ext>
            </a:extLst>
          </p:cNvPr>
          <p:cNvSpPr/>
          <p:nvPr/>
        </p:nvSpPr>
        <p:spPr>
          <a:xfrm>
            <a:off x="4237813" y="2666775"/>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  ________ y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flores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___ altar.</a:t>
            </a:r>
          </a:p>
        </p:txBody>
      </p:sp>
      <p:sp>
        <p:nvSpPr>
          <p:cNvPr id="51" name="Rectangle 50">
            <a:extLst>
              <a:ext uri="{FF2B5EF4-FFF2-40B4-BE49-F238E27FC236}">
                <a16:creationId xmlns:a16="http://schemas.microsoft.com/office/drawing/2014/main" id="{0B110E8F-BAC1-4090-A6E1-1335F9DC2D0B}"/>
              </a:ext>
            </a:extLst>
          </p:cNvPr>
          <p:cNvSpPr/>
          <p:nvPr/>
        </p:nvSpPr>
        <p:spPr>
          <a:xfrm>
            <a:off x="4237812" y="3311863"/>
            <a:ext cx="612454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 al ____________.  </a:t>
            </a:r>
          </a:p>
        </p:txBody>
      </p:sp>
      <p:sp>
        <p:nvSpPr>
          <p:cNvPr id="52" name="Rectangle 51">
            <a:extLst>
              <a:ext uri="{FF2B5EF4-FFF2-40B4-BE49-F238E27FC236}">
                <a16:creationId xmlns:a16="http://schemas.microsoft.com/office/drawing/2014/main" id="{ED45A130-9EF7-46F9-821D-39074BA60A96}"/>
              </a:ext>
            </a:extLst>
          </p:cNvPr>
          <p:cNvSpPr/>
          <p:nvPr/>
        </p:nvSpPr>
        <p:spPr>
          <a:xfrm>
            <a:off x="4237812" y="3956951"/>
            <a:ext cx="562804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  _________ a los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vecinos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22C5A294-DFEF-413B-8C78-E988840543BB}"/>
              </a:ext>
            </a:extLst>
          </p:cNvPr>
          <p:cNvSpPr/>
          <p:nvPr/>
        </p:nvSpPr>
        <p:spPr>
          <a:xfrm>
            <a:off x="4237813" y="4602039"/>
            <a:ext cx="7264768"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 ________ ______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calles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Rectangle 11">
            <a:extLst>
              <a:ext uri="{FF2B5EF4-FFF2-40B4-BE49-F238E27FC236}">
                <a16:creationId xmlns:a16="http://schemas.microsoft.com/office/drawing/2014/main" id="{9956000A-F57D-444C-96F7-05B1D679ABD6}"/>
              </a:ext>
            </a:extLst>
          </p:cNvPr>
          <p:cNvSpPr/>
          <p:nvPr/>
        </p:nvSpPr>
        <p:spPr>
          <a:xfrm>
            <a:off x="4358584" y="5244182"/>
            <a:ext cx="7264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 un altar.</a:t>
            </a:r>
          </a:p>
        </p:txBody>
      </p:sp>
      <p:sp>
        <p:nvSpPr>
          <p:cNvPr id="2" name="Rectangle 1">
            <a:extLst>
              <a:ext uri="{FF2B5EF4-FFF2-40B4-BE49-F238E27FC236}">
                <a16:creationId xmlns:a16="http://schemas.microsoft.com/office/drawing/2014/main" id="{F642A3F0-5FE3-4B58-A297-4C8A40598ACB}"/>
              </a:ext>
            </a:extLst>
          </p:cNvPr>
          <p:cNvSpPr/>
          <p:nvPr/>
        </p:nvSpPr>
        <p:spPr>
          <a:xfrm>
            <a:off x="4351332" y="1310458"/>
            <a:ext cx="20120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preparando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7126CC16-E7BC-464A-B1B7-657A51D995FB}"/>
              </a:ext>
            </a:extLst>
          </p:cNvPr>
          <p:cNvSpPr/>
          <p:nvPr/>
        </p:nvSpPr>
        <p:spPr>
          <a:xfrm>
            <a:off x="6804459" y="1373303"/>
            <a:ext cx="7922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pan</a:t>
            </a:r>
          </a:p>
        </p:txBody>
      </p:sp>
      <p:sp>
        <p:nvSpPr>
          <p:cNvPr id="5" name="Rectangle 4">
            <a:extLst>
              <a:ext uri="{FF2B5EF4-FFF2-40B4-BE49-F238E27FC236}">
                <a16:creationId xmlns:a16="http://schemas.microsoft.com/office/drawing/2014/main" id="{3A894BE0-1A20-4F38-8F39-C32B99B6F9C9}"/>
              </a:ext>
            </a:extLst>
          </p:cNvPr>
          <p:cNvSpPr/>
          <p:nvPr/>
        </p:nvSpPr>
        <p:spPr>
          <a:xfrm>
            <a:off x="4368532" y="1977665"/>
            <a:ext cx="1713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pensando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6E991980-90A0-44C3-A391-B864AA672BF5}"/>
              </a:ext>
            </a:extLst>
          </p:cNvPr>
          <p:cNvSpPr/>
          <p:nvPr/>
        </p:nvSpPr>
        <p:spPr>
          <a:xfrm>
            <a:off x="8241106" y="1974978"/>
            <a:ext cx="15616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hermana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BE0A96A8-1C12-4C1F-AA46-63E24F34CBB8}"/>
              </a:ext>
            </a:extLst>
          </p:cNvPr>
          <p:cNvSpPr/>
          <p:nvPr/>
        </p:nvSpPr>
        <p:spPr>
          <a:xfrm>
            <a:off x="4341160" y="2646956"/>
            <a:ext cx="15584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trayendo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12318BA4-C05C-4E28-9CE2-F6EA99FAFF01}"/>
              </a:ext>
            </a:extLst>
          </p:cNvPr>
          <p:cNvSpPr/>
          <p:nvPr/>
        </p:nvSpPr>
        <p:spPr>
          <a:xfrm>
            <a:off x="5844100" y="2639968"/>
            <a:ext cx="13564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comida</a:t>
            </a:r>
          </a:p>
        </p:txBody>
      </p:sp>
      <p:sp>
        <p:nvSpPr>
          <p:cNvPr id="13" name="Rectangle 12">
            <a:extLst>
              <a:ext uri="{FF2B5EF4-FFF2-40B4-BE49-F238E27FC236}">
                <a16:creationId xmlns:a16="http://schemas.microsoft.com/office/drawing/2014/main" id="{D319A2D7-35F8-478C-98C0-38A81A4F05D1}"/>
              </a:ext>
            </a:extLst>
          </p:cNvPr>
          <p:cNvSpPr/>
          <p:nvPr/>
        </p:nvSpPr>
        <p:spPr>
          <a:xfrm>
            <a:off x="8241516" y="2659367"/>
            <a:ext cx="4619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al</a:t>
            </a:r>
          </a:p>
        </p:txBody>
      </p:sp>
      <p:sp>
        <p:nvSpPr>
          <p:cNvPr id="14" name="Rectangle 13">
            <a:extLst>
              <a:ext uri="{FF2B5EF4-FFF2-40B4-BE49-F238E27FC236}">
                <a16:creationId xmlns:a16="http://schemas.microsoft.com/office/drawing/2014/main" id="{EBFE0F0F-BBAF-49B1-941F-9B6AB3007C87}"/>
              </a:ext>
            </a:extLst>
          </p:cNvPr>
          <p:cNvSpPr/>
          <p:nvPr/>
        </p:nvSpPr>
        <p:spPr>
          <a:xfrm>
            <a:off x="4275227" y="3282108"/>
            <a:ext cx="13211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yendo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16" name="Rectangle 15">
            <a:extLst>
              <a:ext uri="{FF2B5EF4-FFF2-40B4-BE49-F238E27FC236}">
                <a16:creationId xmlns:a16="http://schemas.microsoft.com/office/drawing/2014/main" id="{BC86F6A1-B1D0-4DAC-845A-68BA5BE73834}"/>
              </a:ext>
            </a:extLst>
          </p:cNvPr>
          <p:cNvSpPr/>
          <p:nvPr/>
        </p:nvSpPr>
        <p:spPr>
          <a:xfrm>
            <a:off x="6405429" y="3245022"/>
            <a:ext cx="11705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centro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078CF4E9-9775-483D-A913-E9BA8981D1A0}"/>
              </a:ext>
            </a:extLst>
          </p:cNvPr>
          <p:cNvSpPr/>
          <p:nvPr/>
        </p:nvSpPr>
        <p:spPr>
          <a:xfrm>
            <a:off x="6642673" y="5746000"/>
            <a:ext cx="9332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ritmo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AD062393-A4B0-4B47-B2C0-BBEFDA786027}"/>
              </a:ext>
            </a:extLst>
          </p:cNvPr>
          <p:cNvSpPr/>
          <p:nvPr/>
        </p:nvSpPr>
        <p:spPr>
          <a:xfrm>
            <a:off x="4388481" y="5761597"/>
            <a:ext cx="17075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siguiendo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20" name="Rectangle 19">
            <a:extLst>
              <a:ext uri="{FF2B5EF4-FFF2-40B4-BE49-F238E27FC236}">
                <a16:creationId xmlns:a16="http://schemas.microsoft.com/office/drawing/2014/main" id="{0C624480-67BA-49C6-A3F9-DB6D8FC4C06C}"/>
              </a:ext>
            </a:extLst>
          </p:cNvPr>
          <p:cNvSpPr/>
          <p:nvPr/>
        </p:nvSpPr>
        <p:spPr>
          <a:xfrm>
            <a:off x="4350519" y="4546739"/>
            <a:ext cx="14382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oyendo</a:t>
            </a: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p>
        </p:txBody>
      </p:sp>
      <p:sp>
        <p:nvSpPr>
          <p:cNvPr id="22" name="Rectangle 21">
            <a:extLst>
              <a:ext uri="{FF2B5EF4-FFF2-40B4-BE49-F238E27FC236}">
                <a16:creationId xmlns:a16="http://schemas.microsoft.com/office/drawing/2014/main" id="{E253EE64-417F-421D-8E2D-B6F7F19564F5}"/>
              </a:ext>
            </a:extLst>
          </p:cNvPr>
          <p:cNvSpPr/>
          <p:nvPr/>
        </p:nvSpPr>
        <p:spPr>
          <a:xfrm>
            <a:off x="5828483" y="4546738"/>
            <a:ext cx="13532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música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A5DB5AA0-DE37-4EA7-8596-991758368D42}"/>
              </a:ext>
            </a:extLst>
          </p:cNvPr>
          <p:cNvSpPr/>
          <p:nvPr/>
        </p:nvSpPr>
        <p:spPr>
          <a:xfrm>
            <a:off x="4368532" y="5181808"/>
            <a:ext cx="22445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construyendo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graphicFrame>
        <p:nvGraphicFramePr>
          <p:cNvPr id="25" name="Table 24">
            <a:extLst>
              <a:ext uri="{FF2B5EF4-FFF2-40B4-BE49-F238E27FC236}">
                <a16:creationId xmlns:a16="http://schemas.microsoft.com/office/drawing/2014/main" id="{A124E3C6-35C0-4062-A813-19E8A02C66AE}"/>
              </a:ext>
            </a:extLst>
          </p:cNvPr>
          <p:cNvGraphicFramePr>
            <a:graphicFrameLocks noGrp="1"/>
          </p:cNvGraphicFramePr>
          <p:nvPr/>
        </p:nvGraphicFramePr>
        <p:xfrm>
          <a:off x="642959" y="846162"/>
          <a:ext cx="3580656" cy="5367368"/>
        </p:xfrm>
        <a:graphic>
          <a:graphicData uri="http://schemas.openxmlformats.org/drawingml/2006/table">
            <a:tbl>
              <a:tblPr firstRow="1" bandRow="1">
                <a:tableStyleId>{5C22544A-7EE6-4342-B048-85BDC9FD1C3A}</a:tableStyleId>
              </a:tblPr>
              <a:tblGrid>
                <a:gridCol w="1193552">
                  <a:extLst>
                    <a:ext uri="{9D8B030D-6E8A-4147-A177-3AD203B41FA5}">
                      <a16:colId xmlns:a16="http://schemas.microsoft.com/office/drawing/2014/main" val="3375287822"/>
                    </a:ext>
                  </a:extLst>
                </a:gridCol>
                <a:gridCol w="1193552">
                  <a:extLst>
                    <a:ext uri="{9D8B030D-6E8A-4147-A177-3AD203B41FA5}">
                      <a16:colId xmlns:a16="http://schemas.microsoft.com/office/drawing/2014/main" val="554856436"/>
                    </a:ext>
                  </a:extLst>
                </a:gridCol>
                <a:gridCol w="1193552">
                  <a:extLst>
                    <a:ext uri="{9D8B030D-6E8A-4147-A177-3AD203B41FA5}">
                      <a16:colId xmlns:a16="http://schemas.microsoft.com/office/drawing/2014/main" val="2730716764"/>
                    </a:ext>
                  </a:extLst>
                </a:gridCol>
              </a:tblGrid>
              <a:tr h="0">
                <a:tc>
                  <a:txBody>
                    <a:bodyPr/>
                    <a:lstStyle/>
                    <a:p>
                      <a:pPr algn="ctr"/>
                      <a:r>
                        <a:rPr lang="en-GB" sz="2400" dirty="0" err="1"/>
                        <a:t>yo</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tú</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él</a:t>
                      </a:r>
                      <a:r>
                        <a:rPr lang="en-GB" sz="2400" dirty="0"/>
                        <a:t>/</a:t>
                      </a:r>
                      <a:r>
                        <a:rPr lang="en-GB" sz="2400" dirty="0" err="1"/>
                        <a:t>ella</a:t>
                      </a:r>
                      <a:endParaRPr lang="en-GB" sz="2400" dirty="0"/>
                    </a:p>
                  </a:txBody>
                  <a:tcPr/>
                </a:tc>
                <a:extLst>
                  <a:ext uri="{0D108BD9-81ED-4DB2-BD59-A6C34878D82A}">
                    <a16:rowId xmlns:a16="http://schemas.microsoft.com/office/drawing/2014/main" val="2908698186"/>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4578911"/>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58448534"/>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72152611"/>
                  </a:ext>
                </a:extLst>
              </a:tr>
              <a:tr h="61377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18926413"/>
                  </a:ext>
                </a:extLst>
              </a:tr>
              <a:tr h="613771">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91212331"/>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extLst>
                  <a:ext uri="{0D108BD9-81ED-4DB2-BD59-A6C34878D82A}">
                    <a16:rowId xmlns:a16="http://schemas.microsoft.com/office/drawing/2014/main" val="3154866115"/>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dirty="0"/>
                    </a:p>
                  </a:txBody>
                  <a:tcPr>
                    <a:solidFill>
                      <a:schemeClr val="accent4">
                        <a:lumMod val="75000"/>
                      </a:schemeClr>
                    </a:solidFill>
                  </a:tcPr>
                </a:tc>
                <a:extLst>
                  <a:ext uri="{0D108BD9-81ED-4DB2-BD59-A6C34878D82A}">
                    <a16:rowId xmlns:a16="http://schemas.microsoft.com/office/drawing/2014/main" val="1338739724"/>
                  </a:ext>
                </a:extLst>
              </a:tr>
              <a:tr h="613771">
                <a:tc>
                  <a:txBody>
                    <a:bodyPr/>
                    <a:lstStyle/>
                    <a:p>
                      <a:endParaRPr lang="en-GB"/>
                    </a:p>
                  </a:txBody>
                  <a:tcPr>
                    <a:solidFill>
                      <a:schemeClr val="accent4">
                        <a:lumMod val="75000"/>
                      </a:schemeClr>
                    </a:solidFill>
                  </a:tcPr>
                </a:tc>
                <a:tc>
                  <a:txBody>
                    <a:bodyPr/>
                    <a:lstStyle/>
                    <a:p>
                      <a:endParaRPr lang="en-GB"/>
                    </a:p>
                  </a:txBody>
                  <a:tcPr>
                    <a:solidFill>
                      <a:schemeClr val="accent4">
                        <a:lumMod val="75000"/>
                      </a:schemeClr>
                    </a:solidFill>
                  </a:tcPr>
                </a:tc>
                <a:tc>
                  <a:txBody>
                    <a:bodyPr/>
                    <a:lstStyle/>
                    <a:p>
                      <a:endParaRPr lang="en-GB" dirty="0"/>
                    </a:p>
                  </a:txBody>
                  <a:tcPr>
                    <a:solidFill>
                      <a:schemeClr val="accent4">
                        <a:lumMod val="75000"/>
                      </a:schemeClr>
                    </a:solidFill>
                  </a:tcPr>
                </a:tc>
                <a:extLst>
                  <a:ext uri="{0D108BD9-81ED-4DB2-BD59-A6C34878D82A}">
                    <a16:rowId xmlns:a16="http://schemas.microsoft.com/office/drawing/2014/main" val="204913720"/>
                  </a:ext>
                </a:extLst>
              </a:tr>
            </a:tbl>
          </a:graphicData>
        </a:graphic>
      </p:graphicFrame>
      <p:sp>
        <p:nvSpPr>
          <p:cNvPr id="27" name="Rectangle 26">
            <a:extLst>
              <a:ext uri="{FF2B5EF4-FFF2-40B4-BE49-F238E27FC236}">
                <a16:creationId xmlns:a16="http://schemas.microsoft.com/office/drawing/2014/main" id="{3CF2B27A-FA25-4F31-8ECF-9CC596560775}"/>
              </a:ext>
            </a:extLst>
          </p:cNvPr>
          <p:cNvSpPr/>
          <p:nvPr/>
        </p:nvSpPr>
        <p:spPr>
          <a:xfrm>
            <a:off x="4314514" y="3944772"/>
            <a:ext cx="15215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pidiendo</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D1770B74-96AF-4AC2-B1D4-F9C97D38B575}"/>
              </a:ext>
            </a:extLst>
          </p:cNvPr>
          <p:cNvSpPr/>
          <p:nvPr/>
        </p:nvSpPr>
        <p:spPr>
          <a:xfrm>
            <a:off x="6123680" y="3920979"/>
            <a:ext cx="117532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dulces</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31" name="Picture 2" descr="http://www.clker.com/cliparts/h/n/L/q/t/u/bright-green-tick-md.png">
            <a:extLst>
              <a:ext uri="{FF2B5EF4-FFF2-40B4-BE49-F238E27FC236}">
                <a16:creationId xmlns:a16="http://schemas.microsoft.com/office/drawing/2014/main" id="{09F2B80B-8886-4E4F-9995-151FCCBF26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5761" y="141824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h/n/L/q/t/u/bright-green-tick-md.png">
            <a:extLst>
              <a:ext uri="{FF2B5EF4-FFF2-40B4-BE49-F238E27FC236}">
                <a16:creationId xmlns:a16="http://schemas.microsoft.com/office/drawing/2014/main" id="{329D161B-A289-41D5-A425-13FCBBD0BA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5330" y="209492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h/n/L/q/t/u/bright-green-tick-md.png">
            <a:extLst>
              <a:ext uri="{FF2B5EF4-FFF2-40B4-BE49-F238E27FC236}">
                <a16:creationId xmlns:a16="http://schemas.microsoft.com/office/drawing/2014/main" id="{D16C03BC-3B4F-4258-AB2A-ED95A075F2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5760" y="261307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h/n/L/q/t/u/bright-green-tick-md.png">
            <a:extLst>
              <a:ext uri="{FF2B5EF4-FFF2-40B4-BE49-F238E27FC236}">
                <a16:creationId xmlns:a16="http://schemas.microsoft.com/office/drawing/2014/main" id="{6965DC9F-ACB4-4973-9CFA-E8673890BE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8125" y="329486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h/n/L/q/t/u/bright-green-tick-md.png">
            <a:extLst>
              <a:ext uri="{FF2B5EF4-FFF2-40B4-BE49-F238E27FC236}">
                <a16:creationId xmlns:a16="http://schemas.microsoft.com/office/drawing/2014/main" id="{9E39B0C4-E609-49C7-AB15-C4D2EE02D8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6585" y="385537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h/n/L/q/t/u/bright-green-tick-md.png">
            <a:extLst>
              <a:ext uri="{FF2B5EF4-FFF2-40B4-BE49-F238E27FC236}">
                <a16:creationId xmlns:a16="http://schemas.microsoft.com/office/drawing/2014/main" id="{F85D1768-4470-462F-B75F-FB49D17C4A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8124" y="448969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h/n/L/q/t/u/bright-green-tick-md.png">
            <a:extLst>
              <a:ext uri="{FF2B5EF4-FFF2-40B4-BE49-F238E27FC236}">
                <a16:creationId xmlns:a16="http://schemas.microsoft.com/office/drawing/2014/main" id="{FDB67BAD-BE59-4708-A4A4-97CE5EF020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3307" y="506370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h/n/L/q/t/u/bright-green-tick-md.png">
            <a:extLst>
              <a:ext uri="{FF2B5EF4-FFF2-40B4-BE49-F238E27FC236}">
                <a16:creationId xmlns:a16="http://schemas.microsoft.com/office/drawing/2014/main" id="{3499B59F-B37E-4921-BE44-A4DD9B6C78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5915" y="5705847"/>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hlinkClick r:id="" action="ppaction://noaction">
              <a:snd r:embed="rId5" name="1. Estoy preparando el pan de muerto.wav"/>
            </a:hlinkClick>
            <a:extLst>
              <a:ext uri="{FF2B5EF4-FFF2-40B4-BE49-F238E27FC236}">
                <a16:creationId xmlns:a16="http://schemas.microsoft.com/office/drawing/2014/main" id="{E2868E39-7BF9-491C-B9A1-F805FFD946FF}"/>
              </a:ext>
            </a:extLst>
          </p:cNvPr>
          <p:cNvSpPr/>
          <p:nvPr/>
        </p:nvSpPr>
        <p:spPr>
          <a:xfrm>
            <a:off x="129629" y="141156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40" name="Rectangle 39">
            <a:hlinkClick r:id="" action="ppaction://noaction">
              <a:snd r:embed="rId6" name="2. Estás pensando en nuestra hermana.wav"/>
            </a:hlinkClick>
            <a:extLst>
              <a:ext uri="{FF2B5EF4-FFF2-40B4-BE49-F238E27FC236}">
                <a16:creationId xmlns:a16="http://schemas.microsoft.com/office/drawing/2014/main" id="{45C73952-B911-4BE2-AFF8-059449EE402D}"/>
              </a:ext>
            </a:extLst>
          </p:cNvPr>
          <p:cNvSpPr/>
          <p:nvPr/>
        </p:nvSpPr>
        <p:spPr>
          <a:xfrm>
            <a:off x="129629" y="202168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1" name="Rectangle 40">
            <a:hlinkClick r:id="" action="ppaction://noaction">
              <a:snd r:embed="rId7" name="3. Estoy trayendo comida y flores al altar.wav"/>
            </a:hlinkClick>
            <a:extLst>
              <a:ext uri="{FF2B5EF4-FFF2-40B4-BE49-F238E27FC236}">
                <a16:creationId xmlns:a16="http://schemas.microsoft.com/office/drawing/2014/main" id="{63A75AD0-BA29-423F-97EE-705D8E817405}"/>
              </a:ext>
            </a:extLst>
          </p:cNvPr>
          <p:cNvSpPr/>
          <p:nvPr/>
        </p:nvSpPr>
        <p:spPr>
          <a:xfrm>
            <a:off x="135433" y="259150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2" name="Rectangle 41">
            <a:hlinkClick r:id="" action="ppaction://noaction">
              <a:snd r:embed="rId8" name="5. Está pidiendo dulces a los vecinos.wav"/>
            </a:hlinkClick>
            <a:extLst>
              <a:ext uri="{FF2B5EF4-FFF2-40B4-BE49-F238E27FC236}">
                <a16:creationId xmlns:a16="http://schemas.microsoft.com/office/drawing/2014/main" id="{2FE625C4-AA92-4C45-A9B7-A5828DFA01D1}"/>
              </a:ext>
            </a:extLst>
          </p:cNvPr>
          <p:cNvSpPr/>
          <p:nvPr/>
        </p:nvSpPr>
        <p:spPr>
          <a:xfrm>
            <a:off x="135433" y="385537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3" name="Rectangle 42">
            <a:hlinkClick r:id="" action="ppaction://noaction">
              <a:snd r:embed="rId9" name="4. Estoy yendo al centro.wav"/>
            </a:hlinkClick>
            <a:extLst>
              <a:ext uri="{FF2B5EF4-FFF2-40B4-BE49-F238E27FC236}">
                <a16:creationId xmlns:a16="http://schemas.microsoft.com/office/drawing/2014/main" id="{C0B47CFE-28D4-416E-B352-A990CD40A311}"/>
              </a:ext>
            </a:extLst>
          </p:cNvPr>
          <p:cNvSpPr/>
          <p:nvPr/>
        </p:nvSpPr>
        <p:spPr>
          <a:xfrm>
            <a:off x="129629" y="325341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4" name="Rectangle 43">
            <a:hlinkClick r:id="" action="ppaction://noaction">
              <a:snd r:embed="rId10" name="6. Estoy oyendo música alta en las calles.wav"/>
            </a:hlinkClick>
            <a:extLst>
              <a:ext uri="{FF2B5EF4-FFF2-40B4-BE49-F238E27FC236}">
                <a16:creationId xmlns:a16="http://schemas.microsoft.com/office/drawing/2014/main" id="{ABFFC0A7-6AA7-4EDD-8E6A-770C07D677D4}"/>
              </a:ext>
            </a:extLst>
          </p:cNvPr>
          <p:cNvSpPr/>
          <p:nvPr/>
        </p:nvSpPr>
        <p:spPr>
          <a:xfrm>
            <a:off x="129629" y="4478831"/>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5" name="Rectangle 44">
            <a:hlinkClick r:id="" action="ppaction://noaction">
              <a:snd r:embed="rId11" name="7. Está construyendo un altar.wav"/>
            </a:hlinkClick>
            <a:extLst>
              <a:ext uri="{FF2B5EF4-FFF2-40B4-BE49-F238E27FC236}">
                <a16:creationId xmlns:a16="http://schemas.microsoft.com/office/drawing/2014/main" id="{EBB56B2B-1EB4-40BA-AD16-9D8E2E8431EF}"/>
              </a:ext>
            </a:extLst>
          </p:cNvPr>
          <p:cNvSpPr/>
          <p:nvPr/>
        </p:nvSpPr>
        <p:spPr>
          <a:xfrm>
            <a:off x="129646" y="5109654"/>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7</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6" name="Rectangle 45">
            <a:hlinkClick r:id="" action="ppaction://noaction">
              <a:snd r:embed="rId12" name="8. Estás siguiendo el ritmo.wav"/>
            </a:hlinkClick>
            <a:extLst>
              <a:ext uri="{FF2B5EF4-FFF2-40B4-BE49-F238E27FC236}">
                <a16:creationId xmlns:a16="http://schemas.microsoft.com/office/drawing/2014/main" id="{3221AF02-0300-427C-B367-DB9E64AE1DDE}"/>
              </a:ext>
            </a:extLst>
          </p:cNvPr>
          <p:cNvSpPr/>
          <p:nvPr/>
        </p:nvSpPr>
        <p:spPr>
          <a:xfrm>
            <a:off x="123842" y="5733113"/>
            <a:ext cx="457048" cy="400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A3838"/>
                </a:solidFill>
                <a:effectLst/>
                <a:uLnTx/>
                <a:uFillTx/>
                <a:latin typeface="Century Gothic"/>
                <a:ea typeface="+mn-ea"/>
                <a:cs typeface="+mn-cs"/>
              </a:rPr>
              <a:t>8</a:t>
            </a:r>
            <a:endParaRPr kumimoji="0" lang="en-ES" sz="24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8" name="Picture 4" descr="mariachi day of the dead cartoon - Clip Art Library">
            <a:extLst>
              <a:ext uri="{FF2B5EF4-FFF2-40B4-BE49-F238E27FC236}">
                <a16:creationId xmlns:a16="http://schemas.microsoft.com/office/drawing/2014/main" id="{5EF3F93D-7579-442E-BE6A-0AAC68A244BA}"/>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 r="-13238"/>
          <a:stretch/>
        </p:blipFill>
        <p:spPr bwMode="auto">
          <a:xfrm flipH="1">
            <a:off x="9448510" y="4444565"/>
            <a:ext cx="2616103" cy="1891698"/>
          </a:xfrm>
          <a:prstGeom prst="rect">
            <a:avLst/>
          </a:prstGeom>
          <a:noFill/>
        </p:spPr>
      </p:pic>
      <p:pic>
        <p:nvPicPr>
          <p:cNvPr id="1030" name="Picture 6" descr="dia de muertos clipart - Clip Art Library">
            <a:extLst>
              <a:ext uri="{FF2B5EF4-FFF2-40B4-BE49-F238E27FC236}">
                <a16:creationId xmlns:a16="http://schemas.microsoft.com/office/drawing/2014/main" id="{5700D313-F0A1-45C9-A83D-AC76B55DEDE5}"/>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50225"/>
          <a:stretch/>
        </p:blipFill>
        <p:spPr bwMode="auto">
          <a:xfrm>
            <a:off x="9448510" y="915533"/>
            <a:ext cx="2479634" cy="943462"/>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D6DB0C3-E8E5-412D-88DC-E1EC7F799B40}"/>
              </a:ext>
            </a:extLst>
          </p:cNvPr>
          <p:cNvSpPr/>
          <p:nvPr/>
        </p:nvSpPr>
        <p:spPr>
          <a:xfrm>
            <a:off x="4357626" y="106238"/>
            <a:ext cx="57166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acción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Depués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frase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9" name="Rectangle 18">
            <a:extLst>
              <a:ext uri="{FF2B5EF4-FFF2-40B4-BE49-F238E27FC236}">
                <a16:creationId xmlns:a16="http://schemas.microsoft.com/office/drawing/2014/main" id="{7515E7A7-5E3D-4197-B866-9804BC7CCDC8}"/>
              </a:ext>
            </a:extLst>
          </p:cNvPr>
          <p:cNvSpPr/>
          <p:nvPr/>
        </p:nvSpPr>
        <p:spPr>
          <a:xfrm>
            <a:off x="7310398" y="4536427"/>
            <a:ext cx="7585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AD1519"/>
                </a:solidFill>
                <a:effectLst/>
                <a:uLnTx/>
                <a:uFillTx/>
                <a:latin typeface="Century Gothic"/>
                <a:ea typeface="+mn-ea"/>
                <a:cs typeface="+mn-cs"/>
              </a:rPr>
              <a:t>alta</a:t>
            </a:r>
            <a:endParaRPr kumimoji="0" lang="en-GB" sz="2400" b="1"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38080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3" grpId="0"/>
      <p:bldP spid="14" grpId="0"/>
      <p:bldP spid="16" grpId="0"/>
      <p:bldP spid="17" grpId="0"/>
      <p:bldP spid="18" grpId="0"/>
      <p:bldP spid="20" grpId="0"/>
      <p:bldP spid="22" grpId="0"/>
      <p:bldP spid="24" grpId="0"/>
      <p:bldP spid="27" grpId="0"/>
      <p:bldP spid="2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71;p1">
            <a:extLst>
              <a:ext uri="{FF2B5EF4-FFF2-40B4-BE49-F238E27FC236}">
                <a16:creationId xmlns:a16="http://schemas.microsoft.com/office/drawing/2014/main" id="{38BF2A29-8246-32BB-044A-67BB773CA882}"/>
              </a:ext>
            </a:extLst>
          </p:cNvPr>
          <p:cNvSpPr/>
          <p:nvPr/>
        </p:nvSpPr>
        <p:spPr>
          <a:xfrm>
            <a:off x="10485251" y="48353"/>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1043" name="Table 1042">
            <a:extLst>
              <a:ext uri="{FF2B5EF4-FFF2-40B4-BE49-F238E27FC236}">
                <a16:creationId xmlns:a16="http://schemas.microsoft.com/office/drawing/2014/main" id="{5E163324-FFB4-6F10-7904-993650848C2E}"/>
              </a:ext>
            </a:extLst>
          </p:cNvPr>
          <p:cNvGraphicFramePr>
            <a:graphicFrameLocks noGrp="1"/>
          </p:cNvGraphicFramePr>
          <p:nvPr>
            <p:extLst>
              <p:ext uri="{D42A27DB-BD31-4B8C-83A1-F6EECF244321}">
                <p14:modId xmlns:p14="http://schemas.microsoft.com/office/powerpoint/2010/main" val="3601401743"/>
              </p:ext>
            </p:extLst>
          </p:nvPr>
        </p:nvGraphicFramePr>
        <p:xfrm>
          <a:off x="650950" y="1499353"/>
          <a:ext cx="11516070" cy="4817115"/>
        </p:xfrm>
        <a:graphic>
          <a:graphicData uri="http://schemas.openxmlformats.org/drawingml/2006/table">
            <a:tbl>
              <a:tblPr firstRow="1" bandRow="1">
                <a:tableStyleId>{5C22544A-7EE6-4342-B048-85BDC9FD1C3A}</a:tableStyleId>
              </a:tblPr>
              <a:tblGrid>
                <a:gridCol w="1357200">
                  <a:extLst>
                    <a:ext uri="{9D8B030D-6E8A-4147-A177-3AD203B41FA5}">
                      <a16:colId xmlns:a16="http://schemas.microsoft.com/office/drawing/2014/main" val="2514771734"/>
                    </a:ext>
                  </a:extLst>
                </a:gridCol>
                <a:gridCol w="1357062">
                  <a:extLst>
                    <a:ext uri="{9D8B030D-6E8A-4147-A177-3AD203B41FA5}">
                      <a16:colId xmlns:a16="http://schemas.microsoft.com/office/drawing/2014/main" val="3903403828"/>
                    </a:ext>
                  </a:extLst>
                </a:gridCol>
                <a:gridCol w="8801808">
                  <a:extLst>
                    <a:ext uri="{9D8B030D-6E8A-4147-A177-3AD203B41FA5}">
                      <a16:colId xmlns:a16="http://schemas.microsoft.com/office/drawing/2014/main" val="3162354820"/>
                    </a:ext>
                  </a:extLst>
                </a:gridCol>
              </a:tblGrid>
              <a:tr h="611595">
                <a:tc>
                  <a:txBody>
                    <a:bodyPr/>
                    <a:lstStyle/>
                    <a:p>
                      <a:r>
                        <a:rPr lang="en-GB" sz="3200" b="1" dirty="0">
                          <a:solidFill>
                            <a:schemeClr val="bg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3200" b="1" dirty="0" err="1">
                          <a:solidFill>
                            <a:schemeClr val="bg1"/>
                          </a:solidFill>
                        </a:rPr>
                        <a:t>ll</a:t>
                      </a:r>
                      <a:r>
                        <a:rPr lang="en-GB" sz="3200" b="1" dirty="0">
                          <a:solidFill>
                            <a:schemeClr val="bg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3200" b="1" dirty="0" err="1">
                          <a:solidFill>
                            <a:schemeClr val="bg1"/>
                          </a:solidFill>
                        </a:rPr>
                        <a:t>Frase</a:t>
                      </a:r>
                      <a:r>
                        <a:rPr lang="en-GB" sz="3200" b="1" dirty="0">
                          <a:solidFill>
                            <a:schemeClr val="bg1"/>
                          </a:solidFill>
                        </a:rPr>
                        <a:t> / Palabras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883678126"/>
                  </a:ext>
                </a:extLst>
              </a:tr>
              <a:tr h="873708">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159508"/>
                  </a:ext>
                </a:extLst>
              </a:tr>
              <a:tr h="688540">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9383602"/>
                  </a:ext>
                </a:extLst>
              </a:tr>
              <a:tr h="1135820">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294936"/>
                  </a:ext>
                </a:extLst>
              </a:tr>
              <a:tr h="1188000">
                <a:tc>
                  <a:txBody>
                    <a:bodyPr/>
                    <a:lstStyle/>
                    <a:p>
                      <a:endParaRPr lang="en-GB" sz="5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GB" sz="5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3325177"/>
                  </a:ext>
                </a:extLst>
              </a:tr>
            </a:tbl>
          </a:graphicData>
        </a:graphic>
      </p:graphicFrame>
      <p:sp>
        <p:nvSpPr>
          <p:cNvPr id="1044" name="TextBox 1043">
            <a:extLst>
              <a:ext uri="{FF2B5EF4-FFF2-40B4-BE49-F238E27FC236}">
                <a16:creationId xmlns:a16="http://schemas.microsoft.com/office/drawing/2014/main" id="{EF765131-5452-26AB-67F6-E87692FCE2DE}"/>
              </a:ext>
            </a:extLst>
          </p:cNvPr>
          <p:cNvSpPr txBox="1"/>
          <p:nvPr/>
        </p:nvSpPr>
        <p:spPr>
          <a:xfrm>
            <a:off x="4539916" y="48353"/>
            <a:ext cx="7767792"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rPr>
              <a:t>Escucha</a:t>
            </a:r>
            <a:r>
              <a:rPr kumimoji="0" lang="en-US" sz="2400" b="1" i="0" u="none" strike="noStrike" kern="1200" cap="none" spc="0" normalizeH="0" baseline="0" noProof="0" dirty="0">
                <a:ln>
                  <a:noFill/>
                </a:ln>
                <a:effectLst/>
                <a:uLnTx/>
                <a:uFillTx/>
                <a:latin typeface="Century Gothic" panose="020F0302020204030204"/>
              </a:rPr>
              <a:t> las </a:t>
            </a:r>
            <a:r>
              <a:rPr kumimoji="0" lang="en-US" sz="2400" b="1" i="0" u="none" strike="noStrike" kern="1200" cap="none" spc="0" normalizeH="0" baseline="0" noProof="0" dirty="0" err="1">
                <a:ln>
                  <a:noFill/>
                </a:ln>
                <a:effectLst/>
                <a:uLnTx/>
                <a:uFillTx/>
                <a:latin typeface="Century Gothic" panose="020F0302020204030204"/>
              </a:rPr>
              <a:t>frases</a:t>
            </a:r>
            <a:r>
              <a:rPr kumimoji="0" lang="en-US" sz="2400" b="1" i="0" u="none" strike="noStrike" kern="1200" cap="none" spc="0" normalizeH="0" baseline="0" noProof="0" dirty="0">
                <a:ln>
                  <a:noFill/>
                </a:ln>
                <a:effectLst/>
                <a:uLnTx/>
                <a:uFillTx/>
                <a:latin typeface="Century Gothic" panose="020F0302020204030204"/>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rPr>
              <a:t>Marca </a:t>
            </a:r>
            <a:r>
              <a:rPr kumimoji="0" lang="en-US" sz="2400" b="1" i="0" u="none" strike="noStrike" kern="1200" cap="none" spc="0" normalizeH="0" baseline="0" noProof="0" dirty="0" err="1">
                <a:ln>
                  <a:noFill/>
                </a:ln>
                <a:effectLst/>
                <a:uLnTx/>
                <a:uFillTx/>
                <a:latin typeface="Century Gothic" panose="020F0302020204030204"/>
              </a:rPr>
              <a:t>cada</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vez</a:t>
            </a:r>
            <a:r>
              <a:rPr kumimoji="0" lang="en-US" sz="2400" b="1" i="0" u="none" strike="noStrike" kern="1200" cap="none" spc="0" normalizeH="0" baseline="0" noProof="0" dirty="0">
                <a:ln>
                  <a:noFill/>
                </a:ln>
                <a:effectLst/>
                <a:uLnTx/>
                <a:uFillTx/>
                <a:latin typeface="Century Gothic" panose="020F0302020204030204"/>
              </a:rPr>
              <a:t> que hay una ‘l’ y una ‘</a:t>
            </a:r>
            <a:r>
              <a:rPr lang="en-US" sz="2400" b="1" dirty="0" err="1">
                <a:latin typeface="Century Gothic" panose="020F0302020204030204"/>
              </a:rPr>
              <a:t>ll</a:t>
            </a:r>
            <a:r>
              <a:rPr kumimoji="0" lang="en-US" sz="2400" b="1" i="0" u="none" strike="noStrike" kern="1200" cap="none" spc="0" normalizeH="0" baseline="0" noProof="0" dirty="0">
                <a:ln>
                  <a:noFill/>
                </a:ln>
                <a:effectLst/>
                <a:uLnTx/>
                <a:uFillTx/>
                <a:latin typeface="Century Gothic" panose="020F0302020204030204"/>
              </a:rPr>
              <a:t>’o ‘y’.  </a:t>
            </a:r>
            <a:r>
              <a:rPr kumimoji="0" lang="en-US" sz="2400" b="1" i="0" u="none" strike="noStrike" kern="1200" cap="none" spc="0" normalizeH="0" baseline="0" noProof="0" dirty="0" err="1">
                <a:ln>
                  <a:noFill/>
                </a:ln>
                <a:effectLst/>
                <a:uLnTx/>
                <a:uFillTx/>
                <a:latin typeface="Century Gothic" panose="020F0302020204030204"/>
              </a:rPr>
              <a:t>Luego</a:t>
            </a:r>
            <a:r>
              <a:rPr kumimoji="0" lang="en-US" sz="2400" b="1" i="0" u="none" strike="noStrike" kern="1200" cap="none" spc="0" normalizeH="0" baseline="0" noProof="0" dirty="0">
                <a:ln>
                  <a:noFill/>
                </a:ln>
                <a:effectLst/>
                <a:uLnTx/>
                <a:uFillTx/>
                <a:latin typeface="Century Gothic" panose="020F0302020204030204"/>
              </a:rPr>
              <a:t>, escribe las palabras o la </a:t>
            </a:r>
            <a:r>
              <a:rPr kumimoji="0" lang="en-US" sz="2400" b="1" i="0" u="none" strike="noStrike" kern="1200" cap="none" spc="0" normalizeH="0" baseline="0" noProof="0" dirty="0" err="1">
                <a:ln>
                  <a:noFill/>
                </a:ln>
                <a:effectLst/>
                <a:uLnTx/>
                <a:uFillTx/>
                <a:latin typeface="Century Gothic" panose="020F0302020204030204"/>
              </a:rPr>
              <a:t>frase</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en</a:t>
            </a:r>
            <a:r>
              <a:rPr kumimoji="0" lang="en-US" sz="2400" b="1" i="0" u="none" strike="noStrike" kern="1200" cap="none" spc="0" normalizeH="0" baseline="0" noProof="0" dirty="0">
                <a:ln>
                  <a:noFill/>
                </a:ln>
                <a:effectLst/>
                <a:uLnTx/>
                <a:uFillTx/>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español</a:t>
            </a:r>
            <a:r>
              <a:rPr kumimoji="0" lang="en-US" sz="2400" b="1" i="0" u="none" strike="noStrike" kern="1200" cap="none" spc="0" normalizeH="0" baseline="0" noProof="0" dirty="0">
                <a:ln>
                  <a:noFill/>
                </a:ln>
                <a:effectLst/>
                <a:uLnTx/>
                <a:uFillTx/>
                <a:latin typeface="Century Gothic" panose="020F0302020204030204"/>
              </a:rPr>
              <a:t>.</a:t>
            </a:r>
          </a:p>
        </p:txBody>
      </p:sp>
      <p:sp>
        <p:nvSpPr>
          <p:cNvPr id="1070" name="TextBox 1069">
            <a:extLst>
              <a:ext uri="{FF2B5EF4-FFF2-40B4-BE49-F238E27FC236}">
                <a16:creationId xmlns:a16="http://schemas.microsoft.com/office/drawing/2014/main" id="{50C37F92-987F-40F6-EEC7-3C80F40B9312}"/>
              </a:ext>
            </a:extLst>
          </p:cNvPr>
          <p:cNvSpPr txBox="1"/>
          <p:nvPr/>
        </p:nvSpPr>
        <p:spPr>
          <a:xfrm>
            <a:off x="3389471" y="2140160"/>
            <a:ext cx="58808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a:ea typeface="+mn-ea"/>
                <a:cs typeface="+mn-cs"/>
              </a:rPr>
              <a:t>Estoy</a:t>
            </a:r>
            <a:r>
              <a:rPr kumimoji="0" lang="en-GB" sz="2400" i="0" u="none" strike="noStrike" kern="1200" cap="none" spc="0" normalizeH="0" baseline="0" noProof="0" dirty="0">
                <a:ln>
                  <a:noFill/>
                </a:ln>
                <a:effectLst/>
                <a:uLnTx/>
                <a:uFillTx/>
                <a:latin typeface="Century Gothic"/>
                <a:ea typeface="+mn-ea"/>
                <a:cs typeface="+mn-cs"/>
              </a:rPr>
              <a:t> </a:t>
            </a:r>
            <a:r>
              <a:rPr kumimoji="0" lang="en-GB" sz="2400" i="0" u="none" strike="noStrike" kern="1200" cap="none" spc="0" normalizeH="0" baseline="0" noProof="0" dirty="0" err="1">
                <a:ln>
                  <a:noFill/>
                </a:ln>
                <a:effectLst/>
                <a:uLnTx/>
                <a:uFillTx/>
                <a:latin typeface="Century Gothic"/>
                <a:ea typeface="+mn-ea"/>
                <a:cs typeface="+mn-cs"/>
              </a:rPr>
              <a:t>leyendo</a:t>
            </a:r>
            <a:r>
              <a:rPr kumimoji="0" lang="en-GB" sz="2400" i="0" u="none" strike="noStrike" kern="1200" cap="none" spc="0" normalizeH="0" baseline="0" noProof="0" dirty="0">
                <a:ln>
                  <a:noFill/>
                </a:ln>
                <a:effectLst/>
                <a:uLnTx/>
                <a:uFillTx/>
                <a:latin typeface="Century Gothic"/>
                <a:ea typeface="+mn-ea"/>
                <a:cs typeface="+mn-cs"/>
              </a:rPr>
              <a:t> que hoy hay una fiesta </a:t>
            </a:r>
            <a:r>
              <a:rPr kumimoji="0" lang="en-GB" sz="2400" i="0" u="none" strike="noStrike" kern="1200" cap="none" spc="0" normalizeH="0" baseline="0" noProof="0" dirty="0" err="1">
                <a:ln>
                  <a:noFill/>
                </a:ln>
                <a:effectLst/>
                <a:uLnTx/>
                <a:uFillTx/>
                <a:latin typeface="Century Gothic"/>
                <a:ea typeface="+mn-ea"/>
                <a:cs typeface="+mn-cs"/>
              </a:rPr>
              <a:t>en</a:t>
            </a:r>
            <a:r>
              <a:rPr kumimoji="0" lang="en-GB" sz="2400" i="0" u="none" strike="noStrike" kern="1200" cap="none" spc="0" normalizeH="0" baseline="0" noProof="0" dirty="0">
                <a:ln>
                  <a:noFill/>
                </a:ln>
                <a:effectLst/>
                <a:uLnTx/>
                <a:uFillTx/>
                <a:latin typeface="Century Gothic"/>
                <a:ea typeface="+mn-ea"/>
                <a:cs typeface="+mn-cs"/>
              </a:rPr>
              <a:t> la </a:t>
            </a:r>
            <a:r>
              <a:rPr kumimoji="0" lang="en-GB" sz="2400" i="0" u="none" strike="noStrike" kern="1200" cap="none" spc="0" normalizeH="0" baseline="0" noProof="0" dirty="0" err="1">
                <a:ln>
                  <a:noFill/>
                </a:ln>
                <a:effectLst/>
                <a:uLnTx/>
                <a:uFillTx/>
                <a:latin typeface="Century Gothic"/>
                <a:ea typeface="+mn-ea"/>
                <a:cs typeface="+mn-cs"/>
              </a:rPr>
              <a:t>calle</a:t>
            </a:r>
            <a:r>
              <a:rPr kumimoji="0" lang="en-GB" sz="2400" i="0" u="none" strike="noStrike" kern="1200" cap="none" spc="0" normalizeH="0" baseline="0" noProof="0" dirty="0">
                <a:ln>
                  <a:noFill/>
                </a:ln>
                <a:effectLst/>
                <a:uLnTx/>
                <a:uFillTx/>
                <a:latin typeface="Century Gothic"/>
                <a:ea typeface="+mn-ea"/>
                <a:cs typeface="+mn-cs"/>
              </a:rPr>
              <a:t> </a:t>
            </a:r>
            <a:r>
              <a:rPr kumimoji="0" lang="en-GB" sz="2400" i="0" u="none" strike="noStrike" kern="1200" cap="none" spc="0" normalizeH="0" baseline="0" noProof="0" dirty="0" err="1">
                <a:ln>
                  <a:noFill/>
                </a:ln>
                <a:effectLst/>
                <a:uLnTx/>
                <a:uFillTx/>
                <a:latin typeface="Century Gothic"/>
                <a:ea typeface="+mn-ea"/>
                <a:cs typeface="+mn-cs"/>
              </a:rPr>
              <a:t>en</a:t>
            </a:r>
            <a:r>
              <a:rPr kumimoji="0" lang="en-GB" sz="2400" i="0" u="none" strike="noStrike" kern="1200" cap="none" spc="0" normalizeH="0" baseline="0" noProof="0" dirty="0">
                <a:ln>
                  <a:noFill/>
                </a:ln>
                <a:effectLst/>
                <a:uLnTx/>
                <a:uFillTx/>
                <a:latin typeface="Century Gothic"/>
                <a:ea typeface="+mn-ea"/>
                <a:cs typeface="+mn-cs"/>
              </a:rPr>
              <a:t> el </a:t>
            </a:r>
            <a:r>
              <a:rPr kumimoji="0" lang="en-GB" sz="2400" i="0" u="none" strike="noStrike" kern="1200" cap="none" spc="0" normalizeH="0" baseline="0" noProof="0" dirty="0" err="1">
                <a:ln>
                  <a:noFill/>
                </a:ln>
                <a:effectLst/>
                <a:uLnTx/>
                <a:uFillTx/>
                <a:latin typeface="Century Gothic"/>
                <a:ea typeface="+mn-ea"/>
                <a:cs typeface="+mn-cs"/>
              </a:rPr>
              <a:t>este</a:t>
            </a:r>
            <a:r>
              <a:rPr kumimoji="0" lang="en-GB" sz="2400" i="0" u="none" strike="noStrike" kern="1200" cap="none" spc="0" normalizeH="0" baseline="0" noProof="0" dirty="0">
                <a:ln>
                  <a:noFill/>
                </a:ln>
                <a:effectLst/>
                <a:uLnTx/>
                <a:uFillTx/>
                <a:latin typeface="Century Gothic"/>
                <a:ea typeface="+mn-ea"/>
                <a:cs typeface="+mn-cs"/>
              </a:rPr>
              <a:t> de </a:t>
            </a:r>
            <a:r>
              <a:rPr kumimoji="0" lang="en-GB" sz="2400" i="0" u="none" strike="noStrike" kern="1200" cap="none" spc="0" normalizeH="0" baseline="0" noProof="0" dirty="0" err="1">
                <a:ln>
                  <a:noFill/>
                </a:ln>
                <a:effectLst/>
                <a:uLnTx/>
                <a:uFillTx/>
                <a:latin typeface="Century Gothic"/>
                <a:ea typeface="+mn-ea"/>
                <a:cs typeface="+mn-cs"/>
              </a:rPr>
              <a:t>Londres</a:t>
            </a:r>
            <a:r>
              <a:rPr kumimoji="0" lang="en-GB" sz="2400" i="0" u="none" strike="noStrike" kern="1200" cap="none" spc="0" normalizeH="0" baseline="0" noProof="0" dirty="0">
                <a:ln>
                  <a:noFill/>
                </a:ln>
                <a:effectLst/>
                <a:uLnTx/>
                <a:uFillTx/>
                <a:latin typeface="Century Gothic"/>
                <a:ea typeface="+mn-ea"/>
                <a:cs typeface="+mn-cs"/>
              </a:rPr>
              <a:t>.</a:t>
            </a:r>
          </a:p>
        </p:txBody>
      </p:sp>
      <p:sp>
        <p:nvSpPr>
          <p:cNvPr id="1071" name="TextBox 1070">
            <a:extLst>
              <a:ext uri="{FF2B5EF4-FFF2-40B4-BE49-F238E27FC236}">
                <a16:creationId xmlns:a16="http://schemas.microsoft.com/office/drawing/2014/main" id="{ACED3C5C-10E4-84A0-B4DE-92B240D5225A}"/>
              </a:ext>
            </a:extLst>
          </p:cNvPr>
          <p:cNvSpPr txBox="1"/>
          <p:nvPr/>
        </p:nvSpPr>
        <p:spPr>
          <a:xfrm>
            <a:off x="3389471" y="3049197"/>
            <a:ext cx="87696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a:rPr>
              <a:t>Es</a:t>
            </a:r>
            <a:r>
              <a:rPr kumimoji="0" lang="en-GB" sz="2400" i="0" u="none" strike="noStrike" kern="1200" cap="none" spc="0" normalizeH="0" noProof="0" dirty="0">
                <a:ln>
                  <a:noFill/>
                </a:ln>
                <a:effectLst/>
                <a:uLnTx/>
                <a:uFillTx/>
                <a:latin typeface="Century Gothic"/>
              </a:rPr>
              <a:t> un festival </a:t>
            </a:r>
            <a:r>
              <a:rPr kumimoji="0" lang="en-GB" sz="2400" i="0" u="none" strike="noStrike" kern="1200" cap="none" spc="0" normalizeH="0" noProof="0" dirty="0" err="1">
                <a:ln>
                  <a:noFill/>
                </a:ln>
                <a:effectLst/>
                <a:uLnTx/>
                <a:uFillTx/>
                <a:latin typeface="Century Gothic"/>
              </a:rPr>
              <a:t>mexicano</a:t>
            </a:r>
            <a:r>
              <a:rPr kumimoji="0" lang="en-GB" sz="2400" i="0" u="none" strike="noStrike" kern="1200" cap="none" spc="0" normalizeH="0" noProof="0" dirty="0">
                <a:ln>
                  <a:noFill/>
                </a:ln>
                <a:effectLst/>
                <a:uLnTx/>
                <a:uFillTx/>
                <a:latin typeface="Century Gothic"/>
              </a:rPr>
              <a:t> que se llama Día de </a:t>
            </a:r>
            <a:r>
              <a:rPr lang="en-GB" sz="2400" noProof="0" dirty="0">
                <a:latin typeface="Century Gothic"/>
              </a:rPr>
              <a:t>M</a:t>
            </a:r>
            <a:r>
              <a:rPr kumimoji="0" lang="en-GB" sz="2400" i="0" u="none" strike="noStrike" kern="1200" cap="none" spc="0" normalizeH="0" noProof="0" dirty="0">
                <a:ln>
                  <a:noFill/>
                </a:ln>
                <a:effectLst/>
                <a:uLnTx/>
                <a:uFillTx/>
                <a:latin typeface="Century Gothic"/>
              </a:rPr>
              <a:t>uertos. La </a:t>
            </a:r>
            <a:r>
              <a:rPr lang="en-GB" sz="2400" dirty="0" err="1">
                <a:latin typeface="Century Gothic"/>
              </a:rPr>
              <a:t>gente</a:t>
            </a:r>
            <a:r>
              <a:rPr lang="en-GB" sz="2400" dirty="0">
                <a:latin typeface="Century Gothic"/>
              </a:rPr>
              <a:t> </a:t>
            </a:r>
            <a:r>
              <a:rPr lang="en-GB" sz="2400" dirty="0" err="1">
                <a:latin typeface="Century Gothic"/>
              </a:rPr>
              <a:t>lleva</a:t>
            </a:r>
            <a:r>
              <a:rPr lang="en-GB" sz="2400" dirty="0">
                <a:latin typeface="Century Gothic"/>
              </a:rPr>
              <a:t> </a:t>
            </a:r>
            <a:r>
              <a:rPr lang="en-GB" sz="2400" dirty="0" err="1">
                <a:latin typeface="Century Gothic"/>
              </a:rPr>
              <a:t>ropa</a:t>
            </a:r>
            <a:r>
              <a:rPr lang="en-GB" sz="2400" dirty="0">
                <a:latin typeface="Century Gothic"/>
              </a:rPr>
              <a:t> </a:t>
            </a:r>
            <a:r>
              <a:rPr lang="en-GB" sz="2400" dirty="0" err="1">
                <a:latin typeface="Century Gothic"/>
              </a:rPr>
              <a:t>tradicional</a:t>
            </a:r>
            <a:r>
              <a:rPr lang="en-GB" sz="2400" dirty="0">
                <a:latin typeface="Century Gothic"/>
              </a:rPr>
              <a:t>, </a:t>
            </a:r>
            <a:r>
              <a:rPr lang="en-GB" sz="2400" dirty="0" err="1">
                <a:latin typeface="Century Gothic"/>
              </a:rPr>
              <a:t>baila</a:t>
            </a:r>
            <a:r>
              <a:rPr lang="en-GB" sz="2400" dirty="0">
                <a:latin typeface="Century Gothic"/>
              </a:rPr>
              <a:t> y </a:t>
            </a:r>
            <a:r>
              <a:rPr lang="en-GB" sz="2400" dirty="0" err="1">
                <a:latin typeface="Century Gothic"/>
              </a:rPr>
              <a:t>bebe</a:t>
            </a:r>
            <a:r>
              <a:rPr lang="en-GB" sz="2400" dirty="0">
                <a:latin typeface="Century Gothic"/>
              </a:rPr>
              <a:t> </a:t>
            </a:r>
            <a:r>
              <a:rPr lang="en-GB" sz="2400" noProof="0" dirty="0" err="1">
                <a:latin typeface="Century Gothic"/>
              </a:rPr>
              <a:t>cócteles</a:t>
            </a:r>
            <a:r>
              <a:rPr lang="en-GB" sz="2400" dirty="0">
                <a:latin typeface="Century Gothic"/>
              </a:rPr>
              <a:t>. </a:t>
            </a:r>
            <a:endParaRPr kumimoji="0" lang="en-GB" sz="2400" i="0" u="none" strike="noStrike" kern="1200" cap="none" spc="0" normalizeH="0" baseline="0" noProof="0" dirty="0">
              <a:ln>
                <a:noFill/>
              </a:ln>
              <a:effectLst/>
              <a:uLnTx/>
              <a:uFillTx/>
              <a:latin typeface="Century Gothic"/>
            </a:endParaRPr>
          </a:p>
        </p:txBody>
      </p:sp>
      <p:sp>
        <p:nvSpPr>
          <p:cNvPr id="1072" name="TextBox 1071">
            <a:extLst>
              <a:ext uri="{FF2B5EF4-FFF2-40B4-BE49-F238E27FC236}">
                <a16:creationId xmlns:a16="http://schemas.microsoft.com/office/drawing/2014/main" id="{2363B3FE-AFA5-0034-0C85-8D0EC3350825}"/>
              </a:ext>
            </a:extLst>
          </p:cNvPr>
          <p:cNvSpPr txBox="1"/>
          <p:nvPr/>
        </p:nvSpPr>
        <p:spPr>
          <a:xfrm>
            <a:off x="3389471" y="3930819"/>
            <a:ext cx="55315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a:ea typeface="+mn-ea"/>
                <a:cs typeface="+mn-cs"/>
              </a:rPr>
              <a:t>Sí</a:t>
            </a:r>
            <a:r>
              <a:rPr kumimoji="0" lang="en-GB" sz="2400" i="0" u="none" strike="noStrike" kern="1200" cap="none" spc="0" normalizeH="0" baseline="0" noProof="0" dirty="0">
                <a:ln>
                  <a:noFill/>
                </a:ln>
                <a:effectLst/>
                <a:uLnTx/>
                <a:uFillTx/>
                <a:latin typeface="Century Gothic"/>
                <a:ea typeface="+mn-ea"/>
                <a:cs typeface="+mn-cs"/>
              </a:rPr>
              <a:t>.</a:t>
            </a:r>
            <a:r>
              <a:rPr kumimoji="0" lang="en-GB" sz="2400" i="0" u="none" strike="noStrike" kern="1200" cap="none" spc="0" normalizeH="0" noProof="0" dirty="0">
                <a:ln>
                  <a:noFill/>
                </a:ln>
                <a:effectLst/>
                <a:uLnTx/>
                <a:uFillTx/>
                <a:latin typeface="Century Gothic"/>
                <a:ea typeface="+mn-ea"/>
                <a:cs typeface="+mn-cs"/>
              </a:rPr>
              <a:t> Ayer </a:t>
            </a:r>
            <a:r>
              <a:rPr kumimoji="0" lang="en-GB" sz="2400" i="0" u="none" strike="noStrike" kern="1200" cap="none" spc="0" normalizeH="0" noProof="0" dirty="0" err="1">
                <a:ln>
                  <a:noFill/>
                </a:ln>
                <a:effectLst/>
                <a:uLnTx/>
                <a:uFillTx/>
                <a:latin typeface="Century Gothic"/>
                <a:ea typeface="+mn-ea"/>
                <a:cs typeface="+mn-cs"/>
              </a:rPr>
              <a:t>llamé</a:t>
            </a:r>
            <a:r>
              <a:rPr kumimoji="0" lang="en-GB" sz="2400" i="0" u="none" strike="noStrike" kern="1200" cap="none" spc="0" normalizeH="0" noProof="0" dirty="0">
                <a:ln>
                  <a:noFill/>
                </a:ln>
                <a:effectLst/>
                <a:uLnTx/>
                <a:uFillTx/>
                <a:latin typeface="Century Gothic"/>
                <a:ea typeface="+mn-ea"/>
                <a:cs typeface="+mn-cs"/>
              </a:rPr>
              <a:t> a Yolanda. </a:t>
            </a:r>
            <a:r>
              <a:rPr kumimoji="0" lang="en-GB" sz="2400" i="0" u="none" strike="noStrike" kern="1200" cap="none" spc="0" normalizeH="0" noProof="0" dirty="0" err="1">
                <a:ln>
                  <a:noFill/>
                </a:ln>
                <a:effectLst/>
                <a:uLnTx/>
                <a:uFillTx/>
                <a:latin typeface="Century Gothic"/>
                <a:ea typeface="+mn-ea"/>
                <a:cs typeface="+mn-cs"/>
              </a:rPr>
              <a:t>Estaba</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yendo</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allí</a:t>
            </a:r>
            <a:r>
              <a:rPr kumimoji="0" lang="en-GB" sz="2400" i="0" u="none" strike="noStrike" kern="1200" cap="none" spc="0" normalizeH="0" noProof="0" dirty="0">
                <a:ln>
                  <a:noFill/>
                </a:ln>
                <a:effectLst/>
                <a:uLnTx/>
                <a:uFillTx/>
                <a:latin typeface="Century Gothic"/>
                <a:ea typeface="+mn-ea"/>
                <a:cs typeface="+mn-cs"/>
              </a:rPr>
              <a:t> para </a:t>
            </a:r>
            <a:r>
              <a:rPr kumimoji="0" lang="en-GB" sz="2400" i="0" u="none" strike="noStrike" kern="1200" cap="none" spc="0" normalizeH="0" noProof="0" dirty="0" err="1">
                <a:ln>
                  <a:noFill/>
                </a:ln>
                <a:effectLst/>
                <a:uLnTx/>
                <a:uFillTx/>
                <a:latin typeface="Century Gothic"/>
                <a:ea typeface="+mn-ea"/>
                <a:cs typeface="+mn-cs"/>
              </a:rPr>
              <a:t>ayudar</a:t>
            </a:r>
            <a:r>
              <a:rPr kumimoji="0" lang="en-GB" sz="2400" i="0" u="none" strike="noStrike" kern="1200" cap="none" spc="0" normalizeH="0" noProof="0" dirty="0">
                <a:ln>
                  <a:noFill/>
                </a:ln>
                <a:effectLst/>
                <a:uLnTx/>
                <a:uFillTx/>
                <a:latin typeface="Century Gothic"/>
                <a:ea typeface="+mn-ea"/>
                <a:cs typeface="+mn-cs"/>
              </a:rPr>
              <a:t> con las </a:t>
            </a:r>
            <a:r>
              <a:rPr kumimoji="0" lang="en-GB" sz="2400" i="0" u="none" strike="noStrike" kern="1200" cap="none" spc="0" normalizeH="0" noProof="0" dirty="0" err="1">
                <a:ln>
                  <a:noFill/>
                </a:ln>
                <a:effectLst/>
                <a:uLnTx/>
                <a:uFillTx/>
                <a:latin typeface="Century Gothic"/>
                <a:ea typeface="+mn-ea"/>
                <a:cs typeface="+mn-cs"/>
              </a:rPr>
              <a:t>preparaciones</a:t>
            </a:r>
            <a:r>
              <a:rPr kumimoji="0" lang="en-GB" sz="2400" i="0" u="none" strike="noStrike" kern="1200" cap="none" spc="0" normalizeH="0" noProof="0" dirty="0">
                <a:ln>
                  <a:noFill/>
                </a:ln>
                <a:effectLst/>
                <a:uLnTx/>
                <a:uFillTx/>
                <a:latin typeface="Century Gothic"/>
                <a:ea typeface="+mn-ea"/>
                <a:cs typeface="+mn-cs"/>
              </a:rPr>
              <a:t> para la fiesta.</a:t>
            </a:r>
            <a:endParaRPr kumimoji="0" lang="en-GB" sz="2400" i="0" u="none" strike="noStrike" kern="1200" cap="none" spc="0" normalizeH="0" baseline="0" noProof="0" dirty="0">
              <a:ln>
                <a:noFill/>
              </a:ln>
              <a:effectLst/>
              <a:uLnTx/>
              <a:uFillTx/>
              <a:latin typeface="Century Gothic"/>
              <a:ea typeface="+mn-ea"/>
              <a:cs typeface="+mn-cs"/>
            </a:endParaRPr>
          </a:p>
        </p:txBody>
      </p:sp>
      <p:sp>
        <p:nvSpPr>
          <p:cNvPr id="1073" name="TextBox 1072">
            <a:extLst>
              <a:ext uri="{FF2B5EF4-FFF2-40B4-BE49-F238E27FC236}">
                <a16:creationId xmlns:a16="http://schemas.microsoft.com/office/drawing/2014/main" id="{8C3879CF-7182-AFC4-D72E-32FD84FF9BBA}"/>
              </a:ext>
            </a:extLst>
          </p:cNvPr>
          <p:cNvSpPr txBox="1"/>
          <p:nvPr/>
        </p:nvSpPr>
        <p:spPr>
          <a:xfrm>
            <a:off x="3389471" y="5141644"/>
            <a:ext cx="6357172" cy="1200329"/>
          </a:xfrm>
          <a:prstGeom prst="rect">
            <a:avLst/>
          </a:prstGeom>
          <a:noFill/>
        </p:spPr>
        <p:txBody>
          <a:bodyPr wrap="square" rtlCol="0">
            <a:spAutoFit/>
          </a:bodyPr>
          <a:lstStyle/>
          <a:p>
            <a:pPr lvl="0">
              <a:defRPr/>
            </a:pPr>
            <a:r>
              <a:rPr lang="en-GB" sz="2400" dirty="0" err="1">
                <a:latin typeface="Century Gothic"/>
              </a:rPr>
              <a:t>Oí</a:t>
            </a:r>
            <a:r>
              <a:rPr lang="en-GB" sz="2400" dirty="0">
                <a:latin typeface="Century Gothic"/>
              </a:rPr>
              <a:t> que </a:t>
            </a:r>
            <a:r>
              <a:rPr lang="en-GB" sz="2400" dirty="0" err="1">
                <a:latin typeface="Century Gothic"/>
              </a:rPr>
              <a:t>está</a:t>
            </a:r>
            <a:r>
              <a:rPr lang="en-GB" sz="2400" dirty="0">
                <a:latin typeface="Century Gothic"/>
              </a:rPr>
              <a:t> </a:t>
            </a:r>
            <a:r>
              <a:rPr lang="en-GB" sz="2400" dirty="0" err="1">
                <a:latin typeface="Century Gothic"/>
              </a:rPr>
              <a:t>construyendo</a:t>
            </a:r>
            <a:r>
              <a:rPr lang="en-GB" sz="2400" dirty="0">
                <a:latin typeface="Century Gothic"/>
              </a:rPr>
              <a:t> un altar</a:t>
            </a:r>
            <a:br>
              <a:rPr lang="en-GB" sz="2400" dirty="0">
                <a:latin typeface="Century Gothic"/>
              </a:rPr>
            </a:br>
            <a:r>
              <a:rPr lang="en-GB" sz="2400" dirty="0">
                <a:latin typeface="Century Gothic"/>
              </a:rPr>
              <a:t>para la </a:t>
            </a:r>
            <a:r>
              <a:rPr lang="en-GB" sz="2400" dirty="0" err="1">
                <a:latin typeface="Century Gothic"/>
              </a:rPr>
              <a:t>artista</a:t>
            </a:r>
            <a:r>
              <a:rPr lang="en-GB" sz="2400" dirty="0">
                <a:latin typeface="Century Gothic"/>
              </a:rPr>
              <a:t> Frida Kahlo con </a:t>
            </a:r>
            <a:r>
              <a:rPr lang="en-GB" sz="2400" dirty="0" err="1">
                <a:latin typeface="Century Gothic"/>
              </a:rPr>
              <a:t>flores</a:t>
            </a:r>
            <a:r>
              <a:rPr lang="en-GB" sz="2400" dirty="0">
                <a:latin typeface="Century Gothic"/>
              </a:rPr>
              <a:t> y</a:t>
            </a:r>
            <a:br>
              <a:rPr lang="en-GB" sz="2400" dirty="0">
                <a:latin typeface="Century Gothic"/>
              </a:rPr>
            </a:br>
            <a:r>
              <a:rPr lang="en-GB" sz="2400" dirty="0">
                <a:latin typeface="Century Gothic"/>
              </a:rPr>
              <a:t>comida </a:t>
            </a:r>
            <a:r>
              <a:rPr lang="en-GB" sz="2400" dirty="0" err="1">
                <a:latin typeface="Century Gothic"/>
              </a:rPr>
              <a:t>incluyendo</a:t>
            </a:r>
            <a:r>
              <a:rPr lang="en-GB" sz="2400" dirty="0">
                <a:latin typeface="Century Gothic"/>
              </a:rPr>
              <a:t> las </a:t>
            </a:r>
            <a:r>
              <a:rPr lang="en-GB" sz="2400" dirty="0" err="1">
                <a:latin typeface="Century Gothic"/>
              </a:rPr>
              <a:t>calaveras</a:t>
            </a:r>
            <a:r>
              <a:rPr lang="en-GB" sz="2400" dirty="0"/>
              <a:t> </a:t>
            </a:r>
            <a:r>
              <a:rPr lang="en-GB" sz="2400" dirty="0" err="1"/>
              <a:t>dulces</a:t>
            </a:r>
            <a:r>
              <a:rPr lang="en-GB" sz="2400" dirty="0"/>
              <a:t>.</a:t>
            </a:r>
            <a:endParaRPr kumimoji="0" lang="en-GB" sz="2400" i="0" u="none" strike="noStrike" kern="1200" cap="none" spc="0" normalizeH="0" baseline="0" noProof="0" dirty="0">
              <a:ln>
                <a:noFill/>
              </a:ln>
              <a:effectLst/>
              <a:uLnTx/>
              <a:uFillTx/>
              <a:latin typeface="Century Gothic"/>
            </a:endParaRPr>
          </a:p>
        </p:txBody>
      </p:sp>
      <p:sp>
        <p:nvSpPr>
          <p:cNvPr id="86" name="TextBox 85">
            <a:extLst>
              <a:ext uri="{FF2B5EF4-FFF2-40B4-BE49-F238E27FC236}">
                <a16:creationId xmlns:a16="http://schemas.microsoft.com/office/drawing/2014/main" id="{08628ED3-7173-4805-88FC-79E7FEF94AC9}"/>
              </a:ext>
            </a:extLst>
          </p:cNvPr>
          <p:cNvSpPr txBox="1"/>
          <p:nvPr/>
        </p:nvSpPr>
        <p:spPr>
          <a:xfrm>
            <a:off x="575562" y="2210220"/>
            <a:ext cx="13587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87" name="TextBox 86">
            <a:extLst>
              <a:ext uri="{FF2B5EF4-FFF2-40B4-BE49-F238E27FC236}">
                <a16:creationId xmlns:a16="http://schemas.microsoft.com/office/drawing/2014/main" id="{CA9D528D-A309-49A9-9438-29B4D1D5CB16}"/>
              </a:ext>
            </a:extLst>
          </p:cNvPr>
          <p:cNvSpPr txBox="1"/>
          <p:nvPr/>
        </p:nvSpPr>
        <p:spPr>
          <a:xfrm>
            <a:off x="1923603" y="3120765"/>
            <a:ext cx="16068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90" name="TextBox 89">
            <a:extLst>
              <a:ext uri="{FF2B5EF4-FFF2-40B4-BE49-F238E27FC236}">
                <a16:creationId xmlns:a16="http://schemas.microsoft.com/office/drawing/2014/main" id="{31B522E4-1E7C-4158-B758-021398A1BFFF}"/>
              </a:ext>
            </a:extLst>
          </p:cNvPr>
          <p:cNvSpPr txBox="1"/>
          <p:nvPr/>
        </p:nvSpPr>
        <p:spPr>
          <a:xfrm>
            <a:off x="575562" y="4166900"/>
            <a:ext cx="10183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91" name="TextBox 90">
            <a:extLst>
              <a:ext uri="{FF2B5EF4-FFF2-40B4-BE49-F238E27FC236}">
                <a16:creationId xmlns:a16="http://schemas.microsoft.com/office/drawing/2014/main" id="{8E7F37CC-CFEE-4877-973E-1540FCBB12B9}"/>
              </a:ext>
            </a:extLst>
          </p:cNvPr>
          <p:cNvSpPr txBox="1"/>
          <p:nvPr/>
        </p:nvSpPr>
        <p:spPr>
          <a:xfrm>
            <a:off x="1923603" y="5367672"/>
            <a:ext cx="8094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sp>
        <p:nvSpPr>
          <p:cNvPr id="54" name="Title 53">
            <a:extLst>
              <a:ext uri="{FF2B5EF4-FFF2-40B4-BE49-F238E27FC236}">
                <a16:creationId xmlns:a16="http://schemas.microsoft.com/office/drawing/2014/main" id="{4EDBB950-E864-4C9D-9272-AA51050BC3DD}"/>
              </a:ext>
            </a:extLst>
          </p:cNvPr>
          <p:cNvSpPr>
            <a:spLocks noGrp="1"/>
          </p:cNvSpPr>
          <p:nvPr>
            <p:ph type="title"/>
          </p:nvPr>
        </p:nvSpPr>
        <p:spPr>
          <a:xfrm>
            <a:off x="-1" y="213557"/>
            <a:ext cx="4539917" cy="1144615"/>
          </a:xfrm>
        </p:spPr>
        <p:txBody>
          <a:bodyPr>
            <a:normAutofit/>
          </a:bodyPr>
          <a:lstStyle/>
          <a:p>
            <a:r>
              <a:rPr lang="en-GB" dirty="0"/>
              <a:t>El Día de Muertos </a:t>
            </a:r>
            <a:r>
              <a:rPr lang="en-GB" dirty="0" err="1"/>
              <a:t>en</a:t>
            </a:r>
            <a:r>
              <a:rPr lang="en-GB" dirty="0"/>
              <a:t> </a:t>
            </a:r>
            <a:r>
              <a:rPr lang="en-GB" dirty="0" err="1"/>
              <a:t>Londres</a:t>
            </a:r>
            <a:endParaRPr lang="en-GB" dirty="0"/>
          </a:p>
        </p:txBody>
      </p:sp>
      <p:pic>
        <p:nvPicPr>
          <p:cNvPr id="3074" name="Picture 2" descr="Free photos of Mexican">
            <a:extLst>
              <a:ext uri="{FF2B5EF4-FFF2-40B4-BE49-F238E27FC236}">
                <a16:creationId xmlns:a16="http://schemas.microsoft.com/office/drawing/2014/main" id="{6D06C34E-12A9-449D-AAF2-0ADA3F4E0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0410" y="4103993"/>
            <a:ext cx="2814709" cy="1876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hotos of Mariachi">
            <a:extLst>
              <a:ext uri="{FF2B5EF4-FFF2-40B4-BE49-F238E27FC236}">
                <a16:creationId xmlns:a16="http://schemas.microsoft.com/office/drawing/2014/main" id="{382890B2-78C6-4054-9C7A-555412A2C8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4417" y="1240538"/>
            <a:ext cx="2593279" cy="17261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photos of Celebration">
            <a:extLst>
              <a:ext uri="{FF2B5EF4-FFF2-40B4-BE49-F238E27FC236}">
                <a16:creationId xmlns:a16="http://schemas.microsoft.com/office/drawing/2014/main" id="{0E37936C-8300-4C10-AED3-1770DE308E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14" t="10464" r="36739" b="35210"/>
          <a:stretch/>
        </p:blipFill>
        <p:spPr bwMode="auto">
          <a:xfrm>
            <a:off x="8456077" y="3829113"/>
            <a:ext cx="1448759" cy="9713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noaction">
              <a:snd r:embed="rId6" name="1. Estoy leyendo que hoy....wav"/>
            </a:hlinkClick>
            <a:extLst>
              <a:ext uri="{FF2B5EF4-FFF2-40B4-BE49-F238E27FC236}">
                <a16:creationId xmlns:a16="http://schemas.microsoft.com/office/drawing/2014/main" id="{240317C9-BB8C-89D9-383B-AC42C421864D}"/>
              </a:ext>
            </a:extLst>
          </p:cNvPr>
          <p:cNvSpPr/>
          <p:nvPr/>
        </p:nvSpPr>
        <p:spPr>
          <a:xfrm>
            <a:off x="93563" y="236511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 name="Rectangle 2">
            <a:hlinkClick r:id="" action="ppaction://noaction">
              <a:snd r:embed="rId7" name="2. Es un festival mexicano que se llama....wav"/>
            </a:hlinkClick>
            <a:extLst>
              <a:ext uri="{FF2B5EF4-FFF2-40B4-BE49-F238E27FC236}">
                <a16:creationId xmlns:a16="http://schemas.microsoft.com/office/drawing/2014/main" id="{B224AEB6-5542-A1A8-9F7D-D73CB58F04B8}"/>
              </a:ext>
            </a:extLst>
          </p:cNvPr>
          <p:cNvSpPr/>
          <p:nvPr/>
        </p:nvSpPr>
        <p:spPr>
          <a:xfrm>
            <a:off x="90368" y="3280624"/>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 name="Rectangle 3">
            <a:hlinkClick r:id="" action="ppaction://noaction">
              <a:snd r:embed="rId8" name="3. Sí, ayer llamé a Yolanda....wav"/>
            </a:hlinkClick>
            <a:extLst>
              <a:ext uri="{FF2B5EF4-FFF2-40B4-BE49-F238E27FC236}">
                <a16:creationId xmlns:a16="http://schemas.microsoft.com/office/drawing/2014/main" id="{B1E24ABC-FC1A-EF8C-A125-EAECDC685543}"/>
              </a:ext>
            </a:extLst>
          </p:cNvPr>
          <p:cNvSpPr/>
          <p:nvPr/>
        </p:nvSpPr>
        <p:spPr>
          <a:xfrm>
            <a:off x="97295" y="432726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5" name="Rectangle 4">
            <a:hlinkClick r:id="" action="ppaction://noaction">
              <a:snd r:embed="rId9" name="4. Oí que está construyendo un altar....wav"/>
            </a:hlinkClick>
            <a:extLst>
              <a:ext uri="{FF2B5EF4-FFF2-40B4-BE49-F238E27FC236}">
                <a16:creationId xmlns:a16="http://schemas.microsoft.com/office/drawing/2014/main" id="{62D5E49A-694C-D300-481B-7F7F67A02F2F}"/>
              </a:ext>
            </a:extLst>
          </p:cNvPr>
          <p:cNvSpPr/>
          <p:nvPr/>
        </p:nvSpPr>
        <p:spPr>
          <a:xfrm>
            <a:off x="90368" y="5490781"/>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27" name="Group 26">
            <a:extLst>
              <a:ext uri="{FF2B5EF4-FFF2-40B4-BE49-F238E27FC236}">
                <a16:creationId xmlns:a16="http://schemas.microsoft.com/office/drawing/2014/main" id="{6D8ED988-50FF-A3D0-75C9-52CC86DF91DD}"/>
              </a:ext>
            </a:extLst>
          </p:cNvPr>
          <p:cNvGrpSpPr/>
          <p:nvPr/>
        </p:nvGrpSpPr>
        <p:grpSpPr>
          <a:xfrm>
            <a:off x="1923603" y="2206757"/>
            <a:ext cx="1365529" cy="646331"/>
            <a:chOff x="1816210" y="2392421"/>
            <a:chExt cx="1365529" cy="646331"/>
          </a:xfrm>
        </p:grpSpPr>
        <p:sp>
          <p:nvSpPr>
            <p:cNvPr id="85" name="TextBox 84">
              <a:extLst>
                <a:ext uri="{FF2B5EF4-FFF2-40B4-BE49-F238E27FC236}">
                  <a16:creationId xmlns:a16="http://schemas.microsoft.com/office/drawing/2014/main" id="{2FF8E57E-7E34-44EC-941E-02811EB62C3E}"/>
                </a:ext>
              </a:extLst>
            </p:cNvPr>
            <p:cNvSpPr txBox="1"/>
            <p:nvPr/>
          </p:nvSpPr>
          <p:spPr>
            <a:xfrm>
              <a:off x="1816210" y="2392421"/>
              <a:ext cx="13655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16" name="Straight Connector 15">
              <a:extLst>
                <a:ext uri="{FF2B5EF4-FFF2-40B4-BE49-F238E27FC236}">
                  <a16:creationId xmlns:a16="http://schemas.microsoft.com/office/drawing/2014/main" id="{F626AB7C-16C0-E041-C9C4-56E5E5BA3F4F}"/>
                </a:ext>
              </a:extLst>
            </p:cNvPr>
            <p:cNvCxnSpPr>
              <a:cxnSpLocks/>
            </p:cNvCxnSpPr>
            <p:nvPr/>
          </p:nvCxnSpPr>
          <p:spPr>
            <a:xfrm flipH="1">
              <a:off x="1940400" y="2556870"/>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016D6650-A607-4638-AC02-706F004EC7EA}"/>
              </a:ext>
            </a:extLst>
          </p:cNvPr>
          <p:cNvGrpSpPr/>
          <p:nvPr/>
        </p:nvGrpSpPr>
        <p:grpSpPr>
          <a:xfrm>
            <a:off x="575562" y="3120434"/>
            <a:ext cx="1365529" cy="646331"/>
            <a:chOff x="570072" y="3128279"/>
            <a:chExt cx="1365529" cy="646331"/>
          </a:xfrm>
        </p:grpSpPr>
        <p:sp>
          <p:nvSpPr>
            <p:cNvPr id="19" name="TextBox 18">
              <a:extLst>
                <a:ext uri="{FF2B5EF4-FFF2-40B4-BE49-F238E27FC236}">
                  <a16:creationId xmlns:a16="http://schemas.microsoft.com/office/drawing/2014/main" id="{F6F85FBA-AE5A-A948-128B-7B08ECC67ABB}"/>
                </a:ext>
              </a:extLst>
            </p:cNvPr>
            <p:cNvSpPr txBox="1"/>
            <p:nvPr/>
          </p:nvSpPr>
          <p:spPr>
            <a:xfrm>
              <a:off x="570072" y="3128279"/>
              <a:ext cx="13655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0" name="Straight Connector 19">
              <a:extLst>
                <a:ext uri="{FF2B5EF4-FFF2-40B4-BE49-F238E27FC236}">
                  <a16:creationId xmlns:a16="http://schemas.microsoft.com/office/drawing/2014/main" id="{6337ED7D-24D3-2E6D-E9D3-987B86B2FE77}"/>
                </a:ext>
              </a:extLst>
            </p:cNvPr>
            <p:cNvCxnSpPr>
              <a:cxnSpLocks/>
            </p:cNvCxnSpPr>
            <p:nvPr/>
          </p:nvCxnSpPr>
          <p:spPr>
            <a:xfrm flipH="1">
              <a:off x="692973" y="3291516"/>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65B874B3-7E9A-8DDA-CF6C-297199E1BE13}"/>
              </a:ext>
            </a:extLst>
          </p:cNvPr>
          <p:cNvGrpSpPr/>
          <p:nvPr/>
        </p:nvGrpSpPr>
        <p:grpSpPr>
          <a:xfrm>
            <a:off x="575562" y="5067442"/>
            <a:ext cx="1590172" cy="1200329"/>
            <a:chOff x="-225653" y="5364974"/>
            <a:chExt cx="1590172" cy="1200329"/>
          </a:xfrm>
        </p:grpSpPr>
        <p:sp>
          <p:nvSpPr>
            <p:cNvPr id="23" name="TextBox 22">
              <a:extLst>
                <a:ext uri="{FF2B5EF4-FFF2-40B4-BE49-F238E27FC236}">
                  <a16:creationId xmlns:a16="http://schemas.microsoft.com/office/drawing/2014/main" id="{FC3D244B-CD1D-0EDA-677C-925D9EA86052}"/>
                </a:ext>
              </a:extLst>
            </p:cNvPr>
            <p:cNvSpPr txBox="1"/>
            <p:nvPr/>
          </p:nvSpPr>
          <p:spPr>
            <a:xfrm>
              <a:off x="-225653" y="5364974"/>
              <a:ext cx="15901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5" name="Straight Connector 24">
              <a:extLst>
                <a:ext uri="{FF2B5EF4-FFF2-40B4-BE49-F238E27FC236}">
                  <a16:creationId xmlns:a16="http://schemas.microsoft.com/office/drawing/2014/main" id="{D415DEAA-1C08-E7AD-CB42-CA3F6D59EF33}"/>
                </a:ext>
              </a:extLst>
            </p:cNvPr>
            <p:cNvCxnSpPr>
              <a:cxnSpLocks/>
            </p:cNvCxnSpPr>
            <p:nvPr/>
          </p:nvCxnSpPr>
          <p:spPr>
            <a:xfrm flipH="1">
              <a:off x="-111898" y="5529872"/>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09B884D3-214D-198F-865E-E2A590A2DC98}"/>
              </a:ext>
            </a:extLst>
          </p:cNvPr>
          <p:cNvGrpSpPr/>
          <p:nvPr/>
        </p:nvGrpSpPr>
        <p:grpSpPr>
          <a:xfrm>
            <a:off x="1923603" y="4166900"/>
            <a:ext cx="1590172" cy="646331"/>
            <a:chOff x="1956679" y="4484975"/>
            <a:chExt cx="1590172" cy="646331"/>
          </a:xfrm>
        </p:grpSpPr>
        <p:sp>
          <p:nvSpPr>
            <p:cNvPr id="21" name="TextBox 20">
              <a:extLst>
                <a:ext uri="{FF2B5EF4-FFF2-40B4-BE49-F238E27FC236}">
                  <a16:creationId xmlns:a16="http://schemas.microsoft.com/office/drawing/2014/main" id="{5F2F0CD1-0B09-248B-4417-D103907E9BF3}"/>
                </a:ext>
              </a:extLst>
            </p:cNvPr>
            <p:cNvSpPr txBox="1"/>
            <p:nvPr/>
          </p:nvSpPr>
          <p:spPr>
            <a:xfrm>
              <a:off x="1956679" y="4484975"/>
              <a:ext cx="1590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1">
                      <a:lumMod val="75000"/>
                    </a:schemeClr>
                  </a:solidFill>
                  <a:latin typeface="Century Gothic"/>
                </a:rPr>
                <a:t>|||||</a:t>
              </a:r>
              <a:endParaRPr kumimoji="0" lang="en-GB" sz="3600" b="1" i="0" u="none" strike="noStrike" kern="1200" cap="none" spc="0" normalizeH="0" baseline="0" noProof="0" dirty="0">
                <a:ln>
                  <a:noFill/>
                </a:ln>
                <a:solidFill>
                  <a:schemeClr val="tx1">
                    <a:lumMod val="75000"/>
                  </a:schemeClr>
                </a:solidFill>
                <a:effectLst/>
                <a:uLnTx/>
                <a:uFillTx/>
                <a:latin typeface="Century Gothic"/>
              </a:endParaRPr>
            </a:p>
          </p:txBody>
        </p:sp>
        <p:cxnSp>
          <p:nvCxnSpPr>
            <p:cNvPr id="22" name="Straight Connector 21">
              <a:extLst>
                <a:ext uri="{FF2B5EF4-FFF2-40B4-BE49-F238E27FC236}">
                  <a16:creationId xmlns:a16="http://schemas.microsoft.com/office/drawing/2014/main" id="{A10D8D96-A894-3A2A-2C2B-B3D71A1B22CE}"/>
                </a:ext>
              </a:extLst>
            </p:cNvPr>
            <p:cNvCxnSpPr>
              <a:cxnSpLocks/>
            </p:cNvCxnSpPr>
            <p:nvPr/>
          </p:nvCxnSpPr>
          <p:spPr>
            <a:xfrm flipH="1">
              <a:off x="2078187" y="4648212"/>
              <a:ext cx="1032487" cy="394018"/>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305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 grpId="0"/>
      <p:bldP spid="1071" grpId="0"/>
      <p:bldP spid="1072" grpId="0"/>
      <p:bldP spid="1073" grpId="0"/>
      <p:bldP spid="86" grpId="0"/>
      <p:bldP spid="87"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3CAAA-494F-45AE-B65E-E7251E859FF2}"/>
              </a:ext>
            </a:extLst>
          </p:cNvPr>
          <p:cNvPicPr>
            <a:picLocks noChangeAspect="1"/>
          </p:cNvPicPr>
          <p:nvPr/>
        </p:nvPicPr>
        <p:blipFill rotWithShape="1">
          <a:blip r:embed="rId3"/>
          <a:srcRect r="41850" b="50000"/>
          <a:stretch/>
        </p:blipFill>
        <p:spPr>
          <a:xfrm>
            <a:off x="2779845" y="3942678"/>
            <a:ext cx="5891969" cy="2084470"/>
          </a:xfrm>
          <a:prstGeom prst="rect">
            <a:avLst/>
          </a:prstGeom>
        </p:spPr>
      </p:pic>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242679" y="830853"/>
            <a:ext cx="11721754" cy="738623"/>
          </a:xfrm>
          <a:prstGeom prst="rect">
            <a:avLst/>
          </a:prstGeom>
          <a:noFill/>
          <a:ln>
            <a:noFill/>
          </a:ln>
        </p:spPr>
        <p:txBody>
          <a:bodyPr spcFirstLastPara="1" wrap="square" lIns="91425" tIns="45700" rIns="91425" bIns="45700" anchor="t" anchorCtr="0">
            <a:spAutoFit/>
          </a:bodyPr>
          <a:lstStyle/>
          <a:p>
            <a:pPr>
              <a:buClr>
                <a:srgbClr val="1F3864"/>
              </a:buClr>
              <a:buSzPts val="2200"/>
            </a:pPr>
            <a:r>
              <a:rPr lang="en-GB" sz="2100" kern="0" dirty="0" err="1">
                <a:solidFill>
                  <a:srgbClr val="3D3C3C"/>
                </a:solidFill>
                <a:ea typeface="Century Gothic"/>
                <a:cs typeface="Century Gothic"/>
                <a:sym typeface="Century Gothic"/>
              </a:rPr>
              <a:t>Estudiante</a:t>
            </a:r>
            <a:r>
              <a:rPr lang="en-GB" sz="2100" kern="0" dirty="0">
                <a:solidFill>
                  <a:srgbClr val="3D3C3C"/>
                </a:solidFill>
                <a:ea typeface="Century Gothic"/>
                <a:cs typeface="Century Gothic"/>
                <a:sym typeface="Century Gothic"/>
              </a:rPr>
              <a:t> A </a:t>
            </a:r>
            <a:r>
              <a:rPr lang="en-GB" sz="2100" kern="0" dirty="0" err="1">
                <a:solidFill>
                  <a:srgbClr val="3D3C3C"/>
                </a:solidFill>
                <a:ea typeface="Century Gothic"/>
                <a:cs typeface="Century Gothic"/>
                <a:sym typeface="Century Gothic"/>
              </a:rPr>
              <a:t>pregunta</a:t>
            </a:r>
            <a:r>
              <a:rPr lang="en-GB" sz="2100" kern="0" dirty="0">
                <a:solidFill>
                  <a:srgbClr val="3D3C3C"/>
                </a:solidFill>
                <a:ea typeface="Century Gothic"/>
                <a:cs typeface="Century Gothic"/>
                <a:sym typeface="Century Gothic"/>
              </a:rPr>
              <a:t> </a:t>
            </a:r>
            <a:r>
              <a:rPr lang="en-GB" sz="2100" dirty="0"/>
              <a:t>¿</a:t>
            </a:r>
            <a:r>
              <a:rPr lang="en-GB" sz="2100" dirty="0" err="1"/>
              <a:t>dónde</a:t>
            </a:r>
            <a:r>
              <a:rPr lang="en-GB" sz="2100" dirty="0"/>
              <a:t> </a:t>
            </a:r>
            <a:r>
              <a:rPr lang="en-GB" sz="2100" dirty="0" err="1"/>
              <a:t>estás</a:t>
            </a:r>
            <a:r>
              <a:rPr lang="en-GB" sz="2100" dirty="0"/>
              <a:t>? or ¿</a:t>
            </a:r>
            <a:r>
              <a:rPr lang="en-GB" sz="2100" dirty="0" err="1"/>
              <a:t>dónde</a:t>
            </a:r>
            <a:r>
              <a:rPr lang="en-GB" sz="2100" dirty="0"/>
              <a:t> </a:t>
            </a:r>
            <a:r>
              <a:rPr lang="en-GB" sz="2100" dirty="0" err="1"/>
              <a:t>está</a:t>
            </a:r>
            <a:r>
              <a:rPr lang="en-GB" sz="2100" dirty="0"/>
              <a:t> Lucía? (el </a:t>
            </a:r>
            <a:r>
              <a:rPr lang="en-GB" sz="2100" dirty="0" err="1"/>
              <a:t>estudiante</a:t>
            </a:r>
            <a:r>
              <a:rPr lang="en-GB" sz="2100" dirty="0"/>
              <a:t> </a:t>
            </a:r>
            <a:r>
              <a:rPr lang="en-GB" sz="2100" dirty="0" err="1"/>
              <a:t>elige</a:t>
            </a:r>
            <a:r>
              <a:rPr lang="en-GB" sz="2100" dirty="0"/>
              <a:t>).</a:t>
            </a:r>
          </a:p>
          <a:p>
            <a:pPr lvl="0">
              <a:buClr>
                <a:srgbClr val="1F3864"/>
              </a:buClr>
              <a:buSzPts val="2200"/>
            </a:pPr>
            <a:r>
              <a:rPr lang="en-GB" sz="2100" kern="0" dirty="0">
                <a:solidFill>
                  <a:srgbClr val="3D3C3C"/>
                </a:solidFill>
                <a:latin typeface="Century Gothic"/>
                <a:ea typeface="Century Gothic"/>
                <a:cs typeface="Century Gothic"/>
                <a:sym typeface="Century Gothic"/>
              </a:rPr>
              <a:t> </a:t>
            </a:r>
            <a:endParaRPr kumimoji="0" sz="21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34299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776188"/>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22270B90-1B1B-4A20-C7A7-2E044CC5930C}"/>
              </a:ext>
            </a:extLst>
          </p:cNvPr>
          <p:cNvSpPr/>
          <p:nvPr/>
        </p:nvSpPr>
        <p:spPr>
          <a:xfrm>
            <a:off x="2680555" y="3981242"/>
            <a:ext cx="2273959" cy="56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242679" y="1227313"/>
            <a:ext cx="11721754" cy="738623"/>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es Daniel. </a:t>
            </a: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a:t>
            </a:r>
            <a:r>
              <a:rPr lang="en-GB" sz="2100" kern="0" dirty="0" err="1">
                <a:solidFill>
                  <a:srgbClr val="3D3C3C"/>
                </a:solidFill>
                <a:latin typeface="Century Gothic"/>
                <a:ea typeface="Century Gothic"/>
                <a:cs typeface="Century Gothic"/>
                <a:sym typeface="Century Gothic"/>
              </a:rPr>
              <a:t>elige</a:t>
            </a:r>
            <a:r>
              <a:rPr lang="en-GB" sz="2100" kern="0" dirty="0">
                <a:solidFill>
                  <a:srgbClr val="3D3C3C"/>
                </a:solidFill>
                <a:latin typeface="Century Gothic"/>
                <a:ea typeface="Century Gothic"/>
                <a:cs typeface="Century Gothic"/>
                <a:sym typeface="Century Gothic"/>
              </a:rPr>
              <a:t> un imagen con el </a:t>
            </a:r>
            <a:r>
              <a:rPr lang="en-GB" sz="2100" kern="0" dirty="0" err="1">
                <a:solidFill>
                  <a:srgbClr val="3D3C3C"/>
                </a:solidFill>
                <a:latin typeface="Century Gothic"/>
                <a:ea typeface="Century Gothic"/>
                <a:cs typeface="Century Gothic"/>
                <a:sym typeface="Century Gothic"/>
              </a:rPr>
              <a:t>personaje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correcto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según</a:t>
            </a:r>
            <a:r>
              <a:rPr lang="en-GB" sz="2100" kern="0" dirty="0">
                <a:solidFill>
                  <a:srgbClr val="3D3C3C"/>
                </a:solidFill>
                <a:latin typeface="Century Gothic"/>
                <a:ea typeface="Century Gothic"/>
                <a:cs typeface="Century Gothic"/>
                <a:sym typeface="Century Gothic"/>
              </a:rPr>
              <a:t> la </a:t>
            </a:r>
            <a:r>
              <a:rPr lang="en-GB" sz="2100" kern="0" dirty="0" err="1">
                <a:solidFill>
                  <a:srgbClr val="3D3C3C"/>
                </a:solidFill>
                <a:latin typeface="Century Gothic"/>
                <a:ea typeface="Century Gothic"/>
                <a:cs typeface="Century Gothic"/>
                <a:sym typeface="Century Gothic"/>
              </a:rPr>
              <a:t>pregunta</a:t>
            </a:r>
            <a:r>
              <a:rPr lang="en-GB" sz="2100" kern="0" dirty="0">
                <a:solidFill>
                  <a:srgbClr val="3D3C3C"/>
                </a:solidFill>
                <a:latin typeface="Century Gothic"/>
                <a:ea typeface="Century Gothic"/>
                <a:cs typeface="Century Gothic"/>
                <a:sym typeface="Century Gothic"/>
              </a:rPr>
              <a:t>) y </a:t>
            </a:r>
            <a:r>
              <a:rPr lang="en-GB" sz="2100" kern="0" dirty="0" err="1">
                <a:solidFill>
                  <a:srgbClr val="3D3C3C"/>
                </a:solidFill>
                <a:latin typeface="Century Gothic"/>
                <a:ea typeface="Century Gothic"/>
                <a:cs typeface="Century Gothic"/>
                <a:sym typeface="Century Gothic"/>
              </a:rPr>
              <a:t>responde</a:t>
            </a:r>
            <a:r>
              <a:rPr lang="en-GB" sz="2100" kern="0" dirty="0">
                <a:solidFill>
                  <a:srgbClr val="3D3C3C"/>
                </a:solidFill>
                <a:latin typeface="Century Gothic"/>
                <a:ea typeface="Century Gothic"/>
                <a:cs typeface="Century Gothic"/>
                <a:sym typeface="Century Gothic"/>
              </a:rPr>
              <a:t> </a:t>
            </a:r>
            <a:r>
              <a:rPr lang="en-GB" sz="2100" b="1" kern="0" dirty="0" err="1">
                <a:solidFill>
                  <a:srgbClr val="3D3C3C"/>
                </a:solidFill>
                <a:latin typeface="Century Gothic"/>
                <a:ea typeface="Century Gothic"/>
                <a:cs typeface="Century Gothic"/>
                <a:sym typeface="Century Gothic"/>
              </a:rPr>
              <a:t>en</a:t>
            </a:r>
            <a:r>
              <a:rPr lang="en-GB" sz="2100" b="1" kern="0" dirty="0">
                <a:solidFill>
                  <a:srgbClr val="3D3C3C"/>
                </a:solidFill>
                <a:latin typeface="Century Gothic"/>
                <a:ea typeface="Century Gothic"/>
                <a:cs typeface="Century Gothic"/>
                <a:sym typeface="Century Gothic"/>
              </a:rPr>
              <a:t> </a:t>
            </a:r>
            <a:r>
              <a:rPr lang="en-GB" sz="2100" b="1" kern="0" dirty="0" err="1">
                <a:solidFill>
                  <a:srgbClr val="3D3C3C"/>
                </a:solidFill>
                <a:latin typeface="Century Gothic"/>
                <a:ea typeface="Century Gothic"/>
                <a:cs typeface="Century Gothic"/>
                <a:sym typeface="Century Gothic"/>
              </a:rPr>
              <a:t>español</a:t>
            </a:r>
            <a:r>
              <a:rPr lang="en-GB" sz="2100" b="1" kern="0" dirty="0">
                <a:solidFill>
                  <a:srgbClr val="3D3C3C"/>
                </a:solidFill>
                <a:latin typeface="Century Gothic"/>
                <a:ea typeface="Century Gothic"/>
                <a:cs typeface="Century Gothic"/>
                <a:sym typeface="Century Gothic"/>
              </a:rPr>
              <a:t>.</a:t>
            </a:r>
            <a:endParaRPr kumimoji="0" sz="2100" b="0" i="0" u="none" strike="noStrike" kern="0" cap="none" spc="0" normalizeH="0" baseline="0" noProof="0" dirty="0">
              <a:ln>
                <a:noFill/>
              </a:ln>
              <a:solidFill>
                <a:srgbClr val="3D3C3C"/>
              </a:solidFill>
              <a:effectLst/>
              <a:uLnTx/>
              <a:uFillTx/>
              <a:latin typeface="Arial"/>
              <a:cs typeface="Arial"/>
              <a:sym typeface="Arial"/>
            </a:endParaRPr>
          </a:p>
        </p:txBody>
      </p:sp>
      <p:sp>
        <p:nvSpPr>
          <p:cNvPr id="15" name="Oval Callout 45">
            <a:extLst>
              <a:ext uri="{FF2B5EF4-FFF2-40B4-BE49-F238E27FC236}">
                <a16:creationId xmlns:a16="http://schemas.microsoft.com/office/drawing/2014/main" id="{77E09B4F-5206-4745-BF2A-72223590DF7B}"/>
              </a:ext>
            </a:extLst>
          </p:cNvPr>
          <p:cNvSpPr/>
          <p:nvPr/>
        </p:nvSpPr>
        <p:spPr>
          <a:xfrm>
            <a:off x="2637183" y="3142168"/>
            <a:ext cx="2174669" cy="968068"/>
          </a:xfrm>
          <a:prstGeom prst="wedgeEllipseCallout">
            <a:avLst>
              <a:gd name="adj1" fmla="val -55557"/>
              <a:gd name="adj2" fmla="val 6902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Dónde</a:t>
            </a:r>
            <a:r>
              <a:rPr lang="en-GB" sz="2200" dirty="0">
                <a:solidFill>
                  <a:schemeClr val="tx1"/>
                </a:solidFill>
              </a:rPr>
              <a:t> </a:t>
            </a:r>
            <a:r>
              <a:rPr lang="en-GB" sz="2200" dirty="0" err="1">
                <a:solidFill>
                  <a:schemeClr val="tx1"/>
                </a:solidFill>
              </a:rPr>
              <a:t>estás</a:t>
            </a:r>
            <a:r>
              <a:rPr lang="en-GB" sz="2200" dirty="0">
                <a:solidFill>
                  <a:schemeClr val="tx1"/>
                </a:solidFill>
              </a:rPr>
              <a:t>?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9959233" y="3780826"/>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7" name="Oval Callout 45">
            <a:extLst>
              <a:ext uri="{FF2B5EF4-FFF2-40B4-BE49-F238E27FC236}">
                <a16:creationId xmlns:a16="http://schemas.microsoft.com/office/drawing/2014/main" id="{773D5097-2DB6-D46A-726A-31E8E4926DD3}"/>
              </a:ext>
            </a:extLst>
          </p:cNvPr>
          <p:cNvSpPr/>
          <p:nvPr/>
        </p:nvSpPr>
        <p:spPr>
          <a:xfrm>
            <a:off x="6336279" y="2807484"/>
            <a:ext cx="3460507" cy="1216904"/>
          </a:xfrm>
          <a:prstGeom prst="wedgeEllipseCallout">
            <a:avLst>
              <a:gd name="adj1" fmla="val 65395"/>
              <a:gd name="adj2" fmla="val 60834"/>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Estoy</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en</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la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primera</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planta de la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estación</a:t>
            </a:r>
            <a:r>
              <a:rPr kumimoji="0" lang="en-GB" sz="22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2316" y="2529759"/>
            <a:ext cx="1121121" cy="9680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72C228D-54C8-405D-ACB3-A8B655CC2D26}"/>
              </a:ext>
            </a:extLst>
          </p:cNvPr>
          <p:cNvSpPr>
            <a:spLocks noGrp="1"/>
          </p:cNvSpPr>
          <p:nvPr>
            <p:ph type="title"/>
          </p:nvPr>
        </p:nvSpPr>
        <p:spPr>
          <a:xfrm>
            <a:off x="0" y="213557"/>
            <a:ext cx="4572000" cy="647577"/>
          </a:xfrm>
        </p:spPr>
        <p:txBody>
          <a:bodyPr/>
          <a:lstStyle/>
          <a:p>
            <a:r>
              <a:rPr lang="en-GB" dirty="0" err="1"/>
              <a:t>Vamos</a:t>
            </a:r>
            <a:r>
              <a:rPr lang="en-GB" dirty="0"/>
              <a:t> al </a:t>
            </a:r>
            <a:r>
              <a:rPr lang="en-GB" dirty="0" err="1"/>
              <a:t>concierto</a:t>
            </a:r>
            <a:endParaRPr lang="en-GB" dirty="0"/>
          </a:p>
        </p:txBody>
      </p:sp>
      <p:sp>
        <p:nvSpPr>
          <p:cNvPr id="14" name="Google Shape;764;p85">
            <a:extLst>
              <a:ext uri="{FF2B5EF4-FFF2-40B4-BE49-F238E27FC236}">
                <a16:creationId xmlns:a16="http://schemas.microsoft.com/office/drawing/2014/main" id="{7675D671-7EC0-458B-B086-9186FFA3CEAE}"/>
              </a:ext>
            </a:extLst>
          </p:cNvPr>
          <p:cNvSpPr txBox="1"/>
          <p:nvPr/>
        </p:nvSpPr>
        <p:spPr>
          <a:xfrm>
            <a:off x="206390" y="1899666"/>
            <a:ext cx="11985610" cy="415458"/>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A </a:t>
            </a:r>
            <a:r>
              <a:rPr lang="en-GB" sz="2100" kern="0" dirty="0" err="1">
                <a:solidFill>
                  <a:srgbClr val="3D3C3C"/>
                </a:solidFill>
                <a:latin typeface="Century Gothic"/>
                <a:ea typeface="Century Gothic"/>
                <a:cs typeface="Century Gothic"/>
                <a:sym typeface="Century Gothic"/>
              </a:rPr>
              <a:t>intenta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adivinar</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qué</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está</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haciendo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allí</a:t>
            </a:r>
            <a:r>
              <a:rPr lang="en-GB" sz="2100" kern="0" dirty="0">
                <a:solidFill>
                  <a:srgbClr val="3D3C3C"/>
                </a:solidFill>
                <a:latin typeface="Century Gothic"/>
                <a:ea typeface="Century Gothic"/>
                <a:cs typeface="Century Gothic"/>
                <a:sym typeface="Century Gothic"/>
              </a:rPr>
              <a:t> y </a:t>
            </a:r>
            <a:r>
              <a:rPr lang="en-GB" sz="2100" kern="0" dirty="0" err="1">
                <a:solidFill>
                  <a:srgbClr val="3D3C3C"/>
                </a:solidFill>
                <a:latin typeface="Century Gothic"/>
                <a:ea typeface="Century Gothic"/>
                <a:cs typeface="Century Gothic"/>
                <a:sym typeface="Century Gothic"/>
              </a:rPr>
              <a:t>elige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una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frase</a:t>
            </a:r>
            <a:r>
              <a:rPr lang="en-GB" sz="2100" kern="0" dirty="0">
                <a:solidFill>
                  <a:srgbClr val="3D3C3C"/>
                </a:solidFill>
                <a:latin typeface="Century Gothic"/>
                <a:ea typeface="Century Gothic"/>
                <a:cs typeface="Century Gothic"/>
                <a:sym typeface="Century Gothic"/>
              </a:rPr>
              <a:t> de la </a:t>
            </a:r>
            <a:r>
              <a:rPr lang="en-GB" sz="2100" kern="0" dirty="0" err="1">
                <a:solidFill>
                  <a:srgbClr val="3D3C3C"/>
                </a:solidFill>
                <a:latin typeface="Century Gothic"/>
                <a:ea typeface="Century Gothic"/>
                <a:cs typeface="Century Gothic"/>
                <a:sym typeface="Century Gothic"/>
              </a:rPr>
              <a:t>derecha</a:t>
            </a:r>
            <a:r>
              <a:rPr lang="en-GB" sz="2100" kern="0" dirty="0">
                <a:solidFill>
                  <a:srgbClr val="3D3C3C"/>
                </a:solidFill>
                <a:latin typeface="Century Gothic"/>
                <a:ea typeface="Century Gothic"/>
                <a:cs typeface="Century Gothic"/>
                <a:sym typeface="Century Gothic"/>
              </a:rPr>
              <a:t>.</a:t>
            </a:r>
          </a:p>
        </p:txBody>
      </p:sp>
      <p:sp>
        <p:nvSpPr>
          <p:cNvPr id="16" name="Google Shape;764;p85">
            <a:extLst>
              <a:ext uri="{FF2B5EF4-FFF2-40B4-BE49-F238E27FC236}">
                <a16:creationId xmlns:a16="http://schemas.microsoft.com/office/drawing/2014/main" id="{8EEE9432-62B0-49A8-9B89-8FB1A93E9049}"/>
              </a:ext>
            </a:extLst>
          </p:cNvPr>
          <p:cNvSpPr txBox="1"/>
          <p:nvPr/>
        </p:nvSpPr>
        <p:spPr>
          <a:xfrm>
            <a:off x="231800" y="2290654"/>
            <a:ext cx="11721754"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B </a:t>
            </a:r>
            <a:r>
              <a:rPr lang="en-GB" sz="2100" kern="0" dirty="0" err="1">
                <a:solidFill>
                  <a:srgbClr val="3D3C3C"/>
                </a:solidFill>
                <a:latin typeface="Century Gothic"/>
                <a:ea typeface="Century Gothic"/>
                <a:cs typeface="Century Gothic"/>
                <a:sym typeface="Century Gothic"/>
              </a:rPr>
              <a:t>responde</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si</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está</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haciendo</a:t>
            </a:r>
            <a:r>
              <a:rPr lang="en-GB" sz="2100" kern="0" dirty="0">
                <a:solidFill>
                  <a:srgbClr val="3D3C3C"/>
                </a:solidFill>
                <a:latin typeface="Century Gothic"/>
                <a:ea typeface="Century Gothic"/>
                <a:cs typeface="Century Gothic"/>
                <a:sym typeface="Century Gothic"/>
              </a:rPr>
              <a:t> la </a:t>
            </a:r>
            <a:r>
              <a:rPr lang="en-GB" sz="2100" kern="0" dirty="0" err="1">
                <a:solidFill>
                  <a:srgbClr val="3D3C3C"/>
                </a:solidFill>
                <a:latin typeface="Century Gothic"/>
                <a:ea typeface="Century Gothic"/>
                <a:cs typeface="Century Gothic"/>
                <a:sym typeface="Century Gothic"/>
              </a:rPr>
              <a:t>acción</a:t>
            </a:r>
            <a:r>
              <a:rPr lang="en-GB" sz="2100" kern="0" dirty="0">
                <a:solidFill>
                  <a:srgbClr val="3D3C3C"/>
                </a:solidFill>
                <a:latin typeface="Century Gothic"/>
                <a:ea typeface="Century Gothic"/>
                <a:cs typeface="Century Gothic"/>
                <a:sym typeface="Century Gothic"/>
              </a:rPr>
              <a:t> o no.</a:t>
            </a:r>
          </a:p>
        </p:txBody>
      </p:sp>
      <p:sp>
        <p:nvSpPr>
          <p:cNvPr id="17" name="Oval Callout 45">
            <a:extLst>
              <a:ext uri="{FF2B5EF4-FFF2-40B4-BE49-F238E27FC236}">
                <a16:creationId xmlns:a16="http://schemas.microsoft.com/office/drawing/2014/main" id="{B0B9AF6B-519B-42B6-A9BE-61C5376ED282}"/>
              </a:ext>
            </a:extLst>
          </p:cNvPr>
          <p:cNvSpPr/>
          <p:nvPr/>
        </p:nvSpPr>
        <p:spPr>
          <a:xfrm>
            <a:off x="242679" y="4262874"/>
            <a:ext cx="2456016" cy="1001554"/>
          </a:xfrm>
          <a:prstGeom prst="wedgeEllipseCallout">
            <a:avLst>
              <a:gd name="adj1" fmla="val -58756"/>
              <a:gd name="adj2" fmla="val 4276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yendo</a:t>
            </a:r>
            <a:r>
              <a:rPr lang="en-GB" sz="2200" dirty="0">
                <a:solidFill>
                  <a:schemeClr val="tx1"/>
                </a:solidFill>
              </a:rPr>
              <a:t> a casa?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18" name="Oval Callout 45">
            <a:extLst>
              <a:ext uri="{FF2B5EF4-FFF2-40B4-BE49-F238E27FC236}">
                <a16:creationId xmlns:a16="http://schemas.microsoft.com/office/drawing/2014/main" id="{2F5331D6-5BA5-42C5-A1BD-8F3C75FDF037}"/>
              </a:ext>
            </a:extLst>
          </p:cNvPr>
          <p:cNvSpPr/>
          <p:nvPr/>
        </p:nvSpPr>
        <p:spPr>
          <a:xfrm>
            <a:off x="8630853" y="4218296"/>
            <a:ext cx="3082176" cy="1046132"/>
          </a:xfrm>
          <a:prstGeom prst="wedgeEllipseCallout">
            <a:avLst>
              <a:gd name="adj1" fmla="val 58539"/>
              <a:gd name="adj2" fmla="val -32111"/>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No, no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estoy</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2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yendo</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 casa.</a:t>
            </a:r>
          </a:p>
        </p:txBody>
      </p:sp>
      <p:sp>
        <p:nvSpPr>
          <p:cNvPr id="19" name="Oval Callout 45">
            <a:extLst>
              <a:ext uri="{FF2B5EF4-FFF2-40B4-BE49-F238E27FC236}">
                <a16:creationId xmlns:a16="http://schemas.microsoft.com/office/drawing/2014/main" id="{B5BDA2D3-A935-44B7-88B9-38C394B69F07}"/>
              </a:ext>
            </a:extLst>
          </p:cNvPr>
          <p:cNvSpPr/>
          <p:nvPr/>
        </p:nvSpPr>
        <p:spPr>
          <a:xfrm>
            <a:off x="206389" y="5264428"/>
            <a:ext cx="2737227" cy="1125006"/>
          </a:xfrm>
          <a:prstGeom prst="wedgeEllipseCallout">
            <a:avLst>
              <a:gd name="adj1" fmla="val -58223"/>
              <a:gd name="adj2" fmla="val 2149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viniendo</a:t>
            </a:r>
            <a:r>
              <a:rPr lang="en-GB" sz="2200" dirty="0">
                <a:solidFill>
                  <a:schemeClr val="tx1"/>
                </a:solidFill>
              </a:rPr>
              <a:t> al </a:t>
            </a:r>
            <a:r>
              <a:rPr lang="en-GB" sz="2200" dirty="0" err="1">
                <a:solidFill>
                  <a:schemeClr val="tx1"/>
                </a:solidFill>
              </a:rPr>
              <a:t>concierto</a:t>
            </a:r>
            <a:r>
              <a:rPr lang="en-GB" sz="2200" dirty="0">
                <a:solidFill>
                  <a:schemeClr val="tx1"/>
                </a:solidFill>
              </a:rPr>
              <a:t>? </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20" name="Oval Callout 45">
            <a:extLst>
              <a:ext uri="{FF2B5EF4-FFF2-40B4-BE49-F238E27FC236}">
                <a16:creationId xmlns:a16="http://schemas.microsoft.com/office/drawing/2014/main" id="{2098D131-2EF1-47A6-807B-7D470BF36F5E}"/>
              </a:ext>
            </a:extLst>
          </p:cNvPr>
          <p:cNvSpPr/>
          <p:nvPr/>
        </p:nvSpPr>
        <p:spPr>
          <a:xfrm>
            <a:off x="8671814" y="5324410"/>
            <a:ext cx="2942516" cy="1046132"/>
          </a:xfrm>
          <a:prstGeom prst="wedgeEllipseCallout">
            <a:avLst>
              <a:gd name="adj1" fmla="val 62626"/>
              <a:gd name="adj2" fmla="val -41476"/>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3D3C3C"/>
                </a:solidFill>
                <a:latin typeface="Century Gothic" panose="020B0502020202020204" pitchFamily="34" charset="0"/>
                <a:sym typeface="Arial"/>
              </a:rPr>
              <a:t>Sí</a:t>
            </a:r>
            <a:r>
              <a:rPr lang="en-GB" sz="2200" dirty="0">
                <a:solidFill>
                  <a:srgbClr val="3D3C3C"/>
                </a:solidFill>
                <a:latin typeface="Century Gothic" panose="020B0502020202020204" pitchFamily="34" charset="0"/>
                <a:sym typeface="Arial"/>
              </a:rPr>
              <a:t>, </a:t>
            </a:r>
            <a:r>
              <a:rPr lang="en-GB" sz="2200" dirty="0" err="1">
                <a:solidFill>
                  <a:srgbClr val="3D3C3C"/>
                </a:solidFill>
                <a:latin typeface="Century Gothic" panose="020B0502020202020204" pitchFamily="34" charset="0"/>
                <a:sym typeface="Arial"/>
              </a:rPr>
              <a:t>estoy</a:t>
            </a:r>
            <a:r>
              <a:rPr lang="en-GB" sz="2200" dirty="0">
                <a:solidFill>
                  <a:srgbClr val="3D3C3C"/>
                </a:solidFill>
                <a:latin typeface="Century Gothic" panose="020B0502020202020204" pitchFamily="34" charset="0"/>
                <a:sym typeface="Arial"/>
              </a:rPr>
              <a:t> </a:t>
            </a:r>
            <a:r>
              <a:rPr lang="en-GB" sz="2200" dirty="0" err="1">
                <a:solidFill>
                  <a:srgbClr val="3D3C3C"/>
                </a:solidFill>
                <a:latin typeface="Century Gothic" panose="020B0502020202020204" pitchFamily="34" charset="0"/>
                <a:sym typeface="Arial"/>
              </a:rPr>
              <a:t>viniendo</a:t>
            </a:r>
            <a:r>
              <a:rPr lang="en-GB" sz="2200" dirty="0">
                <a:solidFill>
                  <a:srgbClr val="3D3C3C"/>
                </a:solidFill>
                <a:latin typeface="Century Gothic" panose="020B0502020202020204" pitchFamily="34" charset="0"/>
                <a:sym typeface="Arial"/>
              </a:rPr>
              <a:t> al </a:t>
            </a:r>
            <a:r>
              <a:rPr lang="en-GB" sz="2200" dirty="0" err="1">
                <a:solidFill>
                  <a:srgbClr val="3D3C3C"/>
                </a:solidFill>
                <a:latin typeface="Century Gothic" panose="020B0502020202020204" pitchFamily="34" charset="0"/>
                <a:sym typeface="Arial"/>
              </a:rPr>
              <a:t>concierto</a:t>
            </a:r>
            <a:r>
              <a:rPr kumimoji="0" lang="en-GB" sz="22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
        <p:nvSpPr>
          <p:cNvPr id="5" name="Rectangle: Rounded Corners 4">
            <a:extLst>
              <a:ext uri="{FF2B5EF4-FFF2-40B4-BE49-F238E27FC236}">
                <a16:creationId xmlns:a16="http://schemas.microsoft.com/office/drawing/2014/main" id="{F6DADECD-AB1B-48D0-8369-EC8AA6BE5B11}"/>
              </a:ext>
            </a:extLst>
          </p:cNvPr>
          <p:cNvSpPr/>
          <p:nvPr/>
        </p:nvSpPr>
        <p:spPr>
          <a:xfrm>
            <a:off x="4572000" y="3981242"/>
            <a:ext cx="2174669" cy="164944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Google Shape;764;p85">
            <a:extLst>
              <a:ext uri="{FF2B5EF4-FFF2-40B4-BE49-F238E27FC236}">
                <a16:creationId xmlns:a16="http://schemas.microsoft.com/office/drawing/2014/main" id="{8F35B642-0A0A-43CD-83E6-D46E531B81DB}"/>
              </a:ext>
            </a:extLst>
          </p:cNvPr>
          <p:cNvSpPr txBox="1"/>
          <p:nvPr/>
        </p:nvSpPr>
        <p:spPr>
          <a:xfrm>
            <a:off x="242679" y="2706112"/>
            <a:ext cx="11721754"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100" kern="0" dirty="0">
                <a:solidFill>
                  <a:srgbClr val="3D3C3C"/>
                </a:solidFill>
                <a:latin typeface="Century Gothic"/>
                <a:ea typeface="Century Gothic"/>
                <a:cs typeface="Century Gothic"/>
                <a:sym typeface="Century Gothic"/>
              </a:rPr>
              <a:t>Si no es </a:t>
            </a:r>
            <a:r>
              <a:rPr lang="en-GB" sz="2100" kern="0" dirty="0" err="1">
                <a:solidFill>
                  <a:srgbClr val="3D3C3C"/>
                </a:solidFill>
                <a:latin typeface="Century Gothic"/>
                <a:ea typeface="Century Gothic"/>
                <a:cs typeface="Century Gothic"/>
                <a:sym typeface="Century Gothic"/>
              </a:rPr>
              <a:t>correcto</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Estudiante</a:t>
            </a:r>
            <a:r>
              <a:rPr lang="en-GB" sz="2100" kern="0" dirty="0">
                <a:solidFill>
                  <a:srgbClr val="3D3C3C"/>
                </a:solidFill>
                <a:latin typeface="Century Gothic"/>
                <a:ea typeface="Century Gothic"/>
                <a:cs typeface="Century Gothic"/>
                <a:sym typeface="Century Gothic"/>
              </a:rPr>
              <a:t> A </a:t>
            </a:r>
            <a:r>
              <a:rPr lang="en-GB" sz="2100" kern="0" dirty="0" err="1">
                <a:solidFill>
                  <a:srgbClr val="3D3C3C"/>
                </a:solidFill>
                <a:latin typeface="Century Gothic"/>
                <a:ea typeface="Century Gothic"/>
                <a:cs typeface="Century Gothic"/>
                <a:sym typeface="Century Gothic"/>
              </a:rPr>
              <a:t>pregunta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otra</a:t>
            </a:r>
            <a:r>
              <a:rPr lang="en-GB" sz="2100" kern="0" dirty="0">
                <a:solidFill>
                  <a:srgbClr val="3D3C3C"/>
                </a:solidFill>
                <a:latin typeface="Century Gothic"/>
                <a:ea typeface="Century Gothic"/>
                <a:cs typeface="Century Gothic"/>
                <a:sym typeface="Century Gothic"/>
              </a:rPr>
              <a:t> </a:t>
            </a:r>
            <a:r>
              <a:rPr lang="en-GB" sz="2100" kern="0" dirty="0" err="1">
                <a:solidFill>
                  <a:srgbClr val="3D3C3C"/>
                </a:solidFill>
                <a:latin typeface="Century Gothic"/>
                <a:ea typeface="Century Gothic"/>
                <a:cs typeface="Century Gothic"/>
                <a:sym typeface="Century Gothic"/>
              </a:rPr>
              <a:t>vez</a:t>
            </a:r>
            <a:r>
              <a:rPr lang="en-GB" sz="2100" kern="0" dirty="0">
                <a:solidFill>
                  <a:srgbClr val="3D3C3C"/>
                </a:solidFill>
                <a:latin typeface="Century Gothic"/>
                <a:ea typeface="Century Gothic"/>
                <a:cs typeface="Century Gothic"/>
                <a:sym typeface="Century Gothic"/>
              </a:rPr>
              <a:t>.</a:t>
            </a:r>
          </a:p>
        </p:txBody>
      </p:sp>
      <p:sp>
        <p:nvSpPr>
          <p:cNvPr id="3" name="TextBox 2">
            <a:extLst>
              <a:ext uri="{FF2B5EF4-FFF2-40B4-BE49-F238E27FC236}">
                <a16:creationId xmlns:a16="http://schemas.microsoft.com/office/drawing/2014/main" id="{18EC839B-8E3A-C838-D7A1-B8769D6D19E8}"/>
              </a:ext>
            </a:extLst>
          </p:cNvPr>
          <p:cNvSpPr txBox="1"/>
          <p:nvPr/>
        </p:nvSpPr>
        <p:spPr>
          <a:xfrm>
            <a:off x="7893392" y="2460648"/>
            <a:ext cx="2081019" cy="369332"/>
          </a:xfrm>
          <a:prstGeom prst="rect">
            <a:avLst/>
          </a:prstGeom>
          <a:noFill/>
        </p:spPr>
        <p:txBody>
          <a:bodyPr wrap="none" rtlCol="0">
            <a:spAutoFit/>
          </a:bodyPr>
          <a:lstStyle/>
          <a:p>
            <a:r>
              <a:rPr lang="en-ES" dirty="0"/>
              <a:t>*adivinar = guess</a:t>
            </a:r>
          </a:p>
        </p:txBody>
      </p:sp>
    </p:spTree>
    <p:extLst>
      <p:ext uri="{BB962C8B-B14F-4D97-AF65-F5344CB8AC3E}">
        <p14:creationId xmlns:p14="http://schemas.microsoft.com/office/powerpoint/2010/main" val="254209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3" grpId="0"/>
      <p:bldP spid="15" grpId="0" animBg="1"/>
      <p:bldP spid="31" grpId="0"/>
      <p:bldP spid="7" grpId="0" animBg="1"/>
      <p:bldP spid="14" grpId="0"/>
      <p:bldP spid="16" grpId="0"/>
      <p:bldP spid="17" grpId="0" animBg="1"/>
      <p:bldP spid="18" grpId="0" animBg="1"/>
      <p:bldP spid="19" grpId="0" animBg="1"/>
      <p:bldP spid="20" grpId="0" animBg="1"/>
      <p:bldP spid="5" grpId="0" animBg="1"/>
      <p:bldP spid="2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26" name="Picture 25">
            <a:extLst>
              <a:ext uri="{FF2B5EF4-FFF2-40B4-BE49-F238E27FC236}">
                <a16:creationId xmlns:a16="http://schemas.microsoft.com/office/drawing/2014/main" id="{CC5BC7D1-F0FA-4D70-8CDF-8D94C2E9E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674" y="4431246"/>
            <a:ext cx="463953" cy="1212042"/>
          </a:xfrm>
          <a:prstGeom prst="rect">
            <a:avLst/>
          </a:prstGeom>
        </p:spPr>
      </p:pic>
      <p:sp>
        <p:nvSpPr>
          <p:cNvPr id="2" name="Text Placeholder 1">
            <a:extLst>
              <a:ext uri="{FF2B5EF4-FFF2-40B4-BE49-F238E27FC236}">
                <a16:creationId xmlns:a16="http://schemas.microsoft.com/office/drawing/2014/main" id="{A7A300D7-3BB3-471C-95BF-532DDB7A8265}"/>
              </a:ext>
            </a:extLst>
          </p:cNvPr>
          <p:cNvSpPr>
            <a:spLocks noGrp="1"/>
          </p:cNvSpPr>
          <p:nvPr>
            <p:ph type="body" sz="quarter" idx="10"/>
          </p:nvPr>
        </p:nvSpPr>
        <p:spPr>
          <a:xfrm>
            <a:off x="377037" y="3855184"/>
            <a:ext cx="2294830" cy="905951"/>
          </a:xfrm>
        </p:spPr>
        <p:txBody>
          <a:bodyPr>
            <a:normAutofit/>
          </a:bodyPr>
          <a:lstStyle/>
          <a:p>
            <a:r>
              <a:rPr lang="en-GB" sz="2200" dirty="0"/>
              <a:t>[near the bar]</a:t>
            </a:r>
          </a:p>
          <a:p>
            <a:endParaRPr lang="en-GB" sz="2200" dirty="0"/>
          </a:p>
          <a:p>
            <a:endParaRPr lang="en-GB" sz="2200" dirty="0"/>
          </a:p>
        </p:txBody>
      </p:sp>
      <p:sp>
        <p:nvSpPr>
          <p:cNvPr id="3" name="Title 2">
            <a:extLst>
              <a:ext uri="{FF2B5EF4-FFF2-40B4-BE49-F238E27FC236}">
                <a16:creationId xmlns:a16="http://schemas.microsoft.com/office/drawing/2014/main" id="{D3AC4FEB-7CB3-49CD-9E3C-468E1F80C1B3}"/>
              </a:ext>
            </a:extLst>
          </p:cNvPr>
          <p:cNvSpPr>
            <a:spLocks noGrp="1"/>
          </p:cNvSpPr>
          <p:nvPr>
            <p:ph type="title"/>
          </p:nvPr>
        </p:nvSpPr>
        <p:spPr>
          <a:xfrm>
            <a:off x="0" y="213557"/>
            <a:ext cx="4511108" cy="647577"/>
          </a:xfrm>
        </p:spPr>
        <p:txBody>
          <a:bodyPr/>
          <a:lstStyle/>
          <a:p>
            <a:r>
              <a:rPr lang="en-GB" dirty="0" err="1"/>
              <a:t>Vamos</a:t>
            </a:r>
            <a:r>
              <a:rPr lang="en-GB" dirty="0"/>
              <a:t> al </a:t>
            </a:r>
            <a:r>
              <a:rPr lang="en-GB" dirty="0" err="1"/>
              <a:t>concierto</a:t>
            </a:r>
            <a:r>
              <a:rPr lang="en-GB" dirty="0"/>
              <a:t> </a:t>
            </a:r>
          </a:p>
        </p:txBody>
      </p:sp>
      <p:sp>
        <p:nvSpPr>
          <p:cNvPr id="5" name="Text Placeholder 1">
            <a:extLst>
              <a:ext uri="{FF2B5EF4-FFF2-40B4-BE49-F238E27FC236}">
                <a16:creationId xmlns:a16="http://schemas.microsoft.com/office/drawing/2014/main" id="{E35EF404-2ED2-478F-AAB2-9BE72284963E}"/>
              </a:ext>
            </a:extLst>
          </p:cNvPr>
          <p:cNvSpPr txBox="1">
            <a:spLocks/>
          </p:cNvSpPr>
          <p:nvPr/>
        </p:nvSpPr>
        <p:spPr>
          <a:xfrm>
            <a:off x="3855747" y="3785601"/>
            <a:ext cx="3293656"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[in front of the toilets]</a:t>
            </a:r>
          </a:p>
          <a:p>
            <a:endParaRPr lang="en-GB" sz="2200" dirty="0"/>
          </a:p>
          <a:p>
            <a:endParaRPr lang="en-GB" sz="2200" dirty="0"/>
          </a:p>
        </p:txBody>
      </p:sp>
      <p:sp>
        <p:nvSpPr>
          <p:cNvPr id="6" name="Text Placeholder 1">
            <a:extLst>
              <a:ext uri="{FF2B5EF4-FFF2-40B4-BE49-F238E27FC236}">
                <a16:creationId xmlns:a16="http://schemas.microsoft.com/office/drawing/2014/main" id="{AF5CBC6E-4CAA-40A6-AABF-2CCEE24125AF}"/>
              </a:ext>
            </a:extLst>
          </p:cNvPr>
          <p:cNvSpPr txBox="1">
            <a:spLocks/>
          </p:cNvSpPr>
          <p:nvPr/>
        </p:nvSpPr>
        <p:spPr>
          <a:xfrm>
            <a:off x="279317" y="2233825"/>
            <a:ext cx="3317827" cy="9059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bench in the park]</a:t>
            </a:r>
          </a:p>
          <a:p>
            <a:endParaRPr lang="en-GB" sz="2200" dirty="0"/>
          </a:p>
          <a:p>
            <a:endParaRPr lang="en-GB" sz="2200" dirty="0"/>
          </a:p>
        </p:txBody>
      </p:sp>
      <p:sp>
        <p:nvSpPr>
          <p:cNvPr id="7" name="Text Placeholder 1">
            <a:extLst>
              <a:ext uri="{FF2B5EF4-FFF2-40B4-BE49-F238E27FC236}">
                <a16:creationId xmlns:a16="http://schemas.microsoft.com/office/drawing/2014/main" id="{D6359750-37C5-48E6-8D41-6BB007E7A68A}"/>
              </a:ext>
            </a:extLst>
          </p:cNvPr>
          <p:cNvSpPr txBox="1">
            <a:spLocks/>
          </p:cNvSpPr>
          <p:nvPr/>
        </p:nvSpPr>
        <p:spPr>
          <a:xfrm>
            <a:off x="3726149" y="1998106"/>
            <a:ext cx="555196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the first floor of the station]</a:t>
            </a:r>
          </a:p>
          <a:p>
            <a:endParaRPr lang="en-GB" sz="2200" dirty="0"/>
          </a:p>
          <a:p>
            <a:endParaRPr lang="en-GB" sz="2200" dirty="0"/>
          </a:p>
        </p:txBody>
      </p:sp>
      <p:sp>
        <p:nvSpPr>
          <p:cNvPr id="8" name="Text Placeholder 1">
            <a:extLst>
              <a:ext uri="{FF2B5EF4-FFF2-40B4-BE49-F238E27FC236}">
                <a16:creationId xmlns:a16="http://schemas.microsoft.com/office/drawing/2014/main" id="{4DD7C388-AD66-4886-B2B0-42B406B310DD}"/>
              </a:ext>
            </a:extLst>
          </p:cNvPr>
          <p:cNvSpPr txBox="1">
            <a:spLocks/>
          </p:cNvSpPr>
          <p:nvPr/>
        </p:nvSpPr>
        <p:spPr>
          <a:xfrm>
            <a:off x="223996" y="5545728"/>
            <a:ext cx="2856972"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[next to the concert entrance]</a:t>
            </a:r>
          </a:p>
          <a:p>
            <a:endParaRPr lang="en-GB" sz="2200" dirty="0"/>
          </a:p>
          <a:p>
            <a:endParaRPr lang="en-GB" sz="22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3240266"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 / Is she….</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7" name="Text Placeholder 1">
            <a:extLst>
              <a:ext uri="{FF2B5EF4-FFF2-40B4-BE49-F238E27FC236}">
                <a16:creationId xmlns:a16="http://schemas.microsoft.com/office/drawing/2014/main" id="{29F48F9E-447F-4082-BE31-A0EEB3E1FBC0}"/>
              </a:ext>
            </a:extLst>
          </p:cNvPr>
          <p:cNvSpPr txBox="1">
            <a:spLocks/>
          </p:cNvSpPr>
          <p:nvPr/>
        </p:nvSpPr>
        <p:spPr>
          <a:xfrm>
            <a:off x="5913120" y="5811010"/>
            <a:ext cx="2796858"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[behind the stage]</a:t>
            </a:r>
          </a:p>
          <a:p>
            <a:endParaRPr lang="en-GB" sz="2200" dirty="0"/>
          </a:p>
          <a:p>
            <a:endParaRPr lang="en-GB" sz="2200"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36763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2" name="Text Placeholder 1">
            <a:extLst>
              <a:ext uri="{FF2B5EF4-FFF2-40B4-BE49-F238E27FC236}">
                <a16:creationId xmlns:a16="http://schemas.microsoft.com/office/drawing/2014/main" id="{4B194592-068F-4330-AAF7-E4DECC890D34}"/>
              </a:ext>
            </a:extLst>
          </p:cNvPr>
          <p:cNvSpPr txBox="1">
            <a:spLocks/>
          </p:cNvSpPr>
          <p:nvPr/>
        </p:nvSpPr>
        <p:spPr>
          <a:xfrm>
            <a:off x="3184524" y="5796724"/>
            <a:ext cx="2232494"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[near the exit]</a:t>
            </a:r>
          </a:p>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098" name="Picture 2" descr="Free vector graphics of Alcohol">
            <a:extLst>
              <a:ext uri="{FF2B5EF4-FFF2-40B4-BE49-F238E27FC236}">
                <a16:creationId xmlns:a16="http://schemas.microsoft.com/office/drawing/2014/main" id="{C7298477-BC64-45C0-8199-44BE0C537A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54" y="2808843"/>
            <a:ext cx="1915314" cy="979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Restroom">
            <a:extLst>
              <a:ext uri="{FF2B5EF4-FFF2-40B4-BE49-F238E27FC236}">
                <a16:creationId xmlns:a16="http://schemas.microsoft.com/office/drawing/2014/main" id="{4609EB7C-4560-4734-BDB7-7669CF70D8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300" y="2343202"/>
            <a:ext cx="1439820" cy="14398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vector graphics of Park">
            <a:extLst>
              <a:ext uri="{FF2B5EF4-FFF2-40B4-BE49-F238E27FC236}">
                <a16:creationId xmlns:a16="http://schemas.microsoft.com/office/drawing/2014/main" id="{6796EC16-85E1-4008-B517-C03B21AC71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950" t="6964" r="9839" b="56142"/>
          <a:stretch/>
        </p:blipFill>
        <p:spPr bwMode="auto">
          <a:xfrm>
            <a:off x="305643" y="861134"/>
            <a:ext cx="2570413" cy="142557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photos of Bird">
            <a:extLst>
              <a:ext uri="{FF2B5EF4-FFF2-40B4-BE49-F238E27FC236}">
                <a16:creationId xmlns:a16="http://schemas.microsoft.com/office/drawing/2014/main" id="{B5EFB360-E43F-4A75-912C-3DA2742222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085" y="406101"/>
            <a:ext cx="2938394" cy="15745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band concert silhouette png - Clip Art Library">
            <a:extLst>
              <a:ext uri="{FF2B5EF4-FFF2-40B4-BE49-F238E27FC236}">
                <a16:creationId xmlns:a16="http://schemas.microsoft.com/office/drawing/2014/main" id="{041C4A2A-CAF3-4BFA-A52E-FB2326D97A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0489"/>
          <a:stretch/>
        </p:blipFill>
        <p:spPr bwMode="auto">
          <a:xfrm>
            <a:off x="596718" y="4458242"/>
            <a:ext cx="2050097" cy="100805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illustrations of Shop">
            <a:extLst>
              <a:ext uri="{FF2B5EF4-FFF2-40B4-BE49-F238E27FC236}">
                <a16:creationId xmlns:a16="http://schemas.microsoft.com/office/drawing/2014/main" id="{C064D4E8-C799-4487-B2EC-6223B377D85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161" t="11100" r="32294" b="698"/>
          <a:stretch/>
        </p:blipFill>
        <p:spPr bwMode="auto">
          <a:xfrm>
            <a:off x="1908036" y="4458242"/>
            <a:ext cx="738780" cy="138136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ree vector graphics of Emergency">
            <a:extLst>
              <a:ext uri="{FF2B5EF4-FFF2-40B4-BE49-F238E27FC236}">
                <a16:creationId xmlns:a16="http://schemas.microsoft.com/office/drawing/2014/main" id="{032543DB-1B7D-4461-85ED-640A9BD3DB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560" y="4363613"/>
            <a:ext cx="1122815" cy="57193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Free vector graphics of Stage">
            <a:extLst>
              <a:ext uri="{FF2B5EF4-FFF2-40B4-BE49-F238E27FC236}">
                <a16:creationId xmlns:a16="http://schemas.microsoft.com/office/drawing/2014/main" id="{FB3FC9E3-F1DD-4264-9274-A79D41C4C64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9433"/>
          <a:stretch/>
        </p:blipFill>
        <p:spPr bwMode="auto">
          <a:xfrm>
            <a:off x="6248348" y="5266763"/>
            <a:ext cx="2156244" cy="4416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FA8FE86-44EF-4D04-BD1C-5B28426552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9814" y="119838"/>
            <a:ext cx="393912" cy="1262255"/>
          </a:xfrm>
          <a:prstGeom prst="rect">
            <a:avLst/>
          </a:prstGeom>
        </p:spPr>
      </p:pic>
      <p:pic>
        <p:nvPicPr>
          <p:cNvPr id="40" name="Picture 39">
            <a:extLst>
              <a:ext uri="{FF2B5EF4-FFF2-40B4-BE49-F238E27FC236}">
                <a16:creationId xmlns:a16="http://schemas.microsoft.com/office/drawing/2014/main" id="{922C96D0-B46A-4472-B2F1-E9E2D5CDBA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5724" y="4859949"/>
            <a:ext cx="300354" cy="962457"/>
          </a:xfrm>
          <a:prstGeom prst="rect">
            <a:avLst/>
          </a:prstGeom>
        </p:spPr>
      </p:pic>
      <p:pic>
        <p:nvPicPr>
          <p:cNvPr id="42" name="Picture 41">
            <a:extLst>
              <a:ext uri="{FF2B5EF4-FFF2-40B4-BE49-F238E27FC236}">
                <a16:creationId xmlns:a16="http://schemas.microsoft.com/office/drawing/2014/main" id="{D4362140-96D5-4829-A400-06C6828F2C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71867" y="2615210"/>
            <a:ext cx="440215" cy="1410629"/>
          </a:xfrm>
          <a:prstGeom prst="rect">
            <a:avLst/>
          </a:prstGeom>
        </p:spPr>
      </p:pic>
      <p:pic>
        <p:nvPicPr>
          <p:cNvPr id="43" name="Picture 42">
            <a:extLst>
              <a:ext uri="{FF2B5EF4-FFF2-40B4-BE49-F238E27FC236}">
                <a16:creationId xmlns:a16="http://schemas.microsoft.com/office/drawing/2014/main" id="{58335DC7-EE2D-40C9-8AF2-F92E682776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49619" y="2573194"/>
            <a:ext cx="492505" cy="1297430"/>
          </a:xfrm>
          <a:prstGeom prst="rect">
            <a:avLst/>
          </a:prstGeom>
        </p:spPr>
      </p:pic>
      <p:pic>
        <p:nvPicPr>
          <p:cNvPr id="45" name="Picture 44">
            <a:extLst>
              <a:ext uri="{FF2B5EF4-FFF2-40B4-BE49-F238E27FC236}">
                <a16:creationId xmlns:a16="http://schemas.microsoft.com/office/drawing/2014/main" id="{20D6A9CF-0F24-46FA-8208-431C3FE42FF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201" t="16762" r="30500" b="5587"/>
          <a:stretch/>
        </p:blipFill>
        <p:spPr>
          <a:xfrm>
            <a:off x="1342539" y="1287829"/>
            <a:ext cx="527615" cy="905951"/>
          </a:xfrm>
          <a:prstGeom prst="rect">
            <a:avLst/>
          </a:prstGeom>
        </p:spPr>
      </p:pic>
      <p:pic>
        <p:nvPicPr>
          <p:cNvPr id="32" name="Picture 31">
            <a:extLst>
              <a:ext uri="{FF2B5EF4-FFF2-40B4-BE49-F238E27FC236}">
                <a16:creationId xmlns:a16="http://schemas.microsoft.com/office/drawing/2014/main" id="{CC10EC9A-F47B-4E1E-968C-6F955211A8F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1077" t="12557" r="30001" b="7592"/>
          <a:stretch/>
        </p:blipFill>
        <p:spPr>
          <a:xfrm>
            <a:off x="4749143" y="4511523"/>
            <a:ext cx="631900" cy="1199177"/>
          </a:xfrm>
          <a:prstGeom prst="rect">
            <a:avLst/>
          </a:prstGeom>
        </p:spPr>
      </p:pic>
    </p:spTree>
    <p:extLst>
      <p:ext uri="{BB962C8B-B14F-4D97-AF65-F5344CB8AC3E}">
        <p14:creationId xmlns:p14="http://schemas.microsoft.com/office/powerpoint/2010/main" val="53131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 name="Text Placeholder 1">
            <a:extLst>
              <a:ext uri="{FF2B5EF4-FFF2-40B4-BE49-F238E27FC236}">
                <a16:creationId xmlns:a16="http://schemas.microsoft.com/office/drawing/2014/main" id="{A7A300D7-3BB3-471C-95BF-532DDB7A8265}"/>
              </a:ext>
            </a:extLst>
          </p:cNvPr>
          <p:cNvSpPr>
            <a:spLocks noGrp="1"/>
          </p:cNvSpPr>
          <p:nvPr>
            <p:ph type="body" sz="quarter" idx="10"/>
          </p:nvPr>
        </p:nvSpPr>
        <p:spPr>
          <a:xfrm>
            <a:off x="289824" y="3551136"/>
            <a:ext cx="2050097" cy="397799"/>
          </a:xfrm>
        </p:spPr>
        <p:txBody>
          <a:bodyPr>
            <a:normAutofit fontScale="92500"/>
          </a:bodyPr>
          <a:lstStyle/>
          <a:p>
            <a:r>
              <a:rPr lang="en-GB" sz="2200" dirty="0"/>
              <a:t>[near the bar]</a:t>
            </a:r>
          </a:p>
          <a:p>
            <a:endParaRPr lang="en-GB" sz="2200" dirty="0"/>
          </a:p>
        </p:txBody>
      </p:sp>
      <p:sp>
        <p:nvSpPr>
          <p:cNvPr id="3" name="Title 2">
            <a:extLst>
              <a:ext uri="{FF2B5EF4-FFF2-40B4-BE49-F238E27FC236}">
                <a16:creationId xmlns:a16="http://schemas.microsoft.com/office/drawing/2014/main" id="{D3AC4FEB-7CB3-49CD-9E3C-468E1F80C1B3}"/>
              </a:ext>
            </a:extLst>
          </p:cNvPr>
          <p:cNvSpPr>
            <a:spLocks noGrp="1"/>
          </p:cNvSpPr>
          <p:nvPr>
            <p:ph type="title"/>
          </p:nvPr>
        </p:nvSpPr>
        <p:spPr>
          <a:xfrm>
            <a:off x="0" y="213557"/>
            <a:ext cx="6363222" cy="647577"/>
          </a:xfrm>
        </p:spPr>
        <p:txBody>
          <a:bodyPr/>
          <a:lstStyle/>
          <a:p>
            <a:r>
              <a:rPr lang="en-GB" dirty="0"/>
              <a:t>¿</a:t>
            </a:r>
            <a:r>
              <a:rPr lang="en-GB" dirty="0" err="1"/>
              <a:t>Dónde</a:t>
            </a:r>
            <a:r>
              <a:rPr lang="en-GB" dirty="0"/>
              <a:t> </a:t>
            </a:r>
            <a:r>
              <a:rPr lang="en-GB" dirty="0" err="1"/>
              <a:t>estás</a:t>
            </a:r>
            <a:r>
              <a:rPr lang="en-GB" dirty="0"/>
              <a:t>? - </a:t>
            </a:r>
            <a:r>
              <a:rPr lang="en-GB" dirty="0" err="1"/>
              <a:t>Respuestas</a:t>
            </a:r>
            <a:endParaRPr lang="en-GB" dirty="0"/>
          </a:p>
        </p:txBody>
      </p:sp>
      <p:sp>
        <p:nvSpPr>
          <p:cNvPr id="8" name="Text Placeholder 1">
            <a:extLst>
              <a:ext uri="{FF2B5EF4-FFF2-40B4-BE49-F238E27FC236}">
                <a16:creationId xmlns:a16="http://schemas.microsoft.com/office/drawing/2014/main" id="{4DD7C388-AD66-4886-B2B0-42B406B310DD}"/>
              </a:ext>
            </a:extLst>
          </p:cNvPr>
          <p:cNvSpPr txBox="1">
            <a:spLocks/>
          </p:cNvSpPr>
          <p:nvPr/>
        </p:nvSpPr>
        <p:spPr>
          <a:xfrm>
            <a:off x="223994" y="5206027"/>
            <a:ext cx="3084989"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[next to the concert entrance]</a:t>
            </a:r>
          </a:p>
          <a:p>
            <a:endParaRPr lang="en-GB" sz="2200" dirty="0"/>
          </a:p>
          <a:p>
            <a:endParaRPr lang="en-GB" sz="22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3585713"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 / Is she….</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36763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098" name="Picture 2" descr="Free vector graphics of Alcohol">
            <a:extLst>
              <a:ext uri="{FF2B5EF4-FFF2-40B4-BE49-F238E27FC236}">
                <a16:creationId xmlns:a16="http://schemas.microsoft.com/office/drawing/2014/main" id="{C7298477-BC64-45C0-8199-44BE0C537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598" y="2890427"/>
            <a:ext cx="1412802" cy="722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band concert silhouette png - Clip Art Library">
            <a:extLst>
              <a:ext uri="{FF2B5EF4-FFF2-40B4-BE49-F238E27FC236}">
                <a16:creationId xmlns:a16="http://schemas.microsoft.com/office/drawing/2014/main" id="{041C4A2A-CAF3-4BFA-A52E-FB2326D97A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489"/>
          <a:stretch/>
        </p:blipFill>
        <p:spPr bwMode="auto">
          <a:xfrm>
            <a:off x="346590" y="4470204"/>
            <a:ext cx="1795438" cy="76843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illustrations of Shop">
            <a:extLst>
              <a:ext uri="{FF2B5EF4-FFF2-40B4-BE49-F238E27FC236}">
                <a16:creationId xmlns:a16="http://schemas.microsoft.com/office/drawing/2014/main" id="{C064D4E8-C799-4487-B2EC-6223B377D8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61" t="11100" r="32294" b="698"/>
          <a:stretch/>
        </p:blipFill>
        <p:spPr bwMode="auto">
          <a:xfrm>
            <a:off x="1654966" y="4432437"/>
            <a:ext cx="573685" cy="8439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922C96D0-B46A-4472-B2F1-E9E2D5CDB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309" y="4302957"/>
            <a:ext cx="408906" cy="914633"/>
          </a:xfrm>
          <a:prstGeom prst="rect">
            <a:avLst/>
          </a:prstGeom>
        </p:spPr>
      </p:pic>
      <p:pic>
        <p:nvPicPr>
          <p:cNvPr id="42" name="Picture 41">
            <a:extLst>
              <a:ext uri="{FF2B5EF4-FFF2-40B4-BE49-F238E27FC236}">
                <a16:creationId xmlns:a16="http://schemas.microsoft.com/office/drawing/2014/main" id="{D4362140-96D5-4829-A400-06C6828F2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5059" y="2665169"/>
            <a:ext cx="399028" cy="1062309"/>
          </a:xfrm>
          <a:prstGeom prst="rect">
            <a:avLst/>
          </a:prstGeom>
        </p:spPr>
      </p:pic>
      <p:sp>
        <p:nvSpPr>
          <p:cNvPr id="46" name="Text Placeholder 1">
            <a:extLst>
              <a:ext uri="{FF2B5EF4-FFF2-40B4-BE49-F238E27FC236}">
                <a16:creationId xmlns:a16="http://schemas.microsoft.com/office/drawing/2014/main" id="{7F7366DC-C543-40FE-8F27-871DB356F095}"/>
              </a:ext>
            </a:extLst>
          </p:cNvPr>
          <p:cNvSpPr txBox="1">
            <a:spLocks/>
          </p:cNvSpPr>
          <p:nvPr/>
        </p:nvSpPr>
        <p:spPr>
          <a:xfrm>
            <a:off x="199852" y="5781506"/>
            <a:ext cx="3426753"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al </a:t>
            </a:r>
            <a:r>
              <a:rPr lang="en-GB" sz="2200" dirty="0" err="1">
                <a:solidFill>
                  <a:schemeClr val="tx2"/>
                </a:solidFill>
              </a:rPr>
              <a:t>lado</a:t>
            </a:r>
            <a:r>
              <a:rPr lang="en-GB" sz="2200" dirty="0">
                <a:solidFill>
                  <a:schemeClr val="tx2"/>
                </a:solidFill>
              </a:rPr>
              <a:t> de la entrada del </a:t>
            </a:r>
            <a:r>
              <a:rPr lang="en-GB" sz="2200" dirty="0" err="1">
                <a:solidFill>
                  <a:schemeClr val="tx2"/>
                </a:solidFill>
              </a:rPr>
              <a:t>concierto</a:t>
            </a:r>
            <a:endParaRPr lang="en-GB" sz="2200" dirty="0">
              <a:solidFill>
                <a:schemeClr val="tx2"/>
              </a:solidFill>
            </a:endParaRPr>
          </a:p>
          <a:p>
            <a:endParaRPr lang="en-GB" sz="2200" dirty="0"/>
          </a:p>
          <a:p>
            <a:endParaRPr lang="en-GB" sz="2200" dirty="0"/>
          </a:p>
        </p:txBody>
      </p:sp>
      <p:sp>
        <p:nvSpPr>
          <p:cNvPr id="47" name="Text Placeholder 1">
            <a:extLst>
              <a:ext uri="{FF2B5EF4-FFF2-40B4-BE49-F238E27FC236}">
                <a16:creationId xmlns:a16="http://schemas.microsoft.com/office/drawing/2014/main" id="{F691BAE1-F6D0-4DC4-8595-9BE18BB53184}"/>
              </a:ext>
            </a:extLst>
          </p:cNvPr>
          <p:cNvSpPr txBox="1">
            <a:spLocks/>
          </p:cNvSpPr>
          <p:nvPr/>
        </p:nvSpPr>
        <p:spPr>
          <a:xfrm>
            <a:off x="289824" y="3906287"/>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cerca</a:t>
            </a:r>
            <a:r>
              <a:rPr lang="en-GB" sz="2200" dirty="0">
                <a:solidFill>
                  <a:schemeClr val="tx2"/>
                </a:solidFill>
              </a:rPr>
              <a:t> del bar</a:t>
            </a:r>
          </a:p>
        </p:txBody>
      </p:sp>
      <p:sp>
        <p:nvSpPr>
          <p:cNvPr id="49" name="Text Placeholder 1">
            <a:extLst>
              <a:ext uri="{FF2B5EF4-FFF2-40B4-BE49-F238E27FC236}">
                <a16:creationId xmlns:a16="http://schemas.microsoft.com/office/drawing/2014/main" id="{41D6D505-F9EA-4460-A78F-C0E5A878F3C9}"/>
              </a:ext>
            </a:extLst>
          </p:cNvPr>
          <p:cNvSpPr txBox="1">
            <a:spLocks/>
          </p:cNvSpPr>
          <p:nvPr/>
        </p:nvSpPr>
        <p:spPr>
          <a:xfrm>
            <a:off x="3387787" y="2960003"/>
            <a:ext cx="3740602" cy="109022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pidiendo</a:t>
            </a:r>
            <a:r>
              <a:rPr lang="en-GB" sz="2200" dirty="0">
                <a:solidFill>
                  <a:schemeClr val="tx1"/>
                </a:solidFill>
              </a:rPr>
              <a:t> la comida?</a:t>
            </a:r>
          </a:p>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oyendo</a:t>
            </a:r>
            <a:r>
              <a:rPr lang="en-GB" sz="2200" dirty="0">
                <a:solidFill>
                  <a:schemeClr val="tx1"/>
                </a:solidFill>
              </a:rPr>
              <a:t> la </a:t>
            </a:r>
            <a:r>
              <a:rPr lang="en-GB" sz="2200" dirty="0" err="1">
                <a:solidFill>
                  <a:schemeClr val="tx1"/>
                </a:solidFill>
              </a:rPr>
              <a:t>música</a:t>
            </a:r>
            <a:r>
              <a:rPr lang="en-GB" sz="2200" dirty="0">
                <a:solidFill>
                  <a:schemeClr val="tx1"/>
                </a:solidFill>
              </a:rPr>
              <a:t>?</a:t>
            </a:r>
          </a:p>
          <a:p>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bebiendo</a:t>
            </a:r>
            <a:r>
              <a:rPr lang="en-GB" sz="2200" dirty="0">
                <a:solidFill>
                  <a:schemeClr val="tx1"/>
                </a:solidFill>
              </a:rPr>
              <a:t> </a:t>
            </a:r>
            <a:r>
              <a:rPr lang="en-GB" sz="2200" dirty="0" err="1">
                <a:solidFill>
                  <a:schemeClr val="tx1"/>
                </a:solidFill>
              </a:rPr>
              <a:t>algo</a:t>
            </a:r>
            <a:r>
              <a:rPr lang="en-GB" sz="2200" dirty="0">
                <a:solidFill>
                  <a:schemeClr val="tx1"/>
                </a:solidFill>
              </a:rPr>
              <a:t>?</a:t>
            </a:r>
          </a:p>
          <a:p>
            <a:endParaRPr lang="en-GB" sz="2200" dirty="0">
              <a:solidFill>
                <a:schemeClr val="tx1"/>
              </a:solidFill>
            </a:endParaRPr>
          </a:p>
        </p:txBody>
      </p:sp>
      <p:sp>
        <p:nvSpPr>
          <p:cNvPr id="50" name="Text Placeholder 1">
            <a:extLst>
              <a:ext uri="{FF2B5EF4-FFF2-40B4-BE49-F238E27FC236}">
                <a16:creationId xmlns:a16="http://schemas.microsoft.com/office/drawing/2014/main" id="{D21675D7-D9C8-4601-8B69-CE97F7CB4B59}"/>
              </a:ext>
            </a:extLst>
          </p:cNvPr>
          <p:cNvSpPr txBox="1">
            <a:spLocks/>
          </p:cNvSpPr>
          <p:nvPr/>
        </p:nvSpPr>
        <p:spPr>
          <a:xfrm>
            <a:off x="3387786" y="4757501"/>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t>
            </a:r>
            <a:r>
              <a:rPr lang="en-GB" sz="2000" dirty="0" err="1">
                <a:solidFill>
                  <a:schemeClr val="tx1"/>
                </a:solidFill>
              </a:rPr>
              <a:t>en</a:t>
            </a:r>
            <a:r>
              <a:rPr lang="en-GB" sz="2000" dirty="0">
                <a:solidFill>
                  <a:schemeClr val="tx1"/>
                </a:solidFill>
              </a:rPr>
              <a:t> la cola?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comprando</a:t>
            </a:r>
            <a:r>
              <a:rPr lang="en-GB" sz="2000" dirty="0">
                <a:solidFill>
                  <a:schemeClr val="tx1"/>
                </a:solidFill>
              </a:rPr>
              <a:t> entradas?</a:t>
            </a:r>
          </a:p>
          <a:p>
            <a:endParaRPr lang="en-GB" sz="2000" dirty="0">
              <a:solidFill>
                <a:schemeClr val="tx1"/>
              </a:solidFill>
            </a:endParaRPr>
          </a:p>
        </p:txBody>
      </p:sp>
      <p:sp>
        <p:nvSpPr>
          <p:cNvPr id="51" name="Text Placeholder 1">
            <a:extLst>
              <a:ext uri="{FF2B5EF4-FFF2-40B4-BE49-F238E27FC236}">
                <a16:creationId xmlns:a16="http://schemas.microsoft.com/office/drawing/2014/main" id="{9E50E37C-22B1-4345-B55B-7606B431CB3B}"/>
              </a:ext>
            </a:extLst>
          </p:cNvPr>
          <p:cNvSpPr txBox="1">
            <a:spLocks/>
          </p:cNvSpPr>
          <p:nvPr/>
        </p:nvSpPr>
        <p:spPr>
          <a:xfrm>
            <a:off x="192029" y="1897891"/>
            <a:ext cx="3386423"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[in front of the toilets]</a:t>
            </a:r>
          </a:p>
          <a:p>
            <a:endParaRPr lang="en-GB" sz="2200" dirty="0"/>
          </a:p>
          <a:p>
            <a:endParaRPr lang="en-GB" sz="2200" dirty="0"/>
          </a:p>
        </p:txBody>
      </p:sp>
      <p:pic>
        <p:nvPicPr>
          <p:cNvPr id="52" name="Picture 4" descr="Free vector graphics of Restroom">
            <a:extLst>
              <a:ext uri="{FF2B5EF4-FFF2-40B4-BE49-F238E27FC236}">
                <a16:creationId xmlns:a16="http://schemas.microsoft.com/office/drawing/2014/main" id="{0FC260FA-CCD5-4DC5-A84A-824C7D7F22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7446" y="1151537"/>
            <a:ext cx="767751" cy="767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F1F4D57-BC0D-45C1-96E0-AB8D2AB6A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3630" y="999156"/>
            <a:ext cx="391430" cy="966365"/>
          </a:xfrm>
          <a:prstGeom prst="rect">
            <a:avLst/>
          </a:prstGeom>
        </p:spPr>
      </p:pic>
      <p:sp>
        <p:nvSpPr>
          <p:cNvPr id="54" name="Text Placeholder 1">
            <a:extLst>
              <a:ext uri="{FF2B5EF4-FFF2-40B4-BE49-F238E27FC236}">
                <a16:creationId xmlns:a16="http://schemas.microsoft.com/office/drawing/2014/main" id="{FD1ED093-4613-49FE-BE6B-2FAFF1EF2522}"/>
              </a:ext>
            </a:extLst>
          </p:cNvPr>
          <p:cNvSpPr txBox="1">
            <a:spLocks/>
          </p:cNvSpPr>
          <p:nvPr/>
        </p:nvSpPr>
        <p:spPr>
          <a:xfrm>
            <a:off x="3363389" y="1187457"/>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esperando</a:t>
            </a:r>
            <a:r>
              <a:rPr lang="en-GB" sz="2000" dirty="0">
                <a:solidFill>
                  <a:schemeClr val="tx1"/>
                </a:solidFill>
              </a:rPr>
              <a:t> </a:t>
            </a:r>
            <a:r>
              <a:rPr lang="en-GB" sz="2000" dirty="0" err="1">
                <a:solidFill>
                  <a:schemeClr val="tx1"/>
                </a:solidFill>
              </a:rPr>
              <a:t>en</a:t>
            </a:r>
            <a:r>
              <a:rPr lang="en-GB" sz="2000" dirty="0">
                <a:solidFill>
                  <a:schemeClr val="tx1"/>
                </a:solidFill>
              </a:rPr>
              <a:t> la cola?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oyendo</a:t>
            </a:r>
            <a:r>
              <a:rPr lang="en-GB" sz="2000" dirty="0">
                <a:solidFill>
                  <a:schemeClr val="tx1"/>
                </a:solidFill>
              </a:rPr>
              <a:t> la </a:t>
            </a:r>
            <a:r>
              <a:rPr lang="en-GB" sz="2000" dirty="0" err="1">
                <a:solidFill>
                  <a:schemeClr val="tx1"/>
                </a:solidFill>
              </a:rPr>
              <a:t>música</a:t>
            </a:r>
            <a:r>
              <a:rPr lang="en-GB" sz="2000" dirty="0">
                <a:solidFill>
                  <a:schemeClr val="tx1"/>
                </a:solidFill>
              </a:rPr>
              <a:t>?</a:t>
            </a:r>
          </a:p>
        </p:txBody>
      </p:sp>
      <p:sp>
        <p:nvSpPr>
          <p:cNvPr id="55" name="Text Placeholder 1">
            <a:extLst>
              <a:ext uri="{FF2B5EF4-FFF2-40B4-BE49-F238E27FC236}">
                <a16:creationId xmlns:a16="http://schemas.microsoft.com/office/drawing/2014/main" id="{C284A167-815D-43ED-AD84-BA1B7FC846BC}"/>
              </a:ext>
            </a:extLst>
          </p:cNvPr>
          <p:cNvSpPr txBox="1">
            <a:spLocks/>
          </p:cNvSpPr>
          <p:nvPr/>
        </p:nvSpPr>
        <p:spPr>
          <a:xfrm>
            <a:off x="239292" y="2245682"/>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delante</a:t>
            </a:r>
            <a:r>
              <a:rPr lang="en-GB" sz="2200" dirty="0">
                <a:solidFill>
                  <a:schemeClr val="tx2"/>
                </a:solidFill>
              </a:rPr>
              <a:t> de los </a:t>
            </a:r>
            <a:r>
              <a:rPr lang="en-GB" sz="2200" dirty="0" err="1">
                <a:solidFill>
                  <a:schemeClr val="tx2"/>
                </a:solidFill>
              </a:rPr>
              <a:t>servicios</a:t>
            </a:r>
            <a:r>
              <a:rPr lang="en-GB" sz="2200" dirty="0">
                <a:solidFill>
                  <a:schemeClr val="tx2"/>
                </a:solidFill>
              </a:rPr>
              <a:t>.</a:t>
            </a:r>
          </a:p>
        </p:txBody>
      </p:sp>
      <p:sp>
        <p:nvSpPr>
          <p:cNvPr id="56" name="Text Placeholder 1">
            <a:extLst>
              <a:ext uri="{FF2B5EF4-FFF2-40B4-BE49-F238E27FC236}">
                <a16:creationId xmlns:a16="http://schemas.microsoft.com/office/drawing/2014/main" id="{3597D47D-0C56-4FC4-8417-A2E7E498AC21}"/>
              </a:ext>
            </a:extLst>
          </p:cNvPr>
          <p:cNvSpPr txBox="1">
            <a:spLocks/>
          </p:cNvSpPr>
          <p:nvPr/>
        </p:nvSpPr>
        <p:spPr>
          <a:xfrm>
            <a:off x="6010666" y="2362254"/>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7" name="Text Placeholder 1">
            <a:extLst>
              <a:ext uri="{FF2B5EF4-FFF2-40B4-BE49-F238E27FC236}">
                <a16:creationId xmlns:a16="http://schemas.microsoft.com/office/drawing/2014/main" id="{7B686ADD-FF36-4988-8F44-F893C5D263EC}"/>
              </a:ext>
            </a:extLst>
          </p:cNvPr>
          <p:cNvSpPr txBox="1">
            <a:spLocks/>
          </p:cNvSpPr>
          <p:nvPr/>
        </p:nvSpPr>
        <p:spPr>
          <a:xfrm>
            <a:off x="6003676" y="4103853"/>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8" name="Text Placeholder 1">
            <a:extLst>
              <a:ext uri="{FF2B5EF4-FFF2-40B4-BE49-F238E27FC236}">
                <a16:creationId xmlns:a16="http://schemas.microsoft.com/office/drawing/2014/main" id="{3E9F4074-FA96-4D43-9CC0-8029754662E8}"/>
              </a:ext>
            </a:extLst>
          </p:cNvPr>
          <p:cNvSpPr txBox="1">
            <a:spLocks/>
          </p:cNvSpPr>
          <p:nvPr/>
        </p:nvSpPr>
        <p:spPr>
          <a:xfrm>
            <a:off x="6003675" y="5970710"/>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9" name="Text Placeholder 1">
            <a:extLst>
              <a:ext uri="{FF2B5EF4-FFF2-40B4-BE49-F238E27FC236}">
                <a16:creationId xmlns:a16="http://schemas.microsoft.com/office/drawing/2014/main" id="{B8DA5C38-C074-4458-9FD8-E9AF2CFEADDB}"/>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60" name="Text Placeholder 1">
            <a:extLst>
              <a:ext uri="{FF2B5EF4-FFF2-40B4-BE49-F238E27FC236}">
                <a16:creationId xmlns:a16="http://schemas.microsoft.com/office/drawing/2014/main" id="{45F4BECF-9C47-48A0-B793-8B1EEB3F2EF9}"/>
              </a:ext>
            </a:extLst>
          </p:cNvPr>
          <p:cNvSpPr txBox="1">
            <a:spLocks/>
          </p:cNvSpPr>
          <p:nvPr/>
        </p:nvSpPr>
        <p:spPr>
          <a:xfrm>
            <a:off x="4092871" y="95087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61" name="Text Placeholder 1">
            <a:extLst>
              <a:ext uri="{FF2B5EF4-FFF2-40B4-BE49-F238E27FC236}">
                <a16:creationId xmlns:a16="http://schemas.microsoft.com/office/drawing/2014/main" id="{DB6318F0-EE8A-43D3-BAEC-78C4A14EE190}"/>
              </a:ext>
            </a:extLst>
          </p:cNvPr>
          <p:cNvSpPr txBox="1">
            <a:spLocks/>
          </p:cNvSpPr>
          <p:nvPr/>
        </p:nvSpPr>
        <p:spPr>
          <a:xfrm>
            <a:off x="6758212" y="78482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p:txBody>
      </p:sp>
    </p:spTree>
    <p:extLst>
      <p:ext uri="{BB962C8B-B14F-4D97-AF65-F5344CB8AC3E}">
        <p14:creationId xmlns:p14="http://schemas.microsoft.com/office/powerpoint/2010/main" val="1635741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26" name="Picture 25">
            <a:extLst>
              <a:ext uri="{FF2B5EF4-FFF2-40B4-BE49-F238E27FC236}">
                <a16:creationId xmlns:a16="http://schemas.microsoft.com/office/drawing/2014/main" id="{CC5BC7D1-F0FA-4D70-8CDF-8D94C2E9E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118" y="3854204"/>
            <a:ext cx="463953" cy="1212042"/>
          </a:xfrm>
          <a:prstGeom prst="rect">
            <a:avLst/>
          </a:prstGeom>
        </p:spPr>
      </p:pic>
      <p:sp>
        <p:nvSpPr>
          <p:cNvPr id="7" name="Text Placeholder 1">
            <a:extLst>
              <a:ext uri="{FF2B5EF4-FFF2-40B4-BE49-F238E27FC236}">
                <a16:creationId xmlns:a16="http://schemas.microsoft.com/office/drawing/2014/main" id="{D6359750-37C5-48E6-8D41-6BB007E7A68A}"/>
              </a:ext>
            </a:extLst>
          </p:cNvPr>
          <p:cNvSpPr txBox="1">
            <a:spLocks/>
          </p:cNvSpPr>
          <p:nvPr/>
        </p:nvSpPr>
        <p:spPr>
          <a:xfrm>
            <a:off x="83532" y="2834503"/>
            <a:ext cx="555196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[on the first floor of the station]</a:t>
            </a:r>
          </a:p>
          <a:p>
            <a:endParaRPr lang="en-GB" sz="2000" dirty="0">
              <a:solidFill>
                <a:schemeClr val="tx1"/>
              </a:solidFill>
            </a:endParaRPr>
          </a:p>
          <a:p>
            <a:endParaRPr lang="en-GB" sz="2000" dirty="0"/>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252253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7" name="Text Placeholder 1">
            <a:extLst>
              <a:ext uri="{FF2B5EF4-FFF2-40B4-BE49-F238E27FC236}">
                <a16:creationId xmlns:a16="http://schemas.microsoft.com/office/drawing/2014/main" id="{29F48F9E-447F-4082-BE31-A0EEB3E1FBC0}"/>
              </a:ext>
            </a:extLst>
          </p:cNvPr>
          <p:cNvSpPr txBox="1">
            <a:spLocks/>
          </p:cNvSpPr>
          <p:nvPr/>
        </p:nvSpPr>
        <p:spPr>
          <a:xfrm>
            <a:off x="112894" y="5259686"/>
            <a:ext cx="3353552"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[behind the stage]</a:t>
            </a:r>
          </a:p>
          <a:p>
            <a:endParaRPr lang="en-GB" sz="2000" dirty="0">
              <a:solidFill>
                <a:schemeClr val="tx1"/>
              </a:solidFill>
            </a:endParaRPr>
          </a:p>
          <a:p>
            <a:endParaRPr lang="en-GB" sz="2000"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108" name="Picture 12" descr="Free photos of Bird">
            <a:extLst>
              <a:ext uri="{FF2B5EF4-FFF2-40B4-BE49-F238E27FC236}">
                <a16:creationId xmlns:a16="http://schemas.microsoft.com/office/drawing/2014/main" id="{B5EFB360-E43F-4A75-912C-3DA2742222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141" y="1201989"/>
            <a:ext cx="2938394" cy="15745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Free vector graphics of Stage">
            <a:extLst>
              <a:ext uri="{FF2B5EF4-FFF2-40B4-BE49-F238E27FC236}">
                <a16:creationId xmlns:a16="http://schemas.microsoft.com/office/drawing/2014/main" id="{FB3FC9E3-F1DD-4264-9274-A79D41C4C6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433"/>
          <a:stretch/>
        </p:blipFill>
        <p:spPr bwMode="auto">
          <a:xfrm>
            <a:off x="1004816" y="4715439"/>
            <a:ext cx="2156244" cy="4416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FA8FE86-44EF-4D04-BD1C-5B28426552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475" y="893522"/>
            <a:ext cx="393912" cy="939231"/>
          </a:xfrm>
          <a:prstGeom prst="rect">
            <a:avLst/>
          </a:prstGeom>
        </p:spPr>
      </p:pic>
      <p:sp>
        <p:nvSpPr>
          <p:cNvPr id="44" name="Text Placeholder 1">
            <a:extLst>
              <a:ext uri="{FF2B5EF4-FFF2-40B4-BE49-F238E27FC236}">
                <a16:creationId xmlns:a16="http://schemas.microsoft.com/office/drawing/2014/main" id="{5678845C-366C-4175-BA14-EA2A128175EA}"/>
              </a:ext>
            </a:extLst>
          </p:cNvPr>
          <p:cNvSpPr txBox="1">
            <a:spLocks/>
          </p:cNvSpPr>
          <p:nvPr/>
        </p:nvSpPr>
        <p:spPr>
          <a:xfrm>
            <a:off x="4224347" y="1432104"/>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comprando</a:t>
            </a:r>
            <a:r>
              <a:rPr lang="en-GB" sz="2000" dirty="0">
                <a:solidFill>
                  <a:schemeClr val="tx1"/>
                </a:solidFill>
              </a:rPr>
              <a:t> </a:t>
            </a:r>
            <a:r>
              <a:rPr lang="en-GB" sz="2000" dirty="0" err="1">
                <a:solidFill>
                  <a:schemeClr val="tx1"/>
                </a:solidFill>
              </a:rPr>
              <a:t>billetes</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yendo</a:t>
            </a:r>
            <a:r>
              <a:rPr lang="en-GB" sz="2000" dirty="0">
                <a:solidFill>
                  <a:schemeClr val="tx1"/>
                </a:solidFill>
              </a:rPr>
              <a:t> a casa?</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pidiendo</a:t>
            </a:r>
            <a:r>
              <a:rPr lang="en-GB" sz="2000" dirty="0">
                <a:solidFill>
                  <a:schemeClr val="tx1"/>
                </a:solidFill>
              </a:rPr>
              <a:t> </a:t>
            </a:r>
            <a:r>
              <a:rPr lang="en-GB" sz="2000" dirty="0" err="1">
                <a:solidFill>
                  <a:schemeClr val="tx1"/>
                </a:solidFill>
              </a:rPr>
              <a:t>direciones</a:t>
            </a:r>
            <a:r>
              <a:rPr lang="en-GB" sz="2000" dirty="0">
                <a:solidFill>
                  <a:schemeClr val="tx1"/>
                </a:solidFill>
              </a:rPr>
              <a:t>?</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viniendo</a:t>
            </a:r>
            <a:r>
              <a:rPr lang="en-GB" sz="2000" dirty="0">
                <a:solidFill>
                  <a:schemeClr val="tx1"/>
                </a:solidFill>
              </a:rPr>
              <a:t> a la fiesta?</a:t>
            </a:r>
          </a:p>
        </p:txBody>
      </p:sp>
      <p:sp>
        <p:nvSpPr>
          <p:cNvPr id="46" name="Text Placeholder 1">
            <a:extLst>
              <a:ext uri="{FF2B5EF4-FFF2-40B4-BE49-F238E27FC236}">
                <a16:creationId xmlns:a16="http://schemas.microsoft.com/office/drawing/2014/main" id="{A7B7B1D1-C368-42A4-AF37-21CC7CE69888}"/>
              </a:ext>
            </a:extLst>
          </p:cNvPr>
          <p:cNvSpPr txBox="1">
            <a:spLocks/>
          </p:cNvSpPr>
          <p:nvPr/>
        </p:nvSpPr>
        <p:spPr>
          <a:xfrm>
            <a:off x="4224347" y="4412939"/>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buscando</a:t>
            </a:r>
            <a:r>
              <a:rPr lang="en-GB" sz="2000" dirty="0">
                <a:solidFill>
                  <a:schemeClr val="tx1"/>
                </a:solidFill>
              </a:rPr>
              <a:t> el </a:t>
            </a:r>
            <a:r>
              <a:rPr lang="en-GB" sz="2000" dirty="0" err="1">
                <a:solidFill>
                  <a:schemeClr val="tx1"/>
                </a:solidFill>
              </a:rPr>
              <a:t>grupo</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hablando</a:t>
            </a:r>
            <a:r>
              <a:rPr lang="en-GB" sz="2000" dirty="0">
                <a:solidFill>
                  <a:schemeClr val="tx1"/>
                </a:solidFill>
              </a:rPr>
              <a:t> con el </a:t>
            </a:r>
            <a:r>
              <a:rPr lang="en-GB" sz="2000" dirty="0" err="1">
                <a:solidFill>
                  <a:schemeClr val="tx1"/>
                </a:solidFill>
              </a:rPr>
              <a:t>artista</a:t>
            </a:r>
            <a:r>
              <a:rPr lang="en-GB" sz="2000" dirty="0">
                <a:solidFill>
                  <a:schemeClr val="tx1"/>
                </a:solidFill>
              </a:rPr>
              <a:t>?</a:t>
            </a:r>
          </a:p>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oyendo</a:t>
            </a:r>
            <a:r>
              <a:rPr lang="en-GB" sz="2000" dirty="0">
                <a:solidFill>
                  <a:schemeClr val="tx1"/>
                </a:solidFill>
              </a:rPr>
              <a:t> la </a:t>
            </a:r>
            <a:r>
              <a:rPr lang="en-GB" sz="2000" dirty="0" err="1">
                <a:solidFill>
                  <a:schemeClr val="tx1"/>
                </a:solidFill>
              </a:rPr>
              <a:t>música</a:t>
            </a:r>
            <a:r>
              <a:rPr lang="en-GB" sz="2000" dirty="0">
                <a:solidFill>
                  <a:schemeClr val="tx1"/>
                </a:solidFill>
              </a:rPr>
              <a:t>?</a:t>
            </a:r>
          </a:p>
        </p:txBody>
      </p:sp>
      <p:sp>
        <p:nvSpPr>
          <p:cNvPr id="47" name="Text Placeholder 1">
            <a:extLst>
              <a:ext uri="{FF2B5EF4-FFF2-40B4-BE49-F238E27FC236}">
                <a16:creationId xmlns:a16="http://schemas.microsoft.com/office/drawing/2014/main" id="{1776E1C4-70BC-4CF2-BC79-AD440A18B988}"/>
              </a:ext>
            </a:extLst>
          </p:cNvPr>
          <p:cNvSpPr txBox="1">
            <a:spLocks/>
          </p:cNvSpPr>
          <p:nvPr/>
        </p:nvSpPr>
        <p:spPr>
          <a:xfrm>
            <a:off x="112894" y="3132621"/>
            <a:ext cx="4398214"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en</a:t>
            </a:r>
            <a:r>
              <a:rPr lang="en-GB" sz="2200" dirty="0">
                <a:solidFill>
                  <a:schemeClr val="tx2"/>
                </a:solidFill>
              </a:rPr>
              <a:t> la </a:t>
            </a:r>
            <a:r>
              <a:rPr lang="en-GB" sz="2200" dirty="0" err="1">
                <a:solidFill>
                  <a:schemeClr val="tx2"/>
                </a:solidFill>
              </a:rPr>
              <a:t>primera</a:t>
            </a:r>
            <a:r>
              <a:rPr lang="en-GB" sz="2200" dirty="0">
                <a:solidFill>
                  <a:schemeClr val="tx2"/>
                </a:solidFill>
              </a:rPr>
              <a:t> planta de la </a:t>
            </a:r>
            <a:r>
              <a:rPr lang="en-GB" sz="2200" dirty="0" err="1">
                <a:solidFill>
                  <a:schemeClr val="tx2"/>
                </a:solidFill>
              </a:rPr>
              <a:t>estación</a:t>
            </a:r>
            <a:r>
              <a:rPr lang="en-GB" sz="2200" dirty="0">
                <a:solidFill>
                  <a:schemeClr val="tx2"/>
                </a:solidFill>
              </a:rPr>
              <a:t>.</a:t>
            </a:r>
          </a:p>
        </p:txBody>
      </p:sp>
      <p:sp>
        <p:nvSpPr>
          <p:cNvPr id="48" name="Text Placeholder 1">
            <a:extLst>
              <a:ext uri="{FF2B5EF4-FFF2-40B4-BE49-F238E27FC236}">
                <a16:creationId xmlns:a16="http://schemas.microsoft.com/office/drawing/2014/main" id="{F25612D8-0328-4549-AAF5-BD50597B0EDA}"/>
              </a:ext>
            </a:extLst>
          </p:cNvPr>
          <p:cNvSpPr txBox="1">
            <a:spLocks/>
          </p:cNvSpPr>
          <p:nvPr/>
        </p:nvSpPr>
        <p:spPr>
          <a:xfrm>
            <a:off x="112894" y="5602506"/>
            <a:ext cx="4114889"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detrás</a:t>
            </a:r>
            <a:r>
              <a:rPr lang="en-GB" sz="2200" dirty="0">
                <a:solidFill>
                  <a:schemeClr val="tx2"/>
                </a:solidFill>
              </a:rPr>
              <a:t> del </a:t>
            </a:r>
            <a:r>
              <a:rPr lang="en-GB" sz="2200" dirty="0" err="1">
                <a:solidFill>
                  <a:schemeClr val="tx2"/>
                </a:solidFill>
              </a:rPr>
              <a:t>escenario</a:t>
            </a:r>
            <a:r>
              <a:rPr lang="en-GB" sz="2200" dirty="0">
                <a:solidFill>
                  <a:schemeClr val="tx2"/>
                </a:solidFill>
              </a:rPr>
              <a:t>.</a:t>
            </a:r>
          </a:p>
        </p:txBody>
      </p:sp>
      <p:sp>
        <p:nvSpPr>
          <p:cNvPr id="49" name="Title 2">
            <a:extLst>
              <a:ext uri="{FF2B5EF4-FFF2-40B4-BE49-F238E27FC236}">
                <a16:creationId xmlns:a16="http://schemas.microsoft.com/office/drawing/2014/main" id="{20E5CF6B-420D-47CE-87CB-3D6E5300C6CB}"/>
              </a:ext>
            </a:extLst>
          </p:cNvPr>
          <p:cNvSpPr txBox="1">
            <a:spLocks/>
          </p:cNvSpPr>
          <p:nvPr/>
        </p:nvSpPr>
        <p:spPr>
          <a:xfrm>
            <a:off x="0" y="213557"/>
            <a:ext cx="6363222" cy="647577"/>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¿Dónde estás? - Respuestas</a:t>
            </a:r>
            <a:endParaRPr lang="en-GB" dirty="0"/>
          </a:p>
        </p:txBody>
      </p:sp>
      <p:sp>
        <p:nvSpPr>
          <p:cNvPr id="50" name="Text Placeholder 1">
            <a:extLst>
              <a:ext uri="{FF2B5EF4-FFF2-40B4-BE49-F238E27FC236}">
                <a16:creationId xmlns:a16="http://schemas.microsoft.com/office/drawing/2014/main" id="{F22BE3BE-C4F8-41E3-AE65-7B0CD537FE11}"/>
              </a:ext>
            </a:extLst>
          </p:cNvPr>
          <p:cNvSpPr txBox="1">
            <a:spLocks/>
          </p:cNvSpPr>
          <p:nvPr/>
        </p:nvSpPr>
        <p:spPr>
          <a:xfrm>
            <a:off x="6112380" y="3080105"/>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
        <p:nvSpPr>
          <p:cNvPr id="51" name="Text Placeholder 1">
            <a:extLst>
              <a:ext uri="{FF2B5EF4-FFF2-40B4-BE49-F238E27FC236}">
                <a16:creationId xmlns:a16="http://schemas.microsoft.com/office/drawing/2014/main" id="{008B2A19-C0F4-40FB-9B99-2E9521DC1FF0}"/>
              </a:ext>
            </a:extLst>
          </p:cNvPr>
          <p:cNvSpPr txBox="1">
            <a:spLocks/>
          </p:cNvSpPr>
          <p:nvPr/>
        </p:nvSpPr>
        <p:spPr>
          <a:xfrm>
            <a:off x="4086687" y="988273"/>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52" name="Text Placeholder 1">
            <a:extLst>
              <a:ext uri="{FF2B5EF4-FFF2-40B4-BE49-F238E27FC236}">
                <a16:creationId xmlns:a16="http://schemas.microsoft.com/office/drawing/2014/main" id="{F7685CF2-70C5-41EF-B1C5-B1C29F84CB5E}"/>
              </a:ext>
            </a:extLst>
          </p:cNvPr>
          <p:cNvSpPr txBox="1">
            <a:spLocks/>
          </p:cNvSpPr>
          <p:nvPr/>
        </p:nvSpPr>
        <p:spPr>
          <a:xfrm>
            <a:off x="6758212" y="784828"/>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a:p>
            <a:endParaRPr lang="en-GB" sz="2200" dirty="0"/>
          </a:p>
        </p:txBody>
      </p:sp>
      <p:sp>
        <p:nvSpPr>
          <p:cNvPr id="53" name="Text Placeholder 1">
            <a:extLst>
              <a:ext uri="{FF2B5EF4-FFF2-40B4-BE49-F238E27FC236}">
                <a16:creationId xmlns:a16="http://schemas.microsoft.com/office/drawing/2014/main" id="{79388A12-DA49-4151-9F6C-11129D35F722}"/>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54" name="Text Placeholder 1">
            <a:extLst>
              <a:ext uri="{FF2B5EF4-FFF2-40B4-BE49-F238E27FC236}">
                <a16:creationId xmlns:a16="http://schemas.microsoft.com/office/drawing/2014/main" id="{8240F4E8-5757-4B97-AA34-D3F4DACFCC7C}"/>
              </a:ext>
            </a:extLst>
          </p:cNvPr>
          <p:cNvSpPr txBox="1">
            <a:spLocks/>
          </p:cNvSpPr>
          <p:nvPr/>
        </p:nvSpPr>
        <p:spPr>
          <a:xfrm>
            <a:off x="5991495" y="576562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estoy</a:t>
            </a:r>
            <a:r>
              <a:rPr lang="en-GB" sz="2200" dirty="0">
                <a:solidFill>
                  <a:schemeClr val="tx2"/>
                </a:solidFill>
              </a:rPr>
              <a:t>…</a:t>
            </a:r>
          </a:p>
        </p:txBody>
      </p:sp>
    </p:spTree>
    <p:extLst>
      <p:ext uri="{BB962C8B-B14F-4D97-AF65-F5344CB8AC3E}">
        <p14:creationId xmlns:p14="http://schemas.microsoft.com/office/powerpoint/2010/main" val="41276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50"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F83E689-C86B-47B7-8063-361BB2D467EF}"/>
              </a:ext>
            </a:extLst>
          </p:cNvPr>
          <p:cNvSpPr/>
          <p:nvPr/>
        </p:nvSpPr>
        <p:spPr>
          <a:xfrm>
            <a:off x="8508148" y="70427"/>
            <a:ext cx="3608215" cy="6266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 name="Text Placeholder 1">
            <a:extLst>
              <a:ext uri="{FF2B5EF4-FFF2-40B4-BE49-F238E27FC236}">
                <a16:creationId xmlns:a16="http://schemas.microsoft.com/office/drawing/2014/main" id="{770E8537-4BED-453E-AC47-7A921DA3BD30}"/>
              </a:ext>
            </a:extLst>
          </p:cNvPr>
          <p:cNvSpPr txBox="1">
            <a:spLocks/>
          </p:cNvSpPr>
          <p:nvPr/>
        </p:nvSpPr>
        <p:spPr>
          <a:xfrm>
            <a:off x="8548963" y="70426"/>
            <a:ext cx="252253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Are you….</a:t>
            </a:r>
          </a:p>
          <a:p>
            <a:endParaRPr lang="en-GB" b="1" dirty="0"/>
          </a:p>
        </p:txBody>
      </p:sp>
      <p:sp>
        <p:nvSpPr>
          <p:cNvPr id="10" name="Text Placeholder 1">
            <a:extLst>
              <a:ext uri="{FF2B5EF4-FFF2-40B4-BE49-F238E27FC236}">
                <a16:creationId xmlns:a16="http://schemas.microsoft.com/office/drawing/2014/main" id="{08A474C3-9DCF-4038-A778-ED9A8E359048}"/>
              </a:ext>
            </a:extLst>
          </p:cNvPr>
          <p:cNvSpPr txBox="1">
            <a:spLocks/>
          </p:cNvSpPr>
          <p:nvPr/>
        </p:nvSpPr>
        <p:spPr>
          <a:xfrm>
            <a:off x="8526461" y="1977218"/>
            <a:ext cx="2522537" cy="5095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…buying tickets?</a:t>
            </a:r>
          </a:p>
          <a:p>
            <a:endParaRPr lang="en-GB" sz="2200" b="1" dirty="0"/>
          </a:p>
        </p:txBody>
      </p:sp>
      <p:sp>
        <p:nvSpPr>
          <p:cNvPr id="11" name="Text Placeholder 1">
            <a:extLst>
              <a:ext uri="{FF2B5EF4-FFF2-40B4-BE49-F238E27FC236}">
                <a16:creationId xmlns:a16="http://schemas.microsoft.com/office/drawing/2014/main" id="{C3F78015-08F7-4A14-B7B9-2FF283BA5239}"/>
              </a:ext>
            </a:extLst>
          </p:cNvPr>
          <p:cNvSpPr txBox="1">
            <a:spLocks/>
          </p:cNvSpPr>
          <p:nvPr/>
        </p:nvSpPr>
        <p:spPr>
          <a:xfrm>
            <a:off x="8556940" y="285031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…waiting for a friend?</a:t>
            </a:r>
          </a:p>
          <a:p>
            <a:endParaRPr lang="en-GB" sz="2200" b="1" dirty="0"/>
          </a:p>
        </p:txBody>
      </p:sp>
      <p:sp>
        <p:nvSpPr>
          <p:cNvPr id="12" name="Text Placeholder 1">
            <a:extLst>
              <a:ext uri="{FF2B5EF4-FFF2-40B4-BE49-F238E27FC236}">
                <a16:creationId xmlns:a16="http://schemas.microsoft.com/office/drawing/2014/main" id="{7F90EE3E-A7F2-45B5-B755-809288BADD39}"/>
              </a:ext>
            </a:extLst>
          </p:cNvPr>
          <p:cNvSpPr txBox="1">
            <a:spLocks/>
          </p:cNvSpPr>
          <p:nvPr/>
        </p:nvSpPr>
        <p:spPr>
          <a:xfrm>
            <a:off x="8556940" y="3741285"/>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hearing the music?</a:t>
            </a:r>
          </a:p>
          <a:p>
            <a:endParaRPr lang="en-GB" sz="2200" b="1" dirty="0"/>
          </a:p>
        </p:txBody>
      </p:sp>
      <p:sp>
        <p:nvSpPr>
          <p:cNvPr id="13" name="Text Placeholder 1">
            <a:extLst>
              <a:ext uri="{FF2B5EF4-FFF2-40B4-BE49-F238E27FC236}">
                <a16:creationId xmlns:a16="http://schemas.microsoft.com/office/drawing/2014/main" id="{85F878DD-C9D7-43D2-966D-3E828957EE2C}"/>
              </a:ext>
            </a:extLst>
          </p:cNvPr>
          <p:cNvSpPr txBox="1">
            <a:spLocks/>
          </p:cNvSpPr>
          <p:nvPr/>
        </p:nvSpPr>
        <p:spPr>
          <a:xfrm>
            <a:off x="8556940" y="5157069"/>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waiting in the queue?</a:t>
            </a:r>
          </a:p>
          <a:p>
            <a:endParaRPr lang="en-GB" sz="2200" b="1" dirty="0"/>
          </a:p>
        </p:txBody>
      </p:sp>
      <p:sp>
        <p:nvSpPr>
          <p:cNvPr id="14" name="Text Placeholder 1">
            <a:extLst>
              <a:ext uri="{FF2B5EF4-FFF2-40B4-BE49-F238E27FC236}">
                <a16:creationId xmlns:a16="http://schemas.microsoft.com/office/drawing/2014/main" id="{6DE0993D-C86A-4DBF-A5E1-0C5A1A3121A7}"/>
              </a:ext>
            </a:extLst>
          </p:cNvPr>
          <p:cNvSpPr txBox="1">
            <a:spLocks/>
          </p:cNvSpPr>
          <p:nvPr/>
        </p:nvSpPr>
        <p:spPr>
          <a:xfrm>
            <a:off x="8556940" y="5574246"/>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looking for the band?</a:t>
            </a:r>
          </a:p>
          <a:p>
            <a:endParaRPr lang="en-GB" sz="2200" b="1" dirty="0"/>
          </a:p>
        </p:txBody>
      </p:sp>
      <p:sp>
        <p:nvSpPr>
          <p:cNvPr id="15" name="Text Placeholder 1">
            <a:extLst>
              <a:ext uri="{FF2B5EF4-FFF2-40B4-BE49-F238E27FC236}">
                <a16:creationId xmlns:a16="http://schemas.microsoft.com/office/drawing/2014/main" id="{F4F22CC4-5D8E-4AAA-97D4-73F2D607E010}"/>
              </a:ext>
            </a:extLst>
          </p:cNvPr>
          <p:cNvSpPr txBox="1">
            <a:spLocks/>
          </p:cNvSpPr>
          <p:nvPr/>
        </p:nvSpPr>
        <p:spPr>
          <a:xfrm>
            <a:off x="8527098" y="2415922"/>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enjoying the sunshine?</a:t>
            </a:r>
          </a:p>
          <a:p>
            <a:endParaRPr lang="en-GB" sz="2200" b="1" dirty="0"/>
          </a:p>
        </p:txBody>
      </p:sp>
      <p:sp>
        <p:nvSpPr>
          <p:cNvPr id="16" name="Text Placeholder 1">
            <a:extLst>
              <a:ext uri="{FF2B5EF4-FFF2-40B4-BE49-F238E27FC236}">
                <a16:creationId xmlns:a16="http://schemas.microsoft.com/office/drawing/2014/main" id="{0D59C6B1-5F00-4CA8-93EF-4D1DCE8F0F1D}"/>
              </a:ext>
            </a:extLst>
          </p:cNvPr>
          <p:cNvSpPr txBox="1">
            <a:spLocks/>
          </p:cNvSpPr>
          <p:nvPr/>
        </p:nvSpPr>
        <p:spPr>
          <a:xfrm>
            <a:off x="8556940" y="330112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ordering food?</a:t>
            </a:r>
          </a:p>
          <a:p>
            <a:endParaRPr lang="en-GB" sz="2200" b="1" dirty="0"/>
          </a:p>
        </p:txBody>
      </p:sp>
      <p:sp>
        <p:nvSpPr>
          <p:cNvPr id="18" name="Text Placeholder 1">
            <a:extLst>
              <a:ext uri="{FF2B5EF4-FFF2-40B4-BE49-F238E27FC236}">
                <a16:creationId xmlns:a16="http://schemas.microsoft.com/office/drawing/2014/main" id="{D6BA294C-CD0A-411A-A555-B40CDDC4641E}"/>
              </a:ext>
            </a:extLst>
          </p:cNvPr>
          <p:cNvSpPr txBox="1">
            <a:spLocks/>
          </p:cNvSpPr>
          <p:nvPr/>
        </p:nvSpPr>
        <p:spPr>
          <a:xfrm>
            <a:off x="8556940" y="4226847"/>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drinking something?</a:t>
            </a:r>
          </a:p>
          <a:p>
            <a:endParaRPr lang="en-GB" sz="2200" b="1" dirty="0"/>
          </a:p>
        </p:txBody>
      </p:sp>
      <p:sp>
        <p:nvSpPr>
          <p:cNvPr id="19" name="Text Placeholder 1">
            <a:extLst>
              <a:ext uri="{FF2B5EF4-FFF2-40B4-BE49-F238E27FC236}">
                <a16:creationId xmlns:a16="http://schemas.microsoft.com/office/drawing/2014/main" id="{316F74CD-3B5C-4C27-A2A3-6B6B79EAAC27}"/>
              </a:ext>
            </a:extLst>
          </p:cNvPr>
          <p:cNvSpPr txBox="1">
            <a:spLocks/>
          </p:cNvSpPr>
          <p:nvPr/>
        </p:nvSpPr>
        <p:spPr>
          <a:xfrm>
            <a:off x="8556940" y="4680790"/>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asking for directions?</a:t>
            </a:r>
          </a:p>
          <a:p>
            <a:endParaRPr lang="en-GB" sz="2200" b="1" dirty="0"/>
          </a:p>
        </p:txBody>
      </p:sp>
      <p:sp>
        <p:nvSpPr>
          <p:cNvPr id="20" name="Text Placeholder 1">
            <a:extLst>
              <a:ext uri="{FF2B5EF4-FFF2-40B4-BE49-F238E27FC236}">
                <a16:creationId xmlns:a16="http://schemas.microsoft.com/office/drawing/2014/main" id="{2812F37C-320D-4EB5-9EE9-A2AA9537B870}"/>
              </a:ext>
            </a:extLst>
          </p:cNvPr>
          <p:cNvSpPr txBox="1">
            <a:spLocks/>
          </p:cNvSpPr>
          <p:nvPr/>
        </p:nvSpPr>
        <p:spPr>
          <a:xfrm>
            <a:off x="8556943" y="1495372"/>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…going home?</a:t>
            </a:r>
          </a:p>
          <a:p>
            <a:endParaRPr lang="en-GB" sz="2200" b="1" dirty="0"/>
          </a:p>
        </p:txBody>
      </p:sp>
      <p:sp>
        <p:nvSpPr>
          <p:cNvPr id="21" name="Text Placeholder 1">
            <a:extLst>
              <a:ext uri="{FF2B5EF4-FFF2-40B4-BE49-F238E27FC236}">
                <a16:creationId xmlns:a16="http://schemas.microsoft.com/office/drawing/2014/main" id="{69601A3B-20DC-45C8-BB56-6185A13AC4A8}"/>
              </a:ext>
            </a:extLst>
          </p:cNvPr>
          <p:cNvSpPr txBox="1">
            <a:spLocks/>
          </p:cNvSpPr>
          <p:nvPr/>
        </p:nvSpPr>
        <p:spPr>
          <a:xfrm>
            <a:off x="3123565" y="641096"/>
            <a:ext cx="2042795" cy="1017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a:p>
            <a:endParaRPr lang="en-GB" sz="2200" dirty="0"/>
          </a:p>
        </p:txBody>
      </p:sp>
      <p:sp>
        <p:nvSpPr>
          <p:cNvPr id="22" name="Text Placeholder 1">
            <a:extLst>
              <a:ext uri="{FF2B5EF4-FFF2-40B4-BE49-F238E27FC236}">
                <a16:creationId xmlns:a16="http://schemas.microsoft.com/office/drawing/2014/main" id="{4B194592-068F-4330-AAF7-E4DECC890D34}"/>
              </a:ext>
            </a:extLst>
          </p:cNvPr>
          <p:cNvSpPr txBox="1">
            <a:spLocks/>
          </p:cNvSpPr>
          <p:nvPr/>
        </p:nvSpPr>
        <p:spPr>
          <a:xfrm>
            <a:off x="231037" y="2656181"/>
            <a:ext cx="2562267" cy="842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[near the exit]</a:t>
            </a:r>
          </a:p>
          <a:p>
            <a:endParaRPr lang="en-GB" sz="2200" dirty="0"/>
          </a:p>
          <a:p>
            <a:endParaRPr lang="en-GB" sz="2200" dirty="0"/>
          </a:p>
        </p:txBody>
      </p:sp>
      <p:sp>
        <p:nvSpPr>
          <p:cNvPr id="23" name="Text Placeholder 1">
            <a:extLst>
              <a:ext uri="{FF2B5EF4-FFF2-40B4-BE49-F238E27FC236}">
                <a16:creationId xmlns:a16="http://schemas.microsoft.com/office/drawing/2014/main" id="{530B3B8A-D943-4D23-A71D-13CA7F75D4BB}"/>
              </a:ext>
            </a:extLst>
          </p:cNvPr>
          <p:cNvSpPr txBox="1">
            <a:spLocks/>
          </p:cNvSpPr>
          <p:nvPr/>
        </p:nvSpPr>
        <p:spPr>
          <a:xfrm>
            <a:off x="8556943" y="992450"/>
            <a:ext cx="3878898" cy="418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…coming to the concert?</a:t>
            </a:r>
          </a:p>
          <a:p>
            <a:endParaRPr lang="en-GB" sz="2200" b="1" dirty="0"/>
          </a:p>
        </p:txBody>
      </p:sp>
      <p:sp>
        <p:nvSpPr>
          <p:cNvPr id="24" name="Text Placeholder 1">
            <a:extLst>
              <a:ext uri="{FF2B5EF4-FFF2-40B4-BE49-F238E27FC236}">
                <a16:creationId xmlns:a16="http://schemas.microsoft.com/office/drawing/2014/main" id="{B4DBD2B0-8FD6-4405-907A-E1EC2C8F1A19}"/>
              </a:ext>
            </a:extLst>
          </p:cNvPr>
          <p:cNvSpPr txBox="1">
            <a:spLocks/>
          </p:cNvSpPr>
          <p:nvPr/>
        </p:nvSpPr>
        <p:spPr>
          <a:xfrm>
            <a:off x="8526461" y="520666"/>
            <a:ext cx="3878898" cy="502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…talking to the artist?</a:t>
            </a:r>
          </a:p>
          <a:p>
            <a:endParaRPr lang="en-GB" sz="2200" b="1" dirty="0"/>
          </a:p>
        </p:txBody>
      </p:sp>
      <p:sp>
        <p:nvSpPr>
          <p:cNvPr id="25" name="Text Placeholder 1">
            <a:extLst>
              <a:ext uri="{FF2B5EF4-FFF2-40B4-BE49-F238E27FC236}">
                <a16:creationId xmlns:a16="http://schemas.microsoft.com/office/drawing/2014/main" id="{1690F201-A17B-4D2E-9B05-1959B86B5A1A}"/>
              </a:ext>
            </a:extLst>
          </p:cNvPr>
          <p:cNvSpPr txBox="1">
            <a:spLocks/>
          </p:cNvSpPr>
          <p:nvPr/>
        </p:nvSpPr>
        <p:spPr>
          <a:xfrm>
            <a:off x="8556940" y="5965374"/>
            <a:ext cx="5905817" cy="509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 reading a book?</a:t>
            </a:r>
          </a:p>
          <a:p>
            <a:endParaRPr lang="en-GB" sz="2200" b="1" dirty="0"/>
          </a:p>
        </p:txBody>
      </p:sp>
      <p:pic>
        <p:nvPicPr>
          <p:cNvPr id="4112" name="Picture 16" descr="Free vector graphics of Emergency">
            <a:extLst>
              <a:ext uri="{FF2B5EF4-FFF2-40B4-BE49-F238E27FC236}">
                <a16:creationId xmlns:a16="http://schemas.microsoft.com/office/drawing/2014/main" id="{032543DB-1B7D-4461-85ED-640A9BD3D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73" y="1223070"/>
            <a:ext cx="1122815" cy="5719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CC10EC9A-F47B-4E1E-968C-6F955211A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77" t="12557" r="30001" b="7592"/>
          <a:stretch/>
        </p:blipFill>
        <p:spPr>
          <a:xfrm>
            <a:off x="1795656" y="1370980"/>
            <a:ext cx="579244" cy="1199177"/>
          </a:xfrm>
          <a:prstGeom prst="rect">
            <a:avLst/>
          </a:prstGeom>
        </p:spPr>
      </p:pic>
      <p:sp>
        <p:nvSpPr>
          <p:cNvPr id="33" name="Text Placeholder 1">
            <a:extLst>
              <a:ext uri="{FF2B5EF4-FFF2-40B4-BE49-F238E27FC236}">
                <a16:creationId xmlns:a16="http://schemas.microsoft.com/office/drawing/2014/main" id="{2C53B1C9-6BAA-46A8-B988-605FCF4455EC}"/>
              </a:ext>
            </a:extLst>
          </p:cNvPr>
          <p:cNvSpPr txBox="1">
            <a:spLocks/>
          </p:cNvSpPr>
          <p:nvPr/>
        </p:nvSpPr>
        <p:spPr>
          <a:xfrm>
            <a:off x="3745896" y="1877330"/>
            <a:ext cx="4910167"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yendo</a:t>
            </a:r>
            <a:r>
              <a:rPr lang="en-GB" sz="2000" dirty="0">
                <a:solidFill>
                  <a:schemeClr val="tx1"/>
                </a:solidFill>
              </a:rPr>
              <a:t> a casa?</a:t>
            </a:r>
          </a:p>
          <a:p>
            <a:endParaRPr lang="en-GB" sz="2000" dirty="0">
              <a:solidFill>
                <a:schemeClr val="tx1"/>
              </a:solidFill>
            </a:endParaRPr>
          </a:p>
        </p:txBody>
      </p:sp>
      <p:sp>
        <p:nvSpPr>
          <p:cNvPr id="35" name="Text Placeholder 1">
            <a:extLst>
              <a:ext uri="{FF2B5EF4-FFF2-40B4-BE49-F238E27FC236}">
                <a16:creationId xmlns:a16="http://schemas.microsoft.com/office/drawing/2014/main" id="{5743EFD1-7360-4A2D-843F-0CAE7738EF11}"/>
              </a:ext>
            </a:extLst>
          </p:cNvPr>
          <p:cNvSpPr txBox="1">
            <a:spLocks/>
          </p:cNvSpPr>
          <p:nvPr/>
        </p:nvSpPr>
        <p:spPr>
          <a:xfrm>
            <a:off x="262799" y="307518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Estoy</a:t>
            </a:r>
            <a:r>
              <a:rPr lang="en-GB" sz="2200" dirty="0">
                <a:solidFill>
                  <a:schemeClr val="tx2"/>
                </a:solidFill>
              </a:rPr>
              <a:t> </a:t>
            </a:r>
            <a:r>
              <a:rPr lang="en-GB" sz="2200" dirty="0" err="1">
                <a:solidFill>
                  <a:schemeClr val="tx2"/>
                </a:solidFill>
              </a:rPr>
              <a:t>cerca</a:t>
            </a:r>
            <a:r>
              <a:rPr lang="en-GB" sz="2200" dirty="0">
                <a:solidFill>
                  <a:schemeClr val="tx2"/>
                </a:solidFill>
              </a:rPr>
              <a:t> de la </a:t>
            </a:r>
            <a:r>
              <a:rPr lang="en-GB" sz="2200" dirty="0" err="1">
                <a:solidFill>
                  <a:schemeClr val="tx2"/>
                </a:solidFill>
              </a:rPr>
              <a:t>salida</a:t>
            </a:r>
            <a:r>
              <a:rPr lang="en-GB" sz="2200" dirty="0">
                <a:solidFill>
                  <a:schemeClr val="tx2"/>
                </a:solidFill>
              </a:rPr>
              <a:t>.</a:t>
            </a:r>
          </a:p>
        </p:txBody>
      </p:sp>
      <p:sp>
        <p:nvSpPr>
          <p:cNvPr id="37" name="Text Placeholder 1">
            <a:extLst>
              <a:ext uri="{FF2B5EF4-FFF2-40B4-BE49-F238E27FC236}">
                <a16:creationId xmlns:a16="http://schemas.microsoft.com/office/drawing/2014/main" id="{E7E9C565-ED30-4869-9916-9127C8316C22}"/>
              </a:ext>
            </a:extLst>
          </p:cNvPr>
          <p:cNvSpPr txBox="1">
            <a:spLocks/>
          </p:cNvSpPr>
          <p:nvPr/>
        </p:nvSpPr>
        <p:spPr>
          <a:xfrm>
            <a:off x="309868" y="5009617"/>
            <a:ext cx="3149984" cy="34946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[on bench in the park]</a:t>
            </a:r>
          </a:p>
        </p:txBody>
      </p:sp>
      <p:pic>
        <p:nvPicPr>
          <p:cNvPr id="38" name="Picture 8" descr="Free vector graphics of Park">
            <a:extLst>
              <a:ext uri="{FF2B5EF4-FFF2-40B4-BE49-F238E27FC236}">
                <a16:creationId xmlns:a16="http://schemas.microsoft.com/office/drawing/2014/main" id="{6A209862-193C-495B-BF12-DC7996F0E9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950" t="6964" r="9839" b="56142"/>
          <a:stretch/>
        </p:blipFill>
        <p:spPr bwMode="auto">
          <a:xfrm>
            <a:off x="407013" y="3990317"/>
            <a:ext cx="2209118" cy="1007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4C47495B-FB70-421E-903B-3672D58147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01" t="16762" r="30500" b="5587"/>
          <a:stretch/>
        </p:blipFill>
        <p:spPr>
          <a:xfrm>
            <a:off x="1268863" y="4221117"/>
            <a:ext cx="485418" cy="833496"/>
          </a:xfrm>
          <a:prstGeom prst="rect">
            <a:avLst/>
          </a:prstGeom>
        </p:spPr>
      </p:pic>
      <p:sp>
        <p:nvSpPr>
          <p:cNvPr id="41" name="Text Placeholder 1">
            <a:extLst>
              <a:ext uri="{FF2B5EF4-FFF2-40B4-BE49-F238E27FC236}">
                <a16:creationId xmlns:a16="http://schemas.microsoft.com/office/drawing/2014/main" id="{44EF56F3-0496-421F-93B9-B69ABAFB83D0}"/>
              </a:ext>
            </a:extLst>
          </p:cNvPr>
          <p:cNvSpPr txBox="1">
            <a:spLocks/>
          </p:cNvSpPr>
          <p:nvPr/>
        </p:nvSpPr>
        <p:spPr>
          <a:xfrm>
            <a:off x="288998" y="5392316"/>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2"/>
                </a:solidFill>
              </a:rPr>
              <a:t>Lucía </a:t>
            </a:r>
            <a:r>
              <a:rPr lang="en-GB" sz="2200" dirty="0" err="1">
                <a:solidFill>
                  <a:schemeClr val="tx2"/>
                </a:solidFill>
              </a:rPr>
              <a:t>está</a:t>
            </a:r>
            <a:r>
              <a:rPr lang="en-GB" sz="2200" dirty="0">
                <a:solidFill>
                  <a:schemeClr val="tx2"/>
                </a:solidFill>
              </a:rPr>
              <a:t> </a:t>
            </a:r>
            <a:r>
              <a:rPr lang="en-GB" sz="2200" dirty="0" err="1">
                <a:solidFill>
                  <a:schemeClr val="tx2"/>
                </a:solidFill>
              </a:rPr>
              <a:t>en</a:t>
            </a:r>
            <a:r>
              <a:rPr lang="en-GB" sz="2200" dirty="0">
                <a:solidFill>
                  <a:schemeClr val="tx2"/>
                </a:solidFill>
              </a:rPr>
              <a:t> el banco </a:t>
            </a:r>
            <a:r>
              <a:rPr lang="en-GB" sz="2200" dirty="0" err="1">
                <a:solidFill>
                  <a:schemeClr val="tx2"/>
                </a:solidFill>
              </a:rPr>
              <a:t>en</a:t>
            </a:r>
            <a:r>
              <a:rPr lang="en-GB" sz="2200" dirty="0">
                <a:solidFill>
                  <a:schemeClr val="tx2"/>
                </a:solidFill>
              </a:rPr>
              <a:t> el </a:t>
            </a:r>
            <a:r>
              <a:rPr lang="en-GB" sz="2200" dirty="0" err="1">
                <a:solidFill>
                  <a:schemeClr val="tx2"/>
                </a:solidFill>
              </a:rPr>
              <a:t>parque</a:t>
            </a:r>
            <a:endParaRPr lang="en-GB" sz="2200" dirty="0">
              <a:solidFill>
                <a:schemeClr val="tx2"/>
              </a:solidFill>
            </a:endParaRPr>
          </a:p>
        </p:txBody>
      </p:sp>
      <p:sp>
        <p:nvSpPr>
          <p:cNvPr id="42" name="Text Placeholder 1">
            <a:extLst>
              <a:ext uri="{FF2B5EF4-FFF2-40B4-BE49-F238E27FC236}">
                <a16:creationId xmlns:a16="http://schemas.microsoft.com/office/drawing/2014/main" id="{A7504877-5847-4510-AD52-90CAA81E839B}"/>
              </a:ext>
            </a:extLst>
          </p:cNvPr>
          <p:cNvSpPr txBox="1">
            <a:spLocks/>
          </p:cNvSpPr>
          <p:nvPr/>
        </p:nvSpPr>
        <p:spPr>
          <a:xfrm>
            <a:off x="3741367" y="4234464"/>
            <a:ext cx="4231269" cy="10902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disfrutando</a:t>
            </a:r>
            <a:r>
              <a:rPr lang="en-GB" sz="2000" dirty="0">
                <a:solidFill>
                  <a:schemeClr val="tx1"/>
                </a:solidFill>
              </a:rPr>
              <a:t> el sol?</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esperando</a:t>
            </a:r>
            <a:r>
              <a:rPr lang="en-GB" sz="2000" dirty="0">
                <a:solidFill>
                  <a:schemeClr val="tx1"/>
                </a:solidFill>
              </a:rPr>
              <a:t> a un amigo?</a:t>
            </a:r>
          </a:p>
          <a:p>
            <a:r>
              <a:rPr lang="en-GB" sz="2000" dirty="0">
                <a:solidFill>
                  <a:schemeClr val="tx1"/>
                </a:solidFill>
              </a:rPr>
              <a:t>¿</a:t>
            </a:r>
            <a:r>
              <a:rPr lang="en-GB" sz="2000" dirty="0" err="1">
                <a:solidFill>
                  <a:schemeClr val="tx1"/>
                </a:solidFill>
              </a:rPr>
              <a:t>Está</a:t>
            </a:r>
            <a:r>
              <a:rPr lang="en-GB" sz="2000" dirty="0">
                <a:solidFill>
                  <a:schemeClr val="tx1"/>
                </a:solidFill>
              </a:rPr>
              <a:t> </a:t>
            </a:r>
            <a:r>
              <a:rPr lang="en-GB" sz="2000" dirty="0" err="1">
                <a:solidFill>
                  <a:schemeClr val="tx1"/>
                </a:solidFill>
              </a:rPr>
              <a:t>leyendo</a:t>
            </a:r>
            <a:r>
              <a:rPr lang="en-GB" sz="2000" dirty="0">
                <a:solidFill>
                  <a:schemeClr val="tx1"/>
                </a:solidFill>
              </a:rPr>
              <a:t> un </a:t>
            </a:r>
            <a:r>
              <a:rPr lang="en-GB" sz="2000" dirty="0" err="1">
                <a:solidFill>
                  <a:schemeClr val="tx1"/>
                </a:solidFill>
              </a:rPr>
              <a:t>libro</a:t>
            </a:r>
            <a:r>
              <a:rPr lang="en-GB" sz="2000" dirty="0">
                <a:solidFill>
                  <a:schemeClr val="tx1"/>
                </a:solidFill>
              </a:rPr>
              <a:t>?</a:t>
            </a:r>
          </a:p>
          <a:p>
            <a:endParaRPr lang="en-GB" sz="2000" dirty="0">
              <a:solidFill>
                <a:schemeClr val="tx1"/>
              </a:solidFill>
            </a:endParaRPr>
          </a:p>
        </p:txBody>
      </p:sp>
      <p:sp>
        <p:nvSpPr>
          <p:cNvPr id="44" name="Title 2">
            <a:extLst>
              <a:ext uri="{FF2B5EF4-FFF2-40B4-BE49-F238E27FC236}">
                <a16:creationId xmlns:a16="http://schemas.microsoft.com/office/drawing/2014/main" id="{77BA1C53-0EA7-4A66-B5BC-739573897510}"/>
              </a:ext>
            </a:extLst>
          </p:cNvPr>
          <p:cNvSpPr txBox="1">
            <a:spLocks/>
          </p:cNvSpPr>
          <p:nvPr/>
        </p:nvSpPr>
        <p:spPr>
          <a:xfrm>
            <a:off x="0" y="213557"/>
            <a:ext cx="7340252" cy="647577"/>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a:t>¿</a:t>
            </a:r>
            <a:r>
              <a:rPr lang="en-GB" dirty="0" err="1"/>
              <a:t>Dónde</a:t>
            </a:r>
            <a:r>
              <a:rPr lang="en-GB" dirty="0"/>
              <a:t> </a:t>
            </a:r>
            <a:r>
              <a:rPr lang="en-GB" dirty="0" err="1"/>
              <a:t>está</a:t>
            </a:r>
            <a:r>
              <a:rPr lang="en-GB" dirty="0"/>
              <a:t> Lucía? - </a:t>
            </a:r>
            <a:r>
              <a:rPr lang="en-GB" dirty="0" err="1"/>
              <a:t>Respuestas</a:t>
            </a:r>
            <a:endParaRPr lang="en-GB" dirty="0"/>
          </a:p>
        </p:txBody>
      </p:sp>
      <p:sp>
        <p:nvSpPr>
          <p:cNvPr id="45" name="Text Placeholder 1">
            <a:extLst>
              <a:ext uri="{FF2B5EF4-FFF2-40B4-BE49-F238E27FC236}">
                <a16:creationId xmlns:a16="http://schemas.microsoft.com/office/drawing/2014/main" id="{D80B9BCA-AA7C-47C4-AF20-513FE273E897}"/>
              </a:ext>
            </a:extLst>
          </p:cNvPr>
          <p:cNvSpPr txBox="1">
            <a:spLocks/>
          </p:cNvSpPr>
          <p:nvPr/>
        </p:nvSpPr>
        <p:spPr>
          <a:xfrm>
            <a:off x="192029" y="84818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B</a:t>
            </a:r>
          </a:p>
          <a:p>
            <a:endParaRPr lang="en-GB" sz="2200" dirty="0"/>
          </a:p>
          <a:p>
            <a:endParaRPr lang="en-GB" sz="2200" dirty="0"/>
          </a:p>
        </p:txBody>
      </p:sp>
      <p:sp>
        <p:nvSpPr>
          <p:cNvPr id="46" name="Text Placeholder 1">
            <a:extLst>
              <a:ext uri="{FF2B5EF4-FFF2-40B4-BE49-F238E27FC236}">
                <a16:creationId xmlns:a16="http://schemas.microsoft.com/office/drawing/2014/main" id="{373FC197-4351-4BF7-91CD-2AAE3DCA3CAB}"/>
              </a:ext>
            </a:extLst>
          </p:cNvPr>
          <p:cNvSpPr txBox="1">
            <a:spLocks/>
          </p:cNvSpPr>
          <p:nvPr/>
        </p:nvSpPr>
        <p:spPr>
          <a:xfrm>
            <a:off x="6096000" y="2916723"/>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está</a:t>
            </a:r>
            <a:r>
              <a:rPr lang="en-GB" sz="2200" dirty="0">
                <a:solidFill>
                  <a:schemeClr val="tx2"/>
                </a:solidFill>
              </a:rPr>
              <a:t>…</a:t>
            </a:r>
          </a:p>
        </p:txBody>
      </p:sp>
      <p:sp>
        <p:nvSpPr>
          <p:cNvPr id="47" name="Text Placeholder 1">
            <a:extLst>
              <a:ext uri="{FF2B5EF4-FFF2-40B4-BE49-F238E27FC236}">
                <a16:creationId xmlns:a16="http://schemas.microsoft.com/office/drawing/2014/main" id="{2A3DFCA4-3C95-4FFE-8370-79877965021F}"/>
              </a:ext>
            </a:extLst>
          </p:cNvPr>
          <p:cNvSpPr txBox="1">
            <a:spLocks/>
          </p:cNvSpPr>
          <p:nvPr/>
        </p:nvSpPr>
        <p:spPr>
          <a:xfrm>
            <a:off x="3886418" y="975312"/>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1"/>
                </a:solidFill>
              </a:rPr>
              <a:t>Student A</a:t>
            </a:r>
          </a:p>
          <a:p>
            <a:endParaRPr lang="en-GB" sz="2200" dirty="0">
              <a:solidFill>
                <a:schemeClr val="tx1"/>
              </a:solidFill>
            </a:endParaRPr>
          </a:p>
          <a:p>
            <a:endParaRPr lang="en-GB" sz="2200" dirty="0">
              <a:solidFill>
                <a:schemeClr val="tx1"/>
              </a:solidFill>
            </a:endParaRPr>
          </a:p>
        </p:txBody>
      </p:sp>
      <p:sp>
        <p:nvSpPr>
          <p:cNvPr id="48" name="Text Placeholder 1">
            <a:extLst>
              <a:ext uri="{FF2B5EF4-FFF2-40B4-BE49-F238E27FC236}">
                <a16:creationId xmlns:a16="http://schemas.microsoft.com/office/drawing/2014/main" id="{C311CEF7-FCA2-4AEE-A42F-0628E44F07B0}"/>
              </a:ext>
            </a:extLst>
          </p:cNvPr>
          <p:cNvSpPr txBox="1">
            <a:spLocks/>
          </p:cNvSpPr>
          <p:nvPr/>
        </p:nvSpPr>
        <p:spPr>
          <a:xfrm>
            <a:off x="6758212" y="809880"/>
            <a:ext cx="1525229" cy="3775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tx2"/>
                </a:solidFill>
              </a:rPr>
              <a:t>Student A</a:t>
            </a:r>
          </a:p>
          <a:p>
            <a:endParaRPr lang="en-GB" sz="2200" dirty="0"/>
          </a:p>
          <a:p>
            <a:endParaRPr lang="en-GB" sz="2200" dirty="0"/>
          </a:p>
        </p:txBody>
      </p:sp>
      <p:sp>
        <p:nvSpPr>
          <p:cNvPr id="49" name="Text Placeholder 1">
            <a:extLst>
              <a:ext uri="{FF2B5EF4-FFF2-40B4-BE49-F238E27FC236}">
                <a16:creationId xmlns:a16="http://schemas.microsoft.com/office/drawing/2014/main" id="{6B247D09-9F28-4BAA-89FA-AEB1AC91EE2C}"/>
              </a:ext>
            </a:extLst>
          </p:cNvPr>
          <p:cNvSpPr txBox="1">
            <a:spLocks/>
          </p:cNvSpPr>
          <p:nvPr/>
        </p:nvSpPr>
        <p:spPr>
          <a:xfrm>
            <a:off x="6024712" y="5735161"/>
            <a:ext cx="3608215" cy="751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2"/>
                </a:solidFill>
              </a:rPr>
              <a:t>Sí</a:t>
            </a:r>
            <a:r>
              <a:rPr lang="en-GB" sz="2200" dirty="0">
                <a:solidFill>
                  <a:schemeClr val="tx2"/>
                </a:solidFill>
              </a:rPr>
              <a:t>/no, no </a:t>
            </a:r>
            <a:r>
              <a:rPr lang="en-GB" sz="2200" dirty="0" err="1">
                <a:solidFill>
                  <a:schemeClr val="tx2"/>
                </a:solidFill>
              </a:rPr>
              <a:t>está</a:t>
            </a:r>
            <a:r>
              <a:rPr lang="en-GB" sz="2200" dirty="0">
                <a:solidFill>
                  <a:schemeClr val="tx2"/>
                </a:solidFill>
              </a:rPr>
              <a:t>…</a:t>
            </a:r>
          </a:p>
        </p:txBody>
      </p:sp>
    </p:spTree>
    <p:extLst>
      <p:ext uri="{BB962C8B-B14F-4D97-AF65-F5344CB8AC3E}">
        <p14:creationId xmlns:p14="http://schemas.microsoft.com/office/powerpoint/2010/main" val="142752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body" idx="1"/>
          </p:nvPr>
        </p:nvSpPr>
        <p:spPr>
          <a:xfrm>
            <a:off x="363538" y="5329486"/>
            <a:ext cx="4164919"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s-ES" dirty="0"/>
              <a:t>Louise Caruso / Amanda Izquierdo / Mollie Bentley-Smith</a:t>
            </a:r>
            <a:endParaRPr dirty="0"/>
          </a:p>
          <a:p>
            <a:pPr marL="0" lvl="0" indent="0" algn="l" rtl="0">
              <a:lnSpc>
                <a:spcPct val="90000"/>
              </a:lnSpc>
              <a:spcBef>
                <a:spcPts val="1000"/>
              </a:spcBef>
              <a:spcAft>
                <a:spcPts val="0"/>
              </a:spcAft>
              <a:buClr>
                <a:schemeClr val="lt1"/>
              </a:buClr>
              <a:buSzPct val="100000"/>
              <a:buNone/>
            </a:pPr>
            <a:r>
              <a:rPr lang="es-ES" dirty="0" err="1"/>
              <a:t>Artwork</a:t>
            </a:r>
            <a:r>
              <a:rPr lang="es-ES" dirty="0"/>
              <a:t>: Mark Davies</a:t>
            </a:r>
            <a:endParaRPr dirty="0"/>
          </a:p>
          <a:p>
            <a:pPr marL="0" lvl="0" indent="0" algn="l" rtl="0">
              <a:lnSpc>
                <a:spcPct val="90000"/>
              </a:lnSpc>
              <a:spcBef>
                <a:spcPts val="1000"/>
              </a:spcBef>
              <a:spcAft>
                <a:spcPts val="0"/>
              </a:spcAft>
              <a:buClr>
                <a:schemeClr val="lt1"/>
              </a:buClr>
              <a:buSzPct val="100000"/>
              <a:buNone/>
            </a:pPr>
            <a:r>
              <a:rPr lang="es-ES" dirty="0"/>
              <a:t>Date </a:t>
            </a:r>
            <a:r>
              <a:rPr lang="es-ES" dirty="0" err="1"/>
              <a:t>updated</a:t>
            </a:r>
            <a:r>
              <a:rPr lang="es-ES" dirty="0"/>
              <a:t> 28/02/23</a:t>
            </a:r>
            <a:endParaRPr dirty="0"/>
          </a:p>
        </p:txBody>
      </p:sp>
      <p:sp>
        <p:nvSpPr>
          <p:cNvPr id="103" name="Google Shape;103;p6"/>
          <p:cNvSpPr txBox="1">
            <a:spLocks noGrp="1"/>
          </p:cNvSpPr>
          <p:nvPr>
            <p:ph type="body" idx="2"/>
          </p:nvPr>
        </p:nvSpPr>
        <p:spPr>
          <a:xfrm>
            <a:off x="363538" y="2796466"/>
            <a:ext cx="6392862" cy="22327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dirty="0" err="1"/>
              <a:t>estar</a:t>
            </a:r>
            <a:r>
              <a:rPr lang="en-GB" dirty="0"/>
              <a:t> + present participle of -</a:t>
            </a:r>
            <a:r>
              <a:rPr lang="en-GB" dirty="0" err="1"/>
              <a:t>ar</a:t>
            </a:r>
            <a:r>
              <a:rPr lang="en-GB" dirty="0"/>
              <a:t> &amp; -er / -</a:t>
            </a:r>
            <a:r>
              <a:rPr lang="en-GB" dirty="0" err="1"/>
              <a:t>ir</a:t>
            </a:r>
            <a:r>
              <a:rPr lang="en-GB" dirty="0"/>
              <a:t> </a:t>
            </a:r>
          </a:p>
          <a:p>
            <a:pPr marL="0" lvl="0" indent="0" algn="l" rtl="0">
              <a:lnSpc>
                <a:spcPct val="90000"/>
              </a:lnSpc>
              <a:spcBef>
                <a:spcPts val="0"/>
              </a:spcBef>
              <a:spcAft>
                <a:spcPts val="0"/>
              </a:spcAft>
              <a:buClr>
                <a:schemeClr val="lt1"/>
              </a:buClr>
              <a:buSzPts val="2400"/>
              <a:buNone/>
            </a:pPr>
            <a:r>
              <a:rPr lang="en-GB" dirty="0" err="1"/>
              <a:t>ll</a:t>
            </a:r>
            <a:r>
              <a:rPr lang="en-GB" dirty="0"/>
              <a:t> (and spelling ‘y’)</a:t>
            </a:r>
          </a:p>
          <a:p>
            <a:pPr marL="0" lvl="0" indent="0" algn="l" rtl="0">
              <a:lnSpc>
                <a:spcPct val="90000"/>
              </a:lnSpc>
              <a:spcBef>
                <a:spcPts val="0"/>
              </a:spcBef>
              <a:spcAft>
                <a:spcPts val="0"/>
              </a:spcAft>
              <a:buClr>
                <a:schemeClr val="lt1"/>
              </a:buClr>
              <a:buSzPts val="2400"/>
              <a:buNone/>
            </a:pPr>
            <a:r>
              <a:rPr lang="en-GB" dirty="0"/>
              <a:t>(H) Rules for accents / final syllable stress </a:t>
            </a:r>
          </a:p>
          <a:p>
            <a:pPr marL="0" lvl="0" indent="0" algn="l" rtl="0">
              <a:lnSpc>
                <a:spcPct val="90000"/>
              </a:lnSpc>
              <a:spcBef>
                <a:spcPts val="0"/>
              </a:spcBef>
              <a:spcAft>
                <a:spcPts val="0"/>
              </a:spcAft>
              <a:buClr>
                <a:schemeClr val="lt1"/>
              </a:buClr>
              <a:buSzPts val="2400"/>
              <a:buNone/>
            </a:pPr>
            <a:endParaRPr lang="en-GB" dirty="0"/>
          </a:p>
          <a:p>
            <a:pPr marL="0" lvl="0" indent="0" algn="l" rtl="0">
              <a:lnSpc>
                <a:spcPct val="90000"/>
              </a:lnSpc>
              <a:spcBef>
                <a:spcPts val="0"/>
              </a:spcBef>
              <a:spcAft>
                <a:spcPts val="0"/>
              </a:spcAft>
              <a:buClr>
                <a:schemeClr val="lt1"/>
              </a:buClr>
              <a:buSzPts val="2400"/>
              <a:buNone/>
            </a:pPr>
            <a:endParaRPr lang="en-ES" dirty="0"/>
          </a:p>
        </p:txBody>
      </p:sp>
      <p:sp>
        <p:nvSpPr>
          <p:cNvPr id="104" name="Google Shape;104;p6"/>
          <p:cNvSpPr txBox="1">
            <a:spLocks noGrp="1"/>
          </p:cNvSpPr>
          <p:nvPr>
            <p:ph type="body" idx="3"/>
          </p:nvPr>
        </p:nvSpPr>
        <p:spPr>
          <a:xfrm>
            <a:off x="363537" y="1952625"/>
            <a:ext cx="7854187" cy="84455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5400"/>
              <a:buNone/>
            </a:pPr>
            <a:r>
              <a:rPr lang="es-ES" dirty="0"/>
              <a:t>Actividades con amigos</a:t>
            </a:r>
            <a:endParaRPr dirty="0"/>
          </a:p>
        </p:txBody>
      </p:sp>
      <p:sp>
        <p:nvSpPr>
          <p:cNvPr id="105" name="Google Shape;105;p6"/>
          <p:cNvSpPr txBox="1"/>
          <p:nvPr/>
        </p:nvSpPr>
        <p:spPr>
          <a:xfrm>
            <a:off x="363537" y="4460252"/>
            <a:ext cx="4864546" cy="47939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400"/>
              <a:buFont typeface="Arial"/>
              <a:buNone/>
            </a:pPr>
            <a:r>
              <a:rPr lang="es-ES" sz="2400" b="0" i="0" u="none" strike="noStrike" cap="none" dirty="0" err="1">
                <a:solidFill>
                  <a:srgbClr val="FFFFFF"/>
                </a:solidFill>
                <a:latin typeface="Century Gothic"/>
                <a:ea typeface="Century Gothic"/>
                <a:cs typeface="Century Gothic"/>
                <a:sym typeface="Century Gothic"/>
              </a:rPr>
              <a:t>Year</a:t>
            </a:r>
            <a:r>
              <a:rPr lang="es-ES" sz="2400" b="0" i="0" u="none" strike="noStrike" cap="none" dirty="0">
                <a:solidFill>
                  <a:srgbClr val="FFFFFF"/>
                </a:solidFill>
                <a:latin typeface="Century Gothic"/>
                <a:ea typeface="Century Gothic"/>
                <a:cs typeface="Century Gothic"/>
                <a:sym typeface="Century Gothic"/>
              </a:rPr>
              <a:t> 10 </a:t>
            </a:r>
            <a:r>
              <a:rPr lang="es-ES" sz="2400" b="0" i="0" u="none" strike="noStrike" cap="none" dirty="0" err="1">
                <a:solidFill>
                  <a:srgbClr val="FFFFFF"/>
                </a:solidFill>
                <a:latin typeface="Century Gothic"/>
                <a:ea typeface="Century Gothic"/>
                <a:cs typeface="Century Gothic"/>
                <a:sym typeface="Century Gothic"/>
              </a:rPr>
              <a:t>Term</a:t>
            </a:r>
            <a:r>
              <a:rPr lang="es-ES" sz="2400" b="0" i="0" u="none" strike="noStrike" cap="none" dirty="0">
                <a:solidFill>
                  <a:srgbClr val="FFFFFF"/>
                </a:solidFill>
                <a:latin typeface="Century Gothic"/>
                <a:ea typeface="Century Gothic"/>
                <a:cs typeface="Century Gothic"/>
                <a:sym typeface="Century Gothic"/>
              </a:rPr>
              <a:t> 1.1 </a:t>
            </a:r>
            <a:r>
              <a:rPr lang="es-ES" sz="2400" b="0" i="0" u="none" strike="noStrike" cap="none" dirty="0" err="1">
                <a:solidFill>
                  <a:srgbClr val="FFFFFF"/>
                </a:solidFill>
                <a:latin typeface="Century Gothic"/>
                <a:ea typeface="Century Gothic"/>
                <a:cs typeface="Century Gothic"/>
                <a:sym typeface="Century Gothic"/>
              </a:rPr>
              <a:t>Week</a:t>
            </a:r>
            <a:r>
              <a:rPr lang="es-ES" sz="2400" b="0" i="0" u="none" strike="noStrike" cap="none" dirty="0">
                <a:solidFill>
                  <a:srgbClr val="FFFFFF"/>
                </a:solidFill>
                <a:latin typeface="Century Gothic"/>
                <a:ea typeface="Century Gothic"/>
                <a:cs typeface="Century Gothic"/>
                <a:sym typeface="Century Gothic"/>
              </a:rPr>
              <a:t> 6</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Rounded Corners 68">
            <a:extLst>
              <a:ext uri="{FF2B5EF4-FFF2-40B4-BE49-F238E27FC236}">
                <a16:creationId xmlns:a16="http://schemas.microsoft.com/office/drawing/2014/main" id="{A016A0FF-DB04-2D5B-AFFE-720AAD3D424A}"/>
              </a:ext>
            </a:extLst>
          </p:cNvPr>
          <p:cNvSpPr/>
          <p:nvPr/>
        </p:nvSpPr>
        <p:spPr>
          <a:xfrm>
            <a:off x="6174383"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especially</a:t>
            </a:r>
          </a:p>
        </p:txBody>
      </p:sp>
      <p:sp>
        <p:nvSpPr>
          <p:cNvPr id="68" name="Rectangle: Rounded Corners 67">
            <a:extLst>
              <a:ext uri="{FF2B5EF4-FFF2-40B4-BE49-F238E27FC236}">
                <a16:creationId xmlns:a16="http://schemas.microsoft.com/office/drawing/2014/main" id="{96C221CB-45D2-DBE6-2C3F-E605B26ABEC3}"/>
              </a:ext>
            </a:extLst>
          </p:cNvPr>
          <p:cNvSpPr/>
          <p:nvPr/>
        </p:nvSpPr>
        <p:spPr>
          <a:xfrm>
            <a:off x="3137618" y="5110340"/>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writer, author</a:t>
            </a:r>
          </a:p>
        </p:txBody>
      </p:sp>
      <p:sp>
        <p:nvSpPr>
          <p:cNvPr id="64" name="Rectangle: Rounded Corners 63">
            <a:extLst>
              <a:ext uri="{FF2B5EF4-FFF2-40B4-BE49-F238E27FC236}">
                <a16:creationId xmlns:a16="http://schemas.microsoft.com/office/drawing/2014/main" id="{85562E68-4440-6A40-3877-ABAA079F4C0F}"/>
              </a:ext>
            </a:extLst>
          </p:cNvPr>
          <p:cNvSpPr/>
          <p:nvPr/>
        </p:nvSpPr>
        <p:spPr>
          <a:xfrm>
            <a:off x="6174383"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strong</a:t>
            </a:r>
          </a:p>
        </p:txBody>
      </p:sp>
      <p:sp>
        <p:nvSpPr>
          <p:cNvPr id="74" name="Rectangle: Rounded Corners 73">
            <a:extLst>
              <a:ext uri="{FF2B5EF4-FFF2-40B4-BE49-F238E27FC236}">
                <a16:creationId xmlns:a16="http://schemas.microsoft.com/office/drawing/2014/main" id="{3BD1E92E-D5B9-2FA6-5F56-6AF545C114F3}"/>
              </a:ext>
            </a:extLst>
          </p:cNvPr>
          <p:cNvSpPr/>
          <p:nvPr/>
        </p:nvSpPr>
        <p:spPr>
          <a:xfrm>
            <a:off x="9211147"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 (+ </a:t>
            </a:r>
            <a:r>
              <a:rPr lang="en-GB" sz="2400" dirty="0" err="1">
                <a:solidFill>
                  <a:schemeClr val="tx1"/>
                </a:solidFill>
              </a:rPr>
              <a:t>adj</a:t>
            </a:r>
            <a:r>
              <a:rPr lang="en-GB" sz="2400" dirty="0">
                <a:solidFill>
                  <a:schemeClr val="tx1"/>
                </a:solidFill>
              </a:rPr>
              <a:t>)</a:t>
            </a:r>
          </a:p>
        </p:txBody>
      </p:sp>
      <p:sp>
        <p:nvSpPr>
          <p:cNvPr id="63" name="Rectangle: Rounded Corners 62">
            <a:extLst>
              <a:ext uri="{FF2B5EF4-FFF2-40B4-BE49-F238E27FC236}">
                <a16:creationId xmlns:a16="http://schemas.microsoft.com/office/drawing/2014/main" id="{A95493F2-68B7-8524-D859-25C86F609B90}"/>
              </a:ext>
            </a:extLst>
          </p:cNvPr>
          <p:cNvSpPr/>
          <p:nvPr/>
        </p:nvSpPr>
        <p:spPr>
          <a:xfrm>
            <a:off x="3137618"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jump, hop</a:t>
            </a:r>
          </a:p>
        </p:txBody>
      </p:sp>
      <p:sp>
        <p:nvSpPr>
          <p:cNvPr id="71" name="Rectangle: Rounded Corners 70">
            <a:extLst>
              <a:ext uri="{FF2B5EF4-FFF2-40B4-BE49-F238E27FC236}">
                <a16:creationId xmlns:a16="http://schemas.microsoft.com/office/drawing/2014/main" id="{0F2FC7B2-1C48-DB6B-829C-E743EA3C3225}"/>
              </a:ext>
            </a:extLst>
          </p:cNvPr>
          <p:cNvSpPr/>
          <p:nvPr/>
        </p:nvSpPr>
        <p:spPr>
          <a:xfrm>
            <a:off x="6174383"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news</a:t>
            </a:r>
          </a:p>
        </p:txBody>
      </p:sp>
      <p:sp>
        <p:nvSpPr>
          <p:cNvPr id="62" name="Rectangle: Rounded Corners 61">
            <a:extLst>
              <a:ext uri="{FF2B5EF4-FFF2-40B4-BE49-F238E27FC236}">
                <a16:creationId xmlns:a16="http://schemas.microsoft.com/office/drawing/2014/main" id="{D59AD24A-FDE7-86D9-5D55-4E5C2F737D4E}"/>
              </a:ext>
            </a:extLst>
          </p:cNvPr>
          <p:cNvSpPr/>
          <p:nvPr/>
        </p:nvSpPr>
        <p:spPr>
          <a:xfrm>
            <a:off x="100853"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surprise</a:t>
            </a:r>
          </a:p>
        </p:txBody>
      </p:sp>
      <p:sp>
        <p:nvSpPr>
          <p:cNvPr id="70" name="Rectangle: Rounded Corners 69">
            <a:extLst>
              <a:ext uri="{FF2B5EF4-FFF2-40B4-BE49-F238E27FC236}">
                <a16:creationId xmlns:a16="http://schemas.microsoft.com/office/drawing/2014/main" id="{7F3F94BB-B76C-C523-4074-AA195F3EC2E2}"/>
              </a:ext>
            </a:extLst>
          </p:cNvPr>
          <p:cNvSpPr/>
          <p:nvPr/>
        </p:nvSpPr>
        <p:spPr>
          <a:xfrm>
            <a:off x="9211147"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ok</a:t>
            </a:r>
          </a:p>
        </p:txBody>
      </p:sp>
      <p:sp>
        <p:nvSpPr>
          <p:cNvPr id="72" name="Rectangle: Rounded Corners 71">
            <a:extLst>
              <a:ext uri="{FF2B5EF4-FFF2-40B4-BE49-F238E27FC236}">
                <a16:creationId xmlns:a16="http://schemas.microsoft.com/office/drawing/2014/main" id="{0583E66B-44D1-1830-9E0D-42C8040148EA}"/>
              </a:ext>
            </a:extLst>
          </p:cNvPr>
          <p:cNvSpPr/>
          <p:nvPr/>
        </p:nvSpPr>
        <p:spPr>
          <a:xfrm>
            <a:off x="6174383"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tidy</a:t>
            </a:r>
          </a:p>
        </p:txBody>
      </p:sp>
      <p:sp>
        <p:nvSpPr>
          <p:cNvPr id="65" name="Rectangle: Rounded Corners 64">
            <a:extLst>
              <a:ext uri="{FF2B5EF4-FFF2-40B4-BE49-F238E27FC236}">
                <a16:creationId xmlns:a16="http://schemas.microsoft.com/office/drawing/2014/main" id="{498C4327-E515-46EE-2C4E-EBFC2CC42C59}"/>
              </a:ext>
            </a:extLst>
          </p:cNvPr>
          <p:cNvSpPr/>
          <p:nvPr/>
        </p:nvSpPr>
        <p:spPr>
          <a:xfrm>
            <a:off x="9211147"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highway, road</a:t>
            </a:r>
          </a:p>
        </p:txBody>
      </p:sp>
      <p:sp>
        <p:nvSpPr>
          <p:cNvPr id="66" name="Rectangle: Rounded Corners 65">
            <a:extLst>
              <a:ext uri="{FF2B5EF4-FFF2-40B4-BE49-F238E27FC236}">
                <a16:creationId xmlns:a16="http://schemas.microsoft.com/office/drawing/2014/main" id="{B0FB3B3E-BF80-9D69-9150-3FBEE7D2952A}"/>
              </a:ext>
            </a:extLst>
          </p:cNvPr>
          <p:cNvSpPr/>
          <p:nvPr/>
        </p:nvSpPr>
        <p:spPr>
          <a:xfrm>
            <a:off x="3137618" y="2355186"/>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far (away)</a:t>
            </a:r>
          </a:p>
        </p:txBody>
      </p:sp>
      <p:sp>
        <p:nvSpPr>
          <p:cNvPr id="59" name="Rectangle: Rounded Corners 58">
            <a:extLst>
              <a:ext uri="{FF2B5EF4-FFF2-40B4-BE49-F238E27FC236}">
                <a16:creationId xmlns:a16="http://schemas.microsoft.com/office/drawing/2014/main" id="{7D077230-9D8B-AC16-02D8-D735DB1B781C}"/>
              </a:ext>
            </a:extLst>
          </p:cNvPr>
          <p:cNvSpPr/>
          <p:nvPr/>
        </p:nvSpPr>
        <p:spPr>
          <a:xfrm>
            <a:off x="100853" y="97760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Congratulations!</a:t>
            </a:r>
          </a:p>
        </p:txBody>
      </p:sp>
      <p:sp>
        <p:nvSpPr>
          <p:cNvPr id="61" name="Rectangle: Rounded Corners 60">
            <a:extLst>
              <a:ext uri="{FF2B5EF4-FFF2-40B4-BE49-F238E27FC236}">
                <a16:creationId xmlns:a16="http://schemas.microsoft.com/office/drawing/2014/main" id="{F0A7F8CF-36E7-9DEC-E19F-E3B48432BD46}"/>
              </a:ext>
            </a:extLst>
          </p:cNvPr>
          <p:cNvSpPr/>
          <p:nvPr/>
        </p:nvSpPr>
        <p:spPr>
          <a:xfrm>
            <a:off x="100853"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fit</a:t>
            </a:r>
          </a:p>
        </p:txBody>
      </p:sp>
      <p:sp>
        <p:nvSpPr>
          <p:cNvPr id="67" name="Rectangle: Rounded Corners 66">
            <a:extLst>
              <a:ext uri="{FF2B5EF4-FFF2-40B4-BE49-F238E27FC236}">
                <a16:creationId xmlns:a16="http://schemas.microsoft.com/office/drawing/2014/main" id="{3EEC2BB5-7D26-62DA-373B-E86D49B1FC23}"/>
              </a:ext>
            </a:extLst>
          </p:cNvPr>
          <p:cNvSpPr/>
          <p:nvPr/>
        </p:nvSpPr>
        <p:spPr>
          <a:xfrm>
            <a:off x="3137618"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key</a:t>
            </a:r>
          </a:p>
        </p:txBody>
      </p:sp>
      <p:sp>
        <p:nvSpPr>
          <p:cNvPr id="60" name="Rectangle: Rounded Corners 59">
            <a:extLst>
              <a:ext uri="{FF2B5EF4-FFF2-40B4-BE49-F238E27FC236}">
                <a16:creationId xmlns:a16="http://schemas.microsoft.com/office/drawing/2014/main" id="{243AF2D9-AC5C-347F-0C5F-161833157894}"/>
              </a:ext>
            </a:extLst>
          </p:cNvPr>
          <p:cNvSpPr/>
          <p:nvPr/>
        </p:nvSpPr>
        <p:spPr>
          <a:xfrm>
            <a:off x="100853" y="5110339"/>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put up with</a:t>
            </a:r>
          </a:p>
        </p:txBody>
      </p:sp>
      <p:sp>
        <p:nvSpPr>
          <p:cNvPr id="73" name="Rectangle: Rounded Corners 72">
            <a:extLst>
              <a:ext uri="{FF2B5EF4-FFF2-40B4-BE49-F238E27FC236}">
                <a16:creationId xmlns:a16="http://schemas.microsoft.com/office/drawing/2014/main" id="{1C3E51AE-1E21-1F75-02E2-AE01401C51CA}"/>
              </a:ext>
            </a:extLst>
          </p:cNvPr>
          <p:cNvSpPr/>
          <p:nvPr/>
        </p:nvSpPr>
        <p:spPr>
          <a:xfrm>
            <a:off x="9211147" y="3732763"/>
            <a:ext cx="2880000" cy="11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letter, lyrics</a:t>
            </a:r>
          </a:p>
        </p:txBody>
      </p:sp>
      <p:sp>
        <p:nvSpPr>
          <p:cNvPr id="3" name="Title 2">
            <a:extLst>
              <a:ext uri="{FF2B5EF4-FFF2-40B4-BE49-F238E27FC236}">
                <a16:creationId xmlns:a16="http://schemas.microsoft.com/office/drawing/2014/main" id="{8E68A797-B0E7-4D72-2219-BE96C9452A61}"/>
              </a:ext>
            </a:extLst>
          </p:cNvPr>
          <p:cNvSpPr>
            <a:spLocks noGrp="1"/>
          </p:cNvSpPr>
          <p:nvPr>
            <p:ph type="title"/>
          </p:nvPr>
        </p:nvSpPr>
        <p:spPr/>
        <p:txBody>
          <a:bodyPr/>
          <a:lstStyle/>
          <a:p>
            <a:r>
              <a:rPr lang="en-GB" dirty="0"/>
              <a:t>Vocabulario</a:t>
            </a:r>
          </a:p>
        </p:txBody>
      </p:sp>
      <p:sp>
        <p:nvSpPr>
          <p:cNvPr id="4" name="Rounded Rectangle 11">
            <a:extLst>
              <a:ext uri="{FF2B5EF4-FFF2-40B4-BE49-F238E27FC236}">
                <a16:creationId xmlns:a16="http://schemas.microsoft.com/office/drawing/2014/main" id="{7DE83150-7929-6C98-9589-5D611938498C}"/>
              </a:ext>
            </a:extLst>
          </p:cNvPr>
          <p:cNvSpPr/>
          <p:nvPr/>
        </p:nvSpPr>
        <p:spPr>
          <a:xfrm>
            <a:off x="9755841" y="158190"/>
            <a:ext cx="217230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F0ED1256-0B11-B754-034D-7680B50AB1EB}"/>
              </a:ext>
            </a:extLst>
          </p:cNvPr>
          <p:cNvSpPr/>
          <p:nvPr/>
        </p:nvSpPr>
        <p:spPr>
          <a:xfrm>
            <a:off x="100853" y="97760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¡Enhorabuena!</a:t>
            </a:r>
            <a:endParaRPr lang="en-GB" sz="2400" dirty="0">
              <a:solidFill>
                <a:schemeClr val="bg1"/>
              </a:solidFill>
            </a:endParaRPr>
          </a:p>
        </p:txBody>
      </p:sp>
      <p:sp>
        <p:nvSpPr>
          <p:cNvPr id="28" name="Rectangle: Rounded Corners 27">
            <a:extLst>
              <a:ext uri="{FF2B5EF4-FFF2-40B4-BE49-F238E27FC236}">
                <a16:creationId xmlns:a16="http://schemas.microsoft.com/office/drawing/2014/main" id="{21D373A3-5D13-9BC8-F407-75ED6722B763}"/>
              </a:ext>
            </a:extLst>
          </p:cNvPr>
          <p:cNvSpPr/>
          <p:nvPr/>
        </p:nvSpPr>
        <p:spPr>
          <a:xfrm>
            <a:off x="100853" y="511033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aguantar</a:t>
            </a:r>
            <a:endParaRPr lang="en-GB" sz="2400" dirty="0">
              <a:solidFill>
                <a:schemeClr val="bg1"/>
              </a:solidFill>
            </a:endParaRPr>
          </a:p>
        </p:txBody>
      </p:sp>
      <p:sp>
        <p:nvSpPr>
          <p:cNvPr id="29" name="Rectangle: Rounded Corners 28">
            <a:extLst>
              <a:ext uri="{FF2B5EF4-FFF2-40B4-BE49-F238E27FC236}">
                <a16:creationId xmlns:a16="http://schemas.microsoft.com/office/drawing/2014/main" id="{E6BEAF85-E1EB-D2B5-68EB-382331CC14E5}"/>
              </a:ext>
            </a:extLst>
          </p:cNvPr>
          <p:cNvSpPr/>
          <p:nvPr/>
        </p:nvSpPr>
        <p:spPr>
          <a:xfrm>
            <a:off x="100853" y="3732763"/>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caber</a:t>
            </a:r>
            <a:endParaRPr lang="en-GB" sz="2400" dirty="0">
              <a:solidFill>
                <a:schemeClr val="bg1"/>
              </a:solidFill>
            </a:endParaRPr>
          </a:p>
        </p:txBody>
      </p:sp>
      <p:sp>
        <p:nvSpPr>
          <p:cNvPr id="30" name="Rectangle: Rounded Corners 29">
            <a:extLst>
              <a:ext uri="{FF2B5EF4-FFF2-40B4-BE49-F238E27FC236}">
                <a16:creationId xmlns:a16="http://schemas.microsoft.com/office/drawing/2014/main" id="{C4C1ED5C-8049-EB33-3565-029A2C4EA2F4}"/>
              </a:ext>
            </a:extLst>
          </p:cNvPr>
          <p:cNvSpPr/>
          <p:nvPr/>
        </p:nvSpPr>
        <p:spPr>
          <a:xfrm>
            <a:off x="100853" y="2355186"/>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rPr>
              <a:t>la sorpresa</a:t>
            </a:r>
            <a:endParaRPr lang="en-GB" sz="2400" dirty="0">
              <a:solidFill>
                <a:schemeClr val="bg1"/>
              </a:solidFill>
            </a:endParaRPr>
          </a:p>
        </p:txBody>
      </p:sp>
      <p:sp>
        <p:nvSpPr>
          <p:cNvPr id="31" name="Rectangle: Rounded Corners 30">
            <a:extLst>
              <a:ext uri="{FF2B5EF4-FFF2-40B4-BE49-F238E27FC236}">
                <a16:creationId xmlns:a16="http://schemas.microsoft.com/office/drawing/2014/main" id="{2224386F-3779-199E-F535-B780AEA84CC0}"/>
              </a:ext>
            </a:extLst>
          </p:cNvPr>
          <p:cNvSpPr/>
          <p:nvPr/>
        </p:nvSpPr>
        <p:spPr>
          <a:xfrm>
            <a:off x="3137618" y="97760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saltar</a:t>
            </a:r>
            <a:endParaRPr lang="en-GB" sz="2400" dirty="0">
              <a:solidFill>
                <a:schemeClr val="tx1"/>
              </a:solidFill>
            </a:endParaRPr>
          </a:p>
        </p:txBody>
      </p:sp>
      <p:sp>
        <p:nvSpPr>
          <p:cNvPr id="32" name="Rectangle: Rounded Corners 31">
            <a:extLst>
              <a:ext uri="{FF2B5EF4-FFF2-40B4-BE49-F238E27FC236}">
                <a16:creationId xmlns:a16="http://schemas.microsoft.com/office/drawing/2014/main" id="{BCEDEFA1-F097-552B-60D3-84740E6AC017}"/>
              </a:ext>
            </a:extLst>
          </p:cNvPr>
          <p:cNvSpPr/>
          <p:nvPr/>
        </p:nvSpPr>
        <p:spPr>
          <a:xfrm>
            <a:off x="6174383" y="97760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fuerte</a:t>
            </a:r>
            <a:endParaRPr lang="en-GB" sz="2400" dirty="0">
              <a:solidFill>
                <a:schemeClr val="bg2"/>
              </a:solidFill>
            </a:endParaRPr>
          </a:p>
        </p:txBody>
      </p:sp>
      <p:sp>
        <p:nvSpPr>
          <p:cNvPr id="33" name="Rectangle: Rounded Corners 32">
            <a:extLst>
              <a:ext uri="{FF2B5EF4-FFF2-40B4-BE49-F238E27FC236}">
                <a16:creationId xmlns:a16="http://schemas.microsoft.com/office/drawing/2014/main" id="{AA8494FA-27AF-17BE-99BC-4B4CC75C9469}"/>
              </a:ext>
            </a:extLst>
          </p:cNvPr>
          <p:cNvSpPr/>
          <p:nvPr/>
        </p:nvSpPr>
        <p:spPr>
          <a:xfrm>
            <a:off x="9211147" y="97760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carretera</a:t>
            </a:r>
            <a:endParaRPr lang="en-GB" sz="2400" dirty="0">
              <a:solidFill>
                <a:schemeClr val="tx1"/>
              </a:solidFill>
            </a:endParaRPr>
          </a:p>
        </p:txBody>
      </p:sp>
      <p:sp>
        <p:nvSpPr>
          <p:cNvPr id="34" name="Rectangle: Rounded Corners 33">
            <a:extLst>
              <a:ext uri="{FF2B5EF4-FFF2-40B4-BE49-F238E27FC236}">
                <a16:creationId xmlns:a16="http://schemas.microsoft.com/office/drawing/2014/main" id="{99DBA1B3-7717-2982-AF48-5372FEE31264}"/>
              </a:ext>
            </a:extLst>
          </p:cNvPr>
          <p:cNvSpPr/>
          <p:nvPr/>
        </p:nvSpPr>
        <p:spPr>
          <a:xfrm>
            <a:off x="3137618" y="2355186"/>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lejos</a:t>
            </a:r>
            <a:endParaRPr lang="en-GB" sz="2400" dirty="0">
              <a:solidFill>
                <a:schemeClr val="tx1"/>
              </a:solidFill>
            </a:endParaRPr>
          </a:p>
        </p:txBody>
      </p:sp>
      <p:sp>
        <p:nvSpPr>
          <p:cNvPr id="35" name="Rectangle: Rounded Corners 34">
            <a:extLst>
              <a:ext uri="{FF2B5EF4-FFF2-40B4-BE49-F238E27FC236}">
                <a16:creationId xmlns:a16="http://schemas.microsoft.com/office/drawing/2014/main" id="{2DEFCB0F-4679-7C39-5BE4-D01A03460344}"/>
              </a:ext>
            </a:extLst>
          </p:cNvPr>
          <p:cNvSpPr/>
          <p:nvPr/>
        </p:nvSpPr>
        <p:spPr>
          <a:xfrm>
            <a:off x="3137618" y="3732763"/>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llave</a:t>
            </a:r>
            <a:endParaRPr lang="en-GB" sz="2400" dirty="0">
              <a:solidFill>
                <a:schemeClr val="tx1"/>
              </a:solidFill>
            </a:endParaRPr>
          </a:p>
        </p:txBody>
      </p:sp>
      <p:sp>
        <p:nvSpPr>
          <p:cNvPr id="36" name="Rectangle: Rounded Corners 35">
            <a:extLst>
              <a:ext uri="{FF2B5EF4-FFF2-40B4-BE49-F238E27FC236}">
                <a16:creationId xmlns:a16="http://schemas.microsoft.com/office/drawing/2014/main" id="{B19F02CC-DF65-F58B-4721-31C55FE24D72}"/>
              </a:ext>
            </a:extLst>
          </p:cNvPr>
          <p:cNvSpPr/>
          <p:nvPr/>
        </p:nvSpPr>
        <p:spPr>
          <a:xfrm>
            <a:off x="3137618" y="5110340"/>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el autor</a:t>
            </a:r>
            <a:endParaRPr lang="en-GB" sz="2400" dirty="0">
              <a:solidFill>
                <a:schemeClr val="tx1"/>
              </a:solidFill>
            </a:endParaRPr>
          </a:p>
        </p:txBody>
      </p:sp>
      <p:sp>
        <p:nvSpPr>
          <p:cNvPr id="37" name="Rectangle: Rounded Corners 36">
            <a:extLst>
              <a:ext uri="{FF2B5EF4-FFF2-40B4-BE49-F238E27FC236}">
                <a16:creationId xmlns:a16="http://schemas.microsoft.com/office/drawing/2014/main" id="{8FC01B94-AC50-0495-53C0-3DA4087A4DB9}"/>
              </a:ext>
            </a:extLst>
          </p:cNvPr>
          <p:cNvSpPr/>
          <p:nvPr/>
        </p:nvSpPr>
        <p:spPr>
          <a:xfrm>
            <a:off x="6174383" y="2355186"/>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sobre todo</a:t>
            </a:r>
            <a:endParaRPr lang="en-GB" sz="2400" dirty="0">
              <a:solidFill>
                <a:schemeClr val="bg2"/>
              </a:solidFill>
            </a:endParaRPr>
          </a:p>
        </p:txBody>
      </p:sp>
      <p:sp>
        <p:nvSpPr>
          <p:cNvPr id="38" name="Rectangle: Rounded Corners 37">
            <a:extLst>
              <a:ext uri="{FF2B5EF4-FFF2-40B4-BE49-F238E27FC236}">
                <a16:creationId xmlns:a16="http://schemas.microsoft.com/office/drawing/2014/main" id="{03E460A5-E381-82B6-0AE1-8F6ADDC7B491}"/>
              </a:ext>
            </a:extLst>
          </p:cNvPr>
          <p:cNvSpPr/>
          <p:nvPr/>
        </p:nvSpPr>
        <p:spPr>
          <a:xfrm>
            <a:off x="9211147" y="2355186"/>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de acuerdo</a:t>
            </a:r>
            <a:endParaRPr lang="en-GB" sz="2400" dirty="0">
              <a:solidFill>
                <a:schemeClr val="tx1"/>
              </a:solidFill>
            </a:endParaRPr>
          </a:p>
        </p:txBody>
      </p:sp>
      <p:sp>
        <p:nvSpPr>
          <p:cNvPr id="39" name="Rectangle: Rounded Corners 38">
            <a:extLst>
              <a:ext uri="{FF2B5EF4-FFF2-40B4-BE49-F238E27FC236}">
                <a16:creationId xmlns:a16="http://schemas.microsoft.com/office/drawing/2014/main" id="{AC5118D5-F671-26F2-C512-671023A63B19}"/>
              </a:ext>
            </a:extLst>
          </p:cNvPr>
          <p:cNvSpPr/>
          <p:nvPr/>
        </p:nvSpPr>
        <p:spPr>
          <a:xfrm>
            <a:off x="6174383" y="3732763"/>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la noticia</a:t>
            </a:r>
            <a:endParaRPr lang="en-GB" sz="2400" dirty="0">
              <a:solidFill>
                <a:schemeClr val="bg2"/>
              </a:solidFill>
            </a:endParaRPr>
          </a:p>
        </p:txBody>
      </p:sp>
      <p:sp>
        <p:nvSpPr>
          <p:cNvPr id="40" name="Rectangle: Rounded Corners 39">
            <a:extLst>
              <a:ext uri="{FF2B5EF4-FFF2-40B4-BE49-F238E27FC236}">
                <a16:creationId xmlns:a16="http://schemas.microsoft.com/office/drawing/2014/main" id="{420D05DB-C05D-C042-25C7-87CA1CAEBB48}"/>
              </a:ext>
            </a:extLst>
          </p:cNvPr>
          <p:cNvSpPr/>
          <p:nvPr/>
        </p:nvSpPr>
        <p:spPr>
          <a:xfrm>
            <a:off x="6174383" y="5110339"/>
            <a:ext cx="2880000" cy="1152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2"/>
                </a:solidFill>
              </a:rPr>
              <a:t>arreglar</a:t>
            </a:r>
            <a:endParaRPr lang="en-GB" sz="2400" dirty="0">
              <a:solidFill>
                <a:schemeClr val="bg2"/>
              </a:solidFill>
            </a:endParaRPr>
          </a:p>
        </p:txBody>
      </p:sp>
      <p:sp>
        <p:nvSpPr>
          <p:cNvPr id="41" name="Rectangle: Rounded Corners 40">
            <a:extLst>
              <a:ext uri="{FF2B5EF4-FFF2-40B4-BE49-F238E27FC236}">
                <a16:creationId xmlns:a16="http://schemas.microsoft.com/office/drawing/2014/main" id="{93381411-144A-0E32-4CAF-5FF712AE7A0B}"/>
              </a:ext>
            </a:extLst>
          </p:cNvPr>
          <p:cNvSpPr/>
          <p:nvPr/>
        </p:nvSpPr>
        <p:spPr>
          <a:xfrm>
            <a:off x="9211147" y="3732763"/>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la letra</a:t>
            </a:r>
            <a:endParaRPr lang="en-GB" sz="2400" dirty="0">
              <a:solidFill>
                <a:schemeClr val="tx1"/>
              </a:solidFill>
            </a:endParaRPr>
          </a:p>
        </p:txBody>
      </p:sp>
      <p:sp>
        <p:nvSpPr>
          <p:cNvPr id="42" name="Rectangle: Rounded Corners 41">
            <a:extLst>
              <a:ext uri="{FF2B5EF4-FFF2-40B4-BE49-F238E27FC236}">
                <a16:creationId xmlns:a16="http://schemas.microsoft.com/office/drawing/2014/main" id="{099EF8DE-A85F-E0A4-6E0D-11C7F917AAB4}"/>
              </a:ext>
            </a:extLst>
          </p:cNvPr>
          <p:cNvSpPr/>
          <p:nvPr/>
        </p:nvSpPr>
        <p:spPr>
          <a:xfrm>
            <a:off x="9211147" y="5110339"/>
            <a:ext cx="2880000" cy="115200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tan</a:t>
            </a:r>
            <a:endParaRPr lang="en-GB" sz="2400" dirty="0">
              <a:solidFill>
                <a:schemeClr val="tx1"/>
              </a:solidFill>
            </a:endParaRPr>
          </a:p>
        </p:txBody>
      </p:sp>
    </p:spTree>
    <p:extLst>
      <p:ext uri="{BB962C8B-B14F-4D97-AF65-F5344CB8AC3E}">
        <p14:creationId xmlns:p14="http://schemas.microsoft.com/office/powerpoint/2010/main" val="21213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3000" fill="hold"/>
                                        <p:tgtEl>
                                          <p:spTgt spid="73"/>
                                        </p:tgtEl>
                                        <p:attrNameLst>
                                          <p:attrName>r</p:attrName>
                                        </p:attrNameLst>
                                      </p:cBhvr>
                                    </p:animRo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3000" fill="hold"/>
                                        <p:tgtEl>
                                          <p:spTgt spid="60"/>
                                        </p:tgtEl>
                                        <p:attrNameLst>
                                          <p:attrName>r</p:attrName>
                                        </p:attrNameLst>
                                      </p:cBhvr>
                                    </p:animRo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3000" fill="hold"/>
                                        <p:tgtEl>
                                          <p:spTgt spid="67"/>
                                        </p:tgtEl>
                                        <p:attrNameLst>
                                          <p:attrName>r</p:attrName>
                                        </p:attrNameLst>
                                      </p:cBhvr>
                                    </p:animRo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3000" fill="hold"/>
                                        <p:tgtEl>
                                          <p:spTgt spid="61"/>
                                        </p:tgtEl>
                                        <p:attrNameLst>
                                          <p:attrName>r</p:attrName>
                                        </p:attrNameLst>
                                      </p:cBhvr>
                                    </p:animRo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3000" fill="hold"/>
                                        <p:tgtEl>
                                          <p:spTgt spid="59"/>
                                        </p:tgtEl>
                                        <p:attrNameLst>
                                          <p:attrName>r</p:attrName>
                                        </p:attrNameLst>
                                      </p:cBhvr>
                                    </p:animRo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grpId="0" nodeType="clickEffect">
                                  <p:stCondLst>
                                    <p:cond delay="0"/>
                                  </p:stCondLst>
                                  <p:childTnLst>
                                    <p:animRot by="21600000">
                                      <p:cBhvr>
                                        <p:cTn id="41" dur="3000" fill="hold"/>
                                        <p:tgtEl>
                                          <p:spTgt spid="66"/>
                                        </p:tgtEl>
                                        <p:attrNameLst>
                                          <p:attrName>r</p:attrName>
                                        </p:attrNameLst>
                                      </p:cBhvr>
                                    </p:animRo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0" nodeType="clickEffect">
                                  <p:stCondLst>
                                    <p:cond delay="0"/>
                                  </p:stCondLst>
                                  <p:childTnLst>
                                    <p:animRot by="21600000">
                                      <p:cBhvr>
                                        <p:cTn id="48" dur="3000" fill="hold"/>
                                        <p:tgtEl>
                                          <p:spTgt spid="65"/>
                                        </p:tgtEl>
                                        <p:attrNameLst>
                                          <p:attrName>r</p:attrName>
                                        </p:attrNameLst>
                                      </p:cBhvr>
                                    </p:animRo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0" nodeType="clickEffect">
                                  <p:stCondLst>
                                    <p:cond delay="0"/>
                                  </p:stCondLst>
                                  <p:childTnLst>
                                    <p:animRot by="21600000">
                                      <p:cBhvr>
                                        <p:cTn id="55" dur="3000" fill="hold"/>
                                        <p:tgtEl>
                                          <p:spTgt spid="72"/>
                                        </p:tgtEl>
                                        <p:attrNameLst>
                                          <p:attrName>r</p:attrName>
                                        </p:attrNameLst>
                                      </p:cBhvr>
                                    </p:animRot>
                                  </p:childTnLst>
                                </p:cTn>
                              </p:par>
                            </p:childTnLst>
                          </p:cTn>
                        </p:par>
                        <p:par>
                          <p:cTn id="56" fill="hold">
                            <p:stCondLst>
                              <p:cond delay="3000"/>
                            </p:stCondLst>
                            <p:childTnLst>
                              <p:par>
                                <p:cTn id="57" presetID="1"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3000" fill="hold"/>
                                        <p:tgtEl>
                                          <p:spTgt spid="70"/>
                                        </p:tgtEl>
                                        <p:attrNameLst>
                                          <p:attrName>r</p:attrName>
                                        </p:attrNameLst>
                                      </p:cBhvr>
                                    </p:animRot>
                                  </p:child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0" nodeType="clickEffect">
                                  <p:stCondLst>
                                    <p:cond delay="0"/>
                                  </p:stCondLst>
                                  <p:childTnLst>
                                    <p:animRot by="21600000">
                                      <p:cBhvr>
                                        <p:cTn id="69" dur="3000" fill="hold"/>
                                        <p:tgtEl>
                                          <p:spTgt spid="62"/>
                                        </p:tgtEl>
                                        <p:attrNameLst>
                                          <p:attrName>r</p:attrName>
                                        </p:attrNameLst>
                                      </p:cBhvr>
                                    </p:animRo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0" nodeType="clickEffect">
                                  <p:stCondLst>
                                    <p:cond delay="0"/>
                                  </p:stCondLst>
                                  <p:childTnLst>
                                    <p:animRot by="21600000">
                                      <p:cBhvr>
                                        <p:cTn id="76" dur="3000" fill="hold"/>
                                        <p:tgtEl>
                                          <p:spTgt spid="71"/>
                                        </p:tgtEl>
                                        <p:attrNameLst>
                                          <p:attrName>r</p:attrName>
                                        </p:attrNameLst>
                                      </p:cBhvr>
                                    </p:animRot>
                                  </p:child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grpId="0" nodeType="clickEffect">
                                  <p:stCondLst>
                                    <p:cond delay="0"/>
                                  </p:stCondLst>
                                  <p:childTnLst>
                                    <p:animRot by="21600000">
                                      <p:cBhvr>
                                        <p:cTn id="83" dur="3000" fill="hold"/>
                                        <p:tgtEl>
                                          <p:spTgt spid="63"/>
                                        </p:tgtEl>
                                        <p:attrNameLst>
                                          <p:attrName>r</p:attrName>
                                        </p:attrNameLst>
                                      </p:cBhvr>
                                    </p:animRot>
                                  </p:childTnLst>
                                </p:cTn>
                              </p:par>
                            </p:childTnLst>
                          </p:cTn>
                        </p:par>
                        <p:par>
                          <p:cTn id="84" fill="hold">
                            <p:stCondLst>
                              <p:cond delay="3000"/>
                            </p:stCondLst>
                            <p:childTnLst>
                              <p:par>
                                <p:cTn id="85" presetID="1" presetClass="entr" presetSubtype="0"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3000" fill="hold"/>
                                        <p:tgtEl>
                                          <p:spTgt spid="74"/>
                                        </p:tgtEl>
                                        <p:attrNameLst>
                                          <p:attrName>r</p:attrName>
                                        </p:attrNameLst>
                                      </p:cBhvr>
                                    </p:animRo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grpId="0" nodeType="clickEffect">
                                  <p:stCondLst>
                                    <p:cond delay="0"/>
                                  </p:stCondLst>
                                  <p:childTnLst>
                                    <p:animRot by="21600000">
                                      <p:cBhvr>
                                        <p:cTn id="97" dur="3000" fill="hold"/>
                                        <p:tgtEl>
                                          <p:spTgt spid="64"/>
                                        </p:tgtEl>
                                        <p:attrNameLst>
                                          <p:attrName>r</p:attrName>
                                        </p:attrNameLst>
                                      </p:cBhvr>
                                    </p:animRot>
                                  </p:child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grpId="0" nodeType="clickEffect">
                                  <p:stCondLst>
                                    <p:cond delay="0"/>
                                  </p:stCondLst>
                                  <p:childTnLst>
                                    <p:animRot by="21600000">
                                      <p:cBhvr>
                                        <p:cTn id="104" dur="3000" fill="hold"/>
                                        <p:tgtEl>
                                          <p:spTgt spid="68"/>
                                        </p:tgtEl>
                                        <p:attrNameLst>
                                          <p:attrName>r</p:attrName>
                                        </p:attrNameLst>
                                      </p:cBhvr>
                                    </p:animRot>
                                  </p:childTnLst>
                                </p:cTn>
                              </p:par>
                            </p:childTnLst>
                          </p:cTn>
                        </p:par>
                        <p:par>
                          <p:cTn id="105" fill="hold">
                            <p:stCondLst>
                              <p:cond delay="3000"/>
                            </p:stCondLst>
                            <p:childTnLst>
                              <p:par>
                                <p:cTn id="106" presetID="1"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grpId="0" nodeType="clickEffect">
                                  <p:stCondLst>
                                    <p:cond delay="0"/>
                                  </p:stCondLst>
                                  <p:childTnLst>
                                    <p:animRot by="21600000">
                                      <p:cBhvr>
                                        <p:cTn id="111" dur="3000" fill="hold"/>
                                        <p:tgtEl>
                                          <p:spTgt spid="69"/>
                                        </p:tgtEl>
                                        <p:attrNameLst>
                                          <p:attrName>r</p:attrName>
                                        </p:attrNameLst>
                                      </p:cBhvr>
                                    </p:animRo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4" grpId="0" animBg="1"/>
      <p:bldP spid="74" grpId="0" animBg="1"/>
      <p:bldP spid="63" grpId="0" animBg="1"/>
      <p:bldP spid="71" grpId="0" animBg="1"/>
      <p:bldP spid="62" grpId="0" animBg="1"/>
      <p:bldP spid="70" grpId="0" animBg="1"/>
      <p:bldP spid="72" grpId="0" animBg="1"/>
      <p:bldP spid="65" grpId="0" animBg="1"/>
      <p:bldP spid="66" grpId="0" animBg="1"/>
      <p:bldP spid="59" grpId="0" animBg="1"/>
      <p:bldP spid="61" grpId="0" animBg="1"/>
      <p:bldP spid="67" grpId="0" animBg="1"/>
      <p:bldP spid="60" grpId="0" animBg="1"/>
      <p:bldP spid="73" grpId="0" animBg="1"/>
      <p:bldP spid="8"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DEAA920-7167-1139-5F99-7D2806D5A95E}"/>
              </a:ext>
            </a:extLst>
          </p:cNvPr>
          <p:cNvSpPr>
            <a:spLocks noGrp="1"/>
          </p:cNvSpPr>
          <p:nvPr>
            <p:ph type="title"/>
          </p:nvPr>
        </p:nvSpPr>
        <p:spPr/>
        <p:txBody>
          <a:bodyPr/>
          <a:lstStyle/>
          <a:p>
            <a:r>
              <a:rPr lang="en-GB" dirty="0"/>
              <a:t>Vocabulario</a:t>
            </a:r>
          </a:p>
        </p:txBody>
      </p:sp>
      <p:sp>
        <p:nvSpPr>
          <p:cNvPr id="5" name="Rounded Rectangle 11">
            <a:extLst>
              <a:ext uri="{FF2B5EF4-FFF2-40B4-BE49-F238E27FC236}">
                <a16:creationId xmlns:a16="http://schemas.microsoft.com/office/drawing/2014/main" id="{67CB2729-B4D9-2C2D-0223-069038E43BFB}"/>
              </a:ext>
            </a:extLst>
          </p:cNvPr>
          <p:cNvSpPr/>
          <p:nvPr/>
        </p:nvSpPr>
        <p:spPr>
          <a:xfrm>
            <a:off x="10898717" y="158190"/>
            <a:ext cx="102942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Action Button: Custom 20">
            <a:hlinkClick r:id="" action="ppaction://noaction" highlightClick="1">
              <a:snd r:embed="rId4" name="01. Los servicios.wav"/>
            </a:hlinkClick>
            <a:extLst>
              <a:ext uri="{FF2B5EF4-FFF2-40B4-BE49-F238E27FC236}">
                <a16:creationId xmlns:a16="http://schemas.microsoft.com/office/drawing/2014/main" id="{243E1E0F-2D90-A38D-ECF4-183D1A635596}"/>
              </a:ext>
            </a:extLst>
          </p:cNvPr>
          <p:cNvSpPr/>
          <p:nvPr/>
        </p:nvSpPr>
        <p:spPr>
          <a:xfrm>
            <a:off x="135245" y="146464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CF3DBC4A-BAF6-DF1E-523E-4D6F0268C007}"/>
              </a:ext>
            </a:extLst>
          </p:cNvPr>
          <p:cNvSpPr txBox="1"/>
          <p:nvPr/>
        </p:nvSpPr>
        <p:spPr>
          <a:xfrm>
            <a:off x="0" y="905254"/>
            <a:ext cx="12192000" cy="430887"/>
          </a:xfrm>
          <a:prstGeom prst="rect">
            <a:avLst/>
          </a:prstGeom>
          <a:noFill/>
        </p:spPr>
        <p:txBody>
          <a:bodyPr wrap="square" rtlCol="0">
            <a:spAutoFit/>
          </a:bodyPr>
          <a:lstStyle/>
          <a:p>
            <a:r>
              <a:rPr lang="en-GB" sz="2200" dirty="0" err="1">
                <a:solidFill>
                  <a:srgbClr val="3D3C3C"/>
                </a:solidFill>
              </a:rPr>
              <a:t>Escucha</a:t>
            </a:r>
            <a:r>
              <a:rPr lang="en-GB" sz="2200" dirty="0">
                <a:solidFill>
                  <a:srgbClr val="3D3C3C"/>
                </a:solidFill>
              </a:rPr>
              <a:t> y lee </a:t>
            </a:r>
            <a:r>
              <a:rPr lang="en-GB" sz="2200" dirty="0" err="1">
                <a:solidFill>
                  <a:srgbClr val="3D3C3C"/>
                </a:solidFill>
              </a:rPr>
              <a:t>el</a:t>
            </a:r>
            <a:r>
              <a:rPr lang="en-GB" sz="2200" dirty="0">
                <a:solidFill>
                  <a:srgbClr val="3D3C3C"/>
                </a:solidFill>
              </a:rPr>
              <a:t> </a:t>
            </a:r>
            <a:r>
              <a:rPr lang="en-GB" sz="2200" dirty="0" err="1">
                <a:solidFill>
                  <a:srgbClr val="3D3C3C"/>
                </a:solidFill>
              </a:rPr>
              <a:t>espa</a:t>
            </a:r>
            <a:r>
              <a:rPr lang="es-ES" sz="2200" dirty="0" err="1">
                <a:solidFill>
                  <a:srgbClr val="3D3C3C"/>
                </a:solidFill>
              </a:rPr>
              <a:t>ñol</a:t>
            </a:r>
            <a:r>
              <a:rPr lang="es-ES" sz="2200" dirty="0">
                <a:solidFill>
                  <a:srgbClr val="3D3C3C"/>
                </a:solidFill>
              </a:rPr>
              <a:t>. Luego v</a:t>
            </a:r>
            <a:r>
              <a:rPr lang="en-GB" sz="2200" dirty="0" err="1">
                <a:solidFill>
                  <a:srgbClr val="3D3C3C"/>
                </a:solidFill>
              </a:rPr>
              <a:t>amos</a:t>
            </a:r>
            <a:r>
              <a:rPr lang="en-GB" sz="2200" dirty="0">
                <a:solidFill>
                  <a:srgbClr val="3D3C3C"/>
                </a:solidFill>
              </a:rPr>
              <a:t> a </a:t>
            </a:r>
            <a:r>
              <a:rPr lang="en-GB" sz="2200" dirty="0" err="1">
                <a:solidFill>
                  <a:srgbClr val="3D3C3C"/>
                </a:solidFill>
              </a:rPr>
              <a:t>decir</a:t>
            </a:r>
            <a:r>
              <a:rPr lang="en-GB" sz="2200" dirty="0">
                <a:solidFill>
                  <a:srgbClr val="3D3C3C"/>
                </a:solidFill>
              </a:rPr>
              <a:t> las palabras </a:t>
            </a:r>
            <a:r>
              <a:rPr lang="es-ES" sz="2200" dirty="0">
                <a:solidFill>
                  <a:srgbClr val="3D3C3C"/>
                </a:solidFill>
              </a:rPr>
              <a:t>en </a:t>
            </a:r>
            <a:r>
              <a:rPr lang="en-GB" sz="2200" dirty="0" err="1">
                <a:solidFill>
                  <a:srgbClr val="3D3C3C"/>
                </a:solidFill>
              </a:rPr>
              <a:t>inglés</a:t>
            </a:r>
            <a:r>
              <a:rPr lang="en-GB" sz="2200" dirty="0">
                <a:solidFill>
                  <a:srgbClr val="3D3C3C"/>
                </a:solidFill>
              </a:rPr>
              <a:t>. </a:t>
            </a:r>
            <a:endParaRPr lang="es-ES" sz="2200" dirty="0">
              <a:solidFill>
                <a:srgbClr val="3D3C3C"/>
              </a:solidFill>
            </a:endParaRPr>
          </a:p>
        </p:txBody>
      </p:sp>
      <p:sp>
        <p:nvSpPr>
          <p:cNvPr id="10" name="Action Button: Custom 20">
            <a:hlinkClick r:id="" action="ppaction://noaction" highlightClick="1">
              <a:snd r:embed="rId5" name="02. Sobre.wav"/>
            </a:hlinkClick>
            <a:extLst>
              <a:ext uri="{FF2B5EF4-FFF2-40B4-BE49-F238E27FC236}">
                <a16:creationId xmlns:a16="http://schemas.microsoft.com/office/drawing/2014/main" id="{B3B6340D-85B7-2942-B0A6-90B28CDD65E0}"/>
              </a:ext>
            </a:extLst>
          </p:cNvPr>
          <p:cNvSpPr/>
          <p:nvPr/>
        </p:nvSpPr>
        <p:spPr>
          <a:xfrm>
            <a:off x="135245" y="2173434"/>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20">
            <a:hlinkClick r:id="" action="ppaction://noaction" highlightClick="1">
              <a:snd r:embed="rId6" name="03. Yendo.wav"/>
            </a:hlinkClick>
            <a:extLst>
              <a:ext uri="{FF2B5EF4-FFF2-40B4-BE49-F238E27FC236}">
                <a16:creationId xmlns:a16="http://schemas.microsoft.com/office/drawing/2014/main" id="{7EA4E33D-4277-4571-E7F3-A785E0725DC9}"/>
              </a:ext>
            </a:extLst>
          </p:cNvPr>
          <p:cNvSpPr/>
          <p:nvPr/>
        </p:nvSpPr>
        <p:spPr>
          <a:xfrm>
            <a:off x="135245" y="2882228"/>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Action Button: Custom 20">
            <a:hlinkClick r:id="" action="ppaction://noaction" highlightClick="1">
              <a:snd r:embed="rId7" name="04. La salida.wav"/>
            </a:hlinkClick>
            <a:extLst>
              <a:ext uri="{FF2B5EF4-FFF2-40B4-BE49-F238E27FC236}">
                <a16:creationId xmlns:a16="http://schemas.microsoft.com/office/drawing/2014/main" id="{42A7CC14-0351-CF24-714A-0FFB78519390}"/>
              </a:ext>
            </a:extLst>
          </p:cNvPr>
          <p:cNvSpPr/>
          <p:nvPr/>
        </p:nvSpPr>
        <p:spPr>
          <a:xfrm>
            <a:off x="135245" y="3591022"/>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Action Button: Custom 20">
            <a:hlinkClick r:id="" action="ppaction://noaction" highlightClick="1">
              <a:snd r:embed="rId8" name="05. Leyendo.wav"/>
            </a:hlinkClick>
            <a:extLst>
              <a:ext uri="{FF2B5EF4-FFF2-40B4-BE49-F238E27FC236}">
                <a16:creationId xmlns:a16="http://schemas.microsoft.com/office/drawing/2014/main" id="{6B90727B-F6ED-B7F7-9ABA-B8DB1E009D34}"/>
              </a:ext>
            </a:extLst>
          </p:cNvPr>
          <p:cNvSpPr/>
          <p:nvPr/>
        </p:nvSpPr>
        <p:spPr>
          <a:xfrm>
            <a:off x="135245" y="4299816"/>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Action Button: Custom 20">
            <a:hlinkClick r:id="" action="ppaction://noaction" highlightClick="1">
              <a:snd r:embed="rId9" name="06. Al lado de.wav"/>
            </a:hlinkClick>
            <a:extLst>
              <a:ext uri="{FF2B5EF4-FFF2-40B4-BE49-F238E27FC236}">
                <a16:creationId xmlns:a16="http://schemas.microsoft.com/office/drawing/2014/main" id="{C8CCD700-F90E-2A31-1B1E-1D41E4B86B60}"/>
              </a:ext>
            </a:extLst>
          </p:cNvPr>
          <p:cNvSpPr/>
          <p:nvPr/>
        </p:nvSpPr>
        <p:spPr>
          <a:xfrm>
            <a:off x="135245" y="500861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Action Button: Custom 20">
            <a:hlinkClick r:id="" action="ppaction://noaction" highlightClick="1">
              <a:snd r:embed="rId10" name="07. El banco.wav"/>
            </a:hlinkClick>
            <a:extLst>
              <a:ext uri="{FF2B5EF4-FFF2-40B4-BE49-F238E27FC236}">
                <a16:creationId xmlns:a16="http://schemas.microsoft.com/office/drawing/2014/main" id="{7700646B-D6F7-34F4-CBAC-D3DDB215D3CE}"/>
              </a:ext>
            </a:extLst>
          </p:cNvPr>
          <p:cNvSpPr/>
          <p:nvPr/>
        </p:nvSpPr>
        <p:spPr>
          <a:xfrm>
            <a:off x="135245" y="5717405"/>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Action Button: Custom 20">
            <a:hlinkClick r:id="" action="ppaction://noaction" highlightClick="1">
              <a:snd r:embed="rId11" name="08. Medio.wav"/>
            </a:hlinkClick>
            <a:extLst>
              <a:ext uri="{FF2B5EF4-FFF2-40B4-BE49-F238E27FC236}">
                <a16:creationId xmlns:a16="http://schemas.microsoft.com/office/drawing/2014/main" id="{1D536970-05F6-D7A5-FAF6-43DB71FFE356}"/>
              </a:ext>
            </a:extLst>
          </p:cNvPr>
          <p:cNvSpPr/>
          <p:nvPr/>
        </p:nvSpPr>
        <p:spPr>
          <a:xfrm>
            <a:off x="6096000" y="146464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entury Gothic" panose="020F0302020204030204"/>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ction Button: Custom 20">
            <a:hlinkClick r:id="" action="ppaction://noaction" highlightClick="1">
              <a:snd r:embed="rId12" name="09. Cómodo.wav"/>
            </a:hlinkClick>
            <a:extLst>
              <a:ext uri="{FF2B5EF4-FFF2-40B4-BE49-F238E27FC236}">
                <a16:creationId xmlns:a16="http://schemas.microsoft.com/office/drawing/2014/main" id="{1D892D05-069B-559F-EBAA-54880B80DCB6}"/>
              </a:ext>
            </a:extLst>
          </p:cNvPr>
          <p:cNvSpPr/>
          <p:nvPr/>
        </p:nvSpPr>
        <p:spPr>
          <a:xfrm>
            <a:off x="6096000" y="2173434"/>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ction Button: Custom 20">
            <a:hlinkClick r:id="" action="ppaction://noaction" highlightClick="1">
              <a:snd r:embed="rId13" name="10. Traigo.wav"/>
            </a:hlinkClick>
            <a:extLst>
              <a:ext uri="{FF2B5EF4-FFF2-40B4-BE49-F238E27FC236}">
                <a16:creationId xmlns:a16="http://schemas.microsoft.com/office/drawing/2014/main" id="{2D6FFE88-D38E-D1EA-C6EF-712A42493980}"/>
              </a:ext>
            </a:extLst>
          </p:cNvPr>
          <p:cNvSpPr/>
          <p:nvPr/>
        </p:nvSpPr>
        <p:spPr>
          <a:xfrm>
            <a:off x="6096000" y="2882228"/>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Action Button: Custom 20">
            <a:hlinkClick r:id="" action="ppaction://noaction" highlightClick="1">
              <a:snd r:embed="rId14" name="11. El Día de Muertos.wav"/>
            </a:hlinkClick>
            <a:extLst>
              <a:ext uri="{FF2B5EF4-FFF2-40B4-BE49-F238E27FC236}">
                <a16:creationId xmlns:a16="http://schemas.microsoft.com/office/drawing/2014/main" id="{F57A8F34-03C1-895B-B363-2423693E472B}"/>
              </a:ext>
            </a:extLst>
          </p:cNvPr>
          <p:cNvSpPr/>
          <p:nvPr/>
        </p:nvSpPr>
        <p:spPr>
          <a:xfrm>
            <a:off x="6096000" y="3591022"/>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Action Button: Custom 20">
            <a:hlinkClick r:id="" action="ppaction://noaction" highlightClick="1">
              <a:snd r:embed="rId15" name="12. El bar.wav"/>
            </a:hlinkClick>
            <a:extLst>
              <a:ext uri="{FF2B5EF4-FFF2-40B4-BE49-F238E27FC236}">
                <a16:creationId xmlns:a16="http://schemas.microsoft.com/office/drawing/2014/main" id="{CAFB7E02-9E28-ED8F-CAB8-0D20E9A10AD1}"/>
              </a:ext>
            </a:extLst>
          </p:cNvPr>
          <p:cNvSpPr/>
          <p:nvPr/>
        </p:nvSpPr>
        <p:spPr>
          <a:xfrm>
            <a:off x="6096000" y="4299816"/>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Action Button: Custom 20">
            <a:hlinkClick r:id="" action="ppaction://noaction" highlightClick="1">
              <a:snd r:embed="rId16" name="13. El cuarto.wav"/>
            </a:hlinkClick>
            <a:extLst>
              <a:ext uri="{FF2B5EF4-FFF2-40B4-BE49-F238E27FC236}">
                <a16:creationId xmlns:a16="http://schemas.microsoft.com/office/drawing/2014/main" id="{1A1C7A3D-8B17-EFA0-3515-2AFD1DA9DABB}"/>
              </a:ext>
            </a:extLst>
          </p:cNvPr>
          <p:cNvSpPr/>
          <p:nvPr/>
        </p:nvSpPr>
        <p:spPr>
          <a:xfrm>
            <a:off x="6096000" y="5008610"/>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ction Button: Custom 20">
            <a:hlinkClick r:id="" action="ppaction://noaction" highlightClick="1">
              <a:snd r:embed="rId17" name="14. La planta.wav"/>
            </a:hlinkClick>
            <a:extLst>
              <a:ext uri="{FF2B5EF4-FFF2-40B4-BE49-F238E27FC236}">
                <a16:creationId xmlns:a16="http://schemas.microsoft.com/office/drawing/2014/main" id="{69F8045C-CE48-7D6B-970E-765259F97E1F}"/>
              </a:ext>
            </a:extLst>
          </p:cNvPr>
          <p:cNvSpPr/>
          <p:nvPr/>
        </p:nvSpPr>
        <p:spPr>
          <a:xfrm>
            <a:off x="6096000" y="5717405"/>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entury Gothic" panose="020F0302020204030204"/>
                <a:ea typeface="+mn-ea"/>
                <a:cs typeface="+mn-cs"/>
              </a:rPr>
              <a:t>14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D2EF06B-C433-7EEE-53CA-416CC3CD800F}"/>
              </a:ext>
            </a:extLst>
          </p:cNvPr>
          <p:cNvSpPr txBox="1"/>
          <p:nvPr/>
        </p:nvSpPr>
        <p:spPr>
          <a:xfrm>
            <a:off x="710021" y="2900784"/>
            <a:ext cx="1067921" cy="430887"/>
          </a:xfrm>
          <a:prstGeom prst="rect">
            <a:avLst/>
          </a:prstGeom>
          <a:noFill/>
        </p:spPr>
        <p:txBody>
          <a:bodyPr wrap="none" rtlCol="0">
            <a:spAutoFit/>
          </a:bodyPr>
          <a:lstStyle/>
          <a:p>
            <a:r>
              <a:rPr lang="en-GB" sz="2200" dirty="0" err="1"/>
              <a:t>yendo</a:t>
            </a:r>
            <a:endParaRPr lang="en-GB" sz="2200" dirty="0"/>
          </a:p>
        </p:txBody>
      </p:sp>
      <p:sp>
        <p:nvSpPr>
          <p:cNvPr id="24" name="TextBox 23">
            <a:extLst>
              <a:ext uri="{FF2B5EF4-FFF2-40B4-BE49-F238E27FC236}">
                <a16:creationId xmlns:a16="http://schemas.microsoft.com/office/drawing/2014/main" id="{E3460AC8-C660-2EF7-73C7-4947D336F8BC}"/>
              </a:ext>
            </a:extLst>
          </p:cNvPr>
          <p:cNvSpPr txBox="1"/>
          <p:nvPr/>
        </p:nvSpPr>
        <p:spPr>
          <a:xfrm>
            <a:off x="710021" y="4318372"/>
            <a:ext cx="1358068" cy="430887"/>
          </a:xfrm>
          <a:prstGeom prst="rect">
            <a:avLst/>
          </a:prstGeom>
          <a:noFill/>
        </p:spPr>
        <p:txBody>
          <a:bodyPr wrap="square" rtlCol="0">
            <a:spAutoFit/>
          </a:bodyPr>
          <a:lstStyle/>
          <a:p>
            <a:r>
              <a:rPr lang="en-GB" sz="2200" dirty="0" err="1"/>
              <a:t>leyendo</a:t>
            </a:r>
            <a:endParaRPr lang="en-GB" sz="2200" dirty="0"/>
          </a:p>
        </p:txBody>
      </p:sp>
      <p:sp>
        <p:nvSpPr>
          <p:cNvPr id="25" name="TextBox 24">
            <a:extLst>
              <a:ext uri="{FF2B5EF4-FFF2-40B4-BE49-F238E27FC236}">
                <a16:creationId xmlns:a16="http://schemas.microsoft.com/office/drawing/2014/main" id="{C5BDD3E4-706D-3ECB-B51E-253F88E402D5}"/>
              </a:ext>
            </a:extLst>
          </p:cNvPr>
          <p:cNvSpPr txBox="1"/>
          <p:nvPr/>
        </p:nvSpPr>
        <p:spPr>
          <a:xfrm>
            <a:off x="713536" y="1489447"/>
            <a:ext cx="1786464" cy="430887"/>
          </a:xfrm>
          <a:prstGeom prst="rect">
            <a:avLst/>
          </a:prstGeom>
          <a:noFill/>
        </p:spPr>
        <p:txBody>
          <a:bodyPr wrap="square" rtlCol="0">
            <a:spAutoFit/>
          </a:bodyPr>
          <a:lstStyle/>
          <a:p>
            <a:r>
              <a:rPr lang="en-GB" sz="2200" dirty="0" err="1"/>
              <a:t>los</a:t>
            </a:r>
            <a:r>
              <a:rPr lang="en-GB" sz="2200" dirty="0"/>
              <a:t> </a:t>
            </a:r>
            <a:r>
              <a:rPr lang="en-GB" sz="2200" dirty="0" err="1"/>
              <a:t>servicios</a:t>
            </a:r>
            <a:endParaRPr lang="en-GB" sz="2200" dirty="0"/>
          </a:p>
        </p:txBody>
      </p:sp>
      <p:sp>
        <p:nvSpPr>
          <p:cNvPr id="26" name="TextBox 25">
            <a:extLst>
              <a:ext uri="{FF2B5EF4-FFF2-40B4-BE49-F238E27FC236}">
                <a16:creationId xmlns:a16="http://schemas.microsoft.com/office/drawing/2014/main" id="{93DD0A9C-FEE1-4A41-F1FE-EEDB2642D7E2}"/>
              </a:ext>
            </a:extLst>
          </p:cNvPr>
          <p:cNvSpPr txBox="1"/>
          <p:nvPr/>
        </p:nvSpPr>
        <p:spPr>
          <a:xfrm>
            <a:off x="6672426" y="2900783"/>
            <a:ext cx="985415" cy="430887"/>
          </a:xfrm>
          <a:prstGeom prst="rect">
            <a:avLst/>
          </a:prstGeom>
          <a:noFill/>
        </p:spPr>
        <p:txBody>
          <a:bodyPr wrap="square" rtlCol="0">
            <a:spAutoFit/>
          </a:bodyPr>
          <a:lstStyle/>
          <a:p>
            <a:r>
              <a:rPr lang="en-GB" sz="2200" dirty="0" err="1"/>
              <a:t>traigo</a:t>
            </a:r>
            <a:endParaRPr lang="en-GB" sz="2200" dirty="0"/>
          </a:p>
        </p:txBody>
      </p:sp>
      <p:sp>
        <p:nvSpPr>
          <p:cNvPr id="27" name="TextBox 26">
            <a:extLst>
              <a:ext uri="{FF2B5EF4-FFF2-40B4-BE49-F238E27FC236}">
                <a16:creationId xmlns:a16="http://schemas.microsoft.com/office/drawing/2014/main" id="{221A6E99-2972-97A6-2B68-8B38BA598E20}"/>
              </a:ext>
            </a:extLst>
          </p:cNvPr>
          <p:cNvSpPr txBox="1"/>
          <p:nvPr/>
        </p:nvSpPr>
        <p:spPr>
          <a:xfrm>
            <a:off x="6667821" y="1495526"/>
            <a:ext cx="1066318" cy="430887"/>
          </a:xfrm>
          <a:prstGeom prst="rect">
            <a:avLst/>
          </a:prstGeom>
          <a:noFill/>
        </p:spPr>
        <p:txBody>
          <a:bodyPr wrap="none" rtlCol="0">
            <a:spAutoFit/>
          </a:bodyPr>
          <a:lstStyle/>
          <a:p>
            <a:r>
              <a:rPr lang="en-GB" sz="2200" dirty="0"/>
              <a:t>medio</a:t>
            </a:r>
          </a:p>
        </p:txBody>
      </p:sp>
      <p:sp>
        <p:nvSpPr>
          <p:cNvPr id="28" name="TextBox 27">
            <a:extLst>
              <a:ext uri="{FF2B5EF4-FFF2-40B4-BE49-F238E27FC236}">
                <a16:creationId xmlns:a16="http://schemas.microsoft.com/office/drawing/2014/main" id="{E594ABE8-67D2-BC2E-BC94-83ABFF41FC72}"/>
              </a:ext>
            </a:extLst>
          </p:cNvPr>
          <p:cNvSpPr txBox="1"/>
          <p:nvPr/>
        </p:nvSpPr>
        <p:spPr>
          <a:xfrm>
            <a:off x="6667821" y="5027166"/>
            <a:ext cx="1414170" cy="430887"/>
          </a:xfrm>
          <a:prstGeom prst="rect">
            <a:avLst/>
          </a:prstGeom>
          <a:noFill/>
        </p:spPr>
        <p:txBody>
          <a:bodyPr wrap="none" rtlCol="0">
            <a:spAutoFit/>
          </a:bodyPr>
          <a:lstStyle/>
          <a:p>
            <a:r>
              <a:rPr lang="en-GB" sz="2200" dirty="0" err="1"/>
              <a:t>el</a:t>
            </a:r>
            <a:r>
              <a:rPr lang="en-GB" sz="2200" dirty="0"/>
              <a:t> </a:t>
            </a:r>
            <a:r>
              <a:rPr lang="en-GB" sz="2200" dirty="0" err="1"/>
              <a:t>cuarto</a:t>
            </a:r>
            <a:endParaRPr lang="en-GB" sz="2200" dirty="0"/>
          </a:p>
        </p:txBody>
      </p:sp>
      <p:sp>
        <p:nvSpPr>
          <p:cNvPr id="29" name="TextBox 28">
            <a:extLst>
              <a:ext uri="{FF2B5EF4-FFF2-40B4-BE49-F238E27FC236}">
                <a16:creationId xmlns:a16="http://schemas.microsoft.com/office/drawing/2014/main" id="{350DC4E8-81C9-E373-7680-5B6426F12DAF}"/>
              </a:ext>
            </a:extLst>
          </p:cNvPr>
          <p:cNvSpPr txBox="1"/>
          <p:nvPr/>
        </p:nvSpPr>
        <p:spPr>
          <a:xfrm>
            <a:off x="710021" y="3609578"/>
            <a:ext cx="1311578" cy="430887"/>
          </a:xfrm>
          <a:prstGeom prst="rect">
            <a:avLst/>
          </a:prstGeom>
          <a:noFill/>
        </p:spPr>
        <p:txBody>
          <a:bodyPr wrap="none" rtlCol="0">
            <a:spAutoFit/>
          </a:bodyPr>
          <a:lstStyle/>
          <a:p>
            <a:r>
              <a:rPr lang="es-ES" sz="2200" dirty="0"/>
              <a:t>l</a:t>
            </a:r>
            <a:r>
              <a:rPr lang="en-GB" sz="2200" dirty="0"/>
              <a:t>a </a:t>
            </a:r>
            <a:r>
              <a:rPr lang="en-GB" sz="2200" dirty="0" err="1"/>
              <a:t>salida</a:t>
            </a:r>
            <a:endParaRPr lang="en-GB" sz="2200" dirty="0"/>
          </a:p>
        </p:txBody>
      </p:sp>
      <p:sp>
        <p:nvSpPr>
          <p:cNvPr id="30" name="TextBox 29">
            <a:extLst>
              <a:ext uri="{FF2B5EF4-FFF2-40B4-BE49-F238E27FC236}">
                <a16:creationId xmlns:a16="http://schemas.microsoft.com/office/drawing/2014/main" id="{54AF65E9-6E14-F77D-8D08-8123FF8AB8D5}"/>
              </a:ext>
            </a:extLst>
          </p:cNvPr>
          <p:cNvSpPr txBox="1"/>
          <p:nvPr/>
        </p:nvSpPr>
        <p:spPr>
          <a:xfrm>
            <a:off x="6672426" y="4317338"/>
            <a:ext cx="985415" cy="430887"/>
          </a:xfrm>
          <a:prstGeom prst="rect">
            <a:avLst/>
          </a:prstGeom>
          <a:noFill/>
        </p:spPr>
        <p:txBody>
          <a:bodyPr wrap="square" rtlCol="0">
            <a:spAutoFit/>
          </a:bodyPr>
          <a:lstStyle/>
          <a:p>
            <a:r>
              <a:rPr lang="en-GB" sz="2200" dirty="0" err="1"/>
              <a:t>el</a:t>
            </a:r>
            <a:r>
              <a:rPr lang="en-GB" sz="2200" dirty="0"/>
              <a:t> bar</a:t>
            </a:r>
          </a:p>
        </p:txBody>
      </p:sp>
      <p:sp>
        <p:nvSpPr>
          <p:cNvPr id="31" name="TextBox 30">
            <a:extLst>
              <a:ext uri="{FF2B5EF4-FFF2-40B4-BE49-F238E27FC236}">
                <a16:creationId xmlns:a16="http://schemas.microsoft.com/office/drawing/2014/main" id="{53D87D61-514E-4687-4916-1F9B934FB32C}"/>
              </a:ext>
            </a:extLst>
          </p:cNvPr>
          <p:cNvSpPr txBox="1"/>
          <p:nvPr/>
        </p:nvSpPr>
        <p:spPr>
          <a:xfrm>
            <a:off x="6667821" y="2190955"/>
            <a:ext cx="1487459" cy="430887"/>
          </a:xfrm>
          <a:prstGeom prst="rect">
            <a:avLst/>
          </a:prstGeom>
          <a:noFill/>
        </p:spPr>
        <p:txBody>
          <a:bodyPr wrap="square" rtlCol="0">
            <a:spAutoFit/>
          </a:bodyPr>
          <a:lstStyle/>
          <a:p>
            <a:r>
              <a:rPr lang="en-GB" sz="2200" dirty="0" err="1"/>
              <a:t>cómodo</a:t>
            </a:r>
            <a:endParaRPr lang="en-GB" sz="2200" dirty="0"/>
          </a:p>
        </p:txBody>
      </p:sp>
      <p:sp>
        <p:nvSpPr>
          <p:cNvPr id="32" name="TextBox 31">
            <a:extLst>
              <a:ext uri="{FF2B5EF4-FFF2-40B4-BE49-F238E27FC236}">
                <a16:creationId xmlns:a16="http://schemas.microsoft.com/office/drawing/2014/main" id="{1F189C54-3128-0A25-7855-884EB6E28DB1}"/>
              </a:ext>
            </a:extLst>
          </p:cNvPr>
          <p:cNvSpPr txBox="1"/>
          <p:nvPr/>
        </p:nvSpPr>
        <p:spPr>
          <a:xfrm>
            <a:off x="713536" y="5027165"/>
            <a:ext cx="1608716" cy="430887"/>
          </a:xfrm>
          <a:prstGeom prst="rect">
            <a:avLst/>
          </a:prstGeom>
          <a:noFill/>
        </p:spPr>
        <p:txBody>
          <a:bodyPr wrap="square" rtlCol="0">
            <a:spAutoFit/>
          </a:bodyPr>
          <a:lstStyle/>
          <a:p>
            <a:r>
              <a:rPr lang="en-GB" sz="2200" dirty="0"/>
              <a:t>al </a:t>
            </a:r>
            <a:r>
              <a:rPr lang="en-GB" sz="2200" dirty="0" err="1"/>
              <a:t>lado</a:t>
            </a:r>
            <a:r>
              <a:rPr lang="en-GB" sz="2200" dirty="0"/>
              <a:t> de</a:t>
            </a:r>
          </a:p>
        </p:txBody>
      </p:sp>
      <p:sp>
        <p:nvSpPr>
          <p:cNvPr id="33" name="TextBox 32">
            <a:extLst>
              <a:ext uri="{FF2B5EF4-FFF2-40B4-BE49-F238E27FC236}">
                <a16:creationId xmlns:a16="http://schemas.microsoft.com/office/drawing/2014/main" id="{1951CFE5-8E48-433A-9009-F7AB2ADE1503}"/>
              </a:ext>
            </a:extLst>
          </p:cNvPr>
          <p:cNvSpPr txBox="1"/>
          <p:nvPr/>
        </p:nvSpPr>
        <p:spPr>
          <a:xfrm>
            <a:off x="6667821" y="3611226"/>
            <a:ext cx="2618185" cy="430887"/>
          </a:xfrm>
          <a:prstGeom prst="rect">
            <a:avLst/>
          </a:prstGeom>
          <a:noFill/>
        </p:spPr>
        <p:txBody>
          <a:bodyPr wrap="square" rtlCol="0">
            <a:spAutoFit/>
          </a:bodyPr>
          <a:lstStyle/>
          <a:p>
            <a:r>
              <a:rPr lang="en-GB" sz="2200" dirty="0" err="1"/>
              <a:t>el</a:t>
            </a:r>
            <a:r>
              <a:rPr lang="en-GB" sz="2200" dirty="0"/>
              <a:t> Día de Muertos</a:t>
            </a:r>
          </a:p>
        </p:txBody>
      </p:sp>
      <p:sp>
        <p:nvSpPr>
          <p:cNvPr id="34" name="TextBox 33">
            <a:extLst>
              <a:ext uri="{FF2B5EF4-FFF2-40B4-BE49-F238E27FC236}">
                <a16:creationId xmlns:a16="http://schemas.microsoft.com/office/drawing/2014/main" id="{C0E65481-52B0-6CBD-C898-8711C2F4F03C}"/>
              </a:ext>
            </a:extLst>
          </p:cNvPr>
          <p:cNvSpPr txBox="1"/>
          <p:nvPr/>
        </p:nvSpPr>
        <p:spPr>
          <a:xfrm>
            <a:off x="713536" y="2198241"/>
            <a:ext cx="952660" cy="430887"/>
          </a:xfrm>
          <a:prstGeom prst="rect">
            <a:avLst/>
          </a:prstGeom>
          <a:noFill/>
        </p:spPr>
        <p:txBody>
          <a:bodyPr wrap="square" rtlCol="0">
            <a:spAutoFit/>
          </a:bodyPr>
          <a:lstStyle/>
          <a:p>
            <a:r>
              <a:rPr lang="en-GB" sz="2200" dirty="0" err="1"/>
              <a:t>sobre</a:t>
            </a:r>
            <a:endParaRPr lang="en-GB" sz="2200" dirty="0"/>
          </a:p>
        </p:txBody>
      </p:sp>
      <p:sp>
        <p:nvSpPr>
          <p:cNvPr id="35" name="TextBox 34">
            <a:extLst>
              <a:ext uri="{FF2B5EF4-FFF2-40B4-BE49-F238E27FC236}">
                <a16:creationId xmlns:a16="http://schemas.microsoft.com/office/drawing/2014/main" id="{813B133C-1CC0-916D-B1B0-B73AFE4B97F1}"/>
              </a:ext>
            </a:extLst>
          </p:cNvPr>
          <p:cNvSpPr txBox="1"/>
          <p:nvPr/>
        </p:nvSpPr>
        <p:spPr>
          <a:xfrm>
            <a:off x="710021" y="5737302"/>
            <a:ext cx="1415295" cy="430887"/>
          </a:xfrm>
          <a:prstGeom prst="rect">
            <a:avLst/>
          </a:prstGeom>
          <a:noFill/>
        </p:spPr>
        <p:txBody>
          <a:bodyPr wrap="square" rtlCol="0">
            <a:spAutoFit/>
          </a:bodyPr>
          <a:lstStyle/>
          <a:p>
            <a:r>
              <a:rPr lang="en-GB" sz="2200" dirty="0" err="1"/>
              <a:t>el</a:t>
            </a:r>
            <a:r>
              <a:rPr lang="en-GB" sz="2200" dirty="0"/>
              <a:t> banco</a:t>
            </a:r>
          </a:p>
        </p:txBody>
      </p:sp>
      <p:sp>
        <p:nvSpPr>
          <p:cNvPr id="38" name="TextBox 37">
            <a:extLst>
              <a:ext uri="{FF2B5EF4-FFF2-40B4-BE49-F238E27FC236}">
                <a16:creationId xmlns:a16="http://schemas.microsoft.com/office/drawing/2014/main" id="{B76FAE2B-C8E0-7738-DABF-F6DACF7878FF}"/>
              </a:ext>
            </a:extLst>
          </p:cNvPr>
          <p:cNvSpPr txBox="1"/>
          <p:nvPr/>
        </p:nvSpPr>
        <p:spPr>
          <a:xfrm>
            <a:off x="6666696" y="5741967"/>
            <a:ext cx="1415295" cy="430887"/>
          </a:xfrm>
          <a:prstGeom prst="rect">
            <a:avLst/>
          </a:prstGeom>
          <a:noFill/>
        </p:spPr>
        <p:txBody>
          <a:bodyPr wrap="square" rtlCol="0">
            <a:spAutoFit/>
          </a:bodyPr>
          <a:lstStyle/>
          <a:p>
            <a:r>
              <a:rPr lang="en-GB" sz="2200" dirty="0"/>
              <a:t>la planta</a:t>
            </a:r>
          </a:p>
        </p:txBody>
      </p:sp>
      <p:sp>
        <p:nvSpPr>
          <p:cNvPr id="39" name="TextBox 38">
            <a:extLst>
              <a:ext uri="{FF2B5EF4-FFF2-40B4-BE49-F238E27FC236}">
                <a16:creationId xmlns:a16="http://schemas.microsoft.com/office/drawing/2014/main" id="{7B82DCA2-0A02-27BD-7E77-1F1E73198FCA}"/>
              </a:ext>
            </a:extLst>
          </p:cNvPr>
          <p:cNvSpPr txBox="1"/>
          <p:nvPr/>
        </p:nvSpPr>
        <p:spPr>
          <a:xfrm>
            <a:off x="2948501" y="1495525"/>
            <a:ext cx="356183" cy="430887"/>
          </a:xfrm>
          <a:prstGeom prst="rect">
            <a:avLst/>
          </a:prstGeom>
          <a:noFill/>
        </p:spPr>
        <p:txBody>
          <a:bodyPr wrap="square" rtlCol="0">
            <a:spAutoFit/>
          </a:bodyPr>
          <a:lstStyle/>
          <a:p>
            <a:pPr algn="ctr"/>
            <a:r>
              <a:rPr lang="en-GB" sz="2200" dirty="0"/>
              <a:t>=</a:t>
            </a:r>
          </a:p>
        </p:txBody>
      </p:sp>
      <p:sp>
        <p:nvSpPr>
          <p:cNvPr id="40" name="TextBox 39">
            <a:extLst>
              <a:ext uri="{FF2B5EF4-FFF2-40B4-BE49-F238E27FC236}">
                <a16:creationId xmlns:a16="http://schemas.microsoft.com/office/drawing/2014/main" id="{B8E7F5C1-6372-0EF8-07C6-CECA07CBE7DD}"/>
              </a:ext>
            </a:extLst>
          </p:cNvPr>
          <p:cNvSpPr txBox="1"/>
          <p:nvPr/>
        </p:nvSpPr>
        <p:spPr>
          <a:xfrm>
            <a:off x="2948501" y="5725542"/>
            <a:ext cx="356183" cy="430887"/>
          </a:xfrm>
          <a:prstGeom prst="rect">
            <a:avLst/>
          </a:prstGeom>
          <a:noFill/>
        </p:spPr>
        <p:txBody>
          <a:bodyPr wrap="square" rtlCol="0">
            <a:spAutoFit/>
          </a:bodyPr>
          <a:lstStyle/>
          <a:p>
            <a:pPr algn="ctr"/>
            <a:r>
              <a:rPr lang="en-GB" sz="2200" dirty="0"/>
              <a:t>=</a:t>
            </a:r>
          </a:p>
        </p:txBody>
      </p:sp>
      <p:sp>
        <p:nvSpPr>
          <p:cNvPr id="42" name="TextBox 41">
            <a:extLst>
              <a:ext uri="{FF2B5EF4-FFF2-40B4-BE49-F238E27FC236}">
                <a16:creationId xmlns:a16="http://schemas.microsoft.com/office/drawing/2014/main" id="{60614913-2470-F288-BC2B-6E212B962664}"/>
              </a:ext>
            </a:extLst>
          </p:cNvPr>
          <p:cNvSpPr txBox="1"/>
          <p:nvPr/>
        </p:nvSpPr>
        <p:spPr>
          <a:xfrm>
            <a:off x="2948501" y="5020540"/>
            <a:ext cx="356183" cy="430887"/>
          </a:xfrm>
          <a:prstGeom prst="rect">
            <a:avLst/>
          </a:prstGeom>
          <a:noFill/>
        </p:spPr>
        <p:txBody>
          <a:bodyPr wrap="square" rtlCol="0">
            <a:spAutoFit/>
          </a:bodyPr>
          <a:lstStyle/>
          <a:p>
            <a:pPr algn="ctr"/>
            <a:r>
              <a:rPr lang="en-GB" sz="2200" dirty="0"/>
              <a:t>=</a:t>
            </a:r>
          </a:p>
        </p:txBody>
      </p:sp>
      <p:sp>
        <p:nvSpPr>
          <p:cNvPr id="43" name="TextBox 42">
            <a:extLst>
              <a:ext uri="{FF2B5EF4-FFF2-40B4-BE49-F238E27FC236}">
                <a16:creationId xmlns:a16="http://schemas.microsoft.com/office/drawing/2014/main" id="{1B1A8B01-86D0-0FBA-685F-90FAB46B679A}"/>
              </a:ext>
            </a:extLst>
          </p:cNvPr>
          <p:cNvSpPr txBox="1"/>
          <p:nvPr/>
        </p:nvSpPr>
        <p:spPr>
          <a:xfrm>
            <a:off x="2948501" y="4315537"/>
            <a:ext cx="356183" cy="430887"/>
          </a:xfrm>
          <a:prstGeom prst="rect">
            <a:avLst/>
          </a:prstGeom>
          <a:noFill/>
        </p:spPr>
        <p:txBody>
          <a:bodyPr wrap="square" rtlCol="0">
            <a:spAutoFit/>
          </a:bodyPr>
          <a:lstStyle/>
          <a:p>
            <a:pPr algn="ctr"/>
            <a:r>
              <a:rPr lang="en-GB" sz="2200" dirty="0"/>
              <a:t>=</a:t>
            </a:r>
          </a:p>
        </p:txBody>
      </p:sp>
      <p:sp>
        <p:nvSpPr>
          <p:cNvPr id="44" name="TextBox 43">
            <a:extLst>
              <a:ext uri="{FF2B5EF4-FFF2-40B4-BE49-F238E27FC236}">
                <a16:creationId xmlns:a16="http://schemas.microsoft.com/office/drawing/2014/main" id="{CF7CC7C5-146F-6721-11D2-90BECAB9D06E}"/>
              </a:ext>
            </a:extLst>
          </p:cNvPr>
          <p:cNvSpPr txBox="1"/>
          <p:nvPr/>
        </p:nvSpPr>
        <p:spPr>
          <a:xfrm>
            <a:off x="2948501" y="3610534"/>
            <a:ext cx="356183" cy="430887"/>
          </a:xfrm>
          <a:prstGeom prst="rect">
            <a:avLst/>
          </a:prstGeom>
          <a:noFill/>
        </p:spPr>
        <p:txBody>
          <a:bodyPr wrap="square" rtlCol="0">
            <a:spAutoFit/>
          </a:bodyPr>
          <a:lstStyle/>
          <a:p>
            <a:pPr algn="ctr"/>
            <a:r>
              <a:rPr lang="en-GB" sz="2200" dirty="0"/>
              <a:t>=</a:t>
            </a:r>
          </a:p>
        </p:txBody>
      </p:sp>
      <p:sp>
        <p:nvSpPr>
          <p:cNvPr id="45" name="TextBox 44">
            <a:extLst>
              <a:ext uri="{FF2B5EF4-FFF2-40B4-BE49-F238E27FC236}">
                <a16:creationId xmlns:a16="http://schemas.microsoft.com/office/drawing/2014/main" id="{08E274D0-3FAC-99C3-6137-A1EF210C1BB3}"/>
              </a:ext>
            </a:extLst>
          </p:cNvPr>
          <p:cNvSpPr txBox="1"/>
          <p:nvPr/>
        </p:nvSpPr>
        <p:spPr>
          <a:xfrm>
            <a:off x="2948501" y="2905531"/>
            <a:ext cx="356183" cy="430887"/>
          </a:xfrm>
          <a:prstGeom prst="rect">
            <a:avLst/>
          </a:prstGeom>
          <a:noFill/>
        </p:spPr>
        <p:txBody>
          <a:bodyPr wrap="square" rtlCol="0">
            <a:spAutoFit/>
          </a:bodyPr>
          <a:lstStyle/>
          <a:p>
            <a:pPr algn="ctr"/>
            <a:r>
              <a:rPr lang="en-GB" sz="2200" dirty="0"/>
              <a:t>=</a:t>
            </a:r>
          </a:p>
        </p:txBody>
      </p:sp>
      <p:sp>
        <p:nvSpPr>
          <p:cNvPr id="46" name="TextBox 45">
            <a:extLst>
              <a:ext uri="{FF2B5EF4-FFF2-40B4-BE49-F238E27FC236}">
                <a16:creationId xmlns:a16="http://schemas.microsoft.com/office/drawing/2014/main" id="{19E84351-452B-C95C-5177-98DD7911B4EA}"/>
              </a:ext>
            </a:extLst>
          </p:cNvPr>
          <p:cNvSpPr txBox="1"/>
          <p:nvPr/>
        </p:nvSpPr>
        <p:spPr>
          <a:xfrm>
            <a:off x="2948501" y="2200528"/>
            <a:ext cx="356183" cy="430887"/>
          </a:xfrm>
          <a:prstGeom prst="rect">
            <a:avLst/>
          </a:prstGeom>
          <a:noFill/>
        </p:spPr>
        <p:txBody>
          <a:bodyPr wrap="square" rtlCol="0">
            <a:spAutoFit/>
          </a:bodyPr>
          <a:lstStyle/>
          <a:p>
            <a:pPr algn="ctr"/>
            <a:r>
              <a:rPr lang="en-GB" sz="2200" dirty="0"/>
              <a:t>=</a:t>
            </a:r>
          </a:p>
        </p:txBody>
      </p:sp>
      <p:sp>
        <p:nvSpPr>
          <p:cNvPr id="47" name="TextBox 46">
            <a:extLst>
              <a:ext uri="{FF2B5EF4-FFF2-40B4-BE49-F238E27FC236}">
                <a16:creationId xmlns:a16="http://schemas.microsoft.com/office/drawing/2014/main" id="{D94B7522-74BA-BC7F-D1C7-55D80A6D0342}"/>
              </a:ext>
            </a:extLst>
          </p:cNvPr>
          <p:cNvSpPr txBox="1"/>
          <p:nvPr/>
        </p:nvSpPr>
        <p:spPr>
          <a:xfrm>
            <a:off x="3338658" y="1501753"/>
            <a:ext cx="962436" cy="430887"/>
          </a:xfrm>
          <a:prstGeom prst="rect">
            <a:avLst/>
          </a:prstGeom>
          <a:noFill/>
        </p:spPr>
        <p:txBody>
          <a:bodyPr wrap="square" rtlCol="0">
            <a:spAutoFit/>
          </a:bodyPr>
          <a:lstStyle/>
          <a:p>
            <a:r>
              <a:rPr lang="en-GB" sz="2200" dirty="0"/>
              <a:t>toilets</a:t>
            </a:r>
          </a:p>
        </p:txBody>
      </p:sp>
      <p:sp>
        <p:nvSpPr>
          <p:cNvPr id="48" name="TextBox 47">
            <a:extLst>
              <a:ext uri="{FF2B5EF4-FFF2-40B4-BE49-F238E27FC236}">
                <a16:creationId xmlns:a16="http://schemas.microsoft.com/office/drawing/2014/main" id="{F1E64B57-107D-CF03-7C11-29D08FD809D1}"/>
              </a:ext>
            </a:extLst>
          </p:cNvPr>
          <p:cNvSpPr txBox="1"/>
          <p:nvPr/>
        </p:nvSpPr>
        <p:spPr>
          <a:xfrm>
            <a:off x="3335539" y="2201030"/>
            <a:ext cx="2228187" cy="430887"/>
          </a:xfrm>
          <a:prstGeom prst="rect">
            <a:avLst/>
          </a:prstGeom>
          <a:noFill/>
        </p:spPr>
        <p:txBody>
          <a:bodyPr wrap="square" rtlCol="0">
            <a:spAutoFit/>
          </a:bodyPr>
          <a:lstStyle/>
          <a:p>
            <a:r>
              <a:rPr lang="en-GB" sz="2200" dirty="0"/>
              <a:t>on top of, over</a:t>
            </a:r>
          </a:p>
        </p:txBody>
      </p:sp>
      <p:sp>
        <p:nvSpPr>
          <p:cNvPr id="49" name="TextBox 48">
            <a:extLst>
              <a:ext uri="{FF2B5EF4-FFF2-40B4-BE49-F238E27FC236}">
                <a16:creationId xmlns:a16="http://schemas.microsoft.com/office/drawing/2014/main" id="{8315E5A3-8B06-7A9F-25C5-6ACB67E430AD}"/>
              </a:ext>
            </a:extLst>
          </p:cNvPr>
          <p:cNvSpPr txBox="1"/>
          <p:nvPr/>
        </p:nvSpPr>
        <p:spPr>
          <a:xfrm>
            <a:off x="3332643" y="2900783"/>
            <a:ext cx="1003802" cy="430887"/>
          </a:xfrm>
          <a:prstGeom prst="rect">
            <a:avLst/>
          </a:prstGeom>
          <a:noFill/>
        </p:spPr>
        <p:txBody>
          <a:bodyPr wrap="square" rtlCol="0">
            <a:spAutoFit/>
          </a:bodyPr>
          <a:lstStyle/>
          <a:p>
            <a:r>
              <a:rPr lang="en-GB" sz="2200" dirty="0"/>
              <a:t>going</a:t>
            </a:r>
          </a:p>
        </p:txBody>
      </p:sp>
      <p:sp>
        <p:nvSpPr>
          <p:cNvPr id="50" name="TextBox 49">
            <a:extLst>
              <a:ext uri="{FF2B5EF4-FFF2-40B4-BE49-F238E27FC236}">
                <a16:creationId xmlns:a16="http://schemas.microsoft.com/office/drawing/2014/main" id="{300B14CB-CE3E-5B6C-A4C6-CFE6B35D6D3F}"/>
              </a:ext>
            </a:extLst>
          </p:cNvPr>
          <p:cNvSpPr txBox="1"/>
          <p:nvPr/>
        </p:nvSpPr>
        <p:spPr>
          <a:xfrm>
            <a:off x="3332643" y="3603832"/>
            <a:ext cx="669485" cy="430887"/>
          </a:xfrm>
          <a:prstGeom prst="rect">
            <a:avLst/>
          </a:prstGeom>
          <a:noFill/>
        </p:spPr>
        <p:txBody>
          <a:bodyPr wrap="square" rtlCol="0">
            <a:spAutoFit/>
          </a:bodyPr>
          <a:lstStyle/>
          <a:p>
            <a:r>
              <a:rPr lang="en-GB" sz="2200" dirty="0"/>
              <a:t>exit</a:t>
            </a:r>
          </a:p>
        </p:txBody>
      </p:sp>
      <p:sp>
        <p:nvSpPr>
          <p:cNvPr id="51" name="TextBox 50">
            <a:extLst>
              <a:ext uri="{FF2B5EF4-FFF2-40B4-BE49-F238E27FC236}">
                <a16:creationId xmlns:a16="http://schemas.microsoft.com/office/drawing/2014/main" id="{627597AB-584E-938A-DB5F-7F07E10EB4F5}"/>
              </a:ext>
            </a:extLst>
          </p:cNvPr>
          <p:cNvSpPr txBox="1"/>
          <p:nvPr/>
        </p:nvSpPr>
        <p:spPr>
          <a:xfrm>
            <a:off x="3334400" y="4315537"/>
            <a:ext cx="1259686" cy="430887"/>
          </a:xfrm>
          <a:prstGeom prst="rect">
            <a:avLst/>
          </a:prstGeom>
          <a:noFill/>
        </p:spPr>
        <p:txBody>
          <a:bodyPr wrap="square" rtlCol="0">
            <a:spAutoFit/>
          </a:bodyPr>
          <a:lstStyle/>
          <a:p>
            <a:r>
              <a:rPr lang="en-GB" sz="2200" dirty="0"/>
              <a:t>reading</a:t>
            </a:r>
          </a:p>
        </p:txBody>
      </p:sp>
      <p:sp>
        <p:nvSpPr>
          <p:cNvPr id="52" name="TextBox 51">
            <a:extLst>
              <a:ext uri="{FF2B5EF4-FFF2-40B4-BE49-F238E27FC236}">
                <a16:creationId xmlns:a16="http://schemas.microsoft.com/office/drawing/2014/main" id="{5F1FB9FA-A7F5-1998-F8D0-803834C4D348}"/>
              </a:ext>
            </a:extLst>
          </p:cNvPr>
          <p:cNvSpPr txBox="1"/>
          <p:nvPr/>
        </p:nvSpPr>
        <p:spPr>
          <a:xfrm>
            <a:off x="3332633" y="5015290"/>
            <a:ext cx="1126003" cy="430887"/>
          </a:xfrm>
          <a:prstGeom prst="rect">
            <a:avLst/>
          </a:prstGeom>
          <a:noFill/>
        </p:spPr>
        <p:txBody>
          <a:bodyPr wrap="square" rtlCol="0">
            <a:spAutoFit/>
          </a:bodyPr>
          <a:lstStyle/>
          <a:p>
            <a:r>
              <a:rPr lang="en-GB" sz="2200" dirty="0"/>
              <a:t>next to</a:t>
            </a:r>
          </a:p>
        </p:txBody>
      </p:sp>
      <p:sp>
        <p:nvSpPr>
          <p:cNvPr id="53" name="TextBox 52">
            <a:extLst>
              <a:ext uri="{FF2B5EF4-FFF2-40B4-BE49-F238E27FC236}">
                <a16:creationId xmlns:a16="http://schemas.microsoft.com/office/drawing/2014/main" id="{FA4A9F6C-D898-3AB8-D43A-FC85EA5DA09D}"/>
              </a:ext>
            </a:extLst>
          </p:cNvPr>
          <p:cNvSpPr txBox="1"/>
          <p:nvPr/>
        </p:nvSpPr>
        <p:spPr>
          <a:xfrm>
            <a:off x="3339123" y="5733291"/>
            <a:ext cx="1969444" cy="430887"/>
          </a:xfrm>
          <a:prstGeom prst="rect">
            <a:avLst/>
          </a:prstGeom>
          <a:noFill/>
        </p:spPr>
        <p:txBody>
          <a:bodyPr wrap="square" rtlCol="0">
            <a:spAutoFit/>
          </a:bodyPr>
          <a:lstStyle/>
          <a:p>
            <a:r>
              <a:rPr lang="en-GB" sz="2200" dirty="0"/>
              <a:t>bank, bench</a:t>
            </a:r>
          </a:p>
        </p:txBody>
      </p:sp>
      <p:sp>
        <p:nvSpPr>
          <p:cNvPr id="54" name="TextBox 53">
            <a:extLst>
              <a:ext uri="{FF2B5EF4-FFF2-40B4-BE49-F238E27FC236}">
                <a16:creationId xmlns:a16="http://schemas.microsoft.com/office/drawing/2014/main" id="{C3CD91DF-2D60-41DE-E49B-15A005F07C59}"/>
              </a:ext>
            </a:extLst>
          </p:cNvPr>
          <p:cNvSpPr txBox="1"/>
          <p:nvPr/>
        </p:nvSpPr>
        <p:spPr>
          <a:xfrm>
            <a:off x="9209571" y="1489447"/>
            <a:ext cx="356183" cy="430887"/>
          </a:xfrm>
          <a:prstGeom prst="rect">
            <a:avLst/>
          </a:prstGeom>
          <a:noFill/>
        </p:spPr>
        <p:txBody>
          <a:bodyPr wrap="square" rtlCol="0">
            <a:spAutoFit/>
          </a:bodyPr>
          <a:lstStyle/>
          <a:p>
            <a:pPr algn="ctr"/>
            <a:r>
              <a:rPr lang="en-GB" sz="2200" dirty="0"/>
              <a:t>=</a:t>
            </a:r>
          </a:p>
        </p:txBody>
      </p:sp>
      <p:sp>
        <p:nvSpPr>
          <p:cNvPr id="55" name="TextBox 54">
            <a:extLst>
              <a:ext uri="{FF2B5EF4-FFF2-40B4-BE49-F238E27FC236}">
                <a16:creationId xmlns:a16="http://schemas.microsoft.com/office/drawing/2014/main" id="{3DECE031-4616-67DB-5742-3B7A234C6EAF}"/>
              </a:ext>
            </a:extLst>
          </p:cNvPr>
          <p:cNvSpPr txBox="1"/>
          <p:nvPr/>
        </p:nvSpPr>
        <p:spPr>
          <a:xfrm>
            <a:off x="9209571" y="5733291"/>
            <a:ext cx="356183" cy="430887"/>
          </a:xfrm>
          <a:prstGeom prst="rect">
            <a:avLst/>
          </a:prstGeom>
          <a:noFill/>
        </p:spPr>
        <p:txBody>
          <a:bodyPr wrap="square" rtlCol="0">
            <a:spAutoFit/>
          </a:bodyPr>
          <a:lstStyle/>
          <a:p>
            <a:pPr algn="ctr"/>
            <a:r>
              <a:rPr lang="en-GB" sz="2200" dirty="0"/>
              <a:t>=</a:t>
            </a:r>
          </a:p>
        </p:txBody>
      </p:sp>
      <p:sp>
        <p:nvSpPr>
          <p:cNvPr id="56" name="TextBox 55">
            <a:extLst>
              <a:ext uri="{FF2B5EF4-FFF2-40B4-BE49-F238E27FC236}">
                <a16:creationId xmlns:a16="http://schemas.microsoft.com/office/drawing/2014/main" id="{387CE5DE-5785-C0D0-B20D-7355594617B8}"/>
              </a:ext>
            </a:extLst>
          </p:cNvPr>
          <p:cNvSpPr txBox="1"/>
          <p:nvPr/>
        </p:nvSpPr>
        <p:spPr>
          <a:xfrm>
            <a:off x="9209572" y="5025982"/>
            <a:ext cx="356183" cy="430887"/>
          </a:xfrm>
          <a:prstGeom prst="rect">
            <a:avLst/>
          </a:prstGeom>
          <a:noFill/>
        </p:spPr>
        <p:txBody>
          <a:bodyPr wrap="square" rtlCol="0">
            <a:spAutoFit/>
          </a:bodyPr>
          <a:lstStyle/>
          <a:p>
            <a:pPr algn="ctr"/>
            <a:r>
              <a:rPr lang="en-GB" sz="2200" dirty="0"/>
              <a:t>=</a:t>
            </a:r>
          </a:p>
        </p:txBody>
      </p:sp>
      <p:sp>
        <p:nvSpPr>
          <p:cNvPr id="57" name="TextBox 56">
            <a:extLst>
              <a:ext uri="{FF2B5EF4-FFF2-40B4-BE49-F238E27FC236}">
                <a16:creationId xmlns:a16="http://schemas.microsoft.com/office/drawing/2014/main" id="{0B2B0F25-9420-8278-4A05-02627BE23AAE}"/>
              </a:ext>
            </a:extLst>
          </p:cNvPr>
          <p:cNvSpPr txBox="1"/>
          <p:nvPr/>
        </p:nvSpPr>
        <p:spPr>
          <a:xfrm>
            <a:off x="9209572" y="4318675"/>
            <a:ext cx="356183" cy="430887"/>
          </a:xfrm>
          <a:prstGeom prst="rect">
            <a:avLst/>
          </a:prstGeom>
          <a:noFill/>
        </p:spPr>
        <p:txBody>
          <a:bodyPr wrap="square" rtlCol="0">
            <a:spAutoFit/>
          </a:bodyPr>
          <a:lstStyle/>
          <a:p>
            <a:pPr algn="ctr"/>
            <a:r>
              <a:rPr lang="en-GB" sz="2200" dirty="0"/>
              <a:t>=</a:t>
            </a:r>
          </a:p>
        </p:txBody>
      </p:sp>
      <p:sp>
        <p:nvSpPr>
          <p:cNvPr id="58" name="TextBox 57">
            <a:extLst>
              <a:ext uri="{FF2B5EF4-FFF2-40B4-BE49-F238E27FC236}">
                <a16:creationId xmlns:a16="http://schemas.microsoft.com/office/drawing/2014/main" id="{08C01EE7-9E85-CA26-537B-A257244CB7F7}"/>
              </a:ext>
            </a:extLst>
          </p:cNvPr>
          <p:cNvSpPr txBox="1"/>
          <p:nvPr/>
        </p:nvSpPr>
        <p:spPr>
          <a:xfrm>
            <a:off x="9209572" y="3611368"/>
            <a:ext cx="356183" cy="430887"/>
          </a:xfrm>
          <a:prstGeom prst="rect">
            <a:avLst/>
          </a:prstGeom>
          <a:noFill/>
        </p:spPr>
        <p:txBody>
          <a:bodyPr wrap="square" rtlCol="0">
            <a:spAutoFit/>
          </a:bodyPr>
          <a:lstStyle/>
          <a:p>
            <a:pPr algn="ctr"/>
            <a:r>
              <a:rPr lang="en-GB" sz="2200" dirty="0"/>
              <a:t>=</a:t>
            </a:r>
          </a:p>
        </p:txBody>
      </p:sp>
      <p:sp>
        <p:nvSpPr>
          <p:cNvPr id="59" name="TextBox 58">
            <a:extLst>
              <a:ext uri="{FF2B5EF4-FFF2-40B4-BE49-F238E27FC236}">
                <a16:creationId xmlns:a16="http://schemas.microsoft.com/office/drawing/2014/main" id="{F35C081C-A47A-640E-6D0E-BEE7429B3CD3}"/>
              </a:ext>
            </a:extLst>
          </p:cNvPr>
          <p:cNvSpPr txBox="1"/>
          <p:nvPr/>
        </p:nvSpPr>
        <p:spPr>
          <a:xfrm>
            <a:off x="9209572" y="2904061"/>
            <a:ext cx="356183" cy="430887"/>
          </a:xfrm>
          <a:prstGeom prst="rect">
            <a:avLst/>
          </a:prstGeom>
          <a:noFill/>
        </p:spPr>
        <p:txBody>
          <a:bodyPr wrap="square" rtlCol="0">
            <a:spAutoFit/>
          </a:bodyPr>
          <a:lstStyle/>
          <a:p>
            <a:pPr algn="ctr"/>
            <a:r>
              <a:rPr lang="en-GB" sz="2200" dirty="0"/>
              <a:t>=</a:t>
            </a:r>
          </a:p>
        </p:txBody>
      </p:sp>
      <p:sp>
        <p:nvSpPr>
          <p:cNvPr id="60" name="TextBox 59">
            <a:extLst>
              <a:ext uri="{FF2B5EF4-FFF2-40B4-BE49-F238E27FC236}">
                <a16:creationId xmlns:a16="http://schemas.microsoft.com/office/drawing/2014/main" id="{EEFEDED8-85DD-3399-E73A-CCCC413766B6}"/>
              </a:ext>
            </a:extLst>
          </p:cNvPr>
          <p:cNvSpPr txBox="1"/>
          <p:nvPr/>
        </p:nvSpPr>
        <p:spPr>
          <a:xfrm>
            <a:off x="9209572" y="2196754"/>
            <a:ext cx="356183" cy="430887"/>
          </a:xfrm>
          <a:prstGeom prst="rect">
            <a:avLst/>
          </a:prstGeom>
          <a:noFill/>
        </p:spPr>
        <p:txBody>
          <a:bodyPr wrap="square" rtlCol="0">
            <a:spAutoFit/>
          </a:bodyPr>
          <a:lstStyle/>
          <a:p>
            <a:pPr algn="ctr"/>
            <a:r>
              <a:rPr lang="en-GB" sz="2200" dirty="0"/>
              <a:t>=</a:t>
            </a:r>
          </a:p>
        </p:txBody>
      </p:sp>
      <p:sp>
        <p:nvSpPr>
          <p:cNvPr id="61" name="TextBox 60">
            <a:extLst>
              <a:ext uri="{FF2B5EF4-FFF2-40B4-BE49-F238E27FC236}">
                <a16:creationId xmlns:a16="http://schemas.microsoft.com/office/drawing/2014/main" id="{E5D6740F-32B6-17E5-7D7F-F3955E30B191}"/>
              </a:ext>
            </a:extLst>
          </p:cNvPr>
          <p:cNvSpPr txBox="1"/>
          <p:nvPr/>
        </p:nvSpPr>
        <p:spPr>
          <a:xfrm>
            <a:off x="9565754" y="1481910"/>
            <a:ext cx="692818" cy="430887"/>
          </a:xfrm>
          <a:prstGeom prst="rect">
            <a:avLst/>
          </a:prstGeom>
          <a:noFill/>
        </p:spPr>
        <p:txBody>
          <a:bodyPr wrap="none" rtlCol="0">
            <a:spAutoFit/>
          </a:bodyPr>
          <a:lstStyle/>
          <a:p>
            <a:r>
              <a:rPr lang="en-GB" sz="2200" dirty="0"/>
              <a:t>half</a:t>
            </a:r>
          </a:p>
        </p:txBody>
      </p:sp>
      <p:sp>
        <p:nvSpPr>
          <p:cNvPr id="62" name="TextBox 61">
            <a:extLst>
              <a:ext uri="{FF2B5EF4-FFF2-40B4-BE49-F238E27FC236}">
                <a16:creationId xmlns:a16="http://schemas.microsoft.com/office/drawing/2014/main" id="{1D1DD462-9E57-5ECA-38A0-3D33DB144CE1}"/>
              </a:ext>
            </a:extLst>
          </p:cNvPr>
          <p:cNvSpPr txBox="1"/>
          <p:nvPr/>
        </p:nvSpPr>
        <p:spPr>
          <a:xfrm>
            <a:off x="9530875" y="3603831"/>
            <a:ext cx="2500404" cy="430887"/>
          </a:xfrm>
          <a:prstGeom prst="rect">
            <a:avLst/>
          </a:prstGeom>
          <a:noFill/>
        </p:spPr>
        <p:txBody>
          <a:bodyPr wrap="square" rtlCol="0">
            <a:spAutoFit/>
          </a:bodyPr>
          <a:lstStyle/>
          <a:p>
            <a:r>
              <a:rPr lang="en-GB" sz="2200" dirty="0"/>
              <a:t>Day of the Dead</a:t>
            </a:r>
          </a:p>
        </p:txBody>
      </p:sp>
      <p:sp>
        <p:nvSpPr>
          <p:cNvPr id="63" name="TextBox 62">
            <a:extLst>
              <a:ext uri="{FF2B5EF4-FFF2-40B4-BE49-F238E27FC236}">
                <a16:creationId xmlns:a16="http://schemas.microsoft.com/office/drawing/2014/main" id="{5B3A0131-E123-745A-7E96-A46C4077FD76}"/>
              </a:ext>
            </a:extLst>
          </p:cNvPr>
          <p:cNvSpPr txBox="1"/>
          <p:nvPr/>
        </p:nvSpPr>
        <p:spPr>
          <a:xfrm>
            <a:off x="9565754" y="2190954"/>
            <a:ext cx="1893467" cy="430887"/>
          </a:xfrm>
          <a:prstGeom prst="rect">
            <a:avLst/>
          </a:prstGeom>
          <a:noFill/>
        </p:spPr>
        <p:txBody>
          <a:bodyPr wrap="none" rtlCol="0">
            <a:spAutoFit/>
          </a:bodyPr>
          <a:lstStyle/>
          <a:p>
            <a:r>
              <a:rPr lang="en-GB" sz="2200" dirty="0"/>
              <a:t>comfortable</a:t>
            </a:r>
          </a:p>
        </p:txBody>
      </p:sp>
      <p:sp>
        <p:nvSpPr>
          <p:cNvPr id="64" name="TextBox 63">
            <a:extLst>
              <a:ext uri="{FF2B5EF4-FFF2-40B4-BE49-F238E27FC236}">
                <a16:creationId xmlns:a16="http://schemas.microsoft.com/office/drawing/2014/main" id="{88E6F49B-EF2C-079F-267D-C5E6C3958606}"/>
              </a:ext>
            </a:extLst>
          </p:cNvPr>
          <p:cNvSpPr txBox="1"/>
          <p:nvPr/>
        </p:nvSpPr>
        <p:spPr>
          <a:xfrm>
            <a:off x="9563490" y="2905053"/>
            <a:ext cx="1021433" cy="430887"/>
          </a:xfrm>
          <a:prstGeom prst="rect">
            <a:avLst/>
          </a:prstGeom>
          <a:noFill/>
        </p:spPr>
        <p:txBody>
          <a:bodyPr wrap="none" rtlCol="0">
            <a:spAutoFit/>
          </a:bodyPr>
          <a:lstStyle/>
          <a:p>
            <a:r>
              <a:rPr lang="en-GB" sz="2200" dirty="0"/>
              <a:t>I bring</a:t>
            </a:r>
          </a:p>
        </p:txBody>
      </p:sp>
      <p:sp>
        <p:nvSpPr>
          <p:cNvPr id="65" name="TextBox 64">
            <a:extLst>
              <a:ext uri="{FF2B5EF4-FFF2-40B4-BE49-F238E27FC236}">
                <a16:creationId xmlns:a16="http://schemas.microsoft.com/office/drawing/2014/main" id="{09CAC7BF-CECE-FC23-0A9B-C6462E43C10C}"/>
              </a:ext>
            </a:extLst>
          </p:cNvPr>
          <p:cNvSpPr txBox="1"/>
          <p:nvPr/>
        </p:nvSpPr>
        <p:spPr>
          <a:xfrm>
            <a:off x="9530875" y="4314995"/>
            <a:ext cx="654346" cy="430887"/>
          </a:xfrm>
          <a:prstGeom prst="rect">
            <a:avLst/>
          </a:prstGeom>
          <a:noFill/>
        </p:spPr>
        <p:txBody>
          <a:bodyPr wrap="none" rtlCol="0">
            <a:spAutoFit/>
          </a:bodyPr>
          <a:lstStyle/>
          <a:p>
            <a:r>
              <a:rPr lang="en-GB" sz="2200" dirty="0"/>
              <a:t>bar</a:t>
            </a:r>
          </a:p>
        </p:txBody>
      </p:sp>
      <p:sp>
        <p:nvSpPr>
          <p:cNvPr id="66" name="TextBox 65">
            <a:extLst>
              <a:ext uri="{FF2B5EF4-FFF2-40B4-BE49-F238E27FC236}">
                <a16:creationId xmlns:a16="http://schemas.microsoft.com/office/drawing/2014/main" id="{14139AF2-9D04-1423-7A9D-B48F54C9513F}"/>
              </a:ext>
            </a:extLst>
          </p:cNvPr>
          <p:cNvSpPr txBox="1"/>
          <p:nvPr/>
        </p:nvSpPr>
        <p:spPr>
          <a:xfrm>
            <a:off x="9529037" y="5025451"/>
            <a:ext cx="1189749" cy="430887"/>
          </a:xfrm>
          <a:prstGeom prst="rect">
            <a:avLst/>
          </a:prstGeom>
          <a:noFill/>
        </p:spPr>
        <p:txBody>
          <a:bodyPr wrap="none" rtlCol="0">
            <a:spAutoFit/>
          </a:bodyPr>
          <a:lstStyle/>
          <a:p>
            <a:r>
              <a:rPr lang="en-GB" sz="2200" dirty="0"/>
              <a:t>quarter</a:t>
            </a:r>
          </a:p>
        </p:txBody>
      </p:sp>
      <p:sp>
        <p:nvSpPr>
          <p:cNvPr id="67" name="TextBox 66">
            <a:extLst>
              <a:ext uri="{FF2B5EF4-FFF2-40B4-BE49-F238E27FC236}">
                <a16:creationId xmlns:a16="http://schemas.microsoft.com/office/drawing/2014/main" id="{EAAEFD15-615E-7B13-539B-88CCF618D5E8}"/>
              </a:ext>
            </a:extLst>
          </p:cNvPr>
          <p:cNvSpPr txBox="1"/>
          <p:nvPr/>
        </p:nvSpPr>
        <p:spPr>
          <a:xfrm>
            <a:off x="9530875" y="5741967"/>
            <a:ext cx="1648208" cy="430887"/>
          </a:xfrm>
          <a:prstGeom prst="rect">
            <a:avLst/>
          </a:prstGeom>
          <a:noFill/>
        </p:spPr>
        <p:txBody>
          <a:bodyPr wrap="none" rtlCol="0">
            <a:spAutoFit/>
          </a:bodyPr>
          <a:lstStyle/>
          <a:p>
            <a:r>
              <a:rPr lang="en-GB" sz="2200" dirty="0"/>
              <a:t>plant, floor</a:t>
            </a:r>
          </a:p>
        </p:txBody>
      </p:sp>
      <p:sp>
        <p:nvSpPr>
          <p:cNvPr id="68" name="Rectangle: Rounded Corners 67">
            <a:extLst>
              <a:ext uri="{FF2B5EF4-FFF2-40B4-BE49-F238E27FC236}">
                <a16:creationId xmlns:a16="http://schemas.microsoft.com/office/drawing/2014/main" id="{6DCDC2A8-85AA-847B-5B6E-39D14ED3FED1}"/>
              </a:ext>
            </a:extLst>
          </p:cNvPr>
          <p:cNvSpPr/>
          <p:nvPr/>
        </p:nvSpPr>
        <p:spPr>
          <a:xfrm>
            <a:off x="656085" y="1459406"/>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69" name="Rectangle: Rounded Corners 68">
            <a:extLst>
              <a:ext uri="{FF2B5EF4-FFF2-40B4-BE49-F238E27FC236}">
                <a16:creationId xmlns:a16="http://schemas.microsoft.com/office/drawing/2014/main" id="{81537ADE-6078-2F93-EC1E-90A2B36497E9}"/>
              </a:ext>
            </a:extLst>
          </p:cNvPr>
          <p:cNvSpPr/>
          <p:nvPr/>
        </p:nvSpPr>
        <p:spPr>
          <a:xfrm>
            <a:off x="656085" y="2167008"/>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0" name="Rectangle: Rounded Corners 69">
            <a:extLst>
              <a:ext uri="{FF2B5EF4-FFF2-40B4-BE49-F238E27FC236}">
                <a16:creationId xmlns:a16="http://schemas.microsoft.com/office/drawing/2014/main" id="{9D51AE79-C7C8-88E3-FC9E-7E7E25F8AF72}"/>
              </a:ext>
            </a:extLst>
          </p:cNvPr>
          <p:cNvSpPr/>
          <p:nvPr/>
        </p:nvSpPr>
        <p:spPr>
          <a:xfrm>
            <a:off x="656085" y="287600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1" name="Rectangle: Rounded Corners 70">
            <a:extLst>
              <a:ext uri="{FF2B5EF4-FFF2-40B4-BE49-F238E27FC236}">
                <a16:creationId xmlns:a16="http://schemas.microsoft.com/office/drawing/2014/main" id="{81F6F5E9-D0DD-176A-7D91-E3E95272F4BA}"/>
              </a:ext>
            </a:extLst>
          </p:cNvPr>
          <p:cNvSpPr/>
          <p:nvPr/>
        </p:nvSpPr>
        <p:spPr>
          <a:xfrm>
            <a:off x="656085" y="3584296"/>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2" name="Rectangle: Rounded Corners 71">
            <a:extLst>
              <a:ext uri="{FF2B5EF4-FFF2-40B4-BE49-F238E27FC236}">
                <a16:creationId xmlns:a16="http://schemas.microsoft.com/office/drawing/2014/main" id="{BA05C34E-F3B4-B44E-AFBD-4097C9F4847B}"/>
              </a:ext>
            </a:extLst>
          </p:cNvPr>
          <p:cNvSpPr/>
          <p:nvPr/>
        </p:nvSpPr>
        <p:spPr>
          <a:xfrm>
            <a:off x="656085" y="4292940"/>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3" name="Rectangle: Rounded Corners 72">
            <a:extLst>
              <a:ext uri="{FF2B5EF4-FFF2-40B4-BE49-F238E27FC236}">
                <a16:creationId xmlns:a16="http://schemas.microsoft.com/office/drawing/2014/main" id="{1EA39621-E0BC-9225-62E7-3393E94BA9F9}"/>
              </a:ext>
            </a:extLst>
          </p:cNvPr>
          <p:cNvSpPr/>
          <p:nvPr/>
        </p:nvSpPr>
        <p:spPr>
          <a:xfrm>
            <a:off x="656085" y="5001584"/>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74" name="Rectangle: Rounded Corners 73">
            <a:extLst>
              <a:ext uri="{FF2B5EF4-FFF2-40B4-BE49-F238E27FC236}">
                <a16:creationId xmlns:a16="http://schemas.microsoft.com/office/drawing/2014/main" id="{259D3CF1-1E13-27CE-B60F-E826DEF0873D}"/>
              </a:ext>
            </a:extLst>
          </p:cNvPr>
          <p:cNvSpPr/>
          <p:nvPr/>
        </p:nvSpPr>
        <p:spPr>
          <a:xfrm>
            <a:off x="656085" y="5710228"/>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88" name="Rectangle: Rounded Corners 87">
            <a:extLst>
              <a:ext uri="{FF2B5EF4-FFF2-40B4-BE49-F238E27FC236}">
                <a16:creationId xmlns:a16="http://schemas.microsoft.com/office/drawing/2014/main" id="{F4119BE7-8E97-ECAE-FCDC-BBAF0D060B10}"/>
              </a:ext>
            </a:extLst>
          </p:cNvPr>
          <p:cNvSpPr/>
          <p:nvPr/>
        </p:nvSpPr>
        <p:spPr>
          <a:xfrm>
            <a:off x="3312468" y="1464640"/>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89" name="Rectangle: Rounded Corners 88">
            <a:extLst>
              <a:ext uri="{FF2B5EF4-FFF2-40B4-BE49-F238E27FC236}">
                <a16:creationId xmlns:a16="http://schemas.microsoft.com/office/drawing/2014/main" id="{F3D44880-7049-DEA8-D790-D4057AECAB2D}"/>
              </a:ext>
            </a:extLst>
          </p:cNvPr>
          <p:cNvSpPr/>
          <p:nvPr/>
        </p:nvSpPr>
        <p:spPr>
          <a:xfrm>
            <a:off x="3312468" y="217548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0" name="Rectangle: Rounded Corners 89">
            <a:extLst>
              <a:ext uri="{FF2B5EF4-FFF2-40B4-BE49-F238E27FC236}">
                <a16:creationId xmlns:a16="http://schemas.microsoft.com/office/drawing/2014/main" id="{3BC46048-2920-C515-82B8-0B1C6BD39A41}"/>
              </a:ext>
            </a:extLst>
          </p:cNvPr>
          <p:cNvSpPr/>
          <p:nvPr/>
        </p:nvSpPr>
        <p:spPr>
          <a:xfrm>
            <a:off x="3312468" y="2884131"/>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1" name="Rectangle: Rounded Corners 90">
            <a:extLst>
              <a:ext uri="{FF2B5EF4-FFF2-40B4-BE49-F238E27FC236}">
                <a16:creationId xmlns:a16="http://schemas.microsoft.com/office/drawing/2014/main" id="{75B62CD2-8EA0-A218-C69C-F99F9DED76FD}"/>
              </a:ext>
            </a:extLst>
          </p:cNvPr>
          <p:cNvSpPr/>
          <p:nvPr/>
        </p:nvSpPr>
        <p:spPr>
          <a:xfrm>
            <a:off x="3312468" y="3592775"/>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2" name="Rectangle: Rounded Corners 91">
            <a:extLst>
              <a:ext uri="{FF2B5EF4-FFF2-40B4-BE49-F238E27FC236}">
                <a16:creationId xmlns:a16="http://schemas.microsoft.com/office/drawing/2014/main" id="{D0D8A153-AE6A-A439-AE9C-AE17E4E99E48}"/>
              </a:ext>
            </a:extLst>
          </p:cNvPr>
          <p:cNvSpPr/>
          <p:nvPr/>
        </p:nvSpPr>
        <p:spPr>
          <a:xfrm>
            <a:off x="3312468" y="4301419"/>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3" name="Rectangle: Rounded Corners 92">
            <a:extLst>
              <a:ext uri="{FF2B5EF4-FFF2-40B4-BE49-F238E27FC236}">
                <a16:creationId xmlns:a16="http://schemas.microsoft.com/office/drawing/2014/main" id="{BC713DE1-556B-A1FA-70B5-B811F6B6EB40}"/>
              </a:ext>
            </a:extLst>
          </p:cNvPr>
          <p:cNvSpPr/>
          <p:nvPr/>
        </p:nvSpPr>
        <p:spPr>
          <a:xfrm>
            <a:off x="3312468" y="5010063"/>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94" name="Rectangle: Rounded Corners 93">
            <a:extLst>
              <a:ext uri="{FF2B5EF4-FFF2-40B4-BE49-F238E27FC236}">
                <a16:creationId xmlns:a16="http://schemas.microsoft.com/office/drawing/2014/main" id="{E8B72463-3A66-069D-1A1F-1BC8B9727FD9}"/>
              </a:ext>
            </a:extLst>
          </p:cNvPr>
          <p:cNvSpPr/>
          <p:nvPr/>
        </p:nvSpPr>
        <p:spPr>
          <a:xfrm>
            <a:off x="3312468" y="5718707"/>
            <a:ext cx="2287216"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09" name="Rectangle: Rounded Corners 108">
            <a:extLst>
              <a:ext uri="{FF2B5EF4-FFF2-40B4-BE49-F238E27FC236}">
                <a16:creationId xmlns:a16="http://schemas.microsoft.com/office/drawing/2014/main" id="{D243DB23-A1AD-CDB0-0EB1-F0E768774A32}"/>
              </a:ext>
            </a:extLst>
          </p:cNvPr>
          <p:cNvSpPr/>
          <p:nvPr/>
        </p:nvSpPr>
        <p:spPr>
          <a:xfrm>
            <a:off x="6617233" y="3591673"/>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0" name="Rectangle: Rounded Corners 109">
            <a:extLst>
              <a:ext uri="{FF2B5EF4-FFF2-40B4-BE49-F238E27FC236}">
                <a16:creationId xmlns:a16="http://schemas.microsoft.com/office/drawing/2014/main" id="{3C1911BD-9306-4793-D3A6-1A796C443FE1}"/>
              </a:ext>
            </a:extLst>
          </p:cNvPr>
          <p:cNvSpPr/>
          <p:nvPr/>
        </p:nvSpPr>
        <p:spPr>
          <a:xfrm>
            <a:off x="6617233" y="5718707"/>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1" name="Rectangle: Rounded Corners 110">
            <a:extLst>
              <a:ext uri="{FF2B5EF4-FFF2-40B4-BE49-F238E27FC236}">
                <a16:creationId xmlns:a16="http://schemas.microsoft.com/office/drawing/2014/main" id="{99E4F999-7AE3-EF29-0673-99970D24E0A0}"/>
              </a:ext>
            </a:extLst>
          </p:cNvPr>
          <p:cNvSpPr/>
          <p:nvPr/>
        </p:nvSpPr>
        <p:spPr>
          <a:xfrm>
            <a:off x="6617233" y="1464640"/>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2" name="Rectangle: Rounded Corners 111">
            <a:extLst>
              <a:ext uri="{FF2B5EF4-FFF2-40B4-BE49-F238E27FC236}">
                <a16:creationId xmlns:a16="http://schemas.microsoft.com/office/drawing/2014/main" id="{C391C5AC-29E2-45D1-31CD-9BFD766E5494}"/>
              </a:ext>
            </a:extLst>
          </p:cNvPr>
          <p:cNvSpPr/>
          <p:nvPr/>
        </p:nvSpPr>
        <p:spPr>
          <a:xfrm>
            <a:off x="6617233" y="2173651"/>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3" name="Rectangle: Rounded Corners 112">
            <a:extLst>
              <a:ext uri="{FF2B5EF4-FFF2-40B4-BE49-F238E27FC236}">
                <a16:creationId xmlns:a16="http://schemas.microsoft.com/office/drawing/2014/main" id="{1340379B-75F6-2FAE-BF14-C4647E6E1387}"/>
              </a:ext>
            </a:extLst>
          </p:cNvPr>
          <p:cNvSpPr/>
          <p:nvPr/>
        </p:nvSpPr>
        <p:spPr>
          <a:xfrm>
            <a:off x="6617233" y="2882662"/>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4" name="Rectangle: Rounded Corners 113">
            <a:extLst>
              <a:ext uri="{FF2B5EF4-FFF2-40B4-BE49-F238E27FC236}">
                <a16:creationId xmlns:a16="http://schemas.microsoft.com/office/drawing/2014/main" id="{1B697A8D-1378-FC22-AAD4-44AE0D0E7C5B}"/>
              </a:ext>
            </a:extLst>
          </p:cNvPr>
          <p:cNvSpPr/>
          <p:nvPr/>
        </p:nvSpPr>
        <p:spPr>
          <a:xfrm>
            <a:off x="6617233" y="4300684"/>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5" name="Rectangle: Rounded Corners 114">
            <a:extLst>
              <a:ext uri="{FF2B5EF4-FFF2-40B4-BE49-F238E27FC236}">
                <a16:creationId xmlns:a16="http://schemas.microsoft.com/office/drawing/2014/main" id="{3EFC991C-A601-60E1-F582-609DE7911684}"/>
              </a:ext>
            </a:extLst>
          </p:cNvPr>
          <p:cNvSpPr/>
          <p:nvPr/>
        </p:nvSpPr>
        <p:spPr>
          <a:xfrm>
            <a:off x="6617233" y="5009695"/>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6" name="Rectangle: Rounded Corners 115">
            <a:extLst>
              <a:ext uri="{FF2B5EF4-FFF2-40B4-BE49-F238E27FC236}">
                <a16:creationId xmlns:a16="http://schemas.microsoft.com/office/drawing/2014/main" id="{B50B7242-05F8-3E91-FC13-6043919CE181}"/>
              </a:ext>
            </a:extLst>
          </p:cNvPr>
          <p:cNvSpPr/>
          <p:nvPr/>
        </p:nvSpPr>
        <p:spPr>
          <a:xfrm>
            <a:off x="9565753" y="3593707"/>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7" name="Rectangle: Rounded Corners 116">
            <a:extLst>
              <a:ext uri="{FF2B5EF4-FFF2-40B4-BE49-F238E27FC236}">
                <a16:creationId xmlns:a16="http://schemas.microsoft.com/office/drawing/2014/main" id="{EFB46B44-7B87-66E7-9010-3A459193AE97}"/>
              </a:ext>
            </a:extLst>
          </p:cNvPr>
          <p:cNvSpPr/>
          <p:nvPr/>
        </p:nvSpPr>
        <p:spPr>
          <a:xfrm>
            <a:off x="9565753" y="5720741"/>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8" name="Rectangle: Rounded Corners 117">
            <a:extLst>
              <a:ext uri="{FF2B5EF4-FFF2-40B4-BE49-F238E27FC236}">
                <a16:creationId xmlns:a16="http://schemas.microsoft.com/office/drawing/2014/main" id="{74370528-9052-D309-345B-08AE5FE1489A}"/>
              </a:ext>
            </a:extLst>
          </p:cNvPr>
          <p:cNvSpPr/>
          <p:nvPr/>
        </p:nvSpPr>
        <p:spPr>
          <a:xfrm>
            <a:off x="9565753" y="1466674"/>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19" name="Rectangle: Rounded Corners 118">
            <a:extLst>
              <a:ext uri="{FF2B5EF4-FFF2-40B4-BE49-F238E27FC236}">
                <a16:creationId xmlns:a16="http://schemas.microsoft.com/office/drawing/2014/main" id="{765B6B99-8AD4-3C14-4888-A3D6E9DCD65E}"/>
              </a:ext>
            </a:extLst>
          </p:cNvPr>
          <p:cNvSpPr/>
          <p:nvPr/>
        </p:nvSpPr>
        <p:spPr>
          <a:xfrm>
            <a:off x="9565753" y="2175685"/>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0" name="Rectangle: Rounded Corners 119">
            <a:extLst>
              <a:ext uri="{FF2B5EF4-FFF2-40B4-BE49-F238E27FC236}">
                <a16:creationId xmlns:a16="http://schemas.microsoft.com/office/drawing/2014/main" id="{DB7086B6-49F3-10D1-7B3E-1DE8D0DB321F}"/>
              </a:ext>
            </a:extLst>
          </p:cNvPr>
          <p:cNvSpPr/>
          <p:nvPr/>
        </p:nvSpPr>
        <p:spPr>
          <a:xfrm>
            <a:off x="9565753" y="2884696"/>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1" name="Rectangle: Rounded Corners 120">
            <a:extLst>
              <a:ext uri="{FF2B5EF4-FFF2-40B4-BE49-F238E27FC236}">
                <a16:creationId xmlns:a16="http://schemas.microsoft.com/office/drawing/2014/main" id="{B43B8A7A-1CB2-0075-155D-81CDE99D9E8B}"/>
              </a:ext>
            </a:extLst>
          </p:cNvPr>
          <p:cNvSpPr/>
          <p:nvPr/>
        </p:nvSpPr>
        <p:spPr>
          <a:xfrm>
            <a:off x="9565753" y="4302718"/>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
        <p:nvSpPr>
          <p:cNvPr id="122" name="Rectangle: Rounded Corners 121">
            <a:extLst>
              <a:ext uri="{FF2B5EF4-FFF2-40B4-BE49-F238E27FC236}">
                <a16:creationId xmlns:a16="http://schemas.microsoft.com/office/drawing/2014/main" id="{7DBF3DE8-22A7-66AB-5532-A1DA1C8E0E36}"/>
              </a:ext>
            </a:extLst>
          </p:cNvPr>
          <p:cNvSpPr/>
          <p:nvPr/>
        </p:nvSpPr>
        <p:spPr>
          <a:xfrm>
            <a:off x="9565753" y="5011729"/>
            <a:ext cx="2586233" cy="47644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2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88" grpId="0" animBg="1"/>
      <p:bldP spid="89" grpId="0" animBg="1"/>
      <p:bldP spid="90" grpId="0" animBg="1"/>
      <p:bldP spid="91" grpId="0" animBg="1"/>
      <p:bldP spid="92" grpId="0" animBg="1"/>
      <p:bldP spid="93" grpId="0" animBg="1"/>
      <p:bldP spid="94"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1F3864"/>
              </a:buClr>
              <a:buSzPts val="1400"/>
            </a:pPr>
            <a:r>
              <a:rPr lang="en-GB" sz="2800" dirty="0">
                <a:solidFill>
                  <a:schemeClr val="lt1"/>
                </a:solidFill>
              </a:rPr>
              <a:t>Talking about where you are and what you are doing</a:t>
            </a:r>
            <a:br>
              <a:rPr lang="en-GB" sz="2800" dirty="0">
                <a:solidFill>
                  <a:schemeClr val="lt1"/>
                </a:solidFill>
              </a:rPr>
            </a:br>
            <a:r>
              <a:rPr lang="en-GB" sz="2800" b="0" dirty="0">
                <a:solidFill>
                  <a:schemeClr val="lt1"/>
                </a:solidFill>
              </a:rPr>
              <a:t>Using </a:t>
            </a:r>
            <a:r>
              <a:rPr lang="en-GB" sz="2800" b="0" dirty="0" err="1">
                <a:solidFill>
                  <a:schemeClr val="lt1"/>
                </a:solidFill>
              </a:rPr>
              <a:t>estar</a:t>
            </a:r>
            <a:r>
              <a:rPr lang="en-GB" sz="2800" b="0" dirty="0">
                <a:solidFill>
                  <a:schemeClr val="lt1"/>
                </a:solidFill>
              </a:rPr>
              <a:t> + present participle</a:t>
            </a:r>
            <a:endParaRPr b="0" dirty="0"/>
          </a:p>
        </p:txBody>
      </p:sp>
      <p:sp>
        <p:nvSpPr>
          <p:cNvPr id="35" name="Google Shape;700;p44">
            <a:extLst>
              <a:ext uri="{FF2B5EF4-FFF2-40B4-BE49-F238E27FC236}">
                <a16:creationId xmlns:a16="http://schemas.microsoft.com/office/drawing/2014/main" id="{C117091B-7228-4B26-AA65-BF24A94C6DC5}"/>
              </a:ext>
            </a:extLst>
          </p:cNvPr>
          <p:cNvSpPr txBox="1"/>
          <p:nvPr/>
        </p:nvSpPr>
        <p:spPr>
          <a:xfrm>
            <a:off x="-35149" y="3756315"/>
            <a:ext cx="11534400"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As you know, we can use </a:t>
            </a:r>
            <a:r>
              <a:rPr kumimoji="0" lang="en-GB" sz="24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with present participle (a verb ending </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in _______ or _______)</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talk about </a:t>
            </a:r>
            <a:r>
              <a:rPr kumimoji="0" lang="en-GB" sz="24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 events</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6" name="Google Shape;701;p44">
            <a:extLst>
              <a:ext uri="{FF2B5EF4-FFF2-40B4-BE49-F238E27FC236}">
                <a16:creationId xmlns:a16="http://schemas.microsoft.com/office/drawing/2014/main" id="{AC5A4F77-880C-4507-A66B-F1E43C07EA01}"/>
              </a:ext>
            </a:extLst>
          </p:cNvPr>
          <p:cNvSpPr txBox="1"/>
          <p:nvPr/>
        </p:nvSpPr>
        <p:spPr>
          <a:xfrm>
            <a:off x="339038" y="4717787"/>
            <a:ext cx="6282326"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AD1519"/>
                </a:solidFill>
                <a:latin typeface="Century Gothic"/>
                <a:ea typeface="Century Gothic"/>
                <a:cs typeface="Century Gothic"/>
                <a:sym typeface="Century Gothic"/>
              </a:rPr>
              <a:t>Estamos </a:t>
            </a:r>
            <a:r>
              <a:rPr lang="en-GB" sz="2200" dirty="0" err="1">
                <a:solidFill>
                  <a:srgbClr val="AD1519"/>
                </a:solidFill>
                <a:latin typeface="Century Gothic"/>
                <a:ea typeface="Century Gothic"/>
                <a:cs typeface="Century Gothic"/>
                <a:sym typeface="Century Gothic"/>
              </a:rPr>
              <a:t>escuch</a:t>
            </a:r>
            <a:r>
              <a:rPr lang="en-GB" sz="2200" b="1" dirty="0" err="1">
                <a:solidFill>
                  <a:srgbClr val="AD1519"/>
                </a:solidFill>
                <a:latin typeface="Century Gothic"/>
                <a:ea typeface="Century Gothic"/>
                <a:cs typeface="Century Gothic"/>
                <a:sym typeface="Century Gothic"/>
              </a:rPr>
              <a:t>ando</a:t>
            </a:r>
            <a:r>
              <a:rPr lang="en-GB" sz="2200" dirty="0">
                <a:solidFill>
                  <a:srgbClr val="AD1519"/>
                </a:solidFill>
                <a:latin typeface="Century Gothic"/>
                <a:ea typeface="Century Gothic"/>
                <a:cs typeface="Century Gothic"/>
                <a:sym typeface="Century Gothic"/>
              </a:rPr>
              <a:t> la </a:t>
            </a:r>
            <a:r>
              <a:rPr lang="en-GB" sz="2200" dirty="0" err="1">
                <a:solidFill>
                  <a:srgbClr val="AD1519"/>
                </a:solidFill>
                <a:latin typeface="Century Gothic"/>
                <a:ea typeface="Century Gothic"/>
                <a:cs typeface="Century Gothic"/>
                <a:sym typeface="Century Gothic"/>
              </a:rPr>
              <a:t>letra</a:t>
            </a:r>
            <a:r>
              <a:rPr lang="en-GB" sz="2200" dirty="0">
                <a:solidFill>
                  <a:srgbClr val="AD1519"/>
                </a:solidFill>
                <a:latin typeface="Century Gothic"/>
                <a:ea typeface="Century Gothic"/>
                <a:cs typeface="Century Gothic"/>
                <a:sym typeface="Century Gothic"/>
              </a:rPr>
              <a:t> de la canción.</a:t>
            </a:r>
            <a:endParaRPr sz="2200" dirty="0">
              <a:solidFill>
                <a:srgbClr val="AD1519"/>
              </a:solidFill>
              <a:latin typeface="Century Gothic"/>
              <a:ea typeface="Century Gothic"/>
              <a:cs typeface="Century Gothic"/>
            </a:endParaRPr>
          </a:p>
        </p:txBody>
      </p:sp>
      <p:sp>
        <p:nvSpPr>
          <p:cNvPr id="37" name="Google Shape;702;p44">
            <a:extLst>
              <a:ext uri="{FF2B5EF4-FFF2-40B4-BE49-F238E27FC236}">
                <a16:creationId xmlns:a16="http://schemas.microsoft.com/office/drawing/2014/main" id="{34AE48C2-EA7A-4DE4-985B-8ED2237399F4}"/>
              </a:ext>
            </a:extLst>
          </p:cNvPr>
          <p:cNvSpPr txBox="1"/>
          <p:nvPr/>
        </p:nvSpPr>
        <p:spPr>
          <a:xfrm>
            <a:off x="6524319" y="4715190"/>
            <a:ext cx="575732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are listening to the lyrics</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of the song.</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38" name="Google Shape;703;p44">
            <a:extLst>
              <a:ext uri="{FF2B5EF4-FFF2-40B4-BE49-F238E27FC236}">
                <a16:creationId xmlns:a16="http://schemas.microsoft.com/office/drawing/2014/main" id="{FDCBF4FD-1491-45BD-8FA4-52FCD051610C}"/>
              </a:ext>
            </a:extLst>
          </p:cNvPr>
          <p:cNvSpPr txBox="1"/>
          <p:nvPr/>
        </p:nvSpPr>
        <p:spPr>
          <a:xfrm>
            <a:off x="339037" y="5270572"/>
            <a:ext cx="6185281" cy="430847"/>
          </a:xfrm>
          <a:prstGeom prst="rect">
            <a:avLst/>
          </a:prstGeom>
          <a:noFill/>
          <a:ln>
            <a:noFill/>
          </a:ln>
        </p:spPr>
        <p:txBody>
          <a:bodyPr spcFirstLastPara="1" wrap="square" lIns="91433" tIns="45700" rIns="91433" bIns="45700" anchor="t" anchorCtr="0">
            <a:spAutoFit/>
          </a:bodyPr>
          <a:lstStyle/>
          <a:p>
            <a:pPr>
              <a:defRPr/>
            </a:pPr>
            <a:r>
              <a:rPr lang="en-GB" sz="2200" dirty="0" err="1">
                <a:solidFill>
                  <a:srgbClr val="AD1519"/>
                </a:solidFill>
                <a:latin typeface="Century Gothic"/>
                <a:ea typeface="Century Gothic"/>
                <a:cs typeface="Century Gothic"/>
                <a:sym typeface="Century Gothic"/>
              </a:rPr>
              <a:t>Estáis</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vend</a:t>
            </a:r>
            <a:r>
              <a:rPr lang="en-GB" sz="2200" b="1" dirty="0" err="1">
                <a:solidFill>
                  <a:srgbClr val="AD1519"/>
                </a:solidFill>
                <a:latin typeface="Century Gothic"/>
                <a:ea typeface="Century Gothic"/>
                <a:cs typeface="Century Gothic"/>
                <a:sym typeface="Century Gothic"/>
              </a:rPr>
              <a:t>iendo</a:t>
            </a:r>
            <a:r>
              <a:rPr lang="en-GB" sz="2200" dirty="0">
                <a:solidFill>
                  <a:srgbClr val="AD1519"/>
                </a:solidFill>
                <a:latin typeface="Century Gothic"/>
                <a:ea typeface="Century Gothic"/>
                <a:cs typeface="Century Gothic"/>
                <a:sym typeface="Century Gothic"/>
              </a:rPr>
              <a:t> entradas para </a:t>
            </a:r>
            <a:r>
              <a:rPr lang="en-GB" sz="2200" dirty="0" err="1">
                <a:solidFill>
                  <a:srgbClr val="AD1519"/>
                </a:solidFill>
                <a:latin typeface="Century Gothic"/>
                <a:ea typeface="Century Gothic"/>
                <a:cs typeface="Century Gothic"/>
                <a:sym typeface="Century Gothic"/>
              </a:rPr>
              <a:t>el</a:t>
            </a:r>
            <a:r>
              <a:rPr lang="en-GB" sz="2200" dirty="0">
                <a:solidFill>
                  <a:srgbClr val="AD1519"/>
                </a:solidFill>
                <a:latin typeface="Century Gothic"/>
                <a:ea typeface="Century Gothic"/>
                <a:cs typeface="Century Gothic"/>
                <a:sym typeface="Century Gothic"/>
              </a:rPr>
              <a:t> cine.</a:t>
            </a:r>
            <a:endParaRPr sz="2200" dirty="0">
              <a:solidFill>
                <a:srgbClr val="AD1519"/>
              </a:solidFill>
              <a:latin typeface="Century Gothic"/>
              <a:ea typeface="Century Gothic"/>
              <a:cs typeface="Century Gothic"/>
              <a:sym typeface="Century Gothic"/>
            </a:endParaRPr>
          </a:p>
        </p:txBody>
      </p:sp>
      <p:sp>
        <p:nvSpPr>
          <p:cNvPr id="39" name="Google Shape;704;p44">
            <a:extLst>
              <a:ext uri="{FF2B5EF4-FFF2-40B4-BE49-F238E27FC236}">
                <a16:creationId xmlns:a16="http://schemas.microsoft.com/office/drawing/2014/main" id="{41E5346F-E8B0-4EB5-A607-E29722F7D247}"/>
              </a:ext>
            </a:extLst>
          </p:cNvPr>
          <p:cNvSpPr txBox="1"/>
          <p:nvPr/>
        </p:nvSpPr>
        <p:spPr>
          <a:xfrm>
            <a:off x="6524319" y="5270572"/>
            <a:ext cx="68216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selling cinema tickets.</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40" name="Google Shape;705;p44">
            <a:extLst>
              <a:ext uri="{FF2B5EF4-FFF2-40B4-BE49-F238E27FC236}">
                <a16:creationId xmlns:a16="http://schemas.microsoft.com/office/drawing/2014/main" id="{34A81D50-E7BF-4D93-8E04-DEA5A76CE3E8}"/>
              </a:ext>
            </a:extLst>
          </p:cNvPr>
          <p:cNvSpPr txBox="1"/>
          <p:nvPr/>
        </p:nvSpPr>
        <p:spPr>
          <a:xfrm>
            <a:off x="339038" y="5823357"/>
            <a:ext cx="5231600" cy="430847"/>
          </a:xfrm>
          <a:prstGeom prst="rect">
            <a:avLst/>
          </a:prstGeom>
          <a:noFill/>
          <a:ln>
            <a:noFill/>
          </a:ln>
        </p:spPr>
        <p:txBody>
          <a:bodyPr spcFirstLastPara="1" wrap="square" lIns="91433" tIns="45700" rIns="91433" bIns="45700" anchor="t" anchorCtr="0">
            <a:spAutoFit/>
          </a:bodyPr>
          <a:lstStyle/>
          <a:p>
            <a:pPr>
              <a:defRPr/>
            </a:pPr>
            <a:r>
              <a:rPr lang="en-GB" sz="2200" dirty="0" err="1">
                <a:solidFill>
                  <a:srgbClr val="AD1519"/>
                </a:solidFill>
                <a:latin typeface="Century Gothic"/>
                <a:ea typeface="Century Gothic"/>
                <a:cs typeface="Century Gothic"/>
                <a:sym typeface="Century Gothic"/>
              </a:rPr>
              <a:t>Están</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abr</a:t>
            </a:r>
            <a:r>
              <a:rPr lang="en-GB" sz="2200" b="1" dirty="0" err="1">
                <a:solidFill>
                  <a:srgbClr val="AD1519"/>
                </a:solidFill>
                <a:latin typeface="Century Gothic"/>
                <a:ea typeface="Century Gothic"/>
                <a:cs typeface="Century Gothic"/>
                <a:sym typeface="Century Gothic"/>
              </a:rPr>
              <a:t>iendo</a:t>
            </a:r>
            <a:r>
              <a:rPr lang="en-GB" sz="2200" dirty="0">
                <a:solidFill>
                  <a:srgbClr val="AD1519"/>
                </a:solidFill>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los</a:t>
            </a:r>
            <a:r>
              <a:rPr lang="en-GB" sz="2200" dirty="0">
                <a:solidFill>
                  <a:srgbClr val="AD1519"/>
                </a:solidFill>
                <a:latin typeface="Century Gothic"/>
                <a:ea typeface="Century Gothic"/>
                <a:cs typeface="Century Gothic"/>
                <a:sym typeface="Century Gothic"/>
              </a:rPr>
              <a:t> regalos.</a:t>
            </a:r>
            <a:endParaRPr sz="2200" dirty="0">
              <a:solidFill>
                <a:srgbClr val="AD1519"/>
              </a:solidFill>
              <a:latin typeface="Century Gothic"/>
              <a:ea typeface="Century Gothic"/>
              <a:cs typeface="Century Gothic"/>
              <a:sym typeface="Century Gothic"/>
            </a:endParaRPr>
          </a:p>
        </p:txBody>
      </p:sp>
      <p:sp>
        <p:nvSpPr>
          <p:cNvPr id="41" name="Google Shape;706;p44">
            <a:extLst>
              <a:ext uri="{FF2B5EF4-FFF2-40B4-BE49-F238E27FC236}">
                <a16:creationId xmlns:a16="http://schemas.microsoft.com/office/drawing/2014/main" id="{C5AB6ADA-9749-4AFC-87EE-655201723CAC}"/>
              </a:ext>
            </a:extLst>
          </p:cNvPr>
          <p:cNvSpPr txBox="1"/>
          <p:nvPr/>
        </p:nvSpPr>
        <p:spPr>
          <a:xfrm>
            <a:off x="6524319" y="5823356"/>
            <a:ext cx="68216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are opening presents.</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42" name="Google Shape;707;p44">
            <a:extLst>
              <a:ext uri="{FF2B5EF4-FFF2-40B4-BE49-F238E27FC236}">
                <a16:creationId xmlns:a16="http://schemas.microsoft.com/office/drawing/2014/main" id="{891AF45D-F7A8-4A32-83A4-A4879E1D0862}"/>
              </a:ext>
            </a:extLst>
          </p:cNvPr>
          <p:cNvSpPr txBox="1"/>
          <p:nvPr/>
        </p:nvSpPr>
        <p:spPr>
          <a:xfrm>
            <a:off x="356078" y="4165979"/>
            <a:ext cx="11032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ando</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3" name="Google Shape;708;p44">
            <a:extLst>
              <a:ext uri="{FF2B5EF4-FFF2-40B4-BE49-F238E27FC236}">
                <a16:creationId xmlns:a16="http://schemas.microsoft.com/office/drawing/2014/main" id="{252BECB0-69FB-49AD-A591-908015B285BB}"/>
              </a:ext>
            </a:extLst>
          </p:cNvPr>
          <p:cNvSpPr txBox="1"/>
          <p:nvPr/>
        </p:nvSpPr>
        <p:spPr>
          <a:xfrm>
            <a:off x="1889674" y="4165979"/>
            <a:ext cx="1170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iendo</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4" name="Google Shape;709;p44">
            <a:extLst>
              <a:ext uri="{FF2B5EF4-FFF2-40B4-BE49-F238E27FC236}">
                <a16:creationId xmlns:a16="http://schemas.microsoft.com/office/drawing/2014/main" id="{DF14387B-A3E9-419F-B45A-FB92BA450D19}"/>
              </a:ext>
            </a:extLst>
          </p:cNvPr>
          <p:cNvSpPr txBox="1"/>
          <p:nvPr/>
        </p:nvSpPr>
        <p:spPr>
          <a:xfrm>
            <a:off x="5206447" y="4165979"/>
            <a:ext cx="1428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ongoing</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5" name="Google Shape;685;p44">
            <a:extLst>
              <a:ext uri="{FF2B5EF4-FFF2-40B4-BE49-F238E27FC236}">
                <a16:creationId xmlns:a16="http://schemas.microsoft.com/office/drawing/2014/main" id="{EBB8BFBE-4E8B-42F5-8DFB-3850821F1ED3}"/>
              </a:ext>
            </a:extLst>
          </p:cNvPr>
          <p:cNvSpPr txBox="1"/>
          <p:nvPr/>
        </p:nvSpPr>
        <p:spPr>
          <a:xfrm>
            <a:off x="-35149" y="1134637"/>
            <a:ext cx="10638800" cy="498558"/>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means _______ and is used to express a _____ or a ________.</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6" name="Google Shape;686;p44">
            <a:extLst>
              <a:ext uri="{FF2B5EF4-FFF2-40B4-BE49-F238E27FC236}">
                <a16:creationId xmlns:a16="http://schemas.microsoft.com/office/drawing/2014/main" id="{41AD9374-1EE7-4D0F-A100-261B28F1C6F8}"/>
              </a:ext>
            </a:extLst>
          </p:cNvPr>
          <p:cNvSpPr txBox="1"/>
          <p:nvPr/>
        </p:nvSpPr>
        <p:spPr>
          <a:xfrm>
            <a:off x="2073274" y="1149461"/>
            <a:ext cx="13048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to be</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7" name="Google Shape;687;p44">
            <a:extLst>
              <a:ext uri="{FF2B5EF4-FFF2-40B4-BE49-F238E27FC236}">
                <a16:creationId xmlns:a16="http://schemas.microsoft.com/office/drawing/2014/main" id="{B2AC643B-C445-4123-840A-5043CE04E280}"/>
              </a:ext>
            </a:extLst>
          </p:cNvPr>
          <p:cNvSpPr txBox="1"/>
          <p:nvPr/>
        </p:nvSpPr>
        <p:spPr>
          <a:xfrm>
            <a:off x="6797656" y="1149461"/>
            <a:ext cx="994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state</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48" name="Google Shape;688;p44">
            <a:extLst>
              <a:ext uri="{FF2B5EF4-FFF2-40B4-BE49-F238E27FC236}">
                <a16:creationId xmlns:a16="http://schemas.microsoft.com/office/drawing/2014/main" id="{A315EEEF-DB8B-42E8-9BEE-23F30C0900CC}"/>
              </a:ext>
            </a:extLst>
          </p:cNvPr>
          <p:cNvSpPr txBox="1"/>
          <p:nvPr/>
        </p:nvSpPr>
        <p:spPr>
          <a:xfrm>
            <a:off x="5925863" y="1703329"/>
            <a:ext cx="331501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Estamos</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el</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bar.</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49" name="Google Shape;689;p44">
            <a:extLst>
              <a:ext uri="{FF2B5EF4-FFF2-40B4-BE49-F238E27FC236}">
                <a16:creationId xmlns:a16="http://schemas.microsoft.com/office/drawing/2014/main" id="{E52E99BC-8472-4324-8AE9-B528D537160A}"/>
              </a:ext>
            </a:extLst>
          </p:cNvPr>
          <p:cNvSpPr txBox="1"/>
          <p:nvPr/>
        </p:nvSpPr>
        <p:spPr>
          <a:xfrm>
            <a:off x="5925863" y="2281010"/>
            <a:ext cx="290248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Estáis</a:t>
            </a:r>
            <a:r>
              <a:rPr kumimoji="0" lang="en-GB"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lang="en-GB" sz="2200" dirty="0" err="1">
                <a:solidFill>
                  <a:srgbClr val="AD1519"/>
                </a:solidFill>
                <a:latin typeface="Century Gothic"/>
                <a:ea typeface="Century Gothic"/>
                <a:cs typeface="Century Gothic"/>
                <a:sym typeface="Century Gothic"/>
              </a:rPr>
              <a:t>cansados</a:t>
            </a:r>
            <a:r>
              <a:rPr lang="en-GB" sz="2200" dirty="0">
                <a:solidFill>
                  <a:srgbClr val="AD1519"/>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50" name="Google Shape;690;p44">
            <a:extLst>
              <a:ext uri="{FF2B5EF4-FFF2-40B4-BE49-F238E27FC236}">
                <a16:creationId xmlns:a16="http://schemas.microsoft.com/office/drawing/2014/main" id="{2330D7D3-A216-4A15-BF26-B34895859D4E}"/>
              </a:ext>
            </a:extLst>
          </p:cNvPr>
          <p:cNvSpPr txBox="1"/>
          <p:nvPr/>
        </p:nvSpPr>
        <p:spPr>
          <a:xfrm>
            <a:off x="5925863" y="3011503"/>
            <a:ext cx="2854054" cy="430847"/>
          </a:xfrm>
          <a:prstGeom prst="rect">
            <a:avLst/>
          </a:prstGeom>
          <a:noFill/>
          <a:ln>
            <a:noFill/>
          </a:ln>
        </p:spPr>
        <p:txBody>
          <a:bodyPr spcFirstLastPara="1" wrap="square" lIns="91433" tIns="45700" rIns="91433" bIns="45700" anchor="t" anchorCtr="0">
            <a:spAutoFit/>
          </a:bodyPr>
          <a:lstStyle/>
          <a:p>
            <a:pPr lvl="0">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Están</a:t>
            </a:r>
            <a:r>
              <a:rPr kumimoji="0" lang="en-GB" sz="22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lang="en-GB" sz="2200" dirty="0" err="1">
                <a:solidFill>
                  <a:srgbClr val="AD1519"/>
                </a:solidFill>
                <a:ea typeface="Century Gothic"/>
                <a:cs typeface="Century Gothic"/>
                <a:sym typeface="Century Gothic"/>
              </a:rPr>
              <a:t>lejos</a:t>
            </a:r>
            <a:r>
              <a:rPr lang="en-GB" sz="2200" dirty="0">
                <a:solidFill>
                  <a:srgbClr val="AD1519"/>
                </a:solidFill>
                <a:ea typeface="Century Gothic"/>
                <a:cs typeface="Century Gothic"/>
                <a:sym typeface="Century Gothic"/>
              </a:rPr>
              <a:t>.</a:t>
            </a:r>
            <a:endParaRPr kumimoji="0" sz="2200" b="0" i="0" u="none" strike="noStrike" kern="1200" cap="none" spc="0" normalizeH="0" baseline="0" noProof="0" dirty="0">
              <a:ln>
                <a:noFill/>
              </a:ln>
              <a:solidFill>
                <a:srgbClr val="AD1519"/>
              </a:solidFill>
              <a:effectLst/>
              <a:uLnTx/>
              <a:uFillTx/>
              <a:latin typeface="Century Gothic"/>
            </a:endParaRPr>
          </a:p>
        </p:txBody>
      </p:sp>
      <p:sp>
        <p:nvSpPr>
          <p:cNvPr id="51" name="Google Shape;691;p44">
            <a:extLst>
              <a:ext uri="{FF2B5EF4-FFF2-40B4-BE49-F238E27FC236}">
                <a16:creationId xmlns:a16="http://schemas.microsoft.com/office/drawing/2014/main" id="{26C728D5-8026-4422-85E9-253FD79794BD}"/>
              </a:ext>
            </a:extLst>
          </p:cNvPr>
          <p:cNvSpPr txBox="1"/>
          <p:nvPr/>
        </p:nvSpPr>
        <p:spPr>
          <a:xfrm>
            <a:off x="339038" y="1709366"/>
            <a:ext cx="5837009"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‘we are’, we say _________.</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2" name="Google Shape;692;p44">
            <a:extLst>
              <a:ext uri="{FF2B5EF4-FFF2-40B4-BE49-F238E27FC236}">
                <a16:creationId xmlns:a16="http://schemas.microsoft.com/office/drawing/2014/main" id="{8B13121C-C013-4DFD-9323-B050298CE97D}"/>
              </a:ext>
            </a:extLst>
          </p:cNvPr>
          <p:cNvSpPr txBox="1"/>
          <p:nvPr/>
        </p:nvSpPr>
        <p:spPr>
          <a:xfrm>
            <a:off x="339038" y="2275797"/>
            <a:ext cx="6016937" cy="430847"/>
          </a:xfrm>
          <a:prstGeom prst="rect">
            <a:avLst/>
          </a:prstGeom>
          <a:noFill/>
          <a:ln>
            <a:noFill/>
          </a:ln>
        </p:spPr>
        <p:txBody>
          <a:bodyPr spcFirstLastPara="1" wrap="square" lIns="91433" tIns="45700" rIns="91433" bIns="45700" anchor="t" anchorCtr="0">
            <a:spAutoFit/>
          </a:bodyPr>
          <a:lstStyle/>
          <a:p>
            <a:pPr lvl="0">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‘you </a:t>
            </a:r>
            <a:r>
              <a:rPr lang="en-GB" sz="2200" dirty="0">
                <a:solidFill>
                  <a:srgbClr val="3A3838"/>
                </a:solidFill>
                <a:ea typeface="Century Gothic"/>
                <a:cs typeface="Century Gothic"/>
                <a:sym typeface="Century Gothic"/>
              </a:rPr>
              <a:t>are’ (plural), </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say ______.</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3" name="Google Shape;693;p44">
            <a:extLst>
              <a:ext uri="{FF2B5EF4-FFF2-40B4-BE49-F238E27FC236}">
                <a16:creationId xmlns:a16="http://schemas.microsoft.com/office/drawing/2014/main" id="{29863F9B-2288-4C4E-94F8-A56CBFC5C8E9}"/>
              </a:ext>
            </a:extLst>
          </p:cNvPr>
          <p:cNvSpPr txBox="1"/>
          <p:nvPr/>
        </p:nvSpPr>
        <p:spPr>
          <a:xfrm>
            <a:off x="339039" y="2842227"/>
            <a:ext cx="5407340" cy="76940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‘they are’ or ‘you are’ (plural,</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formal)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we say ______ .</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4" name="Google Shape;694;p44">
            <a:extLst>
              <a:ext uri="{FF2B5EF4-FFF2-40B4-BE49-F238E27FC236}">
                <a16:creationId xmlns:a16="http://schemas.microsoft.com/office/drawing/2014/main" id="{D95E9FC4-E8D5-48A2-9027-5BD79B6F141E}"/>
              </a:ext>
            </a:extLst>
          </p:cNvPr>
          <p:cNvSpPr txBox="1"/>
          <p:nvPr/>
        </p:nvSpPr>
        <p:spPr>
          <a:xfrm>
            <a:off x="8902974" y="1711963"/>
            <a:ext cx="3777925"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We are in the bar.</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5" name="Google Shape;695;p44">
            <a:extLst>
              <a:ext uri="{FF2B5EF4-FFF2-40B4-BE49-F238E27FC236}">
                <a16:creationId xmlns:a16="http://schemas.microsoft.com/office/drawing/2014/main" id="{DF12332B-437F-4DEE-8E92-A6BAF3D9230C}"/>
              </a:ext>
            </a:extLst>
          </p:cNvPr>
          <p:cNvSpPr txBox="1"/>
          <p:nvPr/>
        </p:nvSpPr>
        <p:spPr>
          <a:xfrm>
            <a:off x="8902974" y="2270652"/>
            <a:ext cx="365823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tired.</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6" name="Google Shape;696;p44">
            <a:extLst>
              <a:ext uri="{FF2B5EF4-FFF2-40B4-BE49-F238E27FC236}">
                <a16:creationId xmlns:a16="http://schemas.microsoft.com/office/drawing/2014/main" id="{821F5AC9-F87B-477A-8396-7C1076C4AB9B}"/>
              </a:ext>
            </a:extLst>
          </p:cNvPr>
          <p:cNvSpPr txBox="1"/>
          <p:nvPr/>
        </p:nvSpPr>
        <p:spPr>
          <a:xfrm>
            <a:off x="8902973" y="3011503"/>
            <a:ext cx="365823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 are</a:t>
            </a:r>
            <a:r>
              <a:rPr kumimoji="0" lang="en-GB" sz="2200"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far away.</a:t>
            </a:r>
            <a:endParaRPr kumimoji="0" sz="2200" b="0" i="0" u="none" strike="noStrike" kern="1200" cap="none" spc="0" normalizeH="0" baseline="0" noProof="0" dirty="0">
              <a:ln>
                <a:noFill/>
              </a:ln>
              <a:solidFill>
                <a:srgbClr val="3A3838"/>
              </a:solidFill>
              <a:effectLst/>
              <a:uLnTx/>
              <a:uFillTx/>
              <a:latin typeface="Century Gothic"/>
            </a:endParaRPr>
          </a:p>
        </p:txBody>
      </p:sp>
      <p:sp>
        <p:nvSpPr>
          <p:cNvPr id="57" name="Google Shape;697;p44">
            <a:extLst>
              <a:ext uri="{FF2B5EF4-FFF2-40B4-BE49-F238E27FC236}">
                <a16:creationId xmlns:a16="http://schemas.microsoft.com/office/drawing/2014/main" id="{BC1C9A31-C356-421B-B184-628089C2B2D4}"/>
              </a:ext>
            </a:extLst>
          </p:cNvPr>
          <p:cNvSpPr txBox="1"/>
          <p:nvPr/>
        </p:nvSpPr>
        <p:spPr>
          <a:xfrm>
            <a:off x="3605683" y="1695459"/>
            <a:ext cx="133387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estamos</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8" name="Google Shape;698;p44">
            <a:extLst>
              <a:ext uri="{FF2B5EF4-FFF2-40B4-BE49-F238E27FC236}">
                <a16:creationId xmlns:a16="http://schemas.microsoft.com/office/drawing/2014/main" id="{E4E48722-3797-40DE-9895-16311B530ACA}"/>
              </a:ext>
            </a:extLst>
          </p:cNvPr>
          <p:cNvSpPr txBox="1"/>
          <p:nvPr/>
        </p:nvSpPr>
        <p:spPr>
          <a:xfrm>
            <a:off x="4722544" y="2259058"/>
            <a:ext cx="1023834"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estáis</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9" name="Google Shape;699;p44">
            <a:extLst>
              <a:ext uri="{FF2B5EF4-FFF2-40B4-BE49-F238E27FC236}">
                <a16:creationId xmlns:a16="http://schemas.microsoft.com/office/drawing/2014/main" id="{4ADEA911-DE98-4C53-892D-1FF50B5B538A}"/>
              </a:ext>
            </a:extLst>
          </p:cNvPr>
          <p:cNvSpPr txBox="1"/>
          <p:nvPr/>
        </p:nvSpPr>
        <p:spPr>
          <a:xfrm>
            <a:off x="2448276" y="3159973"/>
            <a:ext cx="10304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están</a:t>
            </a:r>
            <a:endParaRPr kumimoji="0" sz="22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pic>
        <p:nvPicPr>
          <p:cNvPr id="2052" name="Picture 4" descr="arrow directions clipart - Clip Art Library">
            <a:extLst>
              <a:ext uri="{FF2B5EF4-FFF2-40B4-BE49-F238E27FC236}">
                <a16:creationId xmlns:a16="http://schemas.microsoft.com/office/drawing/2014/main" id="{F7E1C5B9-86D1-49A9-9891-93F79993082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3953" y="78388"/>
            <a:ext cx="2302744" cy="16119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687;p44">
            <a:extLst>
              <a:ext uri="{FF2B5EF4-FFF2-40B4-BE49-F238E27FC236}">
                <a16:creationId xmlns:a16="http://schemas.microsoft.com/office/drawing/2014/main" id="{D1FADD3B-9F12-7BB5-C89C-899F257B38CD}"/>
              </a:ext>
            </a:extLst>
          </p:cNvPr>
          <p:cNvSpPr txBox="1"/>
          <p:nvPr/>
        </p:nvSpPr>
        <p:spPr>
          <a:xfrm>
            <a:off x="8286807" y="1149461"/>
            <a:ext cx="1426528"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location</a:t>
            </a:r>
            <a:endParaRPr kumimoji="0" sz="1467" b="0"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557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8934-90DF-FB55-C1D4-7AFC59F09FFE}"/>
              </a:ext>
            </a:extLst>
          </p:cNvPr>
          <p:cNvSpPr>
            <a:spLocks noGrp="1"/>
          </p:cNvSpPr>
          <p:nvPr>
            <p:ph type="body" sz="quarter" idx="10"/>
          </p:nvPr>
        </p:nvSpPr>
        <p:spPr>
          <a:xfrm>
            <a:off x="63897" y="1091181"/>
            <a:ext cx="12064206" cy="5133246"/>
          </a:xfrm>
        </p:spPr>
        <p:txBody>
          <a:bodyPr>
            <a:normAutofit/>
          </a:bodyPr>
          <a:lstStyle/>
          <a:p>
            <a:r>
              <a:rPr lang="es-ES" sz="2500" b="1" dirty="0">
                <a:solidFill>
                  <a:srgbClr val="3D3C3C"/>
                </a:solidFill>
              </a:rPr>
              <a:t>¿Qué es una peña de un pueblo?</a:t>
            </a:r>
          </a:p>
          <a:p>
            <a:r>
              <a:rPr lang="es-ES" sz="2500" dirty="0">
                <a:solidFill>
                  <a:srgbClr val="3D3C3C"/>
                </a:solidFill>
              </a:rPr>
              <a:t>Es un grupo de personas de varias edades que funciona más o menos como un club, pero también es como una familia. Las peñas son parte de la cultura de España, sobre todo en pueblos pequeños en Castilla. Cada peña tiene un nombre y normalmente los miembros* hacen y llevan camisetas con ese nombre. Quedan para comer, beber, jugar y organizar actividades.</a:t>
            </a:r>
          </a:p>
        </p:txBody>
      </p:sp>
      <p:sp>
        <p:nvSpPr>
          <p:cNvPr id="3" name="Title 2">
            <a:extLst>
              <a:ext uri="{FF2B5EF4-FFF2-40B4-BE49-F238E27FC236}">
                <a16:creationId xmlns:a16="http://schemas.microsoft.com/office/drawing/2014/main" id="{77A9ADB1-01A6-34B7-2753-8BC3D72F86CC}"/>
              </a:ext>
            </a:extLst>
          </p:cNvPr>
          <p:cNvSpPr>
            <a:spLocks noGrp="1"/>
          </p:cNvSpPr>
          <p:nvPr>
            <p:ph type="title"/>
          </p:nvPr>
        </p:nvSpPr>
        <p:spPr>
          <a:xfrm>
            <a:off x="-1" y="214800"/>
            <a:ext cx="8483601" cy="647577"/>
          </a:xfrm>
        </p:spPr>
        <p:txBody>
          <a:bodyPr>
            <a:normAutofit/>
          </a:bodyPr>
          <a:lstStyle/>
          <a:p>
            <a:r>
              <a:rPr lang="en-ES" dirty="0"/>
              <a:t>Las peñas de los pueblos en España</a:t>
            </a:r>
          </a:p>
        </p:txBody>
      </p:sp>
      <p:sp>
        <p:nvSpPr>
          <p:cNvPr id="5" name="Rectangle 4">
            <a:extLst>
              <a:ext uri="{FF2B5EF4-FFF2-40B4-BE49-F238E27FC236}">
                <a16:creationId xmlns:a16="http://schemas.microsoft.com/office/drawing/2014/main" id="{A4A8EF0B-60A7-0F02-0D6F-30542F3F6B21}"/>
              </a:ext>
            </a:extLst>
          </p:cNvPr>
          <p:cNvSpPr/>
          <p:nvPr/>
        </p:nvSpPr>
        <p:spPr>
          <a:xfrm>
            <a:off x="8869136" y="695666"/>
            <a:ext cx="3059008" cy="658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u="sng" dirty="0" err="1"/>
              <a:t>Glossary</a:t>
            </a:r>
            <a:r>
              <a:rPr lang="es-ES" sz="2000" b="1" u="sng" dirty="0"/>
              <a:t>:</a:t>
            </a:r>
          </a:p>
          <a:p>
            <a:r>
              <a:rPr lang="es-ES" sz="2000" dirty="0"/>
              <a:t>el miembro* = </a:t>
            </a:r>
            <a:r>
              <a:rPr lang="es-ES" sz="2000" dirty="0" err="1"/>
              <a:t>member</a:t>
            </a:r>
            <a:endParaRPr lang="es-ES" sz="2000" dirty="0"/>
          </a:p>
        </p:txBody>
      </p:sp>
      <p:sp>
        <p:nvSpPr>
          <p:cNvPr id="11" name="Rounded Rectangle 11">
            <a:extLst>
              <a:ext uri="{FF2B5EF4-FFF2-40B4-BE49-F238E27FC236}">
                <a16:creationId xmlns:a16="http://schemas.microsoft.com/office/drawing/2014/main" id="{6F080B62-1C4A-A7D6-FDC2-C501B7DD74B7}"/>
              </a:ext>
            </a:extLst>
          </p:cNvPr>
          <p:cNvSpPr/>
          <p:nvPr/>
        </p:nvSpPr>
        <p:spPr>
          <a:xfrm>
            <a:off x="11222831" y="158190"/>
            <a:ext cx="70531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4" name="Picture 2" descr="Free photos of Sunday">
            <a:extLst>
              <a:ext uri="{FF2B5EF4-FFF2-40B4-BE49-F238E27FC236}">
                <a16:creationId xmlns:a16="http://schemas.microsoft.com/office/drawing/2014/main" id="{26D5B90B-A6DD-AFEA-5D1B-CB74E86719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6" t="21339" r="4035"/>
          <a:stretch/>
        </p:blipFill>
        <p:spPr bwMode="auto">
          <a:xfrm>
            <a:off x="9629279" y="3902670"/>
            <a:ext cx="2381234" cy="1838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09B8D9-A35E-0F8B-3A44-6E18FB02A9C0}"/>
              </a:ext>
            </a:extLst>
          </p:cNvPr>
          <p:cNvSpPr txBox="1"/>
          <p:nvPr/>
        </p:nvSpPr>
        <p:spPr>
          <a:xfrm>
            <a:off x="63897" y="3429000"/>
            <a:ext cx="9565382" cy="2785378"/>
          </a:xfrm>
          <a:prstGeom prst="rect">
            <a:avLst/>
          </a:prstGeom>
          <a:noFill/>
        </p:spPr>
        <p:txBody>
          <a:bodyPr wrap="square" rtlCol="0">
            <a:spAutoFit/>
          </a:bodyPr>
          <a:lstStyle/>
          <a:p>
            <a:r>
              <a:rPr lang="es-ES" sz="2500" b="1" dirty="0">
                <a:solidFill>
                  <a:srgbClr val="3D3C3C"/>
                </a:solidFill>
              </a:rPr>
              <a:t>¿Por qué son importantes?</a:t>
            </a:r>
          </a:p>
          <a:p>
            <a:r>
              <a:rPr lang="es-ES" sz="2500" dirty="0">
                <a:solidFill>
                  <a:srgbClr val="3D3C3C"/>
                </a:solidFill>
              </a:rPr>
              <a:t>Juegan un papel grande en la organización de las fiestas y el ambiente es siempre muy bueno gracias a las peñas. Las tradiciones del pueblo no desaparecen porque las peñas las enseñan a los jóvenes. Crean comunidades fuertes y ayudan a las personas a hacer amigos, sobre todo a los jóvenes porque crecen juntos. </a:t>
            </a:r>
            <a:endParaRPr lang="en-ES" sz="2500" dirty="0">
              <a:solidFill>
                <a:srgbClr val="3D3C3C"/>
              </a:solidFill>
            </a:endParaRPr>
          </a:p>
        </p:txBody>
      </p:sp>
    </p:spTree>
    <p:extLst>
      <p:ext uri="{BB962C8B-B14F-4D97-AF65-F5344CB8AC3E}">
        <p14:creationId xmlns:p14="http://schemas.microsoft.com/office/powerpoint/2010/main" val="27352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77423" y="974306"/>
            <a:ext cx="11492715" cy="830997"/>
          </a:xfrm>
          <a:prstGeom prst="rect">
            <a:avLst/>
          </a:prstGeom>
          <a:noFill/>
        </p:spPr>
        <p:txBody>
          <a:bodyPr wrap="square" rtlCol="0">
            <a:spAutoFit/>
          </a:bodyPr>
          <a:lstStyle/>
          <a:p>
            <a:r>
              <a:rPr lang="en-GB" sz="2400" dirty="0" err="1"/>
              <a:t>Unos</a:t>
            </a:r>
            <a:r>
              <a:rPr lang="en-GB" sz="2400" dirty="0"/>
              <a:t> amigos de dos </a:t>
            </a:r>
            <a:r>
              <a:rPr lang="en-GB" sz="2400" dirty="0" err="1"/>
              <a:t>peñas</a:t>
            </a:r>
            <a:r>
              <a:rPr lang="en-GB" sz="2400" dirty="0"/>
              <a:t> </a:t>
            </a:r>
            <a:r>
              <a:rPr lang="en-GB" sz="2400" dirty="0" err="1"/>
              <a:t>diferentes</a:t>
            </a:r>
            <a:r>
              <a:rPr lang="en-GB" sz="2400" dirty="0"/>
              <a:t> </a:t>
            </a:r>
            <a:r>
              <a:rPr lang="en-GB" sz="2400" dirty="0" err="1"/>
              <a:t>están</a:t>
            </a:r>
            <a:r>
              <a:rPr lang="en-GB" sz="2400" dirty="0"/>
              <a:t> </a:t>
            </a:r>
            <a:r>
              <a:rPr lang="en-GB" sz="2400" dirty="0" err="1"/>
              <a:t>organizando</a:t>
            </a:r>
            <a:r>
              <a:rPr lang="en-GB" sz="2400" dirty="0"/>
              <a:t> </a:t>
            </a:r>
            <a:r>
              <a:rPr lang="en-GB" sz="2400" dirty="0" err="1"/>
              <a:t>el</a:t>
            </a:r>
            <a:r>
              <a:rPr lang="en-GB" sz="2400" dirty="0"/>
              <a:t> </a:t>
            </a:r>
            <a:r>
              <a:rPr lang="en-GB" sz="2400" dirty="0" err="1"/>
              <a:t>lugar</a:t>
            </a:r>
            <a:r>
              <a:rPr lang="en-GB" sz="2400" dirty="0"/>
              <a:t> </a:t>
            </a:r>
            <a:r>
              <a:rPr lang="en-GB" sz="2400" dirty="0" err="1"/>
              <a:t>donde</a:t>
            </a:r>
            <a:r>
              <a:rPr lang="en-GB" sz="2400" dirty="0"/>
              <a:t> </a:t>
            </a:r>
            <a:r>
              <a:rPr lang="en-GB" sz="2400" dirty="0" err="1"/>
              <a:t>quedan</a:t>
            </a:r>
            <a:r>
              <a:rPr lang="en-GB" sz="2400" dirty="0"/>
              <a:t>. </a:t>
            </a:r>
            <a:r>
              <a:rPr lang="en-GB" sz="2400" dirty="0" err="1"/>
              <a:t>Escucha</a:t>
            </a:r>
            <a:r>
              <a:rPr lang="en-GB" sz="2400" dirty="0"/>
              <a:t> y </a:t>
            </a:r>
            <a:r>
              <a:rPr lang="en-GB" sz="2400" dirty="0" err="1"/>
              <a:t>completa</a:t>
            </a:r>
            <a:r>
              <a:rPr lang="en-GB" sz="2400" dirty="0"/>
              <a:t> </a:t>
            </a:r>
            <a:r>
              <a:rPr lang="en-GB" sz="2400" dirty="0" err="1"/>
              <a:t>el</a:t>
            </a:r>
            <a:r>
              <a:rPr lang="en-GB" sz="2400" dirty="0"/>
              <a:t> </a:t>
            </a:r>
            <a:r>
              <a:rPr lang="en-GB" sz="2400" dirty="0" err="1"/>
              <a:t>diálogo</a:t>
            </a:r>
            <a:r>
              <a:rPr lang="en-GB" sz="2400" dirty="0"/>
              <a:t> con </a:t>
            </a:r>
            <a:r>
              <a:rPr lang="en-GB" sz="2400" dirty="0" err="1"/>
              <a:t>los</a:t>
            </a:r>
            <a:r>
              <a:rPr lang="en-GB" sz="2400" dirty="0"/>
              <a:t> </a:t>
            </a:r>
            <a:r>
              <a:rPr lang="en-GB" sz="2400" dirty="0" err="1"/>
              <a:t>verbos</a:t>
            </a:r>
            <a:r>
              <a:rPr lang="en-GB" sz="2400" dirty="0"/>
              <a:t> que </a:t>
            </a:r>
            <a:r>
              <a:rPr lang="en-GB" sz="2400" dirty="0" err="1"/>
              <a:t>faltan</a:t>
            </a:r>
            <a:r>
              <a:rPr lang="en-GB" sz="2400" dirty="0"/>
              <a:t>.</a:t>
            </a:r>
          </a:p>
        </p:txBody>
      </p:sp>
      <p:sp>
        <p:nvSpPr>
          <p:cNvPr id="22" name="TextBox 21">
            <a:extLst>
              <a:ext uri="{FF2B5EF4-FFF2-40B4-BE49-F238E27FC236}">
                <a16:creationId xmlns:a16="http://schemas.microsoft.com/office/drawing/2014/main" id="{CCA8F356-EB2D-4565-BF1D-DFB36092AA9F}"/>
              </a:ext>
            </a:extLst>
          </p:cNvPr>
          <p:cNvSpPr txBox="1"/>
          <p:nvPr/>
        </p:nvSpPr>
        <p:spPr>
          <a:xfrm>
            <a:off x="140804" y="1951714"/>
            <a:ext cx="10754497" cy="3539430"/>
          </a:xfrm>
          <a:prstGeom prst="rect">
            <a:avLst/>
          </a:prstGeom>
          <a:noFill/>
        </p:spPr>
        <p:txBody>
          <a:bodyPr wrap="square" rtlCol="0">
            <a:spAutoFit/>
          </a:bodyPr>
          <a:lstStyle/>
          <a:p>
            <a:pPr marL="457200" indent="-457200">
              <a:buFontTx/>
              <a:buChar char="-"/>
            </a:pPr>
            <a:r>
              <a:rPr lang="en-GB" sz="2800" dirty="0"/>
              <a:t>¡</a:t>
            </a:r>
            <a:r>
              <a:rPr lang="en-GB" sz="2800" dirty="0" err="1"/>
              <a:t>Ey</a:t>
            </a:r>
            <a:r>
              <a:rPr lang="en-GB" sz="2800" dirty="0"/>
              <a:t>! ¿[1] ________ ___________ la comida? </a:t>
            </a:r>
          </a:p>
          <a:p>
            <a:pPr marL="457200" indent="-457200">
              <a:buFontTx/>
              <a:buChar char="-"/>
            </a:pPr>
            <a:r>
              <a:rPr lang="en-GB" sz="2800" dirty="0"/>
              <a:t>No, </a:t>
            </a:r>
            <a:r>
              <a:rPr lang="en-GB" sz="2800" dirty="0" err="1"/>
              <a:t>ahora</a:t>
            </a:r>
            <a:r>
              <a:rPr lang="en-GB" sz="2800" dirty="0"/>
              <a:t> [2] ________ ___________  </a:t>
            </a:r>
            <a:r>
              <a:rPr lang="en-GB" sz="2800" dirty="0" err="1"/>
              <a:t>una</a:t>
            </a:r>
            <a:r>
              <a:rPr lang="en-GB" sz="2800" dirty="0"/>
              <a:t> mesa para </a:t>
            </a:r>
            <a:r>
              <a:rPr lang="en-GB" sz="2800" dirty="0" err="1"/>
              <a:t>poner</a:t>
            </a:r>
            <a:r>
              <a:rPr lang="en-GB" sz="2800" dirty="0"/>
              <a:t> las </a:t>
            </a:r>
            <a:r>
              <a:rPr lang="en-GB" sz="2800" dirty="0" err="1"/>
              <a:t>bebidas</a:t>
            </a:r>
            <a:r>
              <a:rPr lang="en-GB" sz="2800" dirty="0"/>
              <a:t>. </a:t>
            </a:r>
          </a:p>
          <a:p>
            <a:pPr marL="457200" indent="-457200">
              <a:buFontTx/>
              <a:buChar char="-"/>
            </a:pPr>
            <a:r>
              <a:rPr lang="en-GB" sz="2800" dirty="0"/>
              <a:t>¡Ah! [3] ________ ___________  </a:t>
            </a:r>
            <a:r>
              <a:rPr lang="en-GB" sz="2800" dirty="0" err="1"/>
              <a:t>los</a:t>
            </a:r>
            <a:r>
              <a:rPr lang="en-GB" sz="2800" dirty="0"/>
              <a:t> </a:t>
            </a:r>
            <a:r>
              <a:rPr lang="en-GB" sz="2800" dirty="0" err="1"/>
              <a:t>muebles</a:t>
            </a:r>
            <a:r>
              <a:rPr lang="en-GB" sz="2800" dirty="0"/>
              <a:t>*. ¿Y </a:t>
            </a:r>
            <a:r>
              <a:rPr lang="en-GB" sz="2800" dirty="0" err="1"/>
              <a:t>dónde</a:t>
            </a:r>
            <a:r>
              <a:rPr lang="en-GB" sz="2800" dirty="0"/>
              <a:t> </a:t>
            </a:r>
            <a:r>
              <a:rPr lang="en-GB" sz="2800" dirty="0" err="1"/>
              <a:t>están</a:t>
            </a:r>
            <a:r>
              <a:rPr lang="en-GB" sz="2800" dirty="0"/>
              <a:t> </a:t>
            </a:r>
            <a:r>
              <a:rPr lang="en-GB" sz="2800" dirty="0" err="1"/>
              <a:t>los</a:t>
            </a:r>
            <a:r>
              <a:rPr lang="en-GB" sz="2800" dirty="0"/>
              <a:t> </a:t>
            </a:r>
            <a:r>
              <a:rPr lang="en-GB" sz="2800" dirty="0" err="1"/>
              <a:t>otros</a:t>
            </a:r>
            <a:r>
              <a:rPr lang="en-GB" sz="2800" dirty="0"/>
              <a:t>?</a:t>
            </a:r>
          </a:p>
          <a:p>
            <a:pPr marL="457200" indent="-457200">
              <a:buFontTx/>
              <a:buChar char="-"/>
            </a:pPr>
            <a:r>
              <a:rPr lang="en-GB" sz="2800" dirty="0"/>
              <a:t>[4] ________ ___________  </a:t>
            </a:r>
            <a:r>
              <a:rPr lang="en-GB" sz="2800" dirty="0" err="1"/>
              <a:t>más</a:t>
            </a:r>
            <a:r>
              <a:rPr lang="en-GB" sz="2800" dirty="0"/>
              <a:t> </a:t>
            </a:r>
            <a:r>
              <a:rPr lang="en-GB" sz="2800" dirty="0" err="1"/>
              <a:t>sillas</a:t>
            </a:r>
            <a:r>
              <a:rPr lang="en-GB" sz="2800" dirty="0"/>
              <a:t>. [5] ________ ___________  </a:t>
            </a:r>
            <a:r>
              <a:rPr lang="en-GB" sz="2800" dirty="0" err="1"/>
              <a:t>música</a:t>
            </a:r>
            <a:r>
              <a:rPr lang="en-GB" sz="2800" dirty="0"/>
              <a:t> </a:t>
            </a:r>
            <a:r>
              <a:rPr lang="en-GB" sz="2800" dirty="0" err="1"/>
              <a:t>alta.</a:t>
            </a:r>
            <a:r>
              <a:rPr lang="en-GB" sz="2800" dirty="0"/>
              <a:t> ¡[6] ________ ___________ la </a:t>
            </a:r>
            <a:r>
              <a:rPr lang="en-GB" sz="2800" dirty="0" err="1"/>
              <a:t>música</a:t>
            </a:r>
            <a:r>
              <a:rPr lang="en-GB" sz="2800" dirty="0"/>
              <a:t> </a:t>
            </a:r>
            <a:r>
              <a:rPr lang="en-GB" sz="2800" dirty="0" err="1"/>
              <a:t>desde</a:t>
            </a:r>
            <a:r>
              <a:rPr lang="en-GB" sz="2800" dirty="0"/>
              <a:t> </a:t>
            </a:r>
            <a:r>
              <a:rPr lang="en-GB" sz="2800" dirty="0" err="1"/>
              <a:t>aquí</a:t>
            </a:r>
            <a:r>
              <a:rPr lang="en-GB" sz="2800" dirty="0"/>
              <a:t>! Y [7] ________ ___________  la </a:t>
            </a:r>
            <a:r>
              <a:rPr lang="en-GB" sz="2800" dirty="0" err="1"/>
              <a:t>letra</a:t>
            </a:r>
            <a:r>
              <a:rPr lang="en-GB" sz="2800" dirty="0"/>
              <a:t> </a:t>
            </a:r>
            <a:r>
              <a:rPr lang="en-GB" sz="2800" dirty="0" err="1"/>
              <a:t>también</a:t>
            </a:r>
            <a:r>
              <a:rPr lang="en-GB" sz="2800" dirty="0"/>
              <a:t>.</a:t>
            </a:r>
          </a:p>
        </p:txBody>
      </p:sp>
      <p:pic>
        <p:nvPicPr>
          <p:cNvPr id="2" name="- Ey, ¿estáis preparando la comida? Part 1.wav">
            <a:hlinkClick r:id="" action="ppaction://media"/>
            <a:extLst>
              <a:ext uri="{FF2B5EF4-FFF2-40B4-BE49-F238E27FC236}">
                <a16:creationId xmlns:a16="http://schemas.microsoft.com/office/drawing/2014/main" id="{4316CC8A-7B88-F19A-61BF-7416F8CF9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4077" y="1411222"/>
            <a:ext cx="812800" cy="812800"/>
          </a:xfrm>
          <a:prstGeom prst="rect">
            <a:avLst/>
          </a:prstGeom>
        </p:spPr>
      </p:pic>
      <p:sp>
        <p:nvSpPr>
          <p:cNvPr id="9" name="TextBox 8">
            <a:extLst>
              <a:ext uri="{FF2B5EF4-FFF2-40B4-BE49-F238E27FC236}">
                <a16:creationId xmlns:a16="http://schemas.microsoft.com/office/drawing/2014/main" id="{4461EC97-050E-A507-49A8-3BEAB52D129D}"/>
              </a:ext>
            </a:extLst>
          </p:cNvPr>
          <p:cNvSpPr txBox="1"/>
          <p:nvPr/>
        </p:nvSpPr>
        <p:spPr>
          <a:xfrm>
            <a:off x="2269328" y="1951714"/>
            <a:ext cx="1031051" cy="492443"/>
          </a:xfrm>
          <a:prstGeom prst="rect">
            <a:avLst/>
          </a:prstGeom>
          <a:noFill/>
        </p:spPr>
        <p:txBody>
          <a:bodyPr wrap="none" rtlCol="0">
            <a:spAutoFit/>
          </a:bodyPr>
          <a:lstStyle/>
          <a:p>
            <a:r>
              <a:rPr lang="en-ES" sz="2600" dirty="0">
                <a:solidFill>
                  <a:schemeClr val="tx2"/>
                </a:solidFill>
              </a:rPr>
              <a:t>Estáis</a:t>
            </a:r>
          </a:p>
        </p:txBody>
      </p:sp>
      <p:sp>
        <p:nvSpPr>
          <p:cNvPr id="12" name="TextBox 11">
            <a:extLst>
              <a:ext uri="{FF2B5EF4-FFF2-40B4-BE49-F238E27FC236}">
                <a16:creationId xmlns:a16="http://schemas.microsoft.com/office/drawing/2014/main" id="{9E9351BA-5961-406E-1C5D-DBC60291076D}"/>
              </a:ext>
            </a:extLst>
          </p:cNvPr>
          <p:cNvSpPr txBox="1"/>
          <p:nvPr/>
        </p:nvSpPr>
        <p:spPr>
          <a:xfrm>
            <a:off x="3500113" y="1925830"/>
            <a:ext cx="2162772" cy="492443"/>
          </a:xfrm>
          <a:prstGeom prst="rect">
            <a:avLst/>
          </a:prstGeom>
          <a:noFill/>
        </p:spPr>
        <p:txBody>
          <a:bodyPr wrap="none" rtlCol="0">
            <a:spAutoFit/>
          </a:bodyPr>
          <a:lstStyle/>
          <a:p>
            <a:r>
              <a:rPr lang="en-ES" sz="2600" dirty="0">
                <a:solidFill>
                  <a:schemeClr val="tx2"/>
                </a:solidFill>
              </a:rPr>
              <a:t>preparando</a:t>
            </a:r>
          </a:p>
        </p:txBody>
      </p:sp>
      <p:sp>
        <p:nvSpPr>
          <p:cNvPr id="14" name="TextBox 13">
            <a:extLst>
              <a:ext uri="{FF2B5EF4-FFF2-40B4-BE49-F238E27FC236}">
                <a16:creationId xmlns:a16="http://schemas.microsoft.com/office/drawing/2014/main" id="{89B63683-0FA0-6C82-CD3F-88ECE2227273}"/>
              </a:ext>
            </a:extLst>
          </p:cNvPr>
          <p:cNvSpPr txBox="1"/>
          <p:nvPr/>
        </p:nvSpPr>
        <p:spPr>
          <a:xfrm>
            <a:off x="3050311" y="2391014"/>
            <a:ext cx="1531188" cy="492443"/>
          </a:xfrm>
          <a:prstGeom prst="rect">
            <a:avLst/>
          </a:prstGeom>
          <a:noFill/>
        </p:spPr>
        <p:txBody>
          <a:bodyPr wrap="none" rtlCol="0">
            <a:spAutoFit/>
          </a:bodyPr>
          <a:lstStyle/>
          <a:p>
            <a:r>
              <a:rPr lang="en-ES" sz="2600" dirty="0">
                <a:solidFill>
                  <a:schemeClr val="tx2"/>
                </a:solidFill>
              </a:rPr>
              <a:t>estamos</a:t>
            </a:r>
          </a:p>
        </p:txBody>
      </p:sp>
      <p:sp>
        <p:nvSpPr>
          <p:cNvPr id="17" name="TextBox 16">
            <a:extLst>
              <a:ext uri="{FF2B5EF4-FFF2-40B4-BE49-F238E27FC236}">
                <a16:creationId xmlns:a16="http://schemas.microsoft.com/office/drawing/2014/main" id="{0A04DEEB-B6A9-90BC-76EC-83B8905D16F7}"/>
              </a:ext>
            </a:extLst>
          </p:cNvPr>
          <p:cNvSpPr txBox="1"/>
          <p:nvPr/>
        </p:nvSpPr>
        <p:spPr>
          <a:xfrm>
            <a:off x="4619918" y="2374906"/>
            <a:ext cx="1837362" cy="492443"/>
          </a:xfrm>
          <a:prstGeom prst="rect">
            <a:avLst/>
          </a:prstGeom>
          <a:noFill/>
        </p:spPr>
        <p:txBody>
          <a:bodyPr wrap="none" rtlCol="0">
            <a:spAutoFit/>
          </a:bodyPr>
          <a:lstStyle/>
          <a:p>
            <a:r>
              <a:rPr lang="en-ES" sz="2600" dirty="0">
                <a:solidFill>
                  <a:schemeClr val="tx2"/>
                </a:solidFill>
              </a:rPr>
              <a:t>buscando</a:t>
            </a:r>
          </a:p>
        </p:txBody>
      </p:sp>
      <p:sp>
        <p:nvSpPr>
          <p:cNvPr id="19" name="TextBox 18">
            <a:extLst>
              <a:ext uri="{FF2B5EF4-FFF2-40B4-BE49-F238E27FC236}">
                <a16:creationId xmlns:a16="http://schemas.microsoft.com/office/drawing/2014/main" id="{879C4854-0C2B-86E1-9DDA-EC472277C055}"/>
              </a:ext>
            </a:extLst>
          </p:cNvPr>
          <p:cNvSpPr txBox="1"/>
          <p:nvPr/>
        </p:nvSpPr>
        <p:spPr>
          <a:xfrm>
            <a:off x="2051096" y="3259764"/>
            <a:ext cx="1067921" cy="492443"/>
          </a:xfrm>
          <a:prstGeom prst="rect">
            <a:avLst/>
          </a:prstGeom>
          <a:noFill/>
        </p:spPr>
        <p:txBody>
          <a:bodyPr wrap="none" rtlCol="0">
            <a:spAutoFit/>
          </a:bodyPr>
          <a:lstStyle/>
          <a:p>
            <a:r>
              <a:rPr lang="en-ES" sz="2600" dirty="0">
                <a:solidFill>
                  <a:schemeClr val="tx2"/>
                </a:solidFill>
              </a:rPr>
              <a:t>estáis</a:t>
            </a:r>
          </a:p>
        </p:txBody>
      </p:sp>
      <p:sp>
        <p:nvSpPr>
          <p:cNvPr id="20" name="TextBox 19">
            <a:extLst>
              <a:ext uri="{FF2B5EF4-FFF2-40B4-BE49-F238E27FC236}">
                <a16:creationId xmlns:a16="http://schemas.microsoft.com/office/drawing/2014/main" id="{DFF735A9-CC8D-5256-8C2C-5EFC6DDFFA20}"/>
              </a:ext>
            </a:extLst>
          </p:cNvPr>
          <p:cNvSpPr txBox="1"/>
          <p:nvPr/>
        </p:nvSpPr>
        <p:spPr>
          <a:xfrm>
            <a:off x="3379035" y="3259764"/>
            <a:ext cx="2113079" cy="492443"/>
          </a:xfrm>
          <a:prstGeom prst="rect">
            <a:avLst/>
          </a:prstGeom>
          <a:noFill/>
        </p:spPr>
        <p:txBody>
          <a:bodyPr wrap="none" rtlCol="0">
            <a:spAutoFit/>
          </a:bodyPr>
          <a:lstStyle/>
          <a:p>
            <a:r>
              <a:rPr lang="en-ES" sz="2600" dirty="0">
                <a:solidFill>
                  <a:schemeClr val="tx2"/>
                </a:solidFill>
              </a:rPr>
              <a:t>cambiando</a:t>
            </a:r>
          </a:p>
        </p:txBody>
      </p:sp>
      <p:sp>
        <p:nvSpPr>
          <p:cNvPr id="28" name="TextBox 27">
            <a:extLst>
              <a:ext uri="{FF2B5EF4-FFF2-40B4-BE49-F238E27FC236}">
                <a16:creationId xmlns:a16="http://schemas.microsoft.com/office/drawing/2014/main" id="{332811C9-07C7-4C5C-DCF1-E100C22BADC2}"/>
              </a:ext>
            </a:extLst>
          </p:cNvPr>
          <p:cNvSpPr txBox="1"/>
          <p:nvPr/>
        </p:nvSpPr>
        <p:spPr>
          <a:xfrm>
            <a:off x="1296013" y="4075371"/>
            <a:ext cx="1037463" cy="492443"/>
          </a:xfrm>
          <a:prstGeom prst="rect">
            <a:avLst/>
          </a:prstGeom>
          <a:noFill/>
        </p:spPr>
        <p:txBody>
          <a:bodyPr wrap="none" rtlCol="0">
            <a:spAutoFit/>
          </a:bodyPr>
          <a:lstStyle/>
          <a:p>
            <a:r>
              <a:rPr lang="en-ES" sz="2600" dirty="0">
                <a:solidFill>
                  <a:schemeClr val="tx2"/>
                </a:solidFill>
              </a:rPr>
              <a:t>Están</a:t>
            </a:r>
          </a:p>
        </p:txBody>
      </p:sp>
      <p:sp>
        <p:nvSpPr>
          <p:cNvPr id="29" name="TextBox 28">
            <a:extLst>
              <a:ext uri="{FF2B5EF4-FFF2-40B4-BE49-F238E27FC236}">
                <a16:creationId xmlns:a16="http://schemas.microsoft.com/office/drawing/2014/main" id="{12338E4F-AC4B-9CFC-62CB-BD982A80019F}"/>
              </a:ext>
            </a:extLst>
          </p:cNvPr>
          <p:cNvSpPr txBox="1"/>
          <p:nvPr/>
        </p:nvSpPr>
        <p:spPr>
          <a:xfrm>
            <a:off x="2848268" y="4052330"/>
            <a:ext cx="1670650" cy="492443"/>
          </a:xfrm>
          <a:prstGeom prst="rect">
            <a:avLst/>
          </a:prstGeom>
          <a:noFill/>
        </p:spPr>
        <p:txBody>
          <a:bodyPr wrap="none" rtlCol="0">
            <a:spAutoFit/>
          </a:bodyPr>
          <a:lstStyle/>
          <a:p>
            <a:r>
              <a:rPr lang="en-ES" sz="2600" dirty="0">
                <a:solidFill>
                  <a:schemeClr val="tx2"/>
                </a:solidFill>
              </a:rPr>
              <a:t>trayendo</a:t>
            </a:r>
          </a:p>
        </p:txBody>
      </p:sp>
      <p:sp>
        <p:nvSpPr>
          <p:cNvPr id="30" name="TextBox 29">
            <a:extLst>
              <a:ext uri="{FF2B5EF4-FFF2-40B4-BE49-F238E27FC236}">
                <a16:creationId xmlns:a16="http://schemas.microsoft.com/office/drawing/2014/main" id="{D6095BD6-7874-99DD-0B46-C8F5146D7324}"/>
              </a:ext>
            </a:extLst>
          </p:cNvPr>
          <p:cNvSpPr txBox="1"/>
          <p:nvPr/>
        </p:nvSpPr>
        <p:spPr>
          <a:xfrm>
            <a:off x="3452767" y="4537475"/>
            <a:ext cx="1494320" cy="492443"/>
          </a:xfrm>
          <a:prstGeom prst="rect">
            <a:avLst/>
          </a:prstGeom>
          <a:noFill/>
        </p:spPr>
        <p:txBody>
          <a:bodyPr wrap="none" rtlCol="0">
            <a:spAutoFit/>
          </a:bodyPr>
          <a:lstStyle/>
          <a:p>
            <a:r>
              <a:rPr lang="en-ES" sz="2600" dirty="0">
                <a:solidFill>
                  <a:schemeClr val="tx2"/>
                </a:solidFill>
              </a:rPr>
              <a:t>Estamos</a:t>
            </a:r>
          </a:p>
        </p:txBody>
      </p:sp>
      <p:sp>
        <p:nvSpPr>
          <p:cNvPr id="31" name="TextBox 30">
            <a:extLst>
              <a:ext uri="{FF2B5EF4-FFF2-40B4-BE49-F238E27FC236}">
                <a16:creationId xmlns:a16="http://schemas.microsoft.com/office/drawing/2014/main" id="{995F7D77-9B5F-6F6E-5D2D-BBC1CEBE89A1}"/>
              </a:ext>
            </a:extLst>
          </p:cNvPr>
          <p:cNvSpPr txBox="1"/>
          <p:nvPr/>
        </p:nvSpPr>
        <p:spPr>
          <a:xfrm>
            <a:off x="4922624" y="4522086"/>
            <a:ext cx="2246128" cy="492443"/>
          </a:xfrm>
          <a:prstGeom prst="rect">
            <a:avLst/>
          </a:prstGeom>
          <a:noFill/>
        </p:spPr>
        <p:txBody>
          <a:bodyPr wrap="none" rtlCol="0">
            <a:spAutoFit/>
          </a:bodyPr>
          <a:lstStyle/>
          <a:p>
            <a:r>
              <a:rPr lang="en-ES" sz="2600" dirty="0">
                <a:solidFill>
                  <a:schemeClr val="tx2"/>
                </a:solidFill>
              </a:rPr>
              <a:t>escuchando</a:t>
            </a:r>
          </a:p>
        </p:txBody>
      </p:sp>
      <p:sp>
        <p:nvSpPr>
          <p:cNvPr id="32" name="TextBox 31">
            <a:extLst>
              <a:ext uri="{FF2B5EF4-FFF2-40B4-BE49-F238E27FC236}">
                <a16:creationId xmlns:a16="http://schemas.microsoft.com/office/drawing/2014/main" id="{EB05E2BA-A6D6-84FD-FF44-7ACFB8604B58}"/>
              </a:ext>
            </a:extLst>
          </p:cNvPr>
          <p:cNvSpPr txBox="1"/>
          <p:nvPr/>
        </p:nvSpPr>
        <p:spPr>
          <a:xfrm>
            <a:off x="2700959" y="4942746"/>
            <a:ext cx="1067921" cy="492443"/>
          </a:xfrm>
          <a:prstGeom prst="rect">
            <a:avLst/>
          </a:prstGeom>
          <a:noFill/>
        </p:spPr>
        <p:txBody>
          <a:bodyPr wrap="none" rtlCol="0">
            <a:spAutoFit/>
          </a:bodyPr>
          <a:lstStyle/>
          <a:p>
            <a:r>
              <a:rPr lang="en-ES" sz="2600" dirty="0">
                <a:solidFill>
                  <a:schemeClr val="tx2"/>
                </a:solidFill>
              </a:rPr>
              <a:t>estáis</a:t>
            </a:r>
          </a:p>
        </p:txBody>
      </p:sp>
      <p:sp>
        <p:nvSpPr>
          <p:cNvPr id="33" name="TextBox 32">
            <a:extLst>
              <a:ext uri="{FF2B5EF4-FFF2-40B4-BE49-F238E27FC236}">
                <a16:creationId xmlns:a16="http://schemas.microsoft.com/office/drawing/2014/main" id="{5E3C1716-7E4F-DF5A-9055-4A527090FA6B}"/>
              </a:ext>
            </a:extLst>
          </p:cNvPr>
          <p:cNvSpPr txBox="1"/>
          <p:nvPr/>
        </p:nvSpPr>
        <p:spPr>
          <a:xfrm>
            <a:off x="4111254" y="4959082"/>
            <a:ext cx="1821332" cy="492443"/>
          </a:xfrm>
          <a:prstGeom prst="rect">
            <a:avLst/>
          </a:prstGeom>
          <a:noFill/>
        </p:spPr>
        <p:txBody>
          <a:bodyPr wrap="none" rtlCol="0">
            <a:spAutoFit/>
          </a:bodyPr>
          <a:lstStyle/>
          <a:p>
            <a:r>
              <a:rPr lang="en-ES" sz="2600" dirty="0">
                <a:solidFill>
                  <a:schemeClr val="tx2"/>
                </a:solidFill>
              </a:rPr>
              <a:t>cantando</a:t>
            </a:r>
          </a:p>
        </p:txBody>
      </p:sp>
      <p:sp>
        <p:nvSpPr>
          <p:cNvPr id="36" name="TextBox 35">
            <a:extLst>
              <a:ext uri="{FF2B5EF4-FFF2-40B4-BE49-F238E27FC236}">
                <a16:creationId xmlns:a16="http://schemas.microsoft.com/office/drawing/2014/main" id="{219DBB94-AF1C-39CD-3D08-3318A2953CBE}"/>
              </a:ext>
            </a:extLst>
          </p:cNvPr>
          <p:cNvSpPr txBox="1"/>
          <p:nvPr/>
        </p:nvSpPr>
        <p:spPr>
          <a:xfrm>
            <a:off x="8680505" y="4075809"/>
            <a:ext cx="2246128" cy="492443"/>
          </a:xfrm>
          <a:prstGeom prst="rect">
            <a:avLst/>
          </a:prstGeom>
          <a:noFill/>
        </p:spPr>
        <p:txBody>
          <a:bodyPr wrap="none" rtlCol="0">
            <a:spAutoFit/>
          </a:bodyPr>
          <a:lstStyle/>
          <a:p>
            <a:r>
              <a:rPr lang="en-ES" sz="2600" dirty="0">
                <a:solidFill>
                  <a:schemeClr val="tx2"/>
                </a:solidFill>
              </a:rPr>
              <a:t>escuchando</a:t>
            </a:r>
          </a:p>
        </p:txBody>
      </p:sp>
      <p:sp>
        <p:nvSpPr>
          <p:cNvPr id="37" name="TextBox 36">
            <a:extLst>
              <a:ext uri="{FF2B5EF4-FFF2-40B4-BE49-F238E27FC236}">
                <a16:creationId xmlns:a16="http://schemas.microsoft.com/office/drawing/2014/main" id="{1702B4A7-F4C8-0D31-1DD3-7EE4EA9D8811}"/>
              </a:ext>
            </a:extLst>
          </p:cNvPr>
          <p:cNvSpPr txBox="1"/>
          <p:nvPr/>
        </p:nvSpPr>
        <p:spPr>
          <a:xfrm>
            <a:off x="7373593" y="4075809"/>
            <a:ext cx="1031051" cy="492443"/>
          </a:xfrm>
          <a:prstGeom prst="rect">
            <a:avLst/>
          </a:prstGeom>
          <a:noFill/>
        </p:spPr>
        <p:txBody>
          <a:bodyPr wrap="none" rtlCol="0">
            <a:spAutoFit/>
          </a:bodyPr>
          <a:lstStyle/>
          <a:p>
            <a:r>
              <a:rPr lang="en-ES" sz="2600" dirty="0">
                <a:solidFill>
                  <a:schemeClr val="tx2"/>
                </a:solidFill>
              </a:rPr>
              <a:t>Estáis</a:t>
            </a:r>
          </a:p>
        </p:txBody>
      </p:sp>
      <p:pic>
        <p:nvPicPr>
          <p:cNvPr id="38" name="Picture 37">
            <a:extLst>
              <a:ext uri="{FF2B5EF4-FFF2-40B4-BE49-F238E27FC236}">
                <a16:creationId xmlns:a16="http://schemas.microsoft.com/office/drawing/2014/main" id="{FADE4EA2-5262-C24E-2F22-DA9F89950A0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44707" y="4830113"/>
            <a:ext cx="1683437" cy="1548362"/>
          </a:xfrm>
          <a:prstGeom prst="rect">
            <a:avLst/>
          </a:prstGeom>
        </p:spPr>
      </p:pic>
      <p:sp>
        <p:nvSpPr>
          <p:cNvPr id="39" name="Rectangle 38">
            <a:extLst>
              <a:ext uri="{FF2B5EF4-FFF2-40B4-BE49-F238E27FC236}">
                <a16:creationId xmlns:a16="http://schemas.microsoft.com/office/drawing/2014/main" id="{8B5217AA-DE38-3DB4-2868-365967E82EBE}"/>
              </a:ext>
            </a:extLst>
          </p:cNvPr>
          <p:cNvSpPr/>
          <p:nvPr/>
        </p:nvSpPr>
        <p:spPr>
          <a:xfrm>
            <a:off x="2176628" y="5612824"/>
            <a:ext cx="7838744" cy="699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dirty="0"/>
              <a:t>Extensión (H): busca en el texto las palabras que puedes cambiar por las siguientes palabras: </a:t>
            </a:r>
            <a:r>
              <a:rPr lang="en-ES" b="1" dirty="0"/>
              <a:t>construyendo</a:t>
            </a:r>
            <a:r>
              <a:rPr lang="en-ES" dirty="0"/>
              <a:t> / </a:t>
            </a:r>
            <a:r>
              <a:rPr lang="en-ES" b="1" dirty="0"/>
              <a:t>oye</a:t>
            </a:r>
            <a:r>
              <a:rPr lang="en-ES" dirty="0"/>
              <a:t> / </a:t>
            </a:r>
            <a:r>
              <a:rPr lang="en-ES" b="1" dirty="0"/>
              <a:t>demás</a:t>
            </a:r>
            <a:r>
              <a:rPr lang="en-ES" dirty="0"/>
              <a:t> / </a:t>
            </a:r>
            <a:r>
              <a:rPr lang="en-ES" b="1" dirty="0"/>
              <a:t>oyendo</a:t>
            </a:r>
          </a:p>
        </p:txBody>
      </p:sp>
      <p:sp>
        <p:nvSpPr>
          <p:cNvPr id="40" name="Rectangle 39">
            <a:extLst>
              <a:ext uri="{FF2B5EF4-FFF2-40B4-BE49-F238E27FC236}">
                <a16:creationId xmlns:a16="http://schemas.microsoft.com/office/drawing/2014/main" id="{567988FC-55D7-0319-7659-D16A923D81F4}"/>
              </a:ext>
            </a:extLst>
          </p:cNvPr>
          <p:cNvSpPr/>
          <p:nvPr/>
        </p:nvSpPr>
        <p:spPr>
          <a:xfrm>
            <a:off x="439431" y="2048434"/>
            <a:ext cx="931225"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a:t>
            </a:r>
          </a:p>
        </p:txBody>
      </p:sp>
      <p:sp>
        <p:nvSpPr>
          <p:cNvPr id="41" name="Rectangle 40">
            <a:extLst>
              <a:ext uri="{FF2B5EF4-FFF2-40B4-BE49-F238E27FC236}">
                <a16:creationId xmlns:a16="http://schemas.microsoft.com/office/drawing/2014/main" id="{A44B9A3C-6FB7-E60B-890E-EB194C4D6E66}"/>
              </a:ext>
            </a:extLst>
          </p:cNvPr>
          <p:cNvSpPr/>
          <p:nvPr/>
        </p:nvSpPr>
        <p:spPr>
          <a:xfrm>
            <a:off x="4505306" y="2438909"/>
            <a:ext cx="2246128"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construyendo</a:t>
            </a:r>
          </a:p>
        </p:txBody>
      </p:sp>
      <p:sp>
        <p:nvSpPr>
          <p:cNvPr id="42" name="Rectangle 41">
            <a:extLst>
              <a:ext uri="{FF2B5EF4-FFF2-40B4-BE49-F238E27FC236}">
                <a16:creationId xmlns:a16="http://schemas.microsoft.com/office/drawing/2014/main" id="{498B69AF-A89D-6EB9-A2F9-6EDB9744B3DB}"/>
              </a:ext>
            </a:extLst>
          </p:cNvPr>
          <p:cNvSpPr/>
          <p:nvPr/>
        </p:nvSpPr>
        <p:spPr>
          <a:xfrm>
            <a:off x="1196660" y="3751918"/>
            <a:ext cx="1391589"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demás?</a:t>
            </a:r>
          </a:p>
        </p:txBody>
      </p:sp>
      <p:sp>
        <p:nvSpPr>
          <p:cNvPr id="43" name="Rectangle 42">
            <a:extLst>
              <a:ext uri="{FF2B5EF4-FFF2-40B4-BE49-F238E27FC236}">
                <a16:creationId xmlns:a16="http://schemas.microsoft.com/office/drawing/2014/main" id="{CC1992D3-2F19-C3AA-7FB8-88635A5DF4E1}"/>
              </a:ext>
            </a:extLst>
          </p:cNvPr>
          <p:cNvSpPr/>
          <p:nvPr/>
        </p:nvSpPr>
        <p:spPr>
          <a:xfrm>
            <a:off x="8680505" y="4097192"/>
            <a:ext cx="2113590"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oyendo</a:t>
            </a:r>
          </a:p>
        </p:txBody>
      </p:sp>
      <p:sp>
        <p:nvSpPr>
          <p:cNvPr id="44" name="Rectangle 43">
            <a:extLst>
              <a:ext uri="{FF2B5EF4-FFF2-40B4-BE49-F238E27FC236}">
                <a16:creationId xmlns:a16="http://schemas.microsoft.com/office/drawing/2014/main" id="{9D84570D-D8DF-CD47-A8E7-8375BF185E74}"/>
              </a:ext>
            </a:extLst>
          </p:cNvPr>
          <p:cNvSpPr/>
          <p:nvPr/>
        </p:nvSpPr>
        <p:spPr>
          <a:xfrm>
            <a:off x="4931980" y="4506697"/>
            <a:ext cx="2113590" cy="395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t>oyendo</a:t>
            </a:r>
          </a:p>
        </p:txBody>
      </p:sp>
      <p:sp>
        <p:nvSpPr>
          <p:cNvPr id="5" name="TextBox 4">
            <a:extLst>
              <a:ext uri="{FF2B5EF4-FFF2-40B4-BE49-F238E27FC236}">
                <a16:creationId xmlns:a16="http://schemas.microsoft.com/office/drawing/2014/main" id="{91B40369-4B47-5AC4-569E-E71F6A24F254}"/>
              </a:ext>
            </a:extLst>
          </p:cNvPr>
          <p:cNvSpPr txBox="1"/>
          <p:nvPr/>
        </p:nvSpPr>
        <p:spPr>
          <a:xfrm>
            <a:off x="6705602" y="258166"/>
            <a:ext cx="2866490" cy="369332"/>
          </a:xfrm>
          <a:prstGeom prst="rect">
            <a:avLst/>
          </a:prstGeom>
          <a:noFill/>
        </p:spPr>
        <p:txBody>
          <a:bodyPr wrap="none" rtlCol="0">
            <a:spAutoFit/>
          </a:bodyPr>
          <a:lstStyle/>
          <a:p>
            <a:r>
              <a:rPr lang="en-ES" dirty="0"/>
              <a:t> (H) *muebles = furniture</a:t>
            </a:r>
          </a:p>
        </p:txBody>
      </p:sp>
    </p:spTree>
    <p:extLst>
      <p:ext uri="{BB962C8B-B14F-4D97-AF65-F5344CB8AC3E}">
        <p14:creationId xmlns:p14="http://schemas.microsoft.com/office/powerpoint/2010/main" val="403937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2"/>
                </p:tgtEl>
              </p:cMediaNode>
            </p:audio>
          </p:childTnLst>
        </p:cTn>
      </p:par>
    </p:tnLst>
    <p:bldLst>
      <p:bldP spid="9" grpId="0"/>
      <p:bldP spid="12" grpId="0"/>
      <p:bldP spid="14" grpId="0"/>
      <p:bldP spid="17" grpId="0"/>
      <p:bldP spid="19" grpId="0"/>
      <p:bldP spid="20" grpId="0"/>
      <p:bldP spid="28" grpId="0"/>
      <p:bldP spid="29" grpId="0"/>
      <p:bldP spid="30" grpId="0"/>
      <p:bldP spid="31" grpId="0"/>
      <p:bldP spid="32" grpId="0"/>
      <p:bldP spid="33" grpId="0"/>
      <p:bldP spid="36" grpId="0"/>
      <p:bldP spid="37" grpId="0"/>
      <p:bldP spid="39"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E6185B3-6409-D300-1FAD-80A6BBBBEC93}"/>
              </a:ext>
            </a:extLst>
          </p:cNvPr>
          <p:cNvGraphicFramePr>
            <a:graphicFrameLocks noGrp="1"/>
          </p:cNvGraphicFramePr>
          <p:nvPr>
            <p:ph type="tbl" sz="quarter" idx="10"/>
          </p:nvPr>
        </p:nvGraphicFramePr>
        <p:xfrm>
          <a:off x="316593" y="2076632"/>
          <a:ext cx="11492715" cy="4183491"/>
        </p:xfrm>
        <a:graphic>
          <a:graphicData uri="http://schemas.openxmlformats.org/drawingml/2006/table">
            <a:tbl>
              <a:tblPr firstRow="1" bandRow="1">
                <a:tableStyleId>{5C22544A-7EE6-4342-B048-85BDC9FD1C3A}</a:tableStyleId>
              </a:tblPr>
              <a:tblGrid>
                <a:gridCol w="3830905">
                  <a:extLst>
                    <a:ext uri="{9D8B030D-6E8A-4147-A177-3AD203B41FA5}">
                      <a16:colId xmlns:a16="http://schemas.microsoft.com/office/drawing/2014/main" val="201556079"/>
                    </a:ext>
                  </a:extLst>
                </a:gridCol>
                <a:gridCol w="3830905">
                  <a:extLst>
                    <a:ext uri="{9D8B030D-6E8A-4147-A177-3AD203B41FA5}">
                      <a16:colId xmlns:a16="http://schemas.microsoft.com/office/drawing/2014/main" val="1593129224"/>
                    </a:ext>
                  </a:extLst>
                </a:gridCol>
                <a:gridCol w="3830905">
                  <a:extLst>
                    <a:ext uri="{9D8B030D-6E8A-4147-A177-3AD203B41FA5}">
                      <a16:colId xmlns:a16="http://schemas.microsoft.com/office/drawing/2014/main" val="432172118"/>
                    </a:ext>
                  </a:extLst>
                </a:gridCol>
              </a:tblGrid>
              <a:tr h="488839">
                <a:tc>
                  <a:txBody>
                    <a:bodyPr/>
                    <a:lstStyle/>
                    <a:p>
                      <a:r>
                        <a:rPr lang="en-ES" sz="2400" dirty="0"/>
                        <a:t>what we are doing</a:t>
                      </a:r>
                    </a:p>
                  </a:txBody>
                  <a:tcPr>
                    <a:lnB w="12700" cap="flat" cmpd="sng" algn="ctr">
                      <a:solidFill>
                        <a:schemeClr val="tx1"/>
                      </a:solidFill>
                      <a:prstDash val="solid"/>
                      <a:round/>
                      <a:headEnd type="none" w="med" len="med"/>
                      <a:tailEnd type="none" w="med" len="med"/>
                    </a:lnB>
                  </a:tcPr>
                </a:tc>
                <a:tc>
                  <a:txBody>
                    <a:bodyPr/>
                    <a:lstStyle/>
                    <a:p>
                      <a:r>
                        <a:rPr lang="en-ES" sz="2400" dirty="0"/>
                        <a:t>what you (pl) are doing</a:t>
                      </a:r>
                    </a:p>
                  </a:txBody>
                  <a:tcPr>
                    <a:lnB w="12700" cap="flat" cmpd="sng" algn="ctr">
                      <a:solidFill>
                        <a:schemeClr val="tx1"/>
                      </a:solidFill>
                      <a:prstDash val="solid"/>
                      <a:round/>
                      <a:headEnd type="none" w="med" len="med"/>
                      <a:tailEnd type="none" w="med" len="med"/>
                    </a:lnB>
                  </a:tcPr>
                </a:tc>
                <a:tc>
                  <a:txBody>
                    <a:bodyPr/>
                    <a:lstStyle/>
                    <a:p>
                      <a:r>
                        <a:rPr lang="en-ES" sz="2400" dirty="0"/>
                        <a:t>what they are doing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128856"/>
                  </a:ext>
                </a:extLst>
              </a:tr>
              <a:tr h="3694652">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2778458"/>
                  </a:ext>
                </a:extLst>
              </a:tr>
            </a:tbl>
          </a:graphicData>
        </a:graphic>
      </p:graphicFrame>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16593" y="1069538"/>
            <a:ext cx="11492715" cy="830997"/>
          </a:xfrm>
          <a:prstGeom prst="rect">
            <a:avLst/>
          </a:prstGeom>
          <a:noFill/>
        </p:spPr>
        <p:txBody>
          <a:bodyPr wrap="square" rtlCol="0">
            <a:spAutoFit/>
          </a:bodyPr>
          <a:lstStyle/>
          <a:p>
            <a:r>
              <a:rPr lang="en-GB" sz="2400" dirty="0" err="1"/>
              <a:t>Unos</a:t>
            </a:r>
            <a:r>
              <a:rPr lang="en-GB" sz="2400" dirty="0"/>
              <a:t> amigos de dos </a:t>
            </a:r>
            <a:r>
              <a:rPr lang="en-GB" sz="2400" dirty="0" err="1"/>
              <a:t>peñas</a:t>
            </a:r>
            <a:r>
              <a:rPr lang="en-GB" sz="2400" dirty="0"/>
              <a:t> </a:t>
            </a:r>
            <a:r>
              <a:rPr lang="en-GB" sz="2400" dirty="0" err="1"/>
              <a:t>diferentes</a:t>
            </a:r>
            <a:r>
              <a:rPr lang="en-GB" sz="2400" dirty="0"/>
              <a:t> </a:t>
            </a:r>
            <a:r>
              <a:rPr lang="en-GB" sz="2400" dirty="0" err="1"/>
              <a:t>están</a:t>
            </a:r>
            <a:r>
              <a:rPr lang="en-GB" sz="2400" dirty="0"/>
              <a:t> </a:t>
            </a:r>
            <a:r>
              <a:rPr lang="en-GB" sz="2400" dirty="0" err="1"/>
              <a:t>organizando</a:t>
            </a:r>
            <a:r>
              <a:rPr lang="en-GB" sz="2400" dirty="0"/>
              <a:t> </a:t>
            </a:r>
            <a:r>
              <a:rPr lang="en-GB" sz="2400" dirty="0" err="1"/>
              <a:t>el</a:t>
            </a:r>
            <a:r>
              <a:rPr lang="en-GB" sz="2400" dirty="0"/>
              <a:t> </a:t>
            </a:r>
            <a:r>
              <a:rPr lang="en-GB" sz="2400" dirty="0" err="1"/>
              <a:t>lugar</a:t>
            </a:r>
            <a:r>
              <a:rPr lang="en-GB" sz="2400" dirty="0"/>
              <a:t> </a:t>
            </a:r>
            <a:r>
              <a:rPr lang="en-GB" sz="2400" dirty="0" err="1"/>
              <a:t>donde</a:t>
            </a:r>
            <a:r>
              <a:rPr lang="en-GB" sz="2400" dirty="0"/>
              <a:t> </a:t>
            </a:r>
            <a:r>
              <a:rPr lang="en-GB" sz="2400" dirty="0" err="1"/>
              <a:t>quedan</a:t>
            </a:r>
            <a:r>
              <a:rPr lang="en-GB" sz="2400" dirty="0"/>
              <a:t>. Lee </a:t>
            </a:r>
            <a:r>
              <a:rPr lang="en-GB" sz="2400" dirty="0" err="1"/>
              <a:t>los</a:t>
            </a:r>
            <a:r>
              <a:rPr lang="en-GB" sz="2400" dirty="0"/>
              <a:t> </a:t>
            </a:r>
            <a:r>
              <a:rPr lang="en-GB" sz="2400" dirty="0" err="1"/>
              <a:t>mensajes</a:t>
            </a:r>
            <a:r>
              <a:rPr lang="en-GB" sz="2400" dirty="0"/>
              <a:t> y </a:t>
            </a:r>
            <a:r>
              <a:rPr lang="en-GB" sz="2400" dirty="0" err="1"/>
              <a:t>completa</a:t>
            </a:r>
            <a:r>
              <a:rPr lang="en-GB" sz="2400" dirty="0"/>
              <a:t> la </a:t>
            </a:r>
            <a:r>
              <a:rPr lang="en-GB" sz="2400" dirty="0" err="1"/>
              <a:t>tabla</a:t>
            </a:r>
            <a:r>
              <a:rPr lang="en-GB" sz="2400" dirty="0"/>
              <a:t> con las </a:t>
            </a:r>
            <a:r>
              <a:rPr lang="en-GB" sz="2400" dirty="0" err="1"/>
              <a:t>actividades</a:t>
            </a:r>
            <a:r>
              <a:rPr lang="en-GB" sz="2400" dirty="0"/>
              <a:t>.</a:t>
            </a:r>
          </a:p>
        </p:txBody>
      </p:sp>
      <p:sp>
        <p:nvSpPr>
          <p:cNvPr id="2" name="TextBox 1">
            <a:extLst>
              <a:ext uri="{FF2B5EF4-FFF2-40B4-BE49-F238E27FC236}">
                <a16:creationId xmlns:a16="http://schemas.microsoft.com/office/drawing/2014/main" id="{45203D75-2882-4CB0-9AE5-02A1515EE386}"/>
              </a:ext>
            </a:extLst>
          </p:cNvPr>
          <p:cNvSpPr txBox="1"/>
          <p:nvPr/>
        </p:nvSpPr>
        <p:spPr>
          <a:xfrm>
            <a:off x="425770" y="2503141"/>
            <a:ext cx="3647767" cy="461665"/>
          </a:xfrm>
          <a:prstGeom prst="rect">
            <a:avLst/>
          </a:prstGeom>
          <a:noFill/>
        </p:spPr>
        <p:txBody>
          <a:bodyPr wrap="square" rtlCol="0">
            <a:spAutoFit/>
          </a:bodyPr>
          <a:lstStyle/>
          <a:p>
            <a:r>
              <a:rPr lang="en-GB" sz="2400" dirty="0"/>
              <a:t>put up a table</a:t>
            </a:r>
          </a:p>
        </p:txBody>
      </p:sp>
      <p:sp>
        <p:nvSpPr>
          <p:cNvPr id="10" name="TextBox 9">
            <a:extLst>
              <a:ext uri="{FF2B5EF4-FFF2-40B4-BE49-F238E27FC236}">
                <a16:creationId xmlns:a16="http://schemas.microsoft.com/office/drawing/2014/main" id="{A15F3196-FD86-4CEB-951A-3F5906AAA045}"/>
              </a:ext>
            </a:extLst>
          </p:cNvPr>
          <p:cNvSpPr txBox="1"/>
          <p:nvPr/>
        </p:nvSpPr>
        <p:spPr>
          <a:xfrm>
            <a:off x="4203290" y="2517816"/>
            <a:ext cx="3647767" cy="461665"/>
          </a:xfrm>
          <a:prstGeom prst="rect">
            <a:avLst/>
          </a:prstGeom>
          <a:noFill/>
        </p:spPr>
        <p:txBody>
          <a:bodyPr wrap="square" rtlCol="0">
            <a:spAutoFit/>
          </a:bodyPr>
          <a:lstStyle/>
          <a:p>
            <a:r>
              <a:rPr lang="en-GB" sz="2400" dirty="0"/>
              <a:t>preparing the food</a:t>
            </a:r>
          </a:p>
        </p:txBody>
      </p:sp>
      <p:sp>
        <p:nvSpPr>
          <p:cNvPr id="11" name="TextBox 10">
            <a:extLst>
              <a:ext uri="{FF2B5EF4-FFF2-40B4-BE49-F238E27FC236}">
                <a16:creationId xmlns:a16="http://schemas.microsoft.com/office/drawing/2014/main" id="{9B30BC0B-83C7-4382-A2CD-C0DC134D4585}"/>
              </a:ext>
            </a:extLst>
          </p:cNvPr>
          <p:cNvSpPr txBox="1"/>
          <p:nvPr/>
        </p:nvSpPr>
        <p:spPr>
          <a:xfrm>
            <a:off x="8118464" y="2496075"/>
            <a:ext cx="3647767" cy="830997"/>
          </a:xfrm>
          <a:prstGeom prst="rect">
            <a:avLst/>
          </a:prstGeom>
          <a:noFill/>
        </p:spPr>
        <p:txBody>
          <a:bodyPr wrap="square" rtlCol="0">
            <a:spAutoFit/>
          </a:bodyPr>
          <a:lstStyle/>
          <a:p>
            <a:r>
              <a:rPr lang="en-GB" sz="2400" dirty="0"/>
              <a:t>bringing more chairs (the others)</a:t>
            </a:r>
          </a:p>
        </p:txBody>
      </p:sp>
      <p:sp>
        <p:nvSpPr>
          <p:cNvPr id="12" name="TextBox 11">
            <a:extLst>
              <a:ext uri="{FF2B5EF4-FFF2-40B4-BE49-F238E27FC236}">
                <a16:creationId xmlns:a16="http://schemas.microsoft.com/office/drawing/2014/main" id="{D155D7FC-DC1C-48B9-9CB2-EAAEAC281C94}"/>
              </a:ext>
            </a:extLst>
          </p:cNvPr>
          <p:cNvSpPr txBox="1"/>
          <p:nvPr/>
        </p:nvSpPr>
        <p:spPr>
          <a:xfrm>
            <a:off x="428641" y="2857862"/>
            <a:ext cx="3647767" cy="830997"/>
          </a:xfrm>
          <a:prstGeom prst="rect">
            <a:avLst/>
          </a:prstGeom>
          <a:noFill/>
        </p:spPr>
        <p:txBody>
          <a:bodyPr wrap="square" rtlCol="0">
            <a:spAutoFit/>
          </a:bodyPr>
          <a:lstStyle/>
          <a:p>
            <a:r>
              <a:rPr lang="en-GB" sz="2400" dirty="0">
                <a:solidFill>
                  <a:schemeClr val="tx2"/>
                </a:solidFill>
              </a:rPr>
              <a:t>hearing the music from here</a:t>
            </a:r>
          </a:p>
        </p:txBody>
      </p:sp>
      <p:sp>
        <p:nvSpPr>
          <p:cNvPr id="13" name="TextBox 12">
            <a:extLst>
              <a:ext uri="{FF2B5EF4-FFF2-40B4-BE49-F238E27FC236}">
                <a16:creationId xmlns:a16="http://schemas.microsoft.com/office/drawing/2014/main" id="{9E5CEA6B-0361-4E4F-8DBC-CEEBC7897332}"/>
              </a:ext>
            </a:extLst>
          </p:cNvPr>
          <p:cNvSpPr txBox="1"/>
          <p:nvPr/>
        </p:nvSpPr>
        <p:spPr>
          <a:xfrm>
            <a:off x="4182859" y="2994842"/>
            <a:ext cx="3647767" cy="461665"/>
          </a:xfrm>
          <a:prstGeom prst="rect">
            <a:avLst/>
          </a:prstGeom>
          <a:noFill/>
        </p:spPr>
        <p:txBody>
          <a:bodyPr wrap="square" rtlCol="0">
            <a:spAutoFit/>
          </a:bodyPr>
          <a:lstStyle/>
          <a:p>
            <a:r>
              <a:rPr lang="en-GB" sz="2400" dirty="0">
                <a:solidFill>
                  <a:schemeClr val="tx2"/>
                </a:solidFill>
              </a:rPr>
              <a:t>changing the furniture</a:t>
            </a:r>
          </a:p>
        </p:txBody>
      </p:sp>
      <p:sp>
        <p:nvSpPr>
          <p:cNvPr id="15" name="TextBox 14">
            <a:extLst>
              <a:ext uri="{FF2B5EF4-FFF2-40B4-BE49-F238E27FC236}">
                <a16:creationId xmlns:a16="http://schemas.microsoft.com/office/drawing/2014/main" id="{BDF2450B-7FC0-4F8E-8315-A3516D9E6ACF}"/>
              </a:ext>
            </a:extLst>
          </p:cNvPr>
          <p:cNvSpPr txBox="1"/>
          <p:nvPr/>
        </p:nvSpPr>
        <p:spPr>
          <a:xfrm>
            <a:off x="8136022" y="3251437"/>
            <a:ext cx="3647767" cy="830997"/>
          </a:xfrm>
          <a:prstGeom prst="rect">
            <a:avLst/>
          </a:prstGeom>
          <a:noFill/>
        </p:spPr>
        <p:txBody>
          <a:bodyPr wrap="square" rtlCol="0">
            <a:spAutoFit/>
          </a:bodyPr>
          <a:lstStyle/>
          <a:p>
            <a:r>
              <a:rPr lang="en-GB" sz="2400" dirty="0">
                <a:solidFill>
                  <a:schemeClr val="tx2"/>
                </a:solidFill>
              </a:rPr>
              <a:t>putting up with the noise (the neighbours)</a:t>
            </a:r>
          </a:p>
        </p:txBody>
      </p:sp>
      <p:sp>
        <p:nvSpPr>
          <p:cNvPr id="16" name="TextBox 15">
            <a:extLst>
              <a:ext uri="{FF2B5EF4-FFF2-40B4-BE49-F238E27FC236}">
                <a16:creationId xmlns:a16="http://schemas.microsoft.com/office/drawing/2014/main" id="{C0082D61-AF2E-4F24-B232-C637634CDD20}"/>
              </a:ext>
            </a:extLst>
          </p:cNvPr>
          <p:cNvSpPr txBox="1"/>
          <p:nvPr/>
        </p:nvSpPr>
        <p:spPr>
          <a:xfrm>
            <a:off x="8110503" y="4059844"/>
            <a:ext cx="3647767" cy="1200329"/>
          </a:xfrm>
          <a:prstGeom prst="rect">
            <a:avLst/>
          </a:prstGeom>
          <a:noFill/>
        </p:spPr>
        <p:txBody>
          <a:bodyPr wrap="square" rtlCol="0">
            <a:spAutoFit/>
          </a:bodyPr>
          <a:lstStyle/>
          <a:p>
            <a:r>
              <a:rPr lang="en-GB" sz="2400" dirty="0"/>
              <a:t>going now towards their group/gang (some friends)</a:t>
            </a:r>
          </a:p>
        </p:txBody>
      </p:sp>
      <p:sp>
        <p:nvSpPr>
          <p:cNvPr id="17" name="TextBox 16">
            <a:extLst>
              <a:ext uri="{FF2B5EF4-FFF2-40B4-BE49-F238E27FC236}">
                <a16:creationId xmlns:a16="http://schemas.microsoft.com/office/drawing/2014/main" id="{F6F6BCE9-4801-4828-BC79-115FD14D2258}"/>
              </a:ext>
            </a:extLst>
          </p:cNvPr>
          <p:cNvSpPr txBox="1"/>
          <p:nvPr/>
        </p:nvSpPr>
        <p:spPr>
          <a:xfrm>
            <a:off x="8161541" y="5363840"/>
            <a:ext cx="3647767" cy="461665"/>
          </a:xfrm>
          <a:prstGeom prst="rect">
            <a:avLst/>
          </a:prstGeom>
          <a:noFill/>
        </p:spPr>
        <p:txBody>
          <a:bodyPr wrap="square" rtlCol="0">
            <a:spAutoFit/>
          </a:bodyPr>
          <a:lstStyle/>
          <a:p>
            <a:r>
              <a:rPr lang="en-GB" sz="2400" dirty="0">
                <a:solidFill>
                  <a:schemeClr val="tx2"/>
                </a:solidFill>
              </a:rPr>
              <a:t>bringing meat</a:t>
            </a:r>
          </a:p>
        </p:txBody>
      </p:sp>
      <p:sp>
        <p:nvSpPr>
          <p:cNvPr id="18" name="TextBox 17">
            <a:extLst>
              <a:ext uri="{FF2B5EF4-FFF2-40B4-BE49-F238E27FC236}">
                <a16:creationId xmlns:a16="http://schemas.microsoft.com/office/drawing/2014/main" id="{3BB4CA65-84BA-403A-A8C2-BE486D779E5C}"/>
              </a:ext>
            </a:extLst>
          </p:cNvPr>
          <p:cNvSpPr txBox="1"/>
          <p:nvPr/>
        </p:nvSpPr>
        <p:spPr>
          <a:xfrm>
            <a:off x="428641" y="3478143"/>
            <a:ext cx="3647767" cy="830997"/>
          </a:xfrm>
          <a:prstGeom prst="rect">
            <a:avLst/>
          </a:prstGeom>
          <a:noFill/>
        </p:spPr>
        <p:txBody>
          <a:bodyPr wrap="square" rtlCol="0">
            <a:spAutoFit/>
          </a:bodyPr>
          <a:lstStyle/>
          <a:p>
            <a:r>
              <a:rPr lang="en-GB" sz="2400" dirty="0"/>
              <a:t>enjoying the song of the summer.</a:t>
            </a:r>
          </a:p>
        </p:txBody>
      </p:sp>
      <p:sp>
        <p:nvSpPr>
          <p:cNvPr id="21" name="TextBox 20">
            <a:extLst>
              <a:ext uri="{FF2B5EF4-FFF2-40B4-BE49-F238E27FC236}">
                <a16:creationId xmlns:a16="http://schemas.microsoft.com/office/drawing/2014/main" id="{CE06FC79-8FAE-4299-ABFD-70D02EBF3F20}"/>
              </a:ext>
            </a:extLst>
          </p:cNvPr>
          <p:cNvSpPr txBox="1"/>
          <p:nvPr/>
        </p:nvSpPr>
        <p:spPr>
          <a:xfrm>
            <a:off x="428642" y="4202196"/>
            <a:ext cx="3647767" cy="461665"/>
          </a:xfrm>
          <a:prstGeom prst="rect">
            <a:avLst/>
          </a:prstGeom>
          <a:noFill/>
        </p:spPr>
        <p:txBody>
          <a:bodyPr wrap="square" rtlCol="0">
            <a:spAutoFit/>
          </a:bodyPr>
          <a:lstStyle/>
          <a:p>
            <a:r>
              <a:rPr lang="en-GB" sz="2400" dirty="0">
                <a:solidFill>
                  <a:schemeClr val="tx2"/>
                </a:solidFill>
              </a:rPr>
              <a:t>tidying the living room.</a:t>
            </a:r>
          </a:p>
        </p:txBody>
      </p:sp>
      <p:sp>
        <p:nvSpPr>
          <p:cNvPr id="22" name="TextBox 21">
            <a:extLst>
              <a:ext uri="{FF2B5EF4-FFF2-40B4-BE49-F238E27FC236}">
                <a16:creationId xmlns:a16="http://schemas.microsoft.com/office/drawing/2014/main" id="{13DECF54-08E3-4F6C-81F3-ABCAC7EDD9F3}"/>
              </a:ext>
            </a:extLst>
          </p:cNvPr>
          <p:cNvSpPr txBox="1"/>
          <p:nvPr/>
        </p:nvSpPr>
        <p:spPr>
          <a:xfrm>
            <a:off x="381876" y="4593158"/>
            <a:ext cx="3647767" cy="461665"/>
          </a:xfrm>
          <a:prstGeom prst="rect">
            <a:avLst/>
          </a:prstGeom>
          <a:noFill/>
        </p:spPr>
        <p:txBody>
          <a:bodyPr wrap="square" rtlCol="0">
            <a:spAutoFit/>
          </a:bodyPr>
          <a:lstStyle/>
          <a:p>
            <a:r>
              <a:rPr lang="en-GB" sz="2400" dirty="0"/>
              <a:t>cleaning the street.</a:t>
            </a:r>
          </a:p>
        </p:txBody>
      </p:sp>
      <p:sp>
        <p:nvSpPr>
          <p:cNvPr id="23" name="TextBox 22">
            <a:extLst>
              <a:ext uri="{FF2B5EF4-FFF2-40B4-BE49-F238E27FC236}">
                <a16:creationId xmlns:a16="http://schemas.microsoft.com/office/drawing/2014/main" id="{6ECA45D8-E41F-42BD-8D0C-D4A14DBFD2B9}"/>
              </a:ext>
            </a:extLst>
          </p:cNvPr>
          <p:cNvSpPr txBox="1"/>
          <p:nvPr/>
        </p:nvSpPr>
        <p:spPr>
          <a:xfrm>
            <a:off x="403122" y="5016755"/>
            <a:ext cx="3647767" cy="830997"/>
          </a:xfrm>
          <a:prstGeom prst="rect">
            <a:avLst/>
          </a:prstGeom>
          <a:noFill/>
        </p:spPr>
        <p:txBody>
          <a:bodyPr wrap="square" rtlCol="0">
            <a:spAutoFit/>
          </a:bodyPr>
          <a:lstStyle/>
          <a:p>
            <a:r>
              <a:rPr lang="en-GB" sz="2400" dirty="0">
                <a:solidFill>
                  <a:schemeClr val="tx2"/>
                </a:solidFill>
              </a:rPr>
              <a:t>organizing activities for the kids.</a:t>
            </a:r>
          </a:p>
        </p:txBody>
      </p:sp>
      <p:sp>
        <p:nvSpPr>
          <p:cNvPr id="24" name="TextBox 23">
            <a:extLst>
              <a:ext uri="{FF2B5EF4-FFF2-40B4-BE49-F238E27FC236}">
                <a16:creationId xmlns:a16="http://schemas.microsoft.com/office/drawing/2014/main" id="{F1EC00A2-E6E9-4E74-833F-06CAAE725BE7}"/>
              </a:ext>
            </a:extLst>
          </p:cNvPr>
          <p:cNvSpPr txBox="1"/>
          <p:nvPr/>
        </p:nvSpPr>
        <p:spPr>
          <a:xfrm>
            <a:off x="403122" y="5816546"/>
            <a:ext cx="3647767" cy="461665"/>
          </a:xfrm>
          <a:prstGeom prst="rect">
            <a:avLst/>
          </a:prstGeom>
          <a:noFill/>
        </p:spPr>
        <p:txBody>
          <a:bodyPr wrap="square" rtlCol="0">
            <a:spAutoFit/>
          </a:bodyPr>
          <a:lstStyle/>
          <a:p>
            <a:r>
              <a:rPr lang="en-GB" sz="2400" dirty="0"/>
              <a:t>helping a lot</a:t>
            </a:r>
          </a:p>
        </p:txBody>
      </p:sp>
      <p:sp>
        <p:nvSpPr>
          <p:cNvPr id="25" name="TextBox 24">
            <a:extLst>
              <a:ext uri="{FF2B5EF4-FFF2-40B4-BE49-F238E27FC236}">
                <a16:creationId xmlns:a16="http://schemas.microsoft.com/office/drawing/2014/main" id="{2801E61A-85FA-430A-B084-42F63A3ACC94}"/>
              </a:ext>
            </a:extLst>
          </p:cNvPr>
          <p:cNvSpPr txBox="1"/>
          <p:nvPr/>
        </p:nvSpPr>
        <p:spPr>
          <a:xfrm>
            <a:off x="4220848" y="3422882"/>
            <a:ext cx="3647767" cy="461665"/>
          </a:xfrm>
          <a:prstGeom prst="rect">
            <a:avLst/>
          </a:prstGeom>
          <a:noFill/>
        </p:spPr>
        <p:txBody>
          <a:bodyPr wrap="square" rtlCol="0">
            <a:spAutoFit/>
          </a:bodyPr>
          <a:lstStyle/>
          <a:p>
            <a:r>
              <a:rPr lang="en-GB" sz="2400" dirty="0"/>
              <a:t>listening to loud music</a:t>
            </a:r>
          </a:p>
        </p:txBody>
      </p:sp>
      <p:sp>
        <p:nvSpPr>
          <p:cNvPr id="26" name="TextBox 25">
            <a:extLst>
              <a:ext uri="{FF2B5EF4-FFF2-40B4-BE49-F238E27FC236}">
                <a16:creationId xmlns:a16="http://schemas.microsoft.com/office/drawing/2014/main" id="{FBCFB021-4A00-426F-887D-5727D0C2FE21}"/>
              </a:ext>
            </a:extLst>
          </p:cNvPr>
          <p:cNvSpPr txBox="1"/>
          <p:nvPr/>
        </p:nvSpPr>
        <p:spPr>
          <a:xfrm>
            <a:off x="4220848" y="3851602"/>
            <a:ext cx="3647767" cy="461665"/>
          </a:xfrm>
          <a:prstGeom prst="rect">
            <a:avLst/>
          </a:prstGeom>
          <a:noFill/>
        </p:spPr>
        <p:txBody>
          <a:bodyPr wrap="square" rtlCol="0">
            <a:spAutoFit/>
          </a:bodyPr>
          <a:lstStyle/>
          <a:p>
            <a:r>
              <a:rPr lang="en-GB" sz="2400" dirty="0">
                <a:solidFill>
                  <a:schemeClr val="tx2"/>
                </a:solidFill>
              </a:rPr>
              <a:t>singing the lyrics</a:t>
            </a:r>
          </a:p>
        </p:txBody>
      </p:sp>
      <p:pic>
        <p:nvPicPr>
          <p:cNvPr id="2050" name="Picture 2" descr="Free photos of Sunday">
            <a:extLst>
              <a:ext uri="{FF2B5EF4-FFF2-40B4-BE49-F238E27FC236}">
                <a16:creationId xmlns:a16="http://schemas.microsoft.com/office/drawing/2014/main" id="{741972E0-482B-4410-9468-A74B72503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068" y="4420970"/>
            <a:ext cx="2665347" cy="17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3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5" grpId="0"/>
      <p:bldP spid="16" grpId="0"/>
      <p:bldP spid="17" grpId="0"/>
      <p:bldP spid="18" grpId="0"/>
      <p:bldP spid="21" grpId="0"/>
      <p:bldP spid="22" grpId="0"/>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49642" y="877200"/>
            <a:ext cx="11492715" cy="769441"/>
          </a:xfrm>
          <a:prstGeom prst="rect">
            <a:avLst/>
          </a:prstGeom>
          <a:noFill/>
        </p:spPr>
        <p:txBody>
          <a:bodyPr wrap="square" rtlCol="0">
            <a:spAutoFit/>
          </a:bodyPr>
          <a:lstStyle/>
          <a:p>
            <a:r>
              <a:rPr lang="en-GB" sz="2200" dirty="0" err="1"/>
              <a:t>Unos</a:t>
            </a:r>
            <a:r>
              <a:rPr lang="en-GB" sz="2200" dirty="0"/>
              <a:t> amigos de dos </a:t>
            </a:r>
            <a:r>
              <a:rPr lang="en-GB" sz="2200" dirty="0" err="1"/>
              <a:t>peñas</a:t>
            </a:r>
            <a:r>
              <a:rPr lang="en-GB" sz="2200" dirty="0"/>
              <a:t> </a:t>
            </a:r>
            <a:r>
              <a:rPr lang="en-GB" sz="2200" dirty="0" err="1"/>
              <a:t>diferentes</a:t>
            </a:r>
            <a:r>
              <a:rPr lang="en-GB" sz="2200" dirty="0"/>
              <a:t> </a:t>
            </a:r>
            <a:r>
              <a:rPr lang="en-GB" sz="2200" dirty="0" err="1"/>
              <a:t>están</a:t>
            </a:r>
            <a:r>
              <a:rPr lang="en-GB" sz="2200" dirty="0"/>
              <a:t> </a:t>
            </a:r>
            <a:r>
              <a:rPr lang="en-GB" sz="2200" dirty="0" err="1"/>
              <a:t>organizando</a:t>
            </a:r>
            <a:r>
              <a:rPr lang="en-GB" sz="2200" dirty="0"/>
              <a:t> </a:t>
            </a:r>
            <a:r>
              <a:rPr lang="en-GB" sz="2200" dirty="0" err="1"/>
              <a:t>el</a:t>
            </a:r>
            <a:r>
              <a:rPr lang="en-GB" sz="2200" dirty="0"/>
              <a:t> </a:t>
            </a:r>
            <a:r>
              <a:rPr lang="en-GB" sz="2200" dirty="0" err="1"/>
              <a:t>lugar</a:t>
            </a:r>
            <a:r>
              <a:rPr lang="en-GB" sz="2200" dirty="0"/>
              <a:t> </a:t>
            </a:r>
            <a:r>
              <a:rPr lang="en-GB" sz="2200" dirty="0" err="1"/>
              <a:t>donde</a:t>
            </a:r>
            <a:r>
              <a:rPr lang="en-GB" sz="2200" dirty="0"/>
              <a:t> </a:t>
            </a:r>
            <a:r>
              <a:rPr lang="en-GB" sz="2200" dirty="0" err="1"/>
              <a:t>quedan</a:t>
            </a:r>
            <a:r>
              <a:rPr lang="en-GB" sz="2200" dirty="0"/>
              <a:t>. Lee </a:t>
            </a:r>
            <a:r>
              <a:rPr lang="en-GB" sz="2200" dirty="0" err="1"/>
              <a:t>los</a:t>
            </a:r>
            <a:r>
              <a:rPr lang="en-GB" sz="2200" dirty="0"/>
              <a:t> </a:t>
            </a:r>
            <a:r>
              <a:rPr lang="en-GB" sz="2200" dirty="0" err="1"/>
              <a:t>mensajes</a:t>
            </a:r>
            <a:r>
              <a:rPr lang="en-GB" sz="2200" dirty="0"/>
              <a:t> y </a:t>
            </a:r>
            <a:r>
              <a:rPr lang="en-GB" sz="2200" dirty="0" err="1"/>
              <a:t>completa</a:t>
            </a:r>
            <a:r>
              <a:rPr lang="en-GB" sz="2200" dirty="0"/>
              <a:t> la </a:t>
            </a:r>
            <a:r>
              <a:rPr lang="en-GB" sz="2200" dirty="0" err="1"/>
              <a:t>tabla</a:t>
            </a:r>
            <a:r>
              <a:rPr lang="en-GB" sz="2200" dirty="0"/>
              <a:t> con las </a:t>
            </a:r>
            <a:r>
              <a:rPr lang="en-GB" sz="2200" dirty="0" err="1"/>
              <a:t>actividades</a:t>
            </a:r>
            <a:r>
              <a:rPr lang="en-GB" sz="2200" dirty="0"/>
              <a:t>.</a:t>
            </a:r>
          </a:p>
        </p:txBody>
      </p:sp>
      <p:sp>
        <p:nvSpPr>
          <p:cNvPr id="9" name="Rectangle 8">
            <a:extLst>
              <a:ext uri="{FF2B5EF4-FFF2-40B4-BE49-F238E27FC236}">
                <a16:creationId xmlns:a16="http://schemas.microsoft.com/office/drawing/2014/main" id="{BBAB9B4A-D80B-4965-A5CC-42D692EE56E3}"/>
              </a:ext>
            </a:extLst>
          </p:cNvPr>
          <p:cNvSpPr/>
          <p:nvPr/>
        </p:nvSpPr>
        <p:spPr>
          <a:xfrm>
            <a:off x="349642" y="1900534"/>
            <a:ext cx="6095225" cy="4454104"/>
          </a:xfrm>
          <a:prstGeom prst="rect">
            <a:avLst/>
          </a:prstGeom>
          <a:solidFill>
            <a:schemeClr val="accent6">
              <a:lumMod val="20000"/>
              <a:lumOff val="80000"/>
            </a:schemeClr>
          </a:solidFill>
        </p:spPr>
        <p:txBody>
          <a:bodyPr wrap="square">
            <a:spAutoFit/>
          </a:bodyPr>
          <a:lstStyle/>
          <a:p>
            <a:pPr marL="228600" indent="-228600">
              <a:lnSpc>
                <a:spcPct val="150000"/>
              </a:lnSpc>
              <a:buFont typeface="+mj-lt"/>
              <a:buAutoNum type="arabicPeriod"/>
            </a:pPr>
            <a:r>
              <a:rPr lang="en-GB" sz="2400" dirty="0"/>
              <a:t>What is the tradition?</a:t>
            </a:r>
          </a:p>
          <a:p>
            <a:pPr marL="228600" indent="-228600">
              <a:lnSpc>
                <a:spcPct val="150000"/>
              </a:lnSpc>
              <a:buFont typeface="+mj-lt"/>
              <a:buAutoNum type="arabicPeriod"/>
            </a:pPr>
            <a:r>
              <a:rPr lang="en-GB" sz="2400" dirty="0"/>
              <a:t>Who might be angry?</a:t>
            </a:r>
          </a:p>
          <a:p>
            <a:pPr marL="228600" indent="-228600">
              <a:lnSpc>
                <a:spcPct val="150000"/>
              </a:lnSpc>
              <a:buFont typeface="+mj-lt"/>
              <a:buAutoNum type="arabicPeriod"/>
            </a:pPr>
            <a:r>
              <a:rPr lang="en-GB" sz="2400" dirty="0"/>
              <a:t>Who are the activities being organised for?</a:t>
            </a:r>
          </a:p>
          <a:p>
            <a:pPr marL="228600" indent="-228600">
              <a:lnSpc>
                <a:spcPct val="150000"/>
              </a:lnSpc>
              <a:buFont typeface="+mj-lt"/>
              <a:buAutoNum type="arabicPeriod"/>
            </a:pPr>
            <a:r>
              <a:rPr lang="en-GB" sz="2400" dirty="0"/>
              <a:t>What are their friends bringing, and what are they going to do with it?</a:t>
            </a:r>
          </a:p>
          <a:p>
            <a:pPr marL="228600" indent="-228600">
              <a:lnSpc>
                <a:spcPct val="150000"/>
              </a:lnSpc>
              <a:buFont typeface="+mj-lt"/>
              <a:buAutoNum type="arabicPeriod"/>
            </a:pPr>
            <a:r>
              <a:rPr lang="en-GB" sz="2400" dirty="0"/>
              <a:t>What do they have loads of and where are they?</a:t>
            </a:r>
          </a:p>
        </p:txBody>
      </p:sp>
      <p:sp>
        <p:nvSpPr>
          <p:cNvPr id="30" name="TextBox 29">
            <a:extLst>
              <a:ext uri="{FF2B5EF4-FFF2-40B4-BE49-F238E27FC236}">
                <a16:creationId xmlns:a16="http://schemas.microsoft.com/office/drawing/2014/main" id="{69DD0C15-15AB-478C-A4A0-CC92EB91C477}"/>
              </a:ext>
            </a:extLst>
          </p:cNvPr>
          <p:cNvSpPr txBox="1"/>
          <p:nvPr/>
        </p:nvSpPr>
        <p:spPr>
          <a:xfrm>
            <a:off x="6548978" y="4544965"/>
            <a:ext cx="433346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4. Meat to prepare ‘tapas’.</a:t>
            </a:r>
          </a:p>
        </p:txBody>
      </p:sp>
      <p:sp>
        <p:nvSpPr>
          <p:cNvPr id="31" name="TextBox 30">
            <a:extLst>
              <a:ext uri="{FF2B5EF4-FFF2-40B4-BE49-F238E27FC236}">
                <a16:creationId xmlns:a16="http://schemas.microsoft.com/office/drawing/2014/main" id="{C3F6CC4B-6ECE-45D9-B6BD-803215BC96CE}"/>
              </a:ext>
            </a:extLst>
          </p:cNvPr>
          <p:cNvSpPr txBox="1"/>
          <p:nvPr/>
        </p:nvSpPr>
        <p:spPr>
          <a:xfrm>
            <a:off x="6548978" y="5683610"/>
            <a:ext cx="434632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5. Plates – in the next room.</a:t>
            </a:r>
          </a:p>
        </p:txBody>
      </p:sp>
      <p:pic>
        <p:nvPicPr>
          <p:cNvPr id="32" name="Picture 2" descr="Free photos of Sunday">
            <a:extLst>
              <a:ext uri="{FF2B5EF4-FFF2-40B4-BE49-F238E27FC236}">
                <a16:creationId xmlns:a16="http://schemas.microsoft.com/office/drawing/2014/main" id="{B6003E4D-536D-4DD8-BEDA-D2B9C5A18C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9784" y="2207354"/>
            <a:ext cx="2665347" cy="17768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155B0C3-600E-4183-9A70-86E4844348E8}"/>
              </a:ext>
            </a:extLst>
          </p:cNvPr>
          <p:cNvSpPr txBox="1"/>
          <p:nvPr/>
        </p:nvSpPr>
        <p:spPr>
          <a:xfrm>
            <a:off x="4777470" y="2078376"/>
            <a:ext cx="33347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1. Tidy in living room.</a:t>
            </a:r>
          </a:p>
        </p:txBody>
      </p:sp>
      <p:sp>
        <p:nvSpPr>
          <p:cNvPr id="28" name="TextBox 27">
            <a:extLst>
              <a:ext uri="{FF2B5EF4-FFF2-40B4-BE49-F238E27FC236}">
                <a16:creationId xmlns:a16="http://schemas.microsoft.com/office/drawing/2014/main" id="{802CAAE8-6452-4622-AAA6-65E3753B4EAA}"/>
              </a:ext>
            </a:extLst>
          </p:cNvPr>
          <p:cNvSpPr txBox="1"/>
          <p:nvPr/>
        </p:nvSpPr>
        <p:spPr>
          <a:xfrm>
            <a:off x="4798784" y="2749554"/>
            <a:ext cx="333479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2. The neighbours.</a:t>
            </a:r>
          </a:p>
        </p:txBody>
      </p:sp>
      <p:sp>
        <p:nvSpPr>
          <p:cNvPr id="29" name="TextBox 28">
            <a:extLst>
              <a:ext uri="{FF2B5EF4-FFF2-40B4-BE49-F238E27FC236}">
                <a16:creationId xmlns:a16="http://schemas.microsoft.com/office/drawing/2014/main" id="{288A6757-E5F0-4962-92DF-57E95FFF7614}"/>
              </a:ext>
            </a:extLst>
          </p:cNvPr>
          <p:cNvSpPr txBox="1"/>
          <p:nvPr/>
        </p:nvSpPr>
        <p:spPr>
          <a:xfrm>
            <a:off x="4777470" y="3651564"/>
            <a:ext cx="333479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3. The children. </a:t>
            </a:r>
          </a:p>
        </p:txBody>
      </p:sp>
    </p:spTree>
    <p:extLst>
      <p:ext uri="{BB962C8B-B14F-4D97-AF65-F5344CB8AC3E}">
        <p14:creationId xmlns:p14="http://schemas.microsoft.com/office/powerpoint/2010/main" val="8169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4"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349642" y="877200"/>
            <a:ext cx="11492715" cy="769441"/>
          </a:xfrm>
          <a:prstGeom prst="rect">
            <a:avLst/>
          </a:prstGeom>
          <a:noFill/>
        </p:spPr>
        <p:txBody>
          <a:bodyPr wrap="square" rtlCol="0">
            <a:spAutoFit/>
          </a:bodyPr>
          <a:lstStyle/>
          <a:p>
            <a:r>
              <a:rPr lang="en-GB" sz="2200" dirty="0" err="1"/>
              <a:t>Unos</a:t>
            </a:r>
            <a:r>
              <a:rPr lang="en-GB" sz="2200" dirty="0"/>
              <a:t> amigos de dos </a:t>
            </a:r>
            <a:r>
              <a:rPr lang="en-GB" sz="2200" dirty="0" err="1"/>
              <a:t>peñas</a:t>
            </a:r>
            <a:r>
              <a:rPr lang="en-GB" sz="2200" dirty="0"/>
              <a:t> </a:t>
            </a:r>
            <a:r>
              <a:rPr lang="en-GB" sz="2200" dirty="0" err="1"/>
              <a:t>diferentes</a:t>
            </a:r>
            <a:r>
              <a:rPr lang="en-GB" sz="2200" dirty="0"/>
              <a:t> </a:t>
            </a:r>
            <a:r>
              <a:rPr lang="en-GB" sz="2200" dirty="0" err="1"/>
              <a:t>están</a:t>
            </a:r>
            <a:r>
              <a:rPr lang="en-GB" sz="2200" dirty="0"/>
              <a:t> </a:t>
            </a:r>
            <a:r>
              <a:rPr lang="en-GB" sz="2200" dirty="0" err="1"/>
              <a:t>organizando</a:t>
            </a:r>
            <a:r>
              <a:rPr lang="en-GB" sz="2200" dirty="0"/>
              <a:t> </a:t>
            </a:r>
            <a:r>
              <a:rPr lang="en-GB" sz="2200" dirty="0" err="1"/>
              <a:t>el</a:t>
            </a:r>
            <a:r>
              <a:rPr lang="en-GB" sz="2200" dirty="0"/>
              <a:t> </a:t>
            </a:r>
            <a:r>
              <a:rPr lang="en-GB" sz="2200" dirty="0" err="1"/>
              <a:t>lugar</a:t>
            </a:r>
            <a:r>
              <a:rPr lang="en-GB" sz="2200" dirty="0"/>
              <a:t> </a:t>
            </a:r>
            <a:r>
              <a:rPr lang="en-GB" sz="2200" dirty="0" err="1"/>
              <a:t>donde</a:t>
            </a:r>
            <a:r>
              <a:rPr lang="en-GB" sz="2200" dirty="0"/>
              <a:t> </a:t>
            </a:r>
            <a:r>
              <a:rPr lang="en-GB" sz="2200" dirty="0" err="1"/>
              <a:t>quedan</a:t>
            </a:r>
            <a:r>
              <a:rPr lang="en-GB" sz="2200" dirty="0"/>
              <a:t>. Lee </a:t>
            </a:r>
            <a:r>
              <a:rPr lang="en-GB" sz="2200" dirty="0" err="1"/>
              <a:t>los</a:t>
            </a:r>
            <a:r>
              <a:rPr lang="en-GB" sz="2200" dirty="0"/>
              <a:t> </a:t>
            </a:r>
            <a:r>
              <a:rPr lang="en-GB" sz="2200" dirty="0" err="1"/>
              <a:t>mensajes</a:t>
            </a:r>
            <a:r>
              <a:rPr lang="en-GB" sz="2200" dirty="0"/>
              <a:t> y </a:t>
            </a:r>
            <a:r>
              <a:rPr lang="en-GB" sz="2200" dirty="0" err="1"/>
              <a:t>completa</a:t>
            </a:r>
            <a:r>
              <a:rPr lang="en-GB" sz="2200" dirty="0"/>
              <a:t> la </a:t>
            </a:r>
            <a:r>
              <a:rPr lang="en-GB" sz="2200" dirty="0" err="1"/>
              <a:t>tabla</a:t>
            </a:r>
            <a:r>
              <a:rPr lang="en-GB" sz="2200" dirty="0"/>
              <a:t> con las </a:t>
            </a:r>
            <a:r>
              <a:rPr lang="en-GB" sz="2200" dirty="0" err="1"/>
              <a:t>actividades</a:t>
            </a:r>
            <a:r>
              <a:rPr lang="en-GB" sz="2200" dirty="0"/>
              <a:t>.</a:t>
            </a:r>
          </a:p>
        </p:txBody>
      </p:sp>
      <p:sp>
        <p:nvSpPr>
          <p:cNvPr id="27" name="Rectangle 26">
            <a:extLst>
              <a:ext uri="{FF2B5EF4-FFF2-40B4-BE49-F238E27FC236}">
                <a16:creationId xmlns:a16="http://schemas.microsoft.com/office/drawing/2014/main" id="{E7C26BC4-B68E-454D-8DD0-0616313A39B7}"/>
              </a:ext>
            </a:extLst>
          </p:cNvPr>
          <p:cNvSpPr/>
          <p:nvPr/>
        </p:nvSpPr>
        <p:spPr>
          <a:xfrm>
            <a:off x="188773" y="1711833"/>
            <a:ext cx="5297627" cy="4598438"/>
          </a:xfrm>
          <a:prstGeom prst="rect">
            <a:avLst/>
          </a:prstGeom>
          <a:solidFill>
            <a:schemeClr val="accent2">
              <a:lumMod val="40000"/>
              <a:lumOff val="60000"/>
            </a:schemeClr>
          </a:solidFill>
        </p:spPr>
        <p:txBody>
          <a:bodyPr wrap="square">
            <a:spAutoFit/>
          </a:bodyPr>
          <a:lstStyle/>
          <a:p>
            <a:pPr marL="228600" indent="-228600">
              <a:lnSpc>
                <a:spcPct val="150000"/>
              </a:lnSpc>
              <a:buFont typeface="+mj-lt"/>
              <a:buAutoNum type="arabicPeriod"/>
            </a:pPr>
            <a:r>
              <a:rPr lang="en-GB" sz="2200" dirty="0"/>
              <a:t>¿ </a:t>
            </a:r>
            <a:r>
              <a:rPr lang="en-GB" sz="2200" dirty="0" err="1"/>
              <a:t>Qué</a:t>
            </a:r>
            <a:r>
              <a:rPr lang="en-GB" sz="2200" dirty="0"/>
              <a:t> es la </a:t>
            </a:r>
            <a:r>
              <a:rPr lang="en-GB" sz="2200" dirty="0" err="1"/>
              <a:t>tradición</a:t>
            </a:r>
            <a:r>
              <a:rPr lang="en-GB" sz="2200" dirty="0"/>
              <a:t>?</a:t>
            </a:r>
          </a:p>
          <a:p>
            <a:pPr marL="228600" indent="-228600">
              <a:lnSpc>
                <a:spcPct val="150000"/>
              </a:lnSpc>
              <a:buFont typeface="+mj-lt"/>
              <a:buAutoNum type="arabicPeriod"/>
            </a:pPr>
            <a:r>
              <a:rPr lang="en-GB" sz="2200" dirty="0"/>
              <a:t>¿A </a:t>
            </a:r>
            <a:r>
              <a:rPr lang="en-GB" sz="2200" dirty="0" err="1"/>
              <a:t>quién</a:t>
            </a:r>
            <a:r>
              <a:rPr lang="en-GB" sz="2200" dirty="0"/>
              <a:t> la </a:t>
            </a:r>
            <a:r>
              <a:rPr lang="en-GB" sz="2200" dirty="0" err="1"/>
              <a:t>música</a:t>
            </a:r>
            <a:r>
              <a:rPr lang="en-GB" sz="2200" dirty="0"/>
              <a:t> </a:t>
            </a:r>
            <a:r>
              <a:rPr lang="en-GB" sz="2200" dirty="0" err="1"/>
              <a:t>puede</a:t>
            </a:r>
            <a:r>
              <a:rPr lang="en-GB" sz="2200" dirty="0"/>
              <a:t> </a:t>
            </a:r>
            <a:r>
              <a:rPr lang="en-GB" sz="2200" dirty="0" err="1"/>
              <a:t>dar</a:t>
            </a:r>
            <a:r>
              <a:rPr lang="en-GB" sz="2200" dirty="0"/>
              <a:t> </a:t>
            </a:r>
            <a:r>
              <a:rPr lang="en-GB" sz="2200" dirty="0" err="1"/>
              <a:t>rabia</a:t>
            </a:r>
            <a:r>
              <a:rPr lang="en-GB" sz="2200" dirty="0"/>
              <a:t>?</a:t>
            </a:r>
          </a:p>
          <a:p>
            <a:pPr marL="228600" indent="-228600">
              <a:lnSpc>
                <a:spcPct val="150000"/>
              </a:lnSpc>
              <a:buFont typeface="+mj-lt"/>
              <a:buAutoNum type="arabicPeriod"/>
            </a:pPr>
            <a:r>
              <a:rPr lang="en-GB" sz="2200" dirty="0"/>
              <a:t>¿Para </a:t>
            </a:r>
            <a:r>
              <a:rPr lang="en-GB" sz="2200" dirty="0" err="1"/>
              <a:t>quién</a:t>
            </a:r>
            <a:r>
              <a:rPr lang="en-GB" sz="2200" dirty="0"/>
              <a:t> </a:t>
            </a:r>
            <a:r>
              <a:rPr lang="en-GB" sz="2200" dirty="0" err="1"/>
              <a:t>organizan</a:t>
            </a:r>
            <a:r>
              <a:rPr lang="en-GB" sz="2200" dirty="0"/>
              <a:t> las </a:t>
            </a:r>
            <a:r>
              <a:rPr lang="en-GB" sz="2200" dirty="0" err="1"/>
              <a:t>activitades</a:t>
            </a:r>
            <a:r>
              <a:rPr lang="en-GB" sz="2200" dirty="0"/>
              <a:t>?</a:t>
            </a:r>
          </a:p>
          <a:p>
            <a:pPr marL="228600" indent="-228600">
              <a:lnSpc>
                <a:spcPct val="150000"/>
              </a:lnSpc>
              <a:buFont typeface="+mj-lt"/>
              <a:buAutoNum type="arabicPeriod"/>
            </a:pPr>
            <a:r>
              <a:rPr lang="en-GB" sz="2200" dirty="0"/>
              <a:t>¿ </a:t>
            </a:r>
            <a:r>
              <a:rPr lang="en-GB" sz="2200" dirty="0" err="1"/>
              <a:t>Qué</a:t>
            </a:r>
            <a:r>
              <a:rPr lang="en-GB" sz="2200" dirty="0"/>
              <a:t> </a:t>
            </a:r>
            <a:r>
              <a:rPr lang="en-GB" sz="2200" dirty="0" err="1"/>
              <a:t>están</a:t>
            </a:r>
            <a:r>
              <a:rPr lang="en-GB" sz="2200" dirty="0"/>
              <a:t> </a:t>
            </a:r>
            <a:r>
              <a:rPr lang="en-GB" sz="2200" dirty="0" err="1"/>
              <a:t>trayendo</a:t>
            </a:r>
            <a:r>
              <a:rPr lang="en-GB" sz="2200" dirty="0"/>
              <a:t> los amigos y </a:t>
            </a:r>
            <a:r>
              <a:rPr lang="en-GB" sz="2200" dirty="0" err="1"/>
              <a:t>qué</a:t>
            </a:r>
            <a:r>
              <a:rPr lang="en-GB" sz="2200" dirty="0"/>
              <a:t> van a </a:t>
            </a:r>
            <a:r>
              <a:rPr lang="en-GB" sz="2200" dirty="0" err="1"/>
              <a:t>hacer</a:t>
            </a:r>
            <a:r>
              <a:rPr lang="en-GB" sz="2200" dirty="0"/>
              <a:t> con </a:t>
            </a:r>
            <a:r>
              <a:rPr lang="en-GB" sz="2200" dirty="0" err="1"/>
              <a:t>esta</a:t>
            </a:r>
            <a:r>
              <a:rPr lang="en-GB" sz="2200" dirty="0"/>
              <a:t> </a:t>
            </a:r>
            <a:r>
              <a:rPr lang="en-GB" sz="2200" dirty="0" err="1"/>
              <a:t>cosa</a:t>
            </a:r>
            <a:r>
              <a:rPr lang="en-GB" sz="2200" dirty="0"/>
              <a:t>?</a:t>
            </a:r>
          </a:p>
          <a:p>
            <a:pPr marL="228600" indent="-228600">
              <a:lnSpc>
                <a:spcPct val="150000"/>
              </a:lnSpc>
              <a:buFont typeface="+mj-lt"/>
              <a:buAutoNum type="arabicPeriod"/>
            </a:pPr>
            <a:r>
              <a:rPr lang="en-GB" sz="2200" dirty="0"/>
              <a:t>¿ De </a:t>
            </a:r>
            <a:r>
              <a:rPr lang="en-GB" sz="2200" dirty="0" err="1"/>
              <a:t>qué</a:t>
            </a:r>
            <a:r>
              <a:rPr lang="en-GB" sz="2200" dirty="0"/>
              <a:t> </a:t>
            </a:r>
            <a:r>
              <a:rPr lang="en-GB" sz="2200" dirty="0" err="1"/>
              <a:t>tienen</a:t>
            </a:r>
            <a:r>
              <a:rPr lang="en-GB" sz="2200" dirty="0"/>
              <a:t> una gran </a:t>
            </a:r>
            <a:r>
              <a:rPr lang="en-GB" sz="2200" dirty="0" err="1"/>
              <a:t>cantidad</a:t>
            </a:r>
            <a:r>
              <a:rPr lang="en-GB" sz="2200" dirty="0"/>
              <a:t> y </a:t>
            </a:r>
            <a:r>
              <a:rPr lang="en-GB" sz="2200" dirty="0" err="1"/>
              <a:t>dónde</a:t>
            </a:r>
            <a:r>
              <a:rPr lang="en-GB" sz="2200" dirty="0"/>
              <a:t> </a:t>
            </a:r>
            <a:r>
              <a:rPr lang="en-GB" sz="2200" dirty="0" err="1"/>
              <a:t>están</a:t>
            </a:r>
            <a:r>
              <a:rPr lang="en-GB" sz="2200" dirty="0"/>
              <a:t>?</a:t>
            </a:r>
          </a:p>
        </p:txBody>
      </p:sp>
      <p:sp>
        <p:nvSpPr>
          <p:cNvPr id="14" name="TextBox 13">
            <a:extLst>
              <a:ext uri="{FF2B5EF4-FFF2-40B4-BE49-F238E27FC236}">
                <a16:creationId xmlns:a16="http://schemas.microsoft.com/office/drawing/2014/main" id="{D155B0C3-600E-4183-9A70-86E4844348E8}"/>
              </a:ext>
            </a:extLst>
          </p:cNvPr>
          <p:cNvSpPr txBox="1"/>
          <p:nvPr/>
        </p:nvSpPr>
        <p:spPr>
          <a:xfrm>
            <a:off x="5486401" y="1714340"/>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1. </a:t>
            </a:r>
            <a:r>
              <a:rPr lang="en-GB" sz="2400" dirty="0" err="1"/>
              <a:t>Arreglar</a:t>
            </a:r>
            <a:r>
              <a:rPr lang="en-GB" sz="2400" dirty="0"/>
              <a:t> el </a:t>
            </a:r>
            <a:r>
              <a:rPr lang="en-GB" sz="2400" dirty="0" err="1"/>
              <a:t>salón</a:t>
            </a:r>
            <a:endParaRPr lang="en-GB" sz="2400" dirty="0"/>
          </a:p>
        </p:txBody>
      </p:sp>
      <p:sp>
        <p:nvSpPr>
          <p:cNvPr id="28" name="TextBox 27">
            <a:extLst>
              <a:ext uri="{FF2B5EF4-FFF2-40B4-BE49-F238E27FC236}">
                <a16:creationId xmlns:a16="http://schemas.microsoft.com/office/drawing/2014/main" id="{802CAAE8-6452-4622-AAA6-65E3753B4EAA}"/>
              </a:ext>
            </a:extLst>
          </p:cNvPr>
          <p:cNvSpPr txBox="1"/>
          <p:nvPr/>
        </p:nvSpPr>
        <p:spPr>
          <a:xfrm>
            <a:off x="5486401" y="2439433"/>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2. Los </a:t>
            </a:r>
            <a:r>
              <a:rPr lang="en-GB" sz="2400" dirty="0" err="1"/>
              <a:t>vecinos</a:t>
            </a:r>
            <a:endParaRPr lang="en-GB" sz="2400" dirty="0"/>
          </a:p>
        </p:txBody>
      </p:sp>
      <p:sp>
        <p:nvSpPr>
          <p:cNvPr id="29" name="TextBox 28">
            <a:extLst>
              <a:ext uri="{FF2B5EF4-FFF2-40B4-BE49-F238E27FC236}">
                <a16:creationId xmlns:a16="http://schemas.microsoft.com/office/drawing/2014/main" id="{288A6757-E5F0-4962-92DF-57E95FFF7614}"/>
              </a:ext>
            </a:extLst>
          </p:cNvPr>
          <p:cNvSpPr txBox="1"/>
          <p:nvPr/>
        </p:nvSpPr>
        <p:spPr>
          <a:xfrm>
            <a:off x="5486401" y="3391438"/>
            <a:ext cx="3021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3. Los </a:t>
            </a:r>
            <a:r>
              <a:rPr lang="en-GB" sz="2400" dirty="0" err="1"/>
              <a:t>niños</a:t>
            </a:r>
            <a:endParaRPr lang="en-GB" sz="2400" dirty="0"/>
          </a:p>
        </p:txBody>
      </p:sp>
      <p:sp>
        <p:nvSpPr>
          <p:cNvPr id="30" name="TextBox 29">
            <a:extLst>
              <a:ext uri="{FF2B5EF4-FFF2-40B4-BE49-F238E27FC236}">
                <a16:creationId xmlns:a16="http://schemas.microsoft.com/office/drawing/2014/main" id="{69DD0C15-15AB-478C-A4A0-CC92EB91C477}"/>
              </a:ext>
            </a:extLst>
          </p:cNvPr>
          <p:cNvSpPr txBox="1"/>
          <p:nvPr/>
        </p:nvSpPr>
        <p:spPr>
          <a:xfrm>
            <a:off x="5486400" y="4315170"/>
            <a:ext cx="5957852"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4. carne de</a:t>
            </a:r>
            <a:r>
              <a:rPr lang="en-GB" sz="2400" i="1" dirty="0"/>
              <a:t> pollo (H) </a:t>
            </a:r>
            <a:r>
              <a:rPr lang="en-GB" sz="2400" dirty="0" err="1"/>
              <a:t>parar</a:t>
            </a:r>
            <a:r>
              <a:rPr lang="en-GB" sz="2400" dirty="0"/>
              <a:t> </a:t>
            </a:r>
            <a:r>
              <a:rPr lang="en-GB" sz="2400" dirty="0" err="1"/>
              <a:t>preparar</a:t>
            </a:r>
            <a:r>
              <a:rPr lang="en-GB" sz="2400" dirty="0"/>
              <a:t> las tapas.</a:t>
            </a:r>
          </a:p>
        </p:txBody>
      </p:sp>
      <p:sp>
        <p:nvSpPr>
          <p:cNvPr id="31" name="TextBox 30">
            <a:extLst>
              <a:ext uri="{FF2B5EF4-FFF2-40B4-BE49-F238E27FC236}">
                <a16:creationId xmlns:a16="http://schemas.microsoft.com/office/drawing/2014/main" id="{C3F6CC4B-6ECE-45D9-B6BD-803215BC96CE}"/>
              </a:ext>
            </a:extLst>
          </p:cNvPr>
          <p:cNvSpPr txBox="1"/>
          <p:nvPr/>
        </p:nvSpPr>
        <p:spPr>
          <a:xfrm>
            <a:off x="5486401" y="5479274"/>
            <a:ext cx="5957852"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t>5. los </a:t>
            </a:r>
            <a:r>
              <a:rPr lang="en-GB" sz="2400" dirty="0" err="1"/>
              <a:t>platos</a:t>
            </a:r>
            <a:r>
              <a:rPr lang="en-GB" sz="2400" dirty="0"/>
              <a:t> – </a:t>
            </a:r>
            <a:r>
              <a:rPr lang="en-GB" sz="2400" dirty="0" err="1"/>
              <a:t>están</a:t>
            </a:r>
            <a:r>
              <a:rPr lang="en-GB" sz="2400" dirty="0"/>
              <a:t> </a:t>
            </a:r>
            <a:r>
              <a:rPr lang="en-GB" sz="2400" dirty="0" err="1"/>
              <a:t>en</a:t>
            </a:r>
            <a:r>
              <a:rPr lang="en-GB" sz="2400" dirty="0"/>
              <a:t> la </a:t>
            </a:r>
            <a:r>
              <a:rPr lang="en-GB" sz="2400" dirty="0" err="1"/>
              <a:t>habitación</a:t>
            </a:r>
            <a:r>
              <a:rPr lang="en-GB" sz="2400" dirty="0"/>
              <a:t> de al </a:t>
            </a:r>
            <a:r>
              <a:rPr lang="en-GB" sz="2400" dirty="0" err="1"/>
              <a:t>lado</a:t>
            </a:r>
            <a:r>
              <a:rPr lang="en-GB" sz="2400" dirty="0"/>
              <a:t>.</a:t>
            </a:r>
          </a:p>
        </p:txBody>
      </p:sp>
      <p:pic>
        <p:nvPicPr>
          <p:cNvPr id="12" name="Picture 2" descr="Free photos of Sunday">
            <a:extLst>
              <a:ext uri="{FF2B5EF4-FFF2-40B4-BE49-F238E27FC236}">
                <a16:creationId xmlns:a16="http://schemas.microsoft.com/office/drawing/2014/main" id="{D85C82F6-EAB2-4BEB-8555-16869119F3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8905" y="2076205"/>
            <a:ext cx="2665347" cy="17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6C1BD-7F38-4B30-7115-CEF3125613F3}"/>
              </a:ext>
            </a:extLst>
          </p:cNvPr>
          <p:cNvSpPr>
            <a:spLocks noGrp="1"/>
          </p:cNvSpPr>
          <p:nvPr>
            <p:ph type="title"/>
          </p:nvPr>
        </p:nvSpPr>
        <p:spPr>
          <a:xfrm>
            <a:off x="0" y="213557"/>
            <a:ext cx="5486400" cy="647577"/>
          </a:xfrm>
        </p:spPr>
        <p:txBody>
          <a:bodyPr>
            <a:normAutofit/>
          </a:bodyPr>
          <a:lstStyle/>
          <a:p>
            <a:r>
              <a:rPr lang="en-ES" dirty="0"/>
              <a:t>Las peñas en las fiestas</a:t>
            </a:r>
          </a:p>
        </p:txBody>
      </p:sp>
      <p:sp>
        <p:nvSpPr>
          <p:cNvPr id="4" name="Rounded Rectangle 11">
            <a:extLst>
              <a:ext uri="{FF2B5EF4-FFF2-40B4-BE49-F238E27FC236}">
                <a16:creationId xmlns:a16="http://schemas.microsoft.com/office/drawing/2014/main" id="{9C9474B2-E641-42F5-8526-09BE31857D4F}"/>
              </a:ext>
            </a:extLst>
          </p:cNvPr>
          <p:cNvSpPr/>
          <p:nvPr/>
        </p:nvSpPr>
        <p:spPr>
          <a:xfrm>
            <a:off x="9862458" y="258166"/>
            <a:ext cx="2065686" cy="32966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fónetica</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0B59E7-5F93-F515-48C8-8D2FADC7A8A0}"/>
              </a:ext>
            </a:extLst>
          </p:cNvPr>
          <p:cNvSpPr txBox="1"/>
          <p:nvPr/>
        </p:nvSpPr>
        <p:spPr>
          <a:xfrm>
            <a:off x="131927" y="997566"/>
            <a:ext cx="10260389" cy="1107996"/>
          </a:xfrm>
          <a:prstGeom prst="rect">
            <a:avLst/>
          </a:prstGeom>
          <a:noFill/>
        </p:spPr>
        <p:txBody>
          <a:bodyPr wrap="square" rtlCol="0">
            <a:spAutoFit/>
          </a:bodyPr>
          <a:lstStyle/>
          <a:p>
            <a:r>
              <a:rPr lang="en-GB" sz="2200" dirty="0" err="1"/>
              <a:t>Ahora</a:t>
            </a:r>
            <a:r>
              <a:rPr lang="en-GB" sz="2200" dirty="0"/>
              <a:t> lee la </a:t>
            </a:r>
            <a:r>
              <a:rPr lang="en-GB" sz="2200" dirty="0" err="1"/>
              <a:t>última</a:t>
            </a:r>
            <a:r>
              <a:rPr lang="en-GB" sz="2200" dirty="0"/>
              <a:t> </a:t>
            </a:r>
            <a:r>
              <a:rPr lang="en-GB" sz="2200" dirty="0" err="1"/>
              <a:t>parte</a:t>
            </a:r>
            <a:r>
              <a:rPr lang="en-GB" sz="2200" dirty="0"/>
              <a:t> de la </a:t>
            </a:r>
            <a:r>
              <a:rPr lang="en-GB" sz="2200" dirty="0" err="1"/>
              <a:t>conversación</a:t>
            </a:r>
            <a:r>
              <a:rPr lang="en-GB" sz="2200" dirty="0"/>
              <a:t> con </a:t>
            </a:r>
            <a:r>
              <a:rPr lang="en-GB" sz="2200" dirty="0" err="1"/>
              <a:t>tu</a:t>
            </a:r>
            <a:r>
              <a:rPr lang="en-GB" sz="2200" dirty="0"/>
              <a:t> </a:t>
            </a:r>
            <a:r>
              <a:rPr lang="en-GB" sz="2200" dirty="0" err="1"/>
              <a:t>compañero</a:t>
            </a:r>
            <a:r>
              <a:rPr lang="en-GB" sz="2200" dirty="0"/>
              <a:t>. Una persona </a:t>
            </a:r>
            <a:r>
              <a:rPr lang="en-GB" sz="2200" dirty="0" err="1"/>
              <a:t>empieza</a:t>
            </a:r>
            <a:r>
              <a:rPr lang="en-GB" sz="2200" dirty="0"/>
              <a:t> a leer. </a:t>
            </a:r>
            <a:r>
              <a:rPr lang="en-GB" sz="2200" dirty="0" err="1"/>
              <a:t>Cada</a:t>
            </a:r>
            <a:r>
              <a:rPr lang="en-GB" sz="2200" dirty="0"/>
              <a:t> </a:t>
            </a:r>
            <a:r>
              <a:rPr lang="en-GB" sz="2200" dirty="0" err="1"/>
              <a:t>vez</a:t>
            </a:r>
            <a:r>
              <a:rPr lang="en-GB" sz="2200" dirty="0"/>
              <a:t> que </a:t>
            </a:r>
            <a:r>
              <a:rPr lang="en-GB" sz="2200" dirty="0" err="1"/>
              <a:t>encuentra</a:t>
            </a:r>
            <a:r>
              <a:rPr lang="en-GB" sz="2200" dirty="0"/>
              <a:t> uno de los SSCs /</a:t>
            </a:r>
            <a:r>
              <a:rPr lang="en-GB" sz="2200" b="1" dirty="0"/>
              <a:t>l</a:t>
            </a:r>
            <a:r>
              <a:rPr lang="en-GB" sz="2200" dirty="0"/>
              <a:t>/, /</a:t>
            </a:r>
            <a:r>
              <a:rPr lang="en-GB" sz="2200" b="1" dirty="0" err="1"/>
              <a:t>ll</a:t>
            </a:r>
            <a:r>
              <a:rPr lang="en-GB" sz="2200" dirty="0"/>
              <a:t>/ o /</a:t>
            </a:r>
            <a:r>
              <a:rPr lang="en-GB" sz="2200" b="1" dirty="0"/>
              <a:t>y</a:t>
            </a:r>
            <a:r>
              <a:rPr lang="en-GB" sz="2200" dirty="0"/>
              <a:t>/, lee la palabra y </a:t>
            </a:r>
            <a:r>
              <a:rPr lang="en-GB" sz="2200" dirty="0" err="1"/>
              <a:t>luego</a:t>
            </a:r>
            <a:r>
              <a:rPr lang="en-GB" sz="2200" dirty="0"/>
              <a:t> la </a:t>
            </a:r>
            <a:r>
              <a:rPr lang="en-GB" sz="2200" dirty="0" err="1"/>
              <a:t>otra</a:t>
            </a:r>
            <a:r>
              <a:rPr lang="en-GB" sz="2200" dirty="0"/>
              <a:t> persona </a:t>
            </a:r>
            <a:r>
              <a:rPr lang="en-GB" sz="2200" dirty="0" err="1"/>
              <a:t>debe</a:t>
            </a:r>
            <a:r>
              <a:rPr lang="en-GB" sz="2200" dirty="0"/>
              <a:t> </a:t>
            </a:r>
            <a:r>
              <a:rPr lang="en-GB" sz="2200" dirty="0" err="1"/>
              <a:t>continuar</a:t>
            </a:r>
            <a:r>
              <a:rPr lang="en-GB" sz="2200" dirty="0"/>
              <a:t>.</a:t>
            </a:r>
          </a:p>
        </p:txBody>
      </p:sp>
      <p:sp>
        <p:nvSpPr>
          <p:cNvPr id="14" name="TextBox 13">
            <a:extLst>
              <a:ext uri="{FF2B5EF4-FFF2-40B4-BE49-F238E27FC236}">
                <a16:creationId xmlns:a16="http://schemas.microsoft.com/office/drawing/2014/main" id="{4671F317-1CCF-F5E4-A43A-B4DC4E3F6E67}"/>
              </a:ext>
            </a:extLst>
          </p:cNvPr>
          <p:cNvSpPr txBox="1"/>
          <p:nvPr/>
        </p:nvSpPr>
        <p:spPr>
          <a:xfrm>
            <a:off x="131927" y="2343329"/>
            <a:ext cx="11748786" cy="3816429"/>
          </a:xfrm>
          <a:prstGeom prst="rect">
            <a:avLst/>
          </a:prstGeom>
          <a:noFill/>
        </p:spPr>
        <p:txBody>
          <a:bodyPr wrap="square" rtlCol="0">
            <a:spAutoFit/>
          </a:bodyPr>
          <a:lstStyle/>
          <a:p>
            <a:pPr marL="342900" indent="-342900">
              <a:buFontTx/>
              <a:buChar char="-"/>
            </a:pPr>
            <a:r>
              <a:rPr lang="en-GB" sz="2200" dirty="0"/>
              <a:t>¡</a:t>
            </a:r>
            <a:r>
              <a:rPr lang="en-GB" sz="2200" dirty="0" err="1"/>
              <a:t>Sí</a:t>
            </a:r>
            <a:r>
              <a:rPr lang="en-GB" sz="2200" dirty="0"/>
              <a:t>, </a:t>
            </a:r>
            <a:r>
              <a:rPr lang="en-GB" sz="2200" dirty="0" err="1"/>
              <a:t>sí</a:t>
            </a:r>
            <a:r>
              <a:rPr lang="en-GB" sz="2200" dirty="0"/>
              <a:t>! Estamos </a:t>
            </a:r>
            <a:r>
              <a:rPr lang="en-GB" sz="2200" dirty="0" err="1"/>
              <a:t>disfrutando</a:t>
            </a:r>
            <a:r>
              <a:rPr lang="en-GB" sz="2200" dirty="0"/>
              <a:t> </a:t>
            </a:r>
            <a:r>
              <a:rPr lang="en-GB" sz="2200" b="1" dirty="0"/>
              <a:t>l</a:t>
            </a:r>
            <a:r>
              <a:rPr lang="en-GB" sz="2200" dirty="0"/>
              <a:t>a </a:t>
            </a:r>
            <a:r>
              <a:rPr lang="en-GB" sz="2200" dirty="0" err="1"/>
              <a:t>canción</a:t>
            </a:r>
            <a:r>
              <a:rPr lang="en-GB" sz="2200" dirty="0"/>
              <a:t> de</a:t>
            </a:r>
            <a:r>
              <a:rPr lang="en-GB" sz="2200" b="1" dirty="0"/>
              <a:t>l</a:t>
            </a:r>
            <a:r>
              <a:rPr lang="en-GB" sz="2200" dirty="0"/>
              <a:t> </a:t>
            </a:r>
            <a:r>
              <a:rPr lang="en-GB" sz="2200" dirty="0" err="1"/>
              <a:t>verano</a:t>
            </a:r>
            <a:r>
              <a:rPr lang="en-GB" sz="2200" dirty="0"/>
              <a:t>. Estamos </a:t>
            </a:r>
            <a:r>
              <a:rPr lang="en-GB" sz="2200" dirty="0" err="1"/>
              <a:t>arreg</a:t>
            </a:r>
            <a:r>
              <a:rPr lang="en-GB" sz="2200" b="1" dirty="0" err="1"/>
              <a:t>l</a:t>
            </a:r>
            <a:r>
              <a:rPr lang="en-GB" sz="2200" dirty="0" err="1"/>
              <a:t>ando</a:t>
            </a:r>
            <a:r>
              <a:rPr lang="en-GB" sz="2200" dirty="0"/>
              <a:t> </a:t>
            </a:r>
            <a:r>
              <a:rPr lang="en-GB" sz="2200" dirty="0" err="1"/>
              <a:t>e</a:t>
            </a:r>
            <a:r>
              <a:rPr lang="en-GB" sz="2200" b="1" dirty="0" err="1"/>
              <a:t>l</a:t>
            </a:r>
            <a:r>
              <a:rPr lang="en-GB" sz="2200" dirty="0"/>
              <a:t> </a:t>
            </a:r>
            <a:r>
              <a:rPr lang="en-GB" sz="2200" dirty="0" err="1"/>
              <a:t>sa</a:t>
            </a:r>
            <a:r>
              <a:rPr lang="en-GB" sz="2200" b="1" dirty="0" err="1"/>
              <a:t>l</a:t>
            </a:r>
            <a:r>
              <a:rPr lang="en-GB" sz="2200" dirty="0" err="1"/>
              <a:t>ón</a:t>
            </a:r>
            <a:r>
              <a:rPr lang="en-GB" sz="2200" dirty="0"/>
              <a:t> a</a:t>
            </a:r>
            <a:r>
              <a:rPr lang="en-GB" sz="2200" b="1" dirty="0"/>
              <a:t>l</a:t>
            </a:r>
            <a:r>
              <a:rPr lang="en-GB" sz="2200" dirty="0"/>
              <a:t> </a:t>
            </a:r>
            <a:r>
              <a:rPr lang="en-GB" sz="2200" dirty="0" err="1"/>
              <a:t>mismo</a:t>
            </a:r>
            <a:r>
              <a:rPr lang="en-GB" sz="2200" dirty="0"/>
              <a:t> </a:t>
            </a:r>
            <a:r>
              <a:rPr lang="en-GB" sz="2200" dirty="0" err="1"/>
              <a:t>tiempo</a:t>
            </a:r>
            <a:r>
              <a:rPr lang="en-GB" sz="2200" dirty="0"/>
              <a:t> ¡es </a:t>
            </a:r>
            <a:r>
              <a:rPr lang="en-GB" sz="2200" b="1" dirty="0"/>
              <a:t>l</a:t>
            </a:r>
            <a:r>
              <a:rPr lang="en-GB" sz="2200" dirty="0"/>
              <a:t>a </a:t>
            </a:r>
            <a:r>
              <a:rPr lang="en-GB" sz="2200" dirty="0" err="1"/>
              <a:t>tradición</a:t>
            </a:r>
            <a:r>
              <a:rPr lang="en-GB" sz="2200" dirty="0"/>
              <a:t>!</a:t>
            </a:r>
          </a:p>
          <a:p>
            <a:pPr marL="342900" indent="-342900">
              <a:buFontTx/>
              <a:buChar char="-"/>
            </a:pPr>
            <a:r>
              <a:rPr lang="en-GB" sz="2200" b="1" dirty="0"/>
              <a:t>L</a:t>
            </a:r>
            <a:r>
              <a:rPr lang="en-GB" sz="2200" dirty="0"/>
              <a:t>os </a:t>
            </a:r>
            <a:r>
              <a:rPr lang="en-GB" sz="2200" dirty="0" err="1"/>
              <a:t>vecinos</a:t>
            </a:r>
            <a:r>
              <a:rPr lang="en-GB" sz="2200" dirty="0"/>
              <a:t> </a:t>
            </a:r>
            <a:r>
              <a:rPr lang="en-GB" sz="2200" dirty="0" err="1"/>
              <a:t>están</a:t>
            </a:r>
            <a:r>
              <a:rPr lang="en-GB" sz="2200" dirty="0"/>
              <a:t> </a:t>
            </a:r>
            <a:r>
              <a:rPr lang="en-GB" sz="2200" dirty="0" err="1"/>
              <a:t>aguantando</a:t>
            </a:r>
            <a:r>
              <a:rPr lang="en-GB" sz="2200" dirty="0"/>
              <a:t> </a:t>
            </a:r>
            <a:r>
              <a:rPr lang="en-GB" sz="2200" dirty="0" err="1"/>
              <a:t>e</a:t>
            </a:r>
            <a:r>
              <a:rPr lang="en-GB" sz="2200" b="1" dirty="0" err="1"/>
              <a:t>l</a:t>
            </a:r>
            <a:r>
              <a:rPr lang="en-GB" sz="2200" dirty="0"/>
              <a:t> </a:t>
            </a:r>
            <a:r>
              <a:rPr lang="en-GB" sz="2200" dirty="0" err="1"/>
              <a:t>ruido</a:t>
            </a:r>
            <a:r>
              <a:rPr lang="en-GB" sz="2200" dirty="0"/>
              <a:t>. ¿</a:t>
            </a:r>
            <a:r>
              <a:rPr lang="en-GB" sz="2200" dirty="0" err="1"/>
              <a:t>Están</a:t>
            </a:r>
            <a:r>
              <a:rPr lang="en-GB" sz="2200" dirty="0"/>
              <a:t> </a:t>
            </a:r>
            <a:r>
              <a:rPr lang="en-GB" sz="2200" dirty="0" err="1"/>
              <a:t>enojados</a:t>
            </a:r>
            <a:r>
              <a:rPr lang="en-GB" sz="2200" dirty="0"/>
              <a:t>?</a:t>
            </a:r>
          </a:p>
          <a:p>
            <a:pPr marL="342900" indent="-342900">
              <a:buFontTx/>
              <a:buChar char="-"/>
            </a:pPr>
            <a:r>
              <a:rPr lang="en-GB" sz="2200" dirty="0"/>
              <a:t>No, </a:t>
            </a:r>
            <a:r>
              <a:rPr lang="en-GB" sz="2200" dirty="0" err="1"/>
              <a:t>están</a:t>
            </a:r>
            <a:r>
              <a:rPr lang="en-GB" sz="2200" dirty="0"/>
              <a:t> </a:t>
            </a:r>
            <a:r>
              <a:rPr lang="en-GB" sz="2200" dirty="0" err="1"/>
              <a:t>contentos</a:t>
            </a:r>
            <a:r>
              <a:rPr lang="en-GB" sz="2200" dirty="0"/>
              <a:t> </a:t>
            </a:r>
            <a:r>
              <a:rPr lang="en-GB" sz="2200" dirty="0" err="1"/>
              <a:t>porque</a:t>
            </a:r>
            <a:r>
              <a:rPr lang="en-GB" sz="2200" dirty="0"/>
              <a:t> </a:t>
            </a:r>
            <a:r>
              <a:rPr lang="en-GB" sz="2200" dirty="0" err="1"/>
              <a:t>estamos</a:t>
            </a:r>
            <a:r>
              <a:rPr lang="en-GB" sz="2200" dirty="0"/>
              <a:t> </a:t>
            </a:r>
            <a:r>
              <a:rPr lang="en-GB" sz="2200" b="1" dirty="0" err="1"/>
              <a:t>l</a:t>
            </a:r>
            <a:r>
              <a:rPr lang="en-GB" sz="2200" dirty="0" err="1"/>
              <a:t>impiando</a:t>
            </a:r>
            <a:r>
              <a:rPr lang="en-GB" sz="2200" dirty="0"/>
              <a:t> </a:t>
            </a:r>
            <a:r>
              <a:rPr lang="en-GB" sz="2200" b="1" dirty="0"/>
              <a:t>l</a:t>
            </a:r>
            <a:r>
              <a:rPr lang="en-GB" sz="2200" dirty="0"/>
              <a:t>a </a:t>
            </a:r>
            <a:r>
              <a:rPr lang="en-GB" sz="2200" dirty="0" err="1"/>
              <a:t>ca</a:t>
            </a:r>
            <a:r>
              <a:rPr lang="en-GB" sz="2200" b="1" dirty="0" err="1"/>
              <a:t>ll</a:t>
            </a:r>
            <a:r>
              <a:rPr lang="en-GB" sz="2200" dirty="0" err="1"/>
              <a:t>e</a:t>
            </a:r>
            <a:r>
              <a:rPr lang="en-GB" sz="2200" dirty="0"/>
              <a:t> y </a:t>
            </a:r>
            <a:r>
              <a:rPr lang="en-GB" sz="2200" dirty="0" err="1"/>
              <a:t>también</a:t>
            </a:r>
            <a:r>
              <a:rPr lang="en-GB" sz="2200" dirty="0"/>
              <a:t> </a:t>
            </a:r>
            <a:r>
              <a:rPr lang="en-GB" sz="2200" dirty="0" err="1"/>
              <a:t>estamos</a:t>
            </a:r>
            <a:r>
              <a:rPr lang="en-GB" sz="2200" dirty="0"/>
              <a:t> </a:t>
            </a:r>
            <a:r>
              <a:rPr lang="en-GB" sz="2200" dirty="0" err="1"/>
              <a:t>organizando</a:t>
            </a:r>
            <a:r>
              <a:rPr lang="en-GB" sz="2200" dirty="0"/>
              <a:t> </a:t>
            </a:r>
            <a:r>
              <a:rPr lang="en-GB" sz="2200" dirty="0" err="1"/>
              <a:t>actividades</a:t>
            </a:r>
            <a:r>
              <a:rPr lang="en-GB" sz="2200" dirty="0"/>
              <a:t> para </a:t>
            </a:r>
            <a:r>
              <a:rPr lang="en-GB" sz="2200" b="1" dirty="0" err="1"/>
              <a:t>l</a:t>
            </a:r>
            <a:r>
              <a:rPr lang="en-GB" sz="2200" dirty="0" err="1"/>
              <a:t>os</a:t>
            </a:r>
            <a:r>
              <a:rPr lang="en-GB" sz="2200" dirty="0"/>
              <a:t> </a:t>
            </a:r>
            <a:r>
              <a:rPr lang="en-GB" sz="2200" dirty="0" err="1"/>
              <a:t>niños</a:t>
            </a:r>
            <a:r>
              <a:rPr lang="en-GB" sz="2200" dirty="0"/>
              <a:t>. ¡</a:t>
            </a:r>
            <a:r>
              <a:rPr lang="en-GB" sz="2200" dirty="0" err="1"/>
              <a:t>Están</a:t>
            </a:r>
            <a:r>
              <a:rPr lang="en-GB" sz="2200" dirty="0"/>
              <a:t> </a:t>
            </a:r>
            <a:r>
              <a:rPr lang="en-GB" sz="2200" dirty="0" err="1"/>
              <a:t>orgu</a:t>
            </a:r>
            <a:r>
              <a:rPr lang="en-GB" sz="2200" b="1" dirty="0" err="1"/>
              <a:t>ll</a:t>
            </a:r>
            <a:r>
              <a:rPr lang="en-GB" sz="2200" dirty="0" err="1"/>
              <a:t>osos</a:t>
            </a:r>
            <a:r>
              <a:rPr lang="en-GB" sz="2200" dirty="0"/>
              <a:t> </a:t>
            </a:r>
            <a:r>
              <a:rPr lang="en-GB" sz="2200" dirty="0" err="1"/>
              <a:t>porque</a:t>
            </a:r>
            <a:r>
              <a:rPr lang="en-GB" sz="2200" dirty="0"/>
              <a:t> </a:t>
            </a:r>
            <a:r>
              <a:rPr lang="en-GB" sz="2200" dirty="0" err="1"/>
              <a:t>estamos</a:t>
            </a:r>
            <a:r>
              <a:rPr lang="en-GB" sz="2200" dirty="0"/>
              <a:t> </a:t>
            </a:r>
            <a:r>
              <a:rPr lang="en-GB" sz="2200" dirty="0" err="1"/>
              <a:t>a</a:t>
            </a:r>
            <a:r>
              <a:rPr lang="en-GB" sz="2200" b="1" dirty="0" err="1"/>
              <a:t>y</a:t>
            </a:r>
            <a:r>
              <a:rPr lang="en-GB" sz="2200" dirty="0" err="1"/>
              <a:t>udando</a:t>
            </a:r>
            <a:r>
              <a:rPr lang="en-GB" sz="2200" dirty="0"/>
              <a:t> </a:t>
            </a:r>
            <a:r>
              <a:rPr lang="en-GB" sz="2200" dirty="0" err="1"/>
              <a:t>mucho</a:t>
            </a:r>
            <a:r>
              <a:rPr lang="en-GB" sz="2200" dirty="0"/>
              <a:t>!</a:t>
            </a:r>
          </a:p>
          <a:p>
            <a:pPr marL="342900" indent="-342900">
              <a:buFontTx/>
              <a:buChar char="-"/>
            </a:pPr>
            <a:r>
              <a:rPr lang="en-GB" sz="2200" dirty="0"/>
              <a:t>¡</a:t>
            </a:r>
            <a:r>
              <a:rPr lang="en-GB" sz="2200" dirty="0" err="1"/>
              <a:t>Qué</a:t>
            </a:r>
            <a:r>
              <a:rPr lang="en-GB" sz="2200" dirty="0"/>
              <a:t> bien! Mira, </a:t>
            </a:r>
            <a:r>
              <a:rPr lang="en-GB" sz="2200" dirty="0" err="1"/>
              <a:t>a</a:t>
            </a:r>
            <a:r>
              <a:rPr lang="en-GB" sz="2200" b="1" dirty="0" err="1"/>
              <a:t>l</a:t>
            </a:r>
            <a:r>
              <a:rPr lang="en-GB" sz="2200" dirty="0" err="1"/>
              <a:t>gunos</a:t>
            </a:r>
            <a:r>
              <a:rPr lang="en-GB" sz="2200" dirty="0"/>
              <a:t> </a:t>
            </a:r>
            <a:r>
              <a:rPr lang="en-GB" sz="2200" dirty="0" err="1"/>
              <a:t>compañeros</a:t>
            </a:r>
            <a:r>
              <a:rPr lang="en-GB" sz="2200" dirty="0"/>
              <a:t> </a:t>
            </a:r>
            <a:r>
              <a:rPr lang="en-GB" sz="2200" dirty="0" err="1"/>
              <a:t>están</a:t>
            </a:r>
            <a:r>
              <a:rPr lang="en-GB" sz="2200" dirty="0"/>
              <a:t> </a:t>
            </a:r>
            <a:r>
              <a:rPr lang="en-GB" sz="2200" b="1" dirty="0" err="1"/>
              <a:t>y</a:t>
            </a:r>
            <a:r>
              <a:rPr lang="en-GB" sz="2200" dirty="0" err="1"/>
              <a:t>endo</a:t>
            </a:r>
            <a:r>
              <a:rPr lang="en-GB" sz="2200" dirty="0"/>
              <a:t> </a:t>
            </a:r>
            <a:r>
              <a:rPr lang="en-GB" sz="2200" dirty="0" err="1"/>
              <a:t>ahora</a:t>
            </a:r>
            <a:r>
              <a:rPr lang="en-GB" sz="2200" dirty="0"/>
              <a:t> </a:t>
            </a:r>
            <a:r>
              <a:rPr lang="en-GB" sz="2200" dirty="0" err="1"/>
              <a:t>hacia</a:t>
            </a:r>
            <a:r>
              <a:rPr lang="en-GB" sz="2200" dirty="0"/>
              <a:t> </a:t>
            </a:r>
            <a:r>
              <a:rPr lang="en-GB" sz="2200" dirty="0" err="1"/>
              <a:t>vuestra</a:t>
            </a:r>
            <a:r>
              <a:rPr lang="en-GB" sz="2200" dirty="0"/>
              <a:t> </a:t>
            </a:r>
            <a:r>
              <a:rPr lang="en-GB" sz="2200" dirty="0" err="1"/>
              <a:t>peña</a:t>
            </a:r>
            <a:r>
              <a:rPr lang="en-GB" sz="2200" dirty="0"/>
              <a:t>. </a:t>
            </a:r>
            <a:r>
              <a:rPr lang="en-GB" sz="2200" dirty="0" err="1"/>
              <a:t>Están</a:t>
            </a:r>
            <a:r>
              <a:rPr lang="en-GB" sz="2200" dirty="0"/>
              <a:t> </a:t>
            </a:r>
            <a:r>
              <a:rPr lang="en-GB" sz="2200" b="1" dirty="0" err="1"/>
              <a:t>ll</a:t>
            </a:r>
            <a:r>
              <a:rPr lang="en-GB" sz="2200" dirty="0" err="1"/>
              <a:t>evando</a:t>
            </a:r>
            <a:r>
              <a:rPr lang="en-GB" sz="2200" dirty="0"/>
              <a:t> pan y carne de po</a:t>
            </a:r>
            <a:r>
              <a:rPr lang="en-GB" sz="2200" b="1" dirty="0"/>
              <a:t>ll</a:t>
            </a:r>
            <a:r>
              <a:rPr lang="en-GB" sz="2200" dirty="0"/>
              <a:t>o para </a:t>
            </a:r>
            <a:r>
              <a:rPr lang="en-GB" sz="2200" dirty="0" err="1"/>
              <a:t>preparar</a:t>
            </a:r>
            <a:r>
              <a:rPr lang="en-GB" sz="2200" dirty="0"/>
              <a:t> </a:t>
            </a:r>
            <a:r>
              <a:rPr lang="en-GB" sz="2200" dirty="0" err="1"/>
              <a:t>unas</a:t>
            </a:r>
            <a:r>
              <a:rPr lang="en-GB" sz="2200" dirty="0"/>
              <a:t> tapas </a:t>
            </a:r>
            <a:r>
              <a:rPr lang="en-GB" sz="2200" dirty="0" err="1"/>
              <a:t>a</a:t>
            </a:r>
            <a:r>
              <a:rPr lang="en-GB" sz="2200" b="1" dirty="0" err="1"/>
              <a:t>ll</a:t>
            </a:r>
            <a:r>
              <a:rPr lang="en-GB" sz="2200" dirty="0" err="1"/>
              <a:t>í</a:t>
            </a:r>
            <a:r>
              <a:rPr lang="en-GB" sz="2200" dirty="0"/>
              <a:t>. </a:t>
            </a:r>
          </a:p>
          <a:p>
            <a:pPr marL="342900" indent="-342900">
              <a:buFontTx/>
              <a:buChar char="-"/>
            </a:pPr>
            <a:r>
              <a:rPr lang="en-GB" sz="2200" dirty="0"/>
              <a:t>Vale, </a:t>
            </a:r>
            <a:r>
              <a:rPr lang="en-GB" sz="2200" b="1" dirty="0" err="1"/>
              <a:t>y</a:t>
            </a:r>
            <a:r>
              <a:rPr lang="en-GB" sz="2200" dirty="0" err="1"/>
              <a:t>o</a:t>
            </a:r>
            <a:r>
              <a:rPr lang="en-GB" sz="2200" dirty="0"/>
              <a:t> </a:t>
            </a:r>
            <a:r>
              <a:rPr lang="en-GB" sz="2200" dirty="0" err="1"/>
              <a:t>estoy</a:t>
            </a:r>
            <a:r>
              <a:rPr lang="en-GB" sz="2200" dirty="0"/>
              <a:t> </a:t>
            </a:r>
            <a:r>
              <a:rPr lang="en-GB" sz="2200" dirty="0" err="1"/>
              <a:t>buscando</a:t>
            </a:r>
            <a:r>
              <a:rPr lang="en-GB" sz="2200" dirty="0"/>
              <a:t> la </a:t>
            </a:r>
            <a:r>
              <a:rPr lang="en-GB" sz="2200" b="1" dirty="0" err="1"/>
              <a:t>ll</a:t>
            </a:r>
            <a:r>
              <a:rPr lang="en-GB" sz="2200" dirty="0" err="1"/>
              <a:t>ave</a:t>
            </a:r>
            <a:r>
              <a:rPr lang="en-GB" sz="2200" dirty="0"/>
              <a:t> de la </a:t>
            </a:r>
            <a:r>
              <a:rPr lang="en-GB" sz="2200" dirty="0" err="1"/>
              <a:t>habitación</a:t>
            </a:r>
            <a:r>
              <a:rPr lang="en-GB" sz="2200" dirty="0"/>
              <a:t> de a</a:t>
            </a:r>
            <a:r>
              <a:rPr lang="en-GB" sz="2200" b="1" dirty="0"/>
              <a:t>l</a:t>
            </a:r>
            <a:r>
              <a:rPr lang="en-GB" sz="2200" dirty="0"/>
              <a:t> </a:t>
            </a:r>
            <a:r>
              <a:rPr lang="en-GB" sz="2200" b="1" dirty="0" err="1"/>
              <a:t>l</a:t>
            </a:r>
            <a:r>
              <a:rPr lang="en-GB" sz="2200" dirty="0" err="1"/>
              <a:t>ado</a:t>
            </a:r>
            <a:r>
              <a:rPr lang="en-GB" sz="2200" dirty="0"/>
              <a:t> para </a:t>
            </a:r>
            <a:r>
              <a:rPr lang="en-GB" sz="2200" dirty="0" err="1"/>
              <a:t>sacar</a:t>
            </a:r>
            <a:r>
              <a:rPr lang="en-GB" sz="2200" dirty="0"/>
              <a:t> </a:t>
            </a:r>
            <a:r>
              <a:rPr lang="en-GB" sz="2200" b="1" dirty="0" err="1"/>
              <a:t>l</a:t>
            </a:r>
            <a:r>
              <a:rPr lang="en-GB" sz="2200" dirty="0" err="1"/>
              <a:t>os</a:t>
            </a:r>
            <a:r>
              <a:rPr lang="en-GB" sz="2200" dirty="0"/>
              <a:t> </a:t>
            </a:r>
            <a:r>
              <a:rPr lang="en-GB" sz="2200" dirty="0" err="1"/>
              <a:t>p</a:t>
            </a:r>
            <a:r>
              <a:rPr lang="en-GB" sz="2200" b="1" dirty="0" err="1"/>
              <a:t>l</a:t>
            </a:r>
            <a:r>
              <a:rPr lang="en-GB" sz="2200" dirty="0" err="1"/>
              <a:t>atos</a:t>
            </a:r>
            <a:r>
              <a:rPr lang="en-GB" sz="2200" dirty="0"/>
              <a:t>. ¡</a:t>
            </a:r>
            <a:r>
              <a:rPr lang="en-GB" sz="2200" dirty="0" err="1"/>
              <a:t>Tenemos</a:t>
            </a:r>
            <a:r>
              <a:rPr lang="en-GB" sz="2200" dirty="0"/>
              <a:t> un </a:t>
            </a:r>
            <a:r>
              <a:rPr lang="en-GB" sz="2200" dirty="0" err="1"/>
              <a:t>montón</a:t>
            </a:r>
            <a:r>
              <a:rPr lang="en-GB" sz="2200" dirty="0"/>
              <a:t>!</a:t>
            </a:r>
          </a:p>
          <a:p>
            <a:pPr marL="342900" indent="-342900">
              <a:buFontTx/>
              <a:buChar char="-"/>
            </a:pPr>
            <a:endParaRPr lang="en-GB" sz="2200" dirty="0"/>
          </a:p>
        </p:txBody>
      </p:sp>
      <p:pic>
        <p:nvPicPr>
          <p:cNvPr id="7" name="Picture 6" descr="communication clipart - Clip Art Library">
            <a:extLst>
              <a:ext uri="{FF2B5EF4-FFF2-40B4-BE49-F238E27FC236}">
                <a16:creationId xmlns:a16="http://schemas.microsoft.com/office/drawing/2014/main" id="{3BBDE622-BDD4-4091-A9A7-11125B8FE9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2316" y="1067530"/>
            <a:ext cx="1121121" cy="9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31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152809" y="379313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173880" y="381785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784555" y="3412798"/>
            <a:ext cx="2771914"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autor</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675609" y="3516132"/>
            <a:ext cx="2731837" cy="1323439"/>
          </a:xfrm>
          <a:prstGeom prst="rect">
            <a:avLst/>
          </a:prstGeom>
          <a:noFill/>
        </p:spPr>
        <p:txBody>
          <a:bodyPr wrap="none" lIns="91440" tIns="45720" rIns="91440" bIns="45720">
            <a:spAutoFit/>
          </a:bodyP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e</a:t>
            </a: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stás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259786" y="3551264"/>
            <a:ext cx="3670853"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e</a:t>
            </a: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stas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 name="Picture 1">
            <a:extLst>
              <a:ext uri="{FF2B5EF4-FFF2-40B4-BE49-F238E27FC236}">
                <a16:creationId xmlns:a16="http://schemas.microsoft.com/office/drawing/2014/main" id="{08CEEAC9-2B39-2201-17B7-6B39200569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3" name="TextBox 2">
            <a:extLst>
              <a:ext uri="{FF2B5EF4-FFF2-40B4-BE49-F238E27FC236}">
                <a16:creationId xmlns:a16="http://schemas.microsoft.com/office/drawing/2014/main" id="{01E023ED-289B-F8E2-B338-37831F0043F3}"/>
              </a:ext>
            </a:extLst>
          </p:cNvPr>
          <p:cNvSpPr txBox="1"/>
          <p:nvPr/>
        </p:nvSpPr>
        <p:spPr>
          <a:xfrm>
            <a:off x="2384135" y="4736237"/>
            <a:ext cx="1314784" cy="400110"/>
          </a:xfrm>
          <a:prstGeom prst="rect">
            <a:avLst/>
          </a:prstGeom>
          <a:noFill/>
        </p:spPr>
        <p:txBody>
          <a:bodyPr wrap="none" rtlCol="0">
            <a:spAutoFit/>
          </a:bodyPr>
          <a:lstStyle/>
          <a:p>
            <a:r>
              <a:rPr lang="en-ES" sz="2000" dirty="0"/>
              <a:t>[you are]</a:t>
            </a:r>
          </a:p>
        </p:txBody>
      </p:sp>
      <p:sp>
        <p:nvSpPr>
          <p:cNvPr id="4" name="TextBox 3">
            <a:extLst>
              <a:ext uri="{FF2B5EF4-FFF2-40B4-BE49-F238E27FC236}">
                <a16:creationId xmlns:a16="http://schemas.microsoft.com/office/drawing/2014/main" id="{5D8F74BA-768B-C1BB-F0D8-A3FEB6BC4584}"/>
              </a:ext>
            </a:extLst>
          </p:cNvPr>
          <p:cNvSpPr txBox="1"/>
          <p:nvPr/>
        </p:nvSpPr>
        <p:spPr>
          <a:xfrm>
            <a:off x="8513120" y="4639516"/>
            <a:ext cx="1183337" cy="400110"/>
          </a:xfrm>
          <a:prstGeom prst="rect">
            <a:avLst/>
          </a:prstGeom>
          <a:noFill/>
        </p:spPr>
        <p:txBody>
          <a:bodyPr wrap="none" rtlCol="0">
            <a:spAutoFit/>
          </a:bodyPr>
          <a:lstStyle/>
          <a:p>
            <a:r>
              <a:rPr lang="en-ES" sz="2000" dirty="0"/>
              <a:t>[author]</a:t>
            </a:r>
          </a:p>
        </p:txBody>
      </p:sp>
    </p:spTree>
    <p:extLst>
      <p:ext uri="{BB962C8B-B14F-4D97-AF65-F5344CB8AC3E}">
        <p14:creationId xmlns:p14="http://schemas.microsoft.com/office/powerpoint/2010/main" val="381827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892149" y="3825535"/>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962564" y="3746920"/>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367987" y="3445201"/>
            <a:ext cx="3286477"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rgbClr val="0070C0"/>
                </a:solidFill>
                <a:effectLst>
                  <a:outerShdw dist="38100" dir="2700000" algn="bl" rotWithShape="0">
                    <a:schemeClr val="accent5"/>
                  </a:outerShdw>
                </a:effectLst>
              </a:rPr>
              <a:t>detrás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910860" y="3548535"/>
            <a:ext cx="4107215" cy="1323439"/>
          </a:xfrm>
          <a:prstGeom prst="rect">
            <a:avLst/>
          </a:prstGeom>
          <a:noFill/>
        </p:spPr>
        <p:txBody>
          <a:bodyPr wrap="none" lIns="91440" tIns="45720" rIns="91440" bIns="45720">
            <a:spAutoFit/>
          </a:bodyP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arreglar</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175798" y="3480333"/>
            <a:ext cx="3670853"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ln w="13462">
                  <a:solidFill>
                    <a:schemeClr val="bg1"/>
                  </a:solidFill>
                  <a:prstDash val="solid"/>
                </a:ln>
                <a:solidFill>
                  <a:srgbClr val="0070C0"/>
                </a:solidFill>
                <a:effectLst>
                  <a:outerShdw dist="38100" dir="2700000" algn="bl" rotWithShape="0">
                    <a:schemeClr val="accent5"/>
                  </a:outerShdw>
                </a:effectLst>
              </a:rPr>
              <a:t>detras</a:t>
            </a:r>
            <a:endParaRPr lang="en-US" sz="80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7957BEED-586B-CD62-4D20-9D7CD99C5D27}"/>
              </a:ext>
            </a:extLst>
          </p:cNvPr>
          <p:cNvSpPr txBox="1"/>
          <p:nvPr/>
        </p:nvSpPr>
        <p:spPr>
          <a:xfrm>
            <a:off x="2492222" y="4871974"/>
            <a:ext cx="944489" cy="400110"/>
          </a:xfrm>
          <a:prstGeom prst="rect">
            <a:avLst/>
          </a:prstGeom>
          <a:noFill/>
        </p:spPr>
        <p:txBody>
          <a:bodyPr wrap="none" rtlCol="0">
            <a:spAutoFit/>
          </a:bodyPr>
          <a:lstStyle/>
          <a:p>
            <a:r>
              <a:rPr lang="en-ES" sz="2000" dirty="0"/>
              <a:t>[to fix]</a:t>
            </a:r>
          </a:p>
        </p:txBody>
      </p:sp>
      <p:sp>
        <p:nvSpPr>
          <p:cNvPr id="3" name="TextBox 2">
            <a:extLst>
              <a:ext uri="{FF2B5EF4-FFF2-40B4-BE49-F238E27FC236}">
                <a16:creationId xmlns:a16="http://schemas.microsoft.com/office/drawing/2014/main" id="{CC25EAB2-179C-AEF2-9535-2BAA4B956862}"/>
              </a:ext>
            </a:extLst>
          </p:cNvPr>
          <p:cNvSpPr txBox="1"/>
          <p:nvPr/>
        </p:nvSpPr>
        <p:spPr>
          <a:xfrm>
            <a:off x="8387495" y="4733932"/>
            <a:ext cx="1247457" cy="400110"/>
          </a:xfrm>
          <a:prstGeom prst="rect">
            <a:avLst/>
          </a:prstGeom>
          <a:noFill/>
        </p:spPr>
        <p:txBody>
          <a:bodyPr wrap="none" rtlCol="0">
            <a:spAutoFit/>
          </a:bodyPr>
          <a:lstStyle/>
          <a:p>
            <a:r>
              <a:rPr lang="en-ES" sz="2000" dirty="0"/>
              <a:t>[behind]</a:t>
            </a:r>
          </a:p>
        </p:txBody>
      </p:sp>
    </p:spTree>
    <p:extLst>
      <p:ext uri="{BB962C8B-B14F-4D97-AF65-F5344CB8AC3E}">
        <p14:creationId xmlns:p14="http://schemas.microsoft.com/office/powerpoint/2010/main" val="7686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663818"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6005867" y="3687888"/>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80389" y="3362808"/>
            <a:ext cx="2603598" cy="1200329"/>
          </a:xfrm>
          <a:prstGeom prst="rect">
            <a:avLst/>
          </a:prstGeom>
          <a:noFill/>
        </p:spPr>
        <p:txBody>
          <a:bodyPr wrap="none" lIns="91440" tIns="45720" rIns="91440" bIns="45720">
            <a:spAutoFit/>
          </a:bodyPr>
          <a:lstStyle/>
          <a:p>
            <a:pPr algn="ctr"/>
            <a:r>
              <a:rPr lang="en-US" sz="7200" b="1" cap="none" spc="0" dirty="0" err="1">
                <a:ln w="13462">
                  <a:solidFill>
                    <a:schemeClr val="bg1"/>
                  </a:solidFill>
                  <a:prstDash val="solid"/>
                </a:ln>
                <a:solidFill>
                  <a:srgbClr val="0070C0"/>
                </a:solidFill>
                <a:effectLst>
                  <a:outerShdw dist="38100" dir="2700000" algn="bl" rotWithShape="0">
                    <a:schemeClr val="accent5"/>
                  </a:outerShdw>
                </a:effectLst>
              </a:rPr>
              <a:t>edad</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89939" y="3466142"/>
            <a:ext cx="5690982"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(un) </a:t>
            </a:r>
            <a:r>
              <a:rPr lang="en-US" sz="7200" b="1" dirty="0" err="1">
                <a:ln w="13462">
                  <a:solidFill>
                    <a:schemeClr val="bg1"/>
                  </a:solidFill>
                  <a:prstDash val="solid"/>
                </a:ln>
                <a:solidFill>
                  <a:srgbClr val="0070C0"/>
                </a:solidFill>
                <a:effectLst>
                  <a:outerShdw dist="38100" dir="2700000" algn="bl" rotWithShape="0">
                    <a:schemeClr val="accent5"/>
                  </a:outerShdw>
                </a:effectLst>
              </a:rPr>
              <a:t>montón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65840" y="3391858"/>
            <a:ext cx="5690982"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(un) </a:t>
            </a:r>
            <a:r>
              <a:rPr lang="en-US" sz="7200" b="1" dirty="0" err="1">
                <a:ln w="13462">
                  <a:solidFill>
                    <a:schemeClr val="bg1"/>
                  </a:solidFill>
                  <a:prstDash val="solid"/>
                </a:ln>
                <a:solidFill>
                  <a:srgbClr val="0070C0"/>
                </a:solidFill>
                <a:effectLst>
                  <a:outerShdw dist="38100" dir="2700000" algn="bl" rotWithShape="0">
                    <a:schemeClr val="accent5"/>
                  </a:outerShdw>
                </a:effectLst>
              </a:rPr>
              <a:t>monton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C735D082-353A-1E8E-ACA3-3D37DC9B0C71}"/>
              </a:ext>
            </a:extLst>
          </p:cNvPr>
          <p:cNvSpPr txBox="1"/>
          <p:nvPr/>
        </p:nvSpPr>
        <p:spPr>
          <a:xfrm>
            <a:off x="2553513" y="4666471"/>
            <a:ext cx="915635" cy="400110"/>
          </a:xfrm>
          <a:prstGeom prst="rect">
            <a:avLst/>
          </a:prstGeom>
          <a:noFill/>
        </p:spPr>
        <p:txBody>
          <a:bodyPr wrap="none" rtlCol="0">
            <a:spAutoFit/>
          </a:bodyPr>
          <a:lstStyle/>
          <a:p>
            <a:r>
              <a:rPr lang="en-ES" sz="2000" dirty="0"/>
              <a:t>[a lot]</a:t>
            </a:r>
          </a:p>
        </p:txBody>
      </p:sp>
      <p:sp>
        <p:nvSpPr>
          <p:cNvPr id="3" name="TextBox 2">
            <a:extLst>
              <a:ext uri="{FF2B5EF4-FFF2-40B4-BE49-F238E27FC236}">
                <a16:creationId xmlns:a16="http://schemas.microsoft.com/office/drawing/2014/main" id="{76EC320B-1829-AD8A-A2EF-F336E20FF7C0}"/>
              </a:ext>
            </a:extLst>
          </p:cNvPr>
          <p:cNvSpPr txBox="1"/>
          <p:nvPr/>
        </p:nvSpPr>
        <p:spPr>
          <a:xfrm>
            <a:off x="8724370" y="4563137"/>
            <a:ext cx="878767" cy="400110"/>
          </a:xfrm>
          <a:prstGeom prst="rect">
            <a:avLst/>
          </a:prstGeom>
          <a:noFill/>
        </p:spPr>
        <p:txBody>
          <a:bodyPr wrap="none" rtlCol="0">
            <a:spAutoFit/>
          </a:bodyPr>
          <a:lstStyle/>
          <a:p>
            <a:r>
              <a:rPr lang="en-ES" sz="2000" dirty="0"/>
              <a:t>[age]</a:t>
            </a:r>
          </a:p>
        </p:txBody>
      </p:sp>
    </p:spTree>
    <p:extLst>
      <p:ext uri="{BB962C8B-B14F-4D97-AF65-F5344CB8AC3E}">
        <p14:creationId xmlns:p14="http://schemas.microsoft.com/office/powerpoint/2010/main" val="12178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DEAA920-7167-1139-5F99-7D2806D5A95E}"/>
              </a:ext>
            </a:extLst>
          </p:cNvPr>
          <p:cNvSpPr>
            <a:spLocks noGrp="1"/>
          </p:cNvSpPr>
          <p:nvPr>
            <p:ph type="title"/>
          </p:nvPr>
        </p:nvSpPr>
        <p:spPr/>
        <p:txBody>
          <a:bodyPr/>
          <a:lstStyle/>
          <a:p>
            <a:r>
              <a:rPr lang="en-GB" dirty="0"/>
              <a:t>Vocabulario</a:t>
            </a:r>
          </a:p>
        </p:txBody>
      </p:sp>
      <p:sp>
        <p:nvSpPr>
          <p:cNvPr id="5" name="Rounded Rectangle 11">
            <a:extLst>
              <a:ext uri="{FF2B5EF4-FFF2-40B4-BE49-F238E27FC236}">
                <a16:creationId xmlns:a16="http://schemas.microsoft.com/office/drawing/2014/main" id="{67CB2729-B4D9-2C2D-0223-069038E43BFB}"/>
              </a:ext>
            </a:extLst>
          </p:cNvPr>
          <p:cNvSpPr/>
          <p:nvPr/>
        </p:nvSpPr>
        <p:spPr>
          <a:xfrm>
            <a:off x="10898717" y="158190"/>
            <a:ext cx="102942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Action Button: Custom 20">
            <a:hlinkClick r:id="" action="ppaction://noaction" highlightClick="1">
              <a:snd r:embed="rId4" name="01. El volumen.wav"/>
            </a:hlinkClick>
            <a:extLst>
              <a:ext uri="{FF2B5EF4-FFF2-40B4-BE49-F238E27FC236}">
                <a16:creationId xmlns:a16="http://schemas.microsoft.com/office/drawing/2014/main" id="{243E1E0F-2D90-A38D-ECF4-183D1A635596}"/>
              </a:ext>
            </a:extLst>
          </p:cNvPr>
          <p:cNvSpPr/>
          <p:nvPr/>
        </p:nvSpPr>
        <p:spPr>
          <a:xfrm>
            <a:off x="135245" y="1464639"/>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CF3DBC4A-BAF6-DF1E-523E-4D6F0268C007}"/>
              </a:ext>
            </a:extLst>
          </p:cNvPr>
          <p:cNvSpPr txBox="1"/>
          <p:nvPr/>
        </p:nvSpPr>
        <p:spPr>
          <a:xfrm>
            <a:off x="0" y="905254"/>
            <a:ext cx="12192000" cy="430887"/>
          </a:xfrm>
          <a:prstGeom prst="rect">
            <a:avLst/>
          </a:prstGeom>
          <a:noFill/>
        </p:spPr>
        <p:txBody>
          <a:bodyPr wrap="square" rtlCol="0">
            <a:spAutoFit/>
          </a:bodyPr>
          <a:lstStyle/>
          <a:p>
            <a:r>
              <a:rPr lang="en-GB" sz="2200" dirty="0" err="1">
                <a:solidFill>
                  <a:schemeClr val="tx2"/>
                </a:solidFill>
              </a:rPr>
              <a:t>Escucha</a:t>
            </a:r>
            <a:r>
              <a:rPr lang="en-GB" sz="2200" dirty="0">
                <a:solidFill>
                  <a:schemeClr val="tx2"/>
                </a:solidFill>
              </a:rPr>
              <a:t> y lee </a:t>
            </a:r>
            <a:r>
              <a:rPr lang="en-GB" sz="2200" dirty="0" err="1">
                <a:solidFill>
                  <a:schemeClr val="tx2"/>
                </a:solidFill>
              </a:rPr>
              <a:t>el</a:t>
            </a:r>
            <a:r>
              <a:rPr lang="en-GB" sz="2200" dirty="0">
                <a:solidFill>
                  <a:schemeClr val="tx2"/>
                </a:solidFill>
              </a:rPr>
              <a:t> </a:t>
            </a:r>
            <a:r>
              <a:rPr lang="en-GB" sz="2200" dirty="0" err="1">
                <a:solidFill>
                  <a:srgbClr val="3D3C3C"/>
                </a:solidFill>
              </a:rPr>
              <a:t>espa</a:t>
            </a:r>
            <a:r>
              <a:rPr lang="es-ES" sz="2200" dirty="0" err="1">
                <a:solidFill>
                  <a:schemeClr val="tx2"/>
                </a:solidFill>
              </a:rPr>
              <a:t>ñol</a:t>
            </a:r>
            <a:r>
              <a:rPr lang="es-ES" sz="2200" dirty="0">
                <a:solidFill>
                  <a:schemeClr val="tx2"/>
                </a:solidFill>
              </a:rPr>
              <a:t>. Luego v</a:t>
            </a:r>
            <a:r>
              <a:rPr lang="en-GB" sz="2200" dirty="0" err="1">
                <a:solidFill>
                  <a:schemeClr val="tx2"/>
                </a:solidFill>
              </a:rPr>
              <a:t>amos</a:t>
            </a:r>
            <a:r>
              <a:rPr lang="en-GB" sz="2200" dirty="0">
                <a:solidFill>
                  <a:schemeClr val="tx2"/>
                </a:solidFill>
              </a:rPr>
              <a:t> a </a:t>
            </a:r>
            <a:r>
              <a:rPr lang="en-GB" sz="2200" dirty="0" err="1">
                <a:solidFill>
                  <a:schemeClr val="tx2"/>
                </a:solidFill>
              </a:rPr>
              <a:t>decir</a:t>
            </a:r>
            <a:r>
              <a:rPr lang="en-GB" sz="2200" dirty="0">
                <a:solidFill>
                  <a:schemeClr val="tx2"/>
                </a:solidFill>
              </a:rPr>
              <a:t> las palabras </a:t>
            </a:r>
            <a:r>
              <a:rPr lang="es-ES" sz="2200" dirty="0">
                <a:solidFill>
                  <a:schemeClr val="tx2"/>
                </a:solidFill>
              </a:rPr>
              <a:t>en </a:t>
            </a:r>
            <a:r>
              <a:rPr lang="en-GB" sz="2200" dirty="0" err="1">
                <a:solidFill>
                  <a:schemeClr val="tx2"/>
                </a:solidFill>
              </a:rPr>
              <a:t>inglés</a:t>
            </a:r>
            <a:r>
              <a:rPr lang="en-GB" sz="2200" dirty="0">
                <a:solidFill>
                  <a:schemeClr val="tx2"/>
                </a:solidFill>
              </a:rPr>
              <a:t>. </a:t>
            </a:r>
            <a:endParaRPr lang="es-ES" sz="2200" dirty="0">
              <a:solidFill>
                <a:schemeClr val="tx2"/>
              </a:solidFill>
            </a:endParaRPr>
          </a:p>
        </p:txBody>
      </p:sp>
      <p:sp>
        <p:nvSpPr>
          <p:cNvPr id="10" name="Action Button: Custom 20">
            <a:hlinkClick r:id="" action="ppaction://noaction" highlightClick="1">
              <a:snd r:embed="rId5" name="02. Las gafas.wav"/>
            </a:hlinkClick>
            <a:extLst>
              <a:ext uri="{FF2B5EF4-FFF2-40B4-BE49-F238E27FC236}">
                <a16:creationId xmlns:a16="http://schemas.microsoft.com/office/drawing/2014/main" id="{B3B6340D-85B7-2942-B0A6-90B28CDD65E0}"/>
              </a:ext>
            </a:extLst>
          </p:cNvPr>
          <p:cNvSpPr/>
          <p:nvPr/>
        </p:nvSpPr>
        <p:spPr>
          <a:xfrm>
            <a:off x="135245" y="2173434"/>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2</a:t>
            </a:r>
            <a:endParaRPr lang="en-GB" b="1" dirty="0">
              <a:solidFill>
                <a:schemeClr val="tx1"/>
              </a:solidFill>
              <a:latin typeface="Century Gothic" panose="020F0302020204030204"/>
            </a:endParaRPr>
          </a:p>
        </p:txBody>
      </p:sp>
      <p:sp>
        <p:nvSpPr>
          <p:cNvPr id="11" name="Action Button: Custom 20">
            <a:hlinkClick r:id="" action="ppaction://noaction" highlightClick="1">
              <a:snd r:embed="rId6" name="03. Agradecer.wav"/>
            </a:hlinkClick>
            <a:extLst>
              <a:ext uri="{FF2B5EF4-FFF2-40B4-BE49-F238E27FC236}">
                <a16:creationId xmlns:a16="http://schemas.microsoft.com/office/drawing/2014/main" id="{7EA4E33D-4277-4571-E7F3-A785E0725DC9}"/>
              </a:ext>
            </a:extLst>
          </p:cNvPr>
          <p:cNvSpPr/>
          <p:nvPr/>
        </p:nvSpPr>
        <p:spPr>
          <a:xfrm>
            <a:off x="135245" y="2882228"/>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3</a:t>
            </a:r>
            <a:endParaRPr lang="en-GB" b="1" dirty="0">
              <a:solidFill>
                <a:schemeClr val="tx1"/>
              </a:solidFill>
              <a:latin typeface="Century Gothic" panose="020F0302020204030204"/>
            </a:endParaRPr>
          </a:p>
        </p:txBody>
      </p:sp>
      <p:sp>
        <p:nvSpPr>
          <p:cNvPr id="12" name="Action Button: Custom 20">
            <a:hlinkClick r:id="" action="ppaction://noaction" highlightClick="1">
              <a:snd r:embed="rId7" name="04. La esquina.wav"/>
            </a:hlinkClick>
            <a:extLst>
              <a:ext uri="{FF2B5EF4-FFF2-40B4-BE49-F238E27FC236}">
                <a16:creationId xmlns:a16="http://schemas.microsoft.com/office/drawing/2014/main" id="{42A7CC14-0351-CF24-714A-0FFB78519390}"/>
              </a:ext>
            </a:extLst>
          </p:cNvPr>
          <p:cNvSpPr/>
          <p:nvPr/>
        </p:nvSpPr>
        <p:spPr>
          <a:xfrm>
            <a:off x="135245" y="3591022"/>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4</a:t>
            </a:r>
            <a:endParaRPr lang="en-GB" b="1" dirty="0">
              <a:solidFill>
                <a:schemeClr val="tx1"/>
              </a:solidFill>
              <a:latin typeface="Century Gothic" panose="020F0302020204030204"/>
            </a:endParaRPr>
          </a:p>
        </p:txBody>
      </p:sp>
      <p:sp>
        <p:nvSpPr>
          <p:cNvPr id="13" name="Action Button: Custom 20">
            <a:hlinkClick r:id="" action="ppaction://noaction" highlightClick="1">
              <a:snd r:embed="rId8" name="05. El mueble.wav"/>
            </a:hlinkClick>
            <a:extLst>
              <a:ext uri="{FF2B5EF4-FFF2-40B4-BE49-F238E27FC236}">
                <a16:creationId xmlns:a16="http://schemas.microsoft.com/office/drawing/2014/main" id="{6B90727B-F6ED-B7F7-9ABA-B8DB1E009D34}"/>
              </a:ext>
            </a:extLst>
          </p:cNvPr>
          <p:cNvSpPr/>
          <p:nvPr/>
        </p:nvSpPr>
        <p:spPr>
          <a:xfrm>
            <a:off x="135245" y="4299816"/>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5</a:t>
            </a:r>
            <a:endParaRPr lang="en-GB" b="1" dirty="0">
              <a:solidFill>
                <a:schemeClr val="tx1"/>
              </a:solidFill>
              <a:latin typeface="Century Gothic" panose="020F0302020204030204"/>
            </a:endParaRPr>
          </a:p>
        </p:txBody>
      </p:sp>
      <p:sp>
        <p:nvSpPr>
          <p:cNvPr id="14" name="Action Button: Custom 20">
            <a:hlinkClick r:id="" action="ppaction://noaction" highlightClick="1">
              <a:snd r:embed="rId9" name="06. El lado.wav"/>
            </a:hlinkClick>
            <a:extLst>
              <a:ext uri="{FF2B5EF4-FFF2-40B4-BE49-F238E27FC236}">
                <a16:creationId xmlns:a16="http://schemas.microsoft.com/office/drawing/2014/main" id="{C8CCD700-F90E-2A31-1B1E-1D41E4B86B60}"/>
              </a:ext>
            </a:extLst>
          </p:cNvPr>
          <p:cNvSpPr/>
          <p:nvPr/>
        </p:nvSpPr>
        <p:spPr>
          <a:xfrm>
            <a:off x="135245" y="500861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6</a:t>
            </a:r>
            <a:endParaRPr lang="en-GB" b="1" dirty="0">
              <a:solidFill>
                <a:schemeClr val="tx1"/>
              </a:solidFill>
              <a:latin typeface="Century Gothic" panose="020F0302020204030204"/>
            </a:endParaRPr>
          </a:p>
        </p:txBody>
      </p:sp>
      <p:sp>
        <p:nvSpPr>
          <p:cNvPr id="15" name="Action Button: Custom 20">
            <a:hlinkClick r:id="" action="ppaction://noaction" highlightClick="1">
              <a:snd r:embed="rId10" name="07. La escalera.wav"/>
            </a:hlinkClick>
            <a:extLst>
              <a:ext uri="{FF2B5EF4-FFF2-40B4-BE49-F238E27FC236}">
                <a16:creationId xmlns:a16="http://schemas.microsoft.com/office/drawing/2014/main" id="{7700646B-D6F7-34F4-CBAC-D3DDB215D3CE}"/>
              </a:ext>
            </a:extLst>
          </p:cNvPr>
          <p:cNvSpPr/>
          <p:nvPr/>
        </p:nvSpPr>
        <p:spPr>
          <a:xfrm>
            <a:off x="135245" y="5717405"/>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7</a:t>
            </a:r>
            <a:endParaRPr lang="en-GB" b="1" dirty="0">
              <a:solidFill>
                <a:schemeClr val="tx1"/>
              </a:solidFill>
              <a:latin typeface="Century Gothic" panose="020F0302020204030204"/>
            </a:endParaRPr>
          </a:p>
        </p:txBody>
      </p:sp>
      <p:sp>
        <p:nvSpPr>
          <p:cNvPr id="16" name="Action Button: Custom 20">
            <a:hlinkClick r:id="" action="ppaction://noaction" highlightClick="1">
              <a:snd r:embed="rId11" name="08. El estado.wav"/>
            </a:hlinkClick>
            <a:extLst>
              <a:ext uri="{FF2B5EF4-FFF2-40B4-BE49-F238E27FC236}">
                <a16:creationId xmlns:a16="http://schemas.microsoft.com/office/drawing/2014/main" id="{1D536970-05F6-D7A5-FAF6-43DB71FFE356}"/>
              </a:ext>
            </a:extLst>
          </p:cNvPr>
          <p:cNvSpPr/>
          <p:nvPr/>
        </p:nvSpPr>
        <p:spPr>
          <a:xfrm>
            <a:off x="6096000" y="146464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8</a:t>
            </a:r>
            <a:endParaRPr lang="en-GB" b="1" dirty="0">
              <a:solidFill>
                <a:schemeClr val="tx1"/>
              </a:solidFill>
              <a:latin typeface="Century Gothic" panose="020F0302020204030204"/>
            </a:endParaRPr>
          </a:p>
        </p:txBody>
      </p:sp>
      <p:sp>
        <p:nvSpPr>
          <p:cNvPr id="17" name="Action Button: Custom 20">
            <a:hlinkClick r:id="" action="ppaction://noaction" highlightClick="1">
              <a:snd r:embed="rId12" name="09. El límite.wav"/>
            </a:hlinkClick>
            <a:extLst>
              <a:ext uri="{FF2B5EF4-FFF2-40B4-BE49-F238E27FC236}">
                <a16:creationId xmlns:a16="http://schemas.microsoft.com/office/drawing/2014/main" id="{1D892D05-069B-559F-EBAA-54880B80DCB6}"/>
              </a:ext>
            </a:extLst>
          </p:cNvPr>
          <p:cNvSpPr/>
          <p:nvPr/>
        </p:nvSpPr>
        <p:spPr>
          <a:xfrm>
            <a:off x="6096000" y="2173434"/>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9</a:t>
            </a:r>
            <a:endParaRPr lang="en-GB" b="1" dirty="0">
              <a:solidFill>
                <a:schemeClr val="tx1"/>
              </a:solidFill>
              <a:latin typeface="Century Gothic" panose="020F0302020204030204"/>
            </a:endParaRPr>
          </a:p>
        </p:txBody>
      </p:sp>
      <p:sp>
        <p:nvSpPr>
          <p:cNvPr id="18" name="Action Button: Custom 20">
            <a:hlinkClick r:id="" action="ppaction://noaction" highlightClick="1">
              <a:snd r:embed="rId13" name="10. Sonar.wav"/>
            </a:hlinkClick>
            <a:extLst>
              <a:ext uri="{FF2B5EF4-FFF2-40B4-BE49-F238E27FC236}">
                <a16:creationId xmlns:a16="http://schemas.microsoft.com/office/drawing/2014/main" id="{2D6FFE88-D38E-D1EA-C6EF-712A42493980}"/>
              </a:ext>
            </a:extLst>
          </p:cNvPr>
          <p:cNvSpPr/>
          <p:nvPr/>
        </p:nvSpPr>
        <p:spPr>
          <a:xfrm>
            <a:off x="6095998" y="2882227"/>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10</a:t>
            </a:r>
            <a:endParaRPr lang="en-GB" b="1" dirty="0">
              <a:solidFill>
                <a:schemeClr val="tx1"/>
              </a:solidFill>
              <a:latin typeface="Century Gothic" panose="020F0302020204030204"/>
            </a:endParaRPr>
          </a:p>
        </p:txBody>
      </p:sp>
      <p:sp>
        <p:nvSpPr>
          <p:cNvPr id="19" name="Action Button: Custom 20">
            <a:hlinkClick r:id="" action="ppaction://noaction" highlightClick="1">
              <a:snd r:embed="rId14" name="11. El escenario.wav"/>
            </a:hlinkClick>
            <a:extLst>
              <a:ext uri="{FF2B5EF4-FFF2-40B4-BE49-F238E27FC236}">
                <a16:creationId xmlns:a16="http://schemas.microsoft.com/office/drawing/2014/main" id="{F57A8F34-03C1-895B-B363-2423693E472B}"/>
              </a:ext>
            </a:extLst>
          </p:cNvPr>
          <p:cNvSpPr/>
          <p:nvPr/>
        </p:nvSpPr>
        <p:spPr>
          <a:xfrm>
            <a:off x="6096000" y="3591022"/>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11</a:t>
            </a:r>
            <a:endParaRPr lang="en-GB" b="1" dirty="0">
              <a:solidFill>
                <a:schemeClr val="tx1"/>
              </a:solidFill>
              <a:latin typeface="Century Gothic" panose="020F0302020204030204"/>
            </a:endParaRPr>
          </a:p>
        </p:txBody>
      </p:sp>
      <p:sp>
        <p:nvSpPr>
          <p:cNvPr id="20" name="Action Button: Custom 20">
            <a:hlinkClick r:id="" action="ppaction://noaction" highlightClick="1">
              <a:snd r:embed="rId15" name="12. El deseo.wav"/>
            </a:hlinkClick>
            <a:extLst>
              <a:ext uri="{FF2B5EF4-FFF2-40B4-BE49-F238E27FC236}">
                <a16:creationId xmlns:a16="http://schemas.microsoft.com/office/drawing/2014/main" id="{CAFB7E02-9E28-ED8F-CAB8-0D20E9A10AD1}"/>
              </a:ext>
            </a:extLst>
          </p:cNvPr>
          <p:cNvSpPr/>
          <p:nvPr/>
        </p:nvSpPr>
        <p:spPr>
          <a:xfrm>
            <a:off x="6096000" y="4299816"/>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12</a:t>
            </a:r>
            <a:endParaRPr lang="en-GB" b="1" dirty="0">
              <a:solidFill>
                <a:schemeClr val="tx1"/>
              </a:solidFill>
              <a:latin typeface="Century Gothic" panose="020F0302020204030204"/>
            </a:endParaRPr>
          </a:p>
        </p:txBody>
      </p:sp>
      <p:sp>
        <p:nvSpPr>
          <p:cNvPr id="21" name="Action Button: Custom 20">
            <a:hlinkClick r:id="" action="ppaction://noaction" highlightClick="1">
              <a:snd r:embed="rId16" name="13. Convencer.wav"/>
            </a:hlinkClick>
            <a:extLst>
              <a:ext uri="{FF2B5EF4-FFF2-40B4-BE49-F238E27FC236}">
                <a16:creationId xmlns:a16="http://schemas.microsoft.com/office/drawing/2014/main" id="{1A1C7A3D-8B17-EFA0-3515-2AFD1DA9DABB}"/>
              </a:ext>
            </a:extLst>
          </p:cNvPr>
          <p:cNvSpPr/>
          <p:nvPr/>
        </p:nvSpPr>
        <p:spPr>
          <a:xfrm>
            <a:off x="6096000" y="5008610"/>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13</a:t>
            </a:r>
            <a:endParaRPr lang="en-GB" b="1" dirty="0">
              <a:solidFill>
                <a:schemeClr val="tx1"/>
              </a:solidFill>
              <a:latin typeface="Century Gothic" panose="020F0302020204030204"/>
            </a:endParaRPr>
          </a:p>
        </p:txBody>
      </p:sp>
      <p:sp>
        <p:nvSpPr>
          <p:cNvPr id="22" name="Action Button: Custom 20">
            <a:hlinkClick r:id="" action="ppaction://noaction" highlightClick="1">
              <a:snd r:embed="rId17" name="14. El ritmo.wav"/>
            </a:hlinkClick>
            <a:extLst>
              <a:ext uri="{FF2B5EF4-FFF2-40B4-BE49-F238E27FC236}">
                <a16:creationId xmlns:a16="http://schemas.microsoft.com/office/drawing/2014/main" id="{69F8045C-CE48-7D6B-970E-765259F97E1F}"/>
              </a:ext>
            </a:extLst>
          </p:cNvPr>
          <p:cNvSpPr/>
          <p:nvPr/>
        </p:nvSpPr>
        <p:spPr>
          <a:xfrm>
            <a:off x="6096000" y="5717405"/>
            <a:ext cx="468000" cy="468000"/>
          </a:xfrm>
          <a:prstGeom prst="actionButtonBlank">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entury Gothic" panose="020F0302020204030204"/>
              </a:rPr>
              <a:t>14</a:t>
            </a:r>
            <a:endParaRPr lang="en-GB" b="1" dirty="0">
              <a:solidFill>
                <a:schemeClr val="tx1"/>
              </a:solidFill>
              <a:latin typeface="Century Gothic" panose="020F0302020204030204"/>
            </a:endParaRPr>
          </a:p>
        </p:txBody>
      </p:sp>
      <p:sp>
        <p:nvSpPr>
          <p:cNvPr id="23" name="TextBox 22">
            <a:extLst>
              <a:ext uri="{FF2B5EF4-FFF2-40B4-BE49-F238E27FC236}">
                <a16:creationId xmlns:a16="http://schemas.microsoft.com/office/drawing/2014/main" id="{AD2EF06B-C433-7EEE-53CA-416CC3CD800F}"/>
              </a:ext>
            </a:extLst>
          </p:cNvPr>
          <p:cNvSpPr txBox="1"/>
          <p:nvPr/>
        </p:nvSpPr>
        <p:spPr>
          <a:xfrm>
            <a:off x="710021" y="2900784"/>
            <a:ext cx="1670650" cy="430887"/>
          </a:xfrm>
          <a:prstGeom prst="rect">
            <a:avLst/>
          </a:prstGeom>
          <a:noFill/>
        </p:spPr>
        <p:txBody>
          <a:bodyPr wrap="none" rtlCol="0">
            <a:spAutoFit/>
          </a:bodyPr>
          <a:lstStyle/>
          <a:p>
            <a:r>
              <a:rPr lang="en-GB" sz="2200" dirty="0" err="1"/>
              <a:t>agradecer</a:t>
            </a:r>
            <a:endParaRPr lang="en-GB" sz="2200" dirty="0"/>
          </a:p>
        </p:txBody>
      </p:sp>
      <p:sp>
        <p:nvSpPr>
          <p:cNvPr id="24" name="TextBox 23">
            <a:extLst>
              <a:ext uri="{FF2B5EF4-FFF2-40B4-BE49-F238E27FC236}">
                <a16:creationId xmlns:a16="http://schemas.microsoft.com/office/drawing/2014/main" id="{E3460AC8-C660-2EF7-73C7-4947D336F8BC}"/>
              </a:ext>
            </a:extLst>
          </p:cNvPr>
          <p:cNvSpPr txBox="1"/>
          <p:nvPr/>
        </p:nvSpPr>
        <p:spPr>
          <a:xfrm>
            <a:off x="710020" y="4318372"/>
            <a:ext cx="1587293" cy="430887"/>
          </a:xfrm>
          <a:prstGeom prst="rect">
            <a:avLst/>
          </a:prstGeom>
          <a:noFill/>
        </p:spPr>
        <p:txBody>
          <a:bodyPr wrap="square" rtlCol="0">
            <a:spAutoFit/>
          </a:bodyPr>
          <a:lstStyle/>
          <a:p>
            <a:r>
              <a:rPr lang="en-GB" sz="2200" dirty="0" err="1"/>
              <a:t>el</a:t>
            </a:r>
            <a:r>
              <a:rPr lang="en-GB" sz="2200" dirty="0"/>
              <a:t> </a:t>
            </a:r>
            <a:r>
              <a:rPr lang="en-GB" sz="2200" dirty="0" err="1"/>
              <a:t>mueble</a:t>
            </a:r>
            <a:endParaRPr lang="en-GB" sz="2200" dirty="0"/>
          </a:p>
        </p:txBody>
      </p:sp>
      <p:sp>
        <p:nvSpPr>
          <p:cNvPr id="25" name="TextBox 24">
            <a:extLst>
              <a:ext uri="{FF2B5EF4-FFF2-40B4-BE49-F238E27FC236}">
                <a16:creationId xmlns:a16="http://schemas.microsoft.com/office/drawing/2014/main" id="{C5BDD3E4-706D-3ECB-B51E-253F88E402D5}"/>
              </a:ext>
            </a:extLst>
          </p:cNvPr>
          <p:cNvSpPr txBox="1"/>
          <p:nvPr/>
        </p:nvSpPr>
        <p:spPr>
          <a:xfrm>
            <a:off x="713536" y="1489447"/>
            <a:ext cx="1786464" cy="430887"/>
          </a:xfrm>
          <a:prstGeom prst="rect">
            <a:avLst/>
          </a:prstGeom>
          <a:noFill/>
        </p:spPr>
        <p:txBody>
          <a:bodyPr wrap="square" rtlCol="0">
            <a:spAutoFit/>
          </a:bodyPr>
          <a:lstStyle/>
          <a:p>
            <a:r>
              <a:rPr lang="en-GB" sz="2200" dirty="0" err="1"/>
              <a:t>el</a:t>
            </a:r>
            <a:r>
              <a:rPr lang="en-GB" sz="2200" dirty="0"/>
              <a:t> </a:t>
            </a:r>
            <a:r>
              <a:rPr lang="en-GB" sz="2200" dirty="0" err="1"/>
              <a:t>volumen</a:t>
            </a:r>
            <a:endParaRPr lang="en-GB" sz="2200" dirty="0"/>
          </a:p>
        </p:txBody>
      </p:sp>
      <p:sp>
        <p:nvSpPr>
          <p:cNvPr id="26" name="TextBox 25">
            <a:extLst>
              <a:ext uri="{FF2B5EF4-FFF2-40B4-BE49-F238E27FC236}">
                <a16:creationId xmlns:a16="http://schemas.microsoft.com/office/drawing/2014/main" id="{93DD0A9C-FEE1-4A41-F1FE-EEDB2642D7E2}"/>
              </a:ext>
            </a:extLst>
          </p:cNvPr>
          <p:cNvSpPr txBox="1"/>
          <p:nvPr/>
        </p:nvSpPr>
        <p:spPr>
          <a:xfrm>
            <a:off x="6672426" y="2900783"/>
            <a:ext cx="985415" cy="430887"/>
          </a:xfrm>
          <a:prstGeom prst="rect">
            <a:avLst/>
          </a:prstGeom>
          <a:noFill/>
        </p:spPr>
        <p:txBody>
          <a:bodyPr wrap="square" rtlCol="0">
            <a:spAutoFit/>
          </a:bodyPr>
          <a:lstStyle/>
          <a:p>
            <a:r>
              <a:rPr lang="en-GB" sz="2200" dirty="0"/>
              <a:t>sonar</a:t>
            </a:r>
          </a:p>
        </p:txBody>
      </p:sp>
      <p:sp>
        <p:nvSpPr>
          <p:cNvPr id="27" name="TextBox 26">
            <a:extLst>
              <a:ext uri="{FF2B5EF4-FFF2-40B4-BE49-F238E27FC236}">
                <a16:creationId xmlns:a16="http://schemas.microsoft.com/office/drawing/2014/main" id="{221A6E99-2972-97A6-2B68-8B38BA598E20}"/>
              </a:ext>
            </a:extLst>
          </p:cNvPr>
          <p:cNvSpPr txBox="1"/>
          <p:nvPr/>
        </p:nvSpPr>
        <p:spPr>
          <a:xfrm>
            <a:off x="6667821" y="1495526"/>
            <a:ext cx="1460656" cy="430887"/>
          </a:xfrm>
          <a:prstGeom prst="rect">
            <a:avLst/>
          </a:prstGeom>
          <a:noFill/>
        </p:spPr>
        <p:txBody>
          <a:bodyPr wrap="none" rtlCol="0">
            <a:spAutoFit/>
          </a:bodyPr>
          <a:lstStyle/>
          <a:p>
            <a:r>
              <a:rPr lang="en-GB" sz="2200" dirty="0" err="1"/>
              <a:t>el</a:t>
            </a:r>
            <a:r>
              <a:rPr lang="en-GB" sz="2200" dirty="0"/>
              <a:t> </a:t>
            </a:r>
            <a:r>
              <a:rPr lang="en-GB" sz="2200" dirty="0" err="1"/>
              <a:t>estado</a:t>
            </a:r>
            <a:endParaRPr lang="en-GB" sz="2200" dirty="0"/>
          </a:p>
        </p:txBody>
      </p:sp>
      <p:sp>
        <p:nvSpPr>
          <p:cNvPr id="28" name="TextBox 27">
            <a:extLst>
              <a:ext uri="{FF2B5EF4-FFF2-40B4-BE49-F238E27FC236}">
                <a16:creationId xmlns:a16="http://schemas.microsoft.com/office/drawing/2014/main" id="{E594ABE8-67D2-BC2E-BC94-83ABFF41FC72}"/>
              </a:ext>
            </a:extLst>
          </p:cNvPr>
          <p:cNvSpPr txBox="1"/>
          <p:nvPr/>
        </p:nvSpPr>
        <p:spPr>
          <a:xfrm>
            <a:off x="6667821" y="5027166"/>
            <a:ext cx="1685077" cy="430887"/>
          </a:xfrm>
          <a:prstGeom prst="rect">
            <a:avLst/>
          </a:prstGeom>
          <a:noFill/>
        </p:spPr>
        <p:txBody>
          <a:bodyPr wrap="none" rtlCol="0">
            <a:spAutoFit/>
          </a:bodyPr>
          <a:lstStyle/>
          <a:p>
            <a:r>
              <a:rPr lang="en-GB" sz="2200" dirty="0" err="1"/>
              <a:t>convencer</a:t>
            </a:r>
            <a:endParaRPr lang="en-GB" sz="2200" dirty="0"/>
          </a:p>
        </p:txBody>
      </p:sp>
      <p:sp>
        <p:nvSpPr>
          <p:cNvPr id="29" name="TextBox 28">
            <a:extLst>
              <a:ext uri="{FF2B5EF4-FFF2-40B4-BE49-F238E27FC236}">
                <a16:creationId xmlns:a16="http://schemas.microsoft.com/office/drawing/2014/main" id="{350DC4E8-81C9-E373-7680-5B6426F12DAF}"/>
              </a:ext>
            </a:extLst>
          </p:cNvPr>
          <p:cNvSpPr txBox="1"/>
          <p:nvPr/>
        </p:nvSpPr>
        <p:spPr>
          <a:xfrm>
            <a:off x="710021" y="3609578"/>
            <a:ext cx="1587294" cy="430887"/>
          </a:xfrm>
          <a:prstGeom prst="rect">
            <a:avLst/>
          </a:prstGeom>
          <a:noFill/>
        </p:spPr>
        <p:txBody>
          <a:bodyPr wrap="none" rtlCol="0">
            <a:spAutoFit/>
          </a:bodyPr>
          <a:lstStyle/>
          <a:p>
            <a:r>
              <a:rPr lang="es-ES" sz="2200" dirty="0"/>
              <a:t>l</a:t>
            </a:r>
            <a:r>
              <a:rPr lang="en-GB" sz="2200" dirty="0"/>
              <a:t>a </a:t>
            </a:r>
            <a:r>
              <a:rPr lang="en-GB" sz="2200" dirty="0" err="1"/>
              <a:t>esquina</a:t>
            </a:r>
            <a:endParaRPr lang="en-GB" sz="2200" dirty="0"/>
          </a:p>
        </p:txBody>
      </p:sp>
      <p:sp>
        <p:nvSpPr>
          <p:cNvPr id="30" name="TextBox 29">
            <a:extLst>
              <a:ext uri="{FF2B5EF4-FFF2-40B4-BE49-F238E27FC236}">
                <a16:creationId xmlns:a16="http://schemas.microsoft.com/office/drawing/2014/main" id="{54AF65E9-6E14-F77D-8D08-8123FF8AB8D5}"/>
              </a:ext>
            </a:extLst>
          </p:cNvPr>
          <p:cNvSpPr txBox="1"/>
          <p:nvPr/>
        </p:nvSpPr>
        <p:spPr>
          <a:xfrm>
            <a:off x="6672426" y="4317338"/>
            <a:ext cx="1393488" cy="430887"/>
          </a:xfrm>
          <a:prstGeom prst="rect">
            <a:avLst/>
          </a:prstGeom>
          <a:noFill/>
        </p:spPr>
        <p:txBody>
          <a:bodyPr wrap="square" rtlCol="0">
            <a:spAutoFit/>
          </a:bodyPr>
          <a:lstStyle/>
          <a:p>
            <a:r>
              <a:rPr lang="en-GB" sz="2200" dirty="0" err="1"/>
              <a:t>el</a:t>
            </a:r>
            <a:r>
              <a:rPr lang="en-GB" sz="2200" dirty="0"/>
              <a:t> </a:t>
            </a:r>
            <a:r>
              <a:rPr lang="en-GB" sz="2200" dirty="0" err="1"/>
              <a:t>deseo</a:t>
            </a:r>
            <a:endParaRPr lang="en-GB" sz="2200" dirty="0"/>
          </a:p>
        </p:txBody>
      </p:sp>
      <p:sp>
        <p:nvSpPr>
          <p:cNvPr id="31" name="TextBox 30">
            <a:extLst>
              <a:ext uri="{FF2B5EF4-FFF2-40B4-BE49-F238E27FC236}">
                <a16:creationId xmlns:a16="http://schemas.microsoft.com/office/drawing/2014/main" id="{53D87D61-514E-4687-4916-1F9B934FB32C}"/>
              </a:ext>
            </a:extLst>
          </p:cNvPr>
          <p:cNvSpPr txBox="1"/>
          <p:nvPr/>
        </p:nvSpPr>
        <p:spPr>
          <a:xfrm>
            <a:off x="6667822" y="2190955"/>
            <a:ext cx="1242530" cy="430887"/>
          </a:xfrm>
          <a:prstGeom prst="rect">
            <a:avLst/>
          </a:prstGeom>
          <a:noFill/>
        </p:spPr>
        <p:txBody>
          <a:bodyPr wrap="square" rtlCol="0">
            <a:spAutoFit/>
          </a:bodyPr>
          <a:lstStyle/>
          <a:p>
            <a:r>
              <a:rPr lang="en-GB" sz="2200" dirty="0" err="1"/>
              <a:t>el</a:t>
            </a:r>
            <a:r>
              <a:rPr lang="en-GB" sz="2200" dirty="0"/>
              <a:t> </a:t>
            </a:r>
            <a:r>
              <a:rPr lang="en-GB" sz="2200" dirty="0" err="1"/>
              <a:t>límite</a:t>
            </a:r>
            <a:endParaRPr lang="en-GB" sz="2200" dirty="0"/>
          </a:p>
        </p:txBody>
      </p:sp>
      <p:sp>
        <p:nvSpPr>
          <p:cNvPr id="32" name="TextBox 31">
            <a:extLst>
              <a:ext uri="{FF2B5EF4-FFF2-40B4-BE49-F238E27FC236}">
                <a16:creationId xmlns:a16="http://schemas.microsoft.com/office/drawing/2014/main" id="{1F189C54-3128-0A25-7855-884EB6E28DB1}"/>
              </a:ext>
            </a:extLst>
          </p:cNvPr>
          <p:cNvSpPr txBox="1"/>
          <p:nvPr/>
        </p:nvSpPr>
        <p:spPr>
          <a:xfrm>
            <a:off x="713536" y="5027165"/>
            <a:ext cx="1190342" cy="430887"/>
          </a:xfrm>
          <a:prstGeom prst="rect">
            <a:avLst/>
          </a:prstGeom>
          <a:noFill/>
        </p:spPr>
        <p:txBody>
          <a:bodyPr wrap="square" rtlCol="0">
            <a:spAutoFit/>
          </a:bodyPr>
          <a:lstStyle/>
          <a:p>
            <a:r>
              <a:rPr lang="en-GB" sz="2200" dirty="0" err="1"/>
              <a:t>el</a:t>
            </a:r>
            <a:r>
              <a:rPr lang="en-GB" sz="2200" dirty="0"/>
              <a:t> </a:t>
            </a:r>
            <a:r>
              <a:rPr lang="en-GB" sz="2200" dirty="0" err="1"/>
              <a:t>lado</a:t>
            </a:r>
            <a:endParaRPr lang="en-GB" sz="2200" dirty="0"/>
          </a:p>
        </p:txBody>
      </p:sp>
      <p:sp>
        <p:nvSpPr>
          <p:cNvPr id="33" name="TextBox 32">
            <a:extLst>
              <a:ext uri="{FF2B5EF4-FFF2-40B4-BE49-F238E27FC236}">
                <a16:creationId xmlns:a16="http://schemas.microsoft.com/office/drawing/2014/main" id="{1951CFE5-8E48-433A-9009-F7AB2ADE1503}"/>
              </a:ext>
            </a:extLst>
          </p:cNvPr>
          <p:cNvSpPr txBox="1"/>
          <p:nvPr/>
        </p:nvSpPr>
        <p:spPr>
          <a:xfrm>
            <a:off x="6667821" y="3611226"/>
            <a:ext cx="1843971" cy="430887"/>
          </a:xfrm>
          <a:prstGeom prst="rect">
            <a:avLst/>
          </a:prstGeom>
          <a:noFill/>
        </p:spPr>
        <p:txBody>
          <a:bodyPr wrap="square" rtlCol="0">
            <a:spAutoFit/>
          </a:bodyPr>
          <a:lstStyle/>
          <a:p>
            <a:r>
              <a:rPr lang="en-GB" sz="2200" dirty="0" err="1"/>
              <a:t>el</a:t>
            </a:r>
            <a:r>
              <a:rPr lang="en-GB" sz="2200" dirty="0"/>
              <a:t> </a:t>
            </a:r>
            <a:r>
              <a:rPr lang="en-GB" sz="2200" dirty="0" err="1"/>
              <a:t>escenario</a:t>
            </a:r>
            <a:endParaRPr lang="en-GB" sz="2200" dirty="0"/>
          </a:p>
        </p:txBody>
      </p:sp>
      <p:sp>
        <p:nvSpPr>
          <p:cNvPr id="34" name="TextBox 33">
            <a:extLst>
              <a:ext uri="{FF2B5EF4-FFF2-40B4-BE49-F238E27FC236}">
                <a16:creationId xmlns:a16="http://schemas.microsoft.com/office/drawing/2014/main" id="{C0E65481-52B0-6CBD-C898-8711C2F4F03C}"/>
              </a:ext>
            </a:extLst>
          </p:cNvPr>
          <p:cNvSpPr txBox="1"/>
          <p:nvPr/>
        </p:nvSpPr>
        <p:spPr>
          <a:xfrm>
            <a:off x="713535" y="2198241"/>
            <a:ext cx="1411781" cy="430887"/>
          </a:xfrm>
          <a:prstGeom prst="rect">
            <a:avLst/>
          </a:prstGeom>
          <a:noFill/>
        </p:spPr>
        <p:txBody>
          <a:bodyPr wrap="square" rtlCol="0">
            <a:spAutoFit/>
          </a:bodyPr>
          <a:lstStyle/>
          <a:p>
            <a:r>
              <a:rPr lang="en-GB" sz="2200" dirty="0"/>
              <a:t>las </a:t>
            </a:r>
            <a:r>
              <a:rPr lang="en-GB" sz="2200" dirty="0" err="1"/>
              <a:t>gafas</a:t>
            </a:r>
            <a:endParaRPr lang="en-GB" sz="2200" dirty="0"/>
          </a:p>
        </p:txBody>
      </p:sp>
      <p:sp>
        <p:nvSpPr>
          <p:cNvPr id="35" name="TextBox 34">
            <a:extLst>
              <a:ext uri="{FF2B5EF4-FFF2-40B4-BE49-F238E27FC236}">
                <a16:creationId xmlns:a16="http://schemas.microsoft.com/office/drawing/2014/main" id="{813B133C-1CC0-916D-B1B0-B73AFE4B97F1}"/>
              </a:ext>
            </a:extLst>
          </p:cNvPr>
          <p:cNvSpPr txBox="1"/>
          <p:nvPr/>
        </p:nvSpPr>
        <p:spPr>
          <a:xfrm>
            <a:off x="710021" y="5737302"/>
            <a:ext cx="1679694" cy="430887"/>
          </a:xfrm>
          <a:prstGeom prst="rect">
            <a:avLst/>
          </a:prstGeom>
          <a:noFill/>
        </p:spPr>
        <p:txBody>
          <a:bodyPr wrap="square" rtlCol="0">
            <a:spAutoFit/>
          </a:bodyPr>
          <a:lstStyle/>
          <a:p>
            <a:r>
              <a:rPr lang="en-GB" sz="2200" dirty="0"/>
              <a:t>la </a:t>
            </a:r>
            <a:r>
              <a:rPr lang="en-GB" sz="2200" dirty="0" err="1"/>
              <a:t>escalera</a:t>
            </a:r>
            <a:endParaRPr lang="en-GB" sz="2200" dirty="0"/>
          </a:p>
        </p:txBody>
      </p:sp>
      <p:sp>
        <p:nvSpPr>
          <p:cNvPr id="38" name="TextBox 37">
            <a:extLst>
              <a:ext uri="{FF2B5EF4-FFF2-40B4-BE49-F238E27FC236}">
                <a16:creationId xmlns:a16="http://schemas.microsoft.com/office/drawing/2014/main" id="{B76FAE2B-C8E0-7738-DABF-F6DACF7878FF}"/>
              </a:ext>
            </a:extLst>
          </p:cNvPr>
          <p:cNvSpPr txBox="1"/>
          <p:nvPr/>
        </p:nvSpPr>
        <p:spPr>
          <a:xfrm>
            <a:off x="6666697" y="5741967"/>
            <a:ext cx="1215768" cy="430887"/>
          </a:xfrm>
          <a:prstGeom prst="rect">
            <a:avLst/>
          </a:prstGeom>
          <a:noFill/>
        </p:spPr>
        <p:txBody>
          <a:bodyPr wrap="square" rtlCol="0">
            <a:spAutoFit/>
          </a:bodyPr>
          <a:lstStyle/>
          <a:p>
            <a:r>
              <a:rPr lang="en-GB" sz="2200" dirty="0" err="1"/>
              <a:t>el</a:t>
            </a:r>
            <a:r>
              <a:rPr lang="en-GB" sz="2200" dirty="0"/>
              <a:t> </a:t>
            </a:r>
            <a:r>
              <a:rPr lang="en-GB" sz="2200" dirty="0" err="1"/>
              <a:t>ritmo</a:t>
            </a:r>
            <a:endParaRPr lang="en-GB" sz="2200" dirty="0"/>
          </a:p>
        </p:txBody>
      </p:sp>
      <p:sp>
        <p:nvSpPr>
          <p:cNvPr id="39" name="TextBox 38">
            <a:extLst>
              <a:ext uri="{FF2B5EF4-FFF2-40B4-BE49-F238E27FC236}">
                <a16:creationId xmlns:a16="http://schemas.microsoft.com/office/drawing/2014/main" id="{7B82DCA2-0A02-27BD-7E77-1F1E73198FCA}"/>
              </a:ext>
            </a:extLst>
          </p:cNvPr>
          <p:cNvSpPr txBox="1"/>
          <p:nvPr/>
        </p:nvSpPr>
        <p:spPr>
          <a:xfrm>
            <a:off x="3112980" y="1495525"/>
            <a:ext cx="356183" cy="430887"/>
          </a:xfrm>
          <a:prstGeom prst="rect">
            <a:avLst/>
          </a:prstGeom>
          <a:noFill/>
        </p:spPr>
        <p:txBody>
          <a:bodyPr wrap="square" rtlCol="0">
            <a:spAutoFit/>
          </a:bodyPr>
          <a:lstStyle/>
          <a:p>
            <a:pPr algn="ctr"/>
            <a:r>
              <a:rPr lang="en-GB" sz="2200" dirty="0"/>
              <a:t>=</a:t>
            </a:r>
          </a:p>
        </p:txBody>
      </p:sp>
      <p:sp>
        <p:nvSpPr>
          <p:cNvPr id="40" name="TextBox 39">
            <a:extLst>
              <a:ext uri="{FF2B5EF4-FFF2-40B4-BE49-F238E27FC236}">
                <a16:creationId xmlns:a16="http://schemas.microsoft.com/office/drawing/2014/main" id="{B8E7F5C1-6372-0EF8-07C6-CECA07CBE7DD}"/>
              </a:ext>
            </a:extLst>
          </p:cNvPr>
          <p:cNvSpPr txBox="1"/>
          <p:nvPr/>
        </p:nvSpPr>
        <p:spPr>
          <a:xfrm>
            <a:off x="3112980" y="5725542"/>
            <a:ext cx="356183" cy="430887"/>
          </a:xfrm>
          <a:prstGeom prst="rect">
            <a:avLst/>
          </a:prstGeom>
          <a:noFill/>
        </p:spPr>
        <p:txBody>
          <a:bodyPr wrap="square" rtlCol="0">
            <a:spAutoFit/>
          </a:bodyPr>
          <a:lstStyle/>
          <a:p>
            <a:pPr algn="ctr"/>
            <a:r>
              <a:rPr lang="en-GB" sz="2200" dirty="0"/>
              <a:t>=</a:t>
            </a:r>
          </a:p>
        </p:txBody>
      </p:sp>
      <p:sp>
        <p:nvSpPr>
          <p:cNvPr id="42" name="TextBox 41">
            <a:extLst>
              <a:ext uri="{FF2B5EF4-FFF2-40B4-BE49-F238E27FC236}">
                <a16:creationId xmlns:a16="http://schemas.microsoft.com/office/drawing/2014/main" id="{60614913-2470-F288-BC2B-6E212B962664}"/>
              </a:ext>
            </a:extLst>
          </p:cNvPr>
          <p:cNvSpPr txBox="1"/>
          <p:nvPr/>
        </p:nvSpPr>
        <p:spPr>
          <a:xfrm>
            <a:off x="3112980" y="5020540"/>
            <a:ext cx="356183" cy="430887"/>
          </a:xfrm>
          <a:prstGeom prst="rect">
            <a:avLst/>
          </a:prstGeom>
          <a:noFill/>
        </p:spPr>
        <p:txBody>
          <a:bodyPr wrap="square" rtlCol="0">
            <a:spAutoFit/>
          </a:bodyPr>
          <a:lstStyle/>
          <a:p>
            <a:pPr algn="ctr"/>
            <a:r>
              <a:rPr lang="en-GB" sz="2200" dirty="0"/>
              <a:t>=</a:t>
            </a:r>
          </a:p>
        </p:txBody>
      </p:sp>
      <p:sp>
        <p:nvSpPr>
          <p:cNvPr id="43" name="TextBox 42">
            <a:extLst>
              <a:ext uri="{FF2B5EF4-FFF2-40B4-BE49-F238E27FC236}">
                <a16:creationId xmlns:a16="http://schemas.microsoft.com/office/drawing/2014/main" id="{1B1A8B01-86D0-0FBA-685F-90FAB46B679A}"/>
              </a:ext>
            </a:extLst>
          </p:cNvPr>
          <p:cNvSpPr txBox="1"/>
          <p:nvPr/>
        </p:nvSpPr>
        <p:spPr>
          <a:xfrm>
            <a:off x="3112980" y="4315537"/>
            <a:ext cx="356183" cy="430887"/>
          </a:xfrm>
          <a:prstGeom prst="rect">
            <a:avLst/>
          </a:prstGeom>
          <a:noFill/>
        </p:spPr>
        <p:txBody>
          <a:bodyPr wrap="square" rtlCol="0">
            <a:spAutoFit/>
          </a:bodyPr>
          <a:lstStyle/>
          <a:p>
            <a:pPr algn="ctr"/>
            <a:r>
              <a:rPr lang="en-GB" sz="2200" dirty="0"/>
              <a:t>=</a:t>
            </a:r>
          </a:p>
        </p:txBody>
      </p:sp>
      <p:sp>
        <p:nvSpPr>
          <p:cNvPr id="44" name="TextBox 43">
            <a:extLst>
              <a:ext uri="{FF2B5EF4-FFF2-40B4-BE49-F238E27FC236}">
                <a16:creationId xmlns:a16="http://schemas.microsoft.com/office/drawing/2014/main" id="{CF7CC7C5-146F-6721-11D2-90BECAB9D06E}"/>
              </a:ext>
            </a:extLst>
          </p:cNvPr>
          <p:cNvSpPr txBox="1"/>
          <p:nvPr/>
        </p:nvSpPr>
        <p:spPr>
          <a:xfrm>
            <a:off x="3112980" y="3610534"/>
            <a:ext cx="356183" cy="430887"/>
          </a:xfrm>
          <a:prstGeom prst="rect">
            <a:avLst/>
          </a:prstGeom>
          <a:noFill/>
        </p:spPr>
        <p:txBody>
          <a:bodyPr wrap="square" rtlCol="0">
            <a:spAutoFit/>
          </a:bodyPr>
          <a:lstStyle/>
          <a:p>
            <a:pPr algn="ctr"/>
            <a:r>
              <a:rPr lang="en-GB" sz="2200" dirty="0"/>
              <a:t>=</a:t>
            </a:r>
          </a:p>
        </p:txBody>
      </p:sp>
      <p:sp>
        <p:nvSpPr>
          <p:cNvPr id="45" name="TextBox 44">
            <a:extLst>
              <a:ext uri="{FF2B5EF4-FFF2-40B4-BE49-F238E27FC236}">
                <a16:creationId xmlns:a16="http://schemas.microsoft.com/office/drawing/2014/main" id="{08E274D0-3FAC-99C3-6137-A1EF210C1BB3}"/>
              </a:ext>
            </a:extLst>
          </p:cNvPr>
          <p:cNvSpPr txBox="1"/>
          <p:nvPr/>
        </p:nvSpPr>
        <p:spPr>
          <a:xfrm>
            <a:off x="3112980" y="2905531"/>
            <a:ext cx="356183" cy="430887"/>
          </a:xfrm>
          <a:prstGeom prst="rect">
            <a:avLst/>
          </a:prstGeom>
          <a:noFill/>
        </p:spPr>
        <p:txBody>
          <a:bodyPr wrap="square" rtlCol="0">
            <a:spAutoFit/>
          </a:bodyPr>
          <a:lstStyle/>
          <a:p>
            <a:pPr algn="ctr"/>
            <a:r>
              <a:rPr lang="en-GB" sz="2200" dirty="0"/>
              <a:t>=</a:t>
            </a:r>
          </a:p>
        </p:txBody>
      </p:sp>
      <p:sp>
        <p:nvSpPr>
          <p:cNvPr id="46" name="TextBox 45">
            <a:extLst>
              <a:ext uri="{FF2B5EF4-FFF2-40B4-BE49-F238E27FC236}">
                <a16:creationId xmlns:a16="http://schemas.microsoft.com/office/drawing/2014/main" id="{19E84351-452B-C95C-5177-98DD7911B4EA}"/>
              </a:ext>
            </a:extLst>
          </p:cNvPr>
          <p:cNvSpPr txBox="1"/>
          <p:nvPr/>
        </p:nvSpPr>
        <p:spPr>
          <a:xfrm>
            <a:off x="3112980" y="2200528"/>
            <a:ext cx="356183" cy="430887"/>
          </a:xfrm>
          <a:prstGeom prst="rect">
            <a:avLst/>
          </a:prstGeom>
          <a:noFill/>
        </p:spPr>
        <p:txBody>
          <a:bodyPr wrap="square" rtlCol="0">
            <a:spAutoFit/>
          </a:bodyPr>
          <a:lstStyle/>
          <a:p>
            <a:pPr algn="ctr"/>
            <a:r>
              <a:rPr lang="en-GB" sz="2200" dirty="0"/>
              <a:t>=</a:t>
            </a:r>
          </a:p>
        </p:txBody>
      </p:sp>
      <p:sp>
        <p:nvSpPr>
          <p:cNvPr id="47" name="TextBox 46">
            <a:extLst>
              <a:ext uri="{FF2B5EF4-FFF2-40B4-BE49-F238E27FC236}">
                <a16:creationId xmlns:a16="http://schemas.microsoft.com/office/drawing/2014/main" id="{D94B7522-74BA-BC7F-D1C7-55D80A6D0342}"/>
              </a:ext>
            </a:extLst>
          </p:cNvPr>
          <p:cNvSpPr txBox="1"/>
          <p:nvPr/>
        </p:nvSpPr>
        <p:spPr>
          <a:xfrm>
            <a:off x="3503136" y="1501753"/>
            <a:ext cx="1297163" cy="430887"/>
          </a:xfrm>
          <a:prstGeom prst="rect">
            <a:avLst/>
          </a:prstGeom>
          <a:noFill/>
        </p:spPr>
        <p:txBody>
          <a:bodyPr wrap="square" rtlCol="0">
            <a:spAutoFit/>
          </a:bodyPr>
          <a:lstStyle/>
          <a:p>
            <a:r>
              <a:rPr lang="en-GB" sz="2200" dirty="0"/>
              <a:t>volume</a:t>
            </a:r>
          </a:p>
        </p:txBody>
      </p:sp>
      <p:sp>
        <p:nvSpPr>
          <p:cNvPr id="48" name="TextBox 47">
            <a:extLst>
              <a:ext uri="{FF2B5EF4-FFF2-40B4-BE49-F238E27FC236}">
                <a16:creationId xmlns:a16="http://schemas.microsoft.com/office/drawing/2014/main" id="{F1E64B57-107D-CF03-7C11-29D08FD809D1}"/>
              </a:ext>
            </a:extLst>
          </p:cNvPr>
          <p:cNvSpPr txBox="1"/>
          <p:nvPr/>
        </p:nvSpPr>
        <p:spPr>
          <a:xfrm>
            <a:off x="3500018" y="2201030"/>
            <a:ext cx="1143159" cy="430887"/>
          </a:xfrm>
          <a:prstGeom prst="rect">
            <a:avLst/>
          </a:prstGeom>
          <a:noFill/>
        </p:spPr>
        <p:txBody>
          <a:bodyPr wrap="square" rtlCol="0">
            <a:spAutoFit/>
          </a:bodyPr>
          <a:lstStyle/>
          <a:p>
            <a:r>
              <a:rPr lang="en-GB" sz="2200" dirty="0"/>
              <a:t>glasses</a:t>
            </a:r>
          </a:p>
        </p:txBody>
      </p:sp>
      <p:sp>
        <p:nvSpPr>
          <p:cNvPr id="49" name="TextBox 48">
            <a:extLst>
              <a:ext uri="{FF2B5EF4-FFF2-40B4-BE49-F238E27FC236}">
                <a16:creationId xmlns:a16="http://schemas.microsoft.com/office/drawing/2014/main" id="{8315E5A3-8B06-7A9F-25C5-6ACB67E430AD}"/>
              </a:ext>
            </a:extLst>
          </p:cNvPr>
          <p:cNvSpPr txBox="1"/>
          <p:nvPr/>
        </p:nvSpPr>
        <p:spPr>
          <a:xfrm>
            <a:off x="3497122" y="2900783"/>
            <a:ext cx="2537034" cy="430887"/>
          </a:xfrm>
          <a:prstGeom prst="rect">
            <a:avLst/>
          </a:prstGeom>
          <a:noFill/>
        </p:spPr>
        <p:txBody>
          <a:bodyPr wrap="square" rtlCol="0">
            <a:spAutoFit/>
          </a:bodyPr>
          <a:lstStyle/>
          <a:p>
            <a:r>
              <a:rPr lang="en-GB" sz="2200" dirty="0"/>
              <a:t>to be grateful for</a:t>
            </a:r>
          </a:p>
        </p:txBody>
      </p:sp>
      <p:sp>
        <p:nvSpPr>
          <p:cNvPr id="50" name="TextBox 49">
            <a:extLst>
              <a:ext uri="{FF2B5EF4-FFF2-40B4-BE49-F238E27FC236}">
                <a16:creationId xmlns:a16="http://schemas.microsoft.com/office/drawing/2014/main" id="{300B14CB-CE3E-5B6C-A4C6-CFE6B35D6D3F}"/>
              </a:ext>
            </a:extLst>
          </p:cNvPr>
          <p:cNvSpPr txBox="1"/>
          <p:nvPr/>
        </p:nvSpPr>
        <p:spPr>
          <a:xfrm>
            <a:off x="3497122" y="3603832"/>
            <a:ext cx="1125993" cy="430887"/>
          </a:xfrm>
          <a:prstGeom prst="rect">
            <a:avLst/>
          </a:prstGeom>
          <a:noFill/>
        </p:spPr>
        <p:txBody>
          <a:bodyPr wrap="square" rtlCol="0">
            <a:spAutoFit/>
          </a:bodyPr>
          <a:lstStyle/>
          <a:p>
            <a:r>
              <a:rPr lang="en-GB" sz="2200" dirty="0"/>
              <a:t>corner</a:t>
            </a:r>
          </a:p>
        </p:txBody>
      </p:sp>
      <p:sp>
        <p:nvSpPr>
          <p:cNvPr id="51" name="TextBox 50">
            <a:extLst>
              <a:ext uri="{FF2B5EF4-FFF2-40B4-BE49-F238E27FC236}">
                <a16:creationId xmlns:a16="http://schemas.microsoft.com/office/drawing/2014/main" id="{627597AB-584E-938A-DB5F-7F07E10EB4F5}"/>
              </a:ext>
            </a:extLst>
          </p:cNvPr>
          <p:cNvSpPr txBox="1"/>
          <p:nvPr/>
        </p:nvSpPr>
        <p:spPr>
          <a:xfrm>
            <a:off x="3498878" y="4315537"/>
            <a:ext cx="1332845" cy="430887"/>
          </a:xfrm>
          <a:prstGeom prst="rect">
            <a:avLst/>
          </a:prstGeom>
          <a:noFill/>
        </p:spPr>
        <p:txBody>
          <a:bodyPr wrap="square" rtlCol="0">
            <a:spAutoFit/>
          </a:bodyPr>
          <a:lstStyle/>
          <a:p>
            <a:r>
              <a:rPr lang="en-GB" sz="2200" dirty="0"/>
              <a:t>furniture</a:t>
            </a:r>
          </a:p>
        </p:txBody>
      </p:sp>
      <p:sp>
        <p:nvSpPr>
          <p:cNvPr id="52" name="TextBox 51">
            <a:extLst>
              <a:ext uri="{FF2B5EF4-FFF2-40B4-BE49-F238E27FC236}">
                <a16:creationId xmlns:a16="http://schemas.microsoft.com/office/drawing/2014/main" id="{5F1FB9FA-A7F5-1998-F8D0-803834C4D348}"/>
              </a:ext>
            </a:extLst>
          </p:cNvPr>
          <p:cNvSpPr txBox="1"/>
          <p:nvPr/>
        </p:nvSpPr>
        <p:spPr>
          <a:xfrm>
            <a:off x="3497112" y="5015290"/>
            <a:ext cx="1126003" cy="430887"/>
          </a:xfrm>
          <a:prstGeom prst="rect">
            <a:avLst/>
          </a:prstGeom>
          <a:noFill/>
        </p:spPr>
        <p:txBody>
          <a:bodyPr wrap="square" rtlCol="0">
            <a:spAutoFit/>
          </a:bodyPr>
          <a:lstStyle/>
          <a:p>
            <a:r>
              <a:rPr lang="en-GB" sz="2200" dirty="0"/>
              <a:t>side</a:t>
            </a:r>
          </a:p>
        </p:txBody>
      </p:sp>
      <p:sp>
        <p:nvSpPr>
          <p:cNvPr id="53" name="TextBox 52">
            <a:extLst>
              <a:ext uri="{FF2B5EF4-FFF2-40B4-BE49-F238E27FC236}">
                <a16:creationId xmlns:a16="http://schemas.microsoft.com/office/drawing/2014/main" id="{FA4A9F6C-D898-3AB8-D43A-FC85EA5DA09D}"/>
              </a:ext>
            </a:extLst>
          </p:cNvPr>
          <p:cNvSpPr txBox="1"/>
          <p:nvPr/>
        </p:nvSpPr>
        <p:spPr>
          <a:xfrm>
            <a:off x="3503602" y="5733291"/>
            <a:ext cx="1969444" cy="430887"/>
          </a:xfrm>
          <a:prstGeom prst="rect">
            <a:avLst/>
          </a:prstGeom>
          <a:noFill/>
        </p:spPr>
        <p:txBody>
          <a:bodyPr wrap="square" rtlCol="0">
            <a:spAutoFit/>
          </a:bodyPr>
          <a:lstStyle/>
          <a:p>
            <a:r>
              <a:rPr lang="en-GB" sz="2200" dirty="0"/>
              <a:t>stairs, ladder</a:t>
            </a:r>
          </a:p>
        </p:txBody>
      </p:sp>
      <p:sp>
        <p:nvSpPr>
          <p:cNvPr id="54" name="TextBox 53">
            <a:extLst>
              <a:ext uri="{FF2B5EF4-FFF2-40B4-BE49-F238E27FC236}">
                <a16:creationId xmlns:a16="http://schemas.microsoft.com/office/drawing/2014/main" id="{C3CD91DF-2D60-41DE-E49B-15A005F07C59}"/>
              </a:ext>
            </a:extLst>
          </p:cNvPr>
          <p:cNvSpPr txBox="1"/>
          <p:nvPr/>
        </p:nvSpPr>
        <p:spPr>
          <a:xfrm>
            <a:off x="9171471" y="1489447"/>
            <a:ext cx="356183" cy="430887"/>
          </a:xfrm>
          <a:prstGeom prst="rect">
            <a:avLst/>
          </a:prstGeom>
          <a:noFill/>
        </p:spPr>
        <p:txBody>
          <a:bodyPr wrap="square" rtlCol="0">
            <a:spAutoFit/>
          </a:bodyPr>
          <a:lstStyle/>
          <a:p>
            <a:pPr algn="ctr"/>
            <a:r>
              <a:rPr lang="en-GB" sz="2200" dirty="0"/>
              <a:t>=</a:t>
            </a:r>
          </a:p>
        </p:txBody>
      </p:sp>
      <p:sp>
        <p:nvSpPr>
          <p:cNvPr id="55" name="TextBox 54">
            <a:extLst>
              <a:ext uri="{FF2B5EF4-FFF2-40B4-BE49-F238E27FC236}">
                <a16:creationId xmlns:a16="http://schemas.microsoft.com/office/drawing/2014/main" id="{3DECE031-4616-67DB-5742-3B7A234C6EAF}"/>
              </a:ext>
            </a:extLst>
          </p:cNvPr>
          <p:cNvSpPr txBox="1"/>
          <p:nvPr/>
        </p:nvSpPr>
        <p:spPr>
          <a:xfrm>
            <a:off x="9171471" y="5733291"/>
            <a:ext cx="356183" cy="430887"/>
          </a:xfrm>
          <a:prstGeom prst="rect">
            <a:avLst/>
          </a:prstGeom>
          <a:noFill/>
        </p:spPr>
        <p:txBody>
          <a:bodyPr wrap="square" rtlCol="0">
            <a:spAutoFit/>
          </a:bodyPr>
          <a:lstStyle/>
          <a:p>
            <a:pPr algn="ctr"/>
            <a:r>
              <a:rPr lang="en-GB" sz="2200" dirty="0"/>
              <a:t>=</a:t>
            </a:r>
          </a:p>
        </p:txBody>
      </p:sp>
      <p:sp>
        <p:nvSpPr>
          <p:cNvPr id="56" name="TextBox 55">
            <a:extLst>
              <a:ext uri="{FF2B5EF4-FFF2-40B4-BE49-F238E27FC236}">
                <a16:creationId xmlns:a16="http://schemas.microsoft.com/office/drawing/2014/main" id="{387CE5DE-5785-C0D0-B20D-7355594617B8}"/>
              </a:ext>
            </a:extLst>
          </p:cNvPr>
          <p:cNvSpPr txBox="1"/>
          <p:nvPr/>
        </p:nvSpPr>
        <p:spPr>
          <a:xfrm>
            <a:off x="9171472" y="5025982"/>
            <a:ext cx="356183" cy="430887"/>
          </a:xfrm>
          <a:prstGeom prst="rect">
            <a:avLst/>
          </a:prstGeom>
          <a:noFill/>
        </p:spPr>
        <p:txBody>
          <a:bodyPr wrap="square" rtlCol="0">
            <a:spAutoFit/>
          </a:bodyPr>
          <a:lstStyle/>
          <a:p>
            <a:pPr algn="ctr"/>
            <a:r>
              <a:rPr lang="en-GB" sz="2200" dirty="0"/>
              <a:t>=</a:t>
            </a:r>
          </a:p>
        </p:txBody>
      </p:sp>
      <p:sp>
        <p:nvSpPr>
          <p:cNvPr id="57" name="TextBox 56">
            <a:extLst>
              <a:ext uri="{FF2B5EF4-FFF2-40B4-BE49-F238E27FC236}">
                <a16:creationId xmlns:a16="http://schemas.microsoft.com/office/drawing/2014/main" id="{0B2B0F25-9420-8278-4A05-02627BE23AAE}"/>
              </a:ext>
            </a:extLst>
          </p:cNvPr>
          <p:cNvSpPr txBox="1"/>
          <p:nvPr/>
        </p:nvSpPr>
        <p:spPr>
          <a:xfrm>
            <a:off x="9171472" y="4318675"/>
            <a:ext cx="356183" cy="430887"/>
          </a:xfrm>
          <a:prstGeom prst="rect">
            <a:avLst/>
          </a:prstGeom>
          <a:noFill/>
        </p:spPr>
        <p:txBody>
          <a:bodyPr wrap="square" rtlCol="0">
            <a:spAutoFit/>
          </a:bodyPr>
          <a:lstStyle/>
          <a:p>
            <a:pPr algn="ctr"/>
            <a:r>
              <a:rPr lang="en-GB" sz="2200" dirty="0"/>
              <a:t>=</a:t>
            </a:r>
          </a:p>
        </p:txBody>
      </p:sp>
      <p:sp>
        <p:nvSpPr>
          <p:cNvPr id="58" name="TextBox 57">
            <a:extLst>
              <a:ext uri="{FF2B5EF4-FFF2-40B4-BE49-F238E27FC236}">
                <a16:creationId xmlns:a16="http://schemas.microsoft.com/office/drawing/2014/main" id="{08C01EE7-9E85-CA26-537B-A257244CB7F7}"/>
              </a:ext>
            </a:extLst>
          </p:cNvPr>
          <p:cNvSpPr txBox="1"/>
          <p:nvPr/>
        </p:nvSpPr>
        <p:spPr>
          <a:xfrm>
            <a:off x="9171472" y="3611368"/>
            <a:ext cx="356183" cy="430887"/>
          </a:xfrm>
          <a:prstGeom prst="rect">
            <a:avLst/>
          </a:prstGeom>
          <a:noFill/>
        </p:spPr>
        <p:txBody>
          <a:bodyPr wrap="square" rtlCol="0">
            <a:spAutoFit/>
          </a:bodyPr>
          <a:lstStyle/>
          <a:p>
            <a:pPr algn="ctr"/>
            <a:r>
              <a:rPr lang="en-GB" sz="2200" dirty="0"/>
              <a:t>=</a:t>
            </a:r>
          </a:p>
        </p:txBody>
      </p:sp>
      <p:sp>
        <p:nvSpPr>
          <p:cNvPr id="59" name="TextBox 58">
            <a:extLst>
              <a:ext uri="{FF2B5EF4-FFF2-40B4-BE49-F238E27FC236}">
                <a16:creationId xmlns:a16="http://schemas.microsoft.com/office/drawing/2014/main" id="{F35C081C-A47A-640E-6D0E-BEE7429B3CD3}"/>
              </a:ext>
            </a:extLst>
          </p:cNvPr>
          <p:cNvSpPr txBox="1"/>
          <p:nvPr/>
        </p:nvSpPr>
        <p:spPr>
          <a:xfrm>
            <a:off x="9171472" y="2904061"/>
            <a:ext cx="356183" cy="430887"/>
          </a:xfrm>
          <a:prstGeom prst="rect">
            <a:avLst/>
          </a:prstGeom>
          <a:noFill/>
        </p:spPr>
        <p:txBody>
          <a:bodyPr wrap="square" rtlCol="0">
            <a:spAutoFit/>
          </a:bodyPr>
          <a:lstStyle/>
          <a:p>
            <a:pPr algn="ctr"/>
            <a:r>
              <a:rPr lang="en-GB" sz="2200" dirty="0"/>
              <a:t>=</a:t>
            </a:r>
          </a:p>
        </p:txBody>
      </p:sp>
      <p:sp>
        <p:nvSpPr>
          <p:cNvPr id="60" name="TextBox 59">
            <a:extLst>
              <a:ext uri="{FF2B5EF4-FFF2-40B4-BE49-F238E27FC236}">
                <a16:creationId xmlns:a16="http://schemas.microsoft.com/office/drawing/2014/main" id="{EEFEDED8-85DD-3399-E73A-CCCC413766B6}"/>
              </a:ext>
            </a:extLst>
          </p:cNvPr>
          <p:cNvSpPr txBox="1"/>
          <p:nvPr/>
        </p:nvSpPr>
        <p:spPr>
          <a:xfrm>
            <a:off x="9171472" y="2196754"/>
            <a:ext cx="356183" cy="430887"/>
          </a:xfrm>
          <a:prstGeom prst="rect">
            <a:avLst/>
          </a:prstGeom>
          <a:noFill/>
        </p:spPr>
        <p:txBody>
          <a:bodyPr wrap="square" rtlCol="0">
            <a:spAutoFit/>
          </a:bodyPr>
          <a:lstStyle/>
          <a:p>
            <a:pPr algn="ctr"/>
            <a:r>
              <a:rPr lang="en-GB" sz="2200" dirty="0"/>
              <a:t>=</a:t>
            </a:r>
          </a:p>
        </p:txBody>
      </p:sp>
      <p:sp>
        <p:nvSpPr>
          <p:cNvPr id="61" name="TextBox 60">
            <a:extLst>
              <a:ext uri="{FF2B5EF4-FFF2-40B4-BE49-F238E27FC236}">
                <a16:creationId xmlns:a16="http://schemas.microsoft.com/office/drawing/2014/main" id="{E5D6740F-32B6-17E5-7D7F-F3955E30B191}"/>
              </a:ext>
            </a:extLst>
          </p:cNvPr>
          <p:cNvSpPr txBox="1"/>
          <p:nvPr/>
        </p:nvSpPr>
        <p:spPr>
          <a:xfrm>
            <a:off x="9527654" y="1481910"/>
            <a:ext cx="2315057" cy="430887"/>
          </a:xfrm>
          <a:prstGeom prst="rect">
            <a:avLst/>
          </a:prstGeom>
          <a:noFill/>
        </p:spPr>
        <p:txBody>
          <a:bodyPr wrap="none" rtlCol="0">
            <a:spAutoFit/>
          </a:bodyPr>
          <a:lstStyle/>
          <a:p>
            <a:r>
              <a:rPr lang="en-GB" sz="2200" dirty="0"/>
              <a:t>state, condition</a:t>
            </a:r>
          </a:p>
        </p:txBody>
      </p:sp>
      <p:sp>
        <p:nvSpPr>
          <p:cNvPr id="62" name="TextBox 61">
            <a:extLst>
              <a:ext uri="{FF2B5EF4-FFF2-40B4-BE49-F238E27FC236}">
                <a16:creationId xmlns:a16="http://schemas.microsoft.com/office/drawing/2014/main" id="{1D1DD462-9E57-5ECA-38A0-3D33DB144CE1}"/>
              </a:ext>
            </a:extLst>
          </p:cNvPr>
          <p:cNvSpPr txBox="1"/>
          <p:nvPr/>
        </p:nvSpPr>
        <p:spPr>
          <a:xfrm>
            <a:off x="9492775" y="3603831"/>
            <a:ext cx="2500404" cy="430887"/>
          </a:xfrm>
          <a:prstGeom prst="rect">
            <a:avLst/>
          </a:prstGeom>
          <a:noFill/>
        </p:spPr>
        <p:txBody>
          <a:bodyPr wrap="square" rtlCol="0">
            <a:spAutoFit/>
          </a:bodyPr>
          <a:lstStyle/>
          <a:p>
            <a:r>
              <a:rPr lang="en-GB" sz="2200" dirty="0"/>
              <a:t>stage</a:t>
            </a:r>
          </a:p>
        </p:txBody>
      </p:sp>
      <p:sp>
        <p:nvSpPr>
          <p:cNvPr id="63" name="TextBox 62">
            <a:extLst>
              <a:ext uri="{FF2B5EF4-FFF2-40B4-BE49-F238E27FC236}">
                <a16:creationId xmlns:a16="http://schemas.microsoft.com/office/drawing/2014/main" id="{5B3A0131-E123-745A-7E96-A46C4077FD76}"/>
              </a:ext>
            </a:extLst>
          </p:cNvPr>
          <p:cNvSpPr txBox="1"/>
          <p:nvPr/>
        </p:nvSpPr>
        <p:spPr>
          <a:xfrm>
            <a:off x="9527654" y="2190954"/>
            <a:ext cx="713657" cy="430887"/>
          </a:xfrm>
          <a:prstGeom prst="rect">
            <a:avLst/>
          </a:prstGeom>
          <a:noFill/>
        </p:spPr>
        <p:txBody>
          <a:bodyPr wrap="none" rtlCol="0">
            <a:spAutoFit/>
          </a:bodyPr>
          <a:lstStyle/>
          <a:p>
            <a:r>
              <a:rPr lang="en-GB" sz="2200" dirty="0"/>
              <a:t>limit</a:t>
            </a:r>
          </a:p>
        </p:txBody>
      </p:sp>
      <p:sp>
        <p:nvSpPr>
          <p:cNvPr id="64" name="TextBox 63">
            <a:extLst>
              <a:ext uri="{FF2B5EF4-FFF2-40B4-BE49-F238E27FC236}">
                <a16:creationId xmlns:a16="http://schemas.microsoft.com/office/drawing/2014/main" id="{88E6F49B-EF2C-079F-267D-C5E6C3958606}"/>
              </a:ext>
            </a:extLst>
          </p:cNvPr>
          <p:cNvSpPr txBox="1"/>
          <p:nvPr/>
        </p:nvSpPr>
        <p:spPr>
          <a:xfrm>
            <a:off x="9525390" y="2905053"/>
            <a:ext cx="2015295" cy="430887"/>
          </a:xfrm>
          <a:prstGeom prst="rect">
            <a:avLst/>
          </a:prstGeom>
          <a:noFill/>
        </p:spPr>
        <p:txBody>
          <a:bodyPr wrap="none" rtlCol="0">
            <a:spAutoFit/>
          </a:bodyPr>
          <a:lstStyle/>
          <a:p>
            <a:r>
              <a:rPr lang="en-GB" sz="2200" dirty="0"/>
              <a:t>to ring, go off</a:t>
            </a:r>
          </a:p>
        </p:txBody>
      </p:sp>
      <p:sp>
        <p:nvSpPr>
          <p:cNvPr id="65" name="TextBox 64">
            <a:extLst>
              <a:ext uri="{FF2B5EF4-FFF2-40B4-BE49-F238E27FC236}">
                <a16:creationId xmlns:a16="http://schemas.microsoft.com/office/drawing/2014/main" id="{09CAC7BF-CECE-FC23-0A9B-C6462E43C10C}"/>
              </a:ext>
            </a:extLst>
          </p:cNvPr>
          <p:cNvSpPr txBox="1"/>
          <p:nvPr/>
        </p:nvSpPr>
        <p:spPr>
          <a:xfrm>
            <a:off x="9492775" y="4314995"/>
            <a:ext cx="1721946" cy="430887"/>
          </a:xfrm>
          <a:prstGeom prst="rect">
            <a:avLst/>
          </a:prstGeom>
          <a:noFill/>
        </p:spPr>
        <p:txBody>
          <a:bodyPr wrap="none" rtlCol="0">
            <a:spAutoFit/>
          </a:bodyPr>
          <a:lstStyle/>
          <a:p>
            <a:r>
              <a:rPr lang="en-GB" sz="2200" dirty="0"/>
              <a:t>desire, wish</a:t>
            </a:r>
          </a:p>
        </p:txBody>
      </p:sp>
      <p:sp>
        <p:nvSpPr>
          <p:cNvPr id="66" name="TextBox 65">
            <a:extLst>
              <a:ext uri="{FF2B5EF4-FFF2-40B4-BE49-F238E27FC236}">
                <a16:creationId xmlns:a16="http://schemas.microsoft.com/office/drawing/2014/main" id="{14139AF2-9D04-1423-7A9D-B48F54C9513F}"/>
              </a:ext>
            </a:extLst>
          </p:cNvPr>
          <p:cNvSpPr txBox="1"/>
          <p:nvPr/>
        </p:nvSpPr>
        <p:spPr>
          <a:xfrm>
            <a:off x="9490937" y="5025451"/>
            <a:ext cx="1832553" cy="430887"/>
          </a:xfrm>
          <a:prstGeom prst="rect">
            <a:avLst/>
          </a:prstGeom>
          <a:noFill/>
        </p:spPr>
        <p:txBody>
          <a:bodyPr wrap="none" rtlCol="0">
            <a:spAutoFit/>
          </a:bodyPr>
          <a:lstStyle/>
          <a:p>
            <a:r>
              <a:rPr lang="en-GB" sz="2200" dirty="0"/>
              <a:t>to convince</a:t>
            </a:r>
          </a:p>
        </p:txBody>
      </p:sp>
      <p:sp>
        <p:nvSpPr>
          <p:cNvPr id="67" name="TextBox 66">
            <a:extLst>
              <a:ext uri="{FF2B5EF4-FFF2-40B4-BE49-F238E27FC236}">
                <a16:creationId xmlns:a16="http://schemas.microsoft.com/office/drawing/2014/main" id="{EAAEFD15-615E-7B13-539B-88CCF618D5E8}"/>
              </a:ext>
            </a:extLst>
          </p:cNvPr>
          <p:cNvSpPr txBox="1"/>
          <p:nvPr/>
        </p:nvSpPr>
        <p:spPr>
          <a:xfrm>
            <a:off x="9492775" y="5741967"/>
            <a:ext cx="1124026" cy="430887"/>
          </a:xfrm>
          <a:prstGeom prst="rect">
            <a:avLst/>
          </a:prstGeom>
          <a:noFill/>
        </p:spPr>
        <p:txBody>
          <a:bodyPr wrap="none" rtlCol="0">
            <a:spAutoFit/>
          </a:bodyPr>
          <a:lstStyle/>
          <a:p>
            <a:r>
              <a:rPr lang="en-GB" sz="2200" dirty="0"/>
              <a:t>rhythm</a:t>
            </a:r>
          </a:p>
        </p:txBody>
      </p:sp>
      <p:sp>
        <p:nvSpPr>
          <p:cNvPr id="4" name="Rectangle: Rounded Corners 3">
            <a:extLst>
              <a:ext uri="{FF2B5EF4-FFF2-40B4-BE49-F238E27FC236}">
                <a16:creationId xmlns:a16="http://schemas.microsoft.com/office/drawing/2014/main" id="{8B063F31-DBDD-F94C-A2E8-10EFA35EAF26}"/>
              </a:ext>
            </a:extLst>
          </p:cNvPr>
          <p:cNvSpPr/>
          <p:nvPr/>
        </p:nvSpPr>
        <p:spPr>
          <a:xfrm>
            <a:off x="9637077" y="158190"/>
            <a:ext cx="1144000" cy="384565"/>
          </a:xfrm>
          <a:prstGeom prst="roundRect">
            <a:avLst/>
          </a:prstGeom>
          <a:solidFill>
            <a:srgbClr val="FABD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HIGHER</a:t>
            </a:r>
          </a:p>
        </p:txBody>
      </p:sp>
      <p:sp>
        <p:nvSpPr>
          <p:cNvPr id="105" name="Rectangle: Rounded Corners 104">
            <a:extLst>
              <a:ext uri="{FF2B5EF4-FFF2-40B4-BE49-F238E27FC236}">
                <a16:creationId xmlns:a16="http://schemas.microsoft.com/office/drawing/2014/main" id="{4858AA26-AE83-DE45-DC90-A08CDF0FF013}"/>
              </a:ext>
            </a:extLst>
          </p:cNvPr>
          <p:cNvSpPr/>
          <p:nvPr/>
        </p:nvSpPr>
        <p:spPr>
          <a:xfrm>
            <a:off x="656084" y="145947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6" name="Rectangle: Rounded Corners 105">
            <a:extLst>
              <a:ext uri="{FF2B5EF4-FFF2-40B4-BE49-F238E27FC236}">
                <a16:creationId xmlns:a16="http://schemas.microsoft.com/office/drawing/2014/main" id="{1CDC5DA7-B76E-7595-2472-5F7AD93110C0}"/>
              </a:ext>
            </a:extLst>
          </p:cNvPr>
          <p:cNvSpPr/>
          <p:nvPr/>
        </p:nvSpPr>
        <p:spPr>
          <a:xfrm>
            <a:off x="656084" y="2167078"/>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7" name="Rectangle: Rounded Corners 106">
            <a:extLst>
              <a:ext uri="{FF2B5EF4-FFF2-40B4-BE49-F238E27FC236}">
                <a16:creationId xmlns:a16="http://schemas.microsoft.com/office/drawing/2014/main" id="{BFFF83FB-A04F-05D3-B067-8A140C9A29B8}"/>
              </a:ext>
            </a:extLst>
          </p:cNvPr>
          <p:cNvSpPr/>
          <p:nvPr/>
        </p:nvSpPr>
        <p:spPr>
          <a:xfrm>
            <a:off x="656084" y="2876077"/>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08" name="Rectangle: Rounded Corners 107">
            <a:extLst>
              <a:ext uri="{FF2B5EF4-FFF2-40B4-BE49-F238E27FC236}">
                <a16:creationId xmlns:a16="http://schemas.microsoft.com/office/drawing/2014/main" id="{18045B4C-F3A9-6E0F-5A08-4893EEEBD4F3}"/>
              </a:ext>
            </a:extLst>
          </p:cNvPr>
          <p:cNvSpPr/>
          <p:nvPr/>
        </p:nvSpPr>
        <p:spPr>
          <a:xfrm>
            <a:off x="656084" y="358436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3" name="Rectangle: Rounded Corners 122">
            <a:extLst>
              <a:ext uri="{FF2B5EF4-FFF2-40B4-BE49-F238E27FC236}">
                <a16:creationId xmlns:a16="http://schemas.microsoft.com/office/drawing/2014/main" id="{5FFC52C1-AEAF-70A8-A375-C3D7F7BABCCF}"/>
              </a:ext>
            </a:extLst>
          </p:cNvPr>
          <p:cNvSpPr/>
          <p:nvPr/>
        </p:nvSpPr>
        <p:spPr>
          <a:xfrm>
            <a:off x="656084" y="4294112"/>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4" name="Rectangle: Rounded Corners 123">
            <a:extLst>
              <a:ext uri="{FF2B5EF4-FFF2-40B4-BE49-F238E27FC236}">
                <a16:creationId xmlns:a16="http://schemas.microsoft.com/office/drawing/2014/main" id="{13743DFD-E17E-A099-EC35-6DF45AD2E3D2}"/>
              </a:ext>
            </a:extLst>
          </p:cNvPr>
          <p:cNvSpPr/>
          <p:nvPr/>
        </p:nvSpPr>
        <p:spPr>
          <a:xfrm>
            <a:off x="656084" y="5002756"/>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5" name="Rectangle: Rounded Corners 124">
            <a:extLst>
              <a:ext uri="{FF2B5EF4-FFF2-40B4-BE49-F238E27FC236}">
                <a16:creationId xmlns:a16="http://schemas.microsoft.com/office/drawing/2014/main" id="{C9672327-6F4E-C8B9-66EE-0186681CFA34}"/>
              </a:ext>
            </a:extLst>
          </p:cNvPr>
          <p:cNvSpPr/>
          <p:nvPr/>
        </p:nvSpPr>
        <p:spPr>
          <a:xfrm>
            <a:off x="656084" y="5711400"/>
            <a:ext cx="2456895"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6" name="Rectangle: Rounded Corners 125">
            <a:extLst>
              <a:ext uri="{FF2B5EF4-FFF2-40B4-BE49-F238E27FC236}">
                <a16:creationId xmlns:a16="http://schemas.microsoft.com/office/drawing/2014/main" id="{B969E0BC-0856-F634-04C2-ED2E54FA8C18}"/>
              </a:ext>
            </a:extLst>
          </p:cNvPr>
          <p:cNvSpPr/>
          <p:nvPr/>
        </p:nvSpPr>
        <p:spPr>
          <a:xfrm>
            <a:off x="3458072" y="1465707"/>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7" name="Rectangle: Rounded Corners 126">
            <a:extLst>
              <a:ext uri="{FF2B5EF4-FFF2-40B4-BE49-F238E27FC236}">
                <a16:creationId xmlns:a16="http://schemas.microsoft.com/office/drawing/2014/main" id="{DD4729CB-B0DC-17F5-D7F8-AB18B9D2079D}"/>
              </a:ext>
            </a:extLst>
          </p:cNvPr>
          <p:cNvSpPr/>
          <p:nvPr/>
        </p:nvSpPr>
        <p:spPr>
          <a:xfrm>
            <a:off x="3458072" y="2176554"/>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8" name="Rectangle: Rounded Corners 127">
            <a:extLst>
              <a:ext uri="{FF2B5EF4-FFF2-40B4-BE49-F238E27FC236}">
                <a16:creationId xmlns:a16="http://schemas.microsoft.com/office/drawing/2014/main" id="{4E38FFF9-DE86-0E1E-519F-3AC92D539D78}"/>
              </a:ext>
            </a:extLst>
          </p:cNvPr>
          <p:cNvSpPr/>
          <p:nvPr/>
        </p:nvSpPr>
        <p:spPr>
          <a:xfrm>
            <a:off x="3458072" y="288519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29" name="Rectangle: Rounded Corners 128">
            <a:extLst>
              <a:ext uri="{FF2B5EF4-FFF2-40B4-BE49-F238E27FC236}">
                <a16:creationId xmlns:a16="http://schemas.microsoft.com/office/drawing/2014/main" id="{FA1A521E-BA7E-1E5E-0142-CF1C27985982}"/>
              </a:ext>
            </a:extLst>
          </p:cNvPr>
          <p:cNvSpPr/>
          <p:nvPr/>
        </p:nvSpPr>
        <p:spPr>
          <a:xfrm>
            <a:off x="3458072" y="359384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0" name="Rectangle: Rounded Corners 129">
            <a:extLst>
              <a:ext uri="{FF2B5EF4-FFF2-40B4-BE49-F238E27FC236}">
                <a16:creationId xmlns:a16="http://schemas.microsoft.com/office/drawing/2014/main" id="{AA64785A-940A-7DC6-4FBA-A8F39C84338F}"/>
              </a:ext>
            </a:extLst>
          </p:cNvPr>
          <p:cNvSpPr/>
          <p:nvPr/>
        </p:nvSpPr>
        <p:spPr>
          <a:xfrm>
            <a:off x="3458072" y="430358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1" name="Rectangle: Rounded Corners 130">
            <a:extLst>
              <a:ext uri="{FF2B5EF4-FFF2-40B4-BE49-F238E27FC236}">
                <a16:creationId xmlns:a16="http://schemas.microsoft.com/office/drawing/2014/main" id="{C4AEE32C-4BB2-D2AF-CAA8-854CF80BAF22}"/>
              </a:ext>
            </a:extLst>
          </p:cNvPr>
          <p:cNvSpPr/>
          <p:nvPr/>
        </p:nvSpPr>
        <p:spPr>
          <a:xfrm>
            <a:off x="3458072" y="501223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32" name="Rectangle: Rounded Corners 131">
            <a:extLst>
              <a:ext uri="{FF2B5EF4-FFF2-40B4-BE49-F238E27FC236}">
                <a16:creationId xmlns:a16="http://schemas.microsoft.com/office/drawing/2014/main" id="{91045AA5-D0BC-3EE6-85AC-71A47C383357}"/>
              </a:ext>
            </a:extLst>
          </p:cNvPr>
          <p:cNvSpPr/>
          <p:nvPr/>
        </p:nvSpPr>
        <p:spPr>
          <a:xfrm>
            <a:off x="3458072" y="5720876"/>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7" name="Rectangle: Rounded Corners 146">
            <a:extLst>
              <a:ext uri="{FF2B5EF4-FFF2-40B4-BE49-F238E27FC236}">
                <a16:creationId xmlns:a16="http://schemas.microsoft.com/office/drawing/2014/main" id="{A58871A2-E600-F857-F319-0DE83CC096FD}"/>
              </a:ext>
            </a:extLst>
          </p:cNvPr>
          <p:cNvSpPr/>
          <p:nvPr/>
        </p:nvSpPr>
        <p:spPr>
          <a:xfrm>
            <a:off x="6621103" y="146570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8" name="Rectangle: Rounded Corners 147">
            <a:extLst>
              <a:ext uri="{FF2B5EF4-FFF2-40B4-BE49-F238E27FC236}">
                <a16:creationId xmlns:a16="http://schemas.microsoft.com/office/drawing/2014/main" id="{5129E138-C337-3BD7-F296-0BA83C6B9504}"/>
              </a:ext>
            </a:extLst>
          </p:cNvPr>
          <p:cNvSpPr/>
          <p:nvPr/>
        </p:nvSpPr>
        <p:spPr>
          <a:xfrm>
            <a:off x="6621103" y="2173309"/>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49" name="Rectangle: Rounded Corners 148">
            <a:extLst>
              <a:ext uri="{FF2B5EF4-FFF2-40B4-BE49-F238E27FC236}">
                <a16:creationId xmlns:a16="http://schemas.microsoft.com/office/drawing/2014/main" id="{9504BD1F-4AFF-9DCB-A1C6-03DD5919FBCE}"/>
              </a:ext>
            </a:extLst>
          </p:cNvPr>
          <p:cNvSpPr/>
          <p:nvPr/>
        </p:nvSpPr>
        <p:spPr>
          <a:xfrm>
            <a:off x="6621103" y="2882308"/>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0" name="Rectangle: Rounded Corners 149">
            <a:extLst>
              <a:ext uri="{FF2B5EF4-FFF2-40B4-BE49-F238E27FC236}">
                <a16:creationId xmlns:a16="http://schemas.microsoft.com/office/drawing/2014/main" id="{508397CF-2360-3647-5B54-A343922676D1}"/>
              </a:ext>
            </a:extLst>
          </p:cNvPr>
          <p:cNvSpPr/>
          <p:nvPr/>
        </p:nvSpPr>
        <p:spPr>
          <a:xfrm>
            <a:off x="6621103" y="359059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1" name="Rectangle: Rounded Corners 150">
            <a:extLst>
              <a:ext uri="{FF2B5EF4-FFF2-40B4-BE49-F238E27FC236}">
                <a16:creationId xmlns:a16="http://schemas.microsoft.com/office/drawing/2014/main" id="{DBCAB6B8-20DE-C8A1-C27A-5EE9A28C3BED}"/>
              </a:ext>
            </a:extLst>
          </p:cNvPr>
          <p:cNvSpPr/>
          <p:nvPr/>
        </p:nvSpPr>
        <p:spPr>
          <a:xfrm>
            <a:off x="6621103" y="4300543"/>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2" name="Rectangle: Rounded Corners 151">
            <a:extLst>
              <a:ext uri="{FF2B5EF4-FFF2-40B4-BE49-F238E27FC236}">
                <a16:creationId xmlns:a16="http://schemas.microsoft.com/office/drawing/2014/main" id="{E7BCE9E9-614F-2B8A-DECB-E99FB268A0D9}"/>
              </a:ext>
            </a:extLst>
          </p:cNvPr>
          <p:cNvSpPr/>
          <p:nvPr/>
        </p:nvSpPr>
        <p:spPr>
          <a:xfrm>
            <a:off x="6621103" y="5009187"/>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3" name="Rectangle: Rounded Corners 152">
            <a:extLst>
              <a:ext uri="{FF2B5EF4-FFF2-40B4-BE49-F238E27FC236}">
                <a16:creationId xmlns:a16="http://schemas.microsoft.com/office/drawing/2014/main" id="{2030DCE9-47E6-CBC2-CF79-67F1C30A3B34}"/>
              </a:ext>
            </a:extLst>
          </p:cNvPr>
          <p:cNvSpPr/>
          <p:nvPr/>
        </p:nvSpPr>
        <p:spPr>
          <a:xfrm>
            <a:off x="6621103" y="5717831"/>
            <a:ext cx="2489800"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4" name="Rectangle: Rounded Corners 153">
            <a:extLst>
              <a:ext uri="{FF2B5EF4-FFF2-40B4-BE49-F238E27FC236}">
                <a16:creationId xmlns:a16="http://schemas.microsoft.com/office/drawing/2014/main" id="{F9905DE5-AB9C-9840-3B63-D0822E5A2663}"/>
              </a:ext>
            </a:extLst>
          </p:cNvPr>
          <p:cNvSpPr/>
          <p:nvPr/>
        </p:nvSpPr>
        <p:spPr>
          <a:xfrm>
            <a:off x="9588222" y="1465707"/>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5" name="Rectangle: Rounded Corners 154">
            <a:extLst>
              <a:ext uri="{FF2B5EF4-FFF2-40B4-BE49-F238E27FC236}">
                <a16:creationId xmlns:a16="http://schemas.microsoft.com/office/drawing/2014/main" id="{4D5999B9-0780-80B2-9A67-928F3167C20F}"/>
              </a:ext>
            </a:extLst>
          </p:cNvPr>
          <p:cNvSpPr/>
          <p:nvPr/>
        </p:nvSpPr>
        <p:spPr>
          <a:xfrm>
            <a:off x="9588222" y="2176554"/>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6" name="Rectangle: Rounded Corners 155">
            <a:extLst>
              <a:ext uri="{FF2B5EF4-FFF2-40B4-BE49-F238E27FC236}">
                <a16:creationId xmlns:a16="http://schemas.microsoft.com/office/drawing/2014/main" id="{8FC73E27-F772-96E1-F917-BF9E06ABA5DE}"/>
              </a:ext>
            </a:extLst>
          </p:cNvPr>
          <p:cNvSpPr/>
          <p:nvPr/>
        </p:nvSpPr>
        <p:spPr>
          <a:xfrm>
            <a:off x="9588222" y="288519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7" name="Rectangle: Rounded Corners 156">
            <a:extLst>
              <a:ext uri="{FF2B5EF4-FFF2-40B4-BE49-F238E27FC236}">
                <a16:creationId xmlns:a16="http://schemas.microsoft.com/office/drawing/2014/main" id="{57DCA12B-58B4-1DDA-B7E6-4172EC8C28BD}"/>
              </a:ext>
            </a:extLst>
          </p:cNvPr>
          <p:cNvSpPr/>
          <p:nvPr/>
        </p:nvSpPr>
        <p:spPr>
          <a:xfrm>
            <a:off x="9588222" y="359384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8" name="Rectangle: Rounded Corners 157">
            <a:extLst>
              <a:ext uri="{FF2B5EF4-FFF2-40B4-BE49-F238E27FC236}">
                <a16:creationId xmlns:a16="http://schemas.microsoft.com/office/drawing/2014/main" id="{B8EAE605-2861-9699-AAB1-92AC59196C12}"/>
              </a:ext>
            </a:extLst>
          </p:cNvPr>
          <p:cNvSpPr/>
          <p:nvPr/>
        </p:nvSpPr>
        <p:spPr>
          <a:xfrm>
            <a:off x="9588222" y="4303588"/>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59" name="Rectangle: Rounded Corners 158">
            <a:extLst>
              <a:ext uri="{FF2B5EF4-FFF2-40B4-BE49-F238E27FC236}">
                <a16:creationId xmlns:a16="http://schemas.microsoft.com/office/drawing/2014/main" id="{75708173-D265-EDA2-4850-26E647312338}"/>
              </a:ext>
            </a:extLst>
          </p:cNvPr>
          <p:cNvSpPr/>
          <p:nvPr/>
        </p:nvSpPr>
        <p:spPr>
          <a:xfrm>
            <a:off x="9588222" y="5012232"/>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
        <p:nvSpPr>
          <p:cNvPr id="160" name="Rectangle: Rounded Corners 159">
            <a:extLst>
              <a:ext uri="{FF2B5EF4-FFF2-40B4-BE49-F238E27FC236}">
                <a16:creationId xmlns:a16="http://schemas.microsoft.com/office/drawing/2014/main" id="{8E1B5112-FD28-FB9D-6EF8-DCC79AD6962F}"/>
              </a:ext>
            </a:extLst>
          </p:cNvPr>
          <p:cNvSpPr/>
          <p:nvPr/>
        </p:nvSpPr>
        <p:spPr>
          <a:xfrm>
            <a:off x="9588222" y="5720876"/>
            <a:ext cx="2456894" cy="47644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Tree>
    <p:extLst>
      <p:ext uri="{BB962C8B-B14F-4D97-AF65-F5344CB8AC3E}">
        <p14:creationId xmlns:p14="http://schemas.microsoft.com/office/powerpoint/2010/main" val="44830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4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5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5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5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5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5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5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987458"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746294" y="360297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98826" y="3362808"/>
            <a:ext cx="2566729"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salón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445706" y="3466142"/>
            <a:ext cx="3379451"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ciudad</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559334" y="3393018"/>
            <a:ext cx="3186960"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salon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00B05DF5-5C87-D42D-AFE2-DCEF02F96C38}"/>
              </a:ext>
            </a:extLst>
          </p:cNvPr>
          <p:cNvSpPr txBox="1"/>
          <p:nvPr/>
        </p:nvSpPr>
        <p:spPr>
          <a:xfrm>
            <a:off x="2732115" y="4646192"/>
            <a:ext cx="806631" cy="400110"/>
          </a:xfrm>
          <a:prstGeom prst="rect">
            <a:avLst/>
          </a:prstGeom>
          <a:noFill/>
        </p:spPr>
        <p:txBody>
          <a:bodyPr wrap="none" rtlCol="0">
            <a:spAutoFit/>
          </a:bodyPr>
          <a:lstStyle/>
          <a:p>
            <a:r>
              <a:rPr lang="en-ES" sz="2000" dirty="0"/>
              <a:t>[city]</a:t>
            </a:r>
          </a:p>
        </p:txBody>
      </p:sp>
      <p:sp>
        <p:nvSpPr>
          <p:cNvPr id="3" name="TextBox 2">
            <a:extLst>
              <a:ext uri="{FF2B5EF4-FFF2-40B4-BE49-F238E27FC236}">
                <a16:creationId xmlns:a16="http://schemas.microsoft.com/office/drawing/2014/main" id="{FA94615C-811B-9F21-89E5-EF534ECE0C99}"/>
              </a:ext>
            </a:extLst>
          </p:cNvPr>
          <p:cNvSpPr txBox="1"/>
          <p:nvPr/>
        </p:nvSpPr>
        <p:spPr>
          <a:xfrm>
            <a:off x="8295047" y="4563137"/>
            <a:ext cx="1715534" cy="400110"/>
          </a:xfrm>
          <a:prstGeom prst="rect">
            <a:avLst/>
          </a:prstGeom>
          <a:noFill/>
        </p:spPr>
        <p:txBody>
          <a:bodyPr wrap="none" rtlCol="0">
            <a:spAutoFit/>
          </a:bodyPr>
          <a:lstStyle/>
          <a:p>
            <a:r>
              <a:rPr lang="en-ES" sz="2000" dirty="0"/>
              <a:t>[living room]</a:t>
            </a:r>
          </a:p>
        </p:txBody>
      </p:sp>
    </p:spTree>
    <p:extLst>
      <p:ext uri="{BB962C8B-B14F-4D97-AF65-F5344CB8AC3E}">
        <p14:creationId xmlns:p14="http://schemas.microsoft.com/office/powerpoint/2010/main" val="38599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342353"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314797" y="374314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81194" y="3362808"/>
            <a:ext cx="2601995"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saltar</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057781" y="3466142"/>
            <a:ext cx="4155305"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tradición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057781" y="3439719"/>
            <a:ext cx="4155305"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tradicion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50CFAE2B-84E5-DF3B-10D9-260806AA1C16}"/>
              </a:ext>
            </a:extLst>
          </p:cNvPr>
          <p:cNvSpPr txBox="1"/>
          <p:nvPr/>
        </p:nvSpPr>
        <p:spPr>
          <a:xfrm>
            <a:off x="2438768" y="4666471"/>
            <a:ext cx="1393330" cy="400110"/>
          </a:xfrm>
          <a:prstGeom prst="rect">
            <a:avLst/>
          </a:prstGeom>
          <a:noFill/>
        </p:spPr>
        <p:txBody>
          <a:bodyPr wrap="none" rtlCol="0">
            <a:spAutoFit/>
          </a:bodyPr>
          <a:lstStyle/>
          <a:p>
            <a:r>
              <a:rPr lang="en-ES" sz="2000" dirty="0"/>
              <a:t>[tradition]</a:t>
            </a:r>
          </a:p>
        </p:txBody>
      </p:sp>
      <p:sp>
        <p:nvSpPr>
          <p:cNvPr id="3" name="TextBox 2">
            <a:extLst>
              <a:ext uri="{FF2B5EF4-FFF2-40B4-BE49-F238E27FC236}">
                <a16:creationId xmlns:a16="http://schemas.microsoft.com/office/drawing/2014/main" id="{8958216B-951E-969C-839D-415E8B8D409A}"/>
              </a:ext>
            </a:extLst>
          </p:cNvPr>
          <p:cNvSpPr txBox="1"/>
          <p:nvPr/>
        </p:nvSpPr>
        <p:spPr>
          <a:xfrm>
            <a:off x="8485526" y="4563137"/>
            <a:ext cx="1313180" cy="400110"/>
          </a:xfrm>
          <a:prstGeom prst="rect">
            <a:avLst/>
          </a:prstGeom>
          <a:noFill/>
        </p:spPr>
        <p:txBody>
          <a:bodyPr wrap="none" rtlCol="0">
            <a:spAutoFit/>
          </a:bodyPr>
          <a:lstStyle/>
          <a:p>
            <a:r>
              <a:rPr lang="en-ES" sz="2000" dirty="0"/>
              <a:t>[to jump]</a:t>
            </a:r>
          </a:p>
        </p:txBody>
      </p:sp>
    </p:spTree>
    <p:extLst>
      <p:ext uri="{BB962C8B-B14F-4D97-AF65-F5344CB8AC3E}">
        <p14:creationId xmlns:p14="http://schemas.microsoft.com/office/powerpoint/2010/main" val="1591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256546"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314797" y="374314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769787" y="3362808"/>
            <a:ext cx="2824812"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papel</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063666" y="3466142"/>
            <a:ext cx="2143536"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león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997575" y="3439744"/>
            <a:ext cx="4155305"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leon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1A0B0A46-3F10-D97E-C600-72CCD1CAE6C7}"/>
              </a:ext>
            </a:extLst>
          </p:cNvPr>
          <p:cNvSpPr txBox="1"/>
          <p:nvPr/>
        </p:nvSpPr>
        <p:spPr>
          <a:xfrm>
            <a:off x="2679124" y="4666471"/>
            <a:ext cx="792205" cy="400110"/>
          </a:xfrm>
          <a:prstGeom prst="rect">
            <a:avLst/>
          </a:prstGeom>
          <a:noFill/>
        </p:spPr>
        <p:txBody>
          <a:bodyPr wrap="none" rtlCol="0">
            <a:spAutoFit/>
          </a:bodyPr>
          <a:lstStyle/>
          <a:p>
            <a:r>
              <a:rPr lang="en-ES" sz="2000" dirty="0"/>
              <a:t>[lion]</a:t>
            </a:r>
          </a:p>
        </p:txBody>
      </p:sp>
      <p:sp>
        <p:nvSpPr>
          <p:cNvPr id="3" name="TextBox 2">
            <a:extLst>
              <a:ext uri="{FF2B5EF4-FFF2-40B4-BE49-F238E27FC236}">
                <a16:creationId xmlns:a16="http://schemas.microsoft.com/office/drawing/2014/main" id="{B4C5F7F6-F70C-006C-79E3-C424DAE22191}"/>
              </a:ext>
            </a:extLst>
          </p:cNvPr>
          <p:cNvSpPr txBox="1"/>
          <p:nvPr/>
        </p:nvSpPr>
        <p:spPr>
          <a:xfrm>
            <a:off x="8616172" y="4666471"/>
            <a:ext cx="1132041" cy="400110"/>
          </a:xfrm>
          <a:prstGeom prst="rect">
            <a:avLst/>
          </a:prstGeom>
          <a:noFill/>
        </p:spPr>
        <p:txBody>
          <a:bodyPr wrap="none" rtlCol="0">
            <a:spAutoFit/>
          </a:bodyPr>
          <a:lstStyle/>
          <a:p>
            <a:r>
              <a:rPr lang="en-ES" sz="2000" dirty="0"/>
              <a:t>[paper]</a:t>
            </a:r>
          </a:p>
        </p:txBody>
      </p:sp>
    </p:spTree>
    <p:extLst>
      <p:ext uri="{BB962C8B-B14F-4D97-AF65-F5344CB8AC3E}">
        <p14:creationId xmlns:p14="http://schemas.microsoft.com/office/powerpoint/2010/main" val="226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5852634"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10786369" y="360297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898831" y="3362808"/>
            <a:ext cx="2566728"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esquí</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2073285" y="3466142"/>
            <a:ext cx="2124300"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reloj</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7917259" y="3327441"/>
            <a:ext cx="2566728"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esqui</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54FE728B-8449-B32F-FA04-FAA73604C985}"/>
              </a:ext>
            </a:extLst>
          </p:cNvPr>
          <p:cNvSpPr txBox="1"/>
          <p:nvPr/>
        </p:nvSpPr>
        <p:spPr>
          <a:xfrm>
            <a:off x="2143015" y="4666471"/>
            <a:ext cx="1984839" cy="400110"/>
          </a:xfrm>
          <a:prstGeom prst="rect">
            <a:avLst/>
          </a:prstGeom>
          <a:noFill/>
        </p:spPr>
        <p:txBody>
          <a:bodyPr wrap="none" rtlCol="0">
            <a:spAutoFit/>
          </a:bodyPr>
          <a:lstStyle/>
          <a:p>
            <a:r>
              <a:rPr lang="en-ES" sz="2000" dirty="0"/>
              <a:t>[watch, clock]</a:t>
            </a:r>
          </a:p>
        </p:txBody>
      </p:sp>
      <p:sp>
        <p:nvSpPr>
          <p:cNvPr id="3" name="TextBox 2">
            <a:extLst>
              <a:ext uri="{FF2B5EF4-FFF2-40B4-BE49-F238E27FC236}">
                <a16:creationId xmlns:a16="http://schemas.microsoft.com/office/drawing/2014/main" id="{48914131-F6C8-0DE7-174D-4946369ECD78}"/>
              </a:ext>
            </a:extLst>
          </p:cNvPr>
          <p:cNvSpPr txBox="1"/>
          <p:nvPr/>
        </p:nvSpPr>
        <p:spPr>
          <a:xfrm>
            <a:off x="8879060" y="4598504"/>
            <a:ext cx="643125" cy="400110"/>
          </a:xfrm>
          <a:prstGeom prst="rect">
            <a:avLst/>
          </a:prstGeom>
          <a:noFill/>
        </p:spPr>
        <p:txBody>
          <a:bodyPr wrap="none" rtlCol="0">
            <a:spAutoFit/>
          </a:bodyPr>
          <a:lstStyle/>
          <a:p>
            <a:r>
              <a:rPr lang="en-ES" sz="2000" dirty="0"/>
              <a:t>[ski]</a:t>
            </a:r>
          </a:p>
        </p:txBody>
      </p:sp>
    </p:spTree>
    <p:extLst>
      <p:ext uri="{BB962C8B-B14F-4D97-AF65-F5344CB8AC3E}">
        <p14:creationId xmlns:p14="http://schemas.microsoft.com/office/powerpoint/2010/main" val="15377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597F8E2F-51D6-0B16-B4B9-67C7174B8599}"/>
              </a:ext>
            </a:extLst>
          </p:cNvPr>
          <p:cNvSpPr txBox="1"/>
          <p:nvPr/>
        </p:nvSpPr>
        <p:spPr>
          <a:xfrm>
            <a:off x="6083175" y="3743142"/>
            <a:ext cx="409575" cy="769441"/>
          </a:xfrm>
          <a:prstGeom prst="rect">
            <a:avLst/>
          </a:prstGeom>
          <a:noFill/>
        </p:spPr>
        <p:txBody>
          <a:bodyPr wrap="square" rtlCol="0">
            <a:spAutoFit/>
          </a:bodyPr>
          <a:lstStyle/>
          <a:p>
            <a:r>
              <a:rPr lang="es-ES_tradnl" sz="4400" b="1" dirty="0">
                <a:solidFill>
                  <a:srgbClr val="3D3C3C"/>
                </a:solidFill>
              </a:rPr>
              <a:t>o</a:t>
            </a:r>
          </a:p>
        </p:txBody>
      </p:sp>
      <p:grpSp>
        <p:nvGrpSpPr>
          <p:cNvPr id="22" name="Group 21">
            <a:extLst>
              <a:ext uri="{FF2B5EF4-FFF2-40B4-BE49-F238E27FC236}">
                <a16:creationId xmlns:a16="http://schemas.microsoft.com/office/drawing/2014/main" id="{67B4898E-D961-5F18-C512-A4BC9B04ADC3}"/>
              </a:ext>
            </a:extLst>
          </p:cNvPr>
          <p:cNvGrpSpPr/>
          <p:nvPr/>
        </p:nvGrpSpPr>
        <p:grpSpPr>
          <a:xfrm>
            <a:off x="10621476" y="905743"/>
            <a:ext cx="1061089" cy="344128"/>
            <a:chOff x="7758664" y="380605"/>
            <a:chExt cx="1026170" cy="344128"/>
          </a:xfrm>
        </p:grpSpPr>
        <p:sp>
          <p:nvSpPr>
            <p:cNvPr id="23" name="TextBox 22">
              <a:extLst>
                <a:ext uri="{FF2B5EF4-FFF2-40B4-BE49-F238E27FC236}">
                  <a16:creationId xmlns:a16="http://schemas.microsoft.com/office/drawing/2014/main" id="{1CFA8915-D0EF-58E8-2178-3888FC99E5A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4" name="Straight Connector 23">
              <a:extLst>
                <a:ext uri="{FF2B5EF4-FFF2-40B4-BE49-F238E27FC236}">
                  <a16:creationId xmlns:a16="http://schemas.microsoft.com/office/drawing/2014/main" id="{3159E9EB-6C95-3575-130D-E183FEDF3F73}"/>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62C4F-E8BF-D814-A3C0-B031D2480720}"/>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33932F-0841-4237-4760-0A9F6912A02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E25474-6133-5C7B-0967-DD3F209F91E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44" name="Google Shape;459;p16" descr="http://www.clker.com/cliparts/j/p/l/D/8/K/green-tick-md.png">
            <a:extLst>
              <a:ext uri="{FF2B5EF4-FFF2-40B4-BE49-F238E27FC236}">
                <a16:creationId xmlns:a16="http://schemas.microsoft.com/office/drawing/2014/main" id="{93A123BA-13E5-3B8D-9607-703459CD380B}"/>
              </a:ext>
            </a:extLst>
          </p:cNvPr>
          <p:cNvPicPr preferRelativeResize="0"/>
          <p:nvPr/>
        </p:nvPicPr>
        <p:blipFill rotWithShape="1">
          <a:blip r:embed="rId3">
            <a:alphaModFix/>
          </a:blip>
          <a:srcRect/>
          <a:stretch/>
        </p:blipFill>
        <p:spPr>
          <a:xfrm>
            <a:off x="5288766" y="3767862"/>
            <a:ext cx="720000" cy="720000"/>
          </a:xfrm>
          <a:prstGeom prst="rect">
            <a:avLst/>
          </a:prstGeom>
          <a:noFill/>
          <a:ln>
            <a:noFill/>
          </a:ln>
        </p:spPr>
      </p:pic>
      <p:sp>
        <p:nvSpPr>
          <p:cNvPr id="1039" name="TextBox 1038">
            <a:extLst>
              <a:ext uri="{FF2B5EF4-FFF2-40B4-BE49-F238E27FC236}">
                <a16:creationId xmlns:a16="http://schemas.microsoft.com/office/drawing/2014/main" id="{BDF40FAD-0359-09EF-B818-695BAC85A4A6}"/>
              </a:ext>
            </a:extLst>
          </p:cNvPr>
          <p:cNvSpPr txBox="1"/>
          <p:nvPr/>
        </p:nvSpPr>
        <p:spPr>
          <a:xfrm>
            <a:off x="126827" y="282121"/>
            <a:ext cx="102599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Remember: in Spanish, words with stress on the last syllable will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hav</a:t>
            </a:r>
            <a:r>
              <a:rPr lang="en-GB" sz="2800" kern="0" dirty="0">
                <a:solidFill>
                  <a:srgbClr val="3D3C3C"/>
                </a:solidFill>
                <a:latin typeface="Century Gothic" panose="020F0302020204030204"/>
                <a:cs typeface="Arial"/>
                <a:sym typeface="Arial"/>
              </a:rPr>
              <a:t>e a written accent if the last letter is an </a:t>
            </a:r>
            <a:r>
              <a:rPr lang="en-GB" sz="2800" b="1" kern="0" dirty="0">
                <a:solidFill>
                  <a:srgbClr val="3D3C3C"/>
                </a:solidFill>
                <a:latin typeface="Century Gothic" panose="020F0302020204030204"/>
                <a:cs typeface="Arial"/>
                <a:sym typeface="Arial"/>
              </a:rPr>
              <a:t>n</a:t>
            </a:r>
            <a:r>
              <a:rPr lang="en-GB" sz="2800" kern="0" dirty="0">
                <a:solidFill>
                  <a:srgbClr val="3D3C3C"/>
                </a:solidFill>
                <a:latin typeface="Century Gothic" panose="020F0302020204030204"/>
                <a:cs typeface="Arial"/>
                <a:sym typeface="Arial"/>
              </a:rPr>
              <a:t>, an </a:t>
            </a:r>
            <a:r>
              <a:rPr lang="en-GB" sz="2800" b="1" kern="0" dirty="0">
                <a:solidFill>
                  <a:srgbClr val="3D3C3C"/>
                </a:solidFill>
                <a:latin typeface="Century Gothic" panose="020F0302020204030204"/>
                <a:cs typeface="Arial"/>
                <a:sym typeface="Arial"/>
              </a:rPr>
              <a:t>s </a:t>
            </a:r>
            <a:r>
              <a:rPr lang="en-GB" sz="2800" kern="0" dirty="0">
                <a:solidFill>
                  <a:srgbClr val="3D3C3C"/>
                </a:solidFill>
                <a:latin typeface="Century Gothic" panose="020F0302020204030204"/>
                <a:cs typeface="Arial"/>
                <a:sym typeface="Arial"/>
              </a:rPr>
              <a:t>or a vowel (</a:t>
            </a:r>
            <a:r>
              <a:rPr lang="en-GB" sz="2800" b="1" kern="0" dirty="0">
                <a:solidFill>
                  <a:srgbClr val="3D3C3C"/>
                </a:solidFill>
                <a:latin typeface="Century Gothic" panose="020F0302020204030204"/>
                <a:cs typeface="Arial"/>
                <a:sym typeface="Arial"/>
              </a:rPr>
              <a:t>a</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e</a:t>
            </a:r>
            <a:r>
              <a:rPr lang="en-GB" sz="2800" kern="0" dirty="0">
                <a:solidFill>
                  <a:srgbClr val="3D3C3C"/>
                </a:solidFill>
                <a:latin typeface="Century Gothic" panose="020F0302020204030204"/>
                <a:cs typeface="Arial"/>
                <a:sym typeface="Arial"/>
              </a:rPr>
              <a:t>, </a:t>
            </a:r>
            <a:r>
              <a:rPr lang="en-GB" sz="2800" b="1" kern="0" dirty="0" err="1">
                <a:solidFill>
                  <a:srgbClr val="3D3C3C"/>
                </a:solidFill>
                <a:latin typeface="Century Gothic" panose="020F0302020204030204"/>
                <a:cs typeface="Arial"/>
                <a:sym typeface="Arial"/>
              </a:rPr>
              <a:t>i</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o</a:t>
            </a:r>
            <a:r>
              <a:rPr lang="en-GB" sz="2800" kern="0" dirty="0">
                <a:solidFill>
                  <a:srgbClr val="3D3C3C"/>
                </a:solidFill>
                <a:latin typeface="Century Gothic" panose="020F0302020204030204"/>
                <a:cs typeface="Arial"/>
                <a:sym typeface="Arial"/>
              </a:rPr>
              <a:t>, </a:t>
            </a:r>
            <a:r>
              <a:rPr lang="en-GB" sz="2800" b="1" kern="0" dirty="0">
                <a:solidFill>
                  <a:srgbClr val="3D3C3C"/>
                </a:solidFill>
                <a:latin typeface="Century Gothic" panose="020F0302020204030204"/>
                <a:cs typeface="Arial"/>
                <a:sym typeface="Arial"/>
              </a:rPr>
              <a:t>u</a:t>
            </a:r>
            <a:r>
              <a:rPr lang="en-GB" sz="2800" kern="0" dirty="0">
                <a:solidFill>
                  <a:srgbClr val="3D3C3C"/>
                </a:solidFill>
                <a:latin typeface="Century Gothic" panose="020F0302020204030204"/>
                <a:cs typeface="Arial"/>
                <a:sym typeface="Arial"/>
              </a:rPr>
              <a:t>).</a:t>
            </a:r>
            <a:endPar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endParaRPr>
          </a:p>
        </p:txBody>
      </p:sp>
      <p:sp>
        <p:nvSpPr>
          <p:cNvPr id="12" name="Rectangle 11">
            <a:extLst>
              <a:ext uri="{FF2B5EF4-FFF2-40B4-BE49-F238E27FC236}">
                <a16:creationId xmlns:a16="http://schemas.microsoft.com/office/drawing/2014/main" id="{FFA5D2A1-D175-C350-37BA-734B277715A0}"/>
              </a:ext>
            </a:extLst>
          </p:cNvPr>
          <p:cNvSpPr/>
          <p:nvPr/>
        </p:nvSpPr>
        <p:spPr>
          <a:xfrm>
            <a:off x="7519128" y="3451912"/>
            <a:ext cx="3267241"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0070C0"/>
                </a:solidFill>
                <a:effectLst>
                  <a:outerShdw dist="38100" dir="2700000" algn="bl" rotWithShape="0">
                    <a:schemeClr val="accent5"/>
                  </a:outerShdw>
                </a:effectLst>
              </a:rPr>
              <a:t>animal</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13" name="TextBox 12">
            <a:extLst>
              <a:ext uri="{FF2B5EF4-FFF2-40B4-BE49-F238E27FC236}">
                <a16:creationId xmlns:a16="http://schemas.microsoft.com/office/drawing/2014/main" id="{AD991EEF-FA0A-99DF-2226-E065B9FC4A04}"/>
              </a:ext>
            </a:extLst>
          </p:cNvPr>
          <p:cNvSpPr txBox="1"/>
          <p:nvPr/>
        </p:nvSpPr>
        <p:spPr>
          <a:xfrm>
            <a:off x="165840" y="1987137"/>
            <a:ext cx="7093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Qué</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palabra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necesita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a:t>
            </a:r>
            <a:r>
              <a:rPr kumimoji="0" lang="en-GB" sz="2800" b="0" i="0" u="none" strike="noStrike" kern="0" cap="none" spc="0" normalizeH="0" baseline="0" noProof="0" dirty="0" err="1">
                <a:ln>
                  <a:noFill/>
                </a:ln>
                <a:solidFill>
                  <a:srgbClr val="3D3C3C"/>
                </a:solidFill>
                <a:effectLst/>
                <a:uLnTx/>
                <a:uFillTx/>
                <a:latin typeface="Century Gothic" panose="020F0302020204030204"/>
                <a:ea typeface="+mn-ea"/>
                <a:cs typeface="Arial"/>
                <a:sym typeface="Arial"/>
              </a:rPr>
              <a:t>una</a:t>
            </a:r>
            <a:r>
              <a:rPr kumimoji="0" lang="en-GB" sz="2800" b="0" i="0" u="none" strike="noStrike" kern="0" cap="none" spc="0" normalizeH="0" baseline="0" noProof="0" dirty="0">
                <a:ln>
                  <a:noFill/>
                </a:ln>
                <a:solidFill>
                  <a:srgbClr val="3D3C3C"/>
                </a:solidFill>
                <a:effectLst/>
                <a:uLnTx/>
                <a:uFillTx/>
                <a:latin typeface="Century Gothic" panose="020F0302020204030204"/>
                <a:ea typeface="+mn-ea"/>
                <a:cs typeface="Arial"/>
                <a:sym typeface="Arial"/>
              </a:rPr>
              <a:t> tilde*?</a:t>
            </a:r>
          </a:p>
        </p:txBody>
      </p:sp>
      <p:sp>
        <p:nvSpPr>
          <p:cNvPr id="14" name="Rectangle 13">
            <a:extLst>
              <a:ext uri="{FF2B5EF4-FFF2-40B4-BE49-F238E27FC236}">
                <a16:creationId xmlns:a16="http://schemas.microsoft.com/office/drawing/2014/main" id="{5057697C-68EB-6E2D-8659-7F45959B8BAA}"/>
              </a:ext>
            </a:extLst>
          </p:cNvPr>
          <p:cNvSpPr/>
          <p:nvPr/>
        </p:nvSpPr>
        <p:spPr>
          <a:xfrm>
            <a:off x="1214077" y="3466142"/>
            <a:ext cx="3842720"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corazón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0" name="Rectangle 19">
            <a:extLst>
              <a:ext uri="{FF2B5EF4-FFF2-40B4-BE49-F238E27FC236}">
                <a16:creationId xmlns:a16="http://schemas.microsoft.com/office/drawing/2014/main" id="{9EE9E09B-8F22-0C67-8403-163FBD376A84}"/>
              </a:ext>
            </a:extLst>
          </p:cNvPr>
          <p:cNvSpPr/>
          <p:nvPr/>
        </p:nvSpPr>
        <p:spPr>
          <a:xfrm>
            <a:off x="1214077" y="3451912"/>
            <a:ext cx="3842720" cy="1253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13462">
                  <a:solidFill>
                    <a:schemeClr val="bg1"/>
                  </a:solidFill>
                  <a:prstDash val="solid"/>
                </a:ln>
                <a:solidFill>
                  <a:srgbClr val="0070C0"/>
                </a:solidFill>
                <a:effectLst>
                  <a:outerShdw dist="38100" dir="2700000" algn="bl" rotWithShape="0">
                    <a:schemeClr val="accent5"/>
                  </a:outerShdw>
                </a:effectLst>
              </a:rPr>
              <a:t>corazon</a:t>
            </a:r>
            <a:endParaRPr lang="en-US" sz="72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77AB249-727F-C136-4EBF-ADBE659251A5}"/>
              </a:ext>
            </a:extLst>
          </p:cNvPr>
          <p:cNvSpPr txBox="1"/>
          <p:nvPr/>
        </p:nvSpPr>
        <p:spPr>
          <a:xfrm>
            <a:off x="8102538" y="1691250"/>
            <a:ext cx="3942105" cy="461665"/>
          </a:xfrm>
          <a:prstGeom prst="rect">
            <a:avLst/>
          </a:prstGeom>
          <a:noFill/>
        </p:spPr>
        <p:txBody>
          <a:bodyPr wrap="none" rtlCol="0">
            <a:spAutoFit/>
          </a:bodyPr>
          <a:lstStyle/>
          <a:p>
            <a:r>
              <a:rPr lang="en-ES" sz="2400" dirty="0"/>
              <a:t>* la tilde = written accent</a:t>
            </a:r>
          </a:p>
        </p:txBody>
      </p:sp>
      <p:pic>
        <p:nvPicPr>
          <p:cNvPr id="27" name="Picture 26">
            <a:extLst>
              <a:ext uri="{FF2B5EF4-FFF2-40B4-BE49-F238E27FC236}">
                <a16:creationId xmlns:a16="http://schemas.microsoft.com/office/drawing/2014/main" id="{27D03070-6EC0-38B6-8072-B6B4E813DB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83987" y="4705086"/>
            <a:ext cx="1622426" cy="1622426"/>
          </a:xfrm>
          <a:prstGeom prst="rect">
            <a:avLst/>
          </a:prstGeom>
        </p:spPr>
      </p:pic>
      <p:sp>
        <p:nvSpPr>
          <p:cNvPr id="2" name="TextBox 1">
            <a:extLst>
              <a:ext uri="{FF2B5EF4-FFF2-40B4-BE49-F238E27FC236}">
                <a16:creationId xmlns:a16="http://schemas.microsoft.com/office/drawing/2014/main" id="{B983CAFE-3351-D8BE-F184-0A087B9A6550}"/>
              </a:ext>
            </a:extLst>
          </p:cNvPr>
          <p:cNvSpPr txBox="1"/>
          <p:nvPr/>
        </p:nvSpPr>
        <p:spPr>
          <a:xfrm>
            <a:off x="2622315" y="4680701"/>
            <a:ext cx="1026243" cy="400110"/>
          </a:xfrm>
          <a:prstGeom prst="rect">
            <a:avLst/>
          </a:prstGeom>
          <a:noFill/>
        </p:spPr>
        <p:txBody>
          <a:bodyPr wrap="none" rtlCol="0">
            <a:spAutoFit/>
          </a:bodyPr>
          <a:lstStyle/>
          <a:p>
            <a:r>
              <a:rPr lang="en-ES" sz="2000" dirty="0"/>
              <a:t>[heart]</a:t>
            </a:r>
          </a:p>
        </p:txBody>
      </p:sp>
      <p:sp>
        <p:nvSpPr>
          <p:cNvPr id="3" name="TextBox 2">
            <a:extLst>
              <a:ext uri="{FF2B5EF4-FFF2-40B4-BE49-F238E27FC236}">
                <a16:creationId xmlns:a16="http://schemas.microsoft.com/office/drawing/2014/main" id="{94CCC47D-6750-D621-BC8E-8F3E3E7D1862}"/>
              </a:ext>
            </a:extLst>
          </p:cNvPr>
          <p:cNvSpPr txBox="1"/>
          <p:nvPr/>
        </p:nvSpPr>
        <p:spPr>
          <a:xfrm>
            <a:off x="8545851" y="4652241"/>
            <a:ext cx="1213794" cy="400110"/>
          </a:xfrm>
          <a:prstGeom prst="rect">
            <a:avLst/>
          </a:prstGeom>
          <a:noFill/>
        </p:spPr>
        <p:txBody>
          <a:bodyPr wrap="none" rtlCol="0">
            <a:spAutoFit/>
          </a:bodyPr>
          <a:lstStyle/>
          <a:p>
            <a:r>
              <a:rPr lang="en-ES" sz="2000" dirty="0"/>
              <a:t>[animal]</a:t>
            </a:r>
          </a:p>
        </p:txBody>
      </p:sp>
    </p:spTree>
    <p:extLst>
      <p:ext uri="{BB962C8B-B14F-4D97-AF65-F5344CB8AC3E}">
        <p14:creationId xmlns:p14="http://schemas.microsoft.com/office/powerpoint/2010/main" val="38922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B2236DA4-3E02-89CE-4CD0-2F1ACFF3C90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Google Shape;764;p85">
            <a:extLst>
              <a:ext uri="{FF2B5EF4-FFF2-40B4-BE49-F238E27FC236}">
                <a16:creationId xmlns:a16="http://schemas.microsoft.com/office/drawing/2014/main" id="{D509842F-9D68-4606-ACEC-481E484FCCA7}"/>
              </a:ext>
            </a:extLst>
          </p:cNvPr>
          <p:cNvSpPr txBox="1"/>
          <p:nvPr/>
        </p:nvSpPr>
        <p:spPr>
          <a:xfrm>
            <a:off x="559252" y="668293"/>
            <a:ext cx="10368712"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A </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lee la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parte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de una </a:t>
            </a: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frase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b="1" i="1"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español</a:t>
            </a:r>
            <a:r>
              <a:rPr kumimoji="0" lang="en-GB" sz="2200" b="1" i="1"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lang="en-GB" sz="2200" kern="0" dirty="0">
                <a:solidFill>
                  <a:srgbClr val="3D3C3C"/>
                </a:solidFill>
                <a:latin typeface="Century Gothic"/>
                <a:ea typeface="Century Gothic"/>
                <a:cs typeface="Century Gothic"/>
                <a:sym typeface="Century Gothic"/>
              </a:rPr>
              <a:t>a </a:t>
            </a: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9" name="Google Shape;765;p85">
            <a:extLst>
              <a:ext uri="{FF2B5EF4-FFF2-40B4-BE49-F238E27FC236}">
                <a16:creationId xmlns:a16="http://schemas.microsoft.com/office/drawing/2014/main" id="{452916D7-1602-4EB1-A7E5-8125163C1B67}"/>
              </a:ext>
            </a:extLst>
          </p:cNvPr>
          <p:cNvSpPr txBox="1"/>
          <p:nvPr/>
        </p:nvSpPr>
        <p:spPr>
          <a:xfrm>
            <a:off x="651807" y="276630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10" name="Google Shape;766;p85">
            <a:extLst>
              <a:ext uri="{FF2B5EF4-FFF2-40B4-BE49-F238E27FC236}">
                <a16:creationId xmlns:a16="http://schemas.microsoft.com/office/drawing/2014/main" id="{6FF579B4-FD33-4E31-82B9-ACC7C232ECD8}"/>
              </a:ext>
            </a:extLst>
          </p:cNvPr>
          <p:cNvSpPr txBox="1"/>
          <p:nvPr/>
        </p:nvSpPr>
        <p:spPr>
          <a:xfrm>
            <a:off x="559252" y="3362830"/>
            <a:ext cx="207793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3" name="Google Shape;764;p85">
            <a:extLst>
              <a:ext uri="{FF2B5EF4-FFF2-40B4-BE49-F238E27FC236}">
                <a16:creationId xmlns:a16="http://schemas.microsoft.com/office/drawing/2014/main" id="{91A2AF7D-F02F-46ED-A3C0-6D8F089122C8}"/>
              </a:ext>
            </a:extLst>
          </p:cNvPr>
          <p:cNvSpPr txBox="1"/>
          <p:nvPr/>
        </p:nvSpPr>
        <p:spPr>
          <a:xfrm>
            <a:off x="559252" y="1736823"/>
            <a:ext cx="11405181" cy="769401"/>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err="1">
                <a:solidFill>
                  <a:srgbClr val="3D3C3C"/>
                </a:solidFill>
                <a:latin typeface="Century Gothic"/>
                <a:ea typeface="Century Gothic"/>
                <a:cs typeface="Century Gothic"/>
                <a:sym typeface="Century Gothic"/>
              </a:rPr>
              <a:t>Estudiante</a:t>
            </a:r>
            <a:r>
              <a:rPr lang="en-GB" sz="2200" kern="0" dirty="0">
                <a:solidFill>
                  <a:srgbClr val="3D3C3C"/>
                </a:solidFill>
                <a:latin typeface="Century Gothic"/>
                <a:ea typeface="Century Gothic"/>
                <a:cs typeface="Century Gothic"/>
                <a:sym typeface="Century Gothic"/>
              </a:rPr>
              <a:t> B termina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Debe</a:t>
            </a:r>
            <a:r>
              <a:rPr lang="en-GB" sz="2200" kern="0" dirty="0">
                <a:solidFill>
                  <a:srgbClr val="3D3C3C"/>
                </a:solidFill>
                <a:latin typeface="Century Gothic"/>
                <a:ea typeface="Century Gothic"/>
                <a:cs typeface="Century Gothic"/>
                <a:sym typeface="Century Gothic"/>
              </a:rPr>
              <a:t> </a:t>
            </a:r>
            <a:r>
              <a:rPr lang="en-GB" sz="2200" kern="0" dirty="0" err="1">
                <a:solidFill>
                  <a:srgbClr val="3D3C3C"/>
                </a:solidFill>
                <a:latin typeface="Century Gothic"/>
                <a:ea typeface="Century Gothic"/>
                <a:cs typeface="Century Gothic"/>
                <a:sym typeface="Century Gothic"/>
              </a:rPr>
              <a:t>decir</a:t>
            </a:r>
            <a:r>
              <a:rPr lang="en-GB" sz="2200" kern="0" dirty="0">
                <a:solidFill>
                  <a:srgbClr val="3D3C3C"/>
                </a:solidFill>
                <a:latin typeface="Century Gothic"/>
                <a:ea typeface="Century Gothic"/>
                <a:cs typeface="Century Gothic"/>
                <a:sym typeface="Century Gothic"/>
              </a:rPr>
              <a:t> la </a:t>
            </a:r>
            <a:r>
              <a:rPr lang="en-GB" sz="2200" kern="0" dirty="0" err="1">
                <a:solidFill>
                  <a:srgbClr val="3D3C3C"/>
                </a:solidFill>
                <a:latin typeface="Century Gothic"/>
                <a:ea typeface="Century Gothic"/>
                <a:cs typeface="Century Gothic"/>
                <a:sym typeface="Century Gothic"/>
              </a:rPr>
              <a:t>frase</a:t>
            </a:r>
            <a:r>
              <a:rPr lang="en-GB" sz="2200" kern="0" dirty="0">
                <a:solidFill>
                  <a:srgbClr val="3D3C3C"/>
                </a:solidFill>
                <a:latin typeface="Century Gothic"/>
                <a:ea typeface="Century Gothic"/>
                <a:cs typeface="Century Gothic"/>
                <a:sym typeface="Century Gothic"/>
              </a:rPr>
              <a:t> </a:t>
            </a:r>
            <a:r>
              <a:rPr lang="en-GB" sz="2200" b="1" i="1" kern="0" dirty="0" err="1">
                <a:solidFill>
                  <a:srgbClr val="3D3C3C"/>
                </a:solidFill>
                <a:ea typeface="Century Gothic"/>
                <a:cs typeface="Century Gothic"/>
                <a:sym typeface="Century Gothic"/>
              </a:rPr>
              <a:t>en</a:t>
            </a:r>
            <a:r>
              <a:rPr lang="en-GB" sz="2200" b="1" i="1" kern="0" dirty="0">
                <a:solidFill>
                  <a:srgbClr val="3D3C3C"/>
                </a:solidFill>
                <a:ea typeface="Century Gothic"/>
                <a:cs typeface="Century Gothic"/>
                <a:sym typeface="Century Gothic"/>
              </a:rPr>
              <a:t> </a:t>
            </a:r>
            <a:r>
              <a:rPr lang="en-GB" sz="2200" b="1" i="1" kern="0" dirty="0" err="1">
                <a:solidFill>
                  <a:srgbClr val="3D3C3C"/>
                </a:solidFill>
                <a:ea typeface="Century Gothic"/>
                <a:cs typeface="Century Gothic"/>
                <a:sym typeface="Century Gothic"/>
              </a:rPr>
              <a:t>español</a:t>
            </a:r>
            <a:r>
              <a:rPr lang="en-GB" sz="2200" b="1" i="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con el verbo </a:t>
            </a:r>
            <a:r>
              <a:rPr lang="en-GB" sz="2200" kern="0" dirty="0" err="1">
                <a:solidFill>
                  <a:srgbClr val="3D3C3C"/>
                </a:solidFill>
                <a:ea typeface="Century Gothic"/>
                <a:cs typeface="Century Gothic"/>
                <a:sym typeface="Century Gothic"/>
              </a:rPr>
              <a:t>en</a:t>
            </a:r>
            <a:r>
              <a:rPr lang="en-GB" sz="2200" kern="0" dirty="0">
                <a:solidFill>
                  <a:srgbClr val="3D3C3C"/>
                </a:solidFill>
                <a:ea typeface="Century Gothic"/>
                <a:cs typeface="Century Gothic"/>
                <a:sym typeface="Century Gothic"/>
              </a:rPr>
              <a:t> la persona </a:t>
            </a:r>
            <a:r>
              <a:rPr lang="en-GB" sz="2200" kern="0" dirty="0" err="1">
                <a:solidFill>
                  <a:srgbClr val="3D3C3C"/>
                </a:solidFill>
                <a:ea typeface="Century Gothic"/>
                <a:cs typeface="Century Gothic"/>
                <a:sym typeface="Century Gothic"/>
              </a:rPr>
              <a:t>correcta</a:t>
            </a:r>
            <a:r>
              <a:rPr lang="en-GB" sz="2200"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estamos</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estáis</a:t>
            </a:r>
            <a:r>
              <a:rPr lang="en-GB" sz="2200" b="1" kern="0" dirty="0">
                <a:solidFill>
                  <a:srgbClr val="3D3C3C"/>
                </a:solidFill>
                <a:ea typeface="Century Gothic"/>
                <a:cs typeface="Century Gothic"/>
                <a:sym typeface="Century Gothic"/>
              </a:rPr>
              <a:t> </a:t>
            </a:r>
            <a:r>
              <a:rPr lang="en-GB" sz="2200" kern="0" dirty="0">
                <a:solidFill>
                  <a:srgbClr val="3D3C3C"/>
                </a:solidFill>
                <a:ea typeface="Century Gothic"/>
                <a:cs typeface="Century Gothic"/>
                <a:sym typeface="Century Gothic"/>
              </a:rPr>
              <a:t>o</a:t>
            </a:r>
            <a:r>
              <a:rPr lang="en-GB" sz="2200" b="1" kern="0" dirty="0">
                <a:solidFill>
                  <a:srgbClr val="3D3C3C"/>
                </a:solidFill>
                <a:ea typeface="Century Gothic"/>
                <a:cs typeface="Century Gothic"/>
                <a:sym typeface="Century Gothic"/>
              </a:rPr>
              <a:t> </a:t>
            </a:r>
            <a:r>
              <a:rPr lang="en-GB" sz="2200" b="1" kern="0" dirty="0" err="1">
                <a:solidFill>
                  <a:srgbClr val="3D3C3C"/>
                </a:solidFill>
                <a:ea typeface="Century Gothic"/>
                <a:cs typeface="Century Gothic"/>
                <a:sym typeface="Century Gothic"/>
              </a:rPr>
              <a:t>están</a:t>
            </a:r>
            <a:r>
              <a:rPr lang="en-GB" sz="2200" kern="0" dirty="0">
                <a:solidFill>
                  <a:srgbClr val="3D3C3C"/>
                </a:solidFill>
                <a:ea typeface="Century Gothic"/>
                <a:cs typeface="Century Gothic"/>
                <a:sym typeface="Century Gothic"/>
              </a:rPr>
              <a:t>.</a:t>
            </a:r>
            <a:r>
              <a:rPr lang="en-GB" sz="2200" kern="0" dirty="0">
                <a:solidFill>
                  <a:srgbClr val="3D3C3C"/>
                </a:solidFill>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EEAECE51-53B6-42C3-B5C7-B3854D4AFAFC}"/>
              </a:ext>
            </a:extLst>
          </p:cNvPr>
          <p:cNvSpPr txBox="1"/>
          <p:nvPr/>
        </p:nvSpPr>
        <p:spPr>
          <a:xfrm>
            <a:off x="559252" y="3979739"/>
            <a:ext cx="7061237"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GB" sz="2400" dirty="0">
                <a:solidFill>
                  <a:srgbClr val="3D3C3C"/>
                </a:solidFill>
              </a:rPr>
              <a:t>We are preparing the food but you</a:t>
            </a:r>
            <a:r>
              <a:rPr lang="en-ES" sz="2400" dirty="0">
                <a:solidFill>
                  <a:srgbClr val="3D3C3C"/>
                </a:solidFill>
              </a:rPr>
              <a:t>…</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766;p85">
            <a:extLst>
              <a:ext uri="{FF2B5EF4-FFF2-40B4-BE49-F238E27FC236}">
                <a16:creationId xmlns:a16="http://schemas.microsoft.com/office/drawing/2014/main" id="{752718D1-14D5-4ED3-A66D-85745551D209}"/>
              </a:ext>
            </a:extLst>
          </p:cNvPr>
          <p:cNvSpPr txBox="1"/>
          <p:nvPr/>
        </p:nvSpPr>
        <p:spPr>
          <a:xfrm>
            <a:off x="10035637" y="4387040"/>
            <a:ext cx="2232767"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2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t>
            </a:r>
            <a:r>
              <a:rPr kumimoji="0" lang="en-GB" sz="22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3D3C3C"/>
              </a:solidFill>
              <a:effectLst/>
              <a:uLnTx/>
              <a:uFillTx/>
              <a:latin typeface="Arial"/>
              <a:cs typeface="Arial"/>
              <a:sym typeface="Arial"/>
            </a:endParaRPr>
          </a:p>
        </p:txBody>
      </p:sp>
      <p:sp>
        <p:nvSpPr>
          <p:cNvPr id="32" name="Google Shape;769;p85">
            <a:extLst>
              <a:ext uri="{FF2B5EF4-FFF2-40B4-BE49-F238E27FC236}">
                <a16:creationId xmlns:a16="http://schemas.microsoft.com/office/drawing/2014/main" id="{7ABDC98B-D37F-46C2-A06E-8D9FC23C22C8}"/>
              </a:ext>
            </a:extLst>
          </p:cNvPr>
          <p:cNvSpPr txBox="1"/>
          <p:nvPr/>
        </p:nvSpPr>
        <p:spPr>
          <a:xfrm>
            <a:off x="7020549" y="4816795"/>
            <a:ext cx="5148688" cy="48746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gn="ctr">
              <a:lnSpc>
                <a:spcPct val="107000"/>
              </a:lnSpc>
              <a:buClr>
                <a:srgbClr val="000000"/>
              </a:buClr>
              <a:buSzPts val="2000"/>
              <a:defRPr/>
            </a:pPr>
            <a:r>
              <a:rPr lang="en-ES" sz="2400" dirty="0">
                <a:solidFill>
                  <a:srgbClr val="3D3C3C"/>
                </a:solidFill>
              </a:rPr>
              <a:t>…</a:t>
            </a:r>
            <a:r>
              <a:rPr lang="en-GB" sz="2400" dirty="0">
                <a:solidFill>
                  <a:srgbClr val="3D3C3C"/>
                </a:solidFill>
              </a:rPr>
              <a:t>are taking photos.</a:t>
            </a:r>
            <a:endPar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3" name="Google Shape;764;p85">
            <a:extLst>
              <a:ext uri="{FF2B5EF4-FFF2-40B4-BE49-F238E27FC236}">
                <a16:creationId xmlns:a16="http://schemas.microsoft.com/office/drawing/2014/main" id="{C5F7AA9A-7736-4C3E-B194-DB772B2CBD4E}"/>
              </a:ext>
            </a:extLst>
          </p:cNvPr>
          <p:cNvSpPr txBox="1"/>
          <p:nvPr/>
        </p:nvSpPr>
        <p:spPr>
          <a:xfrm>
            <a:off x="575087" y="1086439"/>
            <a:ext cx="11054942" cy="707846"/>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000" b="1" kern="0" dirty="0">
                <a:solidFill>
                  <a:srgbClr val="3D3C3C"/>
                </a:solidFill>
                <a:latin typeface="Century Gothic"/>
                <a:ea typeface="Century Gothic"/>
                <a:cs typeface="Century Gothic"/>
                <a:sym typeface="Century Gothic"/>
              </a:rPr>
              <a:t>NB. </a:t>
            </a:r>
            <a:r>
              <a:rPr lang="en-GB" sz="2000" b="1" i="1" kern="0" dirty="0">
                <a:solidFill>
                  <a:srgbClr val="3D3C3C"/>
                </a:solidFill>
                <a:latin typeface="Century Gothic"/>
                <a:ea typeface="Century Gothic"/>
                <a:cs typeface="Century Gothic"/>
                <a:sym typeface="Century Gothic"/>
              </a:rPr>
              <a:t>It is important to use subject pronouns (</a:t>
            </a:r>
            <a:r>
              <a:rPr lang="en-GB" sz="2000" b="1" i="1" kern="0" dirty="0" err="1">
                <a:solidFill>
                  <a:srgbClr val="3D3C3C"/>
                </a:solidFill>
                <a:latin typeface="Century Gothic"/>
                <a:ea typeface="Century Gothic"/>
                <a:cs typeface="Century Gothic"/>
                <a:sym typeface="Century Gothic"/>
              </a:rPr>
              <a:t>nosotros</a:t>
            </a:r>
            <a:r>
              <a:rPr lang="en-GB" sz="2000" b="1" i="1" kern="0" dirty="0">
                <a:solidFill>
                  <a:srgbClr val="3D3C3C"/>
                </a:solidFill>
                <a:latin typeface="Century Gothic"/>
                <a:ea typeface="Century Gothic"/>
                <a:cs typeface="Century Gothic"/>
                <a:sym typeface="Century Gothic"/>
              </a:rPr>
              <a:t>, </a:t>
            </a:r>
            <a:r>
              <a:rPr lang="en-GB" sz="2000" b="1" i="1" kern="0" dirty="0" err="1">
                <a:solidFill>
                  <a:srgbClr val="3D3C3C"/>
                </a:solidFill>
                <a:latin typeface="Century Gothic"/>
                <a:ea typeface="Century Gothic"/>
                <a:cs typeface="Century Gothic"/>
                <a:sym typeface="Century Gothic"/>
              </a:rPr>
              <a:t>vosotros</a:t>
            </a:r>
            <a:r>
              <a:rPr lang="en-GB" sz="2000" b="1" i="1" kern="0" dirty="0">
                <a:solidFill>
                  <a:srgbClr val="3D3C3C"/>
                </a:solidFill>
                <a:latin typeface="Century Gothic"/>
                <a:ea typeface="Century Gothic"/>
                <a:cs typeface="Century Gothic"/>
                <a:sym typeface="Century Gothic"/>
              </a:rPr>
              <a:t>, </a:t>
            </a:r>
            <a:r>
              <a:rPr lang="en-GB" sz="2000" b="1" i="1" kern="0" dirty="0" err="1">
                <a:solidFill>
                  <a:srgbClr val="3D3C3C"/>
                </a:solidFill>
                <a:latin typeface="Century Gothic"/>
                <a:ea typeface="Century Gothic"/>
                <a:cs typeface="Century Gothic"/>
                <a:sym typeface="Century Gothic"/>
              </a:rPr>
              <a:t>ellos</a:t>
            </a:r>
            <a:r>
              <a:rPr lang="en-GB" sz="2000" b="1" i="1" kern="0" dirty="0">
                <a:solidFill>
                  <a:srgbClr val="3D3C3C"/>
                </a:solidFill>
                <a:latin typeface="Century Gothic"/>
                <a:ea typeface="Century Gothic"/>
                <a:cs typeface="Century Gothic"/>
                <a:sym typeface="Century Gothic"/>
              </a:rPr>
              <a:t>/</a:t>
            </a:r>
            <a:r>
              <a:rPr lang="en-GB" sz="2000" b="1" i="1" kern="0" dirty="0" err="1">
                <a:solidFill>
                  <a:srgbClr val="3D3C3C"/>
                </a:solidFill>
                <a:latin typeface="Century Gothic"/>
                <a:ea typeface="Century Gothic"/>
                <a:cs typeface="Century Gothic"/>
                <a:sym typeface="Century Gothic"/>
              </a:rPr>
              <a:t>ellas</a:t>
            </a:r>
            <a:r>
              <a:rPr lang="en-GB" sz="2000" b="1" i="1" kern="0" dirty="0">
                <a:solidFill>
                  <a:srgbClr val="3D3C3C"/>
                </a:solidFill>
                <a:latin typeface="Century Gothic"/>
                <a:ea typeface="Century Gothic"/>
                <a:cs typeface="Century Gothic"/>
                <a:sym typeface="Century Gothic"/>
              </a:rPr>
              <a:t>) here to make clear who each verb refers to.</a:t>
            </a:r>
            <a:endParaRPr kumimoji="0" sz="1200" b="1" i="0" u="none" strike="noStrike" kern="0" cap="none" spc="0" normalizeH="0" baseline="0" noProof="0" dirty="0">
              <a:ln>
                <a:noFill/>
              </a:ln>
              <a:solidFill>
                <a:srgbClr val="3D3C3C"/>
              </a:solidFill>
              <a:effectLst/>
              <a:uLnTx/>
              <a:uFillTx/>
              <a:latin typeface="Arial"/>
              <a:cs typeface="Arial"/>
              <a:sym typeface="Arial"/>
            </a:endParaRPr>
          </a:p>
        </p:txBody>
      </p:sp>
      <p:sp>
        <p:nvSpPr>
          <p:cNvPr id="5" name="Title 4">
            <a:extLst>
              <a:ext uri="{FF2B5EF4-FFF2-40B4-BE49-F238E27FC236}">
                <a16:creationId xmlns:a16="http://schemas.microsoft.com/office/drawing/2014/main" id="{06B1341C-0A84-BAC2-BF54-E256DF840A7E}"/>
              </a:ext>
            </a:extLst>
          </p:cNvPr>
          <p:cNvSpPr>
            <a:spLocks noGrp="1"/>
          </p:cNvSpPr>
          <p:nvPr>
            <p:ph type="title"/>
          </p:nvPr>
        </p:nvSpPr>
        <p:spPr>
          <a:xfrm>
            <a:off x="559252" y="244562"/>
            <a:ext cx="3495261" cy="474318"/>
          </a:xfrm>
        </p:spPr>
        <p:txBody>
          <a:bodyPr>
            <a:normAutofit fontScale="90000"/>
          </a:bodyPr>
          <a:lstStyle/>
          <a:p>
            <a:r>
              <a:rPr lang="en-ES" dirty="0">
                <a:solidFill>
                  <a:srgbClr val="3D3C3C"/>
                </a:solidFill>
              </a:rPr>
              <a:t>Completa la frase</a:t>
            </a:r>
          </a:p>
        </p:txBody>
      </p:sp>
      <p:sp>
        <p:nvSpPr>
          <p:cNvPr id="7" name="Oval Callout 45">
            <a:extLst>
              <a:ext uri="{FF2B5EF4-FFF2-40B4-BE49-F238E27FC236}">
                <a16:creationId xmlns:a16="http://schemas.microsoft.com/office/drawing/2014/main" id="{773D5097-2DB6-D46A-726A-31E8E4926DD3}"/>
              </a:ext>
            </a:extLst>
          </p:cNvPr>
          <p:cNvSpPr/>
          <p:nvPr/>
        </p:nvSpPr>
        <p:spPr>
          <a:xfrm>
            <a:off x="3840480" y="4893747"/>
            <a:ext cx="3682636" cy="1160544"/>
          </a:xfrm>
          <a:prstGeom prst="wedgeEllipseCallout">
            <a:avLst>
              <a:gd name="adj1" fmla="val 58338"/>
              <a:gd name="adj2" fmla="val 3678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estáis</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sacando</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rPr>
              <a:t> </a:t>
            </a:r>
            <a:r>
              <a:rPr kumimoji="0" lang="en-GB" sz="240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sym typeface="Arial"/>
              </a:rPr>
              <a:t>fotos</a:t>
            </a:r>
            <a:r>
              <a:rPr kumimoji="0" lang="en-GB" sz="2400" i="0" u="none" strike="noStrike" kern="1200" cap="none" spc="0" normalizeH="0" noProof="0" dirty="0">
                <a:ln>
                  <a:noFill/>
                </a:ln>
                <a:solidFill>
                  <a:srgbClr val="3D3C3C"/>
                </a:solidFill>
                <a:effectLst/>
                <a:uLnTx/>
                <a:uFillTx/>
                <a:latin typeface="Century Gothic" panose="020B0502020202020204" pitchFamily="34" charset="0"/>
                <a:ea typeface="+mn-ea"/>
                <a:cs typeface="+mn-cs"/>
                <a:sym typeface="Arial"/>
              </a:rPr>
              <a:t>.</a:t>
            </a:r>
            <a:endPar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sym typeface="Arial"/>
            </a:endParaRPr>
          </a:p>
        </p:txBody>
      </p:sp>
      <p:pic>
        <p:nvPicPr>
          <p:cNvPr id="1030" name="Picture 6" descr="communication clipart - Clip Art Library">
            <a:extLst>
              <a:ext uri="{FF2B5EF4-FFF2-40B4-BE49-F238E27FC236}">
                <a16:creationId xmlns:a16="http://schemas.microsoft.com/office/drawing/2014/main" id="{F251BF17-202D-C831-DB6B-3D8282E99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437" y="2689723"/>
            <a:ext cx="1121121" cy="9680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Cooking">
            <a:extLst>
              <a:ext uri="{FF2B5EF4-FFF2-40B4-BE49-F238E27FC236}">
                <a16:creationId xmlns:a16="http://schemas.microsoft.com/office/drawing/2014/main" id="{9F9FAFC9-2F9D-4D44-890E-8DAD486FAA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154" y="4602483"/>
            <a:ext cx="1716125" cy="1566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vector graphics of Cartoon">
            <a:extLst>
              <a:ext uri="{FF2B5EF4-FFF2-40B4-BE49-F238E27FC236}">
                <a16:creationId xmlns:a16="http://schemas.microsoft.com/office/drawing/2014/main" id="{C2074DC9-C664-46E8-862C-AF0BB955B9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37996" y="4697662"/>
            <a:ext cx="812450" cy="155271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45">
            <a:extLst>
              <a:ext uri="{FF2B5EF4-FFF2-40B4-BE49-F238E27FC236}">
                <a16:creationId xmlns:a16="http://schemas.microsoft.com/office/drawing/2014/main" id="{77E09B4F-5206-4745-BF2A-72223590DF7B}"/>
              </a:ext>
            </a:extLst>
          </p:cNvPr>
          <p:cNvSpPr/>
          <p:nvPr/>
        </p:nvSpPr>
        <p:spPr>
          <a:xfrm>
            <a:off x="3314663" y="2558912"/>
            <a:ext cx="7061237" cy="1321912"/>
          </a:xfrm>
          <a:prstGeom prst="wedgeEllipseCallout">
            <a:avLst>
              <a:gd name="adj1" fmla="val -55322"/>
              <a:gd name="adj2" fmla="val 63993"/>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3D3C3C"/>
                </a:solidFill>
                <a:latin typeface="Century Gothic" panose="020B0502020202020204" pitchFamily="34" charset="0"/>
                <a:sym typeface="Arial"/>
              </a:rPr>
              <a:t>Nosotros</a:t>
            </a:r>
            <a:r>
              <a:rPr lang="en-GB" sz="2400" b="1" dirty="0">
                <a:solidFill>
                  <a:srgbClr val="3D3C3C"/>
                </a:solidFill>
                <a:latin typeface="Century Gothic" panose="020B0502020202020204" pitchFamily="34" charset="0"/>
                <a:sym typeface="Arial"/>
              </a:rPr>
              <a:t> </a:t>
            </a:r>
            <a:r>
              <a:rPr lang="en-GB" sz="2400" dirty="0" err="1">
                <a:solidFill>
                  <a:srgbClr val="3D3C3C"/>
                </a:solidFill>
                <a:latin typeface="Century Gothic" panose="020B0502020202020204" pitchFamily="34" charset="0"/>
                <a:sym typeface="Arial"/>
              </a:rPr>
              <a:t>estamos</a:t>
            </a:r>
            <a:r>
              <a:rPr lang="en-GB" sz="2400" dirty="0">
                <a:solidFill>
                  <a:srgbClr val="3D3C3C"/>
                </a:solidFill>
                <a:latin typeface="Century Gothic" panose="020B0502020202020204" pitchFamily="34" charset="0"/>
                <a:sym typeface="Arial"/>
              </a:rPr>
              <a:t> </a:t>
            </a:r>
            <a:r>
              <a:rPr lang="en-GB" sz="2400" dirty="0" err="1">
                <a:solidFill>
                  <a:srgbClr val="3D3C3C"/>
                </a:solidFill>
                <a:latin typeface="Century Gothic" panose="020B0502020202020204" pitchFamily="34" charset="0"/>
                <a:sym typeface="Arial"/>
              </a:rPr>
              <a:t>preparando</a:t>
            </a:r>
            <a:r>
              <a:rPr lang="en-GB" sz="2400" dirty="0">
                <a:solidFill>
                  <a:srgbClr val="3D3C3C"/>
                </a:solidFill>
                <a:latin typeface="Century Gothic" panose="020B0502020202020204" pitchFamily="34" charset="0"/>
                <a:sym typeface="Arial"/>
              </a:rPr>
              <a:t> </a:t>
            </a:r>
            <a:r>
              <a:rPr kumimoji="0" lang="en-GB" sz="2400" b="1"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la comida </a:t>
            </a:r>
            <a:r>
              <a:rPr kumimoji="0" lang="en-GB" sz="2400" i="0" u="none" strike="noStrike" kern="1200" cap="none" spc="0" normalizeH="0" noProof="0" dirty="0" err="1">
                <a:ln>
                  <a:noFill/>
                </a:ln>
                <a:solidFill>
                  <a:srgbClr val="3D3C3C"/>
                </a:solidFill>
                <a:effectLst/>
                <a:uLnTx/>
                <a:uFillTx/>
                <a:latin typeface="Century Gothic" panose="020B0502020202020204" pitchFamily="34" charset="0"/>
                <a:sym typeface="Arial"/>
              </a:rPr>
              <a:t>pero</a:t>
            </a:r>
            <a:r>
              <a:rPr kumimoji="0" lang="en-GB" sz="2400" i="0" u="none" strike="noStrike" kern="1200" cap="none" spc="0" normalizeH="0" noProof="0" dirty="0">
                <a:ln>
                  <a:noFill/>
                </a:ln>
                <a:solidFill>
                  <a:srgbClr val="3D3C3C"/>
                </a:solidFill>
                <a:effectLst/>
                <a:uLnTx/>
                <a:uFillTx/>
                <a:latin typeface="Century Gothic" panose="020B0502020202020204" pitchFamily="34" charset="0"/>
                <a:sym typeface="Arial"/>
              </a:rPr>
              <a:t> </a:t>
            </a:r>
            <a:r>
              <a:rPr kumimoji="0" lang="en-GB" sz="2400" b="1" i="0" u="none" strike="noStrike" kern="1200" cap="none" spc="0" normalizeH="0" noProof="0" dirty="0" err="1">
                <a:ln>
                  <a:noFill/>
                </a:ln>
                <a:solidFill>
                  <a:srgbClr val="3D3C3C"/>
                </a:solidFill>
                <a:effectLst/>
                <a:uLnTx/>
                <a:uFillTx/>
                <a:latin typeface="Century Gothic" panose="020B0502020202020204" pitchFamily="34" charset="0"/>
                <a:sym typeface="Arial"/>
              </a:rPr>
              <a:t>vosotros</a:t>
            </a:r>
            <a:r>
              <a:rPr kumimoji="0" lang="en-GB" sz="2400" i="0" u="none" strike="noStrike" kern="1200" cap="none" spc="0" normalizeH="0" baseline="0" noProof="0" dirty="0">
                <a:ln>
                  <a:noFill/>
                </a:ln>
                <a:solidFill>
                  <a:srgbClr val="3D3C3C"/>
                </a:solidFill>
                <a:effectLst/>
                <a:uLnTx/>
                <a:uFillTx/>
                <a:latin typeface="Century Gothic" panose="020B0502020202020204" pitchFamily="34" charset="0"/>
                <a:sym typeface="Arial"/>
              </a:rPr>
              <a:t>…</a:t>
            </a:r>
          </a:p>
        </p:txBody>
      </p:sp>
    </p:spTree>
    <p:extLst>
      <p:ext uri="{BB962C8B-B14F-4D97-AF65-F5344CB8AC3E}">
        <p14:creationId xmlns:p14="http://schemas.microsoft.com/office/powerpoint/2010/main" val="41889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769;p85">
            <a:extLst>
              <a:ext uri="{FF2B5EF4-FFF2-40B4-BE49-F238E27FC236}">
                <a16:creationId xmlns:a16="http://schemas.microsoft.com/office/drawing/2014/main" id="{5357843D-ACA1-4681-B54E-A660D2E83839}"/>
              </a:ext>
            </a:extLst>
          </p:cNvPr>
          <p:cNvSpPr txBox="1"/>
          <p:nvPr/>
        </p:nvSpPr>
        <p:spPr>
          <a:xfrm>
            <a:off x="6242517" y="1508407"/>
            <a:ext cx="575278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putting up with it!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172154" y="589790"/>
            <a:ext cx="583335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They are buying the bread but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253741" y="3434274"/>
            <a:ext cx="575278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are </a:t>
            </a:r>
            <a:r>
              <a:rPr lang="en-GB" sz="2200" dirty="0"/>
              <a:t>bringing other drinks.</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172154" y="104819"/>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181925" y="116521"/>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172154" y="1417192"/>
            <a:ext cx="5833358"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You (pl)are listening to loud music so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172154" y="2606873"/>
            <a:ext cx="5763123"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We are talking to the others but they…</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242517" y="4306749"/>
            <a:ext cx="5742037"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are </a:t>
            </a:r>
            <a:r>
              <a:rPr lang="en-GB" sz="2200" dirty="0"/>
              <a:t>asking those men on the bench.</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172154" y="3434275"/>
            <a:ext cx="5763123"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You (pl) are bringing wine </a:t>
            </a:r>
            <a:r>
              <a:rPr lang="es-ES" sz="2200" dirty="0"/>
              <a:t>and </a:t>
            </a:r>
            <a:r>
              <a:rPr lang="es-ES" sz="2200" dirty="0" err="1"/>
              <a:t>they</a:t>
            </a:r>
            <a:r>
              <a:rPr lang="es-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194435" y="5462715"/>
            <a:ext cx="5764484"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still dancing.</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172154" y="4261677"/>
            <a:ext cx="5825412"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We’re looking for the entrance on the map whilst they…</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270339" y="2606872"/>
            <a:ext cx="5742038"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a:t>
            </a:r>
            <a:r>
              <a:rPr lang="en-GB" sz="2200" dirty="0"/>
              <a:t>are reading messages on their phones.</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137036" y="5451360"/>
            <a:ext cx="5833358" cy="81685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200" dirty="0"/>
              <a:t>I know that you (pl) are going home but we</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194435" y="597108"/>
            <a:ext cx="5764484" cy="454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200" dirty="0"/>
              <a:t>… </a:t>
            </a:r>
            <a:r>
              <a:rPr lang="en-GB" sz="2200" dirty="0"/>
              <a:t>are preparing the tapas</a:t>
            </a:r>
            <a:r>
              <a:rPr lang="en-ES" sz="2200" dirty="0"/>
              <a:t>.</a:t>
            </a:r>
            <a:endParaRPr kumimoji="0" lang="en-GB" sz="2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cxnSp>
        <p:nvCxnSpPr>
          <p:cNvPr id="7" name="Straight Connector 6">
            <a:extLst>
              <a:ext uri="{FF2B5EF4-FFF2-40B4-BE49-F238E27FC236}">
                <a16:creationId xmlns:a16="http://schemas.microsoft.com/office/drawing/2014/main" id="{075506C6-FFF5-837B-F8C4-733E8DF855D3}"/>
              </a:ext>
            </a:extLst>
          </p:cNvPr>
          <p:cNvCxnSpPr/>
          <p:nvPr/>
        </p:nvCxnSpPr>
        <p:spPr>
          <a:xfrm>
            <a:off x="6096000" y="0"/>
            <a:ext cx="0" cy="62682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57529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769;p85">
            <a:extLst>
              <a:ext uri="{FF2B5EF4-FFF2-40B4-BE49-F238E27FC236}">
                <a16:creationId xmlns:a16="http://schemas.microsoft.com/office/drawing/2014/main" id="{5357843D-ACA1-4681-B54E-A660D2E83839}"/>
              </a:ext>
            </a:extLst>
          </p:cNvPr>
          <p:cNvSpPr txBox="1"/>
          <p:nvPr/>
        </p:nvSpPr>
        <p:spPr>
          <a:xfrm>
            <a:off x="6181925" y="1290123"/>
            <a:ext cx="575278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putting up with it!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5" name="Google Shape;769;p85">
            <a:extLst>
              <a:ext uri="{FF2B5EF4-FFF2-40B4-BE49-F238E27FC236}">
                <a16:creationId xmlns:a16="http://schemas.microsoft.com/office/drawing/2014/main" id="{99563779-40F2-44A2-BCCC-36B0DD725E2D}"/>
              </a:ext>
            </a:extLst>
          </p:cNvPr>
          <p:cNvSpPr txBox="1"/>
          <p:nvPr/>
        </p:nvSpPr>
        <p:spPr>
          <a:xfrm>
            <a:off x="172154" y="510900"/>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They are buying the bread but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6" name="Google Shape;769;p85">
            <a:extLst>
              <a:ext uri="{FF2B5EF4-FFF2-40B4-BE49-F238E27FC236}">
                <a16:creationId xmlns:a16="http://schemas.microsoft.com/office/drawing/2014/main" id="{68C3C3D9-C5EE-4F4B-B3F6-E35CBD85B05F}"/>
              </a:ext>
            </a:extLst>
          </p:cNvPr>
          <p:cNvSpPr txBox="1"/>
          <p:nvPr/>
        </p:nvSpPr>
        <p:spPr>
          <a:xfrm>
            <a:off x="6208164" y="3429173"/>
            <a:ext cx="575278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are </a:t>
            </a:r>
            <a:r>
              <a:rPr lang="en-GB" sz="2000" dirty="0"/>
              <a:t>bringing other drinks.</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7" name="Google Shape;766;p85">
            <a:extLst>
              <a:ext uri="{FF2B5EF4-FFF2-40B4-BE49-F238E27FC236}">
                <a16:creationId xmlns:a16="http://schemas.microsoft.com/office/drawing/2014/main" id="{DDB40F5C-E2BB-46C2-8EDA-BC83052347B8}"/>
              </a:ext>
            </a:extLst>
          </p:cNvPr>
          <p:cNvSpPr txBox="1"/>
          <p:nvPr/>
        </p:nvSpPr>
        <p:spPr>
          <a:xfrm>
            <a:off x="172154" y="104819"/>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766;p85">
            <a:extLst>
              <a:ext uri="{FF2B5EF4-FFF2-40B4-BE49-F238E27FC236}">
                <a16:creationId xmlns:a16="http://schemas.microsoft.com/office/drawing/2014/main" id="{95EF4F29-9B33-4BF3-901D-DAEA631DC11B}"/>
              </a:ext>
            </a:extLst>
          </p:cNvPr>
          <p:cNvSpPr txBox="1"/>
          <p:nvPr/>
        </p:nvSpPr>
        <p:spPr>
          <a:xfrm>
            <a:off x="6181925" y="116521"/>
            <a:ext cx="259695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769;p85">
            <a:extLst>
              <a:ext uri="{FF2B5EF4-FFF2-40B4-BE49-F238E27FC236}">
                <a16:creationId xmlns:a16="http://schemas.microsoft.com/office/drawing/2014/main" id="{D606684B-46C1-4D95-8053-20375A66E967}"/>
              </a:ext>
            </a:extLst>
          </p:cNvPr>
          <p:cNvSpPr txBox="1"/>
          <p:nvPr/>
        </p:nvSpPr>
        <p:spPr>
          <a:xfrm>
            <a:off x="172154" y="1275206"/>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You (pl)are listening to loud music so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 name="Google Shape;769;p85">
            <a:extLst>
              <a:ext uri="{FF2B5EF4-FFF2-40B4-BE49-F238E27FC236}">
                <a16:creationId xmlns:a16="http://schemas.microsoft.com/office/drawing/2014/main" id="{866F0D3E-C690-41A6-8D5A-DC4DAB3393DD}"/>
              </a:ext>
            </a:extLst>
          </p:cNvPr>
          <p:cNvSpPr txBox="1"/>
          <p:nvPr/>
        </p:nvSpPr>
        <p:spPr>
          <a:xfrm>
            <a:off x="172154" y="2347288"/>
            <a:ext cx="5763123"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We are talking to the others but they…</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769;p85">
            <a:extLst>
              <a:ext uri="{FF2B5EF4-FFF2-40B4-BE49-F238E27FC236}">
                <a16:creationId xmlns:a16="http://schemas.microsoft.com/office/drawing/2014/main" id="{6960FE4D-2859-4F5C-B7ED-BCB56E78DF53}"/>
              </a:ext>
            </a:extLst>
          </p:cNvPr>
          <p:cNvSpPr txBox="1"/>
          <p:nvPr/>
        </p:nvSpPr>
        <p:spPr>
          <a:xfrm>
            <a:off x="6208164" y="4348336"/>
            <a:ext cx="5742037"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are </a:t>
            </a:r>
            <a:r>
              <a:rPr lang="en-GB" sz="2000" dirty="0"/>
              <a:t>asking those men on the bench.</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3" name="Google Shape;769;p85">
            <a:extLst>
              <a:ext uri="{FF2B5EF4-FFF2-40B4-BE49-F238E27FC236}">
                <a16:creationId xmlns:a16="http://schemas.microsoft.com/office/drawing/2014/main" id="{FCD8442E-8B30-426D-B530-EBFBF110F3A6}"/>
              </a:ext>
            </a:extLst>
          </p:cNvPr>
          <p:cNvSpPr txBox="1"/>
          <p:nvPr/>
        </p:nvSpPr>
        <p:spPr>
          <a:xfrm>
            <a:off x="172154" y="3419370"/>
            <a:ext cx="5763123"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s-ES" sz="2000" dirty="0" err="1"/>
              <a:t>You</a:t>
            </a:r>
            <a:r>
              <a:rPr lang="es-ES" sz="2000" dirty="0"/>
              <a:t> (</a:t>
            </a:r>
            <a:r>
              <a:rPr lang="es-ES" sz="2000" dirty="0" err="1"/>
              <a:t>pl</a:t>
            </a:r>
            <a:r>
              <a:rPr lang="es-ES" sz="2000" dirty="0"/>
              <a:t>) are </a:t>
            </a:r>
            <a:r>
              <a:rPr lang="es-ES" sz="2000" dirty="0" err="1"/>
              <a:t>bringing</a:t>
            </a:r>
            <a:r>
              <a:rPr lang="es-ES" sz="2000" dirty="0"/>
              <a:t> </a:t>
            </a:r>
            <a:r>
              <a:rPr lang="es-ES" sz="2000" dirty="0" err="1"/>
              <a:t>wine</a:t>
            </a:r>
            <a:r>
              <a:rPr lang="es-ES" sz="2000" dirty="0"/>
              <a:t> and </a:t>
            </a:r>
            <a:r>
              <a:rPr lang="es-ES" sz="2000" dirty="0" err="1"/>
              <a:t>they</a:t>
            </a:r>
            <a:r>
              <a:rPr lang="es-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4" name="Google Shape;769;p85">
            <a:extLst>
              <a:ext uri="{FF2B5EF4-FFF2-40B4-BE49-F238E27FC236}">
                <a16:creationId xmlns:a16="http://schemas.microsoft.com/office/drawing/2014/main" id="{F63E46D6-D90D-4F40-8AC6-60764592250C}"/>
              </a:ext>
            </a:extLst>
          </p:cNvPr>
          <p:cNvSpPr txBox="1"/>
          <p:nvPr/>
        </p:nvSpPr>
        <p:spPr>
          <a:xfrm>
            <a:off x="6196468" y="5482954"/>
            <a:ext cx="5764484"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still dancing.</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769;p85">
            <a:extLst>
              <a:ext uri="{FF2B5EF4-FFF2-40B4-BE49-F238E27FC236}">
                <a16:creationId xmlns:a16="http://schemas.microsoft.com/office/drawing/2014/main" id="{300D5271-E33D-4278-AE10-E3464346DC8F}"/>
              </a:ext>
            </a:extLst>
          </p:cNvPr>
          <p:cNvSpPr txBox="1"/>
          <p:nvPr/>
        </p:nvSpPr>
        <p:spPr>
          <a:xfrm>
            <a:off x="172154" y="4183676"/>
            <a:ext cx="5825412" cy="75093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We’re looking for the entrance on the map whilst they…</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 name="Google Shape;769;p85">
            <a:extLst>
              <a:ext uri="{FF2B5EF4-FFF2-40B4-BE49-F238E27FC236}">
                <a16:creationId xmlns:a16="http://schemas.microsoft.com/office/drawing/2014/main" id="{275961C5-B034-4F67-A697-C82756B7EE1F}"/>
              </a:ext>
            </a:extLst>
          </p:cNvPr>
          <p:cNvSpPr txBox="1"/>
          <p:nvPr/>
        </p:nvSpPr>
        <p:spPr>
          <a:xfrm>
            <a:off x="6208164" y="2372990"/>
            <a:ext cx="574203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a:t>
            </a:r>
            <a:r>
              <a:rPr lang="en-GB" sz="2000" dirty="0"/>
              <a:t>are reading messages on their phones.</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7" name="Google Shape;769;p85">
            <a:extLst>
              <a:ext uri="{FF2B5EF4-FFF2-40B4-BE49-F238E27FC236}">
                <a16:creationId xmlns:a16="http://schemas.microsoft.com/office/drawing/2014/main" id="{99C45210-52A6-46A1-8D67-6F8ECCD5E27E}"/>
              </a:ext>
            </a:extLst>
          </p:cNvPr>
          <p:cNvSpPr txBox="1"/>
          <p:nvPr/>
        </p:nvSpPr>
        <p:spPr>
          <a:xfrm>
            <a:off x="172154" y="5585078"/>
            <a:ext cx="5833358"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GB" sz="2000" dirty="0"/>
              <a:t>I know that you (pl) are going home but we</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8" name="Google Shape;769;p85">
            <a:extLst>
              <a:ext uri="{FF2B5EF4-FFF2-40B4-BE49-F238E27FC236}">
                <a16:creationId xmlns:a16="http://schemas.microsoft.com/office/drawing/2014/main" id="{F5B84831-B7EF-42D2-A2B8-5489B762F8FA}"/>
              </a:ext>
            </a:extLst>
          </p:cNvPr>
          <p:cNvSpPr txBox="1"/>
          <p:nvPr/>
        </p:nvSpPr>
        <p:spPr>
          <a:xfrm>
            <a:off x="6158289" y="523108"/>
            <a:ext cx="5764484" cy="42161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lvl="0">
              <a:lnSpc>
                <a:spcPct val="107000"/>
              </a:lnSpc>
              <a:buClr>
                <a:srgbClr val="000000"/>
              </a:buClr>
              <a:buSzPts val="2000"/>
              <a:defRPr/>
            </a:pPr>
            <a:r>
              <a:rPr lang="en-ES" sz="2000" dirty="0"/>
              <a:t>… </a:t>
            </a:r>
            <a:r>
              <a:rPr lang="en-GB" sz="2000" dirty="0"/>
              <a:t>are preparing the tapas</a:t>
            </a:r>
            <a:r>
              <a:rPr lang="en-ES" sz="2000" dirty="0"/>
              <a:t>.</a:t>
            </a:r>
            <a:endPar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0293863E-57F5-4FDC-A7A4-D37434F63A37}"/>
              </a:ext>
            </a:extLst>
          </p:cNvPr>
          <p:cNvSpPr/>
          <p:nvPr/>
        </p:nvSpPr>
        <p:spPr>
          <a:xfrm>
            <a:off x="6154471" y="900023"/>
            <a:ext cx="4297971" cy="400110"/>
          </a:xfrm>
          <a:prstGeom prst="rect">
            <a:avLst/>
          </a:prstGeom>
        </p:spPr>
        <p:txBody>
          <a:bodyPr wrap="non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comprando</a:t>
            </a:r>
            <a:r>
              <a:rPr lang="en-GB" sz="2000" dirty="0">
                <a:solidFill>
                  <a:srgbClr val="AE1518"/>
                </a:solidFill>
                <a:sym typeface="Wingdings" pitchFamily="2" charset="2"/>
              </a:rPr>
              <a:t> las tapas</a:t>
            </a:r>
            <a:r>
              <a:rPr lang="en-ES" sz="2000" dirty="0">
                <a:solidFill>
                  <a:srgbClr val="AE1518"/>
                </a:solidFill>
                <a:sym typeface="Wingdings" pitchFamily="2" charset="2"/>
              </a:rPr>
              <a:t>.</a:t>
            </a:r>
            <a:endParaRPr lang="en-GB" sz="2000" dirty="0">
              <a:solidFill>
                <a:srgbClr val="AE1518"/>
              </a:solidFill>
            </a:endParaRPr>
          </a:p>
        </p:txBody>
      </p:sp>
      <p:sp>
        <p:nvSpPr>
          <p:cNvPr id="39" name="Rectangle 38">
            <a:extLst>
              <a:ext uri="{FF2B5EF4-FFF2-40B4-BE49-F238E27FC236}">
                <a16:creationId xmlns:a16="http://schemas.microsoft.com/office/drawing/2014/main" id="{5E903960-5416-42F3-AB64-AE9FD59658DA}"/>
              </a:ext>
            </a:extLst>
          </p:cNvPr>
          <p:cNvSpPr/>
          <p:nvPr/>
        </p:nvSpPr>
        <p:spPr>
          <a:xfrm>
            <a:off x="109866" y="5977982"/>
            <a:ext cx="5612434" cy="400110"/>
          </a:xfrm>
          <a:prstGeom prst="rect">
            <a:avLst/>
          </a:prstGeom>
        </p:spPr>
        <p:txBody>
          <a:bodyPr wrap="none">
            <a:spAutoFit/>
          </a:bodyPr>
          <a:lstStyle/>
          <a:p>
            <a:r>
              <a:rPr lang="es-ES" sz="2000" dirty="0">
                <a:solidFill>
                  <a:srgbClr val="AE1518"/>
                </a:solidFill>
                <a:sym typeface="Wingdings" pitchFamily="2" charset="2"/>
              </a:rPr>
              <a:t>Sé que estáis yendo a casa pero nosotros…</a:t>
            </a:r>
          </a:p>
        </p:txBody>
      </p:sp>
      <p:sp>
        <p:nvSpPr>
          <p:cNvPr id="40" name="Rectangle 39">
            <a:extLst>
              <a:ext uri="{FF2B5EF4-FFF2-40B4-BE49-F238E27FC236}">
                <a16:creationId xmlns:a16="http://schemas.microsoft.com/office/drawing/2014/main" id="{73BFDC5D-EF16-498C-9F6D-E651EB15F005}"/>
              </a:ext>
            </a:extLst>
          </p:cNvPr>
          <p:cNvSpPr/>
          <p:nvPr/>
        </p:nvSpPr>
        <p:spPr>
          <a:xfrm>
            <a:off x="6208164" y="3906177"/>
            <a:ext cx="4246675" cy="400110"/>
          </a:xfrm>
          <a:prstGeom prst="rect">
            <a:avLst/>
          </a:prstGeom>
        </p:spPr>
        <p:txBody>
          <a:bodyPr wrap="none">
            <a:spAutoFit/>
          </a:bodyPr>
          <a:lstStyle/>
          <a:p>
            <a:r>
              <a:rPr lang="en-GB" sz="2000" dirty="0">
                <a:solidFill>
                  <a:srgbClr val="AE1518"/>
                </a:solidFill>
                <a:sym typeface="Wingdings" pitchFamily="2" charset="2"/>
              </a:rPr>
              <a:t>… </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trayendo</a:t>
            </a:r>
            <a:r>
              <a:rPr lang="en-GB" sz="2000" dirty="0">
                <a:solidFill>
                  <a:srgbClr val="AE1518"/>
                </a:solidFill>
                <a:sym typeface="Wingdings" pitchFamily="2" charset="2"/>
              </a:rPr>
              <a:t> </a:t>
            </a:r>
            <a:r>
              <a:rPr lang="en-GB" sz="2000" dirty="0" err="1">
                <a:solidFill>
                  <a:srgbClr val="AE1518"/>
                </a:solidFill>
                <a:sym typeface="Wingdings" pitchFamily="2" charset="2"/>
              </a:rPr>
              <a:t>otras</a:t>
            </a:r>
            <a:r>
              <a:rPr lang="en-GB" sz="2000" dirty="0">
                <a:solidFill>
                  <a:srgbClr val="AE1518"/>
                </a:solidFill>
                <a:sym typeface="Wingdings" pitchFamily="2" charset="2"/>
              </a:rPr>
              <a:t> </a:t>
            </a:r>
            <a:r>
              <a:rPr lang="en-GB" sz="2000" dirty="0" err="1">
                <a:solidFill>
                  <a:srgbClr val="AE1518"/>
                </a:solidFill>
                <a:sym typeface="Wingdings" pitchFamily="2" charset="2"/>
              </a:rPr>
              <a:t>bebidas</a:t>
            </a:r>
            <a:r>
              <a:rPr lang="en-ES" sz="2000" dirty="0">
                <a:solidFill>
                  <a:srgbClr val="AE1518"/>
                </a:solidFill>
                <a:sym typeface="Wingdings" pitchFamily="2" charset="2"/>
              </a:rPr>
              <a:t>.</a:t>
            </a:r>
            <a:endParaRPr lang="en-GB" sz="2000" dirty="0">
              <a:solidFill>
                <a:srgbClr val="AE1518"/>
              </a:solidFill>
            </a:endParaRPr>
          </a:p>
        </p:txBody>
      </p:sp>
      <p:sp>
        <p:nvSpPr>
          <p:cNvPr id="41" name="Rectangle 40">
            <a:extLst>
              <a:ext uri="{FF2B5EF4-FFF2-40B4-BE49-F238E27FC236}">
                <a16:creationId xmlns:a16="http://schemas.microsoft.com/office/drawing/2014/main" id="{36AB6785-E37B-401D-AD2F-491603016ACD}"/>
              </a:ext>
            </a:extLst>
          </p:cNvPr>
          <p:cNvSpPr/>
          <p:nvPr/>
        </p:nvSpPr>
        <p:spPr>
          <a:xfrm>
            <a:off x="172154" y="903805"/>
            <a:ext cx="6211175" cy="400110"/>
          </a:xfrm>
          <a:prstGeom prst="rect">
            <a:avLst/>
          </a:prstGeom>
        </p:spPr>
        <p:txBody>
          <a:bodyPr wrap="square">
            <a:spAutoFit/>
          </a:bodyPr>
          <a:lstStyle/>
          <a:p>
            <a:r>
              <a:rPr lang="es-ES" sz="2000" dirty="0">
                <a:solidFill>
                  <a:srgbClr val="AE1518"/>
                </a:solidFill>
                <a:sym typeface="Wingdings" pitchFamily="2" charset="2"/>
              </a:rPr>
              <a:t>Ellos están comprando el pan pero nosotros…</a:t>
            </a:r>
          </a:p>
        </p:txBody>
      </p:sp>
      <p:sp>
        <p:nvSpPr>
          <p:cNvPr id="42" name="Rectangle 41">
            <a:extLst>
              <a:ext uri="{FF2B5EF4-FFF2-40B4-BE49-F238E27FC236}">
                <a16:creationId xmlns:a16="http://schemas.microsoft.com/office/drawing/2014/main" id="{ADE733CC-D070-492E-9490-6803E68DE2E0}"/>
              </a:ext>
            </a:extLst>
          </p:cNvPr>
          <p:cNvSpPr/>
          <p:nvPr/>
        </p:nvSpPr>
        <p:spPr>
          <a:xfrm>
            <a:off x="6181925" y="1767127"/>
            <a:ext cx="3512500" cy="400110"/>
          </a:xfrm>
          <a:prstGeom prst="rect">
            <a:avLst/>
          </a:prstGeom>
        </p:spPr>
        <p:txBody>
          <a:bodyPr wrap="none">
            <a:spAutoFit/>
          </a:bodyPr>
          <a:lstStyle/>
          <a:p>
            <a:r>
              <a:rPr lang="en-GB" sz="2000" dirty="0">
                <a:solidFill>
                  <a:srgbClr val="AE1518"/>
                </a:solidFill>
                <a:sym typeface="Wingdings" pitchFamily="2" charset="2"/>
              </a:rPr>
              <a:t>…la </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aguantando</a:t>
            </a:r>
            <a:r>
              <a:rPr lang="en-GB" sz="2000" dirty="0">
                <a:solidFill>
                  <a:srgbClr val="AE1518"/>
                </a:solidFill>
                <a:sym typeface="Wingdings" pitchFamily="2" charset="2"/>
              </a:rPr>
              <a:t>!</a:t>
            </a:r>
            <a:endParaRPr lang="en-GB" sz="2000" dirty="0">
              <a:solidFill>
                <a:srgbClr val="AE1518"/>
              </a:solidFill>
            </a:endParaRPr>
          </a:p>
        </p:txBody>
      </p:sp>
      <p:sp>
        <p:nvSpPr>
          <p:cNvPr id="43" name="Rectangle 42">
            <a:extLst>
              <a:ext uri="{FF2B5EF4-FFF2-40B4-BE49-F238E27FC236}">
                <a16:creationId xmlns:a16="http://schemas.microsoft.com/office/drawing/2014/main" id="{72A9D455-9F44-4A8C-938D-642D63F6A9A4}"/>
              </a:ext>
            </a:extLst>
          </p:cNvPr>
          <p:cNvSpPr/>
          <p:nvPr/>
        </p:nvSpPr>
        <p:spPr>
          <a:xfrm>
            <a:off x="172154" y="1668111"/>
            <a:ext cx="5663093" cy="707886"/>
          </a:xfrm>
          <a:prstGeom prst="rect">
            <a:avLst/>
          </a:prstGeom>
        </p:spPr>
        <p:txBody>
          <a:bodyPr wrap="square">
            <a:spAutoFit/>
          </a:bodyPr>
          <a:lstStyle/>
          <a:p>
            <a:r>
              <a:rPr lang="es-ES" sz="2000" dirty="0">
                <a:solidFill>
                  <a:srgbClr val="AE1518"/>
                </a:solidFill>
                <a:sym typeface="Wingdings" pitchFamily="2" charset="2"/>
              </a:rPr>
              <a:t>Vosotros estáis escuchando música alta así que nosotros…</a:t>
            </a:r>
          </a:p>
        </p:txBody>
      </p:sp>
      <p:sp>
        <p:nvSpPr>
          <p:cNvPr id="44" name="Rectangle 43">
            <a:extLst>
              <a:ext uri="{FF2B5EF4-FFF2-40B4-BE49-F238E27FC236}">
                <a16:creationId xmlns:a16="http://schemas.microsoft.com/office/drawing/2014/main" id="{CE79EAC7-511E-4DCE-8B26-A29CEF63B8EC}"/>
              </a:ext>
            </a:extLst>
          </p:cNvPr>
          <p:cNvSpPr/>
          <p:nvPr/>
        </p:nvSpPr>
        <p:spPr>
          <a:xfrm>
            <a:off x="6129894" y="4774598"/>
            <a:ext cx="5861556" cy="707886"/>
          </a:xfrm>
          <a:prstGeom prst="rect">
            <a:avLst/>
          </a:prstGeom>
        </p:spPr>
        <p:txBody>
          <a:bodyPr wrap="squar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preguntando</a:t>
            </a:r>
            <a:r>
              <a:rPr lang="en-GB" sz="2000" dirty="0">
                <a:solidFill>
                  <a:srgbClr val="AE1518"/>
                </a:solidFill>
                <a:sym typeface="Wingdings" pitchFamily="2" charset="2"/>
              </a:rPr>
              <a:t> a </a:t>
            </a:r>
            <a:r>
              <a:rPr lang="en-GB" sz="2000" dirty="0" err="1">
                <a:solidFill>
                  <a:srgbClr val="AE1518"/>
                </a:solidFill>
                <a:sym typeface="Wingdings" pitchFamily="2" charset="2"/>
              </a:rPr>
              <a:t>esos</a:t>
            </a:r>
            <a:r>
              <a:rPr lang="en-GB" sz="2000" dirty="0">
                <a:solidFill>
                  <a:srgbClr val="AE1518"/>
                </a:solidFill>
                <a:sym typeface="Wingdings" pitchFamily="2" charset="2"/>
              </a:rPr>
              <a:t> hombres </a:t>
            </a:r>
            <a:r>
              <a:rPr lang="en-GB" sz="2000" dirty="0" err="1">
                <a:solidFill>
                  <a:srgbClr val="AE1518"/>
                </a:solidFill>
                <a:sym typeface="Wingdings" pitchFamily="2" charset="2"/>
              </a:rPr>
              <a:t>en</a:t>
            </a:r>
            <a:r>
              <a:rPr lang="en-GB" sz="2000" dirty="0">
                <a:solidFill>
                  <a:srgbClr val="AE1518"/>
                </a:solidFill>
                <a:sym typeface="Wingdings" pitchFamily="2" charset="2"/>
              </a:rPr>
              <a:t> el banco.</a:t>
            </a:r>
            <a:endParaRPr lang="en-GB" sz="2000" dirty="0">
              <a:solidFill>
                <a:srgbClr val="AE1518"/>
              </a:solidFill>
            </a:endParaRPr>
          </a:p>
        </p:txBody>
      </p:sp>
      <p:sp>
        <p:nvSpPr>
          <p:cNvPr id="45" name="Rectangle 44">
            <a:extLst>
              <a:ext uri="{FF2B5EF4-FFF2-40B4-BE49-F238E27FC236}">
                <a16:creationId xmlns:a16="http://schemas.microsoft.com/office/drawing/2014/main" id="{3139EFB0-14D8-4C63-90D2-68D906F81EC4}"/>
              </a:ext>
            </a:extLst>
          </p:cNvPr>
          <p:cNvSpPr/>
          <p:nvPr/>
        </p:nvSpPr>
        <p:spPr>
          <a:xfrm>
            <a:off x="172154" y="2740193"/>
            <a:ext cx="5649803" cy="707886"/>
          </a:xfrm>
          <a:prstGeom prst="rect">
            <a:avLst/>
          </a:prstGeom>
        </p:spPr>
        <p:txBody>
          <a:bodyPr wrap="square">
            <a:spAutoFit/>
          </a:bodyPr>
          <a:lstStyle/>
          <a:p>
            <a:r>
              <a:rPr lang="es-ES" sz="2000" dirty="0">
                <a:solidFill>
                  <a:srgbClr val="AE1518"/>
                </a:solidFill>
                <a:sym typeface="Wingdings" pitchFamily="2" charset="2"/>
              </a:rPr>
              <a:t>Nosotros estamos hablando con los otros/ los demás, pero ellos…</a:t>
            </a:r>
          </a:p>
        </p:txBody>
      </p:sp>
      <p:sp>
        <p:nvSpPr>
          <p:cNvPr id="46" name="Rectangle 45">
            <a:extLst>
              <a:ext uri="{FF2B5EF4-FFF2-40B4-BE49-F238E27FC236}">
                <a16:creationId xmlns:a16="http://schemas.microsoft.com/office/drawing/2014/main" id="{D691E542-C2C1-4B54-AB99-91C63CFF6B0E}"/>
              </a:ext>
            </a:extLst>
          </p:cNvPr>
          <p:cNvSpPr/>
          <p:nvPr/>
        </p:nvSpPr>
        <p:spPr>
          <a:xfrm>
            <a:off x="6129894" y="5907193"/>
            <a:ext cx="3791423" cy="400110"/>
          </a:xfrm>
          <a:prstGeom prst="rect">
            <a:avLst/>
          </a:prstGeom>
        </p:spPr>
        <p:txBody>
          <a:bodyPr wrap="non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estamos</a:t>
            </a:r>
            <a:r>
              <a:rPr lang="en-GB" sz="2000" dirty="0">
                <a:solidFill>
                  <a:srgbClr val="AE1518"/>
                </a:solidFill>
                <a:sym typeface="Wingdings" pitchFamily="2" charset="2"/>
              </a:rPr>
              <a:t> </a:t>
            </a:r>
            <a:r>
              <a:rPr lang="en-GB" sz="2000" dirty="0" err="1">
                <a:solidFill>
                  <a:srgbClr val="AE1518"/>
                </a:solidFill>
                <a:sym typeface="Wingdings" pitchFamily="2" charset="2"/>
              </a:rPr>
              <a:t>todavía</a:t>
            </a:r>
            <a:r>
              <a:rPr lang="en-GB" sz="2000" dirty="0">
                <a:solidFill>
                  <a:srgbClr val="AE1518"/>
                </a:solidFill>
                <a:sym typeface="Wingdings" pitchFamily="2" charset="2"/>
              </a:rPr>
              <a:t> </a:t>
            </a:r>
            <a:r>
              <a:rPr lang="en-GB" sz="2000" dirty="0" err="1">
                <a:solidFill>
                  <a:srgbClr val="AE1518"/>
                </a:solidFill>
                <a:sym typeface="Wingdings" pitchFamily="2" charset="2"/>
              </a:rPr>
              <a:t>bailando</a:t>
            </a:r>
            <a:r>
              <a:rPr lang="en-ES" sz="2000" dirty="0">
                <a:solidFill>
                  <a:srgbClr val="AE1518"/>
                </a:solidFill>
                <a:sym typeface="Wingdings" pitchFamily="2" charset="2"/>
              </a:rPr>
              <a:t>.</a:t>
            </a:r>
            <a:endParaRPr lang="en-GB" sz="2000" dirty="0">
              <a:solidFill>
                <a:srgbClr val="AE1518"/>
              </a:solidFill>
            </a:endParaRPr>
          </a:p>
        </p:txBody>
      </p:sp>
      <p:sp>
        <p:nvSpPr>
          <p:cNvPr id="47" name="Rectangle 46">
            <a:extLst>
              <a:ext uri="{FF2B5EF4-FFF2-40B4-BE49-F238E27FC236}">
                <a16:creationId xmlns:a16="http://schemas.microsoft.com/office/drawing/2014/main" id="{BD81C4F5-649E-42E2-8DFD-A0CEAFFB956C}"/>
              </a:ext>
            </a:extLst>
          </p:cNvPr>
          <p:cNvSpPr/>
          <p:nvPr/>
        </p:nvSpPr>
        <p:spPr>
          <a:xfrm>
            <a:off x="172154" y="3812275"/>
            <a:ext cx="4857420" cy="400110"/>
          </a:xfrm>
          <a:prstGeom prst="rect">
            <a:avLst/>
          </a:prstGeom>
        </p:spPr>
        <p:txBody>
          <a:bodyPr wrap="none">
            <a:spAutoFit/>
          </a:bodyPr>
          <a:lstStyle/>
          <a:p>
            <a:r>
              <a:rPr lang="es-ES" sz="2000" dirty="0">
                <a:solidFill>
                  <a:srgbClr val="AE1518"/>
                </a:solidFill>
                <a:sym typeface="Wingdings" pitchFamily="2" charset="2"/>
              </a:rPr>
              <a:t>Vosotros estáis trayendo vino y ellos…</a:t>
            </a:r>
          </a:p>
        </p:txBody>
      </p:sp>
      <p:sp>
        <p:nvSpPr>
          <p:cNvPr id="48" name="Rectangle 47">
            <a:extLst>
              <a:ext uri="{FF2B5EF4-FFF2-40B4-BE49-F238E27FC236}">
                <a16:creationId xmlns:a16="http://schemas.microsoft.com/office/drawing/2014/main" id="{45F1E0C8-B8DC-431A-8A67-10CC9F6028FE}"/>
              </a:ext>
            </a:extLst>
          </p:cNvPr>
          <p:cNvSpPr/>
          <p:nvPr/>
        </p:nvSpPr>
        <p:spPr>
          <a:xfrm>
            <a:off x="6208164" y="2849994"/>
            <a:ext cx="5465475" cy="400110"/>
          </a:xfrm>
          <a:prstGeom prst="rect">
            <a:avLst/>
          </a:prstGeom>
        </p:spPr>
        <p:txBody>
          <a:bodyPr wrap="square">
            <a:spAutoFit/>
          </a:bodyPr>
          <a:lstStyle/>
          <a:p>
            <a:r>
              <a:rPr lang="en-GB" sz="2000" dirty="0">
                <a:solidFill>
                  <a:srgbClr val="AE1518"/>
                </a:solidFill>
                <a:sym typeface="Wingdings" pitchFamily="2" charset="2"/>
              </a:rPr>
              <a:t>…</a:t>
            </a:r>
            <a:r>
              <a:rPr lang="en-GB" sz="2000" dirty="0" err="1">
                <a:solidFill>
                  <a:srgbClr val="AE1518"/>
                </a:solidFill>
                <a:sym typeface="Wingdings" pitchFamily="2" charset="2"/>
              </a:rPr>
              <a:t>están</a:t>
            </a:r>
            <a:r>
              <a:rPr lang="en-GB" sz="2000" dirty="0">
                <a:solidFill>
                  <a:srgbClr val="AE1518"/>
                </a:solidFill>
                <a:sym typeface="Wingdings" pitchFamily="2" charset="2"/>
              </a:rPr>
              <a:t> </a:t>
            </a:r>
            <a:r>
              <a:rPr lang="en-GB" sz="2000" dirty="0" err="1">
                <a:solidFill>
                  <a:srgbClr val="AE1518"/>
                </a:solidFill>
                <a:sym typeface="Wingdings" pitchFamily="2" charset="2"/>
              </a:rPr>
              <a:t>leyendo</a:t>
            </a:r>
            <a:r>
              <a:rPr lang="en-GB" sz="2000" dirty="0">
                <a:solidFill>
                  <a:srgbClr val="AE1518"/>
                </a:solidFill>
                <a:sym typeface="Wingdings" pitchFamily="2" charset="2"/>
              </a:rPr>
              <a:t> </a:t>
            </a:r>
            <a:r>
              <a:rPr lang="en-GB" sz="2000" dirty="0" err="1">
                <a:solidFill>
                  <a:srgbClr val="AE1518"/>
                </a:solidFill>
                <a:sym typeface="Wingdings" pitchFamily="2" charset="2"/>
              </a:rPr>
              <a:t>mensajes</a:t>
            </a:r>
            <a:r>
              <a:rPr lang="en-GB" sz="2000" dirty="0">
                <a:solidFill>
                  <a:srgbClr val="AE1518"/>
                </a:solidFill>
                <a:sym typeface="Wingdings" pitchFamily="2" charset="2"/>
              </a:rPr>
              <a:t> </a:t>
            </a:r>
            <a:r>
              <a:rPr lang="en-GB" sz="2000" dirty="0" err="1">
                <a:solidFill>
                  <a:srgbClr val="AE1518"/>
                </a:solidFill>
                <a:sym typeface="Wingdings" pitchFamily="2" charset="2"/>
              </a:rPr>
              <a:t>en</a:t>
            </a:r>
            <a:r>
              <a:rPr lang="en-GB" sz="2000" dirty="0">
                <a:solidFill>
                  <a:srgbClr val="AE1518"/>
                </a:solidFill>
                <a:sym typeface="Wingdings" pitchFamily="2" charset="2"/>
              </a:rPr>
              <a:t> sus </a:t>
            </a:r>
            <a:r>
              <a:rPr lang="en-GB" sz="2000" dirty="0" err="1">
                <a:solidFill>
                  <a:srgbClr val="AE1518"/>
                </a:solidFill>
                <a:sym typeface="Wingdings" pitchFamily="2" charset="2"/>
              </a:rPr>
              <a:t>móviles</a:t>
            </a:r>
            <a:r>
              <a:rPr lang="en-ES" sz="2000" dirty="0">
                <a:solidFill>
                  <a:srgbClr val="AE1518"/>
                </a:solidFill>
                <a:sym typeface="Wingdings" pitchFamily="2" charset="2"/>
              </a:rPr>
              <a:t>.</a:t>
            </a:r>
            <a:endParaRPr lang="en-GB" sz="2000" dirty="0">
              <a:solidFill>
                <a:srgbClr val="AE1518"/>
              </a:solidFill>
            </a:endParaRPr>
          </a:p>
        </p:txBody>
      </p:sp>
      <p:sp>
        <p:nvSpPr>
          <p:cNvPr id="49" name="Rectangle 48">
            <a:extLst>
              <a:ext uri="{FF2B5EF4-FFF2-40B4-BE49-F238E27FC236}">
                <a16:creationId xmlns:a16="http://schemas.microsoft.com/office/drawing/2014/main" id="{8C3B9DA3-559B-4372-8BA2-722CB1BFDBE8}"/>
              </a:ext>
            </a:extLst>
          </p:cNvPr>
          <p:cNvSpPr/>
          <p:nvPr/>
        </p:nvSpPr>
        <p:spPr>
          <a:xfrm>
            <a:off x="172154" y="4905901"/>
            <a:ext cx="6025260" cy="707886"/>
          </a:xfrm>
          <a:prstGeom prst="rect">
            <a:avLst/>
          </a:prstGeom>
        </p:spPr>
        <p:txBody>
          <a:bodyPr wrap="square">
            <a:spAutoFit/>
          </a:bodyPr>
          <a:lstStyle/>
          <a:p>
            <a:r>
              <a:rPr lang="es-ES" sz="2000" dirty="0">
                <a:solidFill>
                  <a:srgbClr val="AE1518"/>
                </a:solidFill>
                <a:sym typeface="Wingdings" pitchFamily="2" charset="2"/>
              </a:rPr>
              <a:t>Nosotros estamos buscando la entrada en el mapa mientras que ellos…</a:t>
            </a:r>
          </a:p>
        </p:txBody>
      </p:sp>
      <p:cxnSp>
        <p:nvCxnSpPr>
          <p:cNvPr id="6" name="Straight Connector 5">
            <a:extLst>
              <a:ext uri="{FF2B5EF4-FFF2-40B4-BE49-F238E27FC236}">
                <a16:creationId xmlns:a16="http://schemas.microsoft.com/office/drawing/2014/main" id="{77EB783B-23C7-5D51-BCD6-F44E9D2ECCC3}"/>
              </a:ext>
            </a:extLst>
          </p:cNvPr>
          <p:cNvCxnSpPr/>
          <p:nvPr/>
        </p:nvCxnSpPr>
        <p:spPr>
          <a:xfrm>
            <a:off x="6096000" y="0"/>
            <a:ext cx="0" cy="62682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ounded Rectangle 11">
            <a:extLst>
              <a:ext uri="{FF2B5EF4-FFF2-40B4-BE49-F238E27FC236}">
                <a16:creationId xmlns:a16="http://schemas.microsoft.com/office/drawing/2014/main" id="{B2236DA4-3E02-89CE-4CD0-2F1ACFF3C90D}"/>
              </a:ext>
            </a:extLst>
          </p:cNvPr>
          <p:cNvSpPr/>
          <p:nvPr/>
        </p:nvSpPr>
        <p:spPr>
          <a:xfrm>
            <a:off x="10771475" y="258166"/>
            <a:ext cx="1156667"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5" name="Title 4">
            <a:extLst>
              <a:ext uri="{FF2B5EF4-FFF2-40B4-BE49-F238E27FC236}">
                <a16:creationId xmlns:a16="http://schemas.microsoft.com/office/drawing/2014/main" id="{189D0CAD-BF9E-127A-AB7D-15A78F2E89F4}"/>
              </a:ext>
            </a:extLst>
          </p:cNvPr>
          <p:cNvSpPr>
            <a:spLocks noGrp="1"/>
          </p:cNvSpPr>
          <p:nvPr>
            <p:ph type="title"/>
          </p:nvPr>
        </p:nvSpPr>
        <p:spPr>
          <a:xfrm>
            <a:off x="10857400" y="108049"/>
            <a:ext cx="984816" cy="731119"/>
          </a:xfrm>
        </p:spPr>
        <p:txBody>
          <a:bodyPr>
            <a:normAutofit/>
          </a:bodyPr>
          <a:lstStyle/>
          <a:p>
            <a:r>
              <a:rPr lang="en-ES" sz="2000" dirty="0">
                <a:solidFill>
                  <a:schemeClr val="bg1"/>
                </a:solidFill>
              </a:rPr>
              <a:t>hablar</a:t>
            </a:r>
          </a:p>
        </p:txBody>
      </p:sp>
    </p:spTree>
    <p:extLst>
      <p:ext uri="{BB962C8B-B14F-4D97-AF65-F5344CB8AC3E}">
        <p14:creationId xmlns:p14="http://schemas.microsoft.com/office/powerpoint/2010/main" val="22941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42" grpId="0"/>
      <p:bldP spid="43" grpId="0"/>
      <p:bldP spid="44" grpId="0"/>
      <p:bldP spid="45" grpId="0"/>
      <p:bldP spid="46" grpId="0"/>
      <p:bldP spid="47" grpId="0"/>
      <p:bldP spid="48"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body" idx="1"/>
          </p:nvPr>
        </p:nvSpPr>
        <p:spPr>
          <a:xfrm>
            <a:off x="363538" y="5329486"/>
            <a:ext cx="4164919"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s-ES" dirty="0"/>
              <a:t>Louise Caruso / Amanda Izquierdo / Mollie Bentley-Smith</a:t>
            </a:r>
            <a:endParaRPr dirty="0"/>
          </a:p>
          <a:p>
            <a:pPr marL="0" lvl="0" indent="0" algn="l" rtl="0">
              <a:lnSpc>
                <a:spcPct val="90000"/>
              </a:lnSpc>
              <a:spcBef>
                <a:spcPts val="1000"/>
              </a:spcBef>
              <a:spcAft>
                <a:spcPts val="0"/>
              </a:spcAft>
              <a:buClr>
                <a:schemeClr val="lt1"/>
              </a:buClr>
              <a:buSzPct val="100000"/>
              <a:buNone/>
            </a:pPr>
            <a:r>
              <a:rPr lang="es-ES" dirty="0" err="1"/>
              <a:t>Artwork</a:t>
            </a:r>
            <a:r>
              <a:rPr lang="es-ES" dirty="0"/>
              <a:t>: Mark Davies</a:t>
            </a:r>
            <a:endParaRPr dirty="0"/>
          </a:p>
          <a:p>
            <a:pPr marL="0" lvl="0" indent="0" algn="l" rtl="0">
              <a:lnSpc>
                <a:spcPct val="90000"/>
              </a:lnSpc>
              <a:spcBef>
                <a:spcPts val="1000"/>
              </a:spcBef>
              <a:spcAft>
                <a:spcPts val="0"/>
              </a:spcAft>
              <a:buClr>
                <a:schemeClr val="lt1"/>
              </a:buClr>
              <a:buSzPct val="100000"/>
              <a:buNone/>
            </a:pPr>
            <a:r>
              <a:rPr lang="es-ES" dirty="0"/>
              <a:t>Date </a:t>
            </a:r>
            <a:r>
              <a:rPr lang="es-ES" dirty="0" err="1"/>
              <a:t>updated</a:t>
            </a:r>
            <a:r>
              <a:rPr lang="es-ES" dirty="0"/>
              <a:t> 01/03/23</a:t>
            </a:r>
            <a:endParaRPr dirty="0"/>
          </a:p>
        </p:txBody>
      </p:sp>
      <p:sp>
        <p:nvSpPr>
          <p:cNvPr id="112" name="Google Shape;112;p7"/>
          <p:cNvSpPr txBox="1">
            <a:spLocks noGrp="1"/>
          </p:cNvSpPr>
          <p:nvPr>
            <p:ph type="body" idx="2"/>
          </p:nvPr>
        </p:nvSpPr>
        <p:spPr>
          <a:xfrm>
            <a:off x="363538" y="2796466"/>
            <a:ext cx="6392862" cy="2232734"/>
          </a:xfrm>
          <a:prstGeom prst="rect">
            <a:avLst/>
          </a:prstGeom>
          <a:noFill/>
          <a:ln>
            <a:noFill/>
          </a:ln>
        </p:spPr>
        <p:txBody>
          <a:bodyPr spcFirstLastPara="1" wrap="square" lIns="91425" tIns="45700" rIns="91425" bIns="45700" anchor="t" anchorCtr="0">
            <a:normAutofit/>
          </a:bodyPr>
          <a:lstStyle/>
          <a:p>
            <a:pPr marL="0" indent="0">
              <a:spcBef>
                <a:spcPts val="0"/>
              </a:spcBef>
            </a:pPr>
            <a:r>
              <a:rPr lang="es-ES" sz="2400" b="0" dirty="0" err="1"/>
              <a:t>present</a:t>
            </a:r>
            <a:r>
              <a:rPr lang="es-ES" sz="2400" b="0" dirty="0"/>
              <a:t> tense -ar 1st and 2nd </a:t>
            </a:r>
            <a:r>
              <a:rPr lang="es-ES" sz="2400" b="0" dirty="0" err="1"/>
              <a:t>person</a:t>
            </a:r>
            <a:r>
              <a:rPr lang="es-ES" sz="2400" b="0" dirty="0"/>
              <a:t> singular </a:t>
            </a:r>
            <a:r>
              <a:rPr lang="es-ES" sz="2400" b="0" dirty="0" err="1"/>
              <a:t>verbs</a:t>
            </a:r>
            <a:r>
              <a:rPr lang="es-ES" sz="2400" b="0" dirty="0"/>
              <a:t> (-o, -as)</a:t>
            </a:r>
          </a:p>
        </p:txBody>
      </p:sp>
      <p:sp>
        <p:nvSpPr>
          <p:cNvPr id="113" name="Google Shape;113;p7"/>
          <p:cNvSpPr txBox="1">
            <a:spLocks noGrp="1"/>
          </p:cNvSpPr>
          <p:nvPr>
            <p:ph type="body" idx="3"/>
          </p:nvPr>
        </p:nvSpPr>
        <p:spPr>
          <a:xfrm>
            <a:off x="363537" y="1952625"/>
            <a:ext cx="7854187"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None/>
            </a:pPr>
            <a:r>
              <a:rPr lang="es-ES" dirty="0"/>
              <a:t>Meeting </a:t>
            </a:r>
            <a:r>
              <a:rPr lang="es-ES" dirty="0" err="1"/>
              <a:t>friends</a:t>
            </a:r>
            <a:endParaRPr dirty="0"/>
          </a:p>
        </p:txBody>
      </p:sp>
      <p:sp>
        <p:nvSpPr>
          <p:cNvPr id="114" name="Google Shape;114;p7"/>
          <p:cNvSpPr txBox="1"/>
          <p:nvPr/>
        </p:nvSpPr>
        <p:spPr>
          <a:xfrm>
            <a:off x="363538" y="4250831"/>
            <a:ext cx="4864546" cy="47939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400"/>
              <a:buFont typeface="Arial"/>
              <a:buNone/>
            </a:pPr>
            <a:r>
              <a:rPr lang="es-ES" sz="2400" b="0" i="0" u="none" strike="noStrike" cap="none">
                <a:solidFill>
                  <a:srgbClr val="FFFFFF"/>
                </a:solidFill>
                <a:latin typeface="Century Gothic"/>
                <a:ea typeface="Century Gothic"/>
                <a:cs typeface="Century Gothic"/>
                <a:sym typeface="Century Gothic"/>
              </a:rPr>
              <a:t>Year 10 Term 1.1 Week 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Istanbul basaksehir f.k. - Clip Art Library">
            <a:extLst>
              <a:ext uri="{FF2B5EF4-FFF2-40B4-BE49-F238E27FC236}">
                <a16:creationId xmlns:a16="http://schemas.microsoft.com/office/drawing/2014/main" id="{5535971A-9A55-D09E-D79E-21AF5B462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55" y="3380079"/>
            <a:ext cx="955750" cy="955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mping Child Clip art - Cartoon boy png download - 840*1114 ...">
            <a:extLst>
              <a:ext uri="{FF2B5EF4-FFF2-40B4-BE49-F238E27FC236}">
                <a16:creationId xmlns:a16="http://schemas.microsoft.com/office/drawing/2014/main" id="{033F520C-3C8B-AA3B-25A9-CA7EAE190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143" y="2357895"/>
            <a:ext cx="1014431" cy="13473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jpg - Clip Art Library">
            <a:extLst>
              <a:ext uri="{FF2B5EF4-FFF2-40B4-BE49-F238E27FC236}">
                <a16:creationId xmlns:a16="http://schemas.microsoft.com/office/drawing/2014/main" id="{E250BFBD-2A4B-58E2-9768-301276AF0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589" y="1682404"/>
            <a:ext cx="1416614" cy="8468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Broken Leg Clipart, Download Free Broken Leg Clipart png ...">
            <a:extLst>
              <a:ext uri="{FF2B5EF4-FFF2-40B4-BE49-F238E27FC236}">
                <a16:creationId xmlns:a16="http://schemas.microsoft.com/office/drawing/2014/main" id="{B0A19371-8F1C-562F-6285-317E5C43A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445" y="3336646"/>
            <a:ext cx="1108042" cy="852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ortoise Cliparts, Download Free Tortoise Cliparts png images ...">
            <a:extLst>
              <a:ext uri="{FF2B5EF4-FFF2-40B4-BE49-F238E27FC236}">
                <a16:creationId xmlns:a16="http://schemas.microsoft.com/office/drawing/2014/main" id="{8C0EDED4-4E5C-3704-985A-649733A640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4199" y="5022798"/>
            <a:ext cx="1274029" cy="678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p art bread - Clip Art Library">
            <a:extLst>
              <a:ext uri="{FF2B5EF4-FFF2-40B4-BE49-F238E27FC236}">
                <a16:creationId xmlns:a16="http://schemas.microsoft.com/office/drawing/2014/main" id="{888910BD-F192-6563-19E5-C125F9973D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0449" y="4306732"/>
            <a:ext cx="978692" cy="733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it Cartoon Formal wear Illustration - Suits men png download ...">
            <a:extLst>
              <a:ext uri="{FF2B5EF4-FFF2-40B4-BE49-F238E27FC236}">
                <a16:creationId xmlns:a16="http://schemas.microsoft.com/office/drawing/2014/main" id="{B53276C3-6275-AA85-6DA3-010E2F057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684" y="630659"/>
            <a:ext cx="817842" cy="11406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6943A75-55C8-AE47-B265-AEC4C5B7BFBE}"/>
              </a:ext>
            </a:extLst>
          </p:cNvPr>
          <p:cNvSpPr txBox="1"/>
          <p:nvPr/>
        </p:nvSpPr>
        <p:spPr>
          <a:xfrm>
            <a:off x="5912425" y="3493084"/>
            <a:ext cx="12650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r</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332658" y="1877965"/>
            <a:ext cx="19415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g</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40385" y="1163676"/>
            <a:ext cx="2860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h</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334329" y="3568211"/>
            <a:ext cx="2925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de a</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269419" y="5881212"/>
            <a:ext cx="28953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s</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372794" y="2709320"/>
            <a:ext cx="18245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s</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5922153" y="4277263"/>
            <a:ext cx="20505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m_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19" name="CuadroTexto 18">
            <a:extLst>
              <a:ext uri="{FF2B5EF4-FFF2-40B4-BE49-F238E27FC236}">
                <a16:creationId xmlns:a16="http://schemas.microsoft.com/office/drawing/2014/main" id="{2F08CD9F-5953-0448-B8A7-DA39CECF6B79}"/>
              </a:ext>
            </a:extLst>
          </p:cNvPr>
          <p:cNvSpPr txBox="1"/>
          <p:nvPr/>
        </p:nvSpPr>
        <p:spPr>
          <a:xfrm>
            <a:off x="5922153" y="4997354"/>
            <a:ext cx="4506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e_ _ _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a:t>
            </a: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a:t>
            </a:r>
            <a:r>
              <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 _</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340385" y="1171472"/>
            <a:ext cx="17588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hombre</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278368" y="5880830"/>
            <a:ext cx="23551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so</a:t>
            </a:r>
            <a:r>
              <a:rPr kumimoji="0" lang="en-GB" sz="32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bre</a:t>
            </a:r>
            <a:r>
              <a:rPr kumimoji="0" lang="en-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todo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5921802" y="4282573"/>
            <a:ext cx="1617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3D3C3C"/>
                </a:solidFill>
                <a:latin typeface="Century Gothic" panose="020B0502020202020204" pitchFamily="34" charset="0"/>
              </a:rPr>
              <a:t>muerto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321097" y="3567554"/>
            <a:ext cx="25811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de acuerdo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1" name="CuadroTexto 18">
            <a:extLst>
              <a:ext uri="{FF2B5EF4-FFF2-40B4-BE49-F238E27FC236}">
                <a16:creationId xmlns:a16="http://schemas.microsoft.com/office/drawing/2014/main" id="{2F08CD9F-5953-0448-B8A7-DA39CECF6B79}"/>
              </a:ext>
            </a:extLst>
          </p:cNvPr>
          <p:cNvSpPr txBox="1"/>
          <p:nvPr/>
        </p:nvSpPr>
        <p:spPr>
          <a:xfrm>
            <a:off x="5918452" y="5005044"/>
            <a:ext cx="35108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estar a punto de</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332658" y="4319905"/>
            <a:ext cx="15648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el p_ _ </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5921884" y="3493084"/>
            <a:ext cx="9861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roto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5735332" y="1947702"/>
            <a:ext cx="8483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t</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5736852" y="1956871"/>
            <a:ext cx="8547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tan</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5909444" y="2706061"/>
            <a:ext cx="27109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la n_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5909444" y="2707172"/>
            <a:ext cx="20297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la noticia</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294614" y="5072255"/>
            <a:ext cx="25843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AE1518"/>
                </a:solidFill>
                <a:latin typeface="Century Gothic" panose="020B0502020202020204" pitchFamily="34" charset="0"/>
              </a:rPr>
              <a:t>d</a:t>
            </a:r>
            <a:r>
              <a:rPr kumimoji="0" lang="en-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289196" y="5075832"/>
            <a:ext cx="20681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despacio</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
        <p:nvSpPr>
          <p:cNvPr id="3" name="TextBox 2"/>
          <p:cNvSpPr txBox="1"/>
          <p:nvPr/>
        </p:nvSpPr>
        <p:spPr>
          <a:xfrm>
            <a:off x="-23174" y="1250011"/>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a:t>
            </a:r>
          </a:p>
        </p:txBody>
      </p:sp>
      <p:sp>
        <p:nvSpPr>
          <p:cNvPr id="55" name="TextBox 54"/>
          <p:cNvSpPr txBox="1"/>
          <p:nvPr/>
        </p:nvSpPr>
        <p:spPr>
          <a:xfrm>
            <a:off x="2189" y="198736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2.</a:t>
            </a:r>
          </a:p>
        </p:txBody>
      </p:sp>
      <p:sp>
        <p:nvSpPr>
          <p:cNvPr id="56" name="TextBox 55"/>
          <p:cNvSpPr txBox="1"/>
          <p:nvPr/>
        </p:nvSpPr>
        <p:spPr>
          <a:xfrm>
            <a:off x="2189" y="2763222"/>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321097" y="1881619"/>
            <a:ext cx="12442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gratis</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378949" y="2708662"/>
            <a:ext cx="12490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noProof="0" dirty="0">
                <a:solidFill>
                  <a:srgbClr val="3D3C3C"/>
                </a:solidFill>
                <a:latin typeface="Century Gothic" panose="020B0502020202020204" pitchFamily="34" charset="0"/>
              </a:rPr>
              <a:t>saltar</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59" name="TextBox 58"/>
          <p:cNvSpPr txBox="1"/>
          <p:nvPr/>
        </p:nvSpPr>
        <p:spPr>
          <a:xfrm>
            <a:off x="7472" y="3627122"/>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4.</a:t>
            </a:r>
          </a:p>
        </p:txBody>
      </p:sp>
      <p:sp>
        <p:nvSpPr>
          <p:cNvPr id="60" name="TextBox 59"/>
          <p:cNvSpPr txBox="1"/>
          <p:nvPr/>
        </p:nvSpPr>
        <p:spPr>
          <a:xfrm>
            <a:off x="-10166" y="4417168"/>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32658" y="4319904"/>
            <a:ext cx="14574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el pan</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62" name="TextBox 61"/>
          <p:cNvSpPr txBox="1"/>
          <p:nvPr/>
        </p:nvSpPr>
        <p:spPr>
          <a:xfrm>
            <a:off x="8681" y="519536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6.</a:t>
            </a:r>
          </a:p>
        </p:txBody>
      </p:sp>
      <p:sp>
        <p:nvSpPr>
          <p:cNvPr id="63" name="TextBox 62"/>
          <p:cNvSpPr txBox="1"/>
          <p:nvPr/>
        </p:nvSpPr>
        <p:spPr>
          <a:xfrm>
            <a:off x="7472" y="5904643"/>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7.</a:t>
            </a:r>
          </a:p>
        </p:txBody>
      </p:sp>
      <p:sp>
        <p:nvSpPr>
          <p:cNvPr id="64" name="TextBox 63"/>
          <p:cNvSpPr txBox="1"/>
          <p:nvPr/>
        </p:nvSpPr>
        <p:spPr>
          <a:xfrm>
            <a:off x="5328896" y="1225091"/>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5735332" y="1146189"/>
            <a:ext cx="32223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d_ 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5735332" y="1152637"/>
            <a:ext cx="23246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3D3C3C"/>
                </a:solidFill>
                <a:latin typeface="Century Gothic" panose="020B0502020202020204" pitchFamily="34" charset="0"/>
              </a:rPr>
              <a:t>doscientos</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67" name="TextBox 66"/>
          <p:cNvSpPr txBox="1"/>
          <p:nvPr/>
        </p:nvSpPr>
        <p:spPr>
          <a:xfrm>
            <a:off x="5325705" y="2022335"/>
            <a:ext cx="47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9.</a:t>
            </a:r>
          </a:p>
        </p:txBody>
      </p:sp>
      <p:sp>
        <p:nvSpPr>
          <p:cNvPr id="68" name="TextBox 67"/>
          <p:cNvSpPr txBox="1"/>
          <p:nvPr/>
        </p:nvSpPr>
        <p:spPr>
          <a:xfrm>
            <a:off x="5330230" y="2829800"/>
            <a:ext cx="934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10.</a:t>
            </a:r>
          </a:p>
        </p:txBody>
      </p:sp>
      <p:sp>
        <p:nvSpPr>
          <p:cNvPr id="69" name="TextBox 68"/>
          <p:cNvSpPr txBox="1"/>
          <p:nvPr/>
        </p:nvSpPr>
        <p:spPr>
          <a:xfrm>
            <a:off x="5328785" y="3579619"/>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11.</a:t>
            </a:r>
          </a:p>
        </p:txBody>
      </p:sp>
      <p:sp>
        <p:nvSpPr>
          <p:cNvPr id="70" name="TextBox 69"/>
          <p:cNvSpPr txBox="1"/>
          <p:nvPr/>
        </p:nvSpPr>
        <p:spPr>
          <a:xfrm>
            <a:off x="5334572" y="4356871"/>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12.</a:t>
            </a:r>
          </a:p>
        </p:txBody>
      </p:sp>
      <p:sp>
        <p:nvSpPr>
          <p:cNvPr id="72" name="TextBox 71"/>
          <p:cNvSpPr txBox="1"/>
          <p:nvPr/>
        </p:nvSpPr>
        <p:spPr>
          <a:xfrm>
            <a:off x="5320521" y="5117622"/>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13.</a:t>
            </a:r>
          </a:p>
        </p:txBody>
      </p:sp>
      <p:sp>
        <p:nvSpPr>
          <p:cNvPr id="74" name="TextBox 73"/>
          <p:cNvSpPr txBox="1"/>
          <p:nvPr/>
        </p:nvSpPr>
        <p:spPr>
          <a:xfrm>
            <a:off x="5319691" y="5838321"/>
            <a:ext cx="779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14.</a:t>
            </a:r>
          </a:p>
        </p:txBody>
      </p:sp>
      <p:sp>
        <p:nvSpPr>
          <p:cNvPr id="75" name="CuadroTexto 18">
            <a:extLst>
              <a:ext uri="{FF2B5EF4-FFF2-40B4-BE49-F238E27FC236}">
                <a16:creationId xmlns:a16="http://schemas.microsoft.com/office/drawing/2014/main" id="{2F08CD9F-5953-0448-B8A7-DA39CECF6B79}"/>
              </a:ext>
            </a:extLst>
          </p:cNvPr>
          <p:cNvSpPr txBox="1"/>
          <p:nvPr/>
        </p:nvSpPr>
        <p:spPr>
          <a:xfrm>
            <a:off x="5918452" y="5781533"/>
            <a:ext cx="3716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AE1518"/>
                </a:solidFill>
                <a:latin typeface="Century Gothic" panose="020B0502020202020204" pitchFamily="34" charset="0"/>
              </a:rPr>
              <a:t>¡E</a:t>
            </a:r>
            <a:r>
              <a:rPr kumimoji="0" lang="es-ES"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rPr>
              <a:t>_ _ _ _ _ _ _ _ _ _</a:t>
            </a:r>
            <a:endParaRPr kumimoji="0" lang="es-GB" sz="3200" b="0" i="0" u="none" strike="noStrike" kern="1200" cap="none" spc="0" normalizeH="0" baseline="0" noProof="0" dirty="0">
              <a:ln>
                <a:noFill/>
              </a:ln>
              <a:solidFill>
                <a:srgbClr val="AE1518"/>
              </a:solidFill>
              <a:effectLst/>
              <a:uLnTx/>
              <a:uFillTx/>
              <a:latin typeface="Century Gothic" panose="020B0502020202020204" pitchFamily="34" charset="0"/>
              <a:ea typeface="+mn-ea"/>
              <a:cs typeface="+mn-cs"/>
            </a:endParaRPr>
          </a:p>
        </p:txBody>
      </p:sp>
      <p:sp>
        <p:nvSpPr>
          <p:cNvPr id="76" name="CuadroTexto 18">
            <a:extLst>
              <a:ext uri="{FF2B5EF4-FFF2-40B4-BE49-F238E27FC236}">
                <a16:creationId xmlns:a16="http://schemas.microsoft.com/office/drawing/2014/main" id="{2F08CD9F-5953-0448-B8A7-DA39CECF6B79}"/>
              </a:ext>
            </a:extLst>
          </p:cNvPr>
          <p:cNvSpPr txBox="1"/>
          <p:nvPr/>
        </p:nvSpPr>
        <p:spPr>
          <a:xfrm>
            <a:off x="5925466" y="5789741"/>
            <a:ext cx="31486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3D3C3C"/>
                </a:solidFill>
                <a:latin typeface="Century Gothic" panose="020B0502020202020204" pitchFamily="34" charset="0"/>
              </a:rPr>
              <a:t>¡</a:t>
            </a:r>
            <a:r>
              <a:rPr lang="en-GB" sz="3200" dirty="0" err="1">
                <a:solidFill>
                  <a:srgbClr val="3D3C3C"/>
                </a:solidFill>
                <a:latin typeface="Century Gothic" panose="020B0502020202020204" pitchFamily="34" charset="0"/>
              </a:rPr>
              <a:t>Enhorabuena</a:t>
            </a:r>
            <a:r>
              <a:rPr lang="en-GB" sz="3200" dirty="0">
                <a:solidFill>
                  <a:srgbClr val="3D3C3C"/>
                </a:solidFill>
                <a:latin typeface="Century Gothic" panose="020B0502020202020204" pitchFamily="34" charset="0"/>
              </a:rPr>
              <a:t>!</a:t>
            </a:r>
            <a:endParaRPr kumimoji="0" lang="es-GB" sz="3200" b="0" i="0" u="none" strike="noStrike" kern="1200" cap="none" spc="0" normalizeH="0" baseline="0" noProof="0" dirty="0">
              <a:ln>
                <a:noFill/>
              </a:ln>
              <a:solidFill>
                <a:srgbClr val="3D3C3C"/>
              </a:solidFill>
              <a:effectLst/>
              <a:uLnTx/>
              <a:uFillTx/>
              <a:latin typeface="Century Gothic" panose="020B0502020202020204" pitchFamily="34" charset="0"/>
            </a:endParaRPr>
          </a:p>
        </p:txBody>
      </p:sp>
      <p:sp>
        <p:nvSpPr>
          <p:cNvPr id="104" name="CuadroTexto 103">
            <a:extLst>
              <a:ext uri="{FF2B5EF4-FFF2-40B4-BE49-F238E27FC236}">
                <a16:creationId xmlns:a16="http://schemas.microsoft.com/office/drawing/2014/main" id="{20E44D00-A85A-8240-B222-6EAC57903427}"/>
              </a:ext>
            </a:extLst>
          </p:cNvPr>
          <p:cNvSpPr txBox="1"/>
          <p:nvPr/>
        </p:nvSpPr>
        <p:spPr>
          <a:xfrm>
            <a:off x="9734344" y="2868465"/>
            <a:ext cx="17588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200" b="0" i="0" u="none" strike="noStrike" kern="1200" cap="none" spc="0" normalizeH="0" baseline="0" noProof="0" dirty="0">
                <a:ln>
                  <a:noFill/>
                </a:ln>
                <a:solidFill>
                  <a:srgbClr val="3D3C3C"/>
                </a:solidFill>
                <a:effectLst/>
                <a:highlight>
                  <a:srgbClr val="E3EAFD"/>
                </a:highlight>
                <a:uLnTx/>
                <a:uFillTx/>
                <a:latin typeface="Century Gothic"/>
                <a:ea typeface="+mn-ea"/>
                <a:cs typeface="+mn-cs"/>
              </a:rPr>
              <a:t>news item</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27" name="Title 11">
            <a:extLst>
              <a:ext uri="{FF2B5EF4-FFF2-40B4-BE49-F238E27FC236}">
                <a16:creationId xmlns:a16="http://schemas.microsoft.com/office/drawing/2014/main" id="{27C5D05A-11F5-A4DD-D92C-74FBA9702547}"/>
              </a:ext>
            </a:extLst>
          </p:cNvPr>
          <p:cNvSpPr txBox="1">
            <a:spLocks/>
          </p:cNvSpPr>
          <p:nvPr/>
        </p:nvSpPr>
        <p:spPr>
          <a:xfrm>
            <a:off x="15975" y="30101"/>
            <a:ext cx="4498848" cy="647577"/>
          </a:xfrm>
          <a:prstGeom prst="rect">
            <a:avLst/>
          </a:prstGeom>
          <a:blipFill>
            <a:blip r:embed="rId10">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Vocabulario</a:t>
            </a:r>
            <a:endParaRPr lang="en-GB" dirty="0"/>
          </a:p>
        </p:txBody>
      </p:sp>
      <p:sp>
        <p:nvSpPr>
          <p:cNvPr id="2" name="CuadroTexto 103">
            <a:extLst>
              <a:ext uri="{FF2B5EF4-FFF2-40B4-BE49-F238E27FC236}">
                <a16:creationId xmlns:a16="http://schemas.microsoft.com/office/drawing/2014/main" id="{3102E4FD-0FED-BD11-7497-B4C7FC388105}"/>
              </a:ext>
            </a:extLst>
          </p:cNvPr>
          <p:cNvSpPr txBox="1"/>
          <p:nvPr/>
        </p:nvSpPr>
        <p:spPr>
          <a:xfrm>
            <a:off x="8714289" y="4417168"/>
            <a:ext cx="11464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dead</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6" name="CuadroTexto 103">
            <a:extLst>
              <a:ext uri="{FF2B5EF4-FFF2-40B4-BE49-F238E27FC236}">
                <a16:creationId xmlns:a16="http://schemas.microsoft.com/office/drawing/2014/main" id="{9B70093E-8D8E-6CD4-0578-93FD35B625CB}"/>
              </a:ext>
            </a:extLst>
          </p:cNvPr>
          <p:cNvSpPr txBox="1"/>
          <p:nvPr/>
        </p:nvSpPr>
        <p:spPr>
          <a:xfrm>
            <a:off x="8170487" y="3579619"/>
            <a:ext cx="13404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broken</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7" name="CuadroTexto 103">
            <a:extLst>
              <a:ext uri="{FF2B5EF4-FFF2-40B4-BE49-F238E27FC236}">
                <a16:creationId xmlns:a16="http://schemas.microsoft.com/office/drawing/2014/main" id="{C48AD16B-63CF-5F80-B27C-8B304A59B099}"/>
              </a:ext>
            </a:extLst>
          </p:cNvPr>
          <p:cNvSpPr txBox="1"/>
          <p:nvPr/>
        </p:nvSpPr>
        <p:spPr>
          <a:xfrm>
            <a:off x="3895087" y="5096483"/>
            <a:ext cx="11737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slowly</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8" name="CuadroTexto 103">
            <a:extLst>
              <a:ext uri="{FF2B5EF4-FFF2-40B4-BE49-F238E27FC236}">
                <a16:creationId xmlns:a16="http://schemas.microsoft.com/office/drawing/2014/main" id="{6C188143-BEF3-246D-17F3-EE62C5EF4E7B}"/>
              </a:ext>
            </a:extLst>
          </p:cNvPr>
          <p:cNvSpPr txBox="1"/>
          <p:nvPr/>
        </p:nvSpPr>
        <p:spPr>
          <a:xfrm>
            <a:off x="2931793" y="4486164"/>
            <a:ext cx="122982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bread</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4" name="CuadroTexto 103">
            <a:extLst>
              <a:ext uri="{FF2B5EF4-FFF2-40B4-BE49-F238E27FC236}">
                <a16:creationId xmlns:a16="http://schemas.microsoft.com/office/drawing/2014/main" id="{DA2F1E6F-4B6A-91E0-2D5B-897EFB581C94}"/>
              </a:ext>
            </a:extLst>
          </p:cNvPr>
          <p:cNvSpPr txBox="1"/>
          <p:nvPr/>
        </p:nvSpPr>
        <p:spPr>
          <a:xfrm>
            <a:off x="2462759" y="1216686"/>
            <a:ext cx="10118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man</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6" name="CuadroTexto 103">
            <a:extLst>
              <a:ext uri="{FF2B5EF4-FFF2-40B4-BE49-F238E27FC236}">
                <a16:creationId xmlns:a16="http://schemas.microsoft.com/office/drawing/2014/main" id="{17962F15-09CE-7FDF-E18C-42EF752CA3BB}"/>
              </a:ext>
            </a:extLst>
          </p:cNvPr>
          <p:cNvSpPr txBox="1"/>
          <p:nvPr/>
        </p:nvSpPr>
        <p:spPr>
          <a:xfrm>
            <a:off x="2776546" y="2892476"/>
            <a:ext cx="268855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r>
              <a:rPr lang="en-GB" sz="2200" dirty="0">
                <a:solidFill>
                  <a:srgbClr val="3D3C3C"/>
                </a:solidFill>
                <a:highlight>
                  <a:srgbClr val="E3EAFD"/>
                </a:highlight>
                <a:latin typeface="Century Gothic"/>
              </a:rPr>
              <a:t>to jump, jumping</a:t>
            </a:r>
            <a:r>
              <a:rPr kumimoji="0" lang="es-GB" sz="22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20" name="Rectangle 19">
            <a:extLst>
              <a:ext uri="{FF2B5EF4-FFF2-40B4-BE49-F238E27FC236}">
                <a16:creationId xmlns:a16="http://schemas.microsoft.com/office/drawing/2014/main" id="{F9DE99B9-E64F-27B6-4C5F-4EC7F6EC8DA3}"/>
              </a:ext>
            </a:extLst>
          </p:cNvPr>
          <p:cNvSpPr/>
          <p:nvPr/>
        </p:nvSpPr>
        <p:spPr>
          <a:xfrm>
            <a:off x="8879260" y="842116"/>
            <a:ext cx="2075211" cy="1015663"/>
          </a:xfrm>
          <a:prstGeom prst="rect">
            <a:avLst/>
          </a:prstGeom>
          <a:noFill/>
        </p:spPr>
        <p:txBody>
          <a:bodyPr wrap="square" lIns="91440" tIns="45720" rIns="91440" bIns="45720">
            <a:spAutoFit/>
          </a:bodyPr>
          <a:lstStyle/>
          <a:p>
            <a:pPr algn="ctr"/>
            <a:r>
              <a:rPr lang="en-US" sz="6000" b="1" cap="none" spc="0" dirty="0">
                <a:ln w="22225">
                  <a:solidFill>
                    <a:schemeClr val="accent2"/>
                  </a:solidFill>
                  <a:prstDash val="solid"/>
                </a:ln>
                <a:solidFill>
                  <a:srgbClr val="7030A0"/>
                </a:solidFill>
                <a:effectLst/>
              </a:rPr>
              <a:t>200</a:t>
            </a:r>
          </a:p>
        </p:txBody>
      </p:sp>
      <p:pic>
        <p:nvPicPr>
          <p:cNvPr id="21" name="Imagen 49">
            <a:extLst>
              <a:ext uri="{FF2B5EF4-FFF2-40B4-BE49-F238E27FC236}">
                <a16:creationId xmlns:a16="http://schemas.microsoft.com/office/drawing/2014/main" id="{082AE017-415B-F583-6C44-1E025BAEB5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86204" y="2720000"/>
            <a:ext cx="1048140" cy="579352"/>
          </a:xfrm>
          <a:prstGeom prst="rect">
            <a:avLst/>
          </a:prstGeom>
        </p:spPr>
      </p:pic>
      <p:pic>
        <p:nvPicPr>
          <p:cNvPr id="1034" name="Picture 10" descr="Free Dead Person Cliparts, Download Free Dead Person Cliparts png ...">
            <a:extLst>
              <a:ext uri="{FF2B5EF4-FFF2-40B4-BE49-F238E27FC236}">
                <a16:creationId xmlns:a16="http://schemas.microsoft.com/office/drawing/2014/main" id="{CBCBF500-A6B2-3170-00C1-4203AE1474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1742" y="4142857"/>
            <a:ext cx="559769" cy="68661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56A1E50-6358-1959-6338-D9C0D5E2CEAA}"/>
              </a:ext>
            </a:extLst>
          </p:cNvPr>
          <p:cNvSpPr/>
          <p:nvPr/>
        </p:nvSpPr>
        <p:spPr>
          <a:xfrm>
            <a:off x="2912434" y="5774862"/>
            <a:ext cx="2481769"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especially</a:t>
            </a:r>
          </a:p>
        </p:txBody>
      </p:sp>
      <p:sp>
        <p:nvSpPr>
          <p:cNvPr id="23" name="Rectangle 22">
            <a:extLst>
              <a:ext uri="{FF2B5EF4-FFF2-40B4-BE49-F238E27FC236}">
                <a16:creationId xmlns:a16="http://schemas.microsoft.com/office/drawing/2014/main" id="{D1D18AB1-266B-555D-3F0A-6C47F90822D9}"/>
              </a:ext>
            </a:extLst>
          </p:cNvPr>
          <p:cNvSpPr/>
          <p:nvPr/>
        </p:nvSpPr>
        <p:spPr>
          <a:xfrm>
            <a:off x="6607123" y="1718839"/>
            <a:ext cx="94609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chemeClr val="accent3">
                    <a:lumMod val="75000"/>
                  </a:schemeClr>
                </a:solidFill>
                <a:effectLst>
                  <a:glow rad="38100">
                    <a:schemeClr val="accent1">
                      <a:alpha val="40000"/>
                    </a:schemeClr>
                  </a:glow>
                </a:effectLst>
              </a:rPr>
              <a:t>so</a:t>
            </a:r>
          </a:p>
        </p:txBody>
      </p:sp>
      <p:sp>
        <p:nvSpPr>
          <p:cNvPr id="24" name="Rectangle 23">
            <a:extLst>
              <a:ext uri="{FF2B5EF4-FFF2-40B4-BE49-F238E27FC236}">
                <a16:creationId xmlns:a16="http://schemas.microsoft.com/office/drawing/2014/main" id="{C4457691-1D95-BE07-69E9-04037FC57182}"/>
              </a:ext>
            </a:extLst>
          </p:cNvPr>
          <p:cNvSpPr/>
          <p:nvPr/>
        </p:nvSpPr>
        <p:spPr>
          <a:xfrm>
            <a:off x="9614731" y="4989035"/>
            <a:ext cx="2653290"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rgbClr val="00B0F0"/>
                </a:solidFill>
              </a:rPr>
              <a:t>t</a:t>
            </a:r>
            <a:r>
              <a:rPr lang="en-US" sz="2800" b="1" cap="none" spc="0" dirty="0">
                <a:ln w="22225">
                  <a:solidFill>
                    <a:schemeClr val="accent2"/>
                  </a:solidFill>
                  <a:prstDash val="solid"/>
                </a:ln>
                <a:solidFill>
                  <a:srgbClr val="00B0F0"/>
                </a:solidFill>
                <a:effectLst/>
              </a:rPr>
              <a:t>o be about to</a:t>
            </a:r>
          </a:p>
        </p:txBody>
      </p:sp>
      <p:pic>
        <p:nvPicPr>
          <p:cNvPr id="1044" name="Picture 20" descr="free clip art congratulations - Clip Art Library">
            <a:extLst>
              <a:ext uri="{FF2B5EF4-FFF2-40B4-BE49-F238E27FC236}">
                <a16:creationId xmlns:a16="http://schemas.microsoft.com/office/drawing/2014/main" id="{74EF4EF9-31C3-D969-60F8-72CD182002E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2496" b="37131"/>
          <a:stretch/>
        </p:blipFill>
        <p:spPr bwMode="auto">
          <a:xfrm>
            <a:off x="9641548" y="5589819"/>
            <a:ext cx="2143125" cy="65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15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32" grpId="0"/>
      <p:bldP spid="36" grpId="0"/>
      <p:bldP spid="39" grpId="0"/>
      <p:bldP spid="40" grpId="0"/>
      <p:bldP spid="41" grpId="0"/>
      <p:bldP spid="42" grpId="0"/>
      <p:bldP spid="44" grpId="0"/>
      <p:bldP spid="46" grpId="0"/>
      <p:bldP spid="47" grpId="0"/>
      <p:bldP spid="48" grpId="0"/>
      <p:bldP spid="49" grpId="0"/>
      <p:bldP spid="53" grpId="0"/>
      <p:bldP spid="54" grpId="0"/>
      <p:bldP spid="57" grpId="0"/>
      <p:bldP spid="58" grpId="0"/>
      <p:bldP spid="61" grpId="0"/>
      <p:bldP spid="65" grpId="0"/>
      <p:bldP spid="66" grpId="0"/>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1F3864"/>
              </a:buClr>
              <a:buSzPts val="1400"/>
            </a:pPr>
            <a:r>
              <a:rPr lang="en-GB" sz="2800" dirty="0" err="1">
                <a:solidFill>
                  <a:schemeClr val="lt1"/>
                </a:solidFill>
              </a:rPr>
              <a:t>Estoy</a:t>
            </a:r>
            <a:r>
              <a:rPr lang="en-GB" sz="2800" dirty="0">
                <a:solidFill>
                  <a:schemeClr val="lt1"/>
                </a:solidFill>
              </a:rPr>
              <a:t>, </a:t>
            </a:r>
            <a:r>
              <a:rPr lang="en-GB" sz="2800" dirty="0" err="1">
                <a:solidFill>
                  <a:schemeClr val="lt1"/>
                </a:solidFill>
              </a:rPr>
              <a:t>estás</a:t>
            </a:r>
            <a:r>
              <a:rPr lang="en-GB" sz="2800" dirty="0">
                <a:solidFill>
                  <a:schemeClr val="lt1"/>
                </a:solidFill>
              </a:rPr>
              <a:t>, </a:t>
            </a:r>
            <a:r>
              <a:rPr lang="en-GB" sz="2800" dirty="0" err="1">
                <a:solidFill>
                  <a:schemeClr val="lt1"/>
                </a:solidFill>
              </a:rPr>
              <a:t>está</a:t>
            </a:r>
            <a:endParaRPr b="0" dirty="0"/>
          </a:p>
        </p:txBody>
      </p:sp>
      <p:sp>
        <p:nvSpPr>
          <p:cNvPr id="45" name="Google Shape;685;p44">
            <a:extLst>
              <a:ext uri="{FF2B5EF4-FFF2-40B4-BE49-F238E27FC236}">
                <a16:creationId xmlns:a16="http://schemas.microsoft.com/office/drawing/2014/main" id="{EBB8BFBE-4E8B-42F5-8DFB-3850821F1ED3}"/>
              </a:ext>
            </a:extLst>
          </p:cNvPr>
          <p:cNvSpPr txBox="1"/>
          <p:nvPr/>
        </p:nvSpPr>
        <p:spPr>
          <a:xfrm>
            <a:off x="110492" y="1320768"/>
            <a:ext cx="11107015" cy="53241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6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means _______ and is used to express a _____ or a _________.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6" name="Google Shape;686;p44">
            <a:extLst>
              <a:ext uri="{FF2B5EF4-FFF2-40B4-BE49-F238E27FC236}">
                <a16:creationId xmlns:a16="http://schemas.microsoft.com/office/drawing/2014/main" id="{41AD9374-1EE7-4D0F-A100-261B28F1C6F8}"/>
              </a:ext>
            </a:extLst>
          </p:cNvPr>
          <p:cNvSpPr txBox="1"/>
          <p:nvPr/>
        </p:nvSpPr>
        <p:spPr>
          <a:xfrm>
            <a:off x="2373184" y="1320768"/>
            <a:ext cx="1279034"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to be</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7" name="Google Shape;687;p44">
            <a:extLst>
              <a:ext uri="{FF2B5EF4-FFF2-40B4-BE49-F238E27FC236}">
                <a16:creationId xmlns:a16="http://schemas.microsoft.com/office/drawing/2014/main" id="{B2AC643B-C445-4123-840A-5043CE04E280}"/>
              </a:ext>
            </a:extLst>
          </p:cNvPr>
          <p:cNvSpPr txBox="1"/>
          <p:nvPr/>
        </p:nvSpPr>
        <p:spPr>
          <a:xfrm>
            <a:off x="7501137" y="1322799"/>
            <a:ext cx="994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state</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8" name="Google Shape;688;p44">
            <a:extLst>
              <a:ext uri="{FF2B5EF4-FFF2-40B4-BE49-F238E27FC236}">
                <a16:creationId xmlns:a16="http://schemas.microsoft.com/office/drawing/2014/main" id="{A315EEEF-DB8B-42E8-9BEE-23F30C0900CC}"/>
              </a:ext>
            </a:extLst>
          </p:cNvPr>
          <p:cNvSpPr txBox="1"/>
          <p:nvPr/>
        </p:nvSpPr>
        <p:spPr>
          <a:xfrm>
            <a:off x="5760203" y="2376442"/>
            <a:ext cx="486095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al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lado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de los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servicios</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9" name="Google Shape;689;p44">
            <a:extLst>
              <a:ext uri="{FF2B5EF4-FFF2-40B4-BE49-F238E27FC236}">
                <a16:creationId xmlns:a16="http://schemas.microsoft.com/office/drawing/2014/main" id="{E52E99BC-8472-4324-8AE9-B528D537160A}"/>
              </a:ext>
            </a:extLst>
          </p:cNvPr>
          <p:cNvSpPr txBox="1"/>
          <p:nvPr/>
        </p:nvSpPr>
        <p:spPr>
          <a:xfrm>
            <a:off x="5760203" y="3657323"/>
            <a:ext cx="4585246"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Estás</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la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primera</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planta.</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50" name="Google Shape;690;p44">
            <a:extLst>
              <a:ext uri="{FF2B5EF4-FFF2-40B4-BE49-F238E27FC236}">
                <a16:creationId xmlns:a16="http://schemas.microsoft.com/office/drawing/2014/main" id="{2330D7D3-A216-4A15-BF26-B34895859D4E}"/>
              </a:ext>
            </a:extLst>
          </p:cNvPr>
          <p:cNvSpPr txBox="1"/>
          <p:nvPr/>
        </p:nvSpPr>
        <p:spPr>
          <a:xfrm>
            <a:off x="5760203" y="4942348"/>
            <a:ext cx="3904601"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 la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izquierda</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51" name="Google Shape;691;p44">
            <a:extLst>
              <a:ext uri="{FF2B5EF4-FFF2-40B4-BE49-F238E27FC236}">
                <a16:creationId xmlns:a16="http://schemas.microsoft.com/office/drawing/2014/main" id="{26C728D5-8026-4422-85E9-253FD79794BD}"/>
              </a:ext>
            </a:extLst>
          </p:cNvPr>
          <p:cNvSpPr txBox="1"/>
          <p:nvPr/>
        </p:nvSpPr>
        <p:spPr>
          <a:xfrm>
            <a:off x="196174" y="2376442"/>
            <a:ext cx="470004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‘I am’,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2" name="Google Shape;692;p44">
            <a:extLst>
              <a:ext uri="{FF2B5EF4-FFF2-40B4-BE49-F238E27FC236}">
                <a16:creationId xmlns:a16="http://schemas.microsoft.com/office/drawing/2014/main" id="{8B13121C-C013-4DFD-9323-B050298CE97D}"/>
              </a:ext>
            </a:extLst>
          </p:cNvPr>
          <p:cNvSpPr txBox="1"/>
          <p:nvPr/>
        </p:nvSpPr>
        <p:spPr>
          <a:xfrm>
            <a:off x="196172" y="3657323"/>
            <a:ext cx="559854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‘you are’,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3" name="Google Shape;693;p44">
            <a:extLst>
              <a:ext uri="{FF2B5EF4-FFF2-40B4-BE49-F238E27FC236}">
                <a16:creationId xmlns:a16="http://schemas.microsoft.com/office/drawing/2014/main" id="{29863F9B-2288-4C4E-94F8-A56CBFC5C8E9}"/>
              </a:ext>
            </a:extLst>
          </p:cNvPr>
          <p:cNvSpPr txBox="1"/>
          <p:nvPr/>
        </p:nvSpPr>
        <p:spPr>
          <a:xfrm>
            <a:off x="196174" y="4942348"/>
            <a:ext cx="5598544"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say ‘s/he or it is’, we say _____.</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4" name="Google Shape;694;p44">
            <a:extLst>
              <a:ext uri="{FF2B5EF4-FFF2-40B4-BE49-F238E27FC236}">
                <a16:creationId xmlns:a16="http://schemas.microsoft.com/office/drawing/2014/main" id="{D95E9FC4-E8D5-48A2-9027-5BD79B6F141E}"/>
              </a:ext>
            </a:extLst>
          </p:cNvPr>
          <p:cNvSpPr txBox="1"/>
          <p:nvPr/>
        </p:nvSpPr>
        <p:spPr>
          <a:xfrm>
            <a:off x="5760204" y="2893678"/>
            <a:ext cx="385909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next to the toilets.</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5" name="Google Shape;695;p44">
            <a:extLst>
              <a:ext uri="{FF2B5EF4-FFF2-40B4-BE49-F238E27FC236}">
                <a16:creationId xmlns:a16="http://schemas.microsoft.com/office/drawing/2014/main" id="{DF12332B-437F-4DEE-8E92-A6BAF3D9230C}"/>
              </a:ext>
            </a:extLst>
          </p:cNvPr>
          <p:cNvSpPr txBox="1"/>
          <p:nvPr/>
        </p:nvSpPr>
        <p:spPr>
          <a:xfrm>
            <a:off x="5760203" y="4174559"/>
            <a:ext cx="418509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on the 1</a:t>
            </a:r>
            <a:r>
              <a:rPr kumimoji="0" lang="en-GB" sz="2600" b="0" i="0" u="none" strike="noStrike" kern="1200" cap="none" spc="0" normalizeH="0" baseline="30000" noProof="0" dirty="0">
                <a:ln>
                  <a:noFill/>
                </a:ln>
                <a:solidFill>
                  <a:srgbClr val="3A3838"/>
                </a:solidFill>
                <a:effectLst/>
                <a:uLnTx/>
                <a:uFillTx/>
                <a:latin typeface="Century Gothic"/>
                <a:ea typeface="Century Gothic"/>
                <a:cs typeface="Century Gothic"/>
                <a:sym typeface="Century Gothic"/>
              </a:rPr>
              <a:t>st</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floor.</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6" name="Google Shape;696;p44">
            <a:extLst>
              <a:ext uri="{FF2B5EF4-FFF2-40B4-BE49-F238E27FC236}">
                <a16:creationId xmlns:a16="http://schemas.microsoft.com/office/drawing/2014/main" id="{821F5AC9-F87B-477A-8396-7C1076C4AB9B}"/>
              </a:ext>
            </a:extLst>
          </p:cNvPr>
          <p:cNvSpPr txBox="1"/>
          <p:nvPr/>
        </p:nvSpPr>
        <p:spPr>
          <a:xfrm>
            <a:off x="5760203" y="5464032"/>
            <a:ext cx="4185097"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S/he/it  is on the left.  </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57" name="Google Shape;697;p44">
            <a:extLst>
              <a:ext uri="{FF2B5EF4-FFF2-40B4-BE49-F238E27FC236}">
                <a16:creationId xmlns:a16="http://schemas.microsoft.com/office/drawing/2014/main" id="{BC1C9A31-C356-421B-B184-628089C2B2D4}"/>
              </a:ext>
            </a:extLst>
          </p:cNvPr>
          <p:cNvSpPr txBox="1"/>
          <p:nvPr/>
        </p:nvSpPr>
        <p:spPr>
          <a:xfrm>
            <a:off x="3579839" y="2385328"/>
            <a:ext cx="1054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8" name="Google Shape;698;p44">
            <a:extLst>
              <a:ext uri="{FF2B5EF4-FFF2-40B4-BE49-F238E27FC236}">
                <a16:creationId xmlns:a16="http://schemas.microsoft.com/office/drawing/2014/main" id="{E4E48722-3797-40DE-9895-16311B530ACA}"/>
              </a:ext>
            </a:extLst>
          </p:cNvPr>
          <p:cNvSpPr txBox="1"/>
          <p:nvPr/>
        </p:nvSpPr>
        <p:spPr>
          <a:xfrm>
            <a:off x="4081840" y="3663202"/>
            <a:ext cx="1087928"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estás</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9" name="Google Shape;699;p44">
            <a:extLst>
              <a:ext uri="{FF2B5EF4-FFF2-40B4-BE49-F238E27FC236}">
                <a16:creationId xmlns:a16="http://schemas.microsoft.com/office/drawing/2014/main" id="{4ADEA911-DE98-4C53-892D-1FF50B5B538A}"/>
              </a:ext>
            </a:extLst>
          </p:cNvPr>
          <p:cNvSpPr txBox="1"/>
          <p:nvPr/>
        </p:nvSpPr>
        <p:spPr>
          <a:xfrm>
            <a:off x="4526607" y="4940276"/>
            <a:ext cx="1030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está</a:t>
            </a:r>
            <a:endParaRPr kumimoji="0"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pic>
        <p:nvPicPr>
          <p:cNvPr id="2052" name="Picture 4" descr="arrow directions clipart - Clip Art Library">
            <a:extLst>
              <a:ext uri="{FF2B5EF4-FFF2-40B4-BE49-F238E27FC236}">
                <a16:creationId xmlns:a16="http://schemas.microsoft.com/office/drawing/2014/main" id="{F7E1C5B9-86D1-49A9-9891-93F79993082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2423" y="856114"/>
            <a:ext cx="2302744" cy="1611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C6BF8F-A365-4EB5-88CE-2719A19057D0}"/>
              </a:ext>
            </a:extLst>
          </p:cNvPr>
          <p:cNvSpPr/>
          <p:nvPr/>
        </p:nvSpPr>
        <p:spPr>
          <a:xfrm>
            <a:off x="9222309" y="1320768"/>
            <a:ext cx="1503938" cy="492443"/>
          </a:xfrm>
          <a:prstGeom prst="rect">
            <a:avLst/>
          </a:prstGeom>
        </p:spPr>
        <p:txBody>
          <a:bodyPr wrap="none">
            <a:spAutoFit/>
          </a:bodyPr>
          <a:lstStyle/>
          <a:p>
            <a:pPr algn="ctr"/>
            <a:r>
              <a:rPr lang="en-GB" sz="2600" b="1" kern="1200" dirty="0">
                <a:solidFill>
                  <a:schemeClr val="tx2"/>
                </a:solidFill>
                <a:latin typeface="Century Gothic"/>
                <a:ea typeface="Century Gothic"/>
                <a:cs typeface="Century Gothic"/>
                <a:sym typeface="Century Gothic"/>
              </a:rPr>
              <a:t>location</a:t>
            </a:r>
            <a:endParaRPr lang="en-GB" sz="2600" b="1" dirty="0">
              <a:solidFill>
                <a:schemeClr val="tx2"/>
              </a:solidFill>
            </a:endParaRPr>
          </a:p>
        </p:txBody>
      </p:sp>
      <p:pic>
        <p:nvPicPr>
          <p:cNvPr id="3" name="Picture 2">
            <a:extLst>
              <a:ext uri="{FF2B5EF4-FFF2-40B4-BE49-F238E27FC236}">
                <a16:creationId xmlns:a16="http://schemas.microsoft.com/office/drawing/2014/main" id="{F2BD75ED-6E58-360C-0EEF-8D14BED5BB69}"/>
              </a:ext>
            </a:extLst>
          </p:cNvPr>
          <p:cNvPicPr>
            <a:picLocks noChangeAspect="1"/>
          </p:cNvPicPr>
          <p:nvPr/>
        </p:nvPicPr>
        <p:blipFill rotWithShape="1">
          <a:blip r:embed="rId5"/>
          <a:srcRect l="3531" t="6489" r="5478" b="31317"/>
          <a:stretch/>
        </p:blipFill>
        <p:spPr>
          <a:xfrm>
            <a:off x="10726247" y="2669487"/>
            <a:ext cx="1323483" cy="904600"/>
          </a:xfrm>
          <a:prstGeom prst="rect">
            <a:avLst/>
          </a:prstGeom>
        </p:spPr>
      </p:pic>
      <p:pic>
        <p:nvPicPr>
          <p:cNvPr id="6" name="Picture 5">
            <a:extLst>
              <a:ext uri="{FF2B5EF4-FFF2-40B4-BE49-F238E27FC236}">
                <a16:creationId xmlns:a16="http://schemas.microsoft.com/office/drawing/2014/main" id="{743FD938-6BD5-19AC-8587-5C7F9D0E2C4C}"/>
              </a:ext>
            </a:extLst>
          </p:cNvPr>
          <p:cNvPicPr>
            <a:picLocks noChangeAspect="1"/>
          </p:cNvPicPr>
          <p:nvPr/>
        </p:nvPicPr>
        <p:blipFill>
          <a:blip r:embed="rId6"/>
          <a:stretch>
            <a:fillRect/>
          </a:stretch>
        </p:blipFill>
        <p:spPr>
          <a:xfrm>
            <a:off x="10301787" y="3804633"/>
            <a:ext cx="1871990" cy="2572247"/>
          </a:xfrm>
          <a:prstGeom prst="rect">
            <a:avLst/>
          </a:prstGeom>
        </p:spPr>
      </p:pic>
      <p:sp>
        <p:nvSpPr>
          <p:cNvPr id="7" name="Arrow: Right 6">
            <a:extLst>
              <a:ext uri="{FF2B5EF4-FFF2-40B4-BE49-F238E27FC236}">
                <a16:creationId xmlns:a16="http://schemas.microsoft.com/office/drawing/2014/main" id="{6C54F4C2-3293-C915-AE71-EC4AE1CEA5E5}"/>
              </a:ext>
            </a:extLst>
          </p:cNvPr>
          <p:cNvSpPr/>
          <p:nvPr/>
        </p:nvSpPr>
        <p:spPr>
          <a:xfrm rot="20041075">
            <a:off x="9551824" y="4823226"/>
            <a:ext cx="960459" cy="3458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60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254654" y="920479"/>
            <a:ext cx="7324404" cy="877258"/>
          </a:xfrm>
        </p:spPr>
        <p:txBody>
          <a:bodyPr>
            <a:normAutofit/>
          </a:bodyPr>
          <a:lstStyle/>
          <a:p>
            <a:r>
              <a:rPr lang="en-GB" dirty="0">
                <a:solidFill>
                  <a:schemeClr val="tx1"/>
                </a:solidFill>
              </a:rPr>
              <a:t>To say what time it is in Spanish we say, ‘</a:t>
            </a:r>
            <a:r>
              <a:rPr lang="en-GB" b="1" dirty="0">
                <a:solidFill>
                  <a:schemeClr val="tx1"/>
                </a:solidFill>
              </a:rPr>
              <a:t>son las’ </a:t>
            </a:r>
            <a:r>
              <a:rPr lang="en-GB" dirty="0">
                <a:solidFill>
                  <a:schemeClr val="tx1"/>
                </a:solidFill>
              </a:rPr>
              <a:t>followed by the number of the hour. </a:t>
            </a: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1972945" cy="647577"/>
          </a:xfrm>
        </p:spPr>
        <p:txBody>
          <a:bodyPr>
            <a:normAutofit fontScale="90000"/>
          </a:bodyPr>
          <a:lstStyle/>
          <a:p>
            <a:r>
              <a:rPr lang="fr-FR" dirty="0"/>
              <a:t>La hora</a:t>
            </a:r>
            <a:br>
              <a:rPr lang="fr-FR" dirty="0"/>
            </a:br>
            <a:endParaRPr lang="fr-FR"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 Placeholder 1">
            <a:extLst>
              <a:ext uri="{FF2B5EF4-FFF2-40B4-BE49-F238E27FC236}">
                <a16:creationId xmlns:a16="http://schemas.microsoft.com/office/drawing/2014/main" id="{552F1BFF-AEC7-43AA-86BF-4517DC054F66}"/>
              </a:ext>
            </a:extLst>
          </p:cNvPr>
          <p:cNvSpPr txBox="1">
            <a:spLocks/>
          </p:cNvSpPr>
          <p:nvPr/>
        </p:nvSpPr>
        <p:spPr>
          <a:xfrm>
            <a:off x="254654" y="1715767"/>
            <a:ext cx="2992637"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For example:</a:t>
            </a:r>
          </a:p>
          <a:p>
            <a:r>
              <a:rPr lang="en-GB" b="1" dirty="0">
                <a:solidFill>
                  <a:schemeClr val="tx1"/>
                </a:solidFill>
              </a:rPr>
              <a:t>Son las </a:t>
            </a:r>
            <a:r>
              <a:rPr lang="en-GB" b="1" dirty="0" err="1">
                <a:solidFill>
                  <a:schemeClr val="tx1"/>
                </a:solidFill>
              </a:rPr>
              <a:t>ocho</a:t>
            </a:r>
            <a:r>
              <a:rPr lang="en-GB" b="1" dirty="0">
                <a:solidFill>
                  <a:schemeClr val="tx1"/>
                </a:solidFill>
              </a:rPr>
              <a:t> </a:t>
            </a:r>
            <a:r>
              <a:rPr lang="en-GB" dirty="0">
                <a:solidFill>
                  <a:schemeClr val="tx1"/>
                </a:solidFill>
              </a:rPr>
              <a:t>=</a:t>
            </a:r>
          </a:p>
        </p:txBody>
      </p:sp>
      <p:sp>
        <p:nvSpPr>
          <p:cNvPr id="21" name="Text Placeholder 1">
            <a:extLst>
              <a:ext uri="{FF2B5EF4-FFF2-40B4-BE49-F238E27FC236}">
                <a16:creationId xmlns:a16="http://schemas.microsoft.com/office/drawing/2014/main" id="{2C527C6E-562B-438A-8F98-9A7BFAF9BD4F}"/>
              </a:ext>
            </a:extLst>
          </p:cNvPr>
          <p:cNvSpPr txBox="1">
            <a:spLocks/>
          </p:cNvSpPr>
          <p:nvPr/>
        </p:nvSpPr>
        <p:spPr>
          <a:xfrm>
            <a:off x="2825260" y="2176369"/>
            <a:ext cx="2673275" cy="5439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eight o’clock</a:t>
            </a:r>
          </a:p>
        </p:txBody>
      </p:sp>
      <p:sp>
        <p:nvSpPr>
          <p:cNvPr id="22" name="Text Placeholder 1">
            <a:extLst>
              <a:ext uri="{FF2B5EF4-FFF2-40B4-BE49-F238E27FC236}">
                <a16:creationId xmlns:a16="http://schemas.microsoft.com/office/drawing/2014/main" id="{00C66A41-4C6B-48C7-825A-791D68EC7A3B}"/>
              </a:ext>
            </a:extLst>
          </p:cNvPr>
          <p:cNvSpPr txBox="1">
            <a:spLocks/>
          </p:cNvSpPr>
          <p:nvPr/>
        </p:nvSpPr>
        <p:spPr>
          <a:xfrm>
            <a:off x="254654" y="2722730"/>
            <a:ext cx="11147681"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The exception is one o’clock.  In this case we say:</a:t>
            </a:r>
          </a:p>
        </p:txBody>
      </p:sp>
      <p:sp>
        <p:nvSpPr>
          <p:cNvPr id="23" name="Text Placeholder 1">
            <a:extLst>
              <a:ext uri="{FF2B5EF4-FFF2-40B4-BE49-F238E27FC236}">
                <a16:creationId xmlns:a16="http://schemas.microsoft.com/office/drawing/2014/main" id="{A15E1683-C33E-43CF-98F9-9EDEF6F58E39}"/>
              </a:ext>
            </a:extLst>
          </p:cNvPr>
          <p:cNvSpPr txBox="1">
            <a:spLocks/>
          </p:cNvSpPr>
          <p:nvPr/>
        </p:nvSpPr>
        <p:spPr>
          <a:xfrm>
            <a:off x="7640194" y="2722730"/>
            <a:ext cx="1843776" cy="432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b="1" dirty="0">
                <a:solidFill>
                  <a:schemeClr val="tx1"/>
                </a:solidFill>
              </a:rPr>
              <a:t>es la una</a:t>
            </a:r>
            <a:r>
              <a:rPr lang="en-GB" dirty="0">
                <a:solidFill>
                  <a:schemeClr val="tx1"/>
                </a:solidFill>
              </a:rPr>
              <a:t>’</a:t>
            </a:r>
          </a:p>
        </p:txBody>
      </p:sp>
      <p:sp>
        <p:nvSpPr>
          <p:cNvPr id="25" name="Text Placeholder 1">
            <a:extLst>
              <a:ext uri="{FF2B5EF4-FFF2-40B4-BE49-F238E27FC236}">
                <a16:creationId xmlns:a16="http://schemas.microsoft.com/office/drawing/2014/main" id="{F8155DDC-DE61-406C-ACB2-AA30DE70C3A2}"/>
              </a:ext>
            </a:extLst>
          </p:cNvPr>
          <p:cNvSpPr txBox="1">
            <a:spLocks/>
          </p:cNvSpPr>
          <p:nvPr/>
        </p:nvSpPr>
        <p:spPr>
          <a:xfrm>
            <a:off x="254654" y="3406378"/>
            <a:ext cx="11147681"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past</a:t>
            </a:r>
            <a:r>
              <a:rPr lang="en-GB" dirty="0">
                <a:solidFill>
                  <a:schemeClr val="tx1"/>
                </a:solidFill>
              </a:rPr>
              <a:t> the hour, we use </a:t>
            </a:r>
            <a:r>
              <a:rPr lang="en-GB" b="1" dirty="0">
                <a:solidFill>
                  <a:schemeClr val="tx1"/>
                </a:solidFill>
              </a:rPr>
              <a:t>‘y </a:t>
            </a:r>
            <a:r>
              <a:rPr lang="en-GB" b="1" dirty="0" err="1">
                <a:solidFill>
                  <a:schemeClr val="tx1"/>
                </a:solidFill>
              </a:rPr>
              <a:t>cuarto</a:t>
            </a:r>
            <a:r>
              <a:rPr lang="en-GB" b="1" dirty="0">
                <a:solidFill>
                  <a:schemeClr val="tx1"/>
                </a:solidFill>
              </a:rPr>
              <a:t>’</a:t>
            </a:r>
            <a:endParaRPr lang="en-GB" dirty="0">
              <a:solidFill>
                <a:schemeClr val="tx1"/>
              </a:solidFill>
            </a:endParaRPr>
          </a:p>
        </p:txBody>
      </p:sp>
      <p:sp>
        <p:nvSpPr>
          <p:cNvPr id="26" name="Text Placeholder 1">
            <a:extLst>
              <a:ext uri="{FF2B5EF4-FFF2-40B4-BE49-F238E27FC236}">
                <a16:creationId xmlns:a16="http://schemas.microsoft.com/office/drawing/2014/main" id="{11EFC75C-D149-4C38-A104-39F754790A9E}"/>
              </a:ext>
            </a:extLst>
          </p:cNvPr>
          <p:cNvSpPr txBox="1">
            <a:spLocks/>
          </p:cNvSpPr>
          <p:nvPr/>
        </p:nvSpPr>
        <p:spPr>
          <a:xfrm>
            <a:off x="254654" y="3822551"/>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dos y </a:t>
            </a:r>
            <a:r>
              <a:rPr lang="en-GB" b="1" dirty="0" err="1">
                <a:solidFill>
                  <a:schemeClr val="tx1"/>
                </a:solidFill>
              </a:rPr>
              <a:t>cuarto</a:t>
            </a:r>
            <a:r>
              <a:rPr lang="en-GB" b="1" dirty="0">
                <a:solidFill>
                  <a:schemeClr val="tx1"/>
                </a:solidFill>
              </a:rPr>
              <a:t> </a:t>
            </a:r>
            <a:r>
              <a:rPr lang="en-GB" dirty="0">
                <a:solidFill>
                  <a:schemeClr val="tx1"/>
                </a:solidFill>
              </a:rPr>
              <a:t>=</a:t>
            </a:r>
          </a:p>
        </p:txBody>
      </p:sp>
      <p:sp>
        <p:nvSpPr>
          <p:cNvPr id="27" name="Text Placeholder 1">
            <a:extLst>
              <a:ext uri="{FF2B5EF4-FFF2-40B4-BE49-F238E27FC236}">
                <a16:creationId xmlns:a16="http://schemas.microsoft.com/office/drawing/2014/main" id="{B0900B03-F5A2-486E-985E-DD7F88D47A0F}"/>
              </a:ext>
            </a:extLst>
          </p:cNvPr>
          <p:cNvSpPr txBox="1">
            <a:spLocks/>
          </p:cNvSpPr>
          <p:nvPr/>
        </p:nvSpPr>
        <p:spPr>
          <a:xfrm>
            <a:off x="3861126" y="3822551"/>
            <a:ext cx="4169181"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a quarter past two.</a:t>
            </a:r>
          </a:p>
        </p:txBody>
      </p:sp>
      <p:sp>
        <p:nvSpPr>
          <p:cNvPr id="28" name="Text Placeholder 1">
            <a:extLst>
              <a:ext uri="{FF2B5EF4-FFF2-40B4-BE49-F238E27FC236}">
                <a16:creationId xmlns:a16="http://schemas.microsoft.com/office/drawing/2014/main" id="{388D1D97-DBE2-4234-BF71-5375127B2B5E}"/>
              </a:ext>
            </a:extLst>
          </p:cNvPr>
          <p:cNvSpPr txBox="1">
            <a:spLocks/>
          </p:cNvSpPr>
          <p:nvPr/>
        </p:nvSpPr>
        <p:spPr>
          <a:xfrm>
            <a:off x="254654" y="4484100"/>
            <a:ext cx="8807283"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past</a:t>
            </a:r>
            <a:r>
              <a:rPr lang="en-GB" dirty="0">
                <a:solidFill>
                  <a:schemeClr val="tx1"/>
                </a:solidFill>
              </a:rPr>
              <a:t> the hour, we use </a:t>
            </a:r>
            <a:r>
              <a:rPr lang="en-GB" b="1" dirty="0">
                <a:solidFill>
                  <a:schemeClr val="tx1"/>
                </a:solidFill>
              </a:rPr>
              <a:t>‘y media’</a:t>
            </a:r>
            <a:endParaRPr lang="en-GB" dirty="0">
              <a:solidFill>
                <a:schemeClr val="tx1"/>
              </a:solidFill>
            </a:endParaRPr>
          </a:p>
        </p:txBody>
      </p:sp>
      <p:sp>
        <p:nvSpPr>
          <p:cNvPr id="29" name="Text Placeholder 1">
            <a:extLst>
              <a:ext uri="{FF2B5EF4-FFF2-40B4-BE49-F238E27FC236}">
                <a16:creationId xmlns:a16="http://schemas.microsoft.com/office/drawing/2014/main" id="{2863B3E5-153D-455F-A18F-544E2F0346C1}"/>
              </a:ext>
            </a:extLst>
          </p:cNvPr>
          <p:cNvSpPr txBox="1">
            <a:spLocks/>
          </p:cNvSpPr>
          <p:nvPr/>
        </p:nvSpPr>
        <p:spPr>
          <a:xfrm>
            <a:off x="254654" y="4900273"/>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a:t>
            </a:r>
            <a:r>
              <a:rPr lang="en-GB" b="1" dirty="0" err="1">
                <a:solidFill>
                  <a:schemeClr val="tx1"/>
                </a:solidFill>
              </a:rPr>
              <a:t>siete</a:t>
            </a:r>
            <a:r>
              <a:rPr lang="en-GB" b="1" dirty="0">
                <a:solidFill>
                  <a:schemeClr val="tx1"/>
                </a:solidFill>
              </a:rPr>
              <a:t> y media </a:t>
            </a:r>
            <a:r>
              <a:rPr lang="en-GB" dirty="0">
                <a:solidFill>
                  <a:schemeClr val="tx1"/>
                </a:solidFill>
              </a:rPr>
              <a:t>=</a:t>
            </a:r>
          </a:p>
        </p:txBody>
      </p:sp>
      <p:sp>
        <p:nvSpPr>
          <p:cNvPr id="31" name="Text Placeholder 1">
            <a:extLst>
              <a:ext uri="{FF2B5EF4-FFF2-40B4-BE49-F238E27FC236}">
                <a16:creationId xmlns:a16="http://schemas.microsoft.com/office/drawing/2014/main" id="{9576B5DF-A2AF-48F9-B581-7C66462C6376}"/>
              </a:ext>
            </a:extLst>
          </p:cNvPr>
          <p:cNvSpPr txBox="1">
            <a:spLocks/>
          </p:cNvSpPr>
          <p:nvPr/>
        </p:nvSpPr>
        <p:spPr>
          <a:xfrm>
            <a:off x="3861125" y="4899391"/>
            <a:ext cx="4169181"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half past seven.</a:t>
            </a:r>
          </a:p>
        </p:txBody>
      </p:sp>
      <p:sp>
        <p:nvSpPr>
          <p:cNvPr id="32" name="Text Placeholder 1">
            <a:extLst>
              <a:ext uri="{FF2B5EF4-FFF2-40B4-BE49-F238E27FC236}">
                <a16:creationId xmlns:a16="http://schemas.microsoft.com/office/drawing/2014/main" id="{7FC9D25D-AB9D-4464-9335-63AF0C2B3EFD}"/>
              </a:ext>
            </a:extLst>
          </p:cNvPr>
          <p:cNvSpPr txBox="1">
            <a:spLocks/>
          </p:cNvSpPr>
          <p:nvPr/>
        </p:nvSpPr>
        <p:spPr>
          <a:xfrm>
            <a:off x="254655" y="5596001"/>
            <a:ext cx="9041746"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To say that it’s a quarter </a:t>
            </a:r>
            <a:r>
              <a:rPr lang="en-GB" b="1" i="1" u="sng" dirty="0">
                <a:solidFill>
                  <a:schemeClr val="tx1"/>
                </a:solidFill>
              </a:rPr>
              <a:t>to</a:t>
            </a:r>
            <a:r>
              <a:rPr lang="en-GB" dirty="0">
                <a:solidFill>
                  <a:schemeClr val="tx1"/>
                </a:solidFill>
              </a:rPr>
              <a:t> the hour, we use </a:t>
            </a:r>
            <a:r>
              <a:rPr lang="en-GB" b="1" dirty="0">
                <a:solidFill>
                  <a:schemeClr val="tx1"/>
                </a:solidFill>
              </a:rPr>
              <a:t>‘</a:t>
            </a:r>
            <a:r>
              <a:rPr lang="en-GB" b="1" dirty="0" err="1">
                <a:solidFill>
                  <a:schemeClr val="tx1"/>
                </a:solidFill>
              </a:rPr>
              <a:t>menos</a:t>
            </a:r>
            <a:r>
              <a:rPr lang="en-GB" b="1" dirty="0">
                <a:solidFill>
                  <a:schemeClr val="tx1"/>
                </a:solidFill>
              </a:rPr>
              <a:t> </a:t>
            </a:r>
            <a:r>
              <a:rPr lang="en-GB" b="1" dirty="0" err="1">
                <a:solidFill>
                  <a:schemeClr val="tx1"/>
                </a:solidFill>
              </a:rPr>
              <a:t>cuarto</a:t>
            </a:r>
            <a:r>
              <a:rPr lang="en-GB" b="1" dirty="0">
                <a:solidFill>
                  <a:schemeClr val="tx1"/>
                </a:solidFill>
              </a:rPr>
              <a:t>’</a:t>
            </a:r>
            <a:endParaRPr lang="en-GB" dirty="0">
              <a:solidFill>
                <a:schemeClr val="tx1"/>
              </a:solidFill>
            </a:endParaRPr>
          </a:p>
        </p:txBody>
      </p:sp>
      <p:sp>
        <p:nvSpPr>
          <p:cNvPr id="35" name="Text Placeholder 1">
            <a:extLst>
              <a:ext uri="{FF2B5EF4-FFF2-40B4-BE49-F238E27FC236}">
                <a16:creationId xmlns:a16="http://schemas.microsoft.com/office/drawing/2014/main" id="{430F069D-7091-411C-BE85-ED89AD0AE76D}"/>
              </a:ext>
            </a:extLst>
          </p:cNvPr>
          <p:cNvSpPr txBox="1">
            <a:spLocks/>
          </p:cNvSpPr>
          <p:nvPr/>
        </p:nvSpPr>
        <p:spPr>
          <a:xfrm>
            <a:off x="254654" y="5965282"/>
            <a:ext cx="4844884"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Son las </a:t>
            </a:r>
            <a:r>
              <a:rPr lang="en-GB" b="1" dirty="0" err="1">
                <a:solidFill>
                  <a:schemeClr val="tx1"/>
                </a:solidFill>
              </a:rPr>
              <a:t>doce</a:t>
            </a:r>
            <a:r>
              <a:rPr lang="en-GB" b="1" dirty="0">
                <a:solidFill>
                  <a:schemeClr val="tx1"/>
                </a:solidFill>
              </a:rPr>
              <a:t> </a:t>
            </a:r>
            <a:r>
              <a:rPr lang="en-GB" b="1" dirty="0" err="1">
                <a:solidFill>
                  <a:schemeClr val="tx1"/>
                </a:solidFill>
              </a:rPr>
              <a:t>menos</a:t>
            </a:r>
            <a:r>
              <a:rPr lang="en-GB" b="1" dirty="0">
                <a:solidFill>
                  <a:schemeClr val="tx1"/>
                </a:solidFill>
              </a:rPr>
              <a:t> </a:t>
            </a:r>
            <a:r>
              <a:rPr lang="en-GB" b="1" dirty="0" err="1">
                <a:solidFill>
                  <a:schemeClr val="tx1"/>
                </a:solidFill>
              </a:rPr>
              <a:t>cuarto</a:t>
            </a:r>
            <a:r>
              <a:rPr lang="en-GB" b="1" dirty="0">
                <a:solidFill>
                  <a:schemeClr val="tx1"/>
                </a:solidFill>
              </a:rPr>
              <a:t> </a:t>
            </a:r>
            <a:r>
              <a:rPr lang="en-GB" dirty="0">
                <a:solidFill>
                  <a:schemeClr val="tx1"/>
                </a:solidFill>
              </a:rPr>
              <a:t>=</a:t>
            </a:r>
          </a:p>
        </p:txBody>
      </p:sp>
      <p:sp>
        <p:nvSpPr>
          <p:cNvPr id="41" name="Text Placeholder 1">
            <a:extLst>
              <a:ext uri="{FF2B5EF4-FFF2-40B4-BE49-F238E27FC236}">
                <a16:creationId xmlns:a16="http://schemas.microsoft.com/office/drawing/2014/main" id="{7104E008-6224-4F4D-95A5-26AF06393258}"/>
              </a:ext>
            </a:extLst>
          </p:cNvPr>
          <p:cNvSpPr txBox="1">
            <a:spLocks/>
          </p:cNvSpPr>
          <p:nvPr/>
        </p:nvSpPr>
        <p:spPr>
          <a:xfrm>
            <a:off x="4892756" y="5963518"/>
            <a:ext cx="3700259" cy="45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It’s a quarter to twelve.</a:t>
            </a:r>
          </a:p>
        </p:txBody>
      </p:sp>
      <p:pic>
        <p:nvPicPr>
          <p:cNvPr id="3074" name="Picture 2" descr="Free Clock Time vector and picture">
            <a:extLst>
              <a:ext uri="{FF2B5EF4-FFF2-40B4-BE49-F238E27FC236}">
                <a16:creationId xmlns:a16="http://schemas.microsoft.com/office/drawing/2014/main" id="{BCB3C602-8769-4DA8-B19C-B3FAD4CBC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3480" y="771506"/>
            <a:ext cx="1717344" cy="171734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9BD9F874-3FBC-48FA-9F49-9A8A2D5C6F4F}"/>
              </a:ext>
            </a:extLst>
          </p:cNvPr>
          <p:cNvSpPr/>
          <p:nvPr/>
        </p:nvSpPr>
        <p:spPr>
          <a:xfrm>
            <a:off x="9405515" y="2567179"/>
            <a:ext cx="2673275" cy="1031800"/>
          </a:xfrm>
          <a:prstGeom prst="wedgeRoundRectCallout">
            <a:avLst>
              <a:gd name="adj1" fmla="val -23816"/>
              <a:gd name="adj2" fmla="val -73904"/>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How do you think we say, ‘it’s ten past ten?</a:t>
            </a:r>
          </a:p>
        </p:txBody>
      </p:sp>
      <p:sp>
        <p:nvSpPr>
          <p:cNvPr id="42" name="Speech Bubble: Rectangle with Corners Rounded 41">
            <a:extLst>
              <a:ext uri="{FF2B5EF4-FFF2-40B4-BE49-F238E27FC236}">
                <a16:creationId xmlns:a16="http://schemas.microsoft.com/office/drawing/2014/main" id="{AC4A51AE-EA0D-4EA5-88E0-4D8E46B279E6}"/>
              </a:ext>
            </a:extLst>
          </p:cNvPr>
          <p:cNvSpPr/>
          <p:nvPr/>
        </p:nvSpPr>
        <p:spPr>
          <a:xfrm>
            <a:off x="9197886" y="5459270"/>
            <a:ext cx="2880904" cy="877259"/>
          </a:xfrm>
          <a:prstGeom prst="wedgeRoundRectCallout">
            <a:avLst>
              <a:gd name="adj1" fmla="val 10389"/>
              <a:gd name="adj2" fmla="val -77312"/>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How would we say, ‘it’s five to five?’</a:t>
            </a:r>
          </a:p>
        </p:txBody>
      </p:sp>
      <p:grpSp>
        <p:nvGrpSpPr>
          <p:cNvPr id="6" name="Group 5">
            <a:extLst>
              <a:ext uri="{FF2B5EF4-FFF2-40B4-BE49-F238E27FC236}">
                <a16:creationId xmlns:a16="http://schemas.microsoft.com/office/drawing/2014/main" id="{5CC11E6C-A3EE-4C9A-8061-6F7EBC901C90}"/>
              </a:ext>
            </a:extLst>
          </p:cNvPr>
          <p:cNvGrpSpPr/>
          <p:nvPr/>
        </p:nvGrpSpPr>
        <p:grpSpPr>
          <a:xfrm>
            <a:off x="7393795" y="685609"/>
            <a:ext cx="1972945" cy="1800717"/>
            <a:chOff x="7393795" y="685609"/>
            <a:chExt cx="1972945" cy="1800717"/>
          </a:xfrm>
        </p:grpSpPr>
        <p:pic>
          <p:nvPicPr>
            <p:cNvPr id="3078" name="Picture 6" descr="Free Alarm Time vector and picture">
              <a:extLst>
                <a:ext uri="{FF2B5EF4-FFF2-40B4-BE49-F238E27FC236}">
                  <a16:creationId xmlns:a16="http://schemas.microsoft.com/office/drawing/2014/main" id="{A88763C8-15EF-489C-BEAB-10D0D4690E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18" t="14046" r="26923" b="12005"/>
            <a:stretch/>
          </p:blipFill>
          <p:spPr bwMode="auto">
            <a:xfrm>
              <a:off x="7393795" y="685609"/>
              <a:ext cx="1972945" cy="18007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Clock Time vector and picture">
              <a:extLst>
                <a:ext uri="{FF2B5EF4-FFF2-40B4-BE49-F238E27FC236}">
                  <a16:creationId xmlns:a16="http://schemas.microsoft.com/office/drawing/2014/main" id="{C6D96CB0-F6C5-453C-B522-B84D0802002E}"/>
                </a:ext>
              </a:extLst>
            </p:cNvPr>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6357" y="1024364"/>
              <a:ext cx="1295580" cy="11969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952241-1836-44B7-8F01-0F63D3B52C8A}"/>
              </a:ext>
            </a:extLst>
          </p:cNvPr>
          <p:cNvGrpSpPr/>
          <p:nvPr/>
        </p:nvGrpSpPr>
        <p:grpSpPr>
          <a:xfrm>
            <a:off x="9296402" y="3803799"/>
            <a:ext cx="1652952" cy="1655471"/>
            <a:chOff x="9296402" y="3803799"/>
            <a:chExt cx="1652952" cy="1655471"/>
          </a:xfrm>
        </p:grpSpPr>
        <p:pic>
          <p:nvPicPr>
            <p:cNvPr id="3076" name="Picture 4" descr="Free Alarm Time vector and picture">
              <a:extLst>
                <a:ext uri="{FF2B5EF4-FFF2-40B4-BE49-F238E27FC236}">
                  <a16:creationId xmlns:a16="http://schemas.microsoft.com/office/drawing/2014/main" id="{FAD89CE1-2899-49D5-B4CF-13B29902DD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6402" y="3803799"/>
              <a:ext cx="1652952" cy="16554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ree Clock Time vector and picture">
              <a:extLst>
                <a:ext uri="{FF2B5EF4-FFF2-40B4-BE49-F238E27FC236}">
                  <a16:creationId xmlns:a16="http://schemas.microsoft.com/office/drawing/2014/main" id="{488BD5FE-FD24-4ED3-B309-5D923B5C8114}"/>
                </a:ext>
              </a:extLst>
            </p:cNvPr>
            <p:cNvPicPr>
              <a:picLocks noChangeAspect="1" noChangeArrowheads="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7754" y="4255141"/>
              <a:ext cx="1101969" cy="11101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05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5" grpId="0" build="p"/>
      <p:bldP spid="26" grpId="0" build="p"/>
      <p:bldP spid="27" grpId="0" build="p"/>
      <p:bldP spid="28" grpId="0" build="p"/>
      <p:bldP spid="29" grpId="0" build="p"/>
      <p:bldP spid="31" grpId="0" build="p"/>
      <p:bldP spid="32" grpId="0" build="p"/>
      <p:bldP spid="35" grpId="0" build="p"/>
      <p:bldP spid="41" grpId="0" build="p"/>
      <p:bldP spid="5"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13C48F3-9487-46ED-B03E-D9ECE3E01455}"/>
              </a:ext>
            </a:extLst>
          </p:cNvPr>
          <p:cNvSpPr/>
          <p:nvPr/>
        </p:nvSpPr>
        <p:spPr>
          <a:xfrm>
            <a:off x="5321381" y="52583"/>
            <a:ext cx="6787778" cy="6271810"/>
          </a:xfrm>
          <a:prstGeom prst="roundRect">
            <a:avLst/>
          </a:prstGeom>
          <a:noFill/>
          <a:ln w="5715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4FAB0604-64D3-499C-9CB1-4A39DF0D8840}"/>
              </a:ext>
            </a:extLst>
          </p:cNvPr>
          <p:cNvSpPr txBox="1"/>
          <p:nvPr/>
        </p:nvSpPr>
        <p:spPr>
          <a:xfrm>
            <a:off x="7487610" y="5540584"/>
            <a:ext cx="3488951"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b="1" dirty="0"/>
              <a:t>Extension: </a:t>
            </a:r>
            <a:r>
              <a:rPr lang="en-GB" sz="2000" dirty="0"/>
              <a:t>¿</a:t>
            </a:r>
            <a:r>
              <a:rPr lang="en-GB" sz="2000" dirty="0" err="1"/>
              <a:t>Puedes</a:t>
            </a:r>
            <a:r>
              <a:rPr lang="en-GB" sz="2000" dirty="0"/>
              <a:t> </a:t>
            </a:r>
            <a:r>
              <a:rPr lang="en-GB" sz="2000" dirty="0" err="1"/>
              <a:t>decir</a:t>
            </a:r>
            <a:r>
              <a:rPr lang="en-GB" sz="2000" dirty="0"/>
              <a:t> 5 y 7 de forma </a:t>
            </a:r>
            <a:r>
              <a:rPr lang="en-GB" sz="2000" dirty="0" err="1"/>
              <a:t>diferente</a:t>
            </a:r>
            <a:r>
              <a:rPr lang="en-GB" sz="2000" dirty="0"/>
              <a:t>?</a:t>
            </a:r>
          </a:p>
        </p:txBody>
      </p:sp>
      <p:pic>
        <p:nvPicPr>
          <p:cNvPr id="4106" name="Picture 10" descr="Free Clock Clipart Black And White, Download Free Clock Clipart ...">
            <a:extLst>
              <a:ext uri="{FF2B5EF4-FFF2-40B4-BE49-F238E27FC236}">
                <a16:creationId xmlns:a16="http://schemas.microsoft.com/office/drawing/2014/main" id="{2DC2C1E2-3172-435C-A6FC-C4C3E57F944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04"/>
          <a:stretch/>
        </p:blipFill>
        <p:spPr bwMode="auto">
          <a:xfrm>
            <a:off x="5538454" y="3597533"/>
            <a:ext cx="2060338" cy="1875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E4BEEBE-A5B2-4072-AF7B-6842D94D3446}"/>
              </a:ext>
            </a:extLst>
          </p:cNvPr>
          <p:cNvSpPr>
            <a:spLocks noGrp="1"/>
          </p:cNvSpPr>
          <p:nvPr>
            <p:ph type="body" sz="quarter" idx="10"/>
          </p:nvPr>
        </p:nvSpPr>
        <p:spPr>
          <a:xfrm>
            <a:off x="82841" y="1020353"/>
            <a:ext cx="4989460" cy="5304040"/>
          </a:xfrm>
          <a:solidFill>
            <a:schemeClr val="bg1"/>
          </a:solidFill>
        </p:spPr>
        <p:txBody>
          <a:bodyPr>
            <a:normAutofit/>
          </a:bodyPr>
          <a:lstStyle/>
          <a:p>
            <a:pPr marL="457200" indent="-457200">
              <a:lnSpc>
                <a:spcPct val="110000"/>
              </a:lnSpc>
              <a:buFont typeface="+mj-lt"/>
              <a:buAutoNum type="arabicPeriod"/>
            </a:pPr>
            <a:r>
              <a:rPr lang="en-GB" dirty="0"/>
              <a:t>son las </a:t>
            </a:r>
            <a:r>
              <a:rPr lang="en-GB" dirty="0" err="1"/>
              <a:t>nueve</a:t>
            </a:r>
            <a:r>
              <a:rPr lang="en-GB" dirty="0"/>
              <a:t> y media</a:t>
            </a:r>
          </a:p>
          <a:p>
            <a:pPr marL="457200" indent="-457200">
              <a:lnSpc>
                <a:spcPct val="110000"/>
              </a:lnSpc>
              <a:buFont typeface="+mj-lt"/>
              <a:buAutoNum type="arabicPeriod"/>
            </a:pPr>
            <a:r>
              <a:rPr lang="en-GB" dirty="0"/>
              <a:t>son las </a:t>
            </a:r>
            <a:r>
              <a:rPr lang="en-GB" dirty="0" err="1"/>
              <a:t>tres</a:t>
            </a:r>
            <a:r>
              <a:rPr lang="en-GB" dirty="0"/>
              <a:t> </a:t>
            </a:r>
            <a:r>
              <a:rPr lang="en-GB" dirty="0" err="1"/>
              <a:t>menos</a:t>
            </a:r>
            <a:r>
              <a:rPr lang="en-GB" dirty="0"/>
              <a:t> </a:t>
            </a:r>
            <a:r>
              <a:rPr lang="en-GB" dirty="0" err="1"/>
              <a:t>diez</a:t>
            </a:r>
            <a:endParaRPr lang="en-GB" dirty="0"/>
          </a:p>
          <a:p>
            <a:pPr marL="457200" indent="-457200">
              <a:lnSpc>
                <a:spcPct val="110000"/>
              </a:lnSpc>
              <a:buFont typeface="+mj-lt"/>
              <a:buAutoNum type="arabicPeriod"/>
            </a:pPr>
            <a:r>
              <a:rPr lang="en-GB" dirty="0"/>
              <a:t>son las dos y media</a:t>
            </a:r>
          </a:p>
          <a:p>
            <a:pPr marL="457200" indent="-457200">
              <a:lnSpc>
                <a:spcPct val="110000"/>
              </a:lnSpc>
              <a:buFont typeface="+mj-lt"/>
              <a:buAutoNum type="arabicPeriod"/>
            </a:pPr>
            <a:r>
              <a:rPr lang="en-GB" dirty="0"/>
              <a:t>son las seis y </a:t>
            </a:r>
            <a:r>
              <a:rPr lang="en-GB" dirty="0" err="1"/>
              <a:t>cuarto</a:t>
            </a:r>
            <a:endParaRPr lang="en-GB" dirty="0"/>
          </a:p>
          <a:p>
            <a:pPr marL="457200" indent="-457200">
              <a:lnSpc>
                <a:spcPct val="110000"/>
              </a:lnSpc>
              <a:buFont typeface="+mj-lt"/>
              <a:buAutoNum type="arabicPeriod"/>
            </a:pPr>
            <a:r>
              <a:rPr lang="en-GB" dirty="0"/>
              <a:t>son las </a:t>
            </a:r>
            <a:r>
              <a:rPr lang="en-GB" dirty="0" err="1"/>
              <a:t>cuatro</a:t>
            </a:r>
            <a:r>
              <a:rPr lang="en-GB" dirty="0"/>
              <a:t> </a:t>
            </a:r>
            <a:r>
              <a:rPr lang="en-GB" dirty="0" err="1"/>
              <a:t>menos</a:t>
            </a:r>
            <a:r>
              <a:rPr lang="en-GB" dirty="0"/>
              <a:t> </a:t>
            </a:r>
            <a:r>
              <a:rPr lang="en-GB" dirty="0" err="1"/>
              <a:t>cuarto</a:t>
            </a:r>
            <a:endParaRPr lang="en-GB" dirty="0"/>
          </a:p>
          <a:p>
            <a:pPr marL="457200" indent="-457200">
              <a:lnSpc>
                <a:spcPct val="110000"/>
              </a:lnSpc>
              <a:buFont typeface="+mj-lt"/>
              <a:buAutoNum type="arabicPeriod"/>
            </a:pPr>
            <a:r>
              <a:rPr lang="en-GB" dirty="0"/>
              <a:t>son las </a:t>
            </a:r>
            <a:r>
              <a:rPr lang="en-GB" dirty="0" err="1"/>
              <a:t>ocho</a:t>
            </a:r>
            <a:r>
              <a:rPr lang="en-GB" dirty="0"/>
              <a:t> y </a:t>
            </a:r>
            <a:r>
              <a:rPr lang="en-GB" dirty="0" err="1"/>
              <a:t>cinco</a:t>
            </a:r>
            <a:endParaRPr lang="en-GB" dirty="0"/>
          </a:p>
          <a:p>
            <a:pPr marL="457200" indent="-457200">
              <a:lnSpc>
                <a:spcPct val="110000"/>
              </a:lnSpc>
              <a:buFont typeface="+mj-lt"/>
              <a:buAutoNum type="arabicPeriod"/>
            </a:pPr>
            <a:r>
              <a:rPr lang="en-GB" dirty="0"/>
              <a:t>es </a:t>
            </a:r>
            <a:r>
              <a:rPr lang="en-GB" dirty="0" err="1"/>
              <a:t>mediodía</a:t>
            </a:r>
            <a:endParaRPr lang="en-GB" dirty="0"/>
          </a:p>
          <a:p>
            <a:pPr marL="457200" indent="-457200">
              <a:lnSpc>
                <a:spcPct val="110000"/>
              </a:lnSpc>
              <a:buFont typeface="+mj-lt"/>
              <a:buAutoNum type="arabicPeriod"/>
            </a:pPr>
            <a:r>
              <a:rPr lang="en-GB" dirty="0"/>
              <a:t>son las dos</a:t>
            </a:r>
          </a:p>
          <a:p>
            <a:pPr marL="457200" indent="-457200">
              <a:lnSpc>
                <a:spcPct val="110000"/>
              </a:lnSpc>
              <a:buFont typeface="+mj-lt"/>
              <a:buAutoNum type="arabicPeriod"/>
            </a:pPr>
            <a:r>
              <a:rPr lang="en-GB" dirty="0"/>
              <a:t>es la una y media</a:t>
            </a:r>
          </a:p>
          <a:p>
            <a:pPr marL="457200" indent="-457200">
              <a:lnSpc>
                <a:spcPct val="110000"/>
              </a:lnSpc>
              <a:buFont typeface="+mj-lt"/>
              <a:buAutoNum type="arabicPeriod"/>
            </a:pPr>
            <a:r>
              <a:rPr lang="en-GB" dirty="0"/>
              <a:t>son las once </a:t>
            </a:r>
            <a:r>
              <a:rPr lang="en-GB" dirty="0" err="1"/>
              <a:t>menos</a:t>
            </a:r>
            <a:r>
              <a:rPr lang="en-GB" dirty="0"/>
              <a:t> </a:t>
            </a:r>
            <a:r>
              <a:rPr lang="en-GB" dirty="0" err="1"/>
              <a:t>viente</a:t>
            </a:r>
            <a:endParaRPr lang="en-GB" dirty="0"/>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1950734" cy="647577"/>
          </a:xfrm>
        </p:spPr>
        <p:txBody>
          <a:bodyPr/>
          <a:lstStyle/>
          <a:p>
            <a:r>
              <a:rPr lang="en-GB" dirty="0"/>
              <a:t>La hora</a:t>
            </a:r>
          </a:p>
        </p:txBody>
      </p:sp>
      <p:pic>
        <p:nvPicPr>
          <p:cNvPr id="4098" name="Picture 2" descr="cute clock clip art - Clip Art Library">
            <a:extLst>
              <a:ext uri="{FF2B5EF4-FFF2-40B4-BE49-F238E27FC236}">
                <a16:creationId xmlns:a16="http://schemas.microsoft.com/office/drawing/2014/main" id="{C9857E4A-4E60-4309-A5FC-0229DD3592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54154" y="3908645"/>
            <a:ext cx="1784549" cy="1795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clock - Clip Art Library">
            <a:extLst>
              <a:ext uri="{FF2B5EF4-FFF2-40B4-BE49-F238E27FC236}">
                <a16:creationId xmlns:a16="http://schemas.microsoft.com/office/drawing/2014/main" id="{158418A1-B10B-43D2-B106-F69111B8B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4889" y="129074"/>
            <a:ext cx="1712201" cy="18461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 30 clock clipart - Clip Art Library">
            <a:extLst>
              <a:ext uri="{FF2B5EF4-FFF2-40B4-BE49-F238E27FC236}">
                <a16:creationId xmlns:a16="http://schemas.microsoft.com/office/drawing/2014/main" id="{3338D1D7-1CB7-426F-8852-3CF0EE053A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5802" y="2052056"/>
            <a:ext cx="1630373" cy="16224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ock Dial - Clipart library">
            <a:extLst>
              <a:ext uri="{FF2B5EF4-FFF2-40B4-BE49-F238E27FC236}">
                <a16:creationId xmlns:a16="http://schemas.microsoft.com/office/drawing/2014/main" id="{385E09B2-ACDE-439F-A377-33E2255C66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8121" y="1912865"/>
            <a:ext cx="2071038" cy="207103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Clock Pictures For Teachers, Download Free Clock Pictures For ...">
            <a:extLst>
              <a:ext uri="{FF2B5EF4-FFF2-40B4-BE49-F238E27FC236}">
                <a16:creationId xmlns:a16="http://schemas.microsoft.com/office/drawing/2014/main" id="{492AABDF-0612-4358-AB79-609EAD8CC40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6061" y="160613"/>
            <a:ext cx="1784549" cy="177215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lock with no hands - Clip Art Library">
            <a:extLst>
              <a:ext uri="{FF2B5EF4-FFF2-40B4-BE49-F238E27FC236}">
                <a16:creationId xmlns:a16="http://schemas.microsoft.com/office/drawing/2014/main" id="{21C5B27F-5DF5-4797-95DA-A5FD79580C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9608" y="3751359"/>
            <a:ext cx="1950734" cy="177723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digital clock clipart - Clip Art Library">
            <a:extLst>
              <a:ext uri="{FF2B5EF4-FFF2-40B4-BE49-F238E27FC236}">
                <a16:creationId xmlns:a16="http://schemas.microsoft.com/office/drawing/2014/main" id="{C9589DEC-610F-43C6-8655-84CB097DA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57" y="4784986"/>
            <a:ext cx="1829169" cy="202043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digital clock 9 30 clipart - Clip Art Library">
            <a:extLst>
              <a:ext uri="{FF2B5EF4-FFF2-40B4-BE49-F238E27FC236}">
                <a16:creationId xmlns:a16="http://schemas.microsoft.com/office/drawing/2014/main" id="{EF01CA29-D280-4A94-A4B1-0E53AE7EBC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48747" y="2451127"/>
            <a:ext cx="1648213" cy="87898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20AFE2-1468-45BC-BA1A-AF7770454D09}"/>
              </a:ext>
            </a:extLst>
          </p:cNvPr>
          <p:cNvGrpSpPr/>
          <p:nvPr/>
        </p:nvGrpSpPr>
        <p:grpSpPr>
          <a:xfrm>
            <a:off x="5690629" y="129074"/>
            <a:ext cx="1931214" cy="1875571"/>
            <a:chOff x="4812275" y="2811245"/>
            <a:chExt cx="1281782" cy="1299026"/>
          </a:xfrm>
        </p:grpSpPr>
        <p:pic>
          <p:nvPicPr>
            <p:cNvPr id="4116" name="Picture 20" descr="diy sundial clock face - Clip Art Library">
              <a:extLst>
                <a:ext uri="{FF2B5EF4-FFF2-40B4-BE49-F238E27FC236}">
                  <a16:creationId xmlns:a16="http://schemas.microsoft.com/office/drawing/2014/main" id="{C65186D9-EEF2-49F4-93CC-866F53452A6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2275" y="2811245"/>
              <a:ext cx="1281782" cy="12990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703877A-D09E-4F18-8D62-EA2C205698C5}"/>
                </a:ext>
              </a:extLst>
            </p:cNvPr>
            <p:cNvCxnSpPr>
              <a:cxnSpLocks/>
            </p:cNvCxnSpPr>
            <p:nvPr/>
          </p:nvCxnSpPr>
          <p:spPr>
            <a:xfrm flipH="1">
              <a:off x="5022615" y="3429000"/>
              <a:ext cx="428616" cy="2637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4C714F8-5491-4BFB-AFDC-EC7E4B1E3842}"/>
                </a:ext>
              </a:extLst>
            </p:cNvPr>
            <p:cNvCxnSpPr>
              <a:cxnSpLocks/>
            </p:cNvCxnSpPr>
            <p:nvPr/>
          </p:nvCxnSpPr>
          <p:spPr>
            <a:xfrm flipH="1" flipV="1">
              <a:off x="5235837" y="3223846"/>
              <a:ext cx="203671" cy="222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24" name="Google Shape;898;p32">
            <a:hlinkClick r:id="" action="ppaction://noaction">
              <a:snd r:embed="rId13" name="Llega a Bun%CC%83ol.wav"/>
            </a:hlinkClick>
            <a:extLst>
              <a:ext uri="{FF2B5EF4-FFF2-40B4-BE49-F238E27FC236}">
                <a16:creationId xmlns:a16="http://schemas.microsoft.com/office/drawing/2014/main" id="{1AD4735B-B49A-4531-AA6D-16D97E04A859}"/>
              </a:ext>
            </a:extLst>
          </p:cNvPr>
          <p:cNvSpPr/>
          <p:nvPr/>
        </p:nvSpPr>
        <p:spPr>
          <a:xfrm>
            <a:off x="5508377" y="482655"/>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effectLst/>
              <a:uLnTx/>
              <a:uFillTx/>
              <a:latin typeface="Arial"/>
              <a:cs typeface="Arial"/>
              <a:sym typeface="Arial"/>
            </a:endParaRPr>
          </a:p>
        </p:txBody>
      </p:sp>
      <p:sp>
        <p:nvSpPr>
          <p:cNvPr id="25" name="Google Shape;898;p32">
            <a:hlinkClick r:id="" action="ppaction://noaction">
              <a:snd r:embed="rId14" name="disfruto mucho.wav"/>
            </a:hlinkClick>
            <a:extLst>
              <a:ext uri="{FF2B5EF4-FFF2-40B4-BE49-F238E27FC236}">
                <a16:creationId xmlns:a16="http://schemas.microsoft.com/office/drawing/2014/main" id="{C628BAFD-B469-4228-9A39-2B7A9443CBF1}"/>
              </a:ext>
            </a:extLst>
          </p:cNvPr>
          <p:cNvSpPr/>
          <p:nvPr/>
        </p:nvSpPr>
        <p:spPr>
          <a:xfrm>
            <a:off x="7636847" y="451224"/>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b</a:t>
            </a:r>
            <a:endParaRPr kumimoji="0" sz="1400" b="0" i="0" u="none" strike="noStrike" kern="0" cap="none" spc="0" normalizeH="0" baseline="0" noProof="0" dirty="0">
              <a:ln>
                <a:noFill/>
              </a:ln>
              <a:effectLst/>
              <a:uLnTx/>
              <a:uFillTx/>
              <a:latin typeface="Arial"/>
              <a:cs typeface="Arial"/>
              <a:sym typeface="Arial"/>
            </a:endParaRPr>
          </a:p>
        </p:txBody>
      </p:sp>
      <p:sp>
        <p:nvSpPr>
          <p:cNvPr id="26" name="Google Shape;898;p32">
            <a:hlinkClick r:id="" action="ppaction://noaction">
              <a:snd r:embed="rId15" name="visita el resto.wav"/>
            </a:hlinkClick>
            <a:extLst>
              <a:ext uri="{FF2B5EF4-FFF2-40B4-BE49-F238E27FC236}">
                <a16:creationId xmlns:a16="http://schemas.microsoft.com/office/drawing/2014/main" id="{DD60CDCF-D35E-441E-9AF5-7AE9D3948AD6}"/>
              </a:ext>
            </a:extLst>
          </p:cNvPr>
          <p:cNvSpPr/>
          <p:nvPr/>
        </p:nvSpPr>
        <p:spPr>
          <a:xfrm>
            <a:off x="9991063" y="451224"/>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effectLst/>
              <a:uLnTx/>
              <a:uFillTx/>
              <a:latin typeface="Arial"/>
              <a:cs typeface="Arial"/>
              <a:sym typeface="Arial"/>
            </a:endParaRPr>
          </a:p>
        </p:txBody>
      </p:sp>
      <p:sp>
        <p:nvSpPr>
          <p:cNvPr id="27" name="Google Shape;898;p32">
            <a:hlinkClick r:id="" action="ppaction://noaction">
              <a:snd r:embed="rId16" name="quedo con mis amigos.wav"/>
            </a:hlinkClick>
            <a:extLst>
              <a:ext uri="{FF2B5EF4-FFF2-40B4-BE49-F238E27FC236}">
                <a16:creationId xmlns:a16="http://schemas.microsoft.com/office/drawing/2014/main" id="{E70BCFBF-3D5C-4A04-A5BF-C311D7B83444}"/>
              </a:ext>
            </a:extLst>
          </p:cNvPr>
          <p:cNvSpPr/>
          <p:nvPr/>
        </p:nvSpPr>
        <p:spPr>
          <a:xfrm>
            <a:off x="5508313"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effectLst/>
              <a:uLnTx/>
              <a:uFillTx/>
              <a:latin typeface="Arial"/>
              <a:cs typeface="Arial"/>
              <a:sym typeface="Arial"/>
            </a:endParaRPr>
          </a:p>
        </p:txBody>
      </p:sp>
      <p:sp>
        <p:nvSpPr>
          <p:cNvPr id="28" name="Google Shape;898;p32">
            <a:hlinkClick r:id="" action="ppaction://noaction">
              <a:snd r:embed="rId17" name="Miro las personas que suben el palo.wav"/>
            </a:hlinkClick>
            <a:extLst>
              <a:ext uri="{FF2B5EF4-FFF2-40B4-BE49-F238E27FC236}">
                <a16:creationId xmlns:a16="http://schemas.microsoft.com/office/drawing/2014/main" id="{A4E36BB4-1507-4F7D-BA78-AA1711AB3242}"/>
              </a:ext>
            </a:extLst>
          </p:cNvPr>
          <p:cNvSpPr/>
          <p:nvPr/>
        </p:nvSpPr>
        <p:spPr>
          <a:xfrm>
            <a:off x="7636846"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e</a:t>
            </a:r>
            <a:endParaRPr kumimoji="0" sz="1400" b="0" i="0" u="none" strike="noStrike" kern="0" cap="none" spc="0" normalizeH="0" baseline="0" noProof="0" dirty="0">
              <a:ln>
                <a:noFill/>
              </a:ln>
              <a:effectLst/>
              <a:uLnTx/>
              <a:uFillTx/>
              <a:latin typeface="Arial"/>
              <a:cs typeface="Arial"/>
              <a:sym typeface="Arial"/>
            </a:endParaRPr>
          </a:p>
        </p:txBody>
      </p:sp>
      <p:sp>
        <p:nvSpPr>
          <p:cNvPr id="29" name="Google Shape;898;p32">
            <a:hlinkClick r:id="" action="ppaction://noaction">
              <a:snd r:embed="rId18" name="saca muchas fotos, por favor.wav"/>
            </a:hlinkClick>
            <a:extLst>
              <a:ext uri="{FF2B5EF4-FFF2-40B4-BE49-F238E27FC236}">
                <a16:creationId xmlns:a16="http://schemas.microsoft.com/office/drawing/2014/main" id="{5A8BB218-9895-46EA-8462-E90ADE5E1E88}"/>
              </a:ext>
            </a:extLst>
          </p:cNvPr>
          <p:cNvSpPr/>
          <p:nvPr/>
        </p:nvSpPr>
        <p:spPr>
          <a:xfrm>
            <a:off x="9991063" y="2137141"/>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f</a:t>
            </a:r>
            <a:endParaRPr kumimoji="0" sz="1400" b="0" i="0" u="none" strike="noStrike" kern="0" cap="none" spc="0" normalizeH="0" baseline="0" noProof="0" dirty="0">
              <a:ln>
                <a:noFill/>
              </a:ln>
              <a:effectLst/>
              <a:uLnTx/>
              <a:uFillTx/>
              <a:latin typeface="Arial"/>
              <a:cs typeface="Arial"/>
              <a:sym typeface="Arial"/>
            </a:endParaRPr>
          </a:p>
        </p:txBody>
      </p:sp>
      <p:sp>
        <p:nvSpPr>
          <p:cNvPr id="30" name="Google Shape;898;p32">
            <a:hlinkClick r:id="" action="ppaction://noaction">
              <a:snd r:embed="rId18" name="saca muchas fotos, por favor.wav"/>
            </a:hlinkClick>
            <a:extLst>
              <a:ext uri="{FF2B5EF4-FFF2-40B4-BE49-F238E27FC236}">
                <a16:creationId xmlns:a16="http://schemas.microsoft.com/office/drawing/2014/main" id="{6533B614-47E8-4CD1-9494-FF3606F7CF51}"/>
              </a:ext>
            </a:extLst>
          </p:cNvPr>
          <p:cNvSpPr/>
          <p:nvPr/>
        </p:nvSpPr>
        <p:spPr>
          <a:xfrm>
            <a:off x="7592372"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g</a:t>
            </a:r>
            <a:endParaRPr kumimoji="0" sz="1400" b="0" i="0" u="none" strike="noStrike" kern="0" cap="none" spc="0" normalizeH="0" baseline="0" noProof="0" dirty="0">
              <a:ln>
                <a:noFill/>
              </a:ln>
              <a:effectLst/>
              <a:uLnTx/>
              <a:uFillTx/>
              <a:latin typeface="Arial"/>
              <a:cs typeface="Arial"/>
              <a:sym typeface="Arial"/>
            </a:endParaRPr>
          </a:p>
        </p:txBody>
      </p:sp>
      <p:sp>
        <p:nvSpPr>
          <p:cNvPr id="31" name="Google Shape;898;p32">
            <a:hlinkClick r:id="" action="ppaction://noaction">
              <a:snd r:embed="rId18" name="saca muchas fotos, por favor.wav"/>
            </a:hlinkClick>
            <a:extLst>
              <a:ext uri="{FF2B5EF4-FFF2-40B4-BE49-F238E27FC236}">
                <a16:creationId xmlns:a16="http://schemas.microsoft.com/office/drawing/2014/main" id="{117B2A44-92F2-48F8-B44B-76BA03777F83}"/>
              </a:ext>
            </a:extLst>
          </p:cNvPr>
          <p:cNvSpPr/>
          <p:nvPr/>
        </p:nvSpPr>
        <p:spPr>
          <a:xfrm>
            <a:off x="5506934"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h</a:t>
            </a:r>
            <a:endParaRPr kumimoji="0" sz="1400" b="0" i="0" u="none" strike="noStrike" kern="0" cap="none" spc="0" normalizeH="0" baseline="0" noProof="0" dirty="0">
              <a:ln>
                <a:noFill/>
              </a:ln>
              <a:effectLst/>
              <a:uLnTx/>
              <a:uFillTx/>
              <a:latin typeface="Arial"/>
              <a:cs typeface="Arial"/>
              <a:sym typeface="Arial"/>
            </a:endParaRPr>
          </a:p>
        </p:txBody>
      </p:sp>
      <p:sp>
        <p:nvSpPr>
          <p:cNvPr id="32" name="Google Shape;898;p32">
            <a:hlinkClick r:id="" action="ppaction://noaction">
              <a:snd r:embed="rId18" name="saca muchas fotos, por favor.wav"/>
            </a:hlinkClick>
            <a:extLst>
              <a:ext uri="{FF2B5EF4-FFF2-40B4-BE49-F238E27FC236}">
                <a16:creationId xmlns:a16="http://schemas.microsoft.com/office/drawing/2014/main" id="{0CC69A4D-4AB2-4A42-B46D-F9844B95646A}"/>
              </a:ext>
            </a:extLst>
          </p:cNvPr>
          <p:cNvSpPr/>
          <p:nvPr/>
        </p:nvSpPr>
        <p:spPr>
          <a:xfrm>
            <a:off x="9991063" y="4043099"/>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i</a:t>
            </a:r>
            <a:endParaRPr kumimoji="0" sz="1400" b="0" i="0" u="none" strike="noStrike" kern="0" cap="none" spc="0" normalizeH="0" baseline="0" noProof="0" dirty="0">
              <a:ln>
                <a:noFill/>
              </a:ln>
              <a:effectLst/>
              <a:uLnTx/>
              <a:uFillTx/>
              <a:latin typeface="Arial"/>
              <a:cs typeface="Arial"/>
              <a:sym typeface="Arial"/>
            </a:endParaRPr>
          </a:p>
        </p:txBody>
      </p:sp>
      <p:sp>
        <p:nvSpPr>
          <p:cNvPr id="33" name="Google Shape;898;p32">
            <a:hlinkClick r:id="" action="ppaction://noaction">
              <a:snd r:embed="rId18" name="saca muchas fotos, por favor.wav"/>
            </a:hlinkClick>
            <a:extLst>
              <a:ext uri="{FF2B5EF4-FFF2-40B4-BE49-F238E27FC236}">
                <a16:creationId xmlns:a16="http://schemas.microsoft.com/office/drawing/2014/main" id="{BD61F003-0530-4916-880A-A45AFA247F3F}"/>
              </a:ext>
            </a:extLst>
          </p:cNvPr>
          <p:cNvSpPr/>
          <p:nvPr/>
        </p:nvSpPr>
        <p:spPr>
          <a:xfrm>
            <a:off x="5513354" y="5393186"/>
            <a:ext cx="329997" cy="37595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j</a:t>
            </a:r>
            <a:endParaRPr kumimoji="0" sz="1400" b="0" i="0" u="none" strike="noStrike" kern="0" cap="none" spc="0" normalizeH="0" baseline="0" noProof="0" dirty="0">
              <a:ln>
                <a:noFill/>
              </a:ln>
              <a:effectLst/>
              <a:uLnTx/>
              <a:uFillTx/>
              <a:latin typeface="Arial"/>
              <a:cs typeface="Arial"/>
              <a:sym typeface="Arial"/>
            </a:endParaRPr>
          </a:p>
        </p:txBody>
      </p:sp>
      <p:sp>
        <p:nvSpPr>
          <p:cNvPr id="34" name="Google Shape;898;p32">
            <a:hlinkClick r:id="" action="ppaction://noaction">
              <a:snd r:embed="rId13" name="Llega a Bun%CC%83ol.wav"/>
            </a:hlinkClick>
            <a:extLst>
              <a:ext uri="{FF2B5EF4-FFF2-40B4-BE49-F238E27FC236}">
                <a16:creationId xmlns:a16="http://schemas.microsoft.com/office/drawing/2014/main" id="{E1C8E380-2C49-4122-9DDD-46C1F197741F}"/>
              </a:ext>
            </a:extLst>
          </p:cNvPr>
          <p:cNvSpPr/>
          <p:nvPr/>
        </p:nvSpPr>
        <p:spPr>
          <a:xfrm>
            <a:off x="4632584" y="575747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effectLst/>
              <a:uLnTx/>
              <a:uFillTx/>
              <a:latin typeface="Arial"/>
              <a:cs typeface="Arial"/>
              <a:sym typeface="Arial"/>
            </a:endParaRPr>
          </a:p>
        </p:txBody>
      </p:sp>
      <p:sp>
        <p:nvSpPr>
          <p:cNvPr id="35" name="Google Shape;898;p32">
            <a:hlinkClick r:id="" action="ppaction://noaction">
              <a:snd r:embed="rId14" name="disfruto mucho.wav"/>
            </a:hlinkClick>
            <a:extLst>
              <a:ext uri="{FF2B5EF4-FFF2-40B4-BE49-F238E27FC236}">
                <a16:creationId xmlns:a16="http://schemas.microsoft.com/office/drawing/2014/main" id="{8C8F246D-B31F-4594-B9B9-A9D328E6092A}"/>
              </a:ext>
            </a:extLst>
          </p:cNvPr>
          <p:cNvSpPr/>
          <p:nvPr/>
        </p:nvSpPr>
        <p:spPr>
          <a:xfrm>
            <a:off x="2538282" y="478498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b</a:t>
            </a:r>
            <a:endParaRPr kumimoji="0" sz="1400" b="0" i="0" u="none" strike="noStrike" kern="0" cap="none" spc="0" normalizeH="0" baseline="0" noProof="0" dirty="0">
              <a:ln>
                <a:noFill/>
              </a:ln>
              <a:effectLst/>
              <a:uLnTx/>
              <a:uFillTx/>
              <a:latin typeface="Arial"/>
              <a:cs typeface="Arial"/>
              <a:sym typeface="Arial"/>
            </a:endParaRPr>
          </a:p>
        </p:txBody>
      </p:sp>
      <p:sp>
        <p:nvSpPr>
          <p:cNvPr id="36" name="Google Shape;898;p32">
            <a:hlinkClick r:id="" action="ppaction://noaction">
              <a:snd r:embed="rId15" name="visita el resto.wav"/>
            </a:hlinkClick>
            <a:extLst>
              <a:ext uri="{FF2B5EF4-FFF2-40B4-BE49-F238E27FC236}">
                <a16:creationId xmlns:a16="http://schemas.microsoft.com/office/drawing/2014/main" id="{896FBA6B-BE16-4D2F-8304-7F85F0288E29}"/>
              </a:ext>
            </a:extLst>
          </p:cNvPr>
          <p:cNvSpPr/>
          <p:nvPr/>
        </p:nvSpPr>
        <p:spPr>
          <a:xfrm>
            <a:off x="3306014" y="530866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effectLst/>
              <a:uLnTx/>
              <a:uFillTx/>
              <a:latin typeface="Arial"/>
              <a:cs typeface="Arial"/>
              <a:sym typeface="Arial"/>
            </a:endParaRPr>
          </a:p>
        </p:txBody>
      </p:sp>
      <p:sp>
        <p:nvSpPr>
          <p:cNvPr id="37" name="Google Shape;898;p32">
            <a:hlinkClick r:id="" action="ppaction://noaction">
              <a:snd r:embed="rId16" name="quedo con mis amigos.wav"/>
            </a:hlinkClick>
            <a:extLst>
              <a:ext uri="{FF2B5EF4-FFF2-40B4-BE49-F238E27FC236}">
                <a16:creationId xmlns:a16="http://schemas.microsoft.com/office/drawing/2014/main" id="{29C17022-C9EF-44BC-AE51-16D7D6365263}"/>
              </a:ext>
            </a:extLst>
          </p:cNvPr>
          <p:cNvSpPr/>
          <p:nvPr/>
        </p:nvSpPr>
        <p:spPr>
          <a:xfrm>
            <a:off x="3605660" y="204078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effectLst/>
              <a:uLnTx/>
              <a:uFillTx/>
              <a:latin typeface="Arial"/>
              <a:cs typeface="Arial"/>
              <a:sym typeface="Arial"/>
            </a:endParaRPr>
          </a:p>
        </p:txBody>
      </p:sp>
      <p:sp>
        <p:nvSpPr>
          <p:cNvPr id="38" name="Google Shape;898;p32">
            <a:hlinkClick r:id="" action="ppaction://noaction">
              <a:snd r:embed="rId17" name="Miro las personas que suben el palo.wav"/>
            </a:hlinkClick>
            <a:extLst>
              <a:ext uri="{FF2B5EF4-FFF2-40B4-BE49-F238E27FC236}">
                <a16:creationId xmlns:a16="http://schemas.microsoft.com/office/drawing/2014/main" id="{7060F406-EF0B-4BDC-8953-8464F1BA2ADE}"/>
              </a:ext>
            </a:extLst>
          </p:cNvPr>
          <p:cNvSpPr/>
          <p:nvPr/>
        </p:nvSpPr>
        <p:spPr>
          <a:xfrm>
            <a:off x="4079341" y="96197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d</a:t>
            </a:r>
            <a:endParaRPr kumimoji="0" sz="1400" b="0" i="0" u="none" strike="noStrike" kern="0" cap="none" spc="0" normalizeH="0" baseline="0" noProof="0" dirty="0">
              <a:ln>
                <a:noFill/>
              </a:ln>
              <a:effectLst/>
              <a:uLnTx/>
              <a:uFillTx/>
              <a:latin typeface="Arial"/>
              <a:cs typeface="Arial"/>
              <a:sym typeface="Arial"/>
            </a:endParaRPr>
          </a:p>
        </p:txBody>
      </p:sp>
      <p:sp>
        <p:nvSpPr>
          <p:cNvPr id="39" name="Google Shape;898;p32">
            <a:hlinkClick r:id="" action="ppaction://noaction">
              <a:snd r:embed="rId18" name="saca muchas fotos, por favor.wav"/>
            </a:hlinkClick>
            <a:extLst>
              <a:ext uri="{FF2B5EF4-FFF2-40B4-BE49-F238E27FC236}">
                <a16:creationId xmlns:a16="http://schemas.microsoft.com/office/drawing/2014/main" id="{9BE9B67E-3647-498D-A6DE-526C4B3FFAF1}"/>
              </a:ext>
            </a:extLst>
          </p:cNvPr>
          <p:cNvSpPr/>
          <p:nvPr/>
        </p:nvSpPr>
        <p:spPr>
          <a:xfrm>
            <a:off x="3712811" y="367237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f</a:t>
            </a:r>
            <a:endParaRPr kumimoji="0" sz="1400" b="0" i="0" u="none" strike="noStrike" kern="0" cap="none" spc="0" normalizeH="0" baseline="0" noProof="0" dirty="0">
              <a:ln>
                <a:noFill/>
              </a:ln>
              <a:effectLst/>
              <a:uLnTx/>
              <a:uFillTx/>
              <a:latin typeface="Arial"/>
              <a:cs typeface="Arial"/>
              <a:sym typeface="Arial"/>
            </a:endParaRPr>
          </a:p>
        </p:txBody>
      </p:sp>
      <p:sp>
        <p:nvSpPr>
          <p:cNvPr id="40" name="Google Shape;898;p32">
            <a:hlinkClick r:id="" action="ppaction://noaction">
              <a:snd r:embed="rId18" name="saca muchas fotos, por favor.wav"/>
            </a:hlinkClick>
            <a:extLst>
              <a:ext uri="{FF2B5EF4-FFF2-40B4-BE49-F238E27FC236}">
                <a16:creationId xmlns:a16="http://schemas.microsoft.com/office/drawing/2014/main" id="{F452BADE-CEBA-4E92-A6B4-51BF6629BC17}"/>
              </a:ext>
            </a:extLst>
          </p:cNvPr>
          <p:cNvSpPr/>
          <p:nvPr/>
        </p:nvSpPr>
        <p:spPr>
          <a:xfrm>
            <a:off x="2538283" y="42489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g</a:t>
            </a:r>
            <a:endParaRPr kumimoji="0" sz="1400" b="0" i="0" u="none" strike="noStrike" kern="0" cap="none" spc="0" normalizeH="0" baseline="0" noProof="0" dirty="0">
              <a:ln>
                <a:noFill/>
              </a:ln>
              <a:effectLst/>
              <a:uLnTx/>
              <a:uFillTx/>
              <a:latin typeface="Arial"/>
              <a:cs typeface="Arial"/>
              <a:sym typeface="Arial"/>
            </a:endParaRPr>
          </a:p>
        </p:txBody>
      </p:sp>
      <p:sp>
        <p:nvSpPr>
          <p:cNvPr id="41" name="Google Shape;898;p32">
            <a:hlinkClick r:id="" action="ppaction://noaction">
              <a:snd r:embed="rId18" name="saca muchas fotos, por favor.wav"/>
            </a:hlinkClick>
            <a:extLst>
              <a:ext uri="{FF2B5EF4-FFF2-40B4-BE49-F238E27FC236}">
                <a16:creationId xmlns:a16="http://schemas.microsoft.com/office/drawing/2014/main" id="{693F4BAF-F721-4DAA-8C32-AC5607F594FE}"/>
              </a:ext>
            </a:extLst>
          </p:cNvPr>
          <p:cNvSpPr/>
          <p:nvPr/>
        </p:nvSpPr>
        <p:spPr>
          <a:xfrm>
            <a:off x="3599043" y="261360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h</a:t>
            </a:r>
            <a:endParaRPr kumimoji="0" sz="1400" b="0" i="0" u="none" strike="noStrike" kern="0" cap="none" spc="0" normalizeH="0" baseline="0" noProof="0" dirty="0">
              <a:ln>
                <a:noFill/>
              </a:ln>
              <a:effectLst/>
              <a:uLnTx/>
              <a:uFillTx/>
              <a:latin typeface="Arial"/>
              <a:cs typeface="Arial"/>
              <a:sym typeface="Arial"/>
            </a:endParaRPr>
          </a:p>
        </p:txBody>
      </p:sp>
      <p:sp>
        <p:nvSpPr>
          <p:cNvPr id="42" name="Google Shape;898;p32">
            <a:hlinkClick r:id="" action="ppaction://noaction">
              <a:snd r:embed="rId18" name="saca muchas fotos, por favor.wav"/>
            </a:hlinkClick>
            <a:extLst>
              <a:ext uri="{FF2B5EF4-FFF2-40B4-BE49-F238E27FC236}">
                <a16:creationId xmlns:a16="http://schemas.microsoft.com/office/drawing/2014/main" id="{0F5A24BE-2299-4BE5-AD1E-326BDEA9D515}"/>
              </a:ext>
            </a:extLst>
          </p:cNvPr>
          <p:cNvSpPr/>
          <p:nvPr/>
        </p:nvSpPr>
        <p:spPr>
          <a:xfrm>
            <a:off x="4072724" y="153492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cs typeface="Arial"/>
                <a:sym typeface="Century Gothic"/>
              </a:rPr>
              <a:t>i</a:t>
            </a:r>
            <a:endParaRPr kumimoji="0" sz="1400" b="0" i="0" u="none" strike="noStrike" kern="0" cap="none" spc="0" normalizeH="0" baseline="0" noProof="0" dirty="0">
              <a:ln>
                <a:noFill/>
              </a:ln>
              <a:effectLst/>
              <a:uLnTx/>
              <a:uFillTx/>
              <a:latin typeface="Arial"/>
              <a:cs typeface="Arial"/>
              <a:sym typeface="Arial"/>
            </a:endParaRPr>
          </a:p>
        </p:txBody>
      </p:sp>
      <p:sp>
        <p:nvSpPr>
          <p:cNvPr id="43" name="Google Shape;898;p32">
            <a:hlinkClick r:id="" action="ppaction://noaction">
              <a:snd r:embed="rId18" name="saca muchas fotos, por favor.wav"/>
            </a:hlinkClick>
            <a:extLst>
              <a:ext uri="{FF2B5EF4-FFF2-40B4-BE49-F238E27FC236}">
                <a16:creationId xmlns:a16="http://schemas.microsoft.com/office/drawing/2014/main" id="{85386056-3D51-49F2-A094-D2C539C06295}"/>
              </a:ext>
            </a:extLst>
          </p:cNvPr>
          <p:cNvSpPr/>
          <p:nvPr/>
        </p:nvSpPr>
        <p:spPr>
          <a:xfrm>
            <a:off x="4847700" y="314933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6">
              <a:lumMod val="60000"/>
              <a:lumOff val="4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latin typeface="Century Gothic"/>
                <a:cs typeface="Arial"/>
                <a:sym typeface="Century Gothic"/>
              </a:rPr>
              <a:t>j</a:t>
            </a:r>
            <a:endParaRPr kumimoji="0" sz="1400" b="0" i="0" u="none" strike="noStrike" kern="0" cap="none" spc="0" normalizeH="0" baseline="0" noProof="0" dirty="0">
              <a:ln>
                <a:noFill/>
              </a:ln>
              <a:effectLst/>
              <a:uLnTx/>
              <a:uFillTx/>
              <a:latin typeface="Arial"/>
              <a:cs typeface="Arial"/>
              <a:sym typeface="Arial"/>
            </a:endParaRPr>
          </a:p>
        </p:txBody>
      </p:sp>
      <p:sp>
        <p:nvSpPr>
          <p:cNvPr id="4" name="TextBox 3">
            <a:extLst>
              <a:ext uri="{FF2B5EF4-FFF2-40B4-BE49-F238E27FC236}">
                <a16:creationId xmlns:a16="http://schemas.microsoft.com/office/drawing/2014/main" id="{BE62FD2B-0678-457E-B7C6-03DC9BAB548E}"/>
              </a:ext>
            </a:extLst>
          </p:cNvPr>
          <p:cNvSpPr txBox="1"/>
          <p:nvPr/>
        </p:nvSpPr>
        <p:spPr>
          <a:xfrm>
            <a:off x="670952" y="1381828"/>
            <a:ext cx="3959728" cy="461665"/>
          </a:xfrm>
          <a:prstGeom prst="rect">
            <a:avLst/>
          </a:prstGeom>
          <a:noFill/>
        </p:spPr>
        <p:txBody>
          <a:bodyPr wrap="square" rtlCol="0">
            <a:spAutoFit/>
          </a:bodyPr>
          <a:lstStyle/>
          <a:p>
            <a:endParaRPr lang="en-GB" sz="2400" dirty="0"/>
          </a:p>
        </p:txBody>
      </p:sp>
    </p:spTree>
    <p:extLst>
      <p:ext uri="{BB962C8B-B14F-4D97-AF65-F5344CB8AC3E}">
        <p14:creationId xmlns:p14="http://schemas.microsoft.com/office/powerpoint/2010/main" val="2318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1">
            <a:extLst>
              <a:ext uri="{FF2B5EF4-FFF2-40B4-BE49-F238E27FC236}">
                <a16:creationId xmlns:a16="http://schemas.microsoft.com/office/drawing/2014/main" id="{EB8A70EE-1EB4-4D22-8275-2B35611AEF89}"/>
              </a:ext>
            </a:extLst>
          </p:cNvPr>
          <p:cNvSpPr txBox="1">
            <a:spLocks/>
          </p:cNvSpPr>
          <p:nvPr/>
        </p:nvSpPr>
        <p:spPr>
          <a:xfrm>
            <a:off x="5500072" y="2046730"/>
            <a:ext cx="1931215" cy="573355"/>
          </a:xfrm>
          <a:prstGeom prst="rect">
            <a:avLst/>
          </a:prstGeom>
          <a:solidFill>
            <a:schemeClr val="accent4">
              <a:lumMod val="40000"/>
              <a:lumOff val="6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I am reading </a:t>
            </a:r>
          </a:p>
        </p:txBody>
      </p:sp>
      <p:sp>
        <p:nvSpPr>
          <p:cNvPr id="66" name="Text Placeholder 1">
            <a:extLst>
              <a:ext uri="{FF2B5EF4-FFF2-40B4-BE49-F238E27FC236}">
                <a16:creationId xmlns:a16="http://schemas.microsoft.com/office/drawing/2014/main" id="{EB67D197-F726-45A5-A4B0-964A767CE590}"/>
              </a:ext>
            </a:extLst>
          </p:cNvPr>
          <p:cNvSpPr txBox="1">
            <a:spLocks/>
          </p:cNvSpPr>
          <p:nvPr/>
        </p:nvSpPr>
        <p:spPr>
          <a:xfrm>
            <a:off x="7632683" y="1911452"/>
            <a:ext cx="2104201" cy="1096837"/>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Daniel is listening to loud music. </a:t>
            </a:r>
          </a:p>
        </p:txBody>
      </p:sp>
      <p:sp>
        <p:nvSpPr>
          <p:cNvPr id="67" name="Text Placeholder 1">
            <a:extLst>
              <a:ext uri="{FF2B5EF4-FFF2-40B4-BE49-F238E27FC236}">
                <a16:creationId xmlns:a16="http://schemas.microsoft.com/office/drawing/2014/main" id="{177E875D-D6AD-49E4-80F7-C81DB18C39DC}"/>
              </a:ext>
            </a:extLst>
          </p:cNvPr>
          <p:cNvSpPr txBox="1">
            <a:spLocks/>
          </p:cNvSpPr>
          <p:nvPr/>
        </p:nvSpPr>
        <p:spPr>
          <a:xfrm>
            <a:off x="5441339" y="4882401"/>
            <a:ext cx="2348274" cy="1159491"/>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I am following your directions to the concert.</a:t>
            </a:r>
          </a:p>
        </p:txBody>
      </p:sp>
      <p:sp>
        <p:nvSpPr>
          <p:cNvPr id="68" name="Text Placeholder 1">
            <a:extLst>
              <a:ext uri="{FF2B5EF4-FFF2-40B4-BE49-F238E27FC236}">
                <a16:creationId xmlns:a16="http://schemas.microsoft.com/office/drawing/2014/main" id="{DD0DF87F-ED71-4CFE-B0D8-C37AB8733B21}"/>
              </a:ext>
            </a:extLst>
          </p:cNvPr>
          <p:cNvSpPr txBox="1">
            <a:spLocks/>
          </p:cNvSpPr>
          <p:nvPr/>
        </p:nvSpPr>
        <p:spPr>
          <a:xfrm>
            <a:off x="7889737" y="4908195"/>
            <a:ext cx="1815623" cy="1144458"/>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Daniel is listening to the lyrics. </a:t>
            </a:r>
          </a:p>
        </p:txBody>
      </p:sp>
      <p:sp>
        <p:nvSpPr>
          <p:cNvPr id="69" name="Text Placeholder 1">
            <a:extLst>
              <a:ext uri="{FF2B5EF4-FFF2-40B4-BE49-F238E27FC236}">
                <a16:creationId xmlns:a16="http://schemas.microsoft.com/office/drawing/2014/main" id="{D0DF3B3D-1F3A-493B-986A-76CF47F543A6}"/>
              </a:ext>
            </a:extLst>
          </p:cNvPr>
          <p:cNvSpPr txBox="1">
            <a:spLocks/>
          </p:cNvSpPr>
          <p:nvPr/>
        </p:nvSpPr>
        <p:spPr>
          <a:xfrm>
            <a:off x="9875426" y="1928131"/>
            <a:ext cx="1943510" cy="1096836"/>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Are you enjoying the concert? </a:t>
            </a:r>
          </a:p>
        </p:txBody>
      </p:sp>
      <p:sp>
        <p:nvSpPr>
          <p:cNvPr id="70" name="Text Placeholder 1">
            <a:extLst>
              <a:ext uri="{FF2B5EF4-FFF2-40B4-BE49-F238E27FC236}">
                <a16:creationId xmlns:a16="http://schemas.microsoft.com/office/drawing/2014/main" id="{1FBC4D2F-79CD-4CEB-A7ED-AE381168075C}"/>
              </a:ext>
            </a:extLst>
          </p:cNvPr>
          <p:cNvSpPr txBox="1">
            <a:spLocks/>
          </p:cNvSpPr>
          <p:nvPr/>
        </p:nvSpPr>
        <p:spPr>
          <a:xfrm>
            <a:off x="9875426" y="4897433"/>
            <a:ext cx="1931214" cy="1144457"/>
          </a:xfrm>
          <a:prstGeom prst="rect">
            <a:avLst/>
          </a:prstGeom>
          <a:solidFill>
            <a:schemeClr val="accent4">
              <a:lumMod val="40000"/>
              <a:lumOff val="6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200" dirty="0"/>
              <a:t>Are you going to the concert?</a:t>
            </a:r>
          </a:p>
        </p:txBody>
      </p:sp>
      <p:sp>
        <p:nvSpPr>
          <p:cNvPr id="14" name="Rectangle: Rounded Corners 13">
            <a:extLst>
              <a:ext uri="{FF2B5EF4-FFF2-40B4-BE49-F238E27FC236}">
                <a16:creationId xmlns:a16="http://schemas.microsoft.com/office/drawing/2014/main" id="{E13C48F3-9487-46ED-B03E-D9ECE3E01455}"/>
              </a:ext>
            </a:extLst>
          </p:cNvPr>
          <p:cNvSpPr/>
          <p:nvPr/>
        </p:nvSpPr>
        <p:spPr>
          <a:xfrm>
            <a:off x="5136776" y="90478"/>
            <a:ext cx="6925236" cy="6195013"/>
          </a:xfrm>
          <a:prstGeom prst="roundRect">
            <a:avLst/>
          </a:prstGeom>
          <a:noFill/>
          <a:ln w="57150">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2111188" cy="647577"/>
          </a:xfrm>
        </p:spPr>
        <p:txBody>
          <a:bodyPr/>
          <a:lstStyle/>
          <a:p>
            <a:r>
              <a:rPr lang="en-GB" dirty="0"/>
              <a:t>La hora</a:t>
            </a:r>
          </a:p>
        </p:txBody>
      </p:sp>
      <p:pic>
        <p:nvPicPr>
          <p:cNvPr id="4116" name="Picture 20" descr="diy sundial clock face - Clip Art Library">
            <a:extLst>
              <a:ext uri="{FF2B5EF4-FFF2-40B4-BE49-F238E27FC236}">
                <a16:creationId xmlns:a16="http://schemas.microsoft.com/office/drawing/2014/main" id="{C65186D9-EEF2-49F4-93CC-866F53452A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9551"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703877A-D09E-4F18-8D62-EA2C205698C5}"/>
              </a:ext>
            </a:extLst>
          </p:cNvPr>
          <p:cNvCxnSpPr>
            <a:cxnSpLocks/>
          </p:cNvCxnSpPr>
          <p:nvPr/>
        </p:nvCxnSpPr>
        <p:spPr>
          <a:xfrm flipH="1">
            <a:off x="6096000" y="1063092"/>
            <a:ext cx="546244" cy="2293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4C714F8-5491-4BFB-AFDC-EC7E4B1E3842}"/>
              </a:ext>
            </a:extLst>
          </p:cNvPr>
          <p:cNvCxnSpPr>
            <a:cxnSpLocks/>
          </p:cNvCxnSpPr>
          <p:nvPr/>
        </p:nvCxnSpPr>
        <p:spPr>
          <a:xfrm flipH="1" flipV="1">
            <a:off x="6369121" y="887491"/>
            <a:ext cx="255460" cy="16094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BE62FD2B-0678-457E-B7C6-03DC9BAB548E}"/>
              </a:ext>
            </a:extLst>
          </p:cNvPr>
          <p:cNvSpPr txBox="1"/>
          <p:nvPr/>
        </p:nvSpPr>
        <p:spPr>
          <a:xfrm>
            <a:off x="670952" y="1381828"/>
            <a:ext cx="3959728" cy="461665"/>
          </a:xfrm>
          <a:prstGeom prst="rect">
            <a:avLst/>
          </a:prstGeom>
          <a:noFill/>
        </p:spPr>
        <p:txBody>
          <a:bodyPr wrap="square" rtlCol="0">
            <a:spAutoFit/>
          </a:bodyPr>
          <a:lstStyle/>
          <a:p>
            <a:endParaRPr lang="en-GB" sz="2400" dirty="0"/>
          </a:p>
        </p:txBody>
      </p:sp>
      <p:pic>
        <p:nvPicPr>
          <p:cNvPr id="50" name="Picture 20" descr="diy sundial clock face - Clip Art Library">
            <a:extLst>
              <a:ext uri="{FF2B5EF4-FFF2-40B4-BE49-F238E27FC236}">
                <a16:creationId xmlns:a16="http://schemas.microsoft.com/office/drawing/2014/main" id="{44DA57C6-026D-4442-ADDA-D8D9835D461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6486"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CE3CCE5E-6621-4F3E-A8B5-ADC0E254A424}"/>
              </a:ext>
            </a:extLst>
          </p:cNvPr>
          <p:cNvCxnSpPr>
            <a:cxnSpLocks/>
          </p:cNvCxnSpPr>
          <p:nvPr/>
        </p:nvCxnSpPr>
        <p:spPr>
          <a:xfrm flipV="1">
            <a:off x="8699178" y="572509"/>
            <a:ext cx="0" cy="45024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2" name="Straight Arrow Connector 51">
            <a:extLst>
              <a:ext uri="{FF2B5EF4-FFF2-40B4-BE49-F238E27FC236}">
                <a16:creationId xmlns:a16="http://schemas.microsoft.com/office/drawing/2014/main" id="{125D3B8F-151B-4F81-9F27-A9E0A5EADCD3}"/>
              </a:ext>
            </a:extLst>
          </p:cNvPr>
          <p:cNvCxnSpPr>
            <a:cxnSpLocks/>
          </p:cNvCxnSpPr>
          <p:nvPr/>
        </p:nvCxnSpPr>
        <p:spPr>
          <a:xfrm flipV="1">
            <a:off x="8681515" y="726544"/>
            <a:ext cx="0" cy="32189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3" name="Picture 20" descr="diy sundial clock face - Clip Art Library">
            <a:extLst>
              <a:ext uri="{FF2B5EF4-FFF2-40B4-BE49-F238E27FC236}">
                <a16:creationId xmlns:a16="http://schemas.microsoft.com/office/drawing/2014/main" id="{FCA3B3FD-026C-4729-B113-3C9811E251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3421" y="130819"/>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a:extLst>
              <a:ext uri="{FF2B5EF4-FFF2-40B4-BE49-F238E27FC236}">
                <a16:creationId xmlns:a16="http://schemas.microsoft.com/office/drawing/2014/main" id="{4030074D-C619-4A6D-9686-00E831973242}"/>
              </a:ext>
            </a:extLst>
          </p:cNvPr>
          <p:cNvCxnSpPr>
            <a:cxnSpLocks/>
          </p:cNvCxnSpPr>
          <p:nvPr/>
        </p:nvCxnSpPr>
        <p:spPr>
          <a:xfrm flipH="1" flipV="1">
            <a:off x="10290668" y="1068604"/>
            <a:ext cx="475463" cy="120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5" name="Straight Arrow Connector 54">
            <a:extLst>
              <a:ext uri="{FF2B5EF4-FFF2-40B4-BE49-F238E27FC236}">
                <a16:creationId xmlns:a16="http://schemas.microsoft.com/office/drawing/2014/main" id="{324AA488-EC69-4122-915B-EBB18752CEBB}"/>
              </a:ext>
            </a:extLst>
          </p:cNvPr>
          <p:cNvCxnSpPr>
            <a:cxnSpLocks/>
          </p:cNvCxnSpPr>
          <p:nvPr/>
        </p:nvCxnSpPr>
        <p:spPr>
          <a:xfrm flipH="1">
            <a:off x="10471150" y="1069287"/>
            <a:ext cx="286842" cy="7371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6" name="Picture 20" descr="diy sundial clock face - Clip Art Library">
            <a:extLst>
              <a:ext uri="{FF2B5EF4-FFF2-40B4-BE49-F238E27FC236}">
                <a16:creationId xmlns:a16="http://schemas.microsoft.com/office/drawing/2014/main" id="{46FC96C7-CCEE-41F0-99D3-284F233D233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9551"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DA4F8156-62FA-41A0-9481-753541F56D5B}"/>
              </a:ext>
            </a:extLst>
          </p:cNvPr>
          <p:cNvCxnSpPr>
            <a:cxnSpLocks/>
          </p:cNvCxnSpPr>
          <p:nvPr/>
        </p:nvCxnSpPr>
        <p:spPr>
          <a:xfrm flipH="1">
            <a:off x="6624579" y="3924556"/>
            <a:ext cx="17664" cy="48368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8" name="Straight Arrow Connector 57">
            <a:extLst>
              <a:ext uri="{FF2B5EF4-FFF2-40B4-BE49-F238E27FC236}">
                <a16:creationId xmlns:a16="http://schemas.microsoft.com/office/drawing/2014/main" id="{964A54F5-0ECF-47D0-96D4-67E9713C4400}"/>
              </a:ext>
            </a:extLst>
          </p:cNvPr>
          <p:cNvCxnSpPr>
            <a:cxnSpLocks/>
          </p:cNvCxnSpPr>
          <p:nvPr/>
        </p:nvCxnSpPr>
        <p:spPr>
          <a:xfrm flipH="1">
            <a:off x="6369121" y="3950243"/>
            <a:ext cx="255459" cy="27823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59" name="Picture 20" descr="diy sundial clock face - Clip Art Library">
            <a:extLst>
              <a:ext uri="{FF2B5EF4-FFF2-40B4-BE49-F238E27FC236}">
                <a16:creationId xmlns:a16="http://schemas.microsoft.com/office/drawing/2014/main" id="{2213A7F2-9BFD-4071-8D49-28FC5889BAE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6486"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3ECD1A57-A3DF-40EE-9CF0-DFFE87F253F4}"/>
              </a:ext>
            </a:extLst>
          </p:cNvPr>
          <p:cNvCxnSpPr>
            <a:cxnSpLocks/>
          </p:cNvCxnSpPr>
          <p:nvPr/>
        </p:nvCxnSpPr>
        <p:spPr>
          <a:xfrm flipH="1" flipV="1">
            <a:off x="8243968" y="3710726"/>
            <a:ext cx="455210" cy="25968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61" name="Straight Arrow Connector 60">
            <a:extLst>
              <a:ext uri="{FF2B5EF4-FFF2-40B4-BE49-F238E27FC236}">
                <a16:creationId xmlns:a16="http://schemas.microsoft.com/office/drawing/2014/main" id="{73AAA774-267E-4929-8591-0288FEF20033}"/>
              </a:ext>
            </a:extLst>
          </p:cNvPr>
          <p:cNvCxnSpPr>
            <a:cxnSpLocks/>
          </p:cNvCxnSpPr>
          <p:nvPr/>
        </p:nvCxnSpPr>
        <p:spPr>
          <a:xfrm flipH="1" flipV="1">
            <a:off x="8515350" y="3763737"/>
            <a:ext cx="166165" cy="18650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62" name="Picture 20" descr="diy sundial clock face - Clip Art Library">
            <a:extLst>
              <a:ext uri="{FF2B5EF4-FFF2-40B4-BE49-F238E27FC236}">
                <a16:creationId xmlns:a16="http://schemas.microsoft.com/office/drawing/2014/main" id="{1DFC7C0D-EAD0-43B7-A1D6-629EAFEDAD6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3421" y="3032624"/>
            <a:ext cx="1931214" cy="1875571"/>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931D562F-13D4-48EE-A14E-55BFDE055698}"/>
              </a:ext>
            </a:extLst>
          </p:cNvPr>
          <p:cNvCxnSpPr>
            <a:cxnSpLocks/>
          </p:cNvCxnSpPr>
          <p:nvPr/>
        </p:nvCxnSpPr>
        <p:spPr>
          <a:xfrm flipH="1">
            <a:off x="10426624" y="3924556"/>
            <a:ext cx="329490" cy="16480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64" name="Straight Arrow Connector 63">
            <a:extLst>
              <a:ext uri="{FF2B5EF4-FFF2-40B4-BE49-F238E27FC236}">
                <a16:creationId xmlns:a16="http://schemas.microsoft.com/office/drawing/2014/main" id="{2B06C2D1-04A0-496C-A285-B1590A87A432}"/>
              </a:ext>
            </a:extLst>
          </p:cNvPr>
          <p:cNvCxnSpPr>
            <a:cxnSpLocks/>
          </p:cNvCxnSpPr>
          <p:nvPr/>
        </p:nvCxnSpPr>
        <p:spPr>
          <a:xfrm flipV="1">
            <a:off x="10738450" y="3418890"/>
            <a:ext cx="0" cy="53135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107" name="Text Placeholder 4106">
            <a:extLst>
              <a:ext uri="{FF2B5EF4-FFF2-40B4-BE49-F238E27FC236}">
                <a16:creationId xmlns:a16="http://schemas.microsoft.com/office/drawing/2014/main" id="{742DEA17-60CC-40E9-AF3A-7846985E8023}"/>
              </a:ext>
            </a:extLst>
          </p:cNvPr>
          <p:cNvSpPr>
            <a:spLocks noGrp="1"/>
          </p:cNvSpPr>
          <p:nvPr>
            <p:ph type="body" sz="quarter" idx="10"/>
          </p:nvPr>
        </p:nvSpPr>
        <p:spPr>
          <a:xfrm>
            <a:off x="373064" y="1065213"/>
            <a:ext cx="4098976" cy="2885030"/>
          </a:xfrm>
        </p:spPr>
        <p:txBody>
          <a:bodyPr>
            <a:normAutofit fontScale="92500" lnSpcReduction="10000"/>
          </a:bodyPr>
          <a:lstStyle/>
          <a:p>
            <a:r>
              <a:rPr lang="en-GB" sz="2800" dirty="0"/>
              <a:t>Nadia </a:t>
            </a:r>
            <a:r>
              <a:rPr lang="en-GB" sz="2800" dirty="0" err="1"/>
              <a:t>recibió</a:t>
            </a:r>
            <a:r>
              <a:rPr lang="en-GB" sz="2800" dirty="0"/>
              <a:t> </a:t>
            </a:r>
            <a:r>
              <a:rPr lang="en-GB" sz="2800" dirty="0" err="1"/>
              <a:t>algunas</a:t>
            </a:r>
            <a:r>
              <a:rPr lang="en-GB" sz="2800" dirty="0"/>
              <a:t> </a:t>
            </a:r>
            <a:r>
              <a:rPr lang="en-GB" sz="2800" dirty="0" err="1"/>
              <a:t>mensajes</a:t>
            </a:r>
            <a:r>
              <a:rPr lang="en-GB" sz="2800" dirty="0"/>
              <a:t> de </a:t>
            </a:r>
            <a:r>
              <a:rPr lang="en-GB" sz="2800" dirty="0" err="1"/>
              <a:t>voz</a:t>
            </a:r>
            <a:r>
              <a:rPr lang="en-GB" sz="2800" dirty="0"/>
              <a:t> </a:t>
            </a:r>
            <a:r>
              <a:rPr lang="en-GB" sz="2800" dirty="0" err="1"/>
              <a:t>pero</a:t>
            </a:r>
            <a:r>
              <a:rPr lang="en-GB" sz="2800" dirty="0"/>
              <a:t> no </a:t>
            </a:r>
            <a:r>
              <a:rPr lang="en-GB" sz="2800" dirty="0" err="1"/>
              <a:t>en</a:t>
            </a:r>
            <a:r>
              <a:rPr lang="en-GB" sz="2800" dirty="0"/>
              <a:t> </a:t>
            </a:r>
            <a:r>
              <a:rPr lang="en-GB" sz="2800" dirty="0" err="1"/>
              <a:t>el</a:t>
            </a:r>
            <a:r>
              <a:rPr lang="en-GB" sz="2800" dirty="0"/>
              <a:t> </a:t>
            </a:r>
            <a:r>
              <a:rPr lang="en-GB" sz="2800" dirty="0" err="1"/>
              <a:t>orden</a:t>
            </a:r>
            <a:r>
              <a:rPr lang="en-GB" sz="2800" dirty="0"/>
              <a:t> </a:t>
            </a:r>
            <a:r>
              <a:rPr lang="en-GB" sz="2800" dirty="0" err="1"/>
              <a:t>correcto</a:t>
            </a:r>
            <a:r>
              <a:rPr lang="en-GB" sz="2800" dirty="0"/>
              <a:t>. </a:t>
            </a:r>
          </a:p>
          <a:p>
            <a:r>
              <a:rPr lang="en-GB" sz="2800" dirty="0" err="1"/>
              <a:t>Escucha</a:t>
            </a:r>
            <a:r>
              <a:rPr lang="en-GB" sz="2800" dirty="0"/>
              <a:t> los </a:t>
            </a:r>
            <a:r>
              <a:rPr lang="en-GB" sz="2800" dirty="0" err="1"/>
              <a:t>mensajes</a:t>
            </a:r>
            <a:r>
              <a:rPr lang="en-GB" sz="2800" dirty="0"/>
              <a:t> y escribe la hora </a:t>
            </a:r>
            <a:r>
              <a:rPr lang="en-GB" sz="2800" dirty="0" err="1"/>
              <a:t>correcta</a:t>
            </a:r>
            <a:r>
              <a:rPr lang="en-GB" sz="2800" dirty="0"/>
              <a:t> </a:t>
            </a:r>
            <a:r>
              <a:rPr lang="en-GB" sz="2800" dirty="0" err="1"/>
              <a:t>sobre</a:t>
            </a:r>
            <a:r>
              <a:rPr lang="en-GB" sz="2800" dirty="0"/>
              <a:t> el </a:t>
            </a:r>
            <a:r>
              <a:rPr lang="en-GB" sz="2800" dirty="0" err="1"/>
              <a:t>reloj</a:t>
            </a:r>
            <a:r>
              <a:rPr lang="en-GB" sz="2800" dirty="0"/>
              <a:t> para </a:t>
            </a:r>
            <a:r>
              <a:rPr lang="en-GB" sz="2800" dirty="0" err="1"/>
              <a:t>cada</a:t>
            </a:r>
            <a:r>
              <a:rPr lang="en-GB" sz="2800" dirty="0"/>
              <a:t> </a:t>
            </a:r>
            <a:r>
              <a:rPr lang="en-GB" sz="2800" dirty="0" err="1"/>
              <a:t>actividad</a:t>
            </a:r>
            <a:r>
              <a:rPr lang="en-GB" sz="2800" dirty="0"/>
              <a:t>.</a:t>
            </a:r>
          </a:p>
        </p:txBody>
      </p:sp>
      <p:sp>
        <p:nvSpPr>
          <p:cNvPr id="88" name="Google Shape;898;p32">
            <a:hlinkClick r:id="" action="ppaction://noaction">
              <a:snd r:embed="rId4" name="1. Son las diez menos cuarto....wav"/>
            </a:hlinkClick>
            <a:extLst>
              <a:ext uri="{FF2B5EF4-FFF2-40B4-BE49-F238E27FC236}">
                <a16:creationId xmlns:a16="http://schemas.microsoft.com/office/drawing/2014/main" id="{350FBAAD-BADB-491D-A141-1A70D8DD6AB9}"/>
              </a:ext>
            </a:extLst>
          </p:cNvPr>
          <p:cNvSpPr/>
          <p:nvPr/>
        </p:nvSpPr>
        <p:spPr>
          <a:xfrm>
            <a:off x="1126268" y="4271689"/>
            <a:ext cx="545461" cy="499663"/>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8;p32">
            <a:hlinkClick r:id="" action="ppaction://noaction">
              <a:snd r:embed="rId5" name="2. ¿Estás yendo al concierto a las ocho.wav"/>
            </a:hlinkClick>
            <a:extLst>
              <a:ext uri="{FF2B5EF4-FFF2-40B4-BE49-F238E27FC236}">
                <a16:creationId xmlns:a16="http://schemas.microsoft.com/office/drawing/2014/main" id="{BC3AF671-CE06-4C0F-9AD1-A26E7FC4DC00}"/>
              </a:ext>
            </a:extLst>
          </p:cNvPr>
          <p:cNvSpPr/>
          <p:nvPr/>
        </p:nvSpPr>
        <p:spPr>
          <a:xfrm>
            <a:off x="1833659" y="4271688"/>
            <a:ext cx="529092"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898;p32">
            <a:hlinkClick r:id="" action="ppaction://noaction">
              <a:snd r:embed="rId6" name="3. Estoy siguiendo tus direcciones....wav"/>
            </a:hlinkClick>
            <a:extLst>
              <a:ext uri="{FF2B5EF4-FFF2-40B4-BE49-F238E27FC236}">
                <a16:creationId xmlns:a16="http://schemas.microsoft.com/office/drawing/2014/main" id="{C83CD57F-2D90-4C0C-B28F-A987C5306750}"/>
              </a:ext>
            </a:extLst>
          </p:cNvPr>
          <p:cNvSpPr/>
          <p:nvPr/>
        </p:nvSpPr>
        <p:spPr>
          <a:xfrm>
            <a:off x="2598215" y="4271688"/>
            <a:ext cx="529092"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898;p32">
            <a:hlinkClick r:id="" action="ppaction://noaction">
              <a:snd r:embed="rId7" name="4. Son las once menos diez....wav"/>
            </a:hlinkClick>
            <a:extLst>
              <a:ext uri="{FF2B5EF4-FFF2-40B4-BE49-F238E27FC236}">
                <a16:creationId xmlns:a16="http://schemas.microsoft.com/office/drawing/2014/main" id="{5D3AAB52-ED01-4B61-81B4-298A4CC4B916}"/>
              </a:ext>
            </a:extLst>
          </p:cNvPr>
          <p:cNvSpPr/>
          <p:nvPr/>
        </p:nvSpPr>
        <p:spPr>
          <a:xfrm>
            <a:off x="1117717" y="4976508"/>
            <a:ext cx="545461"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2" name="Google Shape;898;p32">
            <a:hlinkClick r:id="" action="ppaction://noaction">
              <a:snd r:embed="rId8" name="5. Son las nueve menos cuarto....wav"/>
            </a:hlinkClick>
            <a:extLst>
              <a:ext uri="{FF2B5EF4-FFF2-40B4-BE49-F238E27FC236}">
                <a16:creationId xmlns:a16="http://schemas.microsoft.com/office/drawing/2014/main" id="{97D74EA8-6F59-48F4-BCDC-17CBB8FA2570}"/>
              </a:ext>
            </a:extLst>
          </p:cNvPr>
          <p:cNvSpPr/>
          <p:nvPr/>
        </p:nvSpPr>
        <p:spPr>
          <a:xfrm>
            <a:off x="1829487" y="4976508"/>
            <a:ext cx="545463"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898;p32">
            <a:hlinkClick r:id="" action="ppaction://noaction">
              <a:snd r:embed="rId9" name="6. Es medianoche y Daniel....wav"/>
            </a:hlinkClick>
            <a:extLst>
              <a:ext uri="{FF2B5EF4-FFF2-40B4-BE49-F238E27FC236}">
                <a16:creationId xmlns:a16="http://schemas.microsoft.com/office/drawing/2014/main" id="{A692188F-C2AF-4FBF-89FD-9B1883A2B8FB}"/>
              </a:ext>
            </a:extLst>
          </p:cNvPr>
          <p:cNvSpPr/>
          <p:nvPr/>
        </p:nvSpPr>
        <p:spPr>
          <a:xfrm>
            <a:off x="2598215" y="4976508"/>
            <a:ext cx="545461" cy="499664"/>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76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ar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4794987" cy="647577"/>
          </a:xfrm>
        </p:spPr>
        <p:txBody>
          <a:bodyPr>
            <a:normAutofit fontScale="90000"/>
          </a:bodyPr>
          <a:lstStyle/>
          <a:p>
            <a:r>
              <a:rPr lang="fr-FR" dirty="0" err="1"/>
              <a:t>Present</a:t>
            </a:r>
            <a:r>
              <a:rPr lang="fr-FR" dirty="0"/>
              <a:t> </a:t>
            </a:r>
            <a:r>
              <a:rPr lang="fr-FR" dirty="0" err="1"/>
              <a:t>tense</a:t>
            </a:r>
            <a:r>
              <a:rPr lang="fr-FR" dirty="0"/>
              <a:t> for I, </a:t>
            </a:r>
            <a:r>
              <a:rPr lang="fr-FR" dirty="0" err="1"/>
              <a:t>you</a:t>
            </a:r>
            <a:r>
              <a:rPr lang="fr-FR" dirty="0"/>
              <a:t> </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09" y="2296352"/>
            <a:ext cx="2576977"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salt</a:t>
            </a:r>
            <a:r>
              <a:rPr lang="fr-FR" sz="2600" b="1" dirty="0" err="1">
                <a:solidFill>
                  <a:schemeClr val="accent2"/>
                </a:solidFill>
              </a:rPr>
              <a:t>ar</a:t>
            </a:r>
            <a:r>
              <a:rPr lang="fr-FR" sz="2600" b="1" dirty="0">
                <a:solidFill>
                  <a:schemeClr val="accent2"/>
                </a:solidFill>
              </a:rPr>
              <a:t> </a:t>
            </a:r>
          </a:p>
          <a:p>
            <a:pPr algn="ctr"/>
            <a:r>
              <a:rPr lang="en-GB" sz="2400" dirty="0">
                <a:solidFill>
                  <a:schemeClr val="bg2"/>
                </a:solidFill>
              </a:rPr>
              <a:t>[to jump]</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820082" y="2286560"/>
            <a:ext cx="2125381"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salt</a:t>
            </a:r>
            <a:r>
              <a:rPr lang="fr-FR" sz="2600" dirty="0"/>
              <a:t>-</a:t>
            </a:r>
            <a:endParaRPr lang="en-GB" sz="2600" dirty="0"/>
          </a:p>
        </p:txBody>
      </p:sp>
      <p:sp>
        <p:nvSpPr>
          <p:cNvPr id="30" name="Rectangle 29">
            <a:extLst>
              <a:ext uri="{FF2B5EF4-FFF2-40B4-BE49-F238E27FC236}">
                <a16:creationId xmlns:a16="http://schemas.microsoft.com/office/drawing/2014/main" id="{4EA593DC-5315-3B71-6B83-91615761409C}"/>
              </a:ext>
            </a:extLst>
          </p:cNvPr>
          <p:cNvSpPr/>
          <p:nvPr/>
        </p:nvSpPr>
        <p:spPr>
          <a:xfrm>
            <a:off x="7614234" y="2286560"/>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salt</a:t>
            </a:r>
            <a:r>
              <a:rPr lang="fr-FR" sz="2600" b="1" dirty="0">
                <a:solidFill>
                  <a:schemeClr val="accent2"/>
                </a:solidFill>
              </a:rPr>
              <a:t>o</a:t>
            </a:r>
          </a:p>
          <a:p>
            <a:pPr algn="ctr"/>
            <a:r>
              <a:rPr lang="fr-FR" sz="2600" dirty="0" err="1"/>
              <a:t>salt</a:t>
            </a:r>
            <a:r>
              <a:rPr lang="fr-FR" sz="2600" b="1" dirty="0" err="1">
                <a:solidFill>
                  <a:schemeClr val="accent2"/>
                </a:solidFill>
              </a:rPr>
              <a:t>as</a:t>
            </a:r>
            <a:endParaRPr lang="fr-FR" sz="2600" b="1" dirty="0">
              <a:solidFill>
                <a:schemeClr val="accent2"/>
              </a:solidFill>
            </a:endParaRP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916205" y="2296352"/>
            <a:ext cx="2713779"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yo: </a:t>
            </a:r>
            <a:r>
              <a:rPr lang="fr-FR" sz="2600" b="1" dirty="0">
                <a:solidFill>
                  <a:schemeClr val="accent2"/>
                </a:solidFill>
              </a:rPr>
              <a:t>-o</a:t>
            </a:r>
          </a:p>
          <a:p>
            <a:pPr algn="ctr"/>
            <a:r>
              <a:rPr lang="fr-FR" sz="2600" dirty="0" err="1"/>
              <a:t>tú</a:t>
            </a:r>
            <a:r>
              <a:rPr lang="fr-FR" sz="2600" dirty="0"/>
              <a:t>: </a:t>
            </a:r>
            <a:r>
              <a:rPr lang="fr-FR" sz="2600" b="1" dirty="0">
                <a:solidFill>
                  <a:schemeClr val="accent2"/>
                </a:solidFill>
              </a:rPr>
              <a:t>-as</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ar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happening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Saltas</a:t>
            </a:r>
            <a:r>
              <a:rPr lang="en-GB" dirty="0">
                <a:solidFill>
                  <a:schemeClr val="tx1"/>
                </a:solidFill>
              </a:rPr>
              <a:t> </a:t>
            </a:r>
            <a:r>
              <a:rPr lang="en-GB" dirty="0" err="1">
                <a:solidFill>
                  <a:schemeClr val="tx1"/>
                </a:solidFill>
              </a:rPr>
              <a:t>mucho</a:t>
            </a:r>
            <a:r>
              <a:rPr lang="en-GB" dirty="0">
                <a:solidFill>
                  <a:schemeClr val="tx1"/>
                </a:solidFill>
              </a:rPr>
              <a:t> </a:t>
            </a:r>
            <a:r>
              <a:rPr lang="en-GB" dirty="0" err="1">
                <a:solidFill>
                  <a:schemeClr val="tx1"/>
                </a:solidFill>
              </a:rPr>
              <a:t>durante</a:t>
            </a:r>
            <a:r>
              <a:rPr lang="en-GB" dirty="0">
                <a:solidFill>
                  <a:schemeClr val="tx1"/>
                </a:solidFill>
              </a:rPr>
              <a:t> </a:t>
            </a:r>
            <a:r>
              <a:rPr lang="en-GB" dirty="0" err="1">
                <a:solidFill>
                  <a:schemeClr val="tx1"/>
                </a:solidFill>
              </a:rPr>
              <a:t>los</a:t>
            </a:r>
            <a:r>
              <a:rPr lang="en-GB" dirty="0">
                <a:solidFill>
                  <a:schemeClr val="tx1"/>
                </a:solidFill>
              </a:rPr>
              <a:t> </a:t>
            </a:r>
            <a:r>
              <a:rPr lang="en-GB" dirty="0" err="1">
                <a:solidFill>
                  <a:schemeClr val="tx1"/>
                </a:solidFill>
              </a:rPr>
              <a:t>conciertos</a:t>
            </a:r>
            <a:r>
              <a:rPr lang="en-GB" dirty="0">
                <a:solidFill>
                  <a:schemeClr val="tx1"/>
                </a:solidFill>
              </a:rPr>
              <a:t>.    </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49146" y="5321900"/>
            <a:ext cx="9113921" cy="4303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No </a:t>
            </a:r>
            <a:r>
              <a:rPr lang="en-GB" dirty="0" err="1">
                <a:solidFill>
                  <a:schemeClr val="tx1"/>
                </a:solidFill>
              </a:rPr>
              <a:t>aguanto</a:t>
            </a:r>
            <a:r>
              <a:rPr lang="en-GB" dirty="0">
                <a:solidFill>
                  <a:schemeClr val="tx1"/>
                </a:solidFill>
              </a:rPr>
              <a:t> </a:t>
            </a:r>
            <a:r>
              <a:rPr lang="en-GB" dirty="0" err="1">
                <a:solidFill>
                  <a:schemeClr val="tx1"/>
                </a:solidFill>
              </a:rPr>
              <a:t>esta</a:t>
            </a:r>
            <a:r>
              <a:rPr lang="en-GB" dirty="0">
                <a:solidFill>
                  <a:schemeClr val="tx1"/>
                </a:solidFill>
              </a:rPr>
              <a:t> </a:t>
            </a:r>
            <a:r>
              <a:rPr lang="en-GB" dirty="0" err="1">
                <a:solidFill>
                  <a:schemeClr val="tx1"/>
                </a:solidFill>
              </a:rPr>
              <a:t>música</a:t>
            </a:r>
            <a:r>
              <a:rPr lang="en-GB" dirty="0">
                <a:solidFill>
                  <a:schemeClr val="tx1"/>
                </a:solidFill>
              </a:rPr>
              <a:t>.</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49147" y="5760529"/>
            <a:ext cx="5494091"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Más </a:t>
            </a:r>
            <a:r>
              <a:rPr lang="en-GB" dirty="0" err="1">
                <a:solidFill>
                  <a:schemeClr val="tx1"/>
                </a:solidFill>
              </a:rPr>
              <a:t>tarde</a:t>
            </a:r>
            <a:r>
              <a:rPr lang="en-GB" dirty="0">
                <a:solidFill>
                  <a:schemeClr val="tx1"/>
                </a:solidFill>
              </a:rPr>
              <a:t>, </a:t>
            </a:r>
            <a:r>
              <a:rPr lang="en-GB" dirty="0" err="1">
                <a:solidFill>
                  <a:schemeClr val="tx1"/>
                </a:solidFill>
              </a:rPr>
              <a:t>arreglo</a:t>
            </a:r>
            <a:r>
              <a:rPr lang="en-GB" dirty="0">
                <a:solidFill>
                  <a:schemeClr val="tx1"/>
                </a:solidFill>
              </a:rPr>
              <a:t> mi </a:t>
            </a:r>
            <a:r>
              <a:rPr lang="en-GB" dirty="0" err="1">
                <a:solidFill>
                  <a:schemeClr val="tx1"/>
                </a:solidFill>
              </a:rPr>
              <a:t>habitación</a:t>
            </a:r>
            <a:r>
              <a:rPr lang="en-GB" dirty="0">
                <a:solidFill>
                  <a:schemeClr val="tx1"/>
                </a:solidFill>
              </a:rPr>
              <a:t>.</a:t>
            </a:r>
            <a:endParaRPr lang="en-GB" sz="1600" b="1" dirty="0">
              <a:solidFill>
                <a:schemeClr val="tx1"/>
              </a:solidFill>
            </a:endParaRPr>
          </a:p>
        </p:txBody>
      </p:sp>
      <p:pic>
        <p:nvPicPr>
          <p:cNvPr id="2050" name="Picture 2" descr="Free People Jump vector and picture">
            <a:extLst>
              <a:ext uri="{FF2B5EF4-FFF2-40B4-BE49-F238E27FC236}">
                <a16:creationId xmlns:a16="http://schemas.microsoft.com/office/drawing/2014/main" id="{B680A174-4E0B-4DB7-ACF1-890CC0C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8" t="40022" r="56383" b="24799"/>
          <a:stretch/>
        </p:blipFill>
        <p:spPr bwMode="auto">
          <a:xfrm>
            <a:off x="9873427" y="1454929"/>
            <a:ext cx="1196045" cy="21612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usical note Clip art - musical note png download - 768*840 - Free ...">
            <a:extLst>
              <a:ext uri="{FF2B5EF4-FFF2-40B4-BE49-F238E27FC236}">
                <a16:creationId xmlns:a16="http://schemas.microsoft.com/office/drawing/2014/main" id="{22C852A7-1A74-4D30-84C8-8637BBB19F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875" y="3088242"/>
            <a:ext cx="1036761" cy="1133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A4A42EF5-962A-AFB3-CEEB-0C9A2D2BD389}"/>
              </a:ext>
            </a:extLst>
          </p:cNvPr>
          <p:cNvSpPr txBox="1">
            <a:spLocks/>
          </p:cNvSpPr>
          <p:nvPr/>
        </p:nvSpPr>
        <p:spPr>
          <a:xfrm>
            <a:off x="5872461" y="4916609"/>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You jump a lot during concerts.</a:t>
            </a:r>
            <a:endParaRPr lang="en-GB" sz="1600" b="1" dirty="0">
              <a:solidFill>
                <a:schemeClr val="tx1"/>
              </a:solidFill>
            </a:endParaRPr>
          </a:p>
        </p:txBody>
      </p:sp>
      <p:sp>
        <p:nvSpPr>
          <p:cNvPr id="6" name="Text Placeholder 1">
            <a:extLst>
              <a:ext uri="{FF2B5EF4-FFF2-40B4-BE49-F238E27FC236}">
                <a16:creationId xmlns:a16="http://schemas.microsoft.com/office/drawing/2014/main" id="{35CB825F-4BF6-8E49-0BD2-80B51BAFE783}"/>
              </a:ext>
            </a:extLst>
          </p:cNvPr>
          <p:cNvSpPr txBox="1">
            <a:spLocks/>
          </p:cNvSpPr>
          <p:nvPr/>
        </p:nvSpPr>
        <p:spPr>
          <a:xfrm>
            <a:off x="5872460" y="5345446"/>
            <a:ext cx="9113921" cy="4303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 don’t put up with this music.</a:t>
            </a:r>
            <a:endParaRPr lang="en-GB" sz="1600" b="1" dirty="0">
              <a:solidFill>
                <a:schemeClr val="tx1"/>
              </a:solidFill>
            </a:endParaRPr>
          </a:p>
        </p:txBody>
      </p:sp>
      <p:sp>
        <p:nvSpPr>
          <p:cNvPr id="7" name="Text Placeholder 1">
            <a:extLst>
              <a:ext uri="{FF2B5EF4-FFF2-40B4-BE49-F238E27FC236}">
                <a16:creationId xmlns:a16="http://schemas.microsoft.com/office/drawing/2014/main" id="{AF73A221-A2F4-D1DE-8A08-38405A149B25}"/>
              </a:ext>
            </a:extLst>
          </p:cNvPr>
          <p:cNvSpPr txBox="1">
            <a:spLocks/>
          </p:cNvSpPr>
          <p:nvPr/>
        </p:nvSpPr>
        <p:spPr>
          <a:xfrm>
            <a:off x="5872461" y="5784075"/>
            <a:ext cx="6319539"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Later on I’m going to tidy my bedroom.</a:t>
            </a:r>
            <a:endParaRPr lang="en-GB" sz="1600" b="1" dirty="0">
              <a:solidFill>
                <a:schemeClr val="tx1"/>
              </a:solidFill>
            </a:endParaRPr>
          </a:p>
        </p:txBody>
      </p:sp>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p:bldP spid="43" grpId="0"/>
      <p:bldP spid="44" grpId="0"/>
      <p:bldP spid="45"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3267635" cy="647577"/>
          </a:xfrm>
        </p:spPr>
        <p:txBody>
          <a:bodyPr/>
          <a:lstStyle/>
          <a:p>
            <a:r>
              <a:rPr lang="en-GB" dirty="0"/>
              <a:t>Un </a:t>
            </a:r>
            <a:r>
              <a:rPr lang="en-GB" dirty="0" err="1"/>
              <a:t>concierto</a:t>
            </a:r>
            <a:endParaRPr lang="en-GB" dirty="0"/>
          </a:p>
        </p:txBody>
      </p:sp>
      <p:sp>
        <p:nvSpPr>
          <p:cNvPr id="6" name="Text Placeholder 5">
            <a:extLst>
              <a:ext uri="{FF2B5EF4-FFF2-40B4-BE49-F238E27FC236}">
                <a16:creationId xmlns:a16="http://schemas.microsoft.com/office/drawing/2014/main" id="{BAB9B1F2-A4A8-410D-BD81-93564B6B4B64}"/>
              </a:ext>
            </a:extLst>
          </p:cNvPr>
          <p:cNvSpPr>
            <a:spLocks noGrp="1"/>
          </p:cNvSpPr>
          <p:nvPr>
            <p:ph type="body" sz="quarter" idx="10"/>
          </p:nvPr>
        </p:nvSpPr>
        <p:spPr>
          <a:xfrm>
            <a:off x="200723" y="972646"/>
            <a:ext cx="10694018" cy="5798634"/>
          </a:xfrm>
        </p:spPr>
        <p:txBody>
          <a:bodyPr>
            <a:normAutofit/>
          </a:bodyPr>
          <a:lstStyle/>
          <a:p>
            <a:endParaRPr lang="en-GB" dirty="0"/>
          </a:p>
          <a:p>
            <a:endParaRPr lang="en-GB" dirty="0"/>
          </a:p>
          <a:p>
            <a:endParaRPr lang="en-GB" dirty="0"/>
          </a:p>
        </p:txBody>
      </p:sp>
      <p:graphicFrame>
        <p:nvGraphicFramePr>
          <p:cNvPr id="2" name="Table 1">
            <a:extLst>
              <a:ext uri="{FF2B5EF4-FFF2-40B4-BE49-F238E27FC236}">
                <a16:creationId xmlns:a16="http://schemas.microsoft.com/office/drawing/2014/main" id="{B50D4ED1-D27F-4416-BFDB-956009E5F9BE}"/>
              </a:ext>
            </a:extLst>
          </p:cNvPr>
          <p:cNvGraphicFramePr>
            <a:graphicFrameLocks noGrp="1"/>
          </p:cNvGraphicFramePr>
          <p:nvPr>
            <p:extLst>
              <p:ext uri="{D42A27DB-BD31-4B8C-83A1-F6EECF244321}">
                <p14:modId xmlns:p14="http://schemas.microsoft.com/office/powerpoint/2010/main" val="2874563026"/>
              </p:ext>
            </p:extLst>
          </p:nvPr>
        </p:nvGraphicFramePr>
        <p:xfrm>
          <a:off x="394010" y="1032954"/>
          <a:ext cx="6367347" cy="5334867"/>
        </p:xfrm>
        <a:graphic>
          <a:graphicData uri="http://schemas.openxmlformats.org/drawingml/2006/table">
            <a:tbl>
              <a:tblPr firstRow="1" bandRow="1">
                <a:tableStyleId>{5940675A-B579-460E-94D1-54222C63F5DA}</a:tableStyleId>
              </a:tblPr>
              <a:tblGrid>
                <a:gridCol w="557562">
                  <a:extLst>
                    <a:ext uri="{9D8B030D-6E8A-4147-A177-3AD203B41FA5}">
                      <a16:colId xmlns:a16="http://schemas.microsoft.com/office/drawing/2014/main" val="1973239609"/>
                    </a:ext>
                  </a:extLst>
                </a:gridCol>
                <a:gridCol w="5174166">
                  <a:extLst>
                    <a:ext uri="{9D8B030D-6E8A-4147-A177-3AD203B41FA5}">
                      <a16:colId xmlns:a16="http://schemas.microsoft.com/office/drawing/2014/main" val="1698047245"/>
                    </a:ext>
                  </a:extLst>
                </a:gridCol>
                <a:gridCol w="635619">
                  <a:extLst>
                    <a:ext uri="{9D8B030D-6E8A-4147-A177-3AD203B41FA5}">
                      <a16:colId xmlns:a16="http://schemas.microsoft.com/office/drawing/2014/main" val="983001569"/>
                    </a:ext>
                  </a:extLst>
                </a:gridCol>
              </a:tblGrid>
              <a:tr h="733207">
                <a:tc>
                  <a:txBody>
                    <a:bodyPr/>
                    <a:lstStyle/>
                    <a:p>
                      <a:pPr algn="ctr"/>
                      <a:r>
                        <a:rPr lang="en-GB" sz="2200" b="1" dirty="0"/>
                        <a:t>A</a:t>
                      </a:r>
                    </a:p>
                  </a:txBody>
                  <a:tcPr anchor="ctr"/>
                </a:tc>
                <a:tc>
                  <a:txBody>
                    <a:bodyPr/>
                    <a:lstStyle/>
                    <a:p>
                      <a:r>
                        <a:rPr lang="en-GB" sz="2200" dirty="0"/>
                        <a:t>Lucía says she doesn’t listen to </a:t>
                      </a:r>
                      <a:r>
                        <a:rPr lang="en-GB" sz="2200" dirty="0" err="1"/>
                        <a:t>Rosalía</a:t>
                      </a:r>
                      <a:r>
                        <a:rPr lang="en-GB" sz="2200" dirty="0"/>
                        <a:t>.</a:t>
                      </a:r>
                    </a:p>
                  </a:txBody>
                  <a:tcPr anchor="ctr"/>
                </a:tc>
                <a:tc>
                  <a:txBody>
                    <a:bodyPr/>
                    <a:lstStyle/>
                    <a:p>
                      <a:endParaRPr lang="en-GB" sz="2200"/>
                    </a:p>
                  </a:txBody>
                  <a:tcPr anchor="ctr"/>
                </a:tc>
                <a:extLst>
                  <a:ext uri="{0D108BD9-81ED-4DB2-BD59-A6C34878D82A}">
                    <a16:rowId xmlns:a16="http://schemas.microsoft.com/office/drawing/2014/main" val="541262952"/>
                  </a:ext>
                </a:extLst>
              </a:tr>
              <a:tr h="733207">
                <a:tc>
                  <a:txBody>
                    <a:bodyPr/>
                    <a:lstStyle/>
                    <a:p>
                      <a:pPr algn="ctr"/>
                      <a:r>
                        <a:rPr lang="en-GB" sz="2200" b="1" dirty="0"/>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likes </a:t>
                      </a:r>
                      <a:r>
                        <a:rPr lang="en-GB" sz="2200" dirty="0" err="1"/>
                        <a:t>Rosalía‘s</a:t>
                      </a:r>
                      <a:r>
                        <a:rPr lang="en-GB" sz="2200" dirty="0"/>
                        <a:t> music.</a:t>
                      </a:r>
                    </a:p>
                  </a:txBody>
                  <a:tcPr anchor="ctr"/>
                </a:tc>
                <a:tc>
                  <a:txBody>
                    <a:bodyPr/>
                    <a:lstStyle/>
                    <a:p>
                      <a:endParaRPr lang="en-GB" sz="2200" dirty="0"/>
                    </a:p>
                  </a:txBody>
                  <a:tcPr anchor="ctr"/>
                </a:tc>
                <a:extLst>
                  <a:ext uri="{0D108BD9-81ED-4DB2-BD59-A6C34878D82A}">
                    <a16:rowId xmlns:a16="http://schemas.microsoft.com/office/drawing/2014/main" val="1200982465"/>
                  </a:ext>
                </a:extLst>
              </a:tr>
              <a:tr h="767932">
                <a:tc>
                  <a:txBody>
                    <a:bodyPr/>
                    <a:lstStyle/>
                    <a:p>
                      <a:pPr algn="ctr"/>
                      <a:r>
                        <a:rPr lang="en-GB" sz="2200" b="1" dirty="0"/>
                        <a:t>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has already learnt the lyrics.</a:t>
                      </a:r>
                    </a:p>
                  </a:txBody>
                  <a:tcPr anchor="ctr"/>
                </a:tc>
                <a:tc>
                  <a:txBody>
                    <a:bodyPr/>
                    <a:lstStyle/>
                    <a:p>
                      <a:endParaRPr lang="en-GB" sz="2200" dirty="0"/>
                    </a:p>
                  </a:txBody>
                  <a:tcPr anchor="ctr"/>
                </a:tc>
                <a:extLst>
                  <a:ext uri="{0D108BD9-81ED-4DB2-BD59-A6C34878D82A}">
                    <a16:rowId xmlns:a16="http://schemas.microsoft.com/office/drawing/2014/main" val="17227235"/>
                  </a:ext>
                </a:extLst>
              </a:tr>
              <a:tr h="767932">
                <a:tc>
                  <a:txBody>
                    <a:bodyPr/>
                    <a:lstStyle/>
                    <a:p>
                      <a:pPr algn="ctr"/>
                      <a:r>
                        <a:rPr lang="en-GB" sz="2200" b="1" dirty="0"/>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Lucía says that she will buy the tickets for the concert.</a:t>
                      </a:r>
                    </a:p>
                  </a:txBody>
                  <a:tcPr anchor="ctr"/>
                </a:tc>
                <a:tc>
                  <a:txBody>
                    <a:bodyPr/>
                    <a:lstStyle/>
                    <a:p>
                      <a:endParaRPr lang="en-GB" sz="2200"/>
                    </a:p>
                  </a:txBody>
                  <a:tcPr anchor="ctr"/>
                </a:tc>
                <a:extLst>
                  <a:ext uri="{0D108BD9-81ED-4DB2-BD59-A6C34878D82A}">
                    <a16:rowId xmlns:a16="http://schemas.microsoft.com/office/drawing/2014/main" val="1945861951"/>
                  </a:ext>
                </a:extLst>
              </a:tr>
              <a:tr h="767932">
                <a:tc>
                  <a:txBody>
                    <a:bodyPr/>
                    <a:lstStyle/>
                    <a:p>
                      <a:pPr algn="ctr"/>
                      <a:r>
                        <a:rPr lang="en-GB" sz="2200" b="1" dirty="0"/>
                        <a:t>E</a:t>
                      </a:r>
                    </a:p>
                  </a:txBody>
                  <a:tcPr anchor="ctr"/>
                </a:tc>
                <a:tc>
                  <a:txBody>
                    <a:bodyPr/>
                    <a:lstStyle/>
                    <a:p>
                      <a:r>
                        <a:rPr lang="en-GB" sz="2200" dirty="0"/>
                        <a:t>Lucía thinks it will start at a quarter to nine.</a:t>
                      </a:r>
                    </a:p>
                  </a:txBody>
                  <a:tcPr anchor="ctr"/>
                </a:tc>
                <a:tc>
                  <a:txBody>
                    <a:bodyPr/>
                    <a:lstStyle/>
                    <a:p>
                      <a:endParaRPr lang="en-GB" sz="2200"/>
                    </a:p>
                  </a:txBody>
                  <a:tcPr anchor="ctr"/>
                </a:tc>
                <a:extLst>
                  <a:ext uri="{0D108BD9-81ED-4DB2-BD59-A6C34878D82A}">
                    <a16:rowId xmlns:a16="http://schemas.microsoft.com/office/drawing/2014/main" val="455207098"/>
                  </a:ext>
                </a:extLst>
              </a:tr>
              <a:tr h="767932">
                <a:tc>
                  <a:txBody>
                    <a:bodyPr/>
                    <a:lstStyle/>
                    <a:p>
                      <a:pPr algn="ctr"/>
                      <a:r>
                        <a:rPr lang="en-GB" sz="2200" b="1" dirty="0"/>
                        <a:t>F</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The concert is near Madrid airport.</a:t>
                      </a:r>
                    </a:p>
                  </a:txBody>
                  <a:tcPr anchor="ctr"/>
                </a:tc>
                <a:tc>
                  <a:txBody>
                    <a:bodyPr/>
                    <a:lstStyle/>
                    <a:p>
                      <a:endParaRPr lang="en-GB" sz="2200" dirty="0"/>
                    </a:p>
                  </a:txBody>
                  <a:tcPr anchor="ctr"/>
                </a:tc>
                <a:extLst>
                  <a:ext uri="{0D108BD9-81ED-4DB2-BD59-A6C34878D82A}">
                    <a16:rowId xmlns:a16="http://schemas.microsoft.com/office/drawing/2014/main" val="2326664628"/>
                  </a:ext>
                </a:extLst>
              </a:tr>
              <a:tr h="767932">
                <a:tc>
                  <a:txBody>
                    <a:bodyPr/>
                    <a:lstStyle/>
                    <a:p>
                      <a:pPr algn="ctr"/>
                      <a:r>
                        <a:rPr lang="en-GB" sz="2200" b="1" dirty="0"/>
                        <a:t>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Nadia will send the money for the tickets later this afternoon.</a:t>
                      </a:r>
                    </a:p>
                  </a:txBody>
                  <a:tcPr anchor="ctr"/>
                </a:tc>
                <a:tc>
                  <a:txBody>
                    <a:bodyPr/>
                    <a:lstStyle/>
                    <a:p>
                      <a:endParaRPr lang="en-GB" sz="2200" dirty="0"/>
                    </a:p>
                  </a:txBody>
                  <a:tcPr anchor="ctr"/>
                </a:tc>
                <a:extLst>
                  <a:ext uri="{0D108BD9-81ED-4DB2-BD59-A6C34878D82A}">
                    <a16:rowId xmlns:a16="http://schemas.microsoft.com/office/drawing/2014/main" val="1256077120"/>
                  </a:ext>
                </a:extLst>
              </a:tr>
            </a:tbl>
          </a:graphicData>
        </a:graphic>
      </p:graphicFrame>
      <p:sp>
        <p:nvSpPr>
          <p:cNvPr id="5" name="TextBox 4">
            <a:extLst>
              <a:ext uri="{FF2B5EF4-FFF2-40B4-BE49-F238E27FC236}">
                <a16:creationId xmlns:a16="http://schemas.microsoft.com/office/drawing/2014/main" id="{8E3F65D1-4648-4FAC-894D-7158DE6C7C5B}"/>
              </a:ext>
            </a:extLst>
          </p:cNvPr>
          <p:cNvSpPr txBox="1"/>
          <p:nvPr/>
        </p:nvSpPr>
        <p:spPr>
          <a:xfrm>
            <a:off x="3419862" y="141235"/>
            <a:ext cx="7876323" cy="830997"/>
          </a:xfrm>
          <a:prstGeom prst="rect">
            <a:avLst/>
          </a:prstGeom>
          <a:noFill/>
        </p:spPr>
        <p:txBody>
          <a:bodyPr wrap="square" rtlCol="0">
            <a:spAutoFit/>
          </a:bodyPr>
          <a:lstStyle/>
          <a:p>
            <a:r>
              <a:rPr lang="en-GB" sz="2400" dirty="0"/>
              <a:t>Lucía </a:t>
            </a:r>
            <a:r>
              <a:rPr lang="en-GB" sz="2400" dirty="0" err="1"/>
              <a:t>invita</a:t>
            </a:r>
            <a:r>
              <a:rPr lang="en-GB" sz="2400" dirty="0"/>
              <a:t> a Nadia a un </a:t>
            </a:r>
            <a:r>
              <a:rPr lang="en-GB" sz="2400" dirty="0" err="1"/>
              <a:t>concierto</a:t>
            </a:r>
            <a:r>
              <a:rPr lang="en-GB" sz="2400" dirty="0"/>
              <a:t>.  </a:t>
            </a:r>
            <a:r>
              <a:rPr lang="en-GB" sz="2400" dirty="0" err="1"/>
              <a:t>Escucha</a:t>
            </a:r>
            <a:r>
              <a:rPr lang="en-GB" sz="2400" dirty="0"/>
              <a:t> </a:t>
            </a:r>
          </a:p>
          <a:p>
            <a:r>
              <a:rPr lang="en-GB" sz="2400" dirty="0"/>
              <a:t>la </a:t>
            </a:r>
            <a:r>
              <a:rPr lang="en-GB" sz="2400" dirty="0" err="1"/>
              <a:t>conversación</a:t>
            </a:r>
            <a:r>
              <a:rPr lang="en-GB" sz="2400" dirty="0"/>
              <a:t> y </a:t>
            </a:r>
            <a:r>
              <a:rPr lang="en-GB" sz="2400" dirty="0" err="1"/>
              <a:t>elige</a:t>
            </a:r>
            <a:r>
              <a:rPr lang="en-GB" sz="2400" dirty="0"/>
              <a:t> las </a:t>
            </a:r>
            <a:r>
              <a:rPr lang="en-GB" sz="2400" dirty="0" err="1"/>
              <a:t>cuatro</a:t>
            </a:r>
            <a:r>
              <a:rPr lang="en-GB" sz="2400" dirty="0"/>
              <a:t> </a:t>
            </a:r>
            <a:r>
              <a:rPr lang="en-GB" sz="2400" dirty="0" err="1"/>
              <a:t>frases</a:t>
            </a:r>
            <a:r>
              <a:rPr lang="en-GB" sz="2400" dirty="0"/>
              <a:t> </a:t>
            </a:r>
            <a:r>
              <a:rPr lang="en-GB" sz="2400" dirty="0" err="1"/>
              <a:t>correctas</a:t>
            </a:r>
            <a:r>
              <a:rPr lang="en-GB" sz="2400" dirty="0"/>
              <a:t>.</a:t>
            </a:r>
          </a:p>
        </p:txBody>
      </p:sp>
      <p:pic>
        <p:nvPicPr>
          <p:cNvPr id="7" name="Google Shape;258;p6" descr="Powerpoint Check Mark Symbol">
            <a:extLst>
              <a:ext uri="{FF2B5EF4-FFF2-40B4-BE49-F238E27FC236}">
                <a16:creationId xmlns:a16="http://schemas.microsoft.com/office/drawing/2014/main" id="{674D1217-2D4E-4E56-8745-A3DF0894C3C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2" y="2001644"/>
            <a:ext cx="355003" cy="363383"/>
          </a:xfrm>
          <a:prstGeom prst="rect">
            <a:avLst/>
          </a:prstGeom>
          <a:noFill/>
          <a:ln>
            <a:noFill/>
          </a:ln>
        </p:spPr>
      </p:pic>
      <p:pic>
        <p:nvPicPr>
          <p:cNvPr id="8" name="Google Shape;258;p6" descr="Powerpoint Check Mark Symbol">
            <a:extLst>
              <a:ext uri="{FF2B5EF4-FFF2-40B4-BE49-F238E27FC236}">
                <a16:creationId xmlns:a16="http://schemas.microsoft.com/office/drawing/2014/main" id="{1816E9A6-ECBF-454F-9E80-404CAA6BB8B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1" y="3553444"/>
            <a:ext cx="355003" cy="363383"/>
          </a:xfrm>
          <a:prstGeom prst="rect">
            <a:avLst/>
          </a:prstGeom>
          <a:noFill/>
          <a:ln>
            <a:noFill/>
          </a:ln>
        </p:spPr>
      </p:pic>
      <p:pic>
        <p:nvPicPr>
          <p:cNvPr id="9" name="Google Shape;258;p6" descr="Powerpoint Check Mark Symbol">
            <a:extLst>
              <a:ext uri="{FF2B5EF4-FFF2-40B4-BE49-F238E27FC236}">
                <a16:creationId xmlns:a16="http://schemas.microsoft.com/office/drawing/2014/main" id="{BC26CF66-10BF-4BAE-9A07-AD149CF7EE5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7710" y="5079171"/>
            <a:ext cx="355003" cy="363383"/>
          </a:xfrm>
          <a:prstGeom prst="rect">
            <a:avLst/>
          </a:prstGeom>
          <a:noFill/>
          <a:ln>
            <a:noFill/>
          </a:ln>
        </p:spPr>
      </p:pic>
      <p:pic>
        <p:nvPicPr>
          <p:cNvPr id="10" name="Google Shape;258;p6" descr="Powerpoint Check Mark Symbol">
            <a:extLst>
              <a:ext uri="{FF2B5EF4-FFF2-40B4-BE49-F238E27FC236}">
                <a16:creationId xmlns:a16="http://schemas.microsoft.com/office/drawing/2014/main" id="{4A0D37A4-7D33-4C22-8B92-C76527D8CB8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8610" y="5732160"/>
            <a:ext cx="355003" cy="363383"/>
          </a:xfrm>
          <a:prstGeom prst="rect">
            <a:avLst/>
          </a:prstGeom>
          <a:noFill/>
          <a:ln>
            <a:noFill/>
          </a:ln>
        </p:spPr>
      </p:pic>
      <p:sp>
        <p:nvSpPr>
          <p:cNvPr id="11" name="TextBox 10">
            <a:extLst>
              <a:ext uri="{FF2B5EF4-FFF2-40B4-BE49-F238E27FC236}">
                <a16:creationId xmlns:a16="http://schemas.microsoft.com/office/drawing/2014/main" id="{12BCEECD-F473-4963-9FE0-C010C0964C67}"/>
              </a:ext>
            </a:extLst>
          </p:cNvPr>
          <p:cNvSpPr txBox="1"/>
          <p:nvPr/>
        </p:nvSpPr>
        <p:spPr>
          <a:xfrm>
            <a:off x="7006218" y="1032954"/>
            <a:ext cx="47917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dirty="0"/>
              <a:t>Extension: </a:t>
            </a:r>
            <a:r>
              <a:rPr lang="en-GB" sz="2400" dirty="0"/>
              <a:t>para las </a:t>
            </a:r>
            <a:r>
              <a:rPr lang="en-GB" sz="2400" dirty="0" err="1"/>
              <a:t>frases</a:t>
            </a:r>
            <a:r>
              <a:rPr lang="en-GB" sz="2400" dirty="0"/>
              <a:t> falsas, ¿</a:t>
            </a:r>
            <a:r>
              <a:rPr lang="en-GB" sz="2400" dirty="0" err="1"/>
              <a:t>puedes</a:t>
            </a:r>
            <a:r>
              <a:rPr lang="en-GB" sz="2400" dirty="0"/>
              <a:t> </a:t>
            </a:r>
            <a:r>
              <a:rPr lang="en-GB" sz="2400" dirty="0" err="1"/>
              <a:t>escribir</a:t>
            </a:r>
            <a:r>
              <a:rPr lang="en-GB" sz="2400" dirty="0"/>
              <a:t> la </a:t>
            </a:r>
            <a:r>
              <a:rPr lang="en-GB" sz="2400" dirty="0" err="1"/>
              <a:t>frase</a:t>
            </a:r>
            <a:r>
              <a:rPr lang="en-GB" sz="2400" dirty="0"/>
              <a:t> </a:t>
            </a:r>
            <a:r>
              <a:rPr lang="en-GB" sz="2400" dirty="0" err="1"/>
              <a:t>correcta</a:t>
            </a:r>
            <a:r>
              <a:rPr lang="en-GB" sz="2400" dirty="0"/>
              <a:t> </a:t>
            </a:r>
            <a:r>
              <a:rPr lang="en-GB" sz="2400" dirty="0" err="1"/>
              <a:t>en</a:t>
            </a:r>
            <a:r>
              <a:rPr lang="en-GB" sz="2400" dirty="0"/>
              <a:t> </a:t>
            </a:r>
            <a:r>
              <a:rPr lang="en-GB" sz="2400" dirty="0" err="1"/>
              <a:t>inglés</a:t>
            </a:r>
            <a:r>
              <a:rPr lang="en-GB" sz="2400" dirty="0"/>
              <a:t>?</a:t>
            </a:r>
          </a:p>
        </p:txBody>
      </p:sp>
      <p:pic>
        <p:nvPicPr>
          <p:cNvPr id="2050" name="Picture 2" descr="Free Audience Band photo and picture">
            <a:extLst>
              <a:ext uri="{FF2B5EF4-FFF2-40B4-BE49-F238E27FC236}">
                <a16:creationId xmlns:a16="http://schemas.microsoft.com/office/drawing/2014/main" id="{48A2356F-D3D5-4DF1-97CB-E71C81361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218" y="3013447"/>
            <a:ext cx="4791772" cy="319451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1">
            <a:extLst>
              <a:ext uri="{FF2B5EF4-FFF2-40B4-BE49-F238E27FC236}">
                <a16:creationId xmlns:a16="http://schemas.microsoft.com/office/drawing/2014/main" id="{516A1B13-262E-473C-BBB8-768BD4FD3CC4}"/>
              </a:ext>
            </a:extLst>
          </p:cNvPr>
          <p:cNvSpPr/>
          <p:nvPr/>
        </p:nvSpPr>
        <p:spPr>
          <a:xfrm>
            <a:off x="10344378" y="127008"/>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95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39A05B-1508-42B1-830C-FAAA87B9A2D9}"/>
              </a:ext>
            </a:extLst>
          </p:cNvPr>
          <p:cNvSpPr txBox="1"/>
          <p:nvPr/>
        </p:nvSpPr>
        <p:spPr>
          <a:xfrm>
            <a:off x="2918733" y="113772"/>
            <a:ext cx="9410768" cy="769441"/>
          </a:xfrm>
          <a:prstGeom prst="rect">
            <a:avLst/>
          </a:prstGeom>
          <a:noFill/>
        </p:spPr>
        <p:txBody>
          <a:bodyPr wrap="square" rtlCol="0">
            <a:spAutoFit/>
          </a:bodyPr>
          <a:lstStyle/>
          <a:p>
            <a:r>
              <a:rPr lang="en-GB" sz="2200" dirty="0" err="1"/>
              <a:t>Aquí</a:t>
            </a:r>
            <a:r>
              <a:rPr lang="en-GB" sz="2200" dirty="0"/>
              <a:t> </a:t>
            </a:r>
            <a:r>
              <a:rPr lang="en-GB" sz="2200" dirty="0" err="1"/>
              <a:t>tienes</a:t>
            </a:r>
            <a:r>
              <a:rPr lang="en-GB" sz="2200" dirty="0"/>
              <a:t> la </a:t>
            </a:r>
            <a:r>
              <a:rPr lang="en-GB" sz="2200" dirty="0" err="1"/>
              <a:t>conversación</a:t>
            </a:r>
            <a:r>
              <a:rPr lang="en-GB" sz="2200" dirty="0"/>
              <a:t> entre Lucía y Nadia. </a:t>
            </a:r>
            <a:r>
              <a:rPr lang="en-GB" sz="2200" dirty="0" err="1"/>
              <a:t>Algunos</a:t>
            </a:r>
            <a:r>
              <a:rPr lang="en-GB" sz="2200" dirty="0"/>
              <a:t> </a:t>
            </a:r>
            <a:r>
              <a:rPr lang="en-GB" sz="2200" dirty="0" err="1"/>
              <a:t>verbos</a:t>
            </a:r>
            <a:r>
              <a:rPr lang="en-GB" sz="2200" dirty="0"/>
              <a:t> no </a:t>
            </a:r>
            <a:r>
              <a:rPr lang="en-GB" sz="2200" dirty="0" err="1"/>
              <a:t>están</a:t>
            </a:r>
            <a:r>
              <a:rPr lang="en-GB" sz="2200" dirty="0"/>
              <a:t> </a:t>
            </a:r>
            <a:r>
              <a:rPr lang="en-GB" sz="2200" dirty="0" err="1"/>
              <a:t>completos</a:t>
            </a:r>
            <a:r>
              <a:rPr lang="en-GB" sz="2200" dirty="0"/>
              <a:t>. Escribe </a:t>
            </a:r>
            <a:r>
              <a:rPr lang="en-GB" sz="2200" b="1" dirty="0"/>
              <a:t>‘o’ </a:t>
            </a:r>
            <a:r>
              <a:rPr lang="en-GB" sz="2200" dirty="0"/>
              <a:t>or </a:t>
            </a:r>
            <a:r>
              <a:rPr lang="en-GB" sz="2200" b="1" dirty="0"/>
              <a:t>‘as’ </a:t>
            </a:r>
            <a:r>
              <a:rPr lang="en-GB" sz="2200" dirty="0" err="1"/>
              <a:t>según</a:t>
            </a:r>
            <a:r>
              <a:rPr lang="en-GB" sz="2200" dirty="0"/>
              <a:t> </a:t>
            </a:r>
            <a:r>
              <a:rPr lang="en-GB" sz="2200" dirty="0" err="1"/>
              <a:t>quién</a:t>
            </a:r>
            <a:r>
              <a:rPr lang="en-GB" sz="2200" dirty="0"/>
              <a:t> </a:t>
            </a:r>
            <a:r>
              <a:rPr lang="en-GB" sz="2200" dirty="0" err="1"/>
              <a:t>hace</a:t>
            </a:r>
            <a:r>
              <a:rPr lang="en-GB" sz="2200" dirty="0"/>
              <a:t> la </a:t>
            </a:r>
            <a:r>
              <a:rPr lang="en-GB" sz="2200" dirty="0" err="1"/>
              <a:t>acción</a:t>
            </a:r>
            <a:r>
              <a:rPr lang="en-GB" sz="2200" dirty="0"/>
              <a:t>.</a:t>
            </a:r>
          </a:p>
        </p:txBody>
      </p:sp>
      <p:sp>
        <p:nvSpPr>
          <p:cNvPr id="3" name="Title 2">
            <a:extLst>
              <a:ext uri="{FF2B5EF4-FFF2-40B4-BE49-F238E27FC236}">
                <a16:creationId xmlns:a16="http://schemas.microsoft.com/office/drawing/2014/main" id="{5444053B-3513-45E3-BB4A-8F36E0628750}"/>
              </a:ext>
            </a:extLst>
          </p:cNvPr>
          <p:cNvSpPr>
            <a:spLocks noGrp="1"/>
          </p:cNvSpPr>
          <p:nvPr>
            <p:ph type="title"/>
          </p:nvPr>
        </p:nvSpPr>
        <p:spPr>
          <a:xfrm>
            <a:off x="0" y="213557"/>
            <a:ext cx="3100039" cy="647577"/>
          </a:xfrm>
        </p:spPr>
        <p:txBody>
          <a:bodyPr/>
          <a:lstStyle/>
          <a:p>
            <a:r>
              <a:rPr lang="en-GB" dirty="0"/>
              <a:t>Un </a:t>
            </a:r>
            <a:r>
              <a:rPr lang="en-GB" dirty="0" err="1"/>
              <a:t>concierto</a:t>
            </a:r>
            <a:endParaRPr lang="en-GB" dirty="0"/>
          </a:p>
        </p:txBody>
      </p:sp>
      <p:sp>
        <p:nvSpPr>
          <p:cNvPr id="6" name="Text Placeholder 5">
            <a:extLst>
              <a:ext uri="{FF2B5EF4-FFF2-40B4-BE49-F238E27FC236}">
                <a16:creationId xmlns:a16="http://schemas.microsoft.com/office/drawing/2014/main" id="{BAB9B1F2-A4A8-410D-BD81-93564B6B4B64}"/>
              </a:ext>
            </a:extLst>
          </p:cNvPr>
          <p:cNvSpPr>
            <a:spLocks noGrp="1"/>
          </p:cNvSpPr>
          <p:nvPr>
            <p:ph type="body" sz="quarter" idx="10"/>
          </p:nvPr>
        </p:nvSpPr>
        <p:spPr>
          <a:xfrm>
            <a:off x="200724" y="1310987"/>
            <a:ext cx="11151218" cy="5798634"/>
          </a:xfrm>
        </p:spPr>
        <p:txBody>
          <a:bodyPr>
            <a:normAutofit/>
          </a:bodyPr>
          <a:lstStyle/>
          <a:p>
            <a:pPr marL="457200" indent="-457200">
              <a:lnSpc>
                <a:spcPct val="100000"/>
              </a:lnSpc>
              <a:buFont typeface="Wingdings" panose="05000000000000000000" pitchFamily="2" charset="2"/>
              <a:buChar char="Ø"/>
            </a:pPr>
            <a:r>
              <a:rPr lang="en-GB" sz="2200" dirty="0"/>
              <a:t>Hola, Nadia. Soy Lucía. ¿Tú </a:t>
            </a:r>
            <a:r>
              <a:rPr lang="en-GB" sz="2200" dirty="0" err="1"/>
              <a:t>escuch</a:t>
            </a:r>
            <a:r>
              <a:rPr lang="en-GB" sz="2200" dirty="0"/>
              <a:t>___ la </a:t>
            </a:r>
            <a:r>
              <a:rPr lang="en-GB" sz="2200" dirty="0" err="1"/>
              <a:t>música</a:t>
            </a:r>
            <a:r>
              <a:rPr lang="en-GB" sz="2200" dirty="0"/>
              <a:t> de </a:t>
            </a:r>
            <a:r>
              <a:rPr lang="en-GB" sz="2200" dirty="0" err="1"/>
              <a:t>Rosalía</a:t>
            </a:r>
            <a:r>
              <a:rPr lang="en-GB" sz="2200" dirty="0"/>
              <a:t> ?  </a:t>
            </a:r>
          </a:p>
          <a:p>
            <a:pPr marL="457200" indent="-457200">
              <a:lnSpc>
                <a:spcPct val="100000"/>
              </a:lnSpc>
              <a:buFont typeface="Wingdings" panose="05000000000000000000" pitchFamily="2" charset="2"/>
              <a:buChar char="Ø"/>
            </a:pPr>
            <a:r>
              <a:rPr lang="en-GB" sz="2200" dirty="0"/>
              <a:t>Ah, me </a:t>
            </a:r>
            <a:r>
              <a:rPr lang="en-GB" sz="2200" dirty="0" err="1"/>
              <a:t>gusta</a:t>
            </a:r>
            <a:r>
              <a:rPr lang="en-GB" sz="2200" dirty="0"/>
              <a:t> </a:t>
            </a:r>
            <a:r>
              <a:rPr lang="en-GB" sz="2200" dirty="0" err="1"/>
              <a:t>mucho</a:t>
            </a:r>
            <a:r>
              <a:rPr lang="en-GB" sz="2200" dirty="0"/>
              <a:t> y la canto </a:t>
            </a:r>
            <a:r>
              <a:rPr lang="en-GB" sz="2200" dirty="0" err="1"/>
              <a:t>siempre</a:t>
            </a:r>
            <a:r>
              <a:rPr lang="en-GB" sz="2200" dirty="0"/>
              <a:t> </a:t>
            </a:r>
            <a:r>
              <a:rPr lang="en-GB" sz="2200" dirty="0" err="1">
                <a:highlight>
                  <a:srgbClr val="FFFF00"/>
                </a:highlight>
              </a:rPr>
              <a:t>mientras</a:t>
            </a:r>
            <a:r>
              <a:rPr lang="en-GB" sz="2200" dirty="0">
                <a:highlight>
                  <a:srgbClr val="FFFF00"/>
                </a:highlight>
              </a:rPr>
              <a:t> que la </a:t>
            </a:r>
            <a:r>
              <a:rPr lang="en-GB" sz="2200" dirty="0" err="1">
                <a:highlight>
                  <a:srgbClr val="FFFF00"/>
                </a:highlight>
              </a:rPr>
              <a:t>escuch</a:t>
            </a:r>
            <a:r>
              <a:rPr lang="en-GB" sz="2200" dirty="0">
                <a:highlight>
                  <a:srgbClr val="FFFF00"/>
                </a:highlight>
              </a:rPr>
              <a:t>___ a </a:t>
            </a:r>
            <a:r>
              <a:rPr lang="en-GB" sz="2200" dirty="0" err="1">
                <a:highlight>
                  <a:srgbClr val="FFFF00"/>
                </a:highlight>
              </a:rPr>
              <a:t>todo</a:t>
            </a:r>
            <a:r>
              <a:rPr lang="en-GB" sz="2200" dirty="0">
                <a:highlight>
                  <a:srgbClr val="FFFF00"/>
                </a:highlight>
              </a:rPr>
              <a:t> </a:t>
            </a:r>
            <a:r>
              <a:rPr lang="en-GB" sz="2200" dirty="0" err="1">
                <a:highlight>
                  <a:srgbClr val="FFFF00"/>
                </a:highlight>
              </a:rPr>
              <a:t>volumen</a:t>
            </a:r>
            <a:r>
              <a:rPr lang="en-GB" sz="2200" dirty="0">
                <a:highlight>
                  <a:srgbClr val="FFFF00"/>
                </a:highlight>
              </a:rPr>
              <a:t>. </a:t>
            </a:r>
            <a:r>
              <a:rPr lang="en-GB" sz="2200" dirty="0" err="1"/>
              <a:t>Estoy</a:t>
            </a:r>
            <a:r>
              <a:rPr lang="en-GB" sz="2200" dirty="0"/>
              <a:t> </a:t>
            </a:r>
            <a:r>
              <a:rPr lang="en-GB" sz="2200" dirty="0" err="1"/>
              <a:t>aprendiendo</a:t>
            </a:r>
            <a:r>
              <a:rPr lang="en-GB" sz="2200" dirty="0"/>
              <a:t> la </a:t>
            </a:r>
            <a:r>
              <a:rPr lang="en-GB" sz="2200" dirty="0" err="1"/>
              <a:t>letra</a:t>
            </a:r>
            <a:r>
              <a:rPr lang="en-GB" sz="2200" dirty="0"/>
              <a:t>.</a:t>
            </a:r>
          </a:p>
          <a:p>
            <a:pPr marL="457200" indent="-457200">
              <a:lnSpc>
                <a:spcPct val="100000"/>
              </a:lnSpc>
              <a:buFont typeface="Wingdings" panose="05000000000000000000" pitchFamily="2" charset="2"/>
              <a:buChar char="Ø"/>
            </a:pPr>
            <a:r>
              <a:rPr lang="en-GB" sz="2200" dirty="0"/>
              <a:t>Hay un </a:t>
            </a:r>
            <a:r>
              <a:rPr lang="en-GB" sz="2200" dirty="0" err="1"/>
              <a:t>concierto</a:t>
            </a:r>
            <a:r>
              <a:rPr lang="en-GB" sz="2200" dirty="0"/>
              <a:t> </a:t>
            </a:r>
            <a:r>
              <a:rPr lang="en-GB" sz="2200" dirty="0" err="1"/>
              <a:t>en</a:t>
            </a:r>
            <a:r>
              <a:rPr lang="en-GB" sz="2200" dirty="0"/>
              <a:t> Madrid, </a:t>
            </a:r>
            <a:r>
              <a:rPr lang="en-GB" sz="2200" dirty="0" err="1"/>
              <a:t>en</a:t>
            </a:r>
            <a:r>
              <a:rPr lang="en-GB" sz="2200" dirty="0"/>
              <a:t> </a:t>
            </a:r>
            <a:r>
              <a:rPr lang="en-GB" sz="2200" dirty="0" err="1"/>
              <a:t>febrero</a:t>
            </a:r>
            <a:r>
              <a:rPr lang="en-GB" sz="2200" dirty="0"/>
              <a:t>.  ¿</a:t>
            </a:r>
            <a:r>
              <a:rPr lang="en-GB" sz="2200" dirty="0" err="1"/>
              <a:t>Qué</a:t>
            </a:r>
            <a:r>
              <a:rPr lang="en-GB" sz="2200" dirty="0"/>
              <a:t> </a:t>
            </a:r>
            <a:r>
              <a:rPr lang="en-GB" sz="2200" dirty="0" err="1"/>
              <a:t>piens</a:t>
            </a:r>
            <a:r>
              <a:rPr lang="en-GB" sz="2200" dirty="0"/>
              <a:t>___? </a:t>
            </a:r>
            <a:r>
              <a:rPr lang="en-GB" sz="2200" dirty="0" err="1"/>
              <a:t>Yo</a:t>
            </a:r>
            <a:r>
              <a:rPr lang="en-GB" sz="2200" dirty="0"/>
              <a:t> </a:t>
            </a:r>
            <a:r>
              <a:rPr lang="en-GB" sz="2200" dirty="0" err="1"/>
              <a:t>compr</a:t>
            </a:r>
            <a:r>
              <a:rPr lang="en-GB" sz="2200" dirty="0"/>
              <a:t>__ entradas para </a:t>
            </a:r>
            <a:r>
              <a:rPr lang="en-GB" sz="2200" dirty="0" err="1"/>
              <a:t>ir</a:t>
            </a:r>
            <a:r>
              <a:rPr lang="en-GB" sz="2200" dirty="0"/>
              <a:t> con Daniel.  </a:t>
            </a:r>
            <a:r>
              <a:rPr lang="en-GB" sz="2200" dirty="0" err="1"/>
              <a:t>Sí</a:t>
            </a:r>
            <a:r>
              <a:rPr lang="en-GB" sz="2200" dirty="0"/>
              <a:t> </a:t>
            </a:r>
            <a:r>
              <a:rPr lang="en-GB" sz="2200" dirty="0" err="1"/>
              <a:t>tú</a:t>
            </a:r>
            <a:r>
              <a:rPr lang="en-GB" sz="2200" dirty="0"/>
              <a:t> me </a:t>
            </a:r>
            <a:r>
              <a:rPr lang="en-GB" sz="2200" dirty="0" err="1"/>
              <a:t>mand</a:t>
            </a:r>
            <a:r>
              <a:rPr lang="en-GB" sz="2200" dirty="0"/>
              <a:t>___ </a:t>
            </a:r>
            <a:r>
              <a:rPr lang="en-GB" sz="2200" dirty="0" err="1"/>
              <a:t>el</a:t>
            </a:r>
            <a:r>
              <a:rPr lang="en-GB" sz="2200" dirty="0"/>
              <a:t> dinero, </a:t>
            </a:r>
            <a:r>
              <a:rPr lang="en-GB" sz="2200" dirty="0" err="1"/>
              <a:t>te</a:t>
            </a:r>
            <a:r>
              <a:rPr lang="en-GB" sz="2200" dirty="0"/>
              <a:t> </a:t>
            </a:r>
            <a:r>
              <a:rPr lang="en-GB" sz="2200" dirty="0" err="1"/>
              <a:t>compro</a:t>
            </a:r>
            <a:r>
              <a:rPr lang="en-GB" sz="2200" dirty="0"/>
              <a:t> </a:t>
            </a:r>
            <a:r>
              <a:rPr lang="en-GB" sz="2200" dirty="0" err="1"/>
              <a:t>una</a:t>
            </a:r>
            <a:r>
              <a:rPr lang="en-GB" sz="2200" dirty="0"/>
              <a:t> entrada </a:t>
            </a:r>
            <a:r>
              <a:rPr lang="en-GB" sz="2200" dirty="0" err="1"/>
              <a:t>también</a:t>
            </a:r>
            <a:r>
              <a:rPr lang="en-GB" sz="2200" dirty="0"/>
              <a:t>.</a:t>
            </a:r>
          </a:p>
          <a:p>
            <a:pPr marL="457200" indent="-457200">
              <a:lnSpc>
                <a:spcPct val="100000"/>
              </a:lnSpc>
              <a:buFont typeface="Wingdings" panose="05000000000000000000" pitchFamily="2" charset="2"/>
              <a:buChar char="Ø"/>
            </a:pPr>
            <a:r>
              <a:rPr lang="en-GB" sz="2200" dirty="0" err="1"/>
              <a:t>Sí</a:t>
            </a:r>
            <a:r>
              <a:rPr lang="en-GB" sz="2200" dirty="0"/>
              <a:t>, por </a:t>
            </a:r>
            <a:r>
              <a:rPr lang="en-GB" sz="2200" dirty="0" err="1"/>
              <a:t>favor</a:t>
            </a:r>
            <a:r>
              <a:rPr lang="en-GB" sz="2200" dirty="0"/>
              <a:t>. ¿</a:t>
            </a:r>
            <a:r>
              <a:rPr lang="en-GB" sz="2200" dirty="0" err="1"/>
              <a:t>Cuándo</a:t>
            </a:r>
            <a:r>
              <a:rPr lang="en-GB" sz="2200" dirty="0"/>
              <a:t> es? ¿Y </a:t>
            </a:r>
            <a:r>
              <a:rPr lang="en-GB" sz="2200" dirty="0" err="1"/>
              <a:t>tú</a:t>
            </a:r>
            <a:r>
              <a:rPr lang="en-GB" sz="2200" dirty="0"/>
              <a:t> </a:t>
            </a:r>
            <a:r>
              <a:rPr lang="en-GB" sz="2200" dirty="0" err="1"/>
              <a:t>cómo</a:t>
            </a:r>
            <a:r>
              <a:rPr lang="en-GB" sz="2200" dirty="0"/>
              <a:t> </a:t>
            </a:r>
            <a:r>
              <a:rPr lang="en-GB" sz="2200" dirty="0" err="1"/>
              <a:t>lleg</a:t>
            </a:r>
            <a:r>
              <a:rPr lang="en-GB" sz="2200" dirty="0"/>
              <a:t>___ </a:t>
            </a:r>
            <a:r>
              <a:rPr lang="en-GB" sz="2200" dirty="0" err="1"/>
              <a:t>allí</a:t>
            </a:r>
            <a:r>
              <a:rPr lang="en-GB" sz="2200" dirty="0"/>
              <a:t>? ¿</a:t>
            </a:r>
            <a:r>
              <a:rPr lang="en-GB" sz="2200" dirty="0" err="1"/>
              <a:t>Viajas</a:t>
            </a:r>
            <a:r>
              <a:rPr lang="en-GB" sz="2200" dirty="0"/>
              <a:t> </a:t>
            </a:r>
            <a:r>
              <a:rPr lang="en-GB" sz="2200" dirty="0" err="1"/>
              <a:t>en</a:t>
            </a:r>
            <a:r>
              <a:rPr lang="en-GB" sz="2200" dirty="0"/>
              <a:t> </a:t>
            </a:r>
            <a:r>
              <a:rPr lang="en-GB" sz="2200" dirty="0" err="1"/>
              <a:t>tren</a:t>
            </a:r>
            <a:r>
              <a:rPr lang="en-GB" sz="2200" dirty="0"/>
              <a:t>?</a:t>
            </a:r>
          </a:p>
          <a:p>
            <a:pPr marL="457200" indent="-457200">
              <a:lnSpc>
                <a:spcPct val="100000"/>
              </a:lnSpc>
              <a:buFont typeface="Wingdings" panose="05000000000000000000" pitchFamily="2" charset="2"/>
              <a:buChar char="Ø"/>
            </a:pPr>
            <a:r>
              <a:rPr lang="en-GB" sz="2200" dirty="0"/>
              <a:t>El 15 de </a:t>
            </a:r>
            <a:r>
              <a:rPr lang="en-GB" sz="2200" dirty="0" err="1"/>
              <a:t>febrero</a:t>
            </a:r>
            <a:r>
              <a:rPr lang="en-GB" sz="2200" dirty="0"/>
              <a:t>.  </a:t>
            </a:r>
            <a:r>
              <a:rPr lang="en-GB" sz="2200" dirty="0" err="1"/>
              <a:t>Yo</a:t>
            </a:r>
            <a:r>
              <a:rPr lang="en-GB" sz="2200" dirty="0"/>
              <a:t> </a:t>
            </a:r>
            <a:r>
              <a:rPr lang="en-GB" sz="2200" dirty="0" err="1"/>
              <a:t>piens</a:t>
            </a:r>
            <a:r>
              <a:rPr lang="en-GB" sz="2200" dirty="0"/>
              <a:t>____ que </a:t>
            </a:r>
            <a:r>
              <a:rPr lang="en-GB" sz="2200" dirty="0" err="1"/>
              <a:t>empieza</a:t>
            </a:r>
            <a:r>
              <a:rPr lang="en-GB" sz="2200" dirty="0"/>
              <a:t> a las </a:t>
            </a:r>
            <a:r>
              <a:rPr lang="en-GB" sz="2200" dirty="0" err="1"/>
              <a:t>nueve</a:t>
            </a:r>
            <a:r>
              <a:rPr lang="en-GB" sz="2200" dirty="0"/>
              <a:t> y media.  Es </a:t>
            </a:r>
            <a:r>
              <a:rPr lang="en-GB" sz="2200" dirty="0" err="1"/>
              <a:t>en</a:t>
            </a:r>
            <a:r>
              <a:rPr lang="en-GB" sz="2200" dirty="0"/>
              <a:t> el </a:t>
            </a:r>
            <a:r>
              <a:rPr lang="en-GB" sz="2200" dirty="0" err="1"/>
              <a:t>estadio</a:t>
            </a:r>
            <a:r>
              <a:rPr lang="en-GB" sz="2200" dirty="0"/>
              <a:t> </a:t>
            </a:r>
            <a:r>
              <a:rPr lang="en-GB" sz="2200" dirty="0" err="1"/>
              <a:t>Civitás</a:t>
            </a:r>
            <a:r>
              <a:rPr lang="en-GB" sz="2200" dirty="0"/>
              <a:t>, </a:t>
            </a:r>
            <a:r>
              <a:rPr lang="en-GB" sz="2200" dirty="0" err="1"/>
              <a:t>cerca</a:t>
            </a:r>
            <a:r>
              <a:rPr lang="en-GB" sz="2200" dirty="0"/>
              <a:t> del </a:t>
            </a:r>
            <a:r>
              <a:rPr lang="en-GB" sz="2200" dirty="0" err="1"/>
              <a:t>aeropuerto</a:t>
            </a:r>
            <a:r>
              <a:rPr lang="en-GB" sz="2200" dirty="0"/>
              <a:t>. </a:t>
            </a:r>
            <a:r>
              <a:rPr lang="en-GB" sz="2200" dirty="0" err="1"/>
              <a:t>Busco</a:t>
            </a:r>
            <a:r>
              <a:rPr lang="en-GB" sz="2200" dirty="0"/>
              <a:t> un </a:t>
            </a:r>
            <a:r>
              <a:rPr lang="en-GB" sz="2200" dirty="0" err="1"/>
              <a:t>tren</a:t>
            </a:r>
            <a:r>
              <a:rPr lang="en-GB" sz="2200" dirty="0"/>
              <a:t> </a:t>
            </a:r>
            <a:r>
              <a:rPr lang="en-GB" sz="2200" dirty="0" err="1"/>
              <a:t>en</a:t>
            </a:r>
            <a:r>
              <a:rPr lang="en-GB" sz="2200" dirty="0"/>
              <a:t> internet.  </a:t>
            </a:r>
            <a:r>
              <a:rPr lang="en-GB" sz="2200" dirty="0" err="1"/>
              <a:t>Estoy</a:t>
            </a:r>
            <a:r>
              <a:rPr lang="en-GB" sz="2200" dirty="0"/>
              <a:t> </a:t>
            </a:r>
            <a:r>
              <a:rPr lang="en-GB" sz="2200" dirty="0" err="1"/>
              <a:t>segura</a:t>
            </a:r>
            <a:r>
              <a:rPr lang="en-GB" sz="2200" dirty="0"/>
              <a:t> de que hay un </a:t>
            </a:r>
            <a:r>
              <a:rPr lang="en-GB" sz="2200" dirty="0" err="1"/>
              <a:t>tren</a:t>
            </a:r>
            <a:r>
              <a:rPr lang="en-GB" sz="2200" dirty="0"/>
              <a:t> que </a:t>
            </a:r>
            <a:r>
              <a:rPr lang="en-GB" sz="2200" dirty="0" err="1"/>
              <a:t>llega</a:t>
            </a:r>
            <a:r>
              <a:rPr lang="en-GB" sz="2200" dirty="0"/>
              <a:t> a las </a:t>
            </a:r>
            <a:r>
              <a:rPr lang="en-GB" sz="2200" dirty="0" err="1"/>
              <a:t>nueve</a:t>
            </a:r>
            <a:r>
              <a:rPr lang="en-GB" sz="2200" dirty="0"/>
              <a:t> </a:t>
            </a:r>
            <a:r>
              <a:rPr lang="en-GB" sz="2200" dirty="0" err="1"/>
              <a:t>menos</a:t>
            </a:r>
            <a:r>
              <a:rPr lang="en-GB" sz="2200" dirty="0"/>
              <a:t> </a:t>
            </a:r>
            <a:r>
              <a:rPr lang="en-GB" sz="2200" dirty="0" err="1"/>
              <a:t>cuarto</a:t>
            </a:r>
            <a:r>
              <a:rPr lang="en-GB" sz="2200" dirty="0"/>
              <a:t>.  </a:t>
            </a:r>
          </a:p>
          <a:p>
            <a:pPr marL="457200" indent="-457200">
              <a:lnSpc>
                <a:spcPct val="100000"/>
              </a:lnSpc>
              <a:buFont typeface="Wingdings" panose="05000000000000000000" pitchFamily="2" charset="2"/>
              <a:buChar char="Ø"/>
            </a:pPr>
            <a:r>
              <a:rPr lang="en-GB" sz="2200" dirty="0"/>
              <a:t>Perfecto.</a:t>
            </a:r>
            <a:r>
              <a:rPr lang="en-GB" sz="2200" dirty="0">
                <a:highlight>
                  <a:srgbClr val="FFFF00"/>
                </a:highlight>
              </a:rPr>
              <a:t>  El plan me </a:t>
            </a:r>
            <a:r>
              <a:rPr lang="en-GB" sz="2200" dirty="0" err="1">
                <a:highlight>
                  <a:srgbClr val="FFFF00"/>
                </a:highlight>
              </a:rPr>
              <a:t>suena</a:t>
            </a:r>
            <a:r>
              <a:rPr lang="en-GB" sz="2200" dirty="0">
                <a:highlight>
                  <a:srgbClr val="FFFF00"/>
                </a:highlight>
              </a:rPr>
              <a:t> </a:t>
            </a:r>
            <a:r>
              <a:rPr lang="en-GB" sz="2200" dirty="0" err="1">
                <a:highlight>
                  <a:srgbClr val="FFFF00"/>
                </a:highlight>
              </a:rPr>
              <a:t>muy</a:t>
            </a:r>
            <a:r>
              <a:rPr lang="en-GB" sz="2200" dirty="0">
                <a:highlight>
                  <a:srgbClr val="FFFF00"/>
                </a:highlight>
              </a:rPr>
              <a:t> bien.  </a:t>
            </a:r>
            <a:r>
              <a:rPr lang="en-GB" sz="2200" dirty="0"/>
              <a:t>Gracias. </a:t>
            </a:r>
            <a:r>
              <a:rPr lang="en-GB" sz="2200" dirty="0" err="1"/>
              <a:t>Yo</a:t>
            </a:r>
            <a:r>
              <a:rPr lang="en-GB" sz="2200" dirty="0"/>
              <a:t> </a:t>
            </a:r>
            <a:r>
              <a:rPr lang="en-GB" sz="2200" dirty="0" err="1"/>
              <a:t>lleg</a:t>
            </a:r>
            <a:r>
              <a:rPr lang="en-GB" sz="2200" dirty="0"/>
              <a:t>____ a casa a las </a:t>
            </a:r>
            <a:r>
              <a:rPr lang="en-GB" sz="2200" dirty="0" err="1"/>
              <a:t>tres</a:t>
            </a:r>
            <a:r>
              <a:rPr lang="en-GB" sz="2200" dirty="0"/>
              <a:t> y </a:t>
            </a:r>
            <a:r>
              <a:rPr lang="en-GB" sz="2200" dirty="0" err="1"/>
              <a:t>cuarto</a:t>
            </a:r>
            <a:r>
              <a:rPr lang="en-GB" sz="2200" dirty="0"/>
              <a:t>, </a:t>
            </a:r>
            <a:r>
              <a:rPr lang="en-GB" sz="2200" dirty="0" err="1"/>
              <a:t>más</a:t>
            </a:r>
            <a:r>
              <a:rPr lang="en-GB" sz="2200" dirty="0"/>
              <a:t> o </a:t>
            </a:r>
            <a:r>
              <a:rPr lang="en-GB" sz="2200" dirty="0" err="1"/>
              <a:t>menos</a:t>
            </a:r>
            <a:r>
              <a:rPr lang="en-GB" sz="2200" dirty="0"/>
              <a:t>. </a:t>
            </a:r>
            <a:r>
              <a:rPr lang="en-GB" sz="2200" dirty="0" err="1"/>
              <a:t>Te</a:t>
            </a:r>
            <a:r>
              <a:rPr lang="en-GB" sz="2200" dirty="0"/>
              <a:t> </a:t>
            </a:r>
            <a:r>
              <a:rPr lang="en-GB" sz="2200" dirty="0" err="1"/>
              <a:t>envío</a:t>
            </a:r>
            <a:r>
              <a:rPr lang="en-GB" sz="2200" dirty="0"/>
              <a:t> </a:t>
            </a:r>
            <a:r>
              <a:rPr lang="en-GB" sz="2200" dirty="0" err="1"/>
              <a:t>el</a:t>
            </a:r>
            <a:r>
              <a:rPr lang="en-GB" sz="2200" dirty="0"/>
              <a:t> dinero </a:t>
            </a:r>
            <a:r>
              <a:rPr lang="en-GB" sz="2200" dirty="0" err="1"/>
              <a:t>entonces</a:t>
            </a:r>
            <a:r>
              <a:rPr lang="en-GB" sz="2200" dirty="0"/>
              <a:t>. Hasta </a:t>
            </a:r>
            <a:r>
              <a:rPr lang="en-GB" sz="2200" dirty="0" err="1"/>
              <a:t>luego</a:t>
            </a:r>
            <a:r>
              <a:rPr lang="en-GB" sz="2200" dirty="0"/>
              <a:t>.</a:t>
            </a:r>
          </a:p>
          <a:p>
            <a:pPr marL="457200" indent="-457200">
              <a:lnSpc>
                <a:spcPct val="100000"/>
              </a:lnSpc>
              <a:buFont typeface="Wingdings" panose="05000000000000000000" pitchFamily="2" charset="2"/>
              <a:buChar char="Ø"/>
            </a:pPr>
            <a:endParaRPr lang="en-GB" sz="2200" dirty="0"/>
          </a:p>
          <a:p>
            <a:endParaRPr lang="en-GB" sz="2300" dirty="0"/>
          </a:p>
          <a:p>
            <a:endParaRPr lang="en-GB" sz="2300" dirty="0"/>
          </a:p>
          <a:p>
            <a:endParaRPr lang="en-GB" sz="2300" dirty="0"/>
          </a:p>
        </p:txBody>
      </p:sp>
      <p:sp>
        <p:nvSpPr>
          <p:cNvPr id="2" name="Rectangle 1">
            <a:extLst>
              <a:ext uri="{FF2B5EF4-FFF2-40B4-BE49-F238E27FC236}">
                <a16:creationId xmlns:a16="http://schemas.microsoft.com/office/drawing/2014/main" id="{5F9BD153-D7A2-4C56-947B-AEBC13BBE8EB}"/>
              </a:ext>
            </a:extLst>
          </p:cNvPr>
          <p:cNvSpPr/>
          <p:nvPr/>
        </p:nvSpPr>
        <p:spPr>
          <a:xfrm>
            <a:off x="5380888" y="1249850"/>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4" name="Rectangle 3">
            <a:extLst>
              <a:ext uri="{FF2B5EF4-FFF2-40B4-BE49-F238E27FC236}">
                <a16:creationId xmlns:a16="http://schemas.microsoft.com/office/drawing/2014/main" id="{DFC3F714-E2E5-4FE1-BDD7-91686EAE8384}"/>
              </a:ext>
            </a:extLst>
          </p:cNvPr>
          <p:cNvSpPr/>
          <p:nvPr/>
        </p:nvSpPr>
        <p:spPr>
          <a:xfrm>
            <a:off x="9370803" y="1752585"/>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5" name="Rectangle 4">
            <a:extLst>
              <a:ext uri="{FF2B5EF4-FFF2-40B4-BE49-F238E27FC236}">
                <a16:creationId xmlns:a16="http://schemas.microsoft.com/office/drawing/2014/main" id="{34D35239-3C96-4C8A-8C0A-C12EDE32D2FB}"/>
              </a:ext>
            </a:extLst>
          </p:cNvPr>
          <p:cNvSpPr/>
          <p:nvPr/>
        </p:nvSpPr>
        <p:spPr>
          <a:xfrm>
            <a:off x="7863537" y="2541669"/>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7" name="Rectangle 6">
            <a:extLst>
              <a:ext uri="{FF2B5EF4-FFF2-40B4-BE49-F238E27FC236}">
                <a16:creationId xmlns:a16="http://schemas.microsoft.com/office/drawing/2014/main" id="{EA97DB49-E249-4993-B5BF-34E6B067D19A}"/>
              </a:ext>
            </a:extLst>
          </p:cNvPr>
          <p:cNvSpPr/>
          <p:nvPr/>
        </p:nvSpPr>
        <p:spPr>
          <a:xfrm>
            <a:off x="9837820" y="2561466"/>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8" name="Rectangle 7">
            <a:extLst>
              <a:ext uri="{FF2B5EF4-FFF2-40B4-BE49-F238E27FC236}">
                <a16:creationId xmlns:a16="http://schemas.microsoft.com/office/drawing/2014/main" id="{7B0EC91B-9DAE-4C0A-B532-54AC64C197F7}"/>
              </a:ext>
            </a:extLst>
          </p:cNvPr>
          <p:cNvSpPr/>
          <p:nvPr/>
        </p:nvSpPr>
        <p:spPr>
          <a:xfrm>
            <a:off x="6609128" y="2866368"/>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10" name="Rectangle 9">
            <a:extLst>
              <a:ext uri="{FF2B5EF4-FFF2-40B4-BE49-F238E27FC236}">
                <a16:creationId xmlns:a16="http://schemas.microsoft.com/office/drawing/2014/main" id="{4C4A12B8-DB2E-4F6B-9E62-C01E989402EC}"/>
              </a:ext>
            </a:extLst>
          </p:cNvPr>
          <p:cNvSpPr/>
          <p:nvPr/>
        </p:nvSpPr>
        <p:spPr>
          <a:xfrm>
            <a:off x="6511617" y="3683240"/>
            <a:ext cx="522900" cy="461665"/>
          </a:xfrm>
          <a:prstGeom prst="rect">
            <a:avLst/>
          </a:prstGeom>
        </p:spPr>
        <p:txBody>
          <a:bodyPr wrap="none">
            <a:spAutoFit/>
          </a:bodyPr>
          <a:lstStyle/>
          <a:p>
            <a:r>
              <a:rPr lang="en-GB" sz="2400" b="1" dirty="0">
                <a:solidFill>
                  <a:schemeClr val="tx2"/>
                </a:solidFill>
              </a:rPr>
              <a:t>as</a:t>
            </a:r>
            <a:endParaRPr lang="en-GB" sz="2400" dirty="0">
              <a:solidFill>
                <a:schemeClr val="tx2"/>
              </a:solidFill>
            </a:endParaRPr>
          </a:p>
        </p:txBody>
      </p:sp>
      <p:sp>
        <p:nvSpPr>
          <p:cNvPr id="11" name="Rectangle 10">
            <a:extLst>
              <a:ext uri="{FF2B5EF4-FFF2-40B4-BE49-F238E27FC236}">
                <a16:creationId xmlns:a16="http://schemas.microsoft.com/office/drawing/2014/main" id="{CD11BE2B-0C57-4016-A483-F67C5F689F78}"/>
              </a:ext>
            </a:extLst>
          </p:cNvPr>
          <p:cNvSpPr/>
          <p:nvPr/>
        </p:nvSpPr>
        <p:spPr>
          <a:xfrm>
            <a:off x="4175555" y="4123156"/>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sp>
        <p:nvSpPr>
          <p:cNvPr id="13" name="Rectangle 12">
            <a:extLst>
              <a:ext uri="{FF2B5EF4-FFF2-40B4-BE49-F238E27FC236}">
                <a16:creationId xmlns:a16="http://schemas.microsoft.com/office/drawing/2014/main" id="{49AE41D9-B887-4335-9864-C0DD556F9CDD}"/>
              </a:ext>
            </a:extLst>
          </p:cNvPr>
          <p:cNvSpPr/>
          <p:nvPr/>
        </p:nvSpPr>
        <p:spPr>
          <a:xfrm>
            <a:off x="8124987" y="5272290"/>
            <a:ext cx="381836" cy="461665"/>
          </a:xfrm>
          <a:prstGeom prst="rect">
            <a:avLst/>
          </a:prstGeom>
        </p:spPr>
        <p:txBody>
          <a:bodyPr wrap="none">
            <a:spAutoFit/>
          </a:bodyPr>
          <a:lstStyle/>
          <a:p>
            <a:r>
              <a:rPr lang="en-GB" sz="2400" b="1" dirty="0">
                <a:solidFill>
                  <a:schemeClr val="tx2"/>
                </a:solidFill>
              </a:rPr>
              <a:t>o</a:t>
            </a:r>
            <a:endParaRPr lang="en-GB" sz="2400" dirty="0">
              <a:solidFill>
                <a:schemeClr val="tx2"/>
              </a:solidFill>
            </a:endParaRPr>
          </a:p>
        </p:txBody>
      </p:sp>
      <p:pic>
        <p:nvPicPr>
          <p:cNvPr id="15" name="Picture 14">
            <a:extLst>
              <a:ext uri="{FF2B5EF4-FFF2-40B4-BE49-F238E27FC236}">
                <a16:creationId xmlns:a16="http://schemas.microsoft.com/office/drawing/2014/main" id="{0AC0C13A-07A4-4FE4-9DFE-9C086748DD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955780"/>
            <a:ext cx="752768" cy="755794"/>
          </a:xfrm>
          <a:prstGeom prst="rect">
            <a:avLst/>
          </a:prstGeom>
        </p:spPr>
      </p:pic>
      <p:pic>
        <p:nvPicPr>
          <p:cNvPr id="16" name="Picture 15">
            <a:extLst>
              <a:ext uri="{FF2B5EF4-FFF2-40B4-BE49-F238E27FC236}">
                <a16:creationId xmlns:a16="http://schemas.microsoft.com/office/drawing/2014/main" id="{FA5D1A84-C1CE-440B-93ED-60BCE6D3C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2581497"/>
            <a:ext cx="752768" cy="755794"/>
          </a:xfrm>
          <a:prstGeom prst="rect">
            <a:avLst/>
          </a:prstGeom>
        </p:spPr>
      </p:pic>
      <p:pic>
        <p:nvPicPr>
          <p:cNvPr id="17" name="Picture 16">
            <a:extLst>
              <a:ext uri="{FF2B5EF4-FFF2-40B4-BE49-F238E27FC236}">
                <a16:creationId xmlns:a16="http://schemas.microsoft.com/office/drawing/2014/main" id="{5C969F54-6FA9-4626-8726-F6B95AF19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66" b="61999"/>
          <a:stretch/>
        </p:blipFill>
        <p:spPr>
          <a:xfrm>
            <a:off x="0" y="4467662"/>
            <a:ext cx="752768" cy="755794"/>
          </a:xfrm>
          <a:prstGeom prst="rect">
            <a:avLst/>
          </a:prstGeom>
        </p:spPr>
      </p:pic>
      <p:pic>
        <p:nvPicPr>
          <p:cNvPr id="21" name="Picture 20">
            <a:extLst>
              <a:ext uri="{FF2B5EF4-FFF2-40B4-BE49-F238E27FC236}">
                <a16:creationId xmlns:a16="http://schemas.microsoft.com/office/drawing/2014/main" id="{F5A7D57C-95A5-4726-9A1A-3D71547355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67799" y="1707400"/>
            <a:ext cx="608108" cy="755794"/>
          </a:xfrm>
          <a:prstGeom prst="rect">
            <a:avLst/>
          </a:prstGeom>
        </p:spPr>
      </p:pic>
      <p:pic>
        <p:nvPicPr>
          <p:cNvPr id="24" name="Picture 23">
            <a:extLst>
              <a:ext uri="{FF2B5EF4-FFF2-40B4-BE49-F238E27FC236}">
                <a16:creationId xmlns:a16="http://schemas.microsoft.com/office/drawing/2014/main" id="{C2E75702-B41A-4F79-A4D4-0436A8BFDD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30606" y="3675506"/>
            <a:ext cx="608108" cy="755794"/>
          </a:xfrm>
          <a:prstGeom prst="rect">
            <a:avLst/>
          </a:prstGeom>
        </p:spPr>
      </p:pic>
      <p:pic>
        <p:nvPicPr>
          <p:cNvPr id="25" name="Picture 24">
            <a:extLst>
              <a:ext uri="{FF2B5EF4-FFF2-40B4-BE49-F238E27FC236}">
                <a16:creationId xmlns:a16="http://schemas.microsoft.com/office/drawing/2014/main" id="{6D65FA6F-417C-4AC5-A8C5-D2FA3C4276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794"/>
          <a:stretch/>
        </p:blipFill>
        <p:spPr>
          <a:xfrm flipH="1">
            <a:off x="67799" y="5316180"/>
            <a:ext cx="608108" cy="755794"/>
          </a:xfrm>
          <a:prstGeom prst="rect">
            <a:avLst/>
          </a:prstGeom>
        </p:spPr>
      </p:pic>
      <p:pic>
        <p:nvPicPr>
          <p:cNvPr id="27" name="Picture 26">
            <a:extLst>
              <a:ext uri="{FF2B5EF4-FFF2-40B4-BE49-F238E27FC236}">
                <a16:creationId xmlns:a16="http://schemas.microsoft.com/office/drawing/2014/main" id="{85B56B2D-86FA-43FB-87C3-8C097250A1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92" b="66182"/>
          <a:stretch/>
        </p:blipFill>
        <p:spPr>
          <a:xfrm rot="16471294">
            <a:off x="10162307" y="3548082"/>
            <a:ext cx="981785" cy="912265"/>
          </a:xfrm>
          <a:prstGeom prst="rect">
            <a:avLst/>
          </a:prstGeom>
        </p:spPr>
      </p:pic>
      <p:pic>
        <p:nvPicPr>
          <p:cNvPr id="29" name="Picture 28">
            <a:extLst>
              <a:ext uri="{FF2B5EF4-FFF2-40B4-BE49-F238E27FC236}">
                <a16:creationId xmlns:a16="http://schemas.microsoft.com/office/drawing/2014/main" id="{14B57F73-FF86-4ED1-927F-D0CED3F1A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996" y="1480682"/>
            <a:ext cx="1079359" cy="2287148"/>
          </a:xfrm>
          <a:prstGeom prst="rect">
            <a:avLst/>
          </a:prstGeom>
        </p:spPr>
      </p:pic>
      <p:pic>
        <p:nvPicPr>
          <p:cNvPr id="3074" name="Picture 2" descr="Free Ticket Yellow vector and picture">
            <a:extLst>
              <a:ext uri="{FF2B5EF4-FFF2-40B4-BE49-F238E27FC236}">
                <a16:creationId xmlns:a16="http://schemas.microsoft.com/office/drawing/2014/main" id="{4F86F8FF-49BF-41AF-B35F-69417C2C02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49314">
            <a:off x="11043950" y="5097098"/>
            <a:ext cx="1022177" cy="5377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Ticket Yellow vector and picture">
            <a:extLst>
              <a:ext uri="{FF2B5EF4-FFF2-40B4-BE49-F238E27FC236}">
                <a16:creationId xmlns:a16="http://schemas.microsoft.com/office/drawing/2014/main" id="{1B8D67AB-B22E-4C28-B958-BC142D9AF1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92018">
            <a:off x="11174357" y="5045509"/>
            <a:ext cx="1029085" cy="5413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9BFB19E-B60C-4846-8343-953343AC5181}"/>
              </a:ext>
            </a:extLst>
          </p:cNvPr>
          <p:cNvSpPr txBox="1"/>
          <p:nvPr/>
        </p:nvSpPr>
        <p:spPr>
          <a:xfrm>
            <a:off x="2294110" y="905292"/>
            <a:ext cx="978400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000" b="1" dirty="0"/>
              <a:t>(H)Extension: </a:t>
            </a:r>
            <a:r>
              <a:rPr lang="en-GB" sz="2000" dirty="0"/>
              <a:t>hay dos </a:t>
            </a:r>
            <a:r>
              <a:rPr lang="en-GB" sz="2000" dirty="0" err="1"/>
              <a:t>frases</a:t>
            </a:r>
            <a:r>
              <a:rPr lang="en-GB" sz="2000" dirty="0"/>
              <a:t> </a:t>
            </a:r>
            <a:r>
              <a:rPr lang="en-GB" sz="2000" dirty="0" err="1"/>
              <a:t>nuevas</a:t>
            </a:r>
            <a:r>
              <a:rPr lang="en-GB" sz="2000" dirty="0"/>
              <a:t> </a:t>
            </a:r>
            <a:r>
              <a:rPr lang="en-GB" sz="2000" dirty="0" err="1"/>
              <a:t>en</a:t>
            </a:r>
            <a:r>
              <a:rPr lang="en-GB" sz="2000" dirty="0"/>
              <a:t> el </a:t>
            </a:r>
            <a:r>
              <a:rPr lang="en-GB" sz="2000" dirty="0" err="1"/>
              <a:t>texto</a:t>
            </a:r>
            <a:r>
              <a:rPr lang="en-GB" sz="2000" dirty="0"/>
              <a:t> (</a:t>
            </a:r>
            <a:r>
              <a:rPr lang="en-GB" sz="2000" dirty="0" err="1"/>
              <a:t>en</a:t>
            </a:r>
            <a:r>
              <a:rPr lang="en-GB" sz="2000" dirty="0"/>
              <a:t> </a:t>
            </a:r>
            <a:r>
              <a:rPr lang="en-GB" sz="2000" dirty="0" err="1"/>
              <a:t>amarillo</a:t>
            </a:r>
            <a:r>
              <a:rPr lang="en-GB" sz="2000" dirty="0"/>
              <a:t>), ¿</a:t>
            </a:r>
            <a:r>
              <a:rPr lang="en-GB" sz="2000" dirty="0" err="1"/>
              <a:t>Qué</a:t>
            </a:r>
            <a:r>
              <a:rPr lang="en-GB" sz="2000" dirty="0"/>
              <a:t> </a:t>
            </a:r>
            <a:r>
              <a:rPr lang="en-GB" sz="2000" dirty="0" err="1"/>
              <a:t>significan</a:t>
            </a:r>
            <a:r>
              <a:rPr lang="en-GB" sz="2000" dirty="0"/>
              <a:t>?</a:t>
            </a:r>
          </a:p>
        </p:txBody>
      </p:sp>
    </p:spTree>
    <p:extLst>
      <p:ext uri="{BB962C8B-B14F-4D97-AF65-F5344CB8AC3E}">
        <p14:creationId xmlns:p14="http://schemas.microsoft.com/office/powerpoint/2010/main" val="259129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10" grpId="0"/>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DCCAE-CA80-401E-8350-00AC0352A914}"/>
              </a:ext>
            </a:extLst>
          </p:cNvPr>
          <p:cNvSpPr>
            <a:spLocks noGrp="1"/>
          </p:cNvSpPr>
          <p:nvPr>
            <p:ph type="body" sz="quarter" idx="10"/>
          </p:nvPr>
        </p:nvSpPr>
        <p:spPr>
          <a:xfrm>
            <a:off x="144464" y="861134"/>
            <a:ext cx="6673196" cy="2484984"/>
          </a:xfrm>
        </p:spPr>
        <p:txBody>
          <a:bodyPr/>
          <a:lstStyle/>
          <a:p>
            <a:pPr marL="457200" indent="-457200">
              <a:buAutoNum type="arabicPeriod"/>
            </a:pPr>
            <a:r>
              <a:rPr lang="en-GB" dirty="0"/>
              <a:t>Write four sentences about the photo.  You must mention:</a:t>
            </a:r>
          </a:p>
          <a:p>
            <a:pPr marL="457200" indent="-457200">
              <a:buFont typeface="Arial" panose="020B0604020202020204" pitchFamily="34" charset="0"/>
              <a:buChar char="•"/>
            </a:pPr>
            <a:r>
              <a:rPr lang="en-GB" dirty="0"/>
              <a:t>The location</a:t>
            </a:r>
          </a:p>
          <a:p>
            <a:pPr marL="457200" indent="-457200">
              <a:buFont typeface="Arial" panose="020B0604020202020204" pitchFamily="34" charset="0"/>
              <a:buChar char="•"/>
            </a:pPr>
            <a:r>
              <a:rPr lang="en-GB" dirty="0"/>
              <a:t>The people</a:t>
            </a:r>
          </a:p>
          <a:p>
            <a:pPr marL="457200" indent="-457200">
              <a:buFont typeface="Arial" panose="020B0604020202020204" pitchFamily="34" charset="0"/>
              <a:buChar char="•"/>
            </a:pPr>
            <a:r>
              <a:rPr lang="en-GB" dirty="0"/>
              <a:t>An activity (e.g. what is happening / what the people are doing in the photo)</a:t>
            </a:r>
          </a:p>
        </p:txBody>
      </p:sp>
      <p:sp>
        <p:nvSpPr>
          <p:cNvPr id="3" name="Title 2">
            <a:extLst>
              <a:ext uri="{FF2B5EF4-FFF2-40B4-BE49-F238E27FC236}">
                <a16:creationId xmlns:a16="http://schemas.microsoft.com/office/drawing/2014/main" id="{E86B6D1F-E2BD-459E-A540-AC8AD523F2D1}"/>
              </a:ext>
            </a:extLst>
          </p:cNvPr>
          <p:cNvSpPr>
            <a:spLocks noGrp="1"/>
          </p:cNvSpPr>
          <p:nvPr>
            <p:ph type="title"/>
          </p:nvPr>
        </p:nvSpPr>
        <p:spPr>
          <a:xfrm>
            <a:off x="0" y="213557"/>
            <a:ext cx="4047566" cy="647577"/>
          </a:xfrm>
        </p:spPr>
        <p:txBody>
          <a:bodyPr/>
          <a:lstStyle/>
          <a:p>
            <a:r>
              <a:rPr lang="en-GB" dirty="0"/>
              <a:t>Describe la </a:t>
            </a:r>
            <a:r>
              <a:rPr lang="en-GB" dirty="0" err="1"/>
              <a:t>foto</a:t>
            </a:r>
            <a:endParaRPr lang="en-GB" dirty="0"/>
          </a:p>
        </p:txBody>
      </p:sp>
      <p:pic>
        <p:nvPicPr>
          <p:cNvPr id="4098" name="Picture 2" descr="Free Sunday Party photo and picture">
            <a:extLst>
              <a:ext uri="{FF2B5EF4-FFF2-40B4-BE49-F238E27FC236}">
                <a16:creationId xmlns:a16="http://schemas.microsoft.com/office/drawing/2014/main" id="{72F812DE-338E-4EF1-AD74-C30EE29D1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677" y="162020"/>
            <a:ext cx="5369859" cy="3103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BF6D85-B8F1-4F36-BABD-85421D636995}"/>
              </a:ext>
            </a:extLst>
          </p:cNvPr>
          <p:cNvSpPr txBox="1"/>
          <p:nvPr/>
        </p:nvSpPr>
        <p:spPr>
          <a:xfrm>
            <a:off x="284629" y="3346119"/>
            <a:ext cx="11762907" cy="3539430"/>
          </a:xfrm>
          <a:prstGeom prst="rect">
            <a:avLst/>
          </a:prstGeom>
          <a:noFill/>
        </p:spPr>
        <p:txBody>
          <a:bodyPr wrap="square" rtlCol="0">
            <a:spAutoFit/>
          </a:bodyPr>
          <a:lstStyle/>
          <a:p>
            <a:pPr marL="514350" indent="-514350">
              <a:buAutoNum type="arabicPeriod"/>
            </a:pPr>
            <a:r>
              <a:rPr lang="en-GB" sz="2800" dirty="0"/>
              <a:t>_____________________________________________________________</a:t>
            </a:r>
          </a:p>
          <a:p>
            <a:pPr marL="514350" indent="-514350">
              <a:buAutoNum type="arabicPeriod"/>
            </a:pPr>
            <a:endParaRPr lang="en-GB" sz="2800" dirty="0"/>
          </a:p>
          <a:p>
            <a:pPr marL="514350" indent="-514350">
              <a:buFontTx/>
              <a:buAutoNum type="arabicPeriod"/>
            </a:pPr>
            <a:r>
              <a:rPr lang="en-GB" sz="2800" dirty="0"/>
              <a:t>_____________________________________________________________</a:t>
            </a:r>
          </a:p>
          <a:p>
            <a:pPr marL="514350" indent="-514350">
              <a:buAutoNum type="arabicPeriod"/>
            </a:pPr>
            <a:endParaRPr lang="en-GB" sz="2800" dirty="0"/>
          </a:p>
          <a:p>
            <a:pPr marL="514350" indent="-514350">
              <a:buAutoNum type="arabicPeriod"/>
            </a:pPr>
            <a:r>
              <a:rPr lang="en-GB" sz="2800" dirty="0"/>
              <a:t>_____________________________________________________________</a:t>
            </a:r>
          </a:p>
          <a:p>
            <a:pPr marL="514350" indent="-514350">
              <a:buAutoNum type="arabicPeriod"/>
            </a:pPr>
            <a:endParaRPr lang="en-GB" sz="2800" dirty="0"/>
          </a:p>
          <a:p>
            <a:pPr marL="514350" indent="-514350">
              <a:buAutoNum type="arabicPeriod"/>
            </a:pPr>
            <a:r>
              <a:rPr lang="en-GB" sz="2800" dirty="0"/>
              <a:t>_____________________________________________________________</a:t>
            </a:r>
          </a:p>
          <a:p>
            <a:pPr marL="514350" indent="-514350">
              <a:buAutoNum type="arabicPeriod"/>
            </a:pPr>
            <a:endParaRPr lang="en-GB" sz="2800" dirty="0"/>
          </a:p>
        </p:txBody>
      </p:sp>
      <p:sp>
        <p:nvSpPr>
          <p:cNvPr id="6" name="Text Placeholder 1">
            <a:extLst>
              <a:ext uri="{FF2B5EF4-FFF2-40B4-BE49-F238E27FC236}">
                <a16:creationId xmlns:a16="http://schemas.microsoft.com/office/drawing/2014/main" id="{6BFB4FB4-06C3-496D-9004-AC877632B042}"/>
              </a:ext>
            </a:extLst>
          </p:cNvPr>
          <p:cNvSpPr txBox="1">
            <a:spLocks/>
          </p:cNvSpPr>
          <p:nvPr/>
        </p:nvSpPr>
        <p:spPr>
          <a:xfrm>
            <a:off x="915428" y="3359484"/>
            <a:ext cx="11276571" cy="24849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solidFill>
                  <a:schemeClr val="tx2"/>
                </a:solidFill>
                <a:latin typeface="+mn-lt"/>
              </a:rPr>
              <a:t>La </a:t>
            </a:r>
            <a:r>
              <a:rPr lang="en-GB" sz="2800" b="1" dirty="0" err="1">
                <a:solidFill>
                  <a:schemeClr val="tx2"/>
                </a:solidFill>
                <a:latin typeface="+mn-lt"/>
              </a:rPr>
              <a:t>gente</a:t>
            </a:r>
            <a:r>
              <a:rPr lang="en-GB" sz="2800" b="1" dirty="0">
                <a:solidFill>
                  <a:schemeClr val="tx2"/>
                </a:solidFill>
                <a:latin typeface="+mn-lt"/>
              </a:rPr>
              <a:t> </a:t>
            </a:r>
            <a:r>
              <a:rPr lang="en-GB" sz="2800" b="1" dirty="0" err="1">
                <a:solidFill>
                  <a:schemeClr val="tx2"/>
                </a:solidFill>
                <a:latin typeface="+mn-lt"/>
              </a:rPr>
              <a:t>está</a:t>
            </a:r>
            <a:r>
              <a:rPr lang="en-GB" sz="2800" b="1" dirty="0">
                <a:solidFill>
                  <a:schemeClr val="tx2"/>
                </a:solidFill>
                <a:latin typeface="+mn-lt"/>
              </a:rPr>
              <a:t> </a:t>
            </a:r>
            <a:r>
              <a:rPr lang="en-GB" sz="2800" b="1" dirty="0" err="1">
                <a:solidFill>
                  <a:schemeClr val="tx2"/>
                </a:solidFill>
                <a:latin typeface="+mn-lt"/>
              </a:rPr>
              <a:t>en</a:t>
            </a:r>
            <a:r>
              <a:rPr lang="en-GB" sz="2800" b="1" dirty="0">
                <a:solidFill>
                  <a:schemeClr val="tx2"/>
                </a:solidFill>
                <a:latin typeface="+mn-lt"/>
              </a:rPr>
              <a:t> la </a:t>
            </a:r>
            <a:r>
              <a:rPr lang="en-GB" sz="2800" b="1" dirty="0" err="1">
                <a:solidFill>
                  <a:schemeClr val="tx2"/>
                </a:solidFill>
                <a:latin typeface="+mn-lt"/>
              </a:rPr>
              <a:t>calle</a:t>
            </a:r>
            <a:r>
              <a:rPr lang="en-GB" sz="2800" b="1" dirty="0">
                <a:solidFill>
                  <a:schemeClr val="tx2"/>
                </a:solidFill>
                <a:latin typeface="+mn-lt"/>
              </a:rPr>
              <a:t>.</a:t>
            </a:r>
          </a:p>
        </p:txBody>
      </p:sp>
      <p:sp>
        <p:nvSpPr>
          <p:cNvPr id="5" name="Rectangle 4">
            <a:extLst>
              <a:ext uri="{FF2B5EF4-FFF2-40B4-BE49-F238E27FC236}">
                <a16:creationId xmlns:a16="http://schemas.microsoft.com/office/drawing/2014/main" id="{C97E4685-11F1-44B3-A8D1-190DD091D401}"/>
              </a:ext>
            </a:extLst>
          </p:cNvPr>
          <p:cNvSpPr/>
          <p:nvPr/>
        </p:nvSpPr>
        <p:spPr>
          <a:xfrm>
            <a:off x="915429" y="5897853"/>
            <a:ext cx="10301208" cy="523220"/>
          </a:xfrm>
          <a:prstGeom prst="rect">
            <a:avLst/>
          </a:prstGeom>
        </p:spPr>
        <p:txBody>
          <a:bodyPr wrap="square">
            <a:spAutoFit/>
          </a:bodyPr>
          <a:lstStyle/>
          <a:p>
            <a:r>
              <a:rPr lang="en-GB" sz="2800" b="1" dirty="0" err="1">
                <a:solidFill>
                  <a:schemeClr val="tx2"/>
                </a:solidFill>
              </a:rPr>
              <a:t>Otra</a:t>
            </a:r>
            <a:r>
              <a:rPr lang="en-GB" sz="2800" b="1" dirty="0">
                <a:solidFill>
                  <a:schemeClr val="tx2"/>
                </a:solidFill>
              </a:rPr>
              <a:t> </a:t>
            </a:r>
            <a:r>
              <a:rPr lang="en-GB" sz="2800" b="1" dirty="0" err="1">
                <a:solidFill>
                  <a:schemeClr val="tx2"/>
                </a:solidFill>
              </a:rPr>
              <a:t>chica</a:t>
            </a:r>
            <a:r>
              <a:rPr lang="en-GB" sz="2800" b="1" dirty="0">
                <a:solidFill>
                  <a:schemeClr val="tx2"/>
                </a:solidFill>
              </a:rPr>
              <a:t> </a:t>
            </a:r>
            <a:r>
              <a:rPr lang="en-GB" sz="2800" b="1" dirty="0" err="1">
                <a:solidFill>
                  <a:schemeClr val="tx2"/>
                </a:solidFill>
              </a:rPr>
              <a:t>está</a:t>
            </a:r>
            <a:r>
              <a:rPr lang="en-GB" sz="2800" b="1" dirty="0">
                <a:solidFill>
                  <a:schemeClr val="tx2"/>
                </a:solidFill>
              </a:rPr>
              <a:t> </a:t>
            </a:r>
            <a:r>
              <a:rPr lang="en-GB" sz="2800" b="1" dirty="0" err="1">
                <a:solidFill>
                  <a:schemeClr val="tx2"/>
                </a:solidFill>
              </a:rPr>
              <a:t>preparando</a:t>
            </a:r>
            <a:r>
              <a:rPr lang="en-GB" sz="2800" b="1" dirty="0">
                <a:solidFill>
                  <a:schemeClr val="tx2"/>
                </a:solidFill>
              </a:rPr>
              <a:t> la comida.</a:t>
            </a:r>
          </a:p>
        </p:txBody>
      </p:sp>
      <p:sp>
        <p:nvSpPr>
          <p:cNvPr id="7" name="Rectangle 6">
            <a:extLst>
              <a:ext uri="{FF2B5EF4-FFF2-40B4-BE49-F238E27FC236}">
                <a16:creationId xmlns:a16="http://schemas.microsoft.com/office/drawing/2014/main" id="{E9E02FD2-0461-4ECD-976A-B1D66E9AED73}"/>
              </a:ext>
            </a:extLst>
          </p:cNvPr>
          <p:cNvSpPr/>
          <p:nvPr/>
        </p:nvSpPr>
        <p:spPr>
          <a:xfrm>
            <a:off x="919142" y="4150814"/>
            <a:ext cx="4998284" cy="523220"/>
          </a:xfrm>
          <a:prstGeom prst="rect">
            <a:avLst/>
          </a:prstGeom>
        </p:spPr>
        <p:txBody>
          <a:bodyPr wrap="square">
            <a:spAutoFit/>
          </a:bodyPr>
          <a:lstStyle/>
          <a:p>
            <a:r>
              <a:rPr lang="en-GB" sz="2800" b="1" dirty="0">
                <a:solidFill>
                  <a:schemeClr val="tx2"/>
                </a:solidFill>
              </a:rPr>
              <a:t>Hay dos </a:t>
            </a:r>
            <a:r>
              <a:rPr lang="en-GB" sz="2800" b="1" dirty="0" err="1">
                <a:solidFill>
                  <a:schemeClr val="tx2"/>
                </a:solidFill>
              </a:rPr>
              <a:t>chicas</a:t>
            </a:r>
            <a:r>
              <a:rPr lang="en-GB" sz="2800" b="1" dirty="0">
                <a:solidFill>
                  <a:schemeClr val="tx2"/>
                </a:solidFill>
              </a:rPr>
              <a:t>.</a:t>
            </a:r>
          </a:p>
        </p:txBody>
      </p:sp>
      <p:sp>
        <p:nvSpPr>
          <p:cNvPr id="8" name="Rectangle 7">
            <a:extLst>
              <a:ext uri="{FF2B5EF4-FFF2-40B4-BE49-F238E27FC236}">
                <a16:creationId xmlns:a16="http://schemas.microsoft.com/office/drawing/2014/main" id="{A2612EB6-C7BB-4DEB-82E0-D06DD490BCAE}"/>
              </a:ext>
            </a:extLst>
          </p:cNvPr>
          <p:cNvSpPr/>
          <p:nvPr/>
        </p:nvSpPr>
        <p:spPr>
          <a:xfrm>
            <a:off x="915429" y="5057828"/>
            <a:ext cx="7931920" cy="523220"/>
          </a:xfrm>
          <a:prstGeom prst="rect">
            <a:avLst/>
          </a:prstGeom>
        </p:spPr>
        <p:txBody>
          <a:bodyPr wrap="square">
            <a:spAutoFit/>
          </a:bodyPr>
          <a:lstStyle/>
          <a:p>
            <a:r>
              <a:rPr lang="en-GB" sz="2800" b="1" dirty="0">
                <a:solidFill>
                  <a:schemeClr val="tx2"/>
                </a:solidFill>
              </a:rPr>
              <a:t>Una </a:t>
            </a:r>
            <a:r>
              <a:rPr lang="en-GB" sz="2800" b="1" dirty="0" err="1">
                <a:solidFill>
                  <a:schemeClr val="tx2"/>
                </a:solidFill>
              </a:rPr>
              <a:t>chica</a:t>
            </a:r>
            <a:r>
              <a:rPr lang="en-GB" sz="2800" b="1" dirty="0">
                <a:solidFill>
                  <a:schemeClr val="tx2"/>
                </a:solidFill>
              </a:rPr>
              <a:t> </a:t>
            </a:r>
            <a:r>
              <a:rPr lang="en-GB" sz="2800" b="1" dirty="0" err="1">
                <a:solidFill>
                  <a:schemeClr val="tx2"/>
                </a:solidFill>
              </a:rPr>
              <a:t>está</a:t>
            </a:r>
            <a:r>
              <a:rPr lang="en-GB" sz="2800" b="1" dirty="0">
                <a:solidFill>
                  <a:schemeClr val="tx2"/>
                </a:solidFill>
              </a:rPr>
              <a:t> </a:t>
            </a:r>
            <a:r>
              <a:rPr lang="en-GB" sz="2800" b="1" dirty="0" err="1">
                <a:solidFill>
                  <a:schemeClr val="tx2"/>
                </a:solidFill>
              </a:rPr>
              <a:t>hablando</a:t>
            </a:r>
            <a:r>
              <a:rPr lang="en-GB" sz="2800" b="1" dirty="0">
                <a:solidFill>
                  <a:schemeClr val="tx2"/>
                </a:solidFill>
              </a:rPr>
              <a:t>.</a:t>
            </a:r>
          </a:p>
        </p:txBody>
      </p:sp>
    </p:spTree>
    <p:extLst>
      <p:ext uri="{BB962C8B-B14F-4D97-AF65-F5344CB8AC3E}">
        <p14:creationId xmlns:p14="http://schemas.microsoft.com/office/powerpoint/2010/main" val="4194524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B6D1F-E2BD-459E-A540-AC8AD523F2D1}"/>
              </a:ext>
            </a:extLst>
          </p:cNvPr>
          <p:cNvSpPr>
            <a:spLocks noGrp="1"/>
          </p:cNvSpPr>
          <p:nvPr>
            <p:ph type="title"/>
          </p:nvPr>
        </p:nvSpPr>
        <p:spPr>
          <a:xfrm>
            <a:off x="0" y="213557"/>
            <a:ext cx="4047566" cy="647577"/>
          </a:xfrm>
        </p:spPr>
        <p:txBody>
          <a:bodyPr/>
          <a:lstStyle/>
          <a:p>
            <a:r>
              <a:rPr lang="en-GB" dirty="0"/>
              <a:t>Describe la </a:t>
            </a:r>
            <a:r>
              <a:rPr lang="en-GB" dirty="0" err="1"/>
              <a:t>foto</a:t>
            </a:r>
            <a:endParaRPr lang="en-GB" dirty="0"/>
          </a:p>
        </p:txBody>
      </p:sp>
      <p:sp>
        <p:nvSpPr>
          <p:cNvPr id="11" name="TextBox 10">
            <a:extLst>
              <a:ext uri="{FF2B5EF4-FFF2-40B4-BE49-F238E27FC236}">
                <a16:creationId xmlns:a16="http://schemas.microsoft.com/office/drawing/2014/main" id="{FA976423-AF5F-441B-B2C5-0B6957EB9CE2}"/>
              </a:ext>
            </a:extLst>
          </p:cNvPr>
          <p:cNvSpPr txBox="1"/>
          <p:nvPr/>
        </p:nvSpPr>
        <p:spPr>
          <a:xfrm>
            <a:off x="6306670" y="564776"/>
            <a:ext cx="5885329" cy="1938992"/>
          </a:xfrm>
          <a:prstGeom prst="rect">
            <a:avLst/>
          </a:prstGeom>
          <a:noFill/>
        </p:spPr>
        <p:txBody>
          <a:bodyPr wrap="square" rtlCol="0">
            <a:spAutoFit/>
          </a:bodyPr>
          <a:lstStyle/>
          <a:p>
            <a:r>
              <a:rPr lang="en-GB" sz="2400" b="1" dirty="0"/>
              <a:t>¿</a:t>
            </a:r>
            <a:r>
              <a:rPr lang="en-GB" sz="2400" b="1" dirty="0" err="1"/>
              <a:t>Puedes</a:t>
            </a:r>
            <a:r>
              <a:rPr lang="en-GB" sz="2400" b="1" dirty="0"/>
              <a:t> </a:t>
            </a:r>
            <a:r>
              <a:rPr lang="en-GB" sz="2400" b="1" dirty="0" err="1"/>
              <a:t>describir</a:t>
            </a:r>
            <a:r>
              <a:rPr lang="en-GB" sz="2400" b="1" dirty="0"/>
              <a:t> una fiesta </a:t>
            </a:r>
            <a:r>
              <a:rPr lang="en-GB" sz="2400" b="1" dirty="0" err="1"/>
              <a:t>importante</a:t>
            </a:r>
            <a:r>
              <a:rPr lang="en-GB" sz="2400" b="1" dirty="0"/>
              <a:t> de </a:t>
            </a:r>
            <a:r>
              <a:rPr lang="en-GB" sz="2400" b="1" dirty="0" err="1"/>
              <a:t>tu</a:t>
            </a:r>
            <a:r>
              <a:rPr lang="en-GB" sz="2400" b="1" dirty="0"/>
              <a:t> </a:t>
            </a:r>
            <a:r>
              <a:rPr lang="en-GB" sz="2400" b="1" dirty="0" err="1"/>
              <a:t>cultura</a:t>
            </a:r>
            <a:r>
              <a:rPr lang="en-GB" sz="2400" b="1" dirty="0"/>
              <a:t>?</a:t>
            </a:r>
          </a:p>
          <a:p>
            <a:pPr marL="342900" indent="-342900">
              <a:buFont typeface="Arial" panose="020B0604020202020204" pitchFamily="34" charset="0"/>
              <a:buChar char="•"/>
            </a:pPr>
            <a:r>
              <a:rPr lang="en-GB" sz="2400" dirty="0"/>
              <a:t>¿</a:t>
            </a:r>
            <a:r>
              <a:rPr lang="en-GB" sz="2400" dirty="0" err="1"/>
              <a:t>Cuándo</a:t>
            </a:r>
            <a:r>
              <a:rPr lang="en-GB" sz="2400" dirty="0"/>
              <a:t> es la </a:t>
            </a:r>
            <a:r>
              <a:rPr lang="en-GB" sz="2400" dirty="0" err="1"/>
              <a:t>celebración</a:t>
            </a:r>
            <a:r>
              <a:rPr lang="en-GB" sz="2400" dirty="0"/>
              <a:t>?</a:t>
            </a:r>
          </a:p>
          <a:p>
            <a:pPr marL="342900" indent="-342900">
              <a:buFont typeface="Arial" panose="020B0604020202020204" pitchFamily="34" charset="0"/>
              <a:buChar char="•"/>
            </a:pPr>
            <a:r>
              <a:rPr lang="en-GB" sz="2400" dirty="0"/>
              <a:t>¿Por </a:t>
            </a:r>
            <a:r>
              <a:rPr lang="en-GB" sz="2400" dirty="0" err="1"/>
              <a:t>qué</a:t>
            </a:r>
            <a:r>
              <a:rPr lang="en-GB" sz="2400" dirty="0"/>
              <a:t> </a:t>
            </a:r>
            <a:r>
              <a:rPr lang="en-GB" sz="2400" dirty="0" err="1"/>
              <a:t>existe</a:t>
            </a:r>
            <a:r>
              <a:rPr lang="en-GB" sz="2400" dirty="0"/>
              <a:t> la fiesta?</a:t>
            </a:r>
          </a:p>
          <a:p>
            <a:pPr marL="342900" indent="-342900">
              <a:buFont typeface="Arial" panose="020B0604020202020204" pitchFamily="34" charset="0"/>
              <a:buChar char="•"/>
            </a:pPr>
            <a:r>
              <a:rPr lang="en-GB" sz="2400" dirty="0"/>
              <a:t>¿</a:t>
            </a:r>
            <a:r>
              <a:rPr lang="en-GB" sz="2400" dirty="0" err="1"/>
              <a:t>Dónde</a:t>
            </a:r>
            <a:r>
              <a:rPr lang="en-GB" sz="2400" dirty="0"/>
              <a:t> </a:t>
            </a:r>
            <a:r>
              <a:rPr lang="en-GB" sz="2400" dirty="0" err="1"/>
              <a:t>tiene</a:t>
            </a:r>
            <a:r>
              <a:rPr lang="en-GB" sz="2400" dirty="0"/>
              <a:t> </a:t>
            </a:r>
            <a:r>
              <a:rPr lang="en-GB" sz="2400" dirty="0" err="1"/>
              <a:t>lugar</a:t>
            </a:r>
            <a:r>
              <a:rPr lang="en-GB" sz="2400" dirty="0"/>
              <a:t> la </a:t>
            </a:r>
            <a:r>
              <a:rPr lang="en-GB" sz="2400" dirty="0" err="1"/>
              <a:t>celebración</a:t>
            </a:r>
            <a:r>
              <a:rPr lang="en-GB" sz="2400" dirty="0"/>
              <a:t>?</a:t>
            </a:r>
          </a:p>
        </p:txBody>
      </p:sp>
      <p:sp>
        <p:nvSpPr>
          <p:cNvPr id="13" name="TextBox 12">
            <a:extLst>
              <a:ext uri="{FF2B5EF4-FFF2-40B4-BE49-F238E27FC236}">
                <a16:creationId xmlns:a16="http://schemas.microsoft.com/office/drawing/2014/main" id="{11F785D1-6CD6-4EC0-BA27-0EA258FF67F2}"/>
              </a:ext>
            </a:extLst>
          </p:cNvPr>
          <p:cNvSpPr txBox="1"/>
          <p:nvPr/>
        </p:nvSpPr>
        <p:spPr>
          <a:xfrm>
            <a:off x="6306671" y="2967335"/>
            <a:ext cx="5535704" cy="461665"/>
          </a:xfrm>
          <a:prstGeom prst="rect">
            <a:avLst/>
          </a:prstGeom>
          <a:noFill/>
        </p:spPr>
        <p:txBody>
          <a:bodyPr wrap="square" rtlCol="0">
            <a:spAutoFit/>
          </a:bodyPr>
          <a:lstStyle/>
          <a:p>
            <a:r>
              <a:rPr lang="en-GB" sz="2400" b="1" dirty="0"/>
              <a:t>¿</a:t>
            </a:r>
            <a:r>
              <a:rPr lang="en-GB" sz="2400" b="1" dirty="0" err="1"/>
              <a:t>Qué</a:t>
            </a:r>
            <a:r>
              <a:rPr lang="en-GB" sz="2400" b="1" dirty="0"/>
              <a:t> </a:t>
            </a:r>
            <a:r>
              <a:rPr lang="en-GB" sz="2400" b="1" dirty="0" err="1"/>
              <a:t>haces</a:t>
            </a:r>
            <a:r>
              <a:rPr lang="en-GB" sz="2400" b="1" dirty="0"/>
              <a:t> </a:t>
            </a:r>
            <a:r>
              <a:rPr lang="en-GB" sz="2400" b="1" dirty="0" err="1"/>
              <a:t>durante</a:t>
            </a:r>
            <a:r>
              <a:rPr lang="en-GB" sz="2400" b="1" dirty="0"/>
              <a:t> la fiesta?</a:t>
            </a:r>
          </a:p>
        </p:txBody>
      </p:sp>
      <p:sp>
        <p:nvSpPr>
          <p:cNvPr id="14" name="TextBox 13">
            <a:extLst>
              <a:ext uri="{FF2B5EF4-FFF2-40B4-BE49-F238E27FC236}">
                <a16:creationId xmlns:a16="http://schemas.microsoft.com/office/drawing/2014/main" id="{35596590-EFA5-4721-9559-D835A0141211}"/>
              </a:ext>
            </a:extLst>
          </p:cNvPr>
          <p:cNvSpPr txBox="1"/>
          <p:nvPr/>
        </p:nvSpPr>
        <p:spPr>
          <a:xfrm>
            <a:off x="6306671" y="4354233"/>
            <a:ext cx="5535704" cy="1200329"/>
          </a:xfrm>
          <a:prstGeom prst="rect">
            <a:avLst/>
          </a:prstGeom>
          <a:noFill/>
        </p:spPr>
        <p:txBody>
          <a:bodyPr wrap="square" rtlCol="0">
            <a:spAutoFit/>
          </a:bodyPr>
          <a:lstStyle/>
          <a:p>
            <a:r>
              <a:rPr lang="en-GB" sz="2400" b="1" dirty="0"/>
              <a:t>Describe la </a:t>
            </a:r>
            <a:r>
              <a:rPr lang="en-GB" sz="2400" b="1" dirty="0" err="1"/>
              <a:t>última</a:t>
            </a:r>
            <a:r>
              <a:rPr lang="en-GB" sz="2400" b="1" dirty="0"/>
              <a:t> </a:t>
            </a:r>
            <a:r>
              <a:rPr lang="en-GB" sz="2400" b="1" dirty="0" err="1"/>
              <a:t>vez</a:t>
            </a:r>
            <a:r>
              <a:rPr lang="en-GB" sz="2400" b="1" dirty="0"/>
              <a:t> que </a:t>
            </a:r>
            <a:r>
              <a:rPr lang="en-GB" sz="2400" b="1" dirty="0" err="1"/>
              <a:t>fuiste</a:t>
            </a:r>
            <a:r>
              <a:rPr lang="en-GB" sz="2400" b="1" dirty="0"/>
              <a:t> a una fiesta. </a:t>
            </a:r>
            <a:r>
              <a:rPr lang="en-GB" sz="2400" b="1" dirty="0" err="1"/>
              <a:t>También</a:t>
            </a:r>
            <a:r>
              <a:rPr lang="en-GB" sz="2400" b="1" dirty="0"/>
              <a:t> </a:t>
            </a:r>
            <a:r>
              <a:rPr lang="en-GB" sz="2400" b="1" dirty="0" err="1"/>
              <a:t>puede</a:t>
            </a:r>
            <a:r>
              <a:rPr lang="en-GB" sz="2400" b="1" dirty="0"/>
              <a:t> ser una fiesta de </a:t>
            </a:r>
            <a:r>
              <a:rPr lang="en-GB" sz="2400" b="1" dirty="0" err="1"/>
              <a:t>cumpleaños</a:t>
            </a:r>
            <a:r>
              <a:rPr lang="en-GB" sz="2400" b="1" dirty="0"/>
              <a:t>.</a:t>
            </a:r>
          </a:p>
        </p:txBody>
      </p:sp>
      <p:pic>
        <p:nvPicPr>
          <p:cNvPr id="2" name="Picture 2" descr="Free Sunday Party photo and picture">
            <a:extLst>
              <a:ext uri="{FF2B5EF4-FFF2-40B4-BE49-F238E27FC236}">
                <a16:creationId xmlns:a16="http://schemas.microsoft.com/office/drawing/2014/main" id="{AD9B3501-8A38-C425-45AF-F44FDAACA2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9625" y="1487837"/>
            <a:ext cx="5746375" cy="436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6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bc85f05fc2_0_8"/>
          <p:cNvSpPr txBox="1"/>
          <p:nvPr/>
        </p:nvSpPr>
        <p:spPr>
          <a:xfrm>
            <a:off x="748240" y="474345"/>
            <a:ext cx="673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entury Gothic"/>
              <a:buNone/>
            </a:pPr>
            <a:endParaRPr/>
          </a:p>
        </p:txBody>
      </p:sp>
      <p:pic>
        <p:nvPicPr>
          <p:cNvPr id="120" name="Google Shape;120;g1bc85f05fc2_0_8"/>
          <p:cNvPicPr preferRelativeResize="0"/>
          <p:nvPr/>
        </p:nvPicPr>
        <p:blipFill>
          <a:blip r:embed="rId3">
            <a:alphaModFix/>
          </a:blip>
          <a:stretch>
            <a:fillRect/>
          </a:stretch>
        </p:blipFill>
        <p:spPr>
          <a:xfrm>
            <a:off x="0" y="-1"/>
            <a:ext cx="3471725" cy="1102500"/>
          </a:xfrm>
          <a:prstGeom prst="rect">
            <a:avLst/>
          </a:prstGeom>
          <a:noFill/>
          <a:ln>
            <a:noFill/>
          </a:ln>
        </p:spPr>
      </p:pic>
      <p:sp>
        <p:nvSpPr>
          <p:cNvPr id="122" name="Google Shape;122;g1bc85f05fc2_0_8"/>
          <p:cNvSpPr txBox="1"/>
          <p:nvPr/>
        </p:nvSpPr>
        <p:spPr>
          <a:xfrm>
            <a:off x="186875" y="1289400"/>
            <a:ext cx="498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a:latin typeface="Century Gothic"/>
                <a:ea typeface="Century Gothic"/>
                <a:cs typeface="Century Gothic"/>
                <a:sym typeface="Century Gothic"/>
              </a:rPr>
              <a:t>Estudia este vocabulario:</a:t>
            </a:r>
            <a:endParaRPr sz="2400">
              <a:latin typeface="Century Gothic"/>
              <a:ea typeface="Century Gothic"/>
              <a:cs typeface="Century Gothic"/>
              <a:sym typeface="Century Gothic"/>
            </a:endParaRPr>
          </a:p>
        </p:txBody>
      </p:sp>
      <p:sp>
        <p:nvSpPr>
          <p:cNvPr id="123" name="Google Shape;123;g1bc85f05fc2_0_8"/>
          <p:cNvSpPr txBox="1"/>
          <p:nvPr/>
        </p:nvSpPr>
        <p:spPr>
          <a:xfrm>
            <a:off x="4454625"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Foundation</a:t>
            </a:r>
            <a:endParaRPr sz="2400" b="1">
              <a:latin typeface="Century Gothic"/>
              <a:ea typeface="Century Gothic"/>
              <a:cs typeface="Century Gothic"/>
              <a:sym typeface="Century Gothic"/>
            </a:endParaRPr>
          </a:p>
        </p:txBody>
      </p:sp>
      <p:sp>
        <p:nvSpPr>
          <p:cNvPr id="124" name="Google Shape;124;g1bc85f05fc2_0_8"/>
          <p:cNvSpPr txBox="1"/>
          <p:nvPr/>
        </p:nvSpPr>
        <p:spPr>
          <a:xfrm>
            <a:off x="7914575"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Higher</a:t>
            </a:r>
            <a:endParaRPr sz="2400" b="1">
              <a:latin typeface="Century Gothic"/>
              <a:ea typeface="Century Gothic"/>
              <a:cs typeface="Century Gothic"/>
              <a:sym typeface="Century Gothic"/>
            </a:endParaRPr>
          </a:p>
        </p:txBody>
      </p:sp>
      <p:sp>
        <p:nvSpPr>
          <p:cNvPr id="125" name="Google Shape;125;g1bc85f05fc2_0_8"/>
          <p:cNvSpPr txBox="1"/>
          <p:nvPr/>
        </p:nvSpPr>
        <p:spPr>
          <a:xfrm>
            <a:off x="2159025" y="23507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New</a:t>
            </a:r>
            <a:endParaRPr sz="2400" b="1">
              <a:latin typeface="Century Gothic"/>
              <a:ea typeface="Century Gothic"/>
              <a:cs typeface="Century Gothic"/>
              <a:sym typeface="Century Gothic"/>
            </a:endParaRPr>
          </a:p>
        </p:txBody>
      </p:sp>
      <p:sp>
        <p:nvSpPr>
          <p:cNvPr id="126" name="Google Shape;126;g1bc85f05fc2_0_8"/>
          <p:cNvSpPr txBox="1"/>
          <p:nvPr/>
        </p:nvSpPr>
        <p:spPr>
          <a:xfrm>
            <a:off x="2232325" y="395280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a:latin typeface="Century Gothic"/>
                <a:ea typeface="Century Gothic"/>
                <a:cs typeface="Century Gothic"/>
                <a:sym typeface="Century Gothic"/>
              </a:rPr>
              <a:t>Revisit</a:t>
            </a:r>
            <a:endParaRPr sz="2400" b="1">
              <a:latin typeface="Century Gothic"/>
              <a:ea typeface="Century Gothic"/>
              <a:cs typeface="Century Gothic"/>
              <a:sym typeface="Century Gothic"/>
            </a:endParaRPr>
          </a:p>
        </p:txBody>
      </p:sp>
      <p:pic>
        <p:nvPicPr>
          <p:cNvPr id="127" name="Google Shape;127;g1bc85f05fc2_0_8"/>
          <p:cNvPicPr preferRelativeResize="0"/>
          <p:nvPr/>
        </p:nvPicPr>
        <p:blipFill>
          <a:blip r:embed="rId4">
            <a:alphaModFix/>
          </a:blip>
          <a:stretch>
            <a:fillRect/>
          </a:stretch>
        </p:blipFill>
        <p:spPr>
          <a:xfrm>
            <a:off x="4675850" y="2350755"/>
            <a:ext cx="1420150" cy="1420150"/>
          </a:xfrm>
          <a:prstGeom prst="rect">
            <a:avLst/>
          </a:prstGeom>
          <a:noFill/>
          <a:ln>
            <a:noFill/>
          </a:ln>
        </p:spPr>
      </p:pic>
      <p:pic>
        <p:nvPicPr>
          <p:cNvPr id="128" name="Google Shape;128;g1bc85f05fc2_0_8"/>
          <p:cNvPicPr preferRelativeResize="0"/>
          <p:nvPr/>
        </p:nvPicPr>
        <p:blipFill>
          <a:blip r:embed="rId5">
            <a:alphaModFix/>
          </a:blip>
          <a:stretch>
            <a:fillRect/>
          </a:stretch>
        </p:blipFill>
        <p:spPr>
          <a:xfrm>
            <a:off x="7914575" y="2350755"/>
            <a:ext cx="1420150" cy="1420150"/>
          </a:xfrm>
          <a:prstGeom prst="rect">
            <a:avLst/>
          </a:prstGeom>
          <a:noFill/>
          <a:ln>
            <a:noFill/>
          </a:ln>
        </p:spPr>
      </p:pic>
      <p:pic>
        <p:nvPicPr>
          <p:cNvPr id="129" name="Google Shape;129;g1bc85f05fc2_0_8"/>
          <p:cNvPicPr preferRelativeResize="0"/>
          <p:nvPr/>
        </p:nvPicPr>
        <p:blipFill>
          <a:blip r:embed="rId6">
            <a:alphaModFix/>
          </a:blip>
          <a:stretch>
            <a:fillRect/>
          </a:stretch>
        </p:blipFill>
        <p:spPr>
          <a:xfrm>
            <a:off x="4675850" y="4169630"/>
            <a:ext cx="1420150" cy="1420150"/>
          </a:xfrm>
          <a:prstGeom prst="rect">
            <a:avLst/>
          </a:prstGeom>
          <a:noFill/>
          <a:ln>
            <a:noFill/>
          </a:ln>
        </p:spPr>
      </p:pic>
      <p:pic>
        <p:nvPicPr>
          <p:cNvPr id="130" name="Google Shape;130;g1bc85f05fc2_0_8"/>
          <p:cNvPicPr preferRelativeResize="0"/>
          <p:nvPr/>
        </p:nvPicPr>
        <p:blipFill>
          <a:blip r:embed="rId7">
            <a:alphaModFix/>
          </a:blip>
          <a:stretch>
            <a:fillRect/>
          </a:stretch>
        </p:blipFill>
        <p:spPr>
          <a:xfrm>
            <a:off x="7914575" y="4169630"/>
            <a:ext cx="1420150" cy="142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3A04C-CE5A-870F-5FDC-1521DFEAB33B}"/>
              </a:ext>
            </a:extLst>
          </p:cNvPr>
          <p:cNvSpPr>
            <a:spLocks noGrp="1"/>
          </p:cNvSpPr>
          <p:nvPr>
            <p:ph type="body" sz="quarter" idx="10"/>
          </p:nvPr>
        </p:nvSpPr>
        <p:spPr>
          <a:xfrm>
            <a:off x="271106" y="1035023"/>
            <a:ext cx="11062301" cy="3003867"/>
          </a:xfrm>
        </p:spPr>
        <p:txBody>
          <a:bodyPr>
            <a:normAutofit/>
          </a:bodyPr>
          <a:lstStyle/>
          <a:p>
            <a:pPr>
              <a:lnSpc>
                <a:spcPct val="100000"/>
              </a:lnSpc>
            </a:pPr>
            <a:r>
              <a:rPr lang="es-ES" dirty="0">
                <a:solidFill>
                  <a:schemeClr val="tx1"/>
                </a:solidFill>
              </a:rPr>
              <a:t>El Día de Muertos es una costumbre mexicana que es muy conocida en todo el mundo. Para los mexicanos, los muertos vienen a la tierra este día, ¡pero no es como Halloween! Es un momento para honrar* y pensar en los muertos.</a:t>
            </a:r>
          </a:p>
          <a:p>
            <a:pPr>
              <a:lnSpc>
                <a:spcPct val="100000"/>
              </a:lnSpc>
            </a:pPr>
            <a:endParaRPr lang="es-ES" dirty="0">
              <a:solidFill>
                <a:schemeClr val="tx1"/>
              </a:solidFill>
            </a:endParaRPr>
          </a:p>
        </p:txBody>
      </p:sp>
      <p:sp>
        <p:nvSpPr>
          <p:cNvPr id="3" name="Title 2">
            <a:extLst>
              <a:ext uri="{FF2B5EF4-FFF2-40B4-BE49-F238E27FC236}">
                <a16:creationId xmlns:a16="http://schemas.microsoft.com/office/drawing/2014/main" id="{6188EC88-CD07-224E-0C3B-C2613F6CF4AA}"/>
              </a:ext>
            </a:extLst>
          </p:cNvPr>
          <p:cNvSpPr>
            <a:spLocks noGrp="1"/>
          </p:cNvSpPr>
          <p:nvPr>
            <p:ph type="title"/>
          </p:nvPr>
        </p:nvSpPr>
        <p:spPr>
          <a:xfrm>
            <a:off x="0" y="213557"/>
            <a:ext cx="4752304" cy="647577"/>
          </a:xfrm>
        </p:spPr>
        <p:txBody>
          <a:bodyPr/>
          <a:lstStyle/>
          <a:p>
            <a:r>
              <a:rPr lang="en-GB" dirty="0"/>
              <a:t>El </a:t>
            </a:r>
            <a:r>
              <a:rPr lang="en-ES" dirty="0"/>
              <a:t>Día de Muertos</a:t>
            </a:r>
          </a:p>
        </p:txBody>
      </p:sp>
      <p:sp>
        <p:nvSpPr>
          <p:cNvPr id="6" name="Rectangle 5">
            <a:extLst>
              <a:ext uri="{FF2B5EF4-FFF2-40B4-BE49-F238E27FC236}">
                <a16:creationId xmlns:a16="http://schemas.microsoft.com/office/drawing/2014/main" id="{98C19B4F-7B2E-4FC6-BA60-09DABC84EA60}"/>
              </a:ext>
            </a:extLst>
          </p:cNvPr>
          <p:cNvSpPr/>
          <p:nvPr/>
        </p:nvSpPr>
        <p:spPr>
          <a:xfrm>
            <a:off x="3202911" y="5078480"/>
            <a:ext cx="8802557" cy="1938992"/>
          </a:xfrm>
          <a:prstGeom prst="rect">
            <a:avLst/>
          </a:prstGeom>
        </p:spPr>
        <p:txBody>
          <a:bodyPr wrap="square">
            <a:spAutoFit/>
          </a:bodyPr>
          <a:lstStyle/>
          <a:p>
            <a:pPr>
              <a:spcBef>
                <a:spcPts val="800"/>
              </a:spcBef>
            </a:pPr>
            <a:r>
              <a:rPr lang="es-ES" sz="2400" dirty="0">
                <a:latin typeface="Century Gothic" panose="020B0502020202020204" pitchFamily="34" charset="0"/>
              </a:rPr>
              <a:t>También puedes ver celebraciones en Madrid, Londres y muchos otros países donde hay una comunidad mexicana.</a:t>
            </a:r>
            <a:endParaRPr lang="es-ES" sz="2400" dirty="0"/>
          </a:p>
          <a:p>
            <a:br>
              <a:rPr lang="es-ES" sz="2400" dirty="0"/>
            </a:br>
            <a:endParaRPr lang="en-GB" sz="2400" dirty="0"/>
          </a:p>
        </p:txBody>
      </p:sp>
      <p:sp>
        <p:nvSpPr>
          <p:cNvPr id="7" name="Rectangle 6">
            <a:extLst>
              <a:ext uri="{FF2B5EF4-FFF2-40B4-BE49-F238E27FC236}">
                <a16:creationId xmlns:a16="http://schemas.microsoft.com/office/drawing/2014/main" id="{00B35D59-5CF0-44FD-86A5-C9B62D9E26E8}"/>
              </a:ext>
            </a:extLst>
          </p:cNvPr>
          <p:cNvSpPr/>
          <p:nvPr/>
        </p:nvSpPr>
        <p:spPr>
          <a:xfrm>
            <a:off x="271106" y="2538761"/>
            <a:ext cx="7988056" cy="1569660"/>
          </a:xfrm>
          <a:prstGeom prst="rect">
            <a:avLst/>
          </a:prstGeom>
        </p:spPr>
        <p:txBody>
          <a:bodyPr wrap="square">
            <a:spAutoFit/>
          </a:bodyPr>
          <a:lstStyle/>
          <a:p>
            <a:pPr>
              <a:spcBef>
                <a:spcPts val="800"/>
              </a:spcBef>
            </a:pPr>
            <a:r>
              <a:rPr lang="es-ES" sz="2400" dirty="0">
                <a:latin typeface="Century Gothic" panose="020B0502020202020204" pitchFamily="34" charset="0"/>
              </a:rPr>
              <a:t>Para mucha gente es importante construir altares* para los muertos de la familia. Allí ponen dulces, frutas y flores para la persona muerta y también una foto de la persona.</a:t>
            </a:r>
          </a:p>
        </p:txBody>
      </p:sp>
      <p:pic>
        <p:nvPicPr>
          <p:cNvPr id="3074" name="Picture 2" descr="dia de los muertos coloring pages - Clip Art Library">
            <a:extLst>
              <a:ext uri="{FF2B5EF4-FFF2-40B4-BE49-F238E27FC236}">
                <a16:creationId xmlns:a16="http://schemas.microsoft.com/office/drawing/2014/main" id="{CC6DD41E-2BD2-4D8C-80DB-A5610FA4A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162" y="2298242"/>
            <a:ext cx="2709830" cy="17754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hotos of Mexican">
            <a:extLst>
              <a:ext uri="{FF2B5EF4-FFF2-40B4-BE49-F238E27FC236}">
                <a16:creationId xmlns:a16="http://schemas.microsoft.com/office/drawing/2014/main" id="{233BF26E-E9AC-4098-A02F-49B1663E7D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82" y="4133065"/>
            <a:ext cx="2652230" cy="20135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9337CB-E8BD-45CE-B5CE-A07B7B418845}"/>
              </a:ext>
            </a:extLst>
          </p:cNvPr>
          <p:cNvSpPr/>
          <p:nvPr/>
        </p:nvSpPr>
        <p:spPr>
          <a:xfrm>
            <a:off x="3202911" y="4108421"/>
            <a:ext cx="8802557" cy="830997"/>
          </a:xfrm>
          <a:prstGeom prst="rect">
            <a:avLst/>
          </a:prstGeom>
        </p:spPr>
        <p:txBody>
          <a:bodyPr wrap="square">
            <a:spAutoFit/>
          </a:bodyPr>
          <a:lstStyle/>
          <a:p>
            <a:pPr>
              <a:spcBef>
                <a:spcPts val="800"/>
              </a:spcBef>
            </a:pPr>
            <a:r>
              <a:rPr lang="es-ES" sz="2400" dirty="0">
                <a:latin typeface="Century Gothic" panose="020B0502020202020204" pitchFamily="34" charset="0"/>
              </a:rPr>
              <a:t>Por la tarde hay fiestas en la calle.  La gente se pinta y se pone ropa tradicional.</a:t>
            </a:r>
          </a:p>
        </p:txBody>
      </p:sp>
      <p:sp>
        <p:nvSpPr>
          <p:cNvPr id="11" name="Rectangle 10">
            <a:extLst>
              <a:ext uri="{FF2B5EF4-FFF2-40B4-BE49-F238E27FC236}">
                <a16:creationId xmlns:a16="http://schemas.microsoft.com/office/drawing/2014/main" id="{0D1559A6-536E-4990-8B6B-F22595AA87B0}"/>
              </a:ext>
            </a:extLst>
          </p:cNvPr>
          <p:cNvSpPr/>
          <p:nvPr/>
        </p:nvSpPr>
        <p:spPr>
          <a:xfrm>
            <a:off x="4853187" y="157355"/>
            <a:ext cx="6480220" cy="461665"/>
          </a:xfrm>
          <a:prstGeom prst="rect">
            <a:avLst/>
          </a:prstGeom>
          <a:solidFill>
            <a:schemeClr val="accent2">
              <a:lumMod val="40000"/>
              <a:lumOff val="60000"/>
            </a:schemeClr>
          </a:solidFill>
        </p:spPr>
        <p:txBody>
          <a:bodyPr wrap="square">
            <a:spAutoFit/>
          </a:bodyPr>
          <a:lstStyle/>
          <a:p>
            <a:pPr>
              <a:spcBef>
                <a:spcPts val="800"/>
              </a:spcBef>
            </a:pPr>
            <a:r>
              <a:rPr lang="es-ES" sz="2400" dirty="0">
                <a:latin typeface="Century Gothic" panose="020B0502020202020204" pitchFamily="34" charset="0"/>
              </a:rPr>
              <a:t>*el altar = altar   		</a:t>
            </a:r>
            <a:r>
              <a:rPr lang="es-ES" sz="2400" dirty="0"/>
              <a:t>*honrar = </a:t>
            </a:r>
            <a:r>
              <a:rPr lang="es-ES" sz="2400" dirty="0" err="1"/>
              <a:t>honour</a:t>
            </a:r>
            <a:endParaRPr lang="en-GB" sz="2400" dirty="0"/>
          </a:p>
        </p:txBody>
      </p:sp>
    </p:spTree>
    <p:extLst>
      <p:ext uri="{BB962C8B-B14F-4D97-AF65-F5344CB8AC3E}">
        <p14:creationId xmlns:p14="http://schemas.microsoft.com/office/powerpoint/2010/main" val="16605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098A7-91B1-4620-B14E-D2DD3A0513E1}"/>
              </a:ext>
            </a:extLst>
          </p:cNvPr>
          <p:cNvSpPr txBox="1"/>
          <p:nvPr/>
        </p:nvSpPr>
        <p:spPr>
          <a:xfrm>
            <a:off x="963745" y="1133908"/>
            <a:ext cx="11361889" cy="707886"/>
          </a:xfrm>
          <a:prstGeom prst="rect">
            <a:avLst/>
          </a:prstGeom>
          <a:noFill/>
        </p:spPr>
        <p:txBody>
          <a:bodyPr wrap="square" rtlCol="0">
            <a:spAutoFit/>
          </a:bodyPr>
          <a:lstStyle/>
          <a:p>
            <a:r>
              <a:rPr lang="en-GB" sz="2000" dirty="0"/>
              <a:t>Lucía llama a Daniel para </a:t>
            </a:r>
            <a:r>
              <a:rPr lang="en-GB" sz="2000" dirty="0" err="1"/>
              <a:t>saber</a:t>
            </a:r>
            <a:r>
              <a:rPr lang="en-GB" sz="2000" dirty="0"/>
              <a:t> </a:t>
            </a:r>
            <a:r>
              <a:rPr lang="en-GB" sz="2000" dirty="0" err="1"/>
              <a:t>donde</a:t>
            </a:r>
            <a:r>
              <a:rPr lang="en-GB" sz="2000" dirty="0"/>
              <a:t> </a:t>
            </a:r>
            <a:r>
              <a:rPr lang="en-GB" sz="2000" dirty="0" err="1"/>
              <a:t>está</a:t>
            </a:r>
            <a:r>
              <a:rPr lang="en-GB" sz="2000" dirty="0"/>
              <a:t>.  </a:t>
            </a:r>
            <a:r>
              <a:rPr lang="en-GB" sz="2000" dirty="0" err="1"/>
              <a:t>Escucha</a:t>
            </a:r>
            <a:r>
              <a:rPr lang="en-GB" sz="2000" dirty="0"/>
              <a:t> las </a:t>
            </a:r>
            <a:r>
              <a:rPr lang="en-GB" sz="2000" dirty="0" err="1"/>
              <a:t>frases</a:t>
            </a:r>
            <a:r>
              <a:rPr lang="en-GB" sz="2000" dirty="0"/>
              <a:t>, </a:t>
            </a:r>
            <a:r>
              <a:rPr lang="en-GB" sz="2000" dirty="0" err="1"/>
              <a:t>encuentra</a:t>
            </a:r>
            <a:r>
              <a:rPr lang="en-GB" sz="2000" dirty="0"/>
              <a:t> la </a:t>
            </a:r>
            <a:r>
              <a:rPr lang="en-GB" sz="2000" dirty="0" err="1"/>
              <a:t>traducción</a:t>
            </a:r>
            <a:r>
              <a:rPr lang="en-GB" sz="2000" dirty="0"/>
              <a:t> del </a:t>
            </a:r>
            <a:r>
              <a:rPr lang="en-GB" sz="2000" dirty="0" err="1"/>
              <a:t>lugar</a:t>
            </a:r>
            <a:r>
              <a:rPr lang="en-GB" sz="2000" dirty="0"/>
              <a:t> </a:t>
            </a:r>
            <a:r>
              <a:rPr lang="en-GB" sz="2000" dirty="0" err="1"/>
              <a:t>en</a:t>
            </a:r>
            <a:r>
              <a:rPr lang="en-GB" sz="2000" dirty="0"/>
              <a:t> </a:t>
            </a:r>
            <a:r>
              <a:rPr lang="en-GB" sz="2000" dirty="0" err="1"/>
              <a:t>inglés</a:t>
            </a:r>
            <a:r>
              <a:rPr lang="en-GB" sz="2000" dirty="0"/>
              <a:t> y escribe la persona </a:t>
            </a:r>
            <a:r>
              <a:rPr lang="en-GB" sz="2000" dirty="0" err="1"/>
              <a:t>correcta</a:t>
            </a:r>
            <a:r>
              <a:rPr lang="en-GB" sz="2000" dirty="0"/>
              <a:t> </a:t>
            </a:r>
            <a:r>
              <a:rPr lang="en-GB" sz="2000" dirty="0" err="1"/>
              <a:t>según</a:t>
            </a:r>
            <a:r>
              <a:rPr lang="en-GB" sz="2000" dirty="0"/>
              <a:t> </a:t>
            </a:r>
            <a:r>
              <a:rPr lang="en-GB" sz="2000" dirty="0" err="1"/>
              <a:t>el</a:t>
            </a:r>
            <a:r>
              <a:rPr lang="en-GB" sz="2000" dirty="0"/>
              <a:t> verbo.</a:t>
            </a:r>
            <a:endParaRPr lang="en-ES" sz="2000" dirty="0"/>
          </a:p>
        </p:txBody>
      </p:sp>
      <p:graphicFrame>
        <p:nvGraphicFramePr>
          <p:cNvPr id="7" name="Table 6">
            <a:extLst>
              <a:ext uri="{FF2B5EF4-FFF2-40B4-BE49-F238E27FC236}">
                <a16:creationId xmlns:a16="http://schemas.microsoft.com/office/drawing/2014/main" id="{774DF50A-AD53-4977-8340-566AA277077B}"/>
              </a:ext>
            </a:extLst>
          </p:cNvPr>
          <p:cNvGraphicFramePr>
            <a:graphicFrameLocks noGrp="1"/>
          </p:cNvGraphicFramePr>
          <p:nvPr>
            <p:extLst>
              <p:ext uri="{D42A27DB-BD31-4B8C-83A1-F6EECF244321}">
                <p14:modId xmlns:p14="http://schemas.microsoft.com/office/powerpoint/2010/main" val="3543608096"/>
              </p:ext>
            </p:extLst>
          </p:nvPr>
        </p:nvGraphicFramePr>
        <p:xfrm>
          <a:off x="1671783" y="1966637"/>
          <a:ext cx="9281922" cy="4380724"/>
        </p:xfrm>
        <a:graphic>
          <a:graphicData uri="http://schemas.openxmlformats.org/drawingml/2006/table">
            <a:tbl>
              <a:tblPr firstRow="1" bandRow="1">
                <a:tableStyleId>{5C22544A-7EE6-4342-B048-85BDC9FD1C3A}</a:tableStyleId>
              </a:tblPr>
              <a:tblGrid>
                <a:gridCol w="6245609">
                  <a:extLst>
                    <a:ext uri="{9D8B030D-6E8A-4147-A177-3AD203B41FA5}">
                      <a16:colId xmlns:a16="http://schemas.microsoft.com/office/drawing/2014/main" val="469251088"/>
                    </a:ext>
                  </a:extLst>
                </a:gridCol>
                <a:gridCol w="3036313">
                  <a:extLst>
                    <a:ext uri="{9D8B030D-6E8A-4147-A177-3AD203B41FA5}">
                      <a16:colId xmlns:a16="http://schemas.microsoft.com/office/drawing/2014/main" val="1541925747"/>
                    </a:ext>
                  </a:extLst>
                </a:gridCol>
              </a:tblGrid>
              <a:tr h="488686">
                <a:tc>
                  <a:txBody>
                    <a:bodyPr/>
                    <a:lstStyle/>
                    <a:p>
                      <a:r>
                        <a:rPr lang="en-GB" sz="2200" dirty="0"/>
                        <a:t>Lugar</a:t>
                      </a:r>
                    </a:p>
                  </a:txBody>
                  <a:tcPr/>
                </a:tc>
                <a:tc>
                  <a:txBody>
                    <a:bodyPr/>
                    <a:lstStyle/>
                    <a:p>
                      <a:r>
                        <a:rPr lang="en-GB" sz="2200" dirty="0"/>
                        <a:t>¿</a:t>
                      </a:r>
                      <a:r>
                        <a:rPr lang="en-GB" sz="2200" dirty="0" err="1"/>
                        <a:t>Quién</a:t>
                      </a:r>
                      <a:r>
                        <a:rPr lang="en-GB" sz="2200" dirty="0"/>
                        <a:t> (</a:t>
                      </a:r>
                      <a:r>
                        <a:rPr lang="en-GB" sz="2200" dirty="0" err="1"/>
                        <a:t>yo</a:t>
                      </a:r>
                      <a:r>
                        <a:rPr lang="en-GB" sz="2200" dirty="0"/>
                        <a:t>, </a:t>
                      </a:r>
                      <a:r>
                        <a:rPr lang="en-GB" sz="2200" dirty="0" err="1"/>
                        <a:t>tú</a:t>
                      </a:r>
                      <a:r>
                        <a:rPr lang="en-GB" sz="2200" dirty="0"/>
                        <a:t>, </a:t>
                      </a:r>
                      <a:r>
                        <a:rPr lang="en-GB" sz="2200" dirty="0" err="1"/>
                        <a:t>ella</a:t>
                      </a:r>
                      <a:r>
                        <a:rPr lang="en-GB" sz="2200" dirty="0"/>
                        <a:t>)?</a:t>
                      </a:r>
                    </a:p>
                  </a:txBody>
                  <a:tcPr/>
                </a:tc>
                <a:extLst>
                  <a:ext uri="{0D108BD9-81ED-4DB2-BD59-A6C34878D82A}">
                    <a16:rowId xmlns:a16="http://schemas.microsoft.com/office/drawing/2014/main" val="2386853078"/>
                  </a:ext>
                </a:extLst>
              </a:tr>
              <a:tr h="488686">
                <a:tc>
                  <a:txBody>
                    <a:bodyPr/>
                    <a:lstStyle/>
                    <a:p>
                      <a:r>
                        <a:rPr lang="en-GB" sz="2200" dirty="0"/>
                        <a:t>In front of the entrance to the market</a:t>
                      </a:r>
                    </a:p>
                  </a:txBody>
                  <a:tcPr/>
                </a:tc>
                <a:tc>
                  <a:txBody>
                    <a:bodyPr/>
                    <a:lstStyle/>
                    <a:p>
                      <a:endParaRPr lang="en-GB" sz="2200" dirty="0"/>
                    </a:p>
                  </a:txBody>
                  <a:tcPr/>
                </a:tc>
                <a:extLst>
                  <a:ext uri="{0D108BD9-81ED-4DB2-BD59-A6C34878D82A}">
                    <a16:rowId xmlns:a16="http://schemas.microsoft.com/office/drawing/2014/main" val="3801858007"/>
                  </a:ext>
                </a:extLst>
              </a:tr>
              <a:tr h="488686">
                <a:tc>
                  <a:txBody>
                    <a:bodyPr/>
                    <a:lstStyle/>
                    <a:p>
                      <a:r>
                        <a:rPr lang="en-GB" sz="2200" dirty="0"/>
                        <a:t>Far away from the market</a:t>
                      </a:r>
                    </a:p>
                  </a:txBody>
                  <a:tcPr/>
                </a:tc>
                <a:tc>
                  <a:txBody>
                    <a:bodyPr/>
                    <a:lstStyle/>
                    <a:p>
                      <a:endParaRPr lang="en-GB" sz="2200" dirty="0"/>
                    </a:p>
                  </a:txBody>
                  <a:tcPr/>
                </a:tc>
                <a:extLst>
                  <a:ext uri="{0D108BD9-81ED-4DB2-BD59-A6C34878D82A}">
                    <a16:rowId xmlns:a16="http://schemas.microsoft.com/office/drawing/2014/main" val="4102409892"/>
                  </a:ext>
                </a:extLst>
              </a:tr>
              <a:tr h="488686">
                <a:tc>
                  <a:txBody>
                    <a:bodyPr/>
                    <a:lstStyle/>
                    <a:p>
                      <a:r>
                        <a:rPr lang="en-GB" sz="2200" dirty="0"/>
                        <a:t>Next to the bar</a:t>
                      </a:r>
                    </a:p>
                  </a:txBody>
                  <a:tcPr/>
                </a:tc>
                <a:tc>
                  <a:txBody>
                    <a:bodyPr/>
                    <a:lstStyle/>
                    <a:p>
                      <a:endParaRPr lang="en-GB" sz="2200" dirty="0"/>
                    </a:p>
                  </a:txBody>
                  <a:tcPr/>
                </a:tc>
                <a:extLst>
                  <a:ext uri="{0D108BD9-81ED-4DB2-BD59-A6C34878D82A}">
                    <a16:rowId xmlns:a16="http://schemas.microsoft.com/office/drawing/2014/main" val="357077524"/>
                  </a:ext>
                </a:extLst>
              </a:tr>
              <a:tr h="488686">
                <a:tc>
                  <a:txBody>
                    <a:bodyPr/>
                    <a:lstStyle/>
                    <a:p>
                      <a:r>
                        <a:rPr lang="en-GB" sz="2200" dirty="0"/>
                        <a:t>On the stairs of the metro</a:t>
                      </a:r>
                    </a:p>
                  </a:txBody>
                  <a:tcPr/>
                </a:tc>
                <a:tc>
                  <a:txBody>
                    <a:bodyPr/>
                    <a:lstStyle/>
                    <a:p>
                      <a:endParaRPr lang="en-GB" sz="2200" dirty="0"/>
                    </a:p>
                  </a:txBody>
                  <a:tcPr/>
                </a:tc>
                <a:extLst>
                  <a:ext uri="{0D108BD9-81ED-4DB2-BD59-A6C34878D82A}">
                    <a16:rowId xmlns:a16="http://schemas.microsoft.com/office/drawing/2014/main" val="4123525217"/>
                  </a:ext>
                </a:extLst>
              </a:tr>
              <a:tr h="488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Behind a woman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2913598945"/>
                  </a:ext>
                </a:extLst>
              </a:tr>
              <a:tr h="488686">
                <a:tc>
                  <a:txBody>
                    <a:bodyPr/>
                    <a:lstStyle/>
                    <a:p>
                      <a:r>
                        <a:rPr lang="en-GB" sz="2200" dirty="0"/>
                        <a:t>On the corner of Vallehermoso St. (H)</a:t>
                      </a:r>
                    </a:p>
                  </a:txBody>
                  <a:tcPr>
                    <a:solidFill>
                      <a:srgbClr val="F1E7E7"/>
                    </a:solidFill>
                  </a:tcPr>
                </a:tc>
                <a:tc>
                  <a:txBody>
                    <a:bodyPr/>
                    <a:lstStyle/>
                    <a:p>
                      <a:endParaRPr lang="en-GB" sz="2200" dirty="0">
                        <a:highlight>
                          <a:srgbClr val="FFFF00"/>
                        </a:highlight>
                      </a:endParaRPr>
                    </a:p>
                  </a:txBody>
                  <a:tcPr>
                    <a:solidFill>
                      <a:srgbClr val="F1E7E7"/>
                    </a:solidFill>
                  </a:tcPr>
                </a:tc>
                <a:extLst>
                  <a:ext uri="{0D108BD9-81ED-4DB2-BD59-A6C34878D82A}">
                    <a16:rowId xmlns:a16="http://schemas.microsoft.com/office/drawing/2014/main" val="515610378"/>
                  </a:ext>
                </a:extLst>
              </a:tr>
              <a:tr h="479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Underneath the image of Frida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277859316"/>
                  </a:ext>
                </a:extLst>
              </a:tr>
              <a:tr h="479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Near the centre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a:txBody>
                  <a:tcPr/>
                </a:tc>
                <a:extLst>
                  <a:ext uri="{0D108BD9-81ED-4DB2-BD59-A6C34878D82A}">
                    <a16:rowId xmlns:a16="http://schemas.microsoft.com/office/drawing/2014/main" val="3905535236"/>
                  </a:ext>
                </a:extLst>
              </a:tr>
            </a:tbl>
          </a:graphicData>
        </a:graphic>
      </p:graphicFrame>
      <p:pic>
        <p:nvPicPr>
          <p:cNvPr id="14" name="Picture 13">
            <a:extLst>
              <a:ext uri="{FF2B5EF4-FFF2-40B4-BE49-F238E27FC236}">
                <a16:creationId xmlns:a16="http://schemas.microsoft.com/office/drawing/2014/main" id="{A34C0368-E8F8-4B70-A624-2C57BFB36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2" y="1053110"/>
            <a:ext cx="640359" cy="1545253"/>
          </a:xfrm>
          <a:prstGeom prst="rect">
            <a:avLst/>
          </a:prstGeom>
        </p:spPr>
      </p:pic>
      <p:pic>
        <p:nvPicPr>
          <p:cNvPr id="15" name="Picture 14">
            <a:extLst>
              <a:ext uri="{FF2B5EF4-FFF2-40B4-BE49-F238E27FC236}">
                <a16:creationId xmlns:a16="http://schemas.microsoft.com/office/drawing/2014/main" id="{DBCADA68-D177-4137-984D-590B7B337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192605" y="4851717"/>
            <a:ext cx="631547" cy="1479284"/>
          </a:xfrm>
          <a:prstGeom prst="rect">
            <a:avLst/>
          </a:prstGeom>
        </p:spPr>
      </p:pic>
      <p:sp>
        <p:nvSpPr>
          <p:cNvPr id="18" name="TextBox 17">
            <a:extLst>
              <a:ext uri="{FF2B5EF4-FFF2-40B4-BE49-F238E27FC236}">
                <a16:creationId xmlns:a16="http://schemas.microsoft.com/office/drawing/2014/main" id="{BED53CB3-A1E4-4740-93DD-7920DD3A6647}"/>
              </a:ext>
            </a:extLst>
          </p:cNvPr>
          <p:cNvSpPr txBox="1"/>
          <p:nvPr/>
        </p:nvSpPr>
        <p:spPr>
          <a:xfrm>
            <a:off x="9282126" y="2435839"/>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19" name="TextBox 18">
            <a:extLst>
              <a:ext uri="{FF2B5EF4-FFF2-40B4-BE49-F238E27FC236}">
                <a16:creationId xmlns:a16="http://schemas.microsoft.com/office/drawing/2014/main" id="{8F0C5A61-FF2E-41D4-A324-D82D3D493967}"/>
              </a:ext>
            </a:extLst>
          </p:cNvPr>
          <p:cNvSpPr txBox="1"/>
          <p:nvPr/>
        </p:nvSpPr>
        <p:spPr>
          <a:xfrm>
            <a:off x="9282126" y="2923900"/>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0" name="TextBox 19">
            <a:extLst>
              <a:ext uri="{FF2B5EF4-FFF2-40B4-BE49-F238E27FC236}">
                <a16:creationId xmlns:a16="http://schemas.microsoft.com/office/drawing/2014/main" id="{AD42CC62-B41E-48B7-881B-BD17A0BA04FB}"/>
              </a:ext>
            </a:extLst>
          </p:cNvPr>
          <p:cNvSpPr txBox="1"/>
          <p:nvPr/>
        </p:nvSpPr>
        <p:spPr>
          <a:xfrm>
            <a:off x="9282126" y="3411961"/>
            <a:ext cx="790129" cy="461665"/>
          </a:xfrm>
          <a:prstGeom prst="rect">
            <a:avLst/>
          </a:prstGeom>
          <a:noFill/>
        </p:spPr>
        <p:txBody>
          <a:bodyPr wrap="square" rtlCol="0">
            <a:spAutoFit/>
          </a:bodyPr>
          <a:lstStyle/>
          <a:p>
            <a:pPr algn="ctr"/>
            <a:r>
              <a:rPr lang="en-GB" sz="2400" b="1" dirty="0">
                <a:solidFill>
                  <a:schemeClr val="tx2"/>
                </a:solidFill>
              </a:rPr>
              <a:t>Ella</a:t>
            </a:r>
            <a:endParaRPr lang="en-ES" sz="2400" b="1" dirty="0">
              <a:solidFill>
                <a:schemeClr val="tx2"/>
              </a:solidFill>
            </a:endParaRPr>
          </a:p>
        </p:txBody>
      </p:sp>
      <p:sp>
        <p:nvSpPr>
          <p:cNvPr id="21" name="TextBox 20">
            <a:extLst>
              <a:ext uri="{FF2B5EF4-FFF2-40B4-BE49-F238E27FC236}">
                <a16:creationId xmlns:a16="http://schemas.microsoft.com/office/drawing/2014/main" id="{57C72F89-3E66-4A51-9D82-54FD6BFC2863}"/>
              </a:ext>
            </a:extLst>
          </p:cNvPr>
          <p:cNvSpPr txBox="1"/>
          <p:nvPr/>
        </p:nvSpPr>
        <p:spPr>
          <a:xfrm>
            <a:off x="9282126" y="3900022"/>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2" name="TextBox 21">
            <a:extLst>
              <a:ext uri="{FF2B5EF4-FFF2-40B4-BE49-F238E27FC236}">
                <a16:creationId xmlns:a16="http://schemas.microsoft.com/office/drawing/2014/main" id="{938534D5-163C-41CA-923E-0CF9C512BF40}"/>
              </a:ext>
            </a:extLst>
          </p:cNvPr>
          <p:cNvSpPr txBox="1"/>
          <p:nvPr/>
        </p:nvSpPr>
        <p:spPr>
          <a:xfrm>
            <a:off x="9282126" y="4388083"/>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3" name="TextBox 22">
            <a:extLst>
              <a:ext uri="{FF2B5EF4-FFF2-40B4-BE49-F238E27FC236}">
                <a16:creationId xmlns:a16="http://schemas.microsoft.com/office/drawing/2014/main" id="{E06CD952-0E95-41DE-A84E-8DCA8A461146}"/>
              </a:ext>
            </a:extLst>
          </p:cNvPr>
          <p:cNvSpPr txBox="1"/>
          <p:nvPr/>
        </p:nvSpPr>
        <p:spPr>
          <a:xfrm>
            <a:off x="9282126" y="4876144"/>
            <a:ext cx="790129" cy="461665"/>
          </a:xfrm>
          <a:prstGeom prst="rect">
            <a:avLst/>
          </a:prstGeom>
          <a:noFill/>
        </p:spPr>
        <p:txBody>
          <a:bodyPr wrap="square" rtlCol="0">
            <a:spAutoFit/>
          </a:bodyPr>
          <a:lstStyle/>
          <a:p>
            <a:pPr algn="ctr"/>
            <a:r>
              <a:rPr lang="en-GB" sz="2400" b="1" dirty="0">
                <a:solidFill>
                  <a:schemeClr val="tx2"/>
                </a:solidFill>
              </a:rPr>
              <a:t>Tú</a:t>
            </a:r>
            <a:endParaRPr lang="en-ES" sz="2400" b="1" dirty="0">
              <a:solidFill>
                <a:schemeClr val="tx2"/>
              </a:solidFill>
            </a:endParaRPr>
          </a:p>
        </p:txBody>
      </p:sp>
      <p:sp>
        <p:nvSpPr>
          <p:cNvPr id="24" name="TextBox 23">
            <a:extLst>
              <a:ext uri="{FF2B5EF4-FFF2-40B4-BE49-F238E27FC236}">
                <a16:creationId xmlns:a16="http://schemas.microsoft.com/office/drawing/2014/main" id="{3658732C-9F2C-4269-9EA4-4CAA9A3A058F}"/>
              </a:ext>
            </a:extLst>
          </p:cNvPr>
          <p:cNvSpPr txBox="1"/>
          <p:nvPr/>
        </p:nvSpPr>
        <p:spPr>
          <a:xfrm>
            <a:off x="9282126" y="5364205"/>
            <a:ext cx="790129" cy="461665"/>
          </a:xfrm>
          <a:prstGeom prst="rect">
            <a:avLst/>
          </a:prstGeom>
          <a:noFill/>
        </p:spPr>
        <p:txBody>
          <a:bodyPr wrap="square" rtlCol="0">
            <a:spAutoFit/>
          </a:bodyPr>
          <a:lstStyle/>
          <a:p>
            <a:pPr algn="ctr"/>
            <a:r>
              <a:rPr lang="en-GB" sz="2400" b="1" dirty="0" err="1">
                <a:solidFill>
                  <a:schemeClr val="tx2"/>
                </a:solidFill>
              </a:rPr>
              <a:t>Yo</a:t>
            </a:r>
            <a:endParaRPr lang="en-ES" sz="2400" b="1" dirty="0">
              <a:solidFill>
                <a:schemeClr val="tx2"/>
              </a:solidFill>
            </a:endParaRPr>
          </a:p>
        </p:txBody>
      </p:sp>
      <p:sp>
        <p:nvSpPr>
          <p:cNvPr id="26" name="TextBox 25">
            <a:extLst>
              <a:ext uri="{FF2B5EF4-FFF2-40B4-BE49-F238E27FC236}">
                <a16:creationId xmlns:a16="http://schemas.microsoft.com/office/drawing/2014/main" id="{1CF5BC56-B42D-4F16-9009-B3090136C2FF}"/>
              </a:ext>
            </a:extLst>
          </p:cNvPr>
          <p:cNvSpPr txBox="1"/>
          <p:nvPr/>
        </p:nvSpPr>
        <p:spPr>
          <a:xfrm>
            <a:off x="9282126" y="5852263"/>
            <a:ext cx="790129" cy="461665"/>
          </a:xfrm>
          <a:prstGeom prst="rect">
            <a:avLst/>
          </a:prstGeom>
          <a:noFill/>
        </p:spPr>
        <p:txBody>
          <a:bodyPr wrap="square" rtlCol="0">
            <a:spAutoFit/>
          </a:bodyPr>
          <a:lstStyle/>
          <a:p>
            <a:pPr algn="ctr"/>
            <a:r>
              <a:rPr lang="en-GB" sz="2400" b="1" dirty="0">
                <a:solidFill>
                  <a:schemeClr val="tx2"/>
                </a:solidFill>
              </a:rPr>
              <a:t>Tú</a:t>
            </a:r>
            <a:endParaRPr lang="en-ES" sz="2400" b="1" dirty="0">
              <a:solidFill>
                <a:schemeClr val="tx2"/>
              </a:solidFill>
            </a:endParaRPr>
          </a:p>
        </p:txBody>
      </p:sp>
      <p:sp>
        <p:nvSpPr>
          <p:cNvPr id="27" name="Rectangle 26">
            <a:hlinkClick r:id="" action="ppaction://noaction">
              <a:snd r:embed="rId5" name="1 - Hola donde esta%CC%81s.wav"/>
            </a:hlinkClick>
            <a:extLst>
              <a:ext uri="{FF2B5EF4-FFF2-40B4-BE49-F238E27FC236}">
                <a16:creationId xmlns:a16="http://schemas.microsoft.com/office/drawing/2014/main" id="{644FACF2-D8FC-4365-9E0D-70AF7C75EEC5}"/>
              </a:ext>
            </a:extLst>
          </p:cNvPr>
          <p:cNvSpPr/>
          <p:nvPr/>
        </p:nvSpPr>
        <p:spPr>
          <a:xfrm>
            <a:off x="434667" y="266610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8" name="Rectangle 27">
            <a:hlinkClick r:id="" action="ppaction://noaction">
              <a:snd r:embed="rId6" name="2 Estas cerca del centro.wav"/>
            </a:hlinkClick>
            <a:extLst>
              <a:ext uri="{FF2B5EF4-FFF2-40B4-BE49-F238E27FC236}">
                <a16:creationId xmlns:a16="http://schemas.microsoft.com/office/drawing/2014/main" id="{BB6E0CC4-5E2D-41E1-AA29-EC15E0539EDC}"/>
              </a:ext>
            </a:extLst>
          </p:cNvPr>
          <p:cNvSpPr/>
          <p:nvPr/>
        </p:nvSpPr>
        <p:spPr>
          <a:xfrm>
            <a:off x="434667" y="312599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9" name="Rectangle 28">
            <a:hlinkClick r:id="" action="ppaction://noaction">
              <a:snd r:embed="rId7" name="6 - Esta%CC%81 dentro al lado.wav"/>
            </a:hlinkClick>
            <a:extLst>
              <a:ext uri="{FF2B5EF4-FFF2-40B4-BE49-F238E27FC236}">
                <a16:creationId xmlns:a16="http://schemas.microsoft.com/office/drawing/2014/main" id="{C4FB1B49-A019-4EF2-B82C-2E2FEE7A4491}"/>
              </a:ext>
            </a:extLst>
          </p:cNvPr>
          <p:cNvSpPr/>
          <p:nvPr/>
        </p:nvSpPr>
        <p:spPr>
          <a:xfrm>
            <a:off x="956642" y="3125991"/>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a:rPr>
              <a:t>6</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0" name="Rectangle 29">
            <a:hlinkClick r:id="" action="ppaction://noaction">
              <a:snd r:embed="rId8" name="5. Sí, estoy un poco lejos del mercado....wav"/>
            </a:hlinkClick>
            <a:extLst>
              <a:ext uri="{FF2B5EF4-FFF2-40B4-BE49-F238E27FC236}">
                <a16:creationId xmlns:a16="http://schemas.microsoft.com/office/drawing/2014/main" id="{42A07A85-904C-4879-8294-147A3E9A9631}"/>
              </a:ext>
            </a:extLst>
          </p:cNvPr>
          <p:cNvSpPr/>
          <p:nvPr/>
        </p:nvSpPr>
        <p:spPr>
          <a:xfrm>
            <a:off x="963745" y="2663509"/>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Rectangle 30">
            <a:hlinkClick r:id="" action="ppaction://noaction">
              <a:snd r:embed="rId9" name="3. Sí, estoy delante de la casa de México....wav"/>
            </a:hlinkClick>
            <a:extLst>
              <a:ext uri="{FF2B5EF4-FFF2-40B4-BE49-F238E27FC236}">
                <a16:creationId xmlns:a16="http://schemas.microsoft.com/office/drawing/2014/main" id="{99D9E818-C508-4E65-9544-694E8C3F6561}"/>
              </a:ext>
            </a:extLst>
          </p:cNvPr>
          <p:cNvSpPr/>
          <p:nvPr/>
        </p:nvSpPr>
        <p:spPr>
          <a:xfrm>
            <a:off x="429891" y="358552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hlinkClick r:id="" action="ppaction://noaction">
              <a:snd r:embed="rId10" name="4 - Ah! Esta%CC%81s en la esquina.wav"/>
            </a:hlinkClick>
            <a:extLst>
              <a:ext uri="{FF2B5EF4-FFF2-40B4-BE49-F238E27FC236}">
                <a16:creationId xmlns:a16="http://schemas.microsoft.com/office/drawing/2014/main" id="{E669ECA4-32EF-46CF-9F80-00F94741C7C5}"/>
              </a:ext>
            </a:extLst>
          </p:cNvPr>
          <p:cNvSpPr/>
          <p:nvPr/>
        </p:nvSpPr>
        <p:spPr>
          <a:xfrm>
            <a:off x="435054" y="4031274"/>
            <a:ext cx="457048" cy="400111"/>
          </a:xfrm>
          <a:prstGeom prst="rect">
            <a:avLst/>
          </a:prstGeom>
          <a:solidFill>
            <a:srgbClr val="AD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3" name="Rectangle 32">
            <a:hlinkClick r:id="" action="ppaction://noaction">
              <a:snd r:embed="rId11" name="8 - Estoy en la fila.wav"/>
            </a:hlinkClick>
            <a:extLst>
              <a:ext uri="{FF2B5EF4-FFF2-40B4-BE49-F238E27FC236}">
                <a16:creationId xmlns:a16="http://schemas.microsoft.com/office/drawing/2014/main" id="{2258BF73-3F44-49FA-81E0-EC9934724C0B}"/>
              </a:ext>
            </a:extLst>
          </p:cNvPr>
          <p:cNvSpPr/>
          <p:nvPr/>
        </p:nvSpPr>
        <p:spPr>
          <a:xfrm>
            <a:off x="963745" y="4040694"/>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8</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4" name="Rectangle 33">
            <a:hlinkClick r:id="" action="ppaction://noaction">
              <a:snd r:embed="rId12" name="7. Bueno. Ahora estoy en las escaleras....wav"/>
            </a:hlinkClick>
            <a:extLst>
              <a:ext uri="{FF2B5EF4-FFF2-40B4-BE49-F238E27FC236}">
                <a16:creationId xmlns:a16="http://schemas.microsoft.com/office/drawing/2014/main" id="{BD361BD1-70F2-4582-A505-7F20A6D0549C}"/>
              </a:ext>
            </a:extLst>
          </p:cNvPr>
          <p:cNvSpPr/>
          <p:nvPr/>
        </p:nvSpPr>
        <p:spPr>
          <a:xfrm>
            <a:off x="956642" y="3585523"/>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7</a:t>
            </a:r>
            <a:endParaRPr kumimoji="0" lang="en-ES"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B616780C-5E91-41BC-9E5C-7F73633C9896}"/>
              </a:ext>
            </a:extLst>
          </p:cNvPr>
          <p:cNvSpPr/>
          <p:nvPr/>
        </p:nvSpPr>
        <p:spPr>
          <a:xfrm>
            <a:off x="332212" y="188552"/>
            <a:ext cx="9716247" cy="707886"/>
          </a:xfrm>
          <a:prstGeom prst="rect">
            <a:avLst/>
          </a:prstGeom>
        </p:spPr>
        <p:txBody>
          <a:bodyPr wrap="square">
            <a:spAutoFit/>
          </a:bodyPr>
          <a:lstStyle/>
          <a:p>
            <a:r>
              <a:rPr lang="en-GB" sz="2000" dirty="0"/>
              <a:t>Los </a:t>
            </a:r>
            <a:r>
              <a:rPr lang="en-GB" sz="2000" dirty="0" err="1"/>
              <a:t>chicos</a:t>
            </a:r>
            <a:r>
              <a:rPr lang="en-GB" sz="2000" dirty="0"/>
              <a:t> van al </a:t>
            </a:r>
            <a:r>
              <a:rPr lang="en-GB" sz="2000" dirty="0" err="1"/>
              <a:t>mercado</a:t>
            </a:r>
            <a:r>
              <a:rPr lang="en-GB" sz="2000" dirty="0"/>
              <a:t> de la </a:t>
            </a:r>
            <a:r>
              <a:rPr lang="en-GB" sz="2000" dirty="0" err="1"/>
              <a:t>Prosperidad</a:t>
            </a:r>
            <a:r>
              <a:rPr lang="en-GB" sz="2000" dirty="0"/>
              <a:t> </a:t>
            </a:r>
            <a:r>
              <a:rPr lang="en-GB" sz="2000" dirty="0" err="1"/>
              <a:t>en</a:t>
            </a:r>
            <a:r>
              <a:rPr lang="en-GB" sz="2000" dirty="0"/>
              <a:t> Madrid para comer comida </a:t>
            </a:r>
            <a:r>
              <a:rPr lang="en-GB" sz="2000" dirty="0" err="1"/>
              <a:t>mexicana</a:t>
            </a:r>
            <a:r>
              <a:rPr lang="en-GB" sz="2000" dirty="0"/>
              <a:t>. </a:t>
            </a:r>
          </a:p>
        </p:txBody>
      </p:sp>
      <p:pic>
        <p:nvPicPr>
          <p:cNvPr id="3078" name="Picture 6" descr="Calavera decorativa en Casa de Mxico">
            <a:extLst>
              <a:ext uri="{FF2B5EF4-FFF2-40B4-BE49-F238E27FC236}">
                <a16:creationId xmlns:a16="http://schemas.microsoft.com/office/drawing/2014/main" id="{8F0BB984-735C-4798-9020-0C6307C5E0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2212" y="4477025"/>
            <a:ext cx="1190447" cy="1788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344AE4-43F6-6840-3C9B-5CB37397DA12}"/>
              </a:ext>
            </a:extLst>
          </p:cNvPr>
          <p:cNvPicPr>
            <a:picLocks noChangeAspect="1"/>
          </p:cNvPicPr>
          <p:nvPr/>
        </p:nvPicPr>
        <p:blipFill>
          <a:blip r:embed="rId14"/>
          <a:stretch>
            <a:fillRect/>
          </a:stretch>
        </p:blipFill>
        <p:spPr>
          <a:xfrm>
            <a:off x="10992313" y="2549806"/>
            <a:ext cx="1032130" cy="1032130"/>
          </a:xfrm>
          <a:prstGeom prst="rect">
            <a:avLst/>
          </a:prstGeom>
        </p:spPr>
      </p:pic>
      <p:sp>
        <p:nvSpPr>
          <p:cNvPr id="6" name="Google Shape;684;p44">
            <a:extLst>
              <a:ext uri="{FF2B5EF4-FFF2-40B4-BE49-F238E27FC236}">
                <a16:creationId xmlns:a16="http://schemas.microsoft.com/office/drawing/2014/main" id="{7E2427B1-D194-0592-E807-803E3534C13A}"/>
              </a:ext>
            </a:extLst>
          </p:cNvPr>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311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3C5FBC-41D4-42AD-BC02-BB4B8D8C6D71}"/>
              </a:ext>
            </a:extLst>
          </p:cNvPr>
          <p:cNvSpPr txBox="1"/>
          <p:nvPr/>
        </p:nvSpPr>
        <p:spPr>
          <a:xfrm>
            <a:off x="1058067" y="2498153"/>
            <a:ext cx="10870233" cy="3818289"/>
          </a:xfrm>
          <a:prstGeom prst="rect">
            <a:avLst/>
          </a:prstGeom>
          <a:solidFill>
            <a:schemeClr val="accent5"/>
          </a:solidFill>
        </p:spPr>
        <p:txBody>
          <a:bodyPr wrap="square" rtlCol="0">
            <a:spAutoFit/>
          </a:bodyPr>
          <a:lstStyle/>
          <a:p>
            <a:pPr marL="457200" indent="-457200">
              <a:lnSpc>
                <a:spcPct val="200000"/>
              </a:lnSpc>
              <a:buFont typeface="+mj-lt"/>
              <a:buAutoNum type="arabicPeriod"/>
            </a:pPr>
            <a:r>
              <a:rPr lang="en-GB" sz="2500" dirty="0"/>
              <a:t>¿</a:t>
            </a:r>
            <a:r>
              <a:rPr lang="en-GB" sz="2500" dirty="0" err="1"/>
              <a:t>Estás</a:t>
            </a:r>
            <a:r>
              <a:rPr lang="en-GB" sz="2500" dirty="0"/>
              <a:t> </a:t>
            </a:r>
            <a:r>
              <a:rPr lang="en-GB" sz="2500" dirty="0" err="1"/>
              <a:t>cerca</a:t>
            </a:r>
            <a:r>
              <a:rPr lang="en-GB" sz="2500" dirty="0"/>
              <a:t>  del  </a:t>
            </a:r>
            <a:r>
              <a:rPr lang="en-GB" sz="2500" dirty="0" err="1"/>
              <a:t>centro</a:t>
            </a:r>
            <a:r>
              <a:rPr lang="en-GB" sz="2500" dirty="0"/>
              <a:t>?</a:t>
            </a:r>
          </a:p>
          <a:p>
            <a:pPr marL="457200" indent="-457200">
              <a:lnSpc>
                <a:spcPct val="200000"/>
              </a:lnSpc>
              <a:buFont typeface="+mj-lt"/>
              <a:buAutoNum type="arabicPeriod"/>
            </a:pPr>
            <a:r>
              <a:rPr lang="en-GB" sz="2500" dirty="0" err="1"/>
              <a:t>Estoy</a:t>
            </a:r>
            <a:r>
              <a:rPr lang="en-GB" sz="2500" dirty="0"/>
              <a:t> </a:t>
            </a:r>
            <a:r>
              <a:rPr lang="en-GB" sz="2500" dirty="0" err="1"/>
              <a:t>delante</a:t>
            </a:r>
            <a:r>
              <a:rPr lang="en-GB" sz="2500" dirty="0"/>
              <a:t> de la Casa de México, </a:t>
            </a:r>
            <a:r>
              <a:rPr lang="en-GB" sz="2500" dirty="0" err="1"/>
              <a:t>debajo</a:t>
            </a:r>
            <a:r>
              <a:rPr lang="en-GB" sz="2500" dirty="0"/>
              <a:t>  del  </a:t>
            </a:r>
            <a:r>
              <a:rPr lang="en-GB" sz="2500" dirty="0" err="1"/>
              <a:t>esqueleto</a:t>
            </a:r>
            <a:r>
              <a:rPr lang="en-GB" sz="2500" dirty="0"/>
              <a:t>!</a:t>
            </a:r>
          </a:p>
          <a:p>
            <a:pPr marL="457200" indent="-457200">
              <a:lnSpc>
                <a:spcPct val="200000"/>
              </a:lnSpc>
              <a:buFont typeface="+mj-lt"/>
              <a:buAutoNum type="arabicPeriod"/>
            </a:pPr>
            <a:r>
              <a:rPr lang="en-GB" sz="2500" dirty="0" err="1"/>
              <a:t>Estoy</a:t>
            </a:r>
            <a:r>
              <a:rPr lang="en-GB" sz="2500" dirty="0"/>
              <a:t> un </a:t>
            </a:r>
            <a:r>
              <a:rPr lang="en-GB" sz="2500" dirty="0" err="1"/>
              <a:t>poco</a:t>
            </a:r>
            <a:r>
              <a:rPr lang="en-GB" sz="2500" dirty="0"/>
              <a:t> </a:t>
            </a:r>
            <a:r>
              <a:rPr lang="en-GB" sz="2500" dirty="0" err="1"/>
              <a:t>lejos</a:t>
            </a:r>
            <a:r>
              <a:rPr lang="en-GB" sz="2500" dirty="0"/>
              <a:t>  del  </a:t>
            </a:r>
            <a:r>
              <a:rPr lang="en-GB" sz="2500" dirty="0" err="1"/>
              <a:t>mercado</a:t>
            </a:r>
            <a:r>
              <a:rPr lang="en-GB" sz="2500" dirty="0"/>
              <a:t>. ¿y </a:t>
            </a:r>
            <a:r>
              <a:rPr lang="en-GB" sz="2500" dirty="0" err="1"/>
              <a:t>tú</a:t>
            </a:r>
            <a:r>
              <a:rPr lang="en-GB" sz="2500" dirty="0"/>
              <a:t>?</a:t>
            </a:r>
          </a:p>
          <a:p>
            <a:pPr marL="457200" indent="-457200">
              <a:lnSpc>
                <a:spcPct val="200000"/>
              </a:lnSpc>
              <a:buFont typeface="+mj-lt"/>
              <a:buAutoNum type="arabicPeriod"/>
            </a:pPr>
            <a:r>
              <a:rPr lang="en-GB" sz="2500" dirty="0" err="1"/>
              <a:t>Estoy</a:t>
            </a:r>
            <a:r>
              <a:rPr lang="en-GB" sz="2500" dirty="0"/>
              <a:t> </a:t>
            </a:r>
            <a:r>
              <a:rPr lang="en-GB" sz="2500" dirty="0" err="1"/>
              <a:t>delante</a:t>
            </a:r>
            <a:r>
              <a:rPr lang="en-GB" sz="2500" dirty="0"/>
              <a:t> de la entrada del </a:t>
            </a:r>
            <a:r>
              <a:rPr lang="en-GB" sz="2500" dirty="0" err="1"/>
              <a:t>mercado</a:t>
            </a:r>
            <a:r>
              <a:rPr lang="en-GB" sz="2500" dirty="0"/>
              <a:t>.</a:t>
            </a:r>
          </a:p>
          <a:p>
            <a:pPr marL="457200" indent="-457200">
              <a:lnSpc>
                <a:spcPct val="200000"/>
              </a:lnSpc>
              <a:buFont typeface="+mj-lt"/>
              <a:buAutoNum type="arabicPeriod"/>
            </a:pPr>
            <a:r>
              <a:rPr lang="en-GB" sz="2500" dirty="0"/>
              <a:t>Nadia </a:t>
            </a:r>
            <a:r>
              <a:rPr lang="en-GB" sz="2500" dirty="0" err="1"/>
              <a:t>está</a:t>
            </a:r>
            <a:r>
              <a:rPr lang="en-GB" sz="2500" dirty="0"/>
              <a:t> dentro, al </a:t>
            </a:r>
            <a:r>
              <a:rPr lang="en-GB" sz="2500" dirty="0" err="1"/>
              <a:t>lado</a:t>
            </a:r>
            <a:r>
              <a:rPr lang="en-GB" sz="2500" dirty="0"/>
              <a:t>  del  bar.</a:t>
            </a:r>
          </a:p>
        </p:txBody>
      </p:sp>
      <p:sp>
        <p:nvSpPr>
          <p:cNvPr id="3" name="Title 2">
            <a:extLst>
              <a:ext uri="{FF2B5EF4-FFF2-40B4-BE49-F238E27FC236}">
                <a16:creationId xmlns:a16="http://schemas.microsoft.com/office/drawing/2014/main" id="{A21891D6-2CCB-42E7-AE18-7B53FA9E986B}"/>
              </a:ext>
            </a:extLst>
          </p:cNvPr>
          <p:cNvSpPr>
            <a:spLocks noGrp="1"/>
          </p:cNvSpPr>
          <p:nvPr>
            <p:ph type="title"/>
          </p:nvPr>
        </p:nvSpPr>
        <p:spPr>
          <a:xfrm>
            <a:off x="-1" y="213557"/>
            <a:ext cx="7383440" cy="647577"/>
          </a:xfrm>
        </p:spPr>
        <p:txBody>
          <a:bodyPr>
            <a:normAutofit/>
          </a:bodyPr>
          <a:lstStyle/>
          <a:p>
            <a:r>
              <a:rPr lang="en-GB" dirty="0"/>
              <a:t>El Día de Muertos </a:t>
            </a:r>
            <a:r>
              <a:rPr lang="en-GB" dirty="0" err="1"/>
              <a:t>en</a:t>
            </a:r>
            <a:r>
              <a:rPr lang="en-GB" dirty="0"/>
              <a:t> Madrid</a:t>
            </a:r>
          </a:p>
        </p:txBody>
      </p:sp>
      <p:sp>
        <p:nvSpPr>
          <p:cNvPr id="2" name="TextBox 1">
            <a:extLst>
              <a:ext uri="{FF2B5EF4-FFF2-40B4-BE49-F238E27FC236}">
                <a16:creationId xmlns:a16="http://schemas.microsoft.com/office/drawing/2014/main" id="{07B098A7-91B1-4620-B14E-D2DD3A0513E1}"/>
              </a:ext>
            </a:extLst>
          </p:cNvPr>
          <p:cNvSpPr txBox="1"/>
          <p:nvPr/>
        </p:nvSpPr>
        <p:spPr>
          <a:xfrm>
            <a:off x="971745" y="2057300"/>
            <a:ext cx="10485964" cy="461665"/>
          </a:xfrm>
          <a:prstGeom prst="rect">
            <a:avLst/>
          </a:prstGeom>
          <a:noFill/>
        </p:spPr>
        <p:txBody>
          <a:bodyPr wrap="square" rtlCol="0">
            <a:spAutoFit/>
          </a:bodyPr>
          <a:lstStyle/>
          <a:p>
            <a:r>
              <a:rPr lang="en-GB" sz="2400" dirty="0"/>
              <a:t>Lee las </a:t>
            </a:r>
            <a:r>
              <a:rPr lang="en-GB" sz="2400" dirty="0" err="1"/>
              <a:t>frases</a:t>
            </a:r>
            <a:r>
              <a:rPr lang="en-GB" sz="2400" dirty="0"/>
              <a:t> con </a:t>
            </a:r>
            <a:r>
              <a:rPr lang="en-GB" sz="2400" dirty="0" err="1"/>
              <a:t>tu</a:t>
            </a:r>
            <a:r>
              <a:rPr lang="en-GB" sz="2400" dirty="0"/>
              <a:t> pareja. ¿Falta ‘del’ o ‘de la’ </a:t>
            </a:r>
            <a:r>
              <a:rPr lang="en-GB" sz="2400" dirty="0" err="1"/>
              <a:t>en</a:t>
            </a:r>
            <a:r>
              <a:rPr lang="en-GB" sz="2400" dirty="0"/>
              <a:t> </a:t>
            </a:r>
            <a:r>
              <a:rPr lang="en-GB" sz="2400" dirty="0" err="1"/>
              <a:t>cada</a:t>
            </a:r>
            <a:r>
              <a:rPr lang="en-GB" sz="2400" dirty="0"/>
              <a:t> </a:t>
            </a:r>
            <a:r>
              <a:rPr lang="en-GB" sz="2400" dirty="0" err="1"/>
              <a:t>ejemplo</a:t>
            </a:r>
            <a:r>
              <a:rPr lang="en-GB" sz="2400" dirty="0"/>
              <a:t>?</a:t>
            </a:r>
            <a:endParaRPr lang="en-ES" sz="2400" dirty="0"/>
          </a:p>
        </p:txBody>
      </p:sp>
      <p:pic>
        <p:nvPicPr>
          <p:cNvPr id="14" name="Picture 13">
            <a:extLst>
              <a:ext uri="{FF2B5EF4-FFF2-40B4-BE49-F238E27FC236}">
                <a16:creationId xmlns:a16="http://schemas.microsoft.com/office/drawing/2014/main" id="{A34C0368-E8F8-4B70-A624-2C57BFB36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85" y="2179257"/>
            <a:ext cx="757560" cy="1828072"/>
          </a:xfrm>
          <a:prstGeom prst="rect">
            <a:avLst/>
          </a:prstGeom>
        </p:spPr>
      </p:pic>
      <p:pic>
        <p:nvPicPr>
          <p:cNvPr id="15" name="Picture 14">
            <a:extLst>
              <a:ext uri="{FF2B5EF4-FFF2-40B4-BE49-F238E27FC236}">
                <a16:creationId xmlns:a16="http://schemas.microsoft.com/office/drawing/2014/main" id="{DBCADA68-D177-4137-984D-590B7B337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36847" y="4164823"/>
            <a:ext cx="874644" cy="2048693"/>
          </a:xfrm>
          <a:prstGeom prst="rect">
            <a:avLst/>
          </a:prstGeom>
        </p:spPr>
      </p:pic>
      <p:sp>
        <p:nvSpPr>
          <p:cNvPr id="27" name="TextBox 26">
            <a:extLst>
              <a:ext uri="{FF2B5EF4-FFF2-40B4-BE49-F238E27FC236}">
                <a16:creationId xmlns:a16="http://schemas.microsoft.com/office/drawing/2014/main" id="{BB1BD5DD-4D2B-438B-A5E0-B85C5F90BFF8}"/>
              </a:ext>
            </a:extLst>
          </p:cNvPr>
          <p:cNvSpPr txBox="1"/>
          <p:nvPr/>
        </p:nvSpPr>
        <p:spPr>
          <a:xfrm>
            <a:off x="291922" y="877021"/>
            <a:ext cx="11900078" cy="1200329"/>
          </a:xfrm>
          <a:prstGeom prst="rect">
            <a:avLst/>
          </a:prstGeom>
          <a:noFill/>
        </p:spPr>
        <p:txBody>
          <a:bodyPr wrap="square" rtlCol="0">
            <a:spAutoFit/>
          </a:bodyPr>
          <a:lstStyle/>
          <a:p>
            <a:r>
              <a:rPr lang="en-GB" sz="2400" dirty="0"/>
              <a:t>Remember that many adverbs or place (e.g. ‘</a:t>
            </a:r>
            <a:r>
              <a:rPr lang="en-GB" sz="2400" dirty="0" err="1"/>
              <a:t>cerca</a:t>
            </a:r>
            <a:r>
              <a:rPr lang="en-GB" sz="2400" dirty="0"/>
              <a:t>’, ‘</a:t>
            </a:r>
            <a:r>
              <a:rPr lang="en-GB" sz="2400" dirty="0" err="1"/>
              <a:t>delante</a:t>
            </a:r>
            <a:r>
              <a:rPr lang="en-GB" sz="2400" dirty="0"/>
              <a:t>’, </a:t>
            </a:r>
            <a:r>
              <a:rPr lang="en-GB" sz="2400" dirty="0" err="1"/>
              <a:t>detrás</a:t>
            </a:r>
            <a:r>
              <a:rPr lang="en-GB" sz="2400" dirty="0"/>
              <a:t>’) are followed by ‘de’ when used in a sentence.  Remember that ‘de’ followed by ‘el’ becomes ‘del’.</a:t>
            </a:r>
            <a:endParaRPr lang="en-ES" sz="2400" dirty="0"/>
          </a:p>
        </p:txBody>
      </p:sp>
      <p:sp>
        <p:nvSpPr>
          <p:cNvPr id="30" name="Rectangle: Rounded Corners 29">
            <a:extLst>
              <a:ext uri="{FF2B5EF4-FFF2-40B4-BE49-F238E27FC236}">
                <a16:creationId xmlns:a16="http://schemas.microsoft.com/office/drawing/2014/main" id="{7EAD09E3-D5C2-4D8A-AA81-56B2FC5479A3}"/>
              </a:ext>
            </a:extLst>
          </p:cNvPr>
          <p:cNvSpPr/>
          <p:nvPr/>
        </p:nvSpPr>
        <p:spPr>
          <a:xfrm>
            <a:off x="3548989" y="278671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6770230A-C456-4CB4-9D55-475D6BA52FF4}"/>
              </a:ext>
            </a:extLst>
          </p:cNvPr>
          <p:cNvSpPr/>
          <p:nvPr/>
        </p:nvSpPr>
        <p:spPr>
          <a:xfrm>
            <a:off x="3743305" y="355648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A2DC3E3-04CE-4622-B516-84A3A4CAF6C8}"/>
              </a:ext>
            </a:extLst>
          </p:cNvPr>
          <p:cNvSpPr/>
          <p:nvPr/>
        </p:nvSpPr>
        <p:spPr>
          <a:xfrm>
            <a:off x="8503082" y="3545664"/>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996535E2-ADBF-47EC-A91F-A2B6EEF3A219}"/>
              </a:ext>
            </a:extLst>
          </p:cNvPr>
          <p:cNvSpPr/>
          <p:nvPr/>
        </p:nvSpPr>
        <p:spPr>
          <a:xfrm>
            <a:off x="4565259" y="4292730"/>
            <a:ext cx="756549"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15533C9-35AB-4661-B5C1-799D35C7FA00}"/>
              </a:ext>
            </a:extLst>
          </p:cNvPr>
          <p:cNvSpPr/>
          <p:nvPr/>
        </p:nvSpPr>
        <p:spPr>
          <a:xfrm>
            <a:off x="3715984" y="5055660"/>
            <a:ext cx="821954"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0A47D97-DE11-48E7-9BA4-50DB4B9A466D}"/>
              </a:ext>
            </a:extLst>
          </p:cNvPr>
          <p:cNvSpPr/>
          <p:nvPr/>
        </p:nvSpPr>
        <p:spPr>
          <a:xfrm>
            <a:off x="5690460" y="5850373"/>
            <a:ext cx="802723"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684;p44">
            <a:extLst>
              <a:ext uri="{FF2B5EF4-FFF2-40B4-BE49-F238E27FC236}">
                <a16:creationId xmlns:a16="http://schemas.microsoft.com/office/drawing/2014/main" id="{96CDB6C7-3101-0F5F-3363-4E0B729A6CEF}"/>
              </a:ext>
            </a:extLst>
          </p:cNvPr>
          <p:cNvSpPr/>
          <p:nvPr/>
        </p:nvSpPr>
        <p:spPr>
          <a:xfrm>
            <a:off x="9698182" y="258167"/>
            <a:ext cx="2230118"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1275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31"/>
                                        </p:tgtEl>
                                        <p:attrNameLst>
                                          <p:attrName>ppt_w</p:attrName>
                                        </p:attrNameLst>
                                      </p:cBhvr>
                                      <p:tavLst>
                                        <p:tav tm="0">
                                          <p:val>
                                            <p:strVal val="ppt_w"/>
                                          </p:val>
                                        </p:tav>
                                        <p:tav tm="100000">
                                          <p:val>
                                            <p:fltVal val="0"/>
                                          </p:val>
                                        </p:tav>
                                      </p:tavLst>
                                    </p:anim>
                                    <p:anim calcmode="lin" valueType="num">
                                      <p:cBhvr>
                                        <p:cTn id="14" dur="500"/>
                                        <p:tgtEl>
                                          <p:spTgt spid="31"/>
                                        </p:tgtEl>
                                        <p:attrNameLst>
                                          <p:attrName>ppt_h</p:attrName>
                                        </p:attrNameLst>
                                      </p:cBhvr>
                                      <p:tavLst>
                                        <p:tav tm="0">
                                          <p:val>
                                            <p:strVal val="ppt_h"/>
                                          </p:val>
                                        </p:tav>
                                        <p:tav tm="100000">
                                          <p:val>
                                            <p:fltVal val="0"/>
                                          </p:val>
                                        </p:tav>
                                      </p:tavLst>
                                    </p:anim>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32"/>
                                        </p:tgtEl>
                                        <p:attrNameLst>
                                          <p:attrName>ppt_w</p:attrName>
                                        </p:attrNameLst>
                                      </p:cBhvr>
                                      <p:tavLst>
                                        <p:tav tm="0">
                                          <p:val>
                                            <p:strVal val="ppt_w"/>
                                          </p:val>
                                        </p:tav>
                                        <p:tav tm="100000">
                                          <p:val>
                                            <p:fltVal val="0"/>
                                          </p:val>
                                        </p:tav>
                                      </p:tavLst>
                                    </p:anim>
                                    <p:anim calcmode="lin" valueType="num">
                                      <p:cBhvr>
                                        <p:cTn id="21" dur="500"/>
                                        <p:tgtEl>
                                          <p:spTgt spid="32"/>
                                        </p:tgtEl>
                                        <p:attrNameLst>
                                          <p:attrName>ppt_h</p:attrName>
                                        </p:attrNameLst>
                                      </p:cBhvr>
                                      <p:tavLst>
                                        <p:tav tm="0">
                                          <p:val>
                                            <p:strVal val="ppt_h"/>
                                          </p:val>
                                        </p:tav>
                                        <p:tav tm="100000">
                                          <p:val>
                                            <p:fltVal val="0"/>
                                          </p:val>
                                        </p:tav>
                                      </p:tavLst>
                                    </p:anim>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33"/>
                                        </p:tgtEl>
                                        <p:attrNameLst>
                                          <p:attrName>ppt_w</p:attrName>
                                        </p:attrNameLst>
                                      </p:cBhvr>
                                      <p:tavLst>
                                        <p:tav tm="0">
                                          <p:val>
                                            <p:strVal val="ppt_w"/>
                                          </p:val>
                                        </p:tav>
                                        <p:tav tm="100000">
                                          <p:val>
                                            <p:fltVal val="0"/>
                                          </p:val>
                                        </p:tav>
                                      </p:tavLst>
                                    </p:anim>
                                    <p:anim calcmode="lin" valueType="num">
                                      <p:cBhvr>
                                        <p:cTn id="28" dur="500"/>
                                        <p:tgtEl>
                                          <p:spTgt spid="33"/>
                                        </p:tgtEl>
                                        <p:attrNameLst>
                                          <p:attrName>ppt_h</p:attrName>
                                        </p:attrNameLst>
                                      </p:cBhvr>
                                      <p:tavLst>
                                        <p:tav tm="0">
                                          <p:val>
                                            <p:strVal val="ppt_h"/>
                                          </p:val>
                                        </p:tav>
                                        <p:tav tm="100000">
                                          <p:val>
                                            <p:fltVal val="0"/>
                                          </p:val>
                                        </p:tav>
                                      </p:tavLst>
                                    </p:anim>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34"/>
                                        </p:tgtEl>
                                        <p:attrNameLst>
                                          <p:attrName>ppt_w</p:attrName>
                                        </p:attrNameLst>
                                      </p:cBhvr>
                                      <p:tavLst>
                                        <p:tav tm="0">
                                          <p:val>
                                            <p:strVal val="ppt_w"/>
                                          </p:val>
                                        </p:tav>
                                        <p:tav tm="100000">
                                          <p:val>
                                            <p:fltVal val="0"/>
                                          </p:val>
                                        </p:tav>
                                      </p:tavLst>
                                    </p:anim>
                                    <p:anim calcmode="lin" valueType="num">
                                      <p:cBhvr>
                                        <p:cTn id="35" dur="500"/>
                                        <p:tgtEl>
                                          <p:spTgt spid="34"/>
                                        </p:tgtEl>
                                        <p:attrNameLst>
                                          <p:attrName>ppt_h</p:attrName>
                                        </p:attrNameLst>
                                      </p:cBhvr>
                                      <p:tavLst>
                                        <p:tav tm="0">
                                          <p:val>
                                            <p:strVal val="ppt_h"/>
                                          </p:val>
                                        </p:tav>
                                        <p:tav tm="100000">
                                          <p:val>
                                            <p:fltVal val="0"/>
                                          </p:val>
                                        </p:tav>
                                      </p:tavLst>
                                    </p:anim>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0"/>
            <a:ext cx="9634297" cy="916065"/>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8565455" cy="626454"/>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1F3864"/>
              </a:buClr>
              <a:buSzPts val="1400"/>
            </a:pPr>
            <a:r>
              <a:rPr lang="en-GB" sz="2800" dirty="0">
                <a:solidFill>
                  <a:schemeClr val="lt1"/>
                </a:solidFill>
              </a:rPr>
              <a:t>Talking about where you are and what you are doing</a:t>
            </a:r>
            <a:br>
              <a:rPr lang="en-GB" sz="2800" dirty="0">
                <a:solidFill>
                  <a:schemeClr val="lt1"/>
                </a:solidFill>
              </a:rPr>
            </a:br>
            <a:r>
              <a:rPr lang="en-GB" sz="2800" b="0" dirty="0">
                <a:solidFill>
                  <a:schemeClr val="lt1"/>
                </a:solidFill>
              </a:rPr>
              <a:t>Using </a:t>
            </a:r>
            <a:r>
              <a:rPr lang="en-GB" sz="2800" b="0" dirty="0" err="1">
                <a:solidFill>
                  <a:schemeClr val="lt1"/>
                </a:solidFill>
              </a:rPr>
              <a:t>estar</a:t>
            </a:r>
            <a:r>
              <a:rPr lang="en-GB" sz="2800" b="0" dirty="0">
                <a:solidFill>
                  <a:schemeClr val="lt1"/>
                </a:solidFill>
              </a:rPr>
              <a:t> + present participle</a:t>
            </a:r>
            <a:endParaRPr b="0" dirty="0"/>
          </a:p>
        </p:txBody>
      </p:sp>
      <p:sp>
        <p:nvSpPr>
          <p:cNvPr id="35" name="Google Shape;700;p44">
            <a:extLst>
              <a:ext uri="{FF2B5EF4-FFF2-40B4-BE49-F238E27FC236}">
                <a16:creationId xmlns:a16="http://schemas.microsoft.com/office/drawing/2014/main" id="{C117091B-7228-4B26-AA65-BF24A94C6DC5}"/>
              </a:ext>
            </a:extLst>
          </p:cNvPr>
          <p:cNvSpPr txBox="1"/>
          <p:nvPr/>
        </p:nvSpPr>
        <p:spPr>
          <a:xfrm>
            <a:off x="110492" y="1255849"/>
            <a:ext cx="11534400" cy="97253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As you know, we can use </a:t>
            </a:r>
            <a:r>
              <a:rPr kumimoji="0" lang="en-GB" sz="26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estar</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with present participle (a verb ending </a:t>
            </a:r>
            <a:endParaRPr kumimoji="0" sz="2600" b="0" i="0" u="none" strike="noStrike" kern="1200" cap="none" spc="0" normalizeH="0" baseline="0" noProof="0" dirty="0">
              <a:ln>
                <a:noFill/>
              </a:ln>
              <a:solidFill>
                <a:srgbClr val="3A3838"/>
              </a:solidFill>
              <a:effectLst/>
              <a:uLnTx/>
              <a:uFillTx/>
              <a:latin typeface="Century Gothic"/>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in _______ or _______)</a:t>
            </a:r>
            <a:r>
              <a:rPr kumimoji="0" lang="en-GB" sz="26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to talk about </a:t>
            </a:r>
            <a:r>
              <a:rPr kumimoji="0" lang="en-GB" sz="26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 events</a:t>
            </a: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36" name="Google Shape;701;p44">
            <a:extLst>
              <a:ext uri="{FF2B5EF4-FFF2-40B4-BE49-F238E27FC236}">
                <a16:creationId xmlns:a16="http://schemas.microsoft.com/office/drawing/2014/main" id="{AC5A4F77-880C-4507-A66B-F1E43C07EA01}"/>
              </a:ext>
            </a:extLst>
          </p:cNvPr>
          <p:cNvSpPr txBox="1"/>
          <p:nvPr/>
        </p:nvSpPr>
        <p:spPr>
          <a:xfrm>
            <a:off x="120418" y="3060160"/>
            <a:ext cx="45284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AD1519"/>
                </a:solidFill>
                <a:latin typeface="Century Gothic"/>
                <a:ea typeface="Century Gothic"/>
                <a:cs typeface="Century Gothic"/>
                <a:sym typeface="Century Gothic"/>
              </a:rPr>
              <a:t>Estoy</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arregl</a:t>
            </a:r>
            <a:r>
              <a:rPr lang="en-GB" sz="2600" b="1" dirty="0" err="1">
                <a:solidFill>
                  <a:srgbClr val="AD1519"/>
                </a:solidFill>
                <a:latin typeface="Century Gothic"/>
                <a:ea typeface="Century Gothic"/>
                <a:cs typeface="Century Gothic"/>
                <a:sym typeface="Century Gothic"/>
              </a:rPr>
              <a:t>ando</a:t>
            </a:r>
            <a:r>
              <a:rPr lang="en-GB" sz="2600" dirty="0">
                <a:solidFill>
                  <a:srgbClr val="AD1519"/>
                </a:solidFill>
                <a:latin typeface="Century Gothic"/>
                <a:ea typeface="Century Gothic"/>
                <a:cs typeface="Century Gothic"/>
                <a:sym typeface="Century Gothic"/>
              </a:rPr>
              <a:t> el </a:t>
            </a:r>
            <a:r>
              <a:rPr lang="en-GB" sz="2600" dirty="0" err="1">
                <a:solidFill>
                  <a:srgbClr val="AD1519"/>
                </a:solidFill>
                <a:latin typeface="Century Gothic"/>
                <a:ea typeface="Century Gothic"/>
                <a:cs typeface="Century Gothic"/>
                <a:sym typeface="Century Gothic"/>
              </a:rPr>
              <a:t>salón</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endParaRPr>
          </a:p>
        </p:txBody>
      </p:sp>
      <p:sp>
        <p:nvSpPr>
          <p:cNvPr id="37" name="Google Shape;702;p44">
            <a:extLst>
              <a:ext uri="{FF2B5EF4-FFF2-40B4-BE49-F238E27FC236}">
                <a16:creationId xmlns:a16="http://schemas.microsoft.com/office/drawing/2014/main" id="{34AE48C2-EA7A-4DE4-985B-8ED2237399F4}"/>
              </a:ext>
            </a:extLst>
          </p:cNvPr>
          <p:cNvSpPr txBox="1"/>
          <p:nvPr/>
        </p:nvSpPr>
        <p:spPr>
          <a:xfrm>
            <a:off x="5778425" y="3060160"/>
            <a:ext cx="49440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tidying the living room.</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38" name="Google Shape;703;p44">
            <a:extLst>
              <a:ext uri="{FF2B5EF4-FFF2-40B4-BE49-F238E27FC236}">
                <a16:creationId xmlns:a16="http://schemas.microsoft.com/office/drawing/2014/main" id="{FDCBF4FD-1491-45BD-8FA4-52FCD051610C}"/>
              </a:ext>
            </a:extLst>
          </p:cNvPr>
          <p:cNvSpPr txBox="1"/>
          <p:nvPr/>
        </p:nvSpPr>
        <p:spPr>
          <a:xfrm>
            <a:off x="120418" y="4084954"/>
            <a:ext cx="5231600"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AD1519"/>
                </a:solidFill>
                <a:latin typeface="Century Gothic"/>
                <a:ea typeface="Century Gothic"/>
                <a:cs typeface="Century Gothic"/>
                <a:sym typeface="Century Gothic"/>
              </a:rPr>
              <a:t>Estás</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escrib</a:t>
            </a:r>
            <a:r>
              <a:rPr lang="en-GB" sz="2600" b="1" dirty="0" err="1">
                <a:solidFill>
                  <a:srgbClr val="AD1519"/>
                </a:solidFill>
                <a:latin typeface="Century Gothic"/>
                <a:ea typeface="Century Gothic"/>
                <a:cs typeface="Century Gothic"/>
                <a:sym typeface="Century Gothic"/>
              </a:rPr>
              <a:t>iendo</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en</a:t>
            </a:r>
            <a:r>
              <a:rPr lang="en-GB" sz="2600" dirty="0">
                <a:solidFill>
                  <a:srgbClr val="AD1519"/>
                </a:solidFill>
                <a:latin typeface="Century Gothic"/>
                <a:ea typeface="Century Gothic"/>
                <a:cs typeface="Century Gothic"/>
                <a:sym typeface="Century Gothic"/>
              </a:rPr>
              <a:t> la </a:t>
            </a:r>
            <a:r>
              <a:rPr lang="en-GB" sz="2600" dirty="0" err="1">
                <a:solidFill>
                  <a:srgbClr val="AD1519"/>
                </a:solidFill>
                <a:latin typeface="Century Gothic"/>
                <a:ea typeface="Century Gothic"/>
                <a:cs typeface="Century Gothic"/>
                <a:sym typeface="Century Gothic"/>
              </a:rPr>
              <a:t>tarjeta</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sym typeface="Century Gothic"/>
            </a:endParaRPr>
          </a:p>
        </p:txBody>
      </p:sp>
      <p:sp>
        <p:nvSpPr>
          <p:cNvPr id="39" name="Google Shape;704;p44">
            <a:extLst>
              <a:ext uri="{FF2B5EF4-FFF2-40B4-BE49-F238E27FC236}">
                <a16:creationId xmlns:a16="http://schemas.microsoft.com/office/drawing/2014/main" id="{41E5346F-E8B0-4EB5-A607-E29722F7D247}"/>
              </a:ext>
            </a:extLst>
          </p:cNvPr>
          <p:cNvSpPr txBox="1"/>
          <p:nvPr/>
        </p:nvSpPr>
        <p:spPr>
          <a:xfrm>
            <a:off x="5778425" y="4084954"/>
            <a:ext cx="478288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 are writing on the card.</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0" name="Google Shape;705;p44">
            <a:extLst>
              <a:ext uri="{FF2B5EF4-FFF2-40B4-BE49-F238E27FC236}">
                <a16:creationId xmlns:a16="http://schemas.microsoft.com/office/drawing/2014/main" id="{34A81D50-E7BF-4D93-8E04-DEA5A76CE3E8}"/>
              </a:ext>
            </a:extLst>
          </p:cNvPr>
          <p:cNvSpPr txBox="1"/>
          <p:nvPr/>
        </p:nvSpPr>
        <p:spPr>
          <a:xfrm>
            <a:off x="120417" y="5109749"/>
            <a:ext cx="5646257" cy="492402"/>
          </a:xfrm>
          <a:prstGeom prst="rect">
            <a:avLst/>
          </a:prstGeom>
          <a:noFill/>
          <a:ln>
            <a:noFill/>
          </a:ln>
        </p:spPr>
        <p:txBody>
          <a:bodyPr spcFirstLastPara="1" wrap="square" lIns="91433" tIns="45700" rIns="91433" bIns="45700" anchor="t" anchorCtr="0">
            <a:spAutoFit/>
          </a:bodyPr>
          <a:lstStyle/>
          <a:p>
            <a:pPr>
              <a:defRPr/>
            </a:pPr>
            <a:r>
              <a:rPr lang="en-GB" sz="2600" dirty="0" err="1">
                <a:solidFill>
                  <a:srgbClr val="AD1519"/>
                </a:solidFill>
                <a:latin typeface="Century Gothic"/>
                <a:ea typeface="Century Gothic"/>
                <a:cs typeface="Century Gothic"/>
                <a:sym typeface="Century Gothic"/>
              </a:rPr>
              <a:t>Está</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com</a:t>
            </a:r>
            <a:r>
              <a:rPr lang="en-GB" sz="2600" b="1" dirty="0" err="1">
                <a:solidFill>
                  <a:srgbClr val="AD1519"/>
                </a:solidFill>
                <a:latin typeface="Century Gothic"/>
                <a:ea typeface="Century Gothic"/>
                <a:cs typeface="Century Gothic"/>
                <a:sym typeface="Century Gothic"/>
              </a:rPr>
              <a:t>iendo</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en</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este</a:t>
            </a:r>
            <a:r>
              <a:rPr lang="en-GB" sz="2600" dirty="0">
                <a:solidFill>
                  <a:srgbClr val="AD1519"/>
                </a:solidFill>
                <a:latin typeface="Century Gothic"/>
                <a:ea typeface="Century Gothic"/>
                <a:cs typeface="Century Gothic"/>
                <a:sym typeface="Century Gothic"/>
              </a:rPr>
              <a:t> </a:t>
            </a:r>
            <a:r>
              <a:rPr lang="en-GB" sz="2600" dirty="0" err="1">
                <a:solidFill>
                  <a:srgbClr val="AD1519"/>
                </a:solidFill>
                <a:latin typeface="Century Gothic"/>
                <a:ea typeface="Century Gothic"/>
                <a:cs typeface="Century Gothic"/>
                <a:sym typeface="Century Gothic"/>
              </a:rPr>
              <a:t>momento</a:t>
            </a:r>
            <a:r>
              <a:rPr lang="en-GB" sz="2600" dirty="0">
                <a:solidFill>
                  <a:srgbClr val="AD1519"/>
                </a:solidFill>
                <a:latin typeface="Century Gothic"/>
                <a:ea typeface="Century Gothic"/>
                <a:cs typeface="Century Gothic"/>
                <a:sym typeface="Century Gothic"/>
              </a:rPr>
              <a:t>.</a:t>
            </a:r>
            <a:endParaRPr sz="2600" dirty="0">
              <a:solidFill>
                <a:srgbClr val="AD1519"/>
              </a:solidFill>
              <a:latin typeface="Century Gothic"/>
              <a:ea typeface="Century Gothic"/>
              <a:cs typeface="Century Gothic"/>
              <a:sym typeface="Century Gothic"/>
            </a:endParaRPr>
          </a:p>
        </p:txBody>
      </p:sp>
      <p:sp>
        <p:nvSpPr>
          <p:cNvPr id="41" name="Google Shape;706;p44">
            <a:extLst>
              <a:ext uri="{FF2B5EF4-FFF2-40B4-BE49-F238E27FC236}">
                <a16:creationId xmlns:a16="http://schemas.microsoft.com/office/drawing/2014/main" id="{C5AB6ADA-9749-4AFC-87EE-655201723CAC}"/>
              </a:ext>
            </a:extLst>
          </p:cNvPr>
          <p:cNvSpPr txBox="1"/>
          <p:nvPr/>
        </p:nvSpPr>
        <p:spPr>
          <a:xfrm>
            <a:off x="5778425" y="5109749"/>
            <a:ext cx="5021425"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is eating at the moment.</a:t>
            </a:r>
            <a:endParaRPr kumimoji="0" sz="2600" b="0" i="0" u="none" strike="noStrike" kern="1200" cap="none" spc="0" normalizeH="0" baseline="0" noProof="0" dirty="0">
              <a:ln>
                <a:noFill/>
              </a:ln>
              <a:solidFill>
                <a:srgbClr val="3A3838"/>
              </a:solidFill>
              <a:effectLst/>
              <a:uLnTx/>
              <a:uFillTx/>
              <a:latin typeface="Century Gothic"/>
            </a:endParaRPr>
          </a:p>
        </p:txBody>
      </p:sp>
      <p:sp>
        <p:nvSpPr>
          <p:cNvPr id="42" name="Google Shape;707;p44">
            <a:extLst>
              <a:ext uri="{FF2B5EF4-FFF2-40B4-BE49-F238E27FC236}">
                <a16:creationId xmlns:a16="http://schemas.microsoft.com/office/drawing/2014/main" id="{891AF45D-F7A8-4A32-83A4-A4879E1D0862}"/>
              </a:ext>
            </a:extLst>
          </p:cNvPr>
          <p:cNvSpPr txBox="1"/>
          <p:nvPr/>
        </p:nvSpPr>
        <p:spPr>
          <a:xfrm>
            <a:off x="558694" y="1688854"/>
            <a:ext cx="1170400"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ando</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3" name="Google Shape;708;p44">
            <a:extLst>
              <a:ext uri="{FF2B5EF4-FFF2-40B4-BE49-F238E27FC236}">
                <a16:creationId xmlns:a16="http://schemas.microsoft.com/office/drawing/2014/main" id="{252BECB0-69FB-49AD-A591-908015B285BB}"/>
              </a:ext>
            </a:extLst>
          </p:cNvPr>
          <p:cNvSpPr txBox="1"/>
          <p:nvPr/>
        </p:nvSpPr>
        <p:spPr>
          <a:xfrm>
            <a:off x="2155785" y="1694698"/>
            <a:ext cx="1268224"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iendo</a:t>
            </a:r>
            <a:endParaRPr kumimoji="0" sz="2600" b="0" i="0" u="none" strike="noStrike" kern="1200" cap="none" spc="0" normalizeH="0" baseline="0" noProof="0" dirty="0">
              <a:ln>
                <a:noFill/>
              </a:ln>
              <a:solidFill>
                <a:srgbClr val="AD1519"/>
              </a:solidFill>
              <a:effectLst/>
              <a:uLnTx/>
              <a:uFillTx/>
              <a:latin typeface="Century Gothic"/>
            </a:endParaRPr>
          </a:p>
        </p:txBody>
      </p:sp>
      <p:sp>
        <p:nvSpPr>
          <p:cNvPr id="44" name="Google Shape;709;p44">
            <a:extLst>
              <a:ext uri="{FF2B5EF4-FFF2-40B4-BE49-F238E27FC236}">
                <a16:creationId xmlns:a16="http://schemas.microsoft.com/office/drawing/2014/main" id="{DF14387B-A3E9-419F-B45A-FB92BA450D19}"/>
              </a:ext>
            </a:extLst>
          </p:cNvPr>
          <p:cNvSpPr txBox="1"/>
          <p:nvPr/>
        </p:nvSpPr>
        <p:spPr>
          <a:xfrm>
            <a:off x="5742232" y="1697296"/>
            <a:ext cx="1620676" cy="49240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ongoing</a:t>
            </a:r>
            <a:endParaRPr kumimoji="0" sz="2600" b="0" i="0" u="none" strike="noStrike" kern="1200" cap="none" spc="0" normalizeH="0" baseline="0" noProof="0" dirty="0">
              <a:ln>
                <a:noFill/>
              </a:ln>
              <a:solidFill>
                <a:srgbClr val="AD1519"/>
              </a:solidFill>
              <a:effectLst/>
              <a:uLnTx/>
              <a:uFillTx/>
              <a:latin typeface="Century Gothic"/>
            </a:endParaRPr>
          </a:p>
        </p:txBody>
      </p:sp>
      <p:pic>
        <p:nvPicPr>
          <p:cNvPr id="2050" name="Picture 2" descr="tidy up the room clipart - Clip Art Library">
            <a:extLst>
              <a:ext uri="{FF2B5EF4-FFF2-40B4-BE49-F238E27FC236}">
                <a16:creationId xmlns:a16="http://schemas.microsoft.com/office/drawing/2014/main" id="{14418672-0ABA-46BC-982D-A7A70E248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972" y="1988362"/>
            <a:ext cx="1387611" cy="2313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D6D4AC-6AF2-9AFB-8C50-158D00754D44}"/>
              </a:ext>
            </a:extLst>
          </p:cNvPr>
          <p:cNvPicPr>
            <a:picLocks noChangeAspect="1"/>
          </p:cNvPicPr>
          <p:nvPr/>
        </p:nvPicPr>
        <p:blipFill>
          <a:blip r:embed="rId5"/>
          <a:stretch>
            <a:fillRect/>
          </a:stretch>
        </p:blipFill>
        <p:spPr>
          <a:xfrm>
            <a:off x="10763092" y="4834049"/>
            <a:ext cx="1308491" cy="13470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4" name="Google Shape;684;p44"/>
          <p:cNvSpPr/>
          <p:nvPr/>
        </p:nvSpPr>
        <p:spPr>
          <a:xfrm>
            <a:off x="10375900" y="258167"/>
            <a:ext cx="1552400" cy="400800"/>
          </a:xfrm>
          <a:prstGeom prst="roundRect">
            <a:avLst>
              <a:gd name="adj" fmla="val 16667"/>
            </a:avLst>
          </a:prstGeom>
          <a:solidFill>
            <a:schemeClr val="tx2"/>
          </a:solidFill>
          <a:ln w="25400" cap="flat" cmpd="sng">
            <a:solidFill>
              <a:srgbClr val="115076"/>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00" name="Google Shape;700;p44"/>
          <p:cNvSpPr txBox="1"/>
          <p:nvPr/>
        </p:nvSpPr>
        <p:spPr>
          <a:xfrm>
            <a:off x="140795" y="4188005"/>
            <a:ext cx="8892159"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Verbs in the</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1" u="none" strike="noStrike" kern="1200" cap="none" spc="0" normalizeH="0" baseline="0" noProof="0" dirty="0" err="1">
                <a:ln>
                  <a:noFill/>
                </a:ln>
                <a:solidFill>
                  <a:srgbClr val="3A3838"/>
                </a:solidFill>
                <a:effectLst/>
                <a:uLnTx/>
                <a:uFillTx/>
                <a:latin typeface="Century Gothic"/>
                <a:ea typeface="+mn-ea"/>
                <a:cs typeface="+mn-cs"/>
              </a:rPr>
              <a:t>pedir</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cluster also have an </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e-&gt;</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spelling change in the stem of the present participle.</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1" name="Google Shape;701;p44"/>
          <p:cNvSpPr txBox="1"/>
          <p:nvPr/>
        </p:nvSpPr>
        <p:spPr>
          <a:xfrm>
            <a:off x="140795" y="5223090"/>
            <a:ext cx="5216753"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Estoy</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a:t>
            </a:r>
            <a:r>
              <a:rPr kumimoji="0" lang="en-GB" sz="24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diendo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algo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el</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bar =</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2" name="Google Shape;702;p44"/>
          <p:cNvSpPr txBox="1"/>
          <p:nvPr/>
        </p:nvSpPr>
        <p:spPr>
          <a:xfrm>
            <a:off x="4929632" y="5221059"/>
            <a:ext cx="609599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ordering something at the bar.</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5" name="Google Shape;705;p44"/>
          <p:cNvSpPr txBox="1"/>
          <p:nvPr/>
        </p:nvSpPr>
        <p:spPr>
          <a:xfrm>
            <a:off x="140795" y="5768499"/>
            <a:ext cx="6095999"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Está</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rep</a:t>
            </a:r>
            <a:r>
              <a:rPr kumimoji="0" lang="en-GB" sz="24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tiendo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última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cancion =</a:t>
            </a:r>
            <a:endParaRPr kumimoji="0"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06" name="Google Shape;706;p44"/>
          <p:cNvSpPr txBox="1"/>
          <p:nvPr/>
        </p:nvSpPr>
        <p:spPr>
          <a:xfrm>
            <a:off x="5460195" y="5745260"/>
            <a:ext cx="68216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is repeating the last song.</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Title 1">
            <a:extLst>
              <a:ext uri="{FF2B5EF4-FFF2-40B4-BE49-F238E27FC236}">
                <a16:creationId xmlns:a16="http://schemas.microsoft.com/office/drawing/2014/main" id="{49584FB0-BC0A-46D5-ABD3-E64A2C9BAC30}"/>
              </a:ext>
            </a:extLst>
          </p:cNvPr>
          <p:cNvSpPr txBox="1">
            <a:spLocks/>
          </p:cNvSpPr>
          <p:nvPr/>
        </p:nvSpPr>
        <p:spPr>
          <a:xfrm>
            <a:off x="-1" y="173801"/>
            <a:ext cx="8824356" cy="752976"/>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83" name="Google Shape;683;p44"/>
          <p:cNvSpPr txBox="1">
            <a:spLocks noGrp="1"/>
          </p:cNvSpPr>
          <p:nvPr>
            <p:ph type="title"/>
          </p:nvPr>
        </p:nvSpPr>
        <p:spPr>
          <a:xfrm>
            <a:off x="110492" y="229660"/>
            <a:ext cx="7742590" cy="647577"/>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1F3864"/>
              </a:buClr>
              <a:buSzPts val="1400"/>
            </a:pPr>
            <a:r>
              <a:rPr lang="en-GB" sz="2800" dirty="0">
                <a:solidFill>
                  <a:schemeClr val="lt1"/>
                </a:solidFill>
              </a:rPr>
              <a:t>Spelling changes for present participles </a:t>
            </a:r>
            <a:endParaRPr dirty="0"/>
          </a:p>
        </p:txBody>
      </p:sp>
      <p:sp>
        <p:nvSpPr>
          <p:cNvPr id="48" name="Google Shape;685;p44">
            <a:extLst>
              <a:ext uri="{FF2B5EF4-FFF2-40B4-BE49-F238E27FC236}">
                <a16:creationId xmlns:a16="http://schemas.microsoft.com/office/drawing/2014/main" id="{674C9096-CB83-4B71-BB85-AB24893B34CD}"/>
              </a:ext>
            </a:extLst>
          </p:cNvPr>
          <p:cNvSpPr txBox="1"/>
          <p:nvPr/>
        </p:nvSpPr>
        <p:spPr>
          <a:xfrm>
            <a:off x="140795" y="1027310"/>
            <a:ext cx="10638800" cy="90482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Verbs whose stems end in a vowel (</a:t>
            </a:r>
            <a:r>
              <a:rPr kumimoji="0" lang="en-US" sz="2400" b="1" i="1" u="none" strike="noStrike" kern="1200" cap="none" spc="0" normalizeH="0" baseline="0" noProof="0" dirty="0">
                <a:ln>
                  <a:noFill/>
                </a:ln>
                <a:solidFill>
                  <a:srgbClr val="3A3838"/>
                </a:solidFill>
                <a:effectLst/>
                <a:uLnTx/>
                <a:uFillTx/>
                <a:latin typeface="Century Gothic"/>
                <a:ea typeface="+mn-ea"/>
                <a:cs typeface="+mn-cs"/>
              </a:rPr>
              <a:t>leer, </a:t>
            </a:r>
            <a:r>
              <a:rPr kumimoji="0" lang="en-US" sz="2400" b="1" i="1" u="none" strike="noStrike" kern="1200" cap="none" spc="0" normalizeH="0" baseline="0" noProof="0" dirty="0" err="1">
                <a:ln>
                  <a:noFill/>
                </a:ln>
                <a:solidFill>
                  <a:srgbClr val="3A3838"/>
                </a:solidFill>
                <a:effectLst/>
                <a:uLnTx/>
                <a:uFillTx/>
                <a:latin typeface="Century Gothic"/>
                <a:ea typeface="+mn-ea"/>
                <a:cs typeface="+mn-cs"/>
              </a:rPr>
              <a:t>construir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have a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-&gt;y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spelling change when in the past participle ending.</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4" name="Google Shape;691;p44">
            <a:extLst>
              <a:ext uri="{FF2B5EF4-FFF2-40B4-BE49-F238E27FC236}">
                <a16:creationId xmlns:a16="http://schemas.microsoft.com/office/drawing/2014/main" id="{3B9B3539-7ED9-4777-AD54-24D062413165}"/>
              </a:ext>
            </a:extLst>
          </p:cNvPr>
          <p:cNvSpPr txBox="1"/>
          <p:nvPr/>
        </p:nvSpPr>
        <p:spPr>
          <a:xfrm>
            <a:off x="140795" y="2561325"/>
            <a:ext cx="4636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construir</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&gt;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5" name="Google Shape;692;p44">
            <a:extLst>
              <a:ext uri="{FF2B5EF4-FFF2-40B4-BE49-F238E27FC236}">
                <a16:creationId xmlns:a16="http://schemas.microsoft.com/office/drawing/2014/main" id="{560A396C-9EAA-4C9E-BB9D-139C614C6B89}"/>
              </a:ext>
            </a:extLst>
          </p:cNvPr>
          <p:cNvSpPr txBox="1"/>
          <p:nvPr/>
        </p:nvSpPr>
        <p:spPr>
          <a:xfrm>
            <a:off x="140795" y="2015917"/>
            <a:ext cx="49140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leer &gt;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Google Shape;694;p44">
            <a:extLst>
              <a:ext uri="{FF2B5EF4-FFF2-40B4-BE49-F238E27FC236}">
                <a16:creationId xmlns:a16="http://schemas.microsoft.com/office/drawing/2014/main" id="{C95C0AC6-3940-426C-B5FC-567E8AA838F9}"/>
              </a:ext>
            </a:extLst>
          </p:cNvPr>
          <p:cNvSpPr txBox="1"/>
          <p:nvPr/>
        </p:nvSpPr>
        <p:spPr>
          <a:xfrm>
            <a:off x="6366378" y="1979559"/>
            <a:ext cx="3887977"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I am reading the lyrics.</a:t>
            </a:r>
            <a:endParaRPr kumimoji="0" sz="24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58" name="Google Shape;695;p44">
            <a:extLst>
              <a:ext uri="{FF2B5EF4-FFF2-40B4-BE49-F238E27FC236}">
                <a16:creationId xmlns:a16="http://schemas.microsoft.com/office/drawing/2014/main" id="{7314FF96-8A1F-4DAD-B404-4F7F5719034C}"/>
              </a:ext>
            </a:extLst>
          </p:cNvPr>
          <p:cNvSpPr txBox="1"/>
          <p:nvPr/>
        </p:nvSpPr>
        <p:spPr>
          <a:xfrm>
            <a:off x="9032954" y="2477541"/>
            <a:ext cx="3189808" cy="830956"/>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They are building the stage.</a:t>
            </a:r>
            <a:endParaRPr kumimoji="0" sz="24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2" name="Multiplication Sign 1">
            <a:extLst>
              <a:ext uri="{FF2B5EF4-FFF2-40B4-BE49-F238E27FC236}">
                <a16:creationId xmlns:a16="http://schemas.microsoft.com/office/drawing/2014/main" id="{68ECEEA2-FDC6-40D2-B1F7-17D7A95B5289}"/>
              </a:ext>
            </a:extLst>
          </p:cNvPr>
          <p:cNvSpPr/>
          <p:nvPr/>
        </p:nvSpPr>
        <p:spPr>
          <a:xfrm>
            <a:off x="1132235" y="2518587"/>
            <a:ext cx="431805" cy="523180"/>
          </a:xfrm>
          <a:prstGeom prst="mathMultiply">
            <a:avLst>
              <a:gd name="adj1" fmla="val 1554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3" name="Multiplication Sign 62">
            <a:extLst>
              <a:ext uri="{FF2B5EF4-FFF2-40B4-BE49-F238E27FC236}">
                <a16:creationId xmlns:a16="http://schemas.microsoft.com/office/drawing/2014/main" id="{E7CA4633-1102-437B-B04D-6455CCD6FE02}"/>
              </a:ext>
            </a:extLst>
          </p:cNvPr>
          <p:cNvSpPr/>
          <p:nvPr/>
        </p:nvSpPr>
        <p:spPr>
          <a:xfrm>
            <a:off x="365877" y="1960654"/>
            <a:ext cx="596900" cy="598843"/>
          </a:xfrm>
          <a:prstGeom prst="mathMultiply">
            <a:avLst>
              <a:gd name="adj1" fmla="val 132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4" name="Google Shape;698;p44">
            <a:extLst>
              <a:ext uri="{FF2B5EF4-FFF2-40B4-BE49-F238E27FC236}">
                <a16:creationId xmlns:a16="http://schemas.microsoft.com/office/drawing/2014/main" id="{42C656F5-A7FE-4F01-9F65-4B907BB55760}"/>
              </a:ext>
            </a:extLst>
          </p:cNvPr>
          <p:cNvSpPr txBox="1"/>
          <p:nvPr/>
        </p:nvSpPr>
        <p:spPr>
          <a:xfrm>
            <a:off x="1832810" y="2540219"/>
            <a:ext cx="2749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constru</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endo</a:t>
            </a:r>
            <a:endParaRPr kumimoji="0"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66" name="Google Shape;698;p44">
            <a:extLst>
              <a:ext uri="{FF2B5EF4-FFF2-40B4-BE49-F238E27FC236}">
                <a16:creationId xmlns:a16="http://schemas.microsoft.com/office/drawing/2014/main" id="{BBAECA54-87DE-4B71-ADC5-0748FE466E4F}"/>
              </a:ext>
            </a:extLst>
          </p:cNvPr>
          <p:cNvSpPr txBox="1"/>
          <p:nvPr/>
        </p:nvSpPr>
        <p:spPr>
          <a:xfrm>
            <a:off x="1132235" y="2013030"/>
            <a:ext cx="274940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le</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endo</a:t>
            </a:r>
            <a:endParaRPr kumimoji="0"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67" name="Google Shape;694;p44">
            <a:extLst>
              <a:ext uri="{FF2B5EF4-FFF2-40B4-BE49-F238E27FC236}">
                <a16:creationId xmlns:a16="http://schemas.microsoft.com/office/drawing/2014/main" id="{C164B8CE-EFE7-4A84-A898-597910B79709}"/>
              </a:ext>
            </a:extLst>
          </p:cNvPr>
          <p:cNvSpPr txBox="1"/>
          <p:nvPr/>
        </p:nvSpPr>
        <p:spPr>
          <a:xfrm>
            <a:off x="2749171" y="2009145"/>
            <a:ext cx="3777925"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Estoy</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leyendo</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la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letra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8" name="Google Shape;695;p44">
            <a:extLst>
              <a:ext uri="{FF2B5EF4-FFF2-40B4-BE49-F238E27FC236}">
                <a16:creationId xmlns:a16="http://schemas.microsoft.com/office/drawing/2014/main" id="{74A09410-0331-47C5-A6F7-7712759D8156}"/>
              </a:ext>
            </a:extLst>
          </p:cNvPr>
          <p:cNvSpPr txBox="1"/>
          <p:nvPr/>
        </p:nvSpPr>
        <p:spPr>
          <a:xfrm>
            <a:off x="4047690" y="2550263"/>
            <a:ext cx="5670530"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Están</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construyendo</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el</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escenario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0" name="Google Shape;700;p44">
            <a:extLst>
              <a:ext uri="{FF2B5EF4-FFF2-40B4-BE49-F238E27FC236}">
                <a16:creationId xmlns:a16="http://schemas.microsoft.com/office/drawing/2014/main" id="{7C71EA87-ECC0-419D-A264-2600BF4277A7}"/>
              </a:ext>
            </a:extLst>
          </p:cNvPr>
          <p:cNvSpPr txBox="1"/>
          <p:nvPr/>
        </p:nvSpPr>
        <p:spPr>
          <a:xfrm>
            <a:off x="140795" y="3305340"/>
            <a:ext cx="7511714" cy="498558"/>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The present participle of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is simply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yendo</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1" name="Google Shape;695;p44">
            <a:extLst>
              <a:ext uri="{FF2B5EF4-FFF2-40B4-BE49-F238E27FC236}">
                <a16:creationId xmlns:a16="http://schemas.microsoft.com/office/drawing/2014/main" id="{A938184A-E494-41B1-95B3-4864A5EFEB54}"/>
              </a:ext>
            </a:extLst>
          </p:cNvPr>
          <p:cNvSpPr txBox="1"/>
          <p:nvPr/>
        </p:nvSpPr>
        <p:spPr>
          <a:xfrm>
            <a:off x="6942231" y="3261358"/>
            <a:ext cx="609599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Estoy</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600" b="1"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yendo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al </a:t>
            </a:r>
            <a:r>
              <a:rPr kumimoji="0" lang="en-GB" sz="26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concierto</a:t>
            </a:r>
            <a:r>
              <a:rPr kumimoji="0" lang="en-GB" sz="26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72" name="Google Shape;695;p44">
            <a:extLst>
              <a:ext uri="{FF2B5EF4-FFF2-40B4-BE49-F238E27FC236}">
                <a16:creationId xmlns:a16="http://schemas.microsoft.com/office/drawing/2014/main" id="{39345A12-E0F7-483D-BC43-60D1FD9A0130}"/>
              </a:ext>
            </a:extLst>
          </p:cNvPr>
          <p:cNvSpPr txBox="1"/>
          <p:nvPr/>
        </p:nvSpPr>
        <p:spPr>
          <a:xfrm>
            <a:off x="6942230" y="3651810"/>
            <a:ext cx="6095999" cy="492402"/>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solidFill>
                  <a:srgbClr val="3A3838"/>
                </a:solidFill>
                <a:effectLst/>
                <a:uLnTx/>
                <a:uFillTx/>
                <a:latin typeface="Century Gothic"/>
                <a:ea typeface="+mn-ea"/>
                <a:cs typeface="+mn-cs"/>
                <a:sym typeface="Century Gothic"/>
              </a:rPr>
              <a:t>I’m going to the concert.</a:t>
            </a:r>
            <a:endParaRPr kumimoji="0" sz="2600" b="0" i="1"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30" name="Picture 6" descr="band concert silhouette png - Clip Art Library">
            <a:extLst>
              <a:ext uri="{FF2B5EF4-FFF2-40B4-BE49-F238E27FC236}">
                <a16:creationId xmlns:a16="http://schemas.microsoft.com/office/drawing/2014/main" id="{68688E42-6AB6-4F83-BD7C-97E8E2B9D2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489"/>
          <a:stretch/>
        </p:blipFill>
        <p:spPr bwMode="auto">
          <a:xfrm>
            <a:off x="8389426" y="4215031"/>
            <a:ext cx="3201606" cy="10080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esta banner clip art - Clip Art Library">
            <a:extLst>
              <a:ext uri="{FF2B5EF4-FFF2-40B4-BE49-F238E27FC236}">
                <a16:creationId xmlns:a16="http://schemas.microsoft.com/office/drawing/2014/main" id="{B46ECB34-7BE6-4C5C-805F-FDA5499072FD}"/>
              </a:ext>
            </a:extLst>
          </p:cNvPr>
          <p:cNvPicPr>
            <a:picLocks noChangeAspect="1" noChangeArrowheads="1"/>
          </p:cNvPicPr>
          <p:nvPr/>
        </p:nvPicPr>
        <p:blipFill rotWithShape="1">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b="48651"/>
          <a:stretch/>
        </p:blipFill>
        <p:spPr bwMode="auto">
          <a:xfrm>
            <a:off x="8172598" y="343740"/>
            <a:ext cx="3635262" cy="9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0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NCELP_Spanish_Powerpoint_Template</Template>
  <TotalTime>1806</TotalTime>
  <Words>10915</Words>
  <Application>Microsoft Macintosh PowerPoint</Application>
  <PresentationFormat>Widescreen</PresentationFormat>
  <Paragraphs>1609</Paragraphs>
  <Slides>48</Slides>
  <Notes>48</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Calibri</vt:lpstr>
      <vt:lpstr>Century Gothic</vt:lpstr>
      <vt:lpstr>Wingdings</vt:lpstr>
      <vt:lpstr>NCELP_German_2022</vt:lpstr>
      <vt:lpstr>Bitmap Image</vt:lpstr>
      <vt:lpstr>PowerPoint Presentation</vt:lpstr>
      <vt:lpstr>Vocabulario</vt:lpstr>
      <vt:lpstr>Vocabulario</vt:lpstr>
      <vt:lpstr>Estoy, estás, está</vt:lpstr>
      <vt:lpstr>El Día de Muertos</vt:lpstr>
      <vt:lpstr>PowerPoint Presentation</vt:lpstr>
      <vt:lpstr>El Día de Muertos en Madrid</vt:lpstr>
      <vt:lpstr>Talking about where you are and what you are doing Using estar + present participle</vt:lpstr>
      <vt:lpstr>Spelling changes for present participles </vt:lpstr>
      <vt:lpstr>En el festival</vt:lpstr>
      <vt:lpstr>El día de Muertos</vt:lpstr>
      <vt:lpstr>El Día de Muertos en Londres</vt:lpstr>
      <vt:lpstr>Vamos al concierto</vt:lpstr>
      <vt:lpstr>Vamos al concierto </vt:lpstr>
      <vt:lpstr>¿Dónde estás? - Respuestas</vt:lpstr>
      <vt:lpstr>PowerPoint Presentation</vt:lpstr>
      <vt:lpstr>PowerPoint Presentation</vt:lpstr>
      <vt:lpstr>PowerPoint Presentation</vt:lpstr>
      <vt:lpstr>Vocabulario</vt:lpstr>
      <vt:lpstr>Talking about where you are and what you are doing Using estar + present participle</vt:lpstr>
      <vt:lpstr>Las peñas de los pueblos en España</vt:lpstr>
      <vt:lpstr>Las peñas en las fiestas</vt:lpstr>
      <vt:lpstr>Las peñas en las fiestas</vt:lpstr>
      <vt:lpstr>Las peñas en las fiestas</vt:lpstr>
      <vt:lpstr>Las peñas en las fiestas</vt:lpstr>
      <vt:lpstr>Las peñas en las fiestas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Completa la frase</vt:lpstr>
      <vt:lpstr>hablar</vt:lpstr>
      <vt:lpstr>hablar</vt:lpstr>
      <vt:lpstr>PowerPoint Presentation</vt:lpstr>
      <vt:lpstr>PowerPoint Presentation</vt:lpstr>
      <vt:lpstr>La hora </vt:lpstr>
      <vt:lpstr>La hora</vt:lpstr>
      <vt:lpstr>La hora</vt:lpstr>
      <vt:lpstr>Present tense for I, you  </vt:lpstr>
      <vt:lpstr>Un concierto</vt:lpstr>
      <vt:lpstr>Un concierto</vt:lpstr>
      <vt:lpstr>Describe la foto</vt:lpstr>
      <vt:lpstr>Describe la foto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Vocabulario</dc:title>
  <dc:creator>Mollie Bentley-Smith</dc:creator>
  <cp:lastModifiedBy>Amanda Izquierdo</cp:lastModifiedBy>
  <cp:revision>24</cp:revision>
  <dcterms:created xsi:type="dcterms:W3CDTF">2022-12-15T12:04:06Z</dcterms:created>
  <dcterms:modified xsi:type="dcterms:W3CDTF">2023-03-02T14:01:27Z</dcterms:modified>
</cp:coreProperties>
</file>