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67662" autoAdjust="0"/>
  </p:normalViewPr>
  <p:slideViewPr>
    <p:cSldViewPr snapToGrid="0">
      <p:cViewPr varScale="1">
        <p:scale>
          <a:sx n="73" d="100"/>
          <a:sy n="73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ACA60-39B3-497A-9511-DD5DCD37511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F2380-6CD0-4304-B06B-FD4F6F480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14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Learning outcomes</a:t>
            </a: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Revisiting of SSC : [</a:t>
            </a:r>
            <a:r>
              <a:rPr lang="en-GB" sz="1200" b="0" i="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</a:t>
            </a:r>
            <a:r>
              <a:rPr lang="en-GB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]  [o</a:t>
            </a:r>
            <a:r>
              <a:rPr lang="en-GB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i="0" u="none" strike="noStrike" kern="1200" cap="none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Frequency rankings of vocabulary </a:t>
            </a:r>
            <a:r>
              <a:rPr lang="en-GB" sz="1200" b="1" i="0" u="sng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introduced</a:t>
            </a: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this week (1 is the most common word in Spanish): </a:t>
            </a:r>
            <a:endParaRPr lang="en-GB" sz="1200" b="0" i="0" u="none" strike="noStrike" kern="1200" cap="none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vocab set:</a:t>
            </a:r>
            <a:r>
              <a:rPr lang="es-ES" baseline="0" dirty="0"/>
              <a:t>¿cuándo? [57]; ¿cuánto? [580]; ¿cuál? [445]; hacer [26]; hago; haces; hace;  deporte [1489]; deberes [2187]; actividad [344]; dibujo [1726]; noche [164]; tarde [392]; mañana [402]; de [2]; para [16</a:t>
            </a:r>
            <a:r>
              <a:rPr lang="es-ES" baseline="0" dirty="0" smtClean="0"/>
              <a:t>]</a:t>
            </a: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Frequency rankings of vocabulary </a:t>
            </a:r>
            <a:r>
              <a:rPr lang="en-GB" sz="1200" b="1" i="0" u="sng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revisited</a:t>
            </a: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this week (1 is the most common word in Spanish):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1.2, week 3: </a:t>
            </a:r>
            <a:r>
              <a:rPr lang="es-ES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hay [13]; mirar [125]; mesa [525]; silla [1271]; ventana [752]; puerta [274]; chica [1129]; persona [108]; chico [727]; aquí [130]; allí [197]; clase [320]</a:t>
            </a: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rtl="0" latinLnBrk="0"/>
            <a:r>
              <a:rPr lang="en-GB" sz="1200" b="0" i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2.1 week 1: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balcón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[3133];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[2062];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[2138];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caballero [2056];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[44];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[68];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[372]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flor [739];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plaza [806];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[101];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4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</a:t>
            </a:r>
            <a:r>
              <a:rPr lang="en-GB" baseline="0" dirty="0"/>
              <a:t> refresh of the SSC ‘a’ ahead of the phonics consolidation activity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46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</a:t>
            </a:r>
            <a:r>
              <a:rPr lang="en-GB" baseline="0" dirty="0"/>
              <a:t> refresh of the SSC ‘o’ ahead of the phonics consolidation activity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02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</a:t>
            </a:r>
          </a:p>
          <a:p>
            <a:pPr marL="228600" indent="-228600" rtl="0" latinLnBrk="0">
              <a:buAutoNum type="arabicParenR"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flor</a:t>
            </a:r>
          </a:p>
          <a:p>
            <a:pPr marL="228600" indent="-228600" rtl="0" latinLnBrk="0">
              <a:buAutoNum type="arabicParenR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saber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latinLnBrk="0">
              <a:buAutoNum type="arabicParenR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torre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latinLnBrk="0">
              <a:buAutoNum type="arabicParenR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balcón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latinLnBrk="0">
              <a:buAutoNum type="arabicParenR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pasar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latinLnBrk="0">
              <a:buAutoNum type="arabicParenR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latinLnBrk="0">
              <a:buAutoNum type="arabicParenR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blanco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latinLnBrk="0">
              <a:buAutoNum type="arabicParenR"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plaza</a:t>
            </a:r>
          </a:p>
          <a:p>
            <a:pPr marL="228600" indent="-228600" rtl="0" latinLnBrk="0">
              <a:buAutoNum type="arabicParenR"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caballero</a:t>
            </a:r>
          </a:p>
          <a:p>
            <a:pPr marL="228600" indent="-228600" rtl="0" latinLnBrk="0">
              <a:buAutoNum type="arabicParenR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llevar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 latinLnBrk="0">
              <a:buNone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 latinLnBrk="0"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revisted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2.1 week 1, as per cycle of revisiting in vocabulary learning homework for this week.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latinLnBrk="0"/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balcón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[3133];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[2062];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[2138];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caballero [2056];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[44];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[68];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[372]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flor [739];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plaza [806];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[101];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96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5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4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8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29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03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47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13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25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85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2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49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78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160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11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7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74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8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7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2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6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75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93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4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Tw Cen MT" panose="020B0602020104020603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Tw Cen MT" panose="020B0602020104020603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Tw Cen MT" panose="020B0602020104020603" pitchFamily="34" charset="0"/>
                <a:hlinkClick r:id="rId16"/>
              </a:rPr>
              <a:t>CC BY-NC-SA 4.0</a:t>
            </a:r>
            <a:r>
              <a:rPr lang="en-GB" sz="1100" dirty="0">
                <a:latin typeface="Tw Cen MT" panose="020B0602020104020603" pitchFamily="34" charset="0"/>
              </a:rPr>
              <a:t/>
            </a:r>
            <a:br>
              <a:rPr lang="en-GB" sz="1100" dirty="0">
                <a:latin typeface="Tw Cen MT" panose="020B0602020104020603" pitchFamily="34" charset="0"/>
              </a:rPr>
            </a:br>
            <a:endParaRPr lang="en-GB" sz="11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6201" y="6515085"/>
            <a:ext cx="4622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2060"/>
                </a:solidFill>
                <a:latin typeface="+mj-lt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06985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12" Type="http://schemas.openxmlformats.org/officeDocument/2006/relationships/audio" Target="../media/audio1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8.wav"/><Relationship Id="rId11" Type="http://schemas.openxmlformats.org/officeDocument/2006/relationships/audio" Target="../media/audio13.wav"/><Relationship Id="rId5" Type="http://schemas.openxmlformats.org/officeDocument/2006/relationships/audio" Target="../media/audio7.wav"/><Relationship Id="rId10" Type="http://schemas.openxmlformats.org/officeDocument/2006/relationships/audio" Target="../media/audio12.wav"/><Relationship Id="rId4" Type="http://schemas.openxmlformats.org/officeDocument/2006/relationships/audio" Target="../media/audio6.wav"/><Relationship Id="rId9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background rectang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 descr="background rectang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56445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81D6C-D649-1548-983B-DB3A797C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48" y="2173557"/>
            <a:ext cx="8510038" cy="879475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>
                <a:solidFill>
                  <a:prstClr val="white"/>
                </a:solidFill>
              </a:rPr>
              <a:t>Phonics: SSCs [a] and [o] (revisited)</a:t>
            </a:r>
            <a:endParaRPr lang="en-US" sz="400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48324" y="5303921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Spanish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2.1 - Week 4 – Lesson 35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B3692F8-CE33-C34E-B376-364FE77401E4}"/>
              </a:ext>
            </a:extLst>
          </p:cNvPr>
          <p:cNvSpPr txBox="1">
            <a:spLocks/>
          </p:cNvSpPr>
          <p:nvPr/>
        </p:nvSpPr>
        <p:spPr>
          <a:xfrm>
            <a:off x="48940" y="6152332"/>
            <a:ext cx="8709064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Victoria Hobson / Nick Avery  / Rachel Hawkes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Date updated: 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30/03/20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Picture 14" descr="NCELP logo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4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man next to a ladder as tall as him, silhouette of another but shorter man on the other side of the ladder. "/>
          <p:cNvGrpSpPr/>
          <p:nvPr/>
        </p:nvGrpSpPr>
        <p:grpSpPr>
          <a:xfrm>
            <a:off x="4506622" y="601536"/>
            <a:ext cx="3256029" cy="3660988"/>
            <a:chOff x="7969853" y="2195531"/>
            <a:chExt cx="2183537" cy="2455108"/>
          </a:xfrm>
        </p:grpSpPr>
        <p:pic>
          <p:nvPicPr>
            <p:cNvPr id="8" name="Picture 10" descr="tall ma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36"/>
            <a:stretch/>
          </p:blipFill>
          <p:spPr bwMode="auto">
            <a:xfrm>
              <a:off x="7969853" y="2195531"/>
              <a:ext cx="1525155" cy="231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ladd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238" y="2472469"/>
              <a:ext cx="498842" cy="2036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man next to a ladder as tall as him, silhouette of another but shorter man on the other side of the ladder. 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07" t="41261" r="-2611" b="15714"/>
            <a:stretch/>
          </p:blipFill>
          <p:spPr bwMode="auto">
            <a:xfrm>
              <a:off x="9617834" y="3490938"/>
              <a:ext cx="535556" cy="115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139974" y="4262524"/>
            <a:ext cx="3912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0" i="0" u="none" strike="noStrike" kern="1200" cap="none" spc="0" normalizeH="0" baseline="0" noProof="0" dirty="0">
                <a:ln>
                  <a:noFill/>
                </a:ln>
                <a:solidFill>
                  <a:srgbClr val="E567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lang="en-GB" sz="1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FD3B2E-4065-E94B-9CDE-65349B6B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605"/>
            <a:ext cx="2441028" cy="1325563"/>
          </a:xfrm>
        </p:spPr>
        <p:txBody>
          <a:bodyPr>
            <a:noAutofit/>
          </a:bodyPr>
          <a:lstStyle/>
          <a:p>
            <a:r>
              <a:rPr lang="en-GB" sz="2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endParaRPr lang="en-US" sz="24000" dirty="0"/>
          </a:p>
        </p:txBody>
      </p:sp>
    </p:spTree>
    <p:extLst>
      <p:ext uri="{BB962C8B-B14F-4D97-AF65-F5344CB8AC3E}">
        <p14:creationId xmlns:p14="http://schemas.microsoft.com/office/powerpoint/2010/main" val="31394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honics - 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honics - al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honics - al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o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50" y="436005"/>
            <a:ext cx="1749401" cy="409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86749" y="4239623"/>
            <a:ext cx="201850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y</a:t>
            </a:r>
            <a:r>
              <a:rPr kumimoji="0" lang="en-GB" sz="12000" b="0" i="0" u="none" strike="noStrike" kern="120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E3824-3E00-804D-A800-9B732968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13" y="436005"/>
            <a:ext cx="2188779" cy="1325563"/>
          </a:xfrm>
        </p:spPr>
        <p:txBody>
          <a:bodyPr>
            <a:noAutofit/>
          </a:bodyPr>
          <a:lstStyle/>
          <a:p>
            <a:r>
              <a:rPr lang="en-GB" sz="2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endParaRPr lang="en-US" sz="24000" dirty="0"/>
          </a:p>
        </p:txBody>
      </p:sp>
    </p:spTree>
    <p:extLst>
      <p:ext uri="{BB962C8B-B14F-4D97-AF65-F5344CB8AC3E}">
        <p14:creationId xmlns:p14="http://schemas.microsoft.com/office/powerpoint/2010/main" val="23775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honics - 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honics - y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honics - y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92;p5" descr="Table for exercises"/>
          <p:cNvGraphicFramePr/>
          <p:nvPr>
            <p:extLst/>
          </p:nvPr>
        </p:nvGraphicFramePr>
        <p:xfrm>
          <a:off x="126821" y="1192699"/>
          <a:ext cx="5486399" cy="37280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3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135">
                  <a:extLst>
                    <a:ext uri="{9D8B030D-6E8A-4147-A177-3AD203B41FA5}">
                      <a16:colId xmlns:a16="http://schemas.microsoft.com/office/drawing/2014/main" val="1742323271"/>
                    </a:ext>
                  </a:extLst>
                </a:gridCol>
              </a:tblGrid>
              <a:tr h="527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Palabra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 err="1">
                          <a:solidFill>
                            <a:srgbClr val="1F3864"/>
                          </a:solidFill>
                        </a:rPr>
                        <a:t>Traducción</a:t>
                      </a:r>
                      <a:endParaRPr sz="2000" b="1" dirty="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fl</a:t>
                      </a:r>
                      <a:r>
                        <a:rPr lang="en-GB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__r</a:t>
                      </a:r>
                      <a:endParaRPr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s__</a:t>
                      </a:r>
                      <a:r>
                        <a:rPr lang="en-GB" sz="3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ber</a:t>
                      </a:r>
                      <a:endParaRPr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t__</a:t>
                      </a:r>
                      <a:r>
                        <a:rPr lang="en-GB" sz="3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rre</a:t>
                      </a:r>
                      <a:endParaRPr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b__</a:t>
                      </a:r>
                      <a:r>
                        <a:rPr lang="en-GB" sz="3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lcón</a:t>
                      </a:r>
                      <a:endParaRPr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5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p__s__r</a:t>
                      </a:r>
                      <a:endParaRPr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06344"/>
                  </a:ext>
                </a:extLst>
              </a:tr>
            </a:tbl>
          </a:graphicData>
        </a:graphic>
      </p:graphicFrame>
      <p:sp>
        <p:nvSpPr>
          <p:cNvPr id="6" name="Google Shape;95;p5">
            <a:hlinkClick r:id="" action="ppaction://noaction">
              <a:snd r:embed="rId3" name="Phon Words - 1. Flor.wav"/>
            </a:hlinkClick>
          </p:cNvPr>
          <p:cNvSpPr/>
          <p:nvPr/>
        </p:nvSpPr>
        <p:spPr>
          <a:xfrm>
            <a:off x="187233" y="1817076"/>
            <a:ext cx="500708" cy="4600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7" name="Google Shape;92;p5" descr="Table for exercises"/>
          <p:cNvGraphicFramePr/>
          <p:nvPr>
            <p:extLst/>
          </p:nvPr>
        </p:nvGraphicFramePr>
        <p:xfrm>
          <a:off x="5714575" y="1203675"/>
          <a:ext cx="6335911" cy="37280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2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008">
                  <a:extLst>
                    <a:ext uri="{9D8B030D-6E8A-4147-A177-3AD203B41FA5}">
                      <a16:colId xmlns:a16="http://schemas.microsoft.com/office/drawing/2014/main" val="1742323271"/>
                    </a:ext>
                  </a:extLst>
                </a:gridCol>
              </a:tblGrid>
              <a:tr h="527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Palabra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 err="1">
                          <a:solidFill>
                            <a:srgbClr val="1F3864"/>
                          </a:solidFill>
                        </a:rPr>
                        <a:t>Traducción</a:t>
                      </a:r>
                      <a:endParaRPr sz="2000" b="1" dirty="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d__m</a:t>
                      </a:r>
                      <a:r>
                        <a:rPr lang="en-GB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__</a:t>
                      </a:r>
                      <a:endParaRPr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bl</a:t>
                      </a:r>
                      <a:r>
                        <a:rPr lang="en-GB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__</a:t>
                      </a:r>
                      <a:r>
                        <a:rPr lang="en-GB" sz="3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nc</a:t>
                      </a:r>
                      <a:r>
                        <a:rPr lang="en-GB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__</a:t>
                      </a:r>
                      <a:endParaRPr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pl</a:t>
                      </a:r>
                      <a:r>
                        <a:rPr lang="en-GB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__z__</a:t>
                      </a:r>
                      <a:endParaRPr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c__b__</a:t>
                      </a:r>
                      <a:r>
                        <a:rPr lang="en-GB" sz="3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ller</a:t>
                      </a:r>
                      <a:r>
                        <a:rPr lang="en-GB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__</a:t>
                      </a:r>
                      <a:endParaRPr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5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llev</a:t>
                      </a:r>
                      <a:r>
                        <a:rPr lang="en-GB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__r</a:t>
                      </a:r>
                      <a:endParaRPr sz="3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F664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02166"/>
                  </a:ext>
                </a:extLst>
              </a:tr>
            </a:tbl>
          </a:graphicData>
        </a:graphic>
      </p:graphicFrame>
      <p:sp>
        <p:nvSpPr>
          <p:cNvPr id="8" name="Google Shape;95;p5">
            <a:hlinkClick r:id="" action="ppaction://noaction">
              <a:snd r:embed="rId4" name="Phon Words - 2. Saber.wav"/>
            </a:hlinkClick>
          </p:cNvPr>
          <p:cNvSpPr/>
          <p:nvPr/>
        </p:nvSpPr>
        <p:spPr>
          <a:xfrm>
            <a:off x="187233" y="2430477"/>
            <a:ext cx="500708" cy="4600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Google Shape;95;p5">
            <a:hlinkClick r:id="" action="ppaction://noaction">
              <a:snd r:embed="rId5" name="Phon Words - 3. Torre.wav"/>
            </a:hlinkClick>
          </p:cNvPr>
          <p:cNvSpPr/>
          <p:nvPr/>
        </p:nvSpPr>
        <p:spPr>
          <a:xfrm>
            <a:off x="187233" y="3081286"/>
            <a:ext cx="500708" cy="4600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Google Shape;95;p5">
            <a:hlinkClick r:id="" action="ppaction://noaction">
              <a:snd r:embed="rId6" name="Phon Words - 4. Balcón.wav"/>
            </a:hlinkClick>
          </p:cNvPr>
          <p:cNvSpPr/>
          <p:nvPr/>
        </p:nvSpPr>
        <p:spPr>
          <a:xfrm>
            <a:off x="215387" y="3776442"/>
            <a:ext cx="500708" cy="4600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4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Google Shape;95;p5">
            <a:hlinkClick r:id="" action="ppaction://noaction">
              <a:snd r:embed="rId7" name="Phon Words - 6. Pasar.wav"/>
            </a:hlinkClick>
          </p:cNvPr>
          <p:cNvSpPr/>
          <p:nvPr/>
        </p:nvSpPr>
        <p:spPr>
          <a:xfrm>
            <a:off x="215387" y="4387964"/>
            <a:ext cx="500708" cy="4600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5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Google Shape;95;p5">
            <a:hlinkClick r:id="" action="ppaction://noaction">
              <a:snd r:embed="rId8" name="Phon Words - 5. Dama.wav"/>
            </a:hlinkClick>
          </p:cNvPr>
          <p:cNvSpPr/>
          <p:nvPr/>
        </p:nvSpPr>
        <p:spPr>
          <a:xfrm>
            <a:off x="5826033" y="1817076"/>
            <a:ext cx="500708" cy="4600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6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Google Shape;95;p5">
            <a:hlinkClick r:id="" action="ppaction://noaction">
              <a:snd r:embed="rId9" name="Phon Words - 7. Blanco.wav"/>
            </a:hlinkClick>
          </p:cNvPr>
          <p:cNvSpPr/>
          <p:nvPr/>
        </p:nvSpPr>
        <p:spPr>
          <a:xfrm>
            <a:off x="5826033" y="2430477"/>
            <a:ext cx="500708" cy="4600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7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Google Shape;95;p5">
            <a:hlinkClick r:id="" action="ppaction://noaction">
              <a:snd r:embed="rId10" name="Phon Words - 8. Plaza.wav"/>
            </a:hlinkClick>
          </p:cNvPr>
          <p:cNvSpPr/>
          <p:nvPr/>
        </p:nvSpPr>
        <p:spPr>
          <a:xfrm>
            <a:off x="5826033" y="3084778"/>
            <a:ext cx="500708" cy="4600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Google Shape;95;p5">
            <a:hlinkClick r:id="" action="ppaction://noaction">
              <a:snd r:embed="rId11" name="Phon Words - 9. Caballero.wav"/>
            </a:hlinkClick>
          </p:cNvPr>
          <p:cNvSpPr/>
          <p:nvPr/>
        </p:nvSpPr>
        <p:spPr>
          <a:xfrm>
            <a:off x="5840539" y="3739079"/>
            <a:ext cx="500708" cy="4600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9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3888" y="1723955"/>
            <a:ext cx="40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7191" y="1723954"/>
            <a:ext cx="207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flower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1357" y="2337356"/>
            <a:ext cx="40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5388" y="2370285"/>
            <a:ext cx="201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know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8871" y="2982703"/>
            <a:ext cx="40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388" y="3015335"/>
            <a:ext cx="201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tower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4835" y="3628050"/>
            <a:ext cx="40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25388" y="3645267"/>
            <a:ext cx="241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balcony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7552" y="4284983"/>
            <a:ext cx="40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25388" y="4306716"/>
            <a:ext cx="241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pass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2481" y="1691025"/>
            <a:ext cx="40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82534" y="1691025"/>
            <a:ext cx="366313" cy="66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77752" y="1691024"/>
            <a:ext cx="241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lady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38347" y="2393353"/>
            <a:ext cx="241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1554" y="2329760"/>
            <a:ext cx="366313" cy="66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48183" y="2327623"/>
            <a:ext cx="40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96579" y="2971166"/>
            <a:ext cx="366313" cy="66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81870" y="2971166"/>
            <a:ext cx="366313" cy="66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77752" y="3019098"/>
            <a:ext cx="241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square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95224" y="3612572"/>
            <a:ext cx="366313" cy="66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61590" y="3623202"/>
            <a:ext cx="366313" cy="66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52290" y="3628050"/>
            <a:ext cx="40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77752" y="3726816"/>
            <a:ext cx="281876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5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gentleman/knight</a:t>
            </a:r>
          </a:p>
        </p:txBody>
      </p:sp>
      <p:sp>
        <p:nvSpPr>
          <p:cNvPr id="42" name="Google Shape;95;p5">
            <a:hlinkClick r:id="" action="ppaction://noaction">
              <a:snd r:embed="rId12" name="Phon Words - 10. Llevar.wav"/>
            </a:hlinkClick>
          </p:cNvPr>
          <p:cNvSpPr/>
          <p:nvPr/>
        </p:nvSpPr>
        <p:spPr>
          <a:xfrm>
            <a:off x="5843797" y="4387964"/>
            <a:ext cx="500708" cy="4600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15076"/>
          </a:solidFill>
          <a:ln w="28575" cap="flat" cmpd="sng">
            <a:solidFill>
              <a:srgbClr val="EE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10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43081" y="4291598"/>
            <a:ext cx="366313" cy="66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78574" y="4274381"/>
            <a:ext cx="40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82267" y="4335937"/>
            <a:ext cx="291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664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carry/wear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3C586-23CB-BC49-899D-C1461F5D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95" y="-186958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b="1" dirty="0" err="1">
                <a:latin typeface="Century Gothic" panose="020B0502020202020204" pitchFamily="34" charset="0"/>
              </a:rPr>
              <a:t>Escucha</a:t>
            </a:r>
            <a:r>
              <a:rPr lang="en-US" sz="2200" b="1" dirty="0">
                <a:latin typeface="Century Gothic" panose="020B0502020202020204" pitchFamily="34" charset="0"/>
              </a:rPr>
              <a:t>.  Escribe la </a:t>
            </a:r>
            <a:r>
              <a:rPr lang="en-US" sz="2200" b="1" dirty="0" err="1">
                <a:latin typeface="Century Gothic" panose="020B0502020202020204" pitchFamily="34" charset="0"/>
              </a:rPr>
              <a:t>letra</a:t>
            </a:r>
            <a:r>
              <a:rPr lang="en-US" sz="2200" b="1" dirty="0">
                <a:latin typeface="Century Gothic" panose="020B0502020202020204" pitchFamily="34" charset="0"/>
              </a:rPr>
              <a:t> </a:t>
            </a:r>
            <a:r>
              <a:rPr lang="en-US" sz="2200" b="1" dirty="0" err="1">
                <a:latin typeface="Century Gothic" panose="020B0502020202020204" pitchFamily="34" charset="0"/>
              </a:rPr>
              <a:t>correcta</a:t>
            </a:r>
            <a:r>
              <a:rPr lang="en-US" sz="2200" b="1" dirty="0">
                <a:latin typeface="Century Gothic" panose="020B0502020202020204" pitchFamily="34" charset="0"/>
              </a:rPr>
              <a:t> y la palabra </a:t>
            </a:r>
            <a:r>
              <a:rPr lang="en-US" sz="2200" b="1" dirty="0" err="1">
                <a:latin typeface="Century Gothic" panose="020B0502020202020204" pitchFamily="34" charset="0"/>
              </a:rPr>
              <a:t>en</a:t>
            </a:r>
            <a:r>
              <a:rPr lang="en-US" sz="2200" b="1" dirty="0">
                <a:latin typeface="Century Gothic" panose="020B0502020202020204" pitchFamily="34" charset="0"/>
              </a:rPr>
              <a:t> </a:t>
            </a:r>
            <a:r>
              <a:rPr lang="en-US" sz="2200" b="1" dirty="0" err="1">
                <a:latin typeface="Century Gothic" panose="020B0502020202020204" pitchFamily="34" charset="0"/>
              </a:rPr>
              <a:t>inglés</a:t>
            </a:r>
            <a:r>
              <a:rPr lang="en-US" sz="2200" b="1" dirty="0">
                <a:latin typeface="Century Gothic" panose="020B0502020202020204" pitchFamily="34" charset="0"/>
              </a:rPr>
              <a:t>.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3521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_template.pptx [Read-Only]" id="{223A5FE2-D646-431C-A223-FF3E69290268}" vid="{7360DC47-A87F-4B2E-B0FA-554F224BB3C6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108026-7802-4716-A6E9-3A2715866025}" vid="{7624A450-32DA-4AC6-AB1B-9FBBDE09E0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453</Words>
  <Application>Microsoft Office PowerPoint</Application>
  <PresentationFormat>Widescreen</PresentationFormat>
  <Paragraphs>92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Tw Cen MT</vt:lpstr>
      <vt:lpstr>1_Office Theme</vt:lpstr>
      <vt:lpstr>2_Office Theme</vt:lpstr>
      <vt:lpstr>Phonics: SSCs [a] and [o] (revisited)</vt:lpstr>
      <vt:lpstr>a</vt:lpstr>
      <vt:lpstr>o</vt:lpstr>
      <vt:lpstr>Escucha.  Escribe la letra correcta y la palabra en inglés.  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Phonics: SSCs [a] and [o] (revisited)</dc:title>
  <dc:creator>Nicholas Avery</dc:creator>
  <cp:lastModifiedBy>Nicholas Avery</cp:lastModifiedBy>
  <cp:revision>1</cp:revision>
  <dcterms:created xsi:type="dcterms:W3CDTF">2020-03-30T09:15:14Z</dcterms:created>
  <dcterms:modified xsi:type="dcterms:W3CDTF">2020-03-30T09:17:43Z</dcterms:modified>
</cp:coreProperties>
</file>