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0"/>
  </p:notesMasterIdLst>
  <p:sldIdLst>
    <p:sldId id="259" r:id="rId3"/>
    <p:sldId id="319" r:id="rId4"/>
    <p:sldId id="320" r:id="rId5"/>
    <p:sldId id="321" r:id="rId6"/>
    <p:sldId id="322"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609" r:id="rId24"/>
    <p:sldId id="610" r:id="rId25"/>
    <p:sldId id="611" r:id="rId26"/>
    <p:sldId id="612" r:id="rId27"/>
    <p:sldId id="613" r:id="rId28"/>
    <p:sldId id="614" r:id="rId29"/>
    <p:sldId id="357" r:id="rId30"/>
    <p:sldId id="353" r:id="rId31"/>
    <p:sldId id="339" r:id="rId32"/>
    <p:sldId id="277" r:id="rId33"/>
    <p:sldId id="340" r:id="rId34"/>
    <p:sldId id="341" r:id="rId35"/>
    <p:sldId id="342" r:id="rId36"/>
    <p:sldId id="343" r:id="rId37"/>
    <p:sldId id="354" r:id="rId38"/>
    <p:sldId id="355" r:id="rId39"/>
    <p:sldId id="356" r:id="rId40"/>
    <p:sldId id="344" r:id="rId41"/>
    <p:sldId id="345" r:id="rId42"/>
    <p:sldId id="346" r:id="rId43"/>
    <p:sldId id="347" r:id="rId44"/>
    <p:sldId id="348" r:id="rId45"/>
    <p:sldId id="349" r:id="rId46"/>
    <p:sldId id="350" r:id="rId47"/>
    <p:sldId id="608" r:id="rId48"/>
    <p:sldId id="35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E8CB"/>
    <a:srgbClr val="FFF4E7"/>
    <a:srgbClr val="D1DFEF"/>
    <a:srgbClr val="EBEFF7"/>
    <a:srgbClr val="E3EAFD"/>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autoAdjust="0"/>
    <p:restoredTop sz="59190" autoAdjust="0"/>
  </p:normalViewPr>
  <p:slideViewPr>
    <p:cSldViewPr snapToGrid="0">
      <p:cViewPr varScale="1">
        <p:scale>
          <a:sx n="62" d="100"/>
          <a:sy n="62" d="100"/>
        </p:scale>
        <p:origin x="2088" y="20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ie</a:t>
            </a:r>
            <a:r>
              <a:rPr lang="en-GB" sz="1200" b="1" dirty="0"/>
              <a:t>]</a:t>
            </a:r>
          </a:p>
          <a:p>
            <a:pPr algn="l"/>
            <a:r>
              <a:rPr lang="en-GB" sz="1200" b="0" dirty="0"/>
              <a:t>Introduction</a:t>
            </a:r>
            <a:r>
              <a:rPr lang="en-GB" sz="1200" b="0" baseline="0" dirty="0"/>
              <a:t> of </a:t>
            </a:r>
            <a:r>
              <a:rPr lang="en-GB" sz="1200" dirty="0">
                <a:solidFill>
                  <a:prstClr val="white"/>
                </a:solidFill>
              </a:rPr>
              <a:t>VSO (verb-subject-object)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sagt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schreibt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a:t>
            </a:r>
            <a:r>
              <a:rPr lang="en-GB" i="1"/>
              <a:t>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b="0"/>
            </a:br>
            <a:br>
              <a:rPr lang="en-GB"/>
            </a:br>
            <a:r>
              <a:rPr lang="en-GB" b="1"/>
              <a:t>Procedure:</a:t>
            </a:r>
            <a:br>
              <a:rPr lang="en-GB"/>
            </a:br>
            <a:r>
              <a:rPr lang="en-GB"/>
              <a:t>1. Ask: ‘Wie schreibt man</a:t>
            </a:r>
            <a:r>
              <a:rPr lang="en-GB" i="1"/>
              <a:t> song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Students</a:t>
            </a:r>
            <a:r>
              <a:rPr lang="en-GB" baseline="0"/>
              <a:t> respond: </a:t>
            </a:r>
            <a:r>
              <a:rPr lang="en-GB"/>
              <a:t>- ‘Ich </a:t>
            </a:r>
            <a:r>
              <a:rPr lang="en-GB" baseline="0"/>
              <a:t>weiß – L-I-E-D’, spelling out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The contrast between this and the next slide provides a useful introduction to this week’s SSC. Draw attention to the [ie] combination. Take the opportunity to emphasise the SSC ‘ie’ by repeating and eliciting the spelling from students, pointing out each letter. This is one of the trickiest SSCs for students learning German, so it’s worth taking every opportunity to reinforce it.</a:t>
            </a:r>
          </a:p>
          <a:p>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0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b="0"/>
            </a:br>
            <a:br>
              <a:rPr lang="en-GB" b="0"/>
            </a:br>
            <a:r>
              <a:rPr lang="en-GB" b="1"/>
              <a:t>Procedure:</a:t>
            </a:r>
            <a:br>
              <a:rPr lang="en-GB"/>
            </a:br>
            <a:r>
              <a:rPr lang="en-GB"/>
              <a:t>1. Ask: ‘Wie schreibt man</a:t>
            </a:r>
            <a:r>
              <a:rPr lang="en-GB" i="1"/>
              <a:t> unfortunately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Students</a:t>
            </a:r>
            <a:r>
              <a:rPr lang="en-GB" baseline="0"/>
              <a:t> respond: </a:t>
            </a:r>
            <a:r>
              <a:rPr lang="en-GB"/>
              <a:t>- ‘Ich </a:t>
            </a:r>
            <a:r>
              <a:rPr lang="en-GB" baseline="0"/>
              <a:t>weiß – L-E-I-D-E-R’, spelling out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The contrast between this and the next slide provides a useful introduction to this week’s SSC. </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80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b="0"/>
            </a:br>
            <a:br>
              <a:rPr lang="en-GB"/>
            </a:br>
            <a:r>
              <a:rPr lang="en-GB" b="1"/>
              <a:t>Procedure:</a:t>
            </a:r>
            <a:br>
              <a:rPr lang="en-GB"/>
            </a:br>
            <a:r>
              <a:rPr lang="en-GB"/>
              <a:t>1. Ask: ‘Wie schreibt man</a:t>
            </a:r>
            <a:r>
              <a:rPr lang="en-GB" i="1"/>
              <a:t> favourite</a:t>
            </a:r>
            <a:r>
              <a:rPr lang="en-GB" i="1" baseline="0"/>
              <a:t>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Students</a:t>
            </a:r>
            <a:r>
              <a:rPr lang="en-GB" baseline="0"/>
              <a:t> respond: </a:t>
            </a:r>
            <a:r>
              <a:rPr lang="en-GB"/>
              <a:t>- ‘Ich </a:t>
            </a:r>
            <a:r>
              <a:rPr lang="en-GB" baseline="0"/>
              <a:t>weiß – L-I-E-B-L-I-N-G-S’, spelling out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The contrast between this and the previous slide provides a useful introduction to this week’s SSC. Draw attention to the [ie] combination. </a:t>
            </a: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6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a:t>
            </a:r>
            <a:r>
              <a:rPr lang="en-GB" b="1" baseline="0"/>
              <a:t> minutes</a:t>
            </a:r>
            <a:br>
              <a:rPr lang="en-GB" dirty="0"/>
            </a:br>
            <a:br>
              <a:rPr lang="en-GB" b="1" dirty="0"/>
            </a:br>
            <a:r>
              <a:rPr lang="en-GB" b="1" dirty="0"/>
              <a:t>Aim</a:t>
            </a:r>
            <a:r>
              <a:rPr lang="en-GB" b="1"/>
              <a:t>: </a:t>
            </a:r>
            <a:r>
              <a:rPr lang="en-GB" b="0"/>
              <a:t>To consolidate</a:t>
            </a:r>
            <a:r>
              <a:rPr lang="en-GB" b="0" baseline="0"/>
              <a:t> knowledge of this week’s new vocabulary.</a:t>
            </a:r>
            <a:br>
              <a:rPr lang="en-GB" b="0"/>
            </a:br>
            <a:br>
              <a:rPr lang="en-GB" dirty="0"/>
            </a:br>
            <a:r>
              <a:rPr lang="en-GB" b="1" dirty="0"/>
              <a:t>Procedure:</a:t>
            </a:r>
            <a:br>
              <a:rPr lang="en-GB" dirty="0"/>
            </a:br>
            <a:r>
              <a:rPr lang="en-GB"/>
              <a:t>1. Students spend 2 minutes creating their own paper flashcards with </a:t>
            </a:r>
            <a:r>
              <a:rPr lang="en-GB" b="1"/>
              <a:t>words only</a:t>
            </a:r>
            <a:r>
              <a:rPr lang="en-GB"/>
              <a:t> (English words on one side German on the other).</a:t>
            </a:r>
            <a:br>
              <a:rPr lang="en-GB"/>
            </a:b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We</a:t>
            </a:r>
            <a:r>
              <a:rPr lang="en-GB" b="0" baseline="0"/>
              <a:t> are not expecting at this stage that students can write all of these words accurately in German/English.  Therefore provide access to a list of the vocabulary.  It does make sense, however, to make this a learning activity, rather than just a copying one.  One way to do this is to provide access to the English meanings first, give students 1 minute to write those on each portion of their paper (which they’ve folded into 9 equal rectangular shapes), then to tear them up.  Then provide the German list.  Students will then need to ensure that they select the correct English piece to write the matching German meaning on the back.</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a:br>
            <a:r>
              <a:rPr lang="en-GB" sz="1200" b="1" i="0" u="none" strike="noStrike" kern="1200" cap="none">
                <a:solidFill>
                  <a:schemeClr val="tx1"/>
                </a:solidFill>
                <a:effectLst/>
                <a:latin typeface="+mn-lt"/>
                <a:ea typeface="Calibri"/>
                <a:cs typeface="Calibri"/>
                <a:sym typeface="Calibri"/>
              </a:rPr>
              <a:t>7.1.1.7</a:t>
            </a:r>
            <a:r>
              <a:rPr lang="en-GB" sz="1200" b="1" i="0" u="none" strike="noStrike" kern="1200" cap="none" baseline="0">
                <a:solidFill>
                  <a:schemeClr val="tx1"/>
                </a:solidFill>
                <a:effectLst/>
                <a:latin typeface="+mn-lt"/>
                <a:ea typeface="Calibri"/>
                <a:cs typeface="Calibri"/>
                <a:sym typeface="Calibri"/>
              </a:rPr>
              <a:t> (introduce)</a:t>
            </a:r>
            <a:r>
              <a:rPr lang="en-GB" sz="1200" b="0" i="0" u="none" strike="noStrike" kern="1200" cap="none" baseline="0">
                <a:solidFill>
                  <a:schemeClr val="tx1"/>
                </a:solidFill>
                <a:effectLst/>
                <a:latin typeface="+mn-lt"/>
                <a:ea typeface="Calibri"/>
                <a:cs typeface="Calibri"/>
                <a:sym typeface="Calibri"/>
              </a:rPr>
              <a:t> </a:t>
            </a:r>
            <a:r>
              <a:rPr lang="de-DE" sz="1200" b="0" i="0" u="none" strike="noStrike" kern="1200" cap="none">
                <a:solidFill>
                  <a:schemeClr val="tx1"/>
                </a:solidFill>
                <a:effectLst/>
                <a:latin typeface="+mn-lt"/>
                <a:ea typeface="Calibri"/>
                <a:cs typeface="Calibri"/>
                <a:sym typeface="Calibri"/>
              </a:rPr>
              <a:t>Band [&lt;4034] Buch [295] Film [524] Lehrerin [2696] Lied [1726] Sänger [3916] Sängerin [3916] leider [642] Lieblings- [&gt;4034]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8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a:t>
            </a:r>
            <a:r>
              <a:rPr lang="en-GB" b="0"/>
              <a:t>To provide practice</a:t>
            </a:r>
            <a:r>
              <a:rPr lang="en-GB" b="0" baseline="0"/>
              <a:t> in recognising the new vocabulary in the listening modality.</a:t>
            </a:r>
            <a:br>
              <a:rPr lang="en-GB" b="0" dirty="0"/>
            </a:br>
            <a:br>
              <a:rPr lang="en-GB" dirty="0"/>
            </a:br>
            <a:r>
              <a:rPr lang="en-GB" b="1" dirty="0"/>
              <a:t>Procedure:</a:t>
            </a:r>
            <a:br>
              <a:rPr lang="en-GB" dirty="0"/>
            </a:br>
            <a:r>
              <a:rPr lang="en-GB"/>
              <a:t>1. Explain to students that they are going to hear nine German words, and that they should arrange their cards in a 3x3 grid as shown (working from A-I), English-side up, in the order they hear the words. </a:t>
            </a:r>
          </a:p>
          <a:p>
            <a:r>
              <a:rPr lang="en-GB"/>
              <a:t>NB: Students don’t add letters to their flashcards, these are just to show the order that they need to place the cards in, according to</a:t>
            </a:r>
            <a:r>
              <a:rPr lang="en-GB" baseline="0"/>
              <a:t> the order in which the teacher says the words. It’s easier to model this task than explain too much about it.  The first time students do it, a few might be unsure, but after the first time, they will immediately know from this slide exactly what they have to do. It’s worth reassuring them of this, the first time you do it!</a:t>
            </a:r>
            <a:endParaRPr lang="en-GB"/>
          </a:p>
          <a:p>
            <a:r>
              <a:rPr lang="en-GB"/>
              <a:t>2. Teacher reads the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Teacher then asks the students ‘Was ist A? Was ist B?’ to elicit the response ‘</a:t>
            </a:r>
            <a:r>
              <a:rPr lang="en-GB" i="0" baseline="0"/>
              <a:t>A ist </a:t>
            </a:r>
            <a:r>
              <a:rPr lang="en-GB" i="1" baseline="0"/>
              <a:t>das Buch, B ist der Sänger etc..</a:t>
            </a:r>
            <a:br>
              <a:rPr lang="en-GB" i="1" baseline="0"/>
            </a:br>
            <a:r>
              <a:rPr lang="en-GB" i="1" baseline="0"/>
              <a:t>Note: The answers appear in English on the screen under each letter, so all can see/read/check their answers and know if they heard correctly, BUT this task additionally elicits the German from students that can already produce it, so it offers ideal differentiation.  On the other hand, if the whole class is already able to produce the language, then the teacher can elicit the answers chorally from the whole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Answers revealed by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p>
          <a:p>
            <a:r>
              <a:rPr lang="en-GB" i="0"/>
              <a:t>das Buch,</a:t>
            </a:r>
            <a:r>
              <a:rPr lang="en-GB" i="0" baseline="0"/>
              <a:t> der Sänger, leider, der Film, Lieblings-, die Band, das Lied, die Lehrerin, die Sängerin.</a:t>
            </a:r>
            <a:br>
              <a:rPr lang="en-GB" dirty="0"/>
            </a:b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30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GB" b="0"/>
              <a:t>To provide practice</a:t>
            </a:r>
            <a:r>
              <a:rPr lang="en-GB" b="0" baseline="0"/>
              <a:t> in recognising the new vocabulary in the listening modality.</a:t>
            </a:r>
            <a:br>
              <a:rPr lang="en-GB" b="0"/>
            </a:b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As an alternative, or additional version, the teacher can give students the transcript to read to a partner, rather than reading it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Students listen to the words and arrange their flashcards in a 3 x 3 grid as shown, in the order they hear the words (from A –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Teacher then asks the students ‘Was ist A? Was ist B?’ to elicit the response ‘‘</a:t>
            </a:r>
            <a:r>
              <a:rPr lang="en-GB" i="0" baseline="0"/>
              <a:t>A ist </a:t>
            </a:r>
            <a:r>
              <a:rPr lang="en-GB" i="1" baseline="0"/>
              <a:t>die Band, B ist das Lied etc..</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Answers revealed on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die Band, das Lied, Lieblings-, der Film, das </a:t>
            </a:r>
            <a:r>
              <a:rPr lang="en-GB"/>
              <a:t>Buch,</a:t>
            </a:r>
            <a:r>
              <a:rPr lang="en-GB" baseline="0"/>
              <a:t> der Sänger, die Sängerin,  leider, die Lehrerin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64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a:br>
            <a:br>
              <a:rPr lang="en-GB" b="1"/>
            </a:br>
            <a:r>
              <a:rPr lang="en-GB" b="1"/>
              <a:t>Aim: </a:t>
            </a:r>
            <a:r>
              <a:rPr lang="en-GB" b="0"/>
              <a:t>To provide practice</a:t>
            </a:r>
            <a:r>
              <a:rPr lang="en-GB" b="0" baseline="0"/>
              <a:t> in recognising the new vocabulary in the listening modality.</a:t>
            </a:r>
            <a:br>
              <a:rPr lang="en-GB"/>
            </a:br>
            <a:br>
              <a:rPr lang="en-GB"/>
            </a:br>
            <a:r>
              <a:rPr lang="en-GB" b="1"/>
              <a:t>Procedure:</a:t>
            </a:r>
            <a:br>
              <a:rPr lang="en-GB"/>
            </a:br>
            <a:r>
              <a:rPr lang="en-GB"/>
              <a:t>1. </a:t>
            </a:r>
            <a:r>
              <a:rPr lang="en-GB" baseline="0"/>
              <a:t>This third slide could either be a 2</a:t>
            </a:r>
            <a:r>
              <a:rPr lang="en-GB" baseline="30000"/>
              <a:t>nd</a:t>
            </a:r>
            <a:r>
              <a:rPr lang="en-GB" baseline="0"/>
              <a:t> slide for pairs to swap roles, or the teacher can do a quicker, whole class round, speeding up delivery and reducing the pauses between each vocabulary item to increase the processing challenge for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Students listen to the words and arrange their flashcards in a 3 x 3 grid as shown, in the order they hear the words (from A –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Teacher then asks the students ‘Was ist A? Was ist B?’ to elicit the response ‘</a:t>
            </a:r>
            <a:r>
              <a:rPr lang="en-GB" i="0" baseline="0"/>
              <a:t>A ist </a:t>
            </a:r>
            <a:r>
              <a:rPr lang="en-GB" i="1" baseline="0"/>
              <a:t>der Sänger</a:t>
            </a:r>
            <a:r>
              <a:rPr lang="en-GB" i="0" baseline="0"/>
              <a:t>, B ist </a:t>
            </a:r>
            <a:r>
              <a:rPr lang="en-GB" i="1" baseline="0"/>
              <a:t>die Lehrerin</a:t>
            </a:r>
            <a:r>
              <a:rPr lang="en-GB" baseline="0"/>
              <a:t>’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Answers revealed on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der Sänger, die Lehrerin, die Band, der Film, das </a:t>
            </a:r>
            <a:r>
              <a:rPr lang="en-GB"/>
              <a:t>Buch,</a:t>
            </a:r>
            <a:r>
              <a:rPr lang="en-GB" baseline="0"/>
              <a:t> die Sängerin, das Lied, leider, Lieblings-</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045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dirty="0"/>
            </a:br>
            <a:br>
              <a:rPr lang="en-GB" b="1" dirty="0"/>
            </a:br>
            <a:r>
              <a:rPr lang="en-GB" b="1" dirty="0"/>
              <a:t>Aim</a:t>
            </a:r>
            <a:r>
              <a:rPr lang="en-GB" b="1"/>
              <a:t>: </a:t>
            </a:r>
            <a:r>
              <a:rPr lang="en-GB" b="0"/>
              <a:t>To introduce VSO (verb-subject-object) questions.</a:t>
            </a:r>
            <a:br>
              <a:rPr lang="en-GB" b="0" dirty="0"/>
            </a:br>
            <a:br>
              <a:rPr lang="en-GB" dirty="0"/>
            </a:br>
            <a:r>
              <a:rPr lang="en-GB" b="1" dirty="0"/>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Check students’ understanding at each stage.</a:t>
            </a:r>
            <a:br>
              <a:rPr lang="en-GB"/>
            </a:br>
            <a:r>
              <a:rPr lang="en-GB"/>
              <a:t>3. Tell</a:t>
            </a:r>
            <a:r>
              <a:rPr lang="en-GB" baseline="0"/>
              <a:t> students that they might find it tricky to remember this because a) the English construction is different, and b) additional clues are provided by intonation in spoken form, and punctuation in written 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62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br>
              <a:rPr lang="en-GB" dirty="0"/>
            </a:br>
            <a:br>
              <a:rPr lang="en-GB" b="1" dirty="0"/>
            </a:br>
            <a:r>
              <a:rPr lang="en-GB" b="1" dirty="0"/>
              <a:t>Aim</a:t>
            </a:r>
            <a:r>
              <a:rPr lang="en-GB" b="1"/>
              <a:t>: </a:t>
            </a:r>
            <a:r>
              <a:rPr lang="en-GB" b="0"/>
              <a:t>To provide practice in recognising VSO questions (reading modality).</a:t>
            </a:r>
            <a:br>
              <a:rPr lang="en-GB" b="0" dirty="0"/>
            </a:br>
            <a:br>
              <a:rPr lang="en-GB" dirty="0"/>
            </a:br>
            <a:r>
              <a:rPr lang="en-GB" b="1" dirty="0"/>
              <a:t>Procedure:</a:t>
            </a:r>
            <a:br>
              <a:rPr lang="en-GB" dirty="0"/>
            </a:br>
            <a:r>
              <a:rPr lang="en-GB"/>
              <a:t>1. Students can </a:t>
            </a:r>
            <a:r>
              <a:rPr lang="en-GB" baseline="0"/>
              <a:t>do the task by writing numbers 1-9 and noting ? or . next to each.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05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a:t>Timing: 2 minutes</a:t>
            </a:r>
            <a:br>
              <a:rPr lang="en-GB" dirty="0"/>
            </a:br>
            <a:br>
              <a:rPr lang="en-GB" b="1" dirty="0"/>
            </a:br>
            <a:r>
              <a:rPr lang="en-GB" b="1" dirty="0"/>
              <a:t>Aim</a:t>
            </a:r>
            <a:r>
              <a:rPr lang="en-GB" b="1"/>
              <a:t>: </a:t>
            </a:r>
            <a:r>
              <a:rPr lang="en-GB" b="0"/>
              <a:t>To provide the answers to the task</a:t>
            </a:r>
            <a:r>
              <a:rPr lang="en-GB" b="0" baseline="0"/>
              <a:t> </a:t>
            </a:r>
            <a:r>
              <a:rPr lang="en-GB" b="0"/>
              <a:t>on the previous slide.</a:t>
            </a:r>
            <a:br>
              <a:rPr lang="en-GB" b="0"/>
            </a:br>
            <a:br>
              <a:rPr lang="en-GB"/>
            </a:br>
            <a:r>
              <a:rPr lang="en-GB" b="1"/>
              <a:t>Procedure:</a:t>
            </a:r>
            <a:br>
              <a:rPr lang="en-GB"/>
            </a:br>
            <a:r>
              <a:rPr lang="en-GB"/>
              <a:t>1. </a:t>
            </a:r>
            <a:r>
              <a:rPr lang="en-US" sz="1200" b="0" kern="1200">
                <a:solidFill>
                  <a:schemeClr val="tx1"/>
                </a:solidFill>
                <a:effectLst/>
                <a:latin typeface="+mn-lt"/>
                <a:ea typeface="+mn-ea"/>
                <a:cs typeface="+mn-cs"/>
              </a:rPr>
              <a:t>Teacher elicits responses by asking ‘Ist das eine Frage?’ (Ja/nein) and pointing to the item. Students</a:t>
            </a:r>
            <a:r>
              <a:rPr lang="en-US" sz="1200" b="0" kern="1200" baseline="0">
                <a:solidFill>
                  <a:schemeClr val="tx1"/>
                </a:solidFill>
                <a:effectLst/>
                <a:latin typeface="+mn-lt"/>
                <a:ea typeface="+mn-ea"/>
                <a:cs typeface="+mn-cs"/>
              </a:rPr>
              <a:t> already know ‘Frage’, and the grammatical focus of this week is yes/no questions so the use of those here in input serves to reinforce the pattern. The word for sentence ‘Satz’ [582] is also a high-frequency word, and some teachers might find themselves naturally introducing it here.</a:t>
            </a:r>
            <a:br>
              <a:rPr lang="en-US" sz="1200" b="0" kern="1200">
                <a:solidFill>
                  <a:schemeClr val="tx1"/>
                </a:solidFill>
                <a:effectLst/>
                <a:latin typeface="+mn-lt"/>
                <a:ea typeface="+mn-ea"/>
                <a:cs typeface="+mn-cs"/>
              </a:rPr>
            </a:br>
            <a:r>
              <a:rPr lang="en-US" sz="1200" b="1" kern="1200">
                <a:solidFill>
                  <a:schemeClr val="tx1"/>
                </a:solidFill>
                <a:effectLst/>
                <a:latin typeface="+mn-lt"/>
                <a:ea typeface="+mn-ea"/>
                <a:cs typeface="+mn-cs"/>
              </a:rPr>
              <a:t>Note: </a:t>
            </a:r>
            <a:r>
              <a:rPr lang="en-US" sz="1200" b="0" kern="1200">
                <a:solidFill>
                  <a:schemeClr val="tx1"/>
                </a:solidFill>
                <a:effectLst/>
                <a:latin typeface="+mn-lt"/>
                <a:ea typeface="+mn-ea"/>
                <a:cs typeface="+mn-cs"/>
              </a:rPr>
              <a:t>Students have not yet been taught</a:t>
            </a:r>
            <a:r>
              <a:rPr lang="en-US" sz="1200" b="0" kern="1200" baseline="0">
                <a:solidFill>
                  <a:schemeClr val="tx1"/>
                </a:solidFill>
                <a:effectLst/>
                <a:latin typeface="+mn-lt"/>
                <a:ea typeface="+mn-ea"/>
                <a:cs typeface="+mn-cs"/>
              </a:rPr>
              <a:t> numbers in the SOW so at this point there is no direction to use them.  Depending on the class, some teachers may feel that they can begin to use them in tasks receptively, priming for subsequent teaching.</a:t>
            </a:r>
            <a:r>
              <a:rPr lang="en-US" sz="1200" kern="1200">
                <a:solidFill>
                  <a:schemeClr val="tx1"/>
                </a:solidFill>
                <a:effectLst/>
                <a:latin typeface="+mn-lt"/>
                <a:ea typeface="+mn-ea"/>
                <a:cs typeface="+mn-cs"/>
              </a:rPr>
              <a:t> </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a:solidFill>
                  <a:schemeClr val="tx1"/>
                </a:solidFill>
                <a:effectLst/>
                <a:latin typeface="+mn-lt"/>
                <a:ea typeface="+mn-ea"/>
                <a:cs typeface="+mn-cs"/>
              </a:rPr>
              <a:t>2. Click to reveal answers one at time.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16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a:t>
            </a:r>
            <a:r>
              <a:rPr lang="en-GB" b="1"/>
              <a:t>: </a:t>
            </a:r>
            <a:r>
              <a:rPr lang="en-GB" b="0"/>
              <a:t>To revise use of ‘wie sagt man...?’</a:t>
            </a:r>
            <a:br>
              <a:rPr lang="en-GB" b="0" dirty="0"/>
            </a:br>
            <a:br>
              <a:rPr lang="en-GB" dirty="0"/>
            </a:br>
            <a:r>
              <a:rPr lang="en-GB" b="1" dirty="0"/>
              <a:t>Procedure:</a:t>
            </a:r>
            <a:br>
              <a:rPr lang="en-GB" dirty="0"/>
            </a:br>
            <a:r>
              <a:rPr lang="en-GB"/>
              <a:t>1. </a:t>
            </a:r>
            <a:r>
              <a:rPr lang="en-GB" baseline="0"/>
              <a:t>Revise use of ‘wie sagt man…’ and responses ‘ich weiß/ich weiß nicht’ in whole class feedback.</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8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a:t>Timing: 2 minutes</a:t>
            </a:r>
            <a:br>
              <a:rPr lang="en-GB" dirty="0"/>
            </a:br>
            <a:br>
              <a:rPr lang="en-GB" b="1" dirty="0"/>
            </a:br>
            <a:r>
              <a:rPr lang="en-GB" b="1" dirty="0"/>
              <a:t>Aim</a:t>
            </a:r>
            <a:r>
              <a:rPr lang="en-GB" b="1"/>
              <a:t>: </a:t>
            </a:r>
            <a:r>
              <a:rPr lang="en-GB" b="0"/>
              <a:t>To explain</a:t>
            </a:r>
            <a:r>
              <a:rPr lang="en-GB" b="0" baseline="0"/>
              <a:t> the task which follows.</a:t>
            </a:r>
          </a:p>
          <a:p>
            <a:pPr hangingPunct="0"/>
            <a:br>
              <a:rPr lang="en-GB"/>
            </a:br>
            <a:r>
              <a:rPr lang="en-GB" b="1"/>
              <a:t>Procedure</a:t>
            </a:r>
            <a:r>
              <a:rPr lang="en-GB" b="1" dirty="0"/>
              <a:t>:</a:t>
            </a:r>
            <a:br>
              <a:rPr lang="en-GB"/>
            </a:br>
            <a:r>
              <a:rPr lang="en-GB" b="0"/>
              <a:t>1. </a:t>
            </a:r>
            <a:r>
              <a:rPr lang="en-US" sz="1200" b="0" kern="1200">
                <a:solidFill>
                  <a:schemeClr val="tx1"/>
                </a:solidFill>
                <a:effectLst/>
                <a:latin typeface="+mn-lt"/>
                <a:ea typeface="+mn-ea"/>
                <a:cs typeface="+mn-cs"/>
              </a:rPr>
              <a:t>NB: This slide is an example to</a:t>
            </a:r>
            <a:r>
              <a:rPr lang="en-US" sz="1200" b="0" kern="1200" baseline="0">
                <a:solidFill>
                  <a:schemeClr val="tx1"/>
                </a:solidFill>
                <a:effectLst/>
                <a:latin typeface="+mn-lt"/>
                <a:ea typeface="+mn-ea"/>
                <a:cs typeface="+mn-cs"/>
              </a:rPr>
              <a:t> do first with students and correct. It has the answers for A and B.</a:t>
            </a:r>
          </a:p>
          <a:p>
            <a:pPr hangingPunct="0"/>
            <a:r>
              <a:rPr lang="en-US" sz="1200" b="0" kern="1200" baseline="0">
                <a:solidFill>
                  <a:schemeClr val="tx1"/>
                </a:solidFill>
                <a:effectLst/>
                <a:latin typeface="+mn-lt"/>
                <a:ea typeface="+mn-ea"/>
                <a:cs typeface="+mn-cs"/>
              </a:rPr>
              <a:t>2. Then go to the next slide for the full exercise. The next slide has the audio and the answers.</a:t>
            </a:r>
          </a:p>
          <a:p>
            <a:pPr hangingPunct="0"/>
            <a:r>
              <a:rPr lang="en-US" sz="1200" b="0" kern="1200" baseline="0">
                <a:solidFill>
                  <a:schemeClr val="tx1"/>
                </a:solidFill>
                <a:effectLst/>
                <a:latin typeface="+mn-lt"/>
                <a:ea typeface="+mn-ea"/>
                <a:cs typeface="+mn-cs"/>
              </a:rPr>
              <a:t>3. NB: If it seems strange to students that we have so many appearances from Zorg, the robot, explain that it is important that we remove the audible clues (i.e. raised intonation) that come with questions, so that they only focus on the syntax.</a:t>
            </a:r>
            <a:br>
              <a:rPr lang="en-US" sz="1200" b="0" kern="1200" baseline="0">
                <a:solidFill>
                  <a:schemeClr val="tx1"/>
                </a:solidFill>
                <a:effectLst/>
                <a:latin typeface="+mn-lt"/>
                <a:ea typeface="+mn-ea"/>
                <a:cs typeface="+mn-cs"/>
              </a:rPr>
            </a:br>
            <a:br>
              <a:rPr lang="en-US" sz="1200" b="0" kern="1200" baseline="0">
                <a:solidFill>
                  <a:schemeClr val="tx1"/>
                </a:solidFill>
                <a:effectLst/>
                <a:latin typeface="+mn-lt"/>
                <a:ea typeface="+mn-ea"/>
                <a:cs typeface="+mn-cs"/>
              </a:rPr>
            </a:br>
            <a:r>
              <a:rPr lang="en-US" sz="1200" b="1" kern="1200">
                <a:solidFill>
                  <a:schemeClr val="tx1"/>
                </a:solidFill>
                <a:effectLst/>
                <a:latin typeface="+mn-lt"/>
                <a:ea typeface="+mn-ea"/>
                <a:cs typeface="+mn-cs"/>
              </a:rPr>
              <a:t>Transcript:</a:t>
            </a:r>
            <a:endParaRPr lang="en-GB" sz="1200" kern="1200">
              <a:solidFill>
                <a:schemeClr val="tx1"/>
              </a:solidFill>
              <a:effectLst/>
              <a:latin typeface="+mn-lt"/>
              <a:ea typeface="+mn-ea"/>
              <a:cs typeface="+mn-cs"/>
            </a:endParaRPr>
          </a:p>
          <a:p>
            <a:pPr hangingPunct="0"/>
            <a:r>
              <a:rPr lang="en-US" sz="1200" kern="1200">
                <a:solidFill>
                  <a:schemeClr val="tx1"/>
                </a:solidFill>
                <a:effectLst/>
                <a:latin typeface="+mn-lt"/>
                <a:ea typeface="+mn-ea"/>
                <a:cs typeface="+mn-cs"/>
              </a:rPr>
              <a:t>a) </a:t>
            </a:r>
            <a:r>
              <a:rPr lang="en-GB" sz="1200" kern="1200">
                <a:solidFill>
                  <a:schemeClr val="tx1"/>
                </a:solidFill>
                <a:effectLst/>
                <a:latin typeface="+mn-lt"/>
                <a:ea typeface="+mn-ea"/>
                <a:cs typeface="+mn-cs"/>
              </a:rPr>
              <a:t>Hast du ein Haustier</a:t>
            </a:r>
          </a:p>
          <a:p>
            <a:pPr hangingPunct="0"/>
            <a:r>
              <a:rPr lang="en-US" sz="1200" kern="1200">
                <a:solidFill>
                  <a:schemeClr val="tx1"/>
                </a:solidFill>
                <a:effectLst/>
                <a:latin typeface="+mn-lt"/>
                <a:ea typeface="+mn-ea"/>
                <a:cs typeface="+mn-cs"/>
              </a:rPr>
              <a:t>b) Du hast einen Lehrer</a:t>
            </a:r>
          </a:p>
          <a:p>
            <a:pPr hangingPunct="0"/>
            <a:r>
              <a:rPr lang="en-US" sz="1200" kern="1200">
                <a:solidFill>
                  <a:schemeClr val="tx1"/>
                </a:solidFill>
                <a:effectLst/>
                <a:latin typeface="+mn-lt"/>
                <a:ea typeface="+mn-ea"/>
                <a:cs typeface="+mn-cs"/>
              </a:rPr>
              <a:t>c) Hast du eine Hand</a:t>
            </a:r>
          </a:p>
          <a:p>
            <a:pPr hangingPunct="0"/>
            <a:r>
              <a:rPr lang="en-US" sz="1200" kern="1200">
                <a:solidFill>
                  <a:schemeClr val="tx1"/>
                </a:solidFill>
                <a:effectLst/>
                <a:latin typeface="+mn-lt"/>
                <a:ea typeface="+mn-ea"/>
                <a:cs typeface="+mn-cs"/>
              </a:rPr>
              <a:t>d) Hast du einen Tisch</a:t>
            </a:r>
          </a:p>
          <a:p>
            <a:pPr hangingPunct="0"/>
            <a:r>
              <a:rPr lang="en-US" sz="1200" kern="1200">
                <a:solidFill>
                  <a:schemeClr val="tx1"/>
                </a:solidFill>
                <a:effectLst/>
                <a:latin typeface="+mn-lt"/>
                <a:ea typeface="+mn-ea"/>
                <a:cs typeface="+mn-cs"/>
              </a:rPr>
              <a:t>e) Du hast eine Tafel</a:t>
            </a:r>
          </a:p>
          <a:p>
            <a:pPr hangingPunct="0"/>
            <a:r>
              <a:rPr lang="en-US" sz="1200" kern="1200">
                <a:solidFill>
                  <a:schemeClr val="tx1"/>
                </a:solidFill>
                <a:effectLst/>
                <a:latin typeface="+mn-lt"/>
                <a:ea typeface="+mn-ea"/>
                <a:cs typeface="+mn-cs"/>
              </a:rPr>
              <a:t>f) Du hast ein Haus</a:t>
            </a:r>
          </a:p>
          <a:p>
            <a:pPr hangingPunct="0"/>
            <a:r>
              <a:rPr lang="en-US" sz="1200" kern="1200">
                <a:solidFill>
                  <a:schemeClr val="tx1"/>
                </a:solidFill>
                <a:effectLst/>
                <a:latin typeface="+mn-lt"/>
                <a:ea typeface="+mn-ea"/>
                <a:cs typeface="+mn-cs"/>
              </a:rPr>
              <a:t>g) Du hast ein Fenster</a:t>
            </a:r>
          </a:p>
          <a:p>
            <a:pPr hangingPunct="0"/>
            <a:r>
              <a:rPr lang="en-US" sz="1200" kern="1200">
                <a:solidFill>
                  <a:schemeClr val="tx1"/>
                </a:solidFill>
                <a:effectLst/>
                <a:latin typeface="+mn-lt"/>
                <a:ea typeface="+mn-ea"/>
                <a:cs typeface="+mn-cs"/>
              </a:rPr>
              <a:t>h) Hast du ein Heft</a:t>
            </a:r>
          </a:p>
          <a:p>
            <a:pPr hangingPunct="0"/>
            <a:r>
              <a:rPr lang="en-US" sz="1200" kern="1200">
                <a:solidFill>
                  <a:schemeClr val="tx1"/>
                </a:solidFill>
                <a:effectLst/>
                <a:latin typeface="+mn-lt"/>
                <a:ea typeface="+mn-ea"/>
                <a:cs typeface="+mn-cs"/>
              </a:rPr>
              <a:t>i) Hast du einen Freund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478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a:t>Timing: 4 minutes</a:t>
            </a:r>
            <a:br>
              <a:rPr lang="en-GB"/>
            </a:br>
            <a:br>
              <a:rPr lang="en-GB" b="1"/>
            </a:br>
            <a:r>
              <a:rPr lang="en-GB" b="1"/>
              <a:t>Aim: </a:t>
            </a:r>
            <a:r>
              <a:rPr lang="en-GB" b="0"/>
              <a:t>To provide practice in recognising VSO questions (listening modality).</a:t>
            </a:r>
            <a:br>
              <a:rPr lang="en-GB" b="0"/>
            </a:br>
            <a:br>
              <a:rPr lang="en-GB" dirty="0"/>
            </a:br>
            <a:r>
              <a:rPr lang="en-GB" b="1" dirty="0"/>
              <a:t>Procedure:</a:t>
            </a:r>
            <a:br>
              <a:rPr lang="en-GB"/>
            </a:br>
            <a:r>
              <a:rPr lang="en-GB"/>
              <a:t>1. Again, students can</a:t>
            </a:r>
            <a:r>
              <a:rPr lang="en-GB" baseline="0"/>
              <a:t> do the task by writing numbers 1-9 and noting ? or . next to each. </a:t>
            </a:r>
            <a:endParaRPr lang="en-US" sz="1200" b="1" kern="1200">
              <a:solidFill>
                <a:schemeClr val="tx1"/>
              </a:solidFill>
              <a:effectLst/>
              <a:latin typeface="+mn-lt"/>
              <a:ea typeface="+mn-ea"/>
              <a:cs typeface="+mn-cs"/>
            </a:endParaRPr>
          </a:p>
          <a:p>
            <a:pPr hangingPunct="0"/>
            <a:r>
              <a:rPr lang="en-US" sz="1200" b="0" kern="1200">
                <a:solidFill>
                  <a:schemeClr val="tx1"/>
                </a:solidFill>
                <a:effectLst/>
                <a:latin typeface="+mn-lt"/>
                <a:ea typeface="+mn-ea"/>
                <a:cs typeface="+mn-cs"/>
              </a:rPr>
              <a:t>2. Audio is activated by clicking the individual letters.</a:t>
            </a:r>
          </a:p>
          <a:p>
            <a:pPr hangingPunct="0"/>
            <a:r>
              <a:rPr lang="en-US" sz="1200" b="0" kern="1200">
                <a:solidFill>
                  <a:schemeClr val="tx1"/>
                </a:solidFill>
                <a:effectLst/>
                <a:latin typeface="+mn-lt"/>
                <a:ea typeface="+mn-ea"/>
                <a:cs typeface="+mn-cs"/>
              </a:rPr>
              <a:t>3. Answers revealed on clicking</a:t>
            </a:r>
            <a:r>
              <a:rPr lang="en-US" sz="1200" b="0" kern="1200" baseline="0">
                <a:solidFill>
                  <a:schemeClr val="tx1"/>
                </a:solidFill>
                <a:effectLst/>
                <a:latin typeface="+mn-lt"/>
                <a:ea typeface="+mn-ea"/>
                <a:cs typeface="+mn-cs"/>
              </a:rPr>
              <a:t> the gaps</a:t>
            </a:r>
            <a:r>
              <a:rPr lang="en-US" sz="1200" b="0" kern="1200">
                <a:solidFill>
                  <a:schemeClr val="tx1"/>
                </a:solidFill>
                <a:effectLst/>
                <a:latin typeface="+mn-lt"/>
                <a:ea typeface="+mn-ea"/>
                <a:cs typeface="+mn-cs"/>
              </a:rPr>
              <a:t>. Teacher elicits responses by asking ‘Ist A eine Frage?’ (Ja/nein)</a:t>
            </a:r>
          </a:p>
          <a:p>
            <a:pPr hangingPunct="0"/>
            <a:endParaRPr lang="en-US" sz="1200" b="1" kern="1200">
              <a:solidFill>
                <a:schemeClr val="tx1"/>
              </a:solidFill>
              <a:effectLst/>
              <a:latin typeface="+mn-lt"/>
              <a:ea typeface="+mn-ea"/>
              <a:cs typeface="+mn-cs"/>
            </a:endParaRPr>
          </a:p>
          <a:p>
            <a:pPr hangingPunct="0"/>
            <a:r>
              <a:rPr lang="en-US" sz="1200" b="1" kern="1200">
                <a:solidFill>
                  <a:schemeClr val="tx1"/>
                </a:solidFill>
                <a:effectLst/>
                <a:latin typeface="+mn-lt"/>
                <a:ea typeface="+mn-ea"/>
                <a:cs typeface="+mn-cs"/>
              </a:rPr>
              <a:t>Transcript:</a:t>
            </a:r>
            <a:endParaRPr lang="en-GB" sz="1200" kern="1200">
              <a:solidFill>
                <a:schemeClr val="tx1"/>
              </a:solidFill>
              <a:effectLst/>
              <a:latin typeface="+mn-lt"/>
              <a:ea typeface="+mn-ea"/>
              <a:cs typeface="+mn-cs"/>
            </a:endParaRPr>
          </a:p>
          <a:p>
            <a:pPr hangingPunct="0"/>
            <a:r>
              <a:rPr lang="en-US" sz="1200" kern="1200">
                <a:solidFill>
                  <a:schemeClr val="tx1"/>
                </a:solidFill>
                <a:effectLst/>
                <a:latin typeface="+mn-lt"/>
                <a:ea typeface="+mn-ea"/>
                <a:cs typeface="+mn-cs"/>
              </a:rPr>
              <a:t>a) </a:t>
            </a:r>
            <a:r>
              <a:rPr lang="en-GB" sz="1200" kern="1200">
                <a:solidFill>
                  <a:schemeClr val="tx1"/>
                </a:solidFill>
                <a:effectLst/>
                <a:latin typeface="+mn-lt"/>
                <a:ea typeface="+mn-ea"/>
                <a:cs typeface="+mn-cs"/>
              </a:rPr>
              <a:t>Hast du ein Haustier</a:t>
            </a:r>
          </a:p>
          <a:p>
            <a:pPr hangingPunct="0"/>
            <a:r>
              <a:rPr lang="en-US" sz="1200" kern="1200">
                <a:solidFill>
                  <a:schemeClr val="tx1"/>
                </a:solidFill>
                <a:effectLst/>
                <a:latin typeface="+mn-lt"/>
                <a:ea typeface="+mn-ea"/>
                <a:cs typeface="+mn-cs"/>
              </a:rPr>
              <a:t>b) Du hast einen Lehrer</a:t>
            </a:r>
          </a:p>
          <a:p>
            <a:pPr hangingPunct="0"/>
            <a:r>
              <a:rPr lang="en-US" sz="1200" kern="1200">
                <a:solidFill>
                  <a:schemeClr val="tx1"/>
                </a:solidFill>
                <a:effectLst/>
                <a:latin typeface="+mn-lt"/>
                <a:ea typeface="+mn-ea"/>
                <a:cs typeface="+mn-cs"/>
              </a:rPr>
              <a:t>c) Hast du eine Hand</a:t>
            </a:r>
          </a:p>
          <a:p>
            <a:pPr hangingPunct="0"/>
            <a:r>
              <a:rPr lang="en-US" sz="1200" kern="1200">
                <a:solidFill>
                  <a:schemeClr val="tx1"/>
                </a:solidFill>
                <a:effectLst/>
                <a:latin typeface="+mn-lt"/>
                <a:ea typeface="+mn-ea"/>
                <a:cs typeface="+mn-cs"/>
              </a:rPr>
              <a:t>d) Hast du einen Tisch</a:t>
            </a:r>
          </a:p>
          <a:p>
            <a:pPr hangingPunct="0"/>
            <a:r>
              <a:rPr lang="en-US" sz="1200" kern="1200">
                <a:solidFill>
                  <a:schemeClr val="tx1"/>
                </a:solidFill>
                <a:effectLst/>
                <a:latin typeface="+mn-lt"/>
                <a:ea typeface="+mn-ea"/>
                <a:cs typeface="+mn-cs"/>
              </a:rPr>
              <a:t>e) Hast du eine Tafel</a:t>
            </a:r>
          </a:p>
          <a:p>
            <a:pPr hangingPunct="0"/>
            <a:r>
              <a:rPr lang="en-US" sz="1200" kern="1200">
                <a:solidFill>
                  <a:schemeClr val="tx1"/>
                </a:solidFill>
                <a:effectLst/>
                <a:latin typeface="+mn-lt"/>
                <a:ea typeface="+mn-ea"/>
                <a:cs typeface="+mn-cs"/>
              </a:rPr>
              <a:t>f) Du hast ein Haus</a:t>
            </a:r>
          </a:p>
          <a:p>
            <a:pPr hangingPunct="0"/>
            <a:r>
              <a:rPr lang="en-US" sz="1200" kern="1200">
                <a:solidFill>
                  <a:schemeClr val="tx1"/>
                </a:solidFill>
                <a:effectLst/>
                <a:latin typeface="+mn-lt"/>
                <a:ea typeface="+mn-ea"/>
                <a:cs typeface="+mn-cs"/>
              </a:rPr>
              <a:t>g) Du hast ein Fenster</a:t>
            </a:r>
          </a:p>
          <a:p>
            <a:pPr hangingPunct="0"/>
            <a:r>
              <a:rPr lang="en-US" sz="1200" kern="1200">
                <a:solidFill>
                  <a:schemeClr val="tx1"/>
                </a:solidFill>
                <a:effectLst/>
                <a:latin typeface="+mn-lt"/>
                <a:ea typeface="+mn-ea"/>
                <a:cs typeface="+mn-cs"/>
              </a:rPr>
              <a:t>h) Hast du ein Heft</a:t>
            </a:r>
          </a:p>
          <a:p>
            <a:pPr hangingPunct="0"/>
            <a:r>
              <a:rPr lang="en-US" sz="1200" kern="1200">
                <a:solidFill>
                  <a:schemeClr val="tx1"/>
                </a:solidFill>
                <a:effectLst/>
                <a:latin typeface="+mn-lt"/>
                <a:ea typeface="+mn-ea"/>
                <a:cs typeface="+mn-cs"/>
              </a:rPr>
              <a:t>i) Hast du einen Freund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20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Liebe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fold both hands over your heart, and smile!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ie</a:t>
            </a:r>
            <a:r>
              <a:rPr lang="en-GB" b="1" dirty="0"/>
              <a:t>] </a:t>
            </a:r>
            <a:r>
              <a:rPr lang="en-GB" baseline="0" dirty="0"/>
              <a:t>sound, pronouncing </a:t>
            </a:r>
            <a:r>
              <a:rPr lang="en-GB" b="0" baseline="0" dirty="0"/>
              <a:t>”</a:t>
            </a:r>
            <a:r>
              <a:rPr lang="en-GB" b="1" baseline="0" dirty="0"/>
              <a:t>Liebe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Liebe </a:t>
            </a:r>
            <a:r>
              <a:rPr lang="en-GB" baseline="0" dirty="0"/>
              <a:t>[843]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783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661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015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476293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2561380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4089270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TO BE ADDED</a:t>
            </a:r>
          </a:p>
          <a:p>
            <a:r>
              <a:rPr lang="en-GB" b="1" dirty="0"/>
              <a:t>Timing: 5 minutes</a:t>
            </a:r>
            <a:br>
              <a:rPr lang="en-GB" dirty="0"/>
            </a:br>
            <a:br>
              <a:rPr lang="en-GB" b="1" dirty="0"/>
            </a:br>
            <a:r>
              <a:rPr lang="en-GB" b="1" dirty="0"/>
              <a:t>Aim: </a:t>
            </a:r>
            <a:r>
              <a:rPr lang="en-GB" b="0" dirty="0"/>
              <a:t>To provide aural practice in distinguishing</a:t>
            </a:r>
            <a:r>
              <a:rPr lang="en-GB" b="0" baseline="0" dirty="0"/>
              <a:t> between </a:t>
            </a:r>
            <a:r>
              <a:rPr lang="en-GB" b="0" dirty="0"/>
              <a:t>this</a:t>
            </a:r>
            <a:r>
              <a:rPr lang="en-GB" b="0" baseline="0" dirty="0"/>
              <a:t> week’s SSC [</a:t>
            </a:r>
            <a:r>
              <a:rPr lang="en-GB" b="0" baseline="0" dirty="0" err="1"/>
              <a:t>ie</a:t>
            </a:r>
            <a:r>
              <a:rPr lang="en-GB" b="0" baseline="0" dirty="0"/>
              <a:t>] and the previously taught SSC long [e], here represented by the letters </a:t>
            </a:r>
            <a:r>
              <a:rPr lang="en-GB" b="0" i="1" baseline="0" dirty="0" err="1"/>
              <a:t>ee</a:t>
            </a:r>
            <a:r>
              <a:rPr lang="en-GB" b="0" i="1" baseline="0" dirty="0"/>
              <a:t>, </a:t>
            </a:r>
            <a:r>
              <a:rPr lang="en-GB" b="0" i="0" baseline="0" dirty="0"/>
              <a:t>specifically because this SSC is pronounced in English in the same way as [</a:t>
            </a:r>
            <a:r>
              <a:rPr lang="en-GB" b="0" i="0" baseline="0" dirty="0" err="1"/>
              <a:t>ie</a:t>
            </a:r>
            <a:r>
              <a:rPr lang="en-GB" b="0" i="0" baseline="0" dirty="0"/>
              <a:t>] in German.</a:t>
            </a:r>
            <a:br>
              <a:rPr lang="en-GB" b="0" dirty="0"/>
            </a:br>
            <a:br>
              <a:rPr lang="en-GB" dirty="0"/>
            </a:br>
            <a:r>
              <a:rPr lang="en-GB" b="1" dirty="0"/>
              <a:t>Procedure:</a:t>
            </a:r>
            <a:br>
              <a:rPr lang="en-GB" dirty="0"/>
            </a:br>
            <a:r>
              <a:rPr lang="en-GB" dirty="0"/>
              <a:t>1. Students write 1-8, listen to each unknown word and transcribe the missing letters (or the whole word).</a:t>
            </a:r>
            <a:br>
              <a:rPr lang="en-GB" dirty="0"/>
            </a:br>
            <a:r>
              <a:rPr lang="en-GB" dirty="0"/>
              <a:t>2. Click to reveal answers.</a:t>
            </a:r>
            <a:br>
              <a:rPr lang="en-GB" dirty="0"/>
            </a:br>
            <a:r>
              <a:rPr lang="en-GB" dirty="0"/>
              <a:t>3. Pictures and/or words are provided to make meanings clear to students.</a:t>
            </a:r>
          </a:p>
          <a:p>
            <a:endParaRPr lang="en-GB" dirty="0"/>
          </a:p>
          <a:p>
            <a:r>
              <a:rPr lang="en-GB" b="1" dirty="0"/>
              <a:t>Transcript:</a:t>
            </a:r>
            <a:br>
              <a:rPr lang="en-GB" dirty="0"/>
            </a:br>
            <a:r>
              <a:rPr lang="en-GB" dirty="0"/>
              <a:t>1. </a:t>
            </a:r>
            <a:r>
              <a:rPr lang="en-GB" dirty="0" err="1"/>
              <a:t>Kaffee</a:t>
            </a:r>
            <a:br>
              <a:rPr lang="en-GB" dirty="0"/>
            </a:br>
            <a:r>
              <a:rPr lang="en-GB" dirty="0"/>
              <a:t>2. See</a:t>
            </a:r>
            <a:br>
              <a:rPr lang="en-GB" dirty="0"/>
            </a:br>
            <a:r>
              <a:rPr lang="en-GB" dirty="0"/>
              <a:t>3. </a:t>
            </a:r>
            <a:r>
              <a:rPr lang="en-GB" dirty="0" err="1"/>
              <a:t>Sieg</a:t>
            </a:r>
            <a:br>
              <a:rPr lang="en-GB" dirty="0"/>
            </a:br>
            <a:r>
              <a:rPr lang="en-GB" dirty="0"/>
              <a:t>4. </a:t>
            </a:r>
            <a:r>
              <a:rPr lang="en-GB" dirty="0" err="1"/>
              <a:t>niemand</a:t>
            </a:r>
            <a:br>
              <a:rPr lang="en-GB" dirty="0"/>
            </a:br>
            <a:r>
              <a:rPr lang="en-GB" dirty="0"/>
              <a:t>5. Krieg</a:t>
            </a:r>
            <a:br>
              <a:rPr lang="en-GB" dirty="0"/>
            </a:br>
            <a:r>
              <a:rPr lang="en-GB" dirty="0"/>
              <a:t>6. Tee</a:t>
            </a:r>
            <a:br>
              <a:rPr lang="en-GB" dirty="0"/>
            </a:br>
            <a:r>
              <a:rPr lang="en-GB" dirty="0"/>
              <a:t>7. Nee!</a:t>
            </a:r>
            <a:br>
              <a:rPr lang="en-GB" dirty="0"/>
            </a:br>
            <a:r>
              <a:rPr lang="en-GB" dirty="0"/>
              <a:t>8. Frieden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Kaffee</a:t>
            </a:r>
            <a:r>
              <a:rPr lang="en-GB" baseline="0" dirty="0"/>
              <a:t> [1299] See [1317] </a:t>
            </a:r>
            <a:r>
              <a:rPr lang="en-GB" baseline="0" dirty="0" err="1"/>
              <a:t>Sieg</a:t>
            </a:r>
            <a:r>
              <a:rPr lang="en-GB" baseline="0" dirty="0"/>
              <a:t> [1040] </a:t>
            </a:r>
            <a:r>
              <a:rPr lang="en-GB" baseline="0" dirty="0" err="1"/>
              <a:t>niemand</a:t>
            </a:r>
            <a:r>
              <a:rPr lang="en-GB" baseline="0" dirty="0"/>
              <a:t> [362] Krieg [575] Tee [2617] nee [148] Frieden [1696]</a:t>
            </a: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524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provide spoken production practice of SSC [</a:t>
            </a:r>
            <a:r>
              <a:rPr lang="en-GB" b="0" dirty="0" err="1"/>
              <a:t>ie</a:t>
            </a:r>
            <a:r>
              <a:rPr lang="en-GB" b="0" dirty="0"/>
              <a:t>] and [</a:t>
            </a:r>
            <a:r>
              <a:rPr lang="en-GB" b="0" dirty="0" err="1"/>
              <a:t>ee</a:t>
            </a:r>
            <a:r>
              <a:rPr lang="en-GB" b="0" dirty="0"/>
              <a:t>] in a range of unknown words and words from this week’s vocabulary list.</a:t>
            </a:r>
            <a:br>
              <a:rPr lang="en-GB" b="0" dirty="0"/>
            </a:br>
            <a:br>
              <a:rPr lang="en-GB" dirty="0"/>
            </a:br>
            <a:r>
              <a:rPr lang="en-GB" b="1" dirty="0"/>
              <a:t>Procedure:</a:t>
            </a:r>
            <a:br>
              <a:rPr lang="en-GB" dirty="0"/>
            </a:br>
            <a:r>
              <a:rPr lang="en-GB" dirty="0"/>
              <a:t>1. Student A selects five words and writes them down, without Student B’s knowledge.</a:t>
            </a:r>
            <a:br>
              <a:rPr lang="en-GB" dirty="0"/>
            </a:br>
            <a:r>
              <a:rPr lang="en-GB" dirty="0"/>
              <a:t>2. Student B has 40 seconds to pronounce correctly all five words on Student A’s list by saying as many of the words as s/he can as quickly as s/he can.</a:t>
            </a:r>
          </a:p>
          <a:p>
            <a:r>
              <a:rPr lang="en-GB" dirty="0"/>
              <a:t>3. If Student B pronounces a word incorrectly, Student A may interrupt to correct, thereby taking up some of Student B’s task time.</a:t>
            </a:r>
            <a:br>
              <a:rPr lang="en-GB" dirty="0"/>
            </a:br>
            <a:r>
              <a:rPr lang="en-GB" dirty="0"/>
              <a:t>4. The number of words Student B correctly pronounces (from Student A’s selection) is the score to beat.</a:t>
            </a:r>
            <a:br>
              <a:rPr lang="en-GB" dirty="0"/>
            </a:br>
            <a:r>
              <a:rPr lang="en-GB" dirty="0"/>
              <a:t>5. Students then swap roles.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Lied [1726] Liebe</a:t>
            </a:r>
            <a:r>
              <a:rPr lang="de-DE" sz="1200" b="0" i="0" u="none" strike="noStrike" kern="1200" cap="none" baseline="0" dirty="0">
                <a:solidFill>
                  <a:schemeClr val="tx1"/>
                </a:solidFill>
                <a:effectLst/>
                <a:latin typeface="+mn-lt"/>
                <a:ea typeface="Calibri"/>
                <a:cs typeface="Calibri"/>
                <a:sym typeface="Calibri"/>
              </a:rPr>
              <a:t> [843] Brief [813] sie [10] Haustier [&gt;5000] wie [28] ziehen [266] tief [506] </a:t>
            </a:r>
            <a:r>
              <a:rPr lang="en-GB" baseline="0" dirty="0" err="1"/>
              <a:t>Kaffee</a:t>
            </a:r>
            <a:r>
              <a:rPr lang="en-GB" baseline="0" dirty="0"/>
              <a:t> [1299] See [1317] </a:t>
            </a:r>
            <a:r>
              <a:rPr lang="en-GB" baseline="0" dirty="0" err="1"/>
              <a:t>Sieg</a:t>
            </a:r>
            <a:r>
              <a:rPr lang="en-GB" baseline="0" dirty="0"/>
              <a:t> [1040] </a:t>
            </a:r>
            <a:r>
              <a:rPr lang="en-GB" baseline="0" dirty="0" err="1"/>
              <a:t>niemand</a:t>
            </a:r>
            <a:r>
              <a:rPr lang="en-GB" baseline="0" dirty="0"/>
              <a:t> [362] Krieg [575] Tee [2617] nee [148] Frieden [1696] </a:t>
            </a:r>
            <a:r>
              <a:rPr lang="en-GB" baseline="0" dirty="0" err="1"/>
              <a:t>Armee</a:t>
            </a:r>
            <a:r>
              <a:rPr lang="en-GB" baseline="0" dirty="0"/>
              <a:t> [2209] Schnee [1761] Meer [852] </a:t>
            </a:r>
            <a:r>
              <a:rPr lang="en-GB" baseline="0" dirty="0" err="1"/>
              <a:t>Idee</a:t>
            </a:r>
            <a:r>
              <a:rPr lang="en-GB" baseline="0" dirty="0"/>
              <a:t> [451]</a:t>
            </a:r>
            <a:endParaRPr lang="de-DE"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344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dirty="0"/>
            </a:br>
            <a:br>
              <a:rPr lang="en-GB" b="1" dirty="0"/>
            </a:br>
            <a:r>
              <a:rPr lang="en-GB" b="1" dirty="0"/>
              <a:t>Aim</a:t>
            </a:r>
            <a:r>
              <a:rPr lang="en-GB" b="1"/>
              <a:t>: </a:t>
            </a:r>
            <a:r>
              <a:rPr lang="en-GB" b="0"/>
              <a:t>To</a:t>
            </a:r>
            <a:r>
              <a:rPr lang="en-GB" b="0" baseline="0"/>
              <a:t> introduce the new vocabulary for this week.</a:t>
            </a:r>
            <a:br>
              <a:rPr lang="en-GB" b="0" dirty="0"/>
            </a:br>
            <a:br>
              <a:rPr lang="en-GB" dirty="0"/>
            </a:br>
            <a:r>
              <a:rPr lang="en-GB" b="1" dirty="0"/>
              <a:t>Procedure:</a:t>
            </a:r>
            <a:br>
              <a:rPr lang="en-GB" dirty="0"/>
            </a:br>
            <a:r>
              <a:rPr lang="en-GB"/>
              <a:t>1. Ask ‘Wie sagt man </a:t>
            </a:r>
            <a:r>
              <a:rPr lang="en-GB" b="1" i="1"/>
              <a:t>female teacher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-‘Ich </a:t>
            </a:r>
            <a:r>
              <a:rPr lang="en-GB" baseline="0"/>
              <a:t>weiß! die Lehrerin’</a:t>
            </a:r>
            <a:br>
              <a:rPr lang="en-GB" baseline="0"/>
            </a:br>
            <a:r>
              <a:rPr lang="en-GB" baseline="0"/>
              <a:t>2. Ensure that students give the correct definite article as per the Quizlet set.</a:t>
            </a:r>
            <a:br>
              <a:rPr lang="en-GB" baseline="0"/>
            </a:br>
            <a:r>
              <a:rPr lang="en-GB" baseline="0"/>
              <a:t>3. Answer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Draw attention to the –in suffix. Ask: ‘Und wie sagt man </a:t>
            </a:r>
            <a:r>
              <a:rPr lang="en-GB" b="1" i="1" baseline="0"/>
              <a:t>male teacher</a:t>
            </a:r>
            <a:r>
              <a:rPr lang="en-GB" b="1" i="0" baseline="0"/>
              <a:t> </a:t>
            </a:r>
            <a:r>
              <a:rPr lang="en-GB" i="0" baseline="0"/>
              <a:t>auf Deutsch?’</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89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ie</a:t>
            </a:r>
            <a:r>
              <a:rPr lang="en-GB" sz="1200" b="1" dirty="0"/>
              <a:t>]</a:t>
            </a:r>
          </a:p>
          <a:p>
            <a:pPr algn="l"/>
            <a:r>
              <a:rPr lang="en-GB" sz="1200" b="0" dirty="0"/>
              <a:t>Consolidation</a:t>
            </a:r>
            <a:r>
              <a:rPr lang="en-GB" sz="1200" b="0" baseline="0" dirty="0"/>
              <a:t> of </a:t>
            </a:r>
            <a:r>
              <a:rPr lang="en-GB" sz="1200" dirty="0">
                <a:solidFill>
                  <a:prstClr val="white"/>
                </a:solidFill>
              </a:rPr>
              <a:t>VSO questions </a:t>
            </a:r>
          </a:p>
          <a:p>
            <a:pPr algn="l"/>
            <a:r>
              <a:rPr lang="en-GB" sz="1200" dirty="0">
                <a:solidFill>
                  <a:prstClr val="white"/>
                </a:solidFill>
              </a:rPr>
              <a:t>Introduction</a:t>
            </a:r>
            <a:r>
              <a:rPr lang="en-GB" sz="1200" baseline="0" dirty="0">
                <a:solidFill>
                  <a:prstClr val="white"/>
                </a:solidFill>
              </a:rPr>
              <a:t> of </a:t>
            </a:r>
            <a:r>
              <a:rPr lang="en-GB" sz="1200" dirty="0">
                <a:solidFill>
                  <a:prstClr val="white"/>
                </a:solidFill>
              </a:rPr>
              <a:t>negation with </a:t>
            </a:r>
            <a:r>
              <a:rPr lang="en-GB" sz="1200" dirty="0" err="1">
                <a:solidFill>
                  <a:prstClr val="white"/>
                </a:solidFill>
              </a:rPr>
              <a:t>kein</a:t>
            </a:r>
            <a:r>
              <a:rPr lang="en-GB" sz="1200" dirty="0">
                <a:solidFill>
                  <a:prstClr val="white"/>
                </a:solidFill>
              </a:rPr>
              <a:t> + nouns R2 (accusative)</a:t>
            </a:r>
          </a:p>
          <a:p>
            <a:pPr algn="l"/>
            <a:r>
              <a:rPr lang="en-GB" sz="1200" dirty="0">
                <a:solidFill>
                  <a:prstClr val="white"/>
                </a:solidFill>
              </a:rPr>
              <a:t>Introduction of </a:t>
            </a:r>
            <a:r>
              <a:rPr lang="en-GB" sz="1200" dirty="0" err="1">
                <a:solidFill>
                  <a:prstClr val="white"/>
                </a:solidFill>
              </a:rPr>
              <a:t>mein</a:t>
            </a:r>
            <a:r>
              <a:rPr lang="en-GB" sz="1200" dirty="0">
                <a:solidFill>
                  <a:prstClr val="white"/>
                </a:solidFill>
              </a:rPr>
              <a:t>/</a:t>
            </a:r>
            <a:r>
              <a:rPr lang="en-GB" sz="1200" dirty="0" err="1">
                <a:solidFill>
                  <a:prstClr val="white"/>
                </a:solidFill>
              </a:rPr>
              <a:t>meine</a:t>
            </a:r>
            <a:r>
              <a:rPr lang="en-GB" sz="1200" dirty="0">
                <a:solidFill>
                  <a:prstClr val="white"/>
                </a:solidFill>
              </a:rPr>
              <a:t>/</a:t>
            </a:r>
            <a:r>
              <a:rPr lang="en-GB" sz="1200" dirty="0" err="1">
                <a:solidFill>
                  <a:prstClr val="white"/>
                </a:solidFill>
              </a:rPr>
              <a:t>mein</a:t>
            </a:r>
            <a:r>
              <a:rPr lang="en-GB" sz="1200" dirty="0">
                <a:solidFill>
                  <a:prstClr val="white"/>
                </a:solidFill>
              </a:rPr>
              <a:t> R1 (nominative)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sagt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schreibt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316480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b="0"/>
              <a:t>To provide practice in distinguishing</a:t>
            </a:r>
            <a:r>
              <a:rPr lang="en-GB" b="0" baseline="0"/>
              <a:t> between </a:t>
            </a:r>
            <a:r>
              <a:rPr lang="en-GB" b="0"/>
              <a:t>this</a:t>
            </a:r>
            <a:r>
              <a:rPr lang="en-GB" b="0" baseline="0"/>
              <a:t> week’s SSC [ie] and the SSC [ei].</a:t>
            </a:r>
            <a:br>
              <a:rPr lang="en-GB" b="0" dirty="0"/>
            </a:br>
            <a:br>
              <a:rPr lang="en-GB" dirty="0"/>
            </a:br>
            <a:r>
              <a:rPr lang="en-GB" b="1" dirty="0"/>
              <a:t>Procedure:</a:t>
            </a:r>
            <a:br>
              <a:rPr lang="en-GB" dirty="0"/>
            </a:br>
            <a:r>
              <a:rPr lang="en-GB"/>
              <a:t>1. This is a paired</a:t>
            </a:r>
            <a:r>
              <a:rPr lang="en-GB" baseline="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r>
              <a:rPr lang="en-GB" baseline="0"/>
              <a:t>2. Alternatively, they can do it more slowly and carefully, scrutinising each other’s pronunciation.  If one makes a mistake (quite common with ei/ie), then the other pupil corrects and crosses off in his/her colour. Note: Not all of these words have been taught before, so there is the opportunity for some genuine decoding.</a:t>
            </a:r>
            <a:endParaRPr lang="en-GB"/>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a:t>
            </a:r>
            <a:r>
              <a:rPr lang="en-GB" b="1" baseline="0" dirty="0"/>
              <a:t>frequency (1 is the most frequent word in German</a:t>
            </a:r>
            <a:r>
              <a:rPr lang="en-GB" b="1" baseline="0"/>
              <a:t>): </a:t>
            </a:r>
            <a:br>
              <a:rPr lang="en-GB" baseline="0"/>
            </a:br>
            <a:r>
              <a:rPr lang="de-DE" sz="1200" b="0" i="0" u="none" strike="noStrike" kern="1200" cap="none">
                <a:solidFill>
                  <a:schemeClr val="tx1"/>
                </a:solidFill>
                <a:effectLst/>
                <a:latin typeface="+mn-lt"/>
                <a:ea typeface="Calibri"/>
                <a:cs typeface="Calibri"/>
                <a:sym typeface="Calibri"/>
              </a:rPr>
              <a:t>Lied [1726] leider [642] Lieblings- [&gt;4034] kein [50] weiß [563] heiße [123] schreibt [245] Liebe</a:t>
            </a:r>
            <a:r>
              <a:rPr lang="de-DE" sz="1200" b="0" i="0" u="none" strike="noStrike" kern="1200" cap="none" baseline="0">
                <a:solidFill>
                  <a:schemeClr val="tx1"/>
                </a:solidFill>
                <a:effectLst/>
                <a:latin typeface="+mn-lt"/>
                <a:ea typeface="Calibri"/>
                <a:cs typeface="Calibri"/>
                <a:sym typeface="Calibri"/>
              </a:rPr>
              <a:t> [843] Brief [813] sie [10] hier [71] Haustier [&gt;5000] wie [28] ziehen [266] tief [506] </a:t>
            </a:r>
            <a:endParaRPr lang="de-DE"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a:t>Timing: 3 minutes</a:t>
            </a:r>
            <a:br>
              <a:rPr lang="en-GB"/>
            </a:br>
            <a:br>
              <a:rPr lang="en-GB" b="1"/>
            </a:br>
            <a:r>
              <a:rPr lang="en-GB" b="1"/>
              <a:t>Aim: </a:t>
            </a:r>
            <a:r>
              <a:rPr lang="en-GB" b="0"/>
              <a:t>To provide practice in distinguishing</a:t>
            </a:r>
            <a:r>
              <a:rPr lang="en-GB" b="0" baseline="0"/>
              <a:t> between </a:t>
            </a:r>
            <a:r>
              <a:rPr lang="en-GB" b="0"/>
              <a:t>this</a:t>
            </a:r>
            <a:r>
              <a:rPr lang="en-GB" b="0" baseline="0"/>
              <a:t> week’s SSC [ie] and the SSC [ei].</a:t>
            </a:r>
          </a:p>
          <a:p>
            <a:pPr hangingPunct="0"/>
            <a:br>
              <a:rPr lang="en-GB" b="0"/>
            </a:br>
            <a:r>
              <a:rPr lang="en-GB" b="1"/>
              <a:t>Note: </a:t>
            </a:r>
            <a:r>
              <a:rPr lang="en-US" sz="1200" b="0" kern="1200">
                <a:solidFill>
                  <a:schemeClr val="tx1"/>
                </a:solidFill>
                <a:effectLst/>
                <a:latin typeface="+mn-lt"/>
                <a:ea typeface="+mn-ea"/>
                <a:cs typeface="+mn-cs"/>
              </a:rPr>
              <a:t>This slide and the two that follow are three versions of the activity with different solutions.</a:t>
            </a:r>
          </a:p>
          <a:p>
            <a:pPr hangingPunct="0"/>
            <a:r>
              <a:rPr lang="en-US" sz="1200" b="0" kern="1200">
                <a:solidFill>
                  <a:schemeClr val="tx1"/>
                </a:solidFill>
                <a:effectLst/>
                <a:latin typeface="+mn-lt"/>
                <a:ea typeface="+mn-ea"/>
                <a:cs typeface="+mn-cs"/>
              </a:rPr>
              <a:t>The game makes use of </a:t>
            </a:r>
            <a:r>
              <a:rPr lang="en-US" sz="1200" b="1" kern="1200">
                <a:solidFill>
                  <a:schemeClr val="tx1"/>
                </a:solidFill>
                <a:effectLst/>
                <a:latin typeface="+mn-lt"/>
                <a:ea typeface="+mn-ea"/>
                <a:cs typeface="+mn-cs"/>
              </a:rPr>
              <a:t>minimal pairs</a:t>
            </a:r>
            <a:r>
              <a:rPr lang="en-US" sz="1200" b="0" kern="1200">
                <a:solidFill>
                  <a:schemeClr val="tx1"/>
                </a:solidFill>
                <a:effectLst/>
                <a:latin typeface="+mn-lt"/>
                <a:ea typeface="+mn-ea"/>
                <a:cs typeface="+mn-cs"/>
              </a:rPr>
              <a:t> of unknown words</a:t>
            </a:r>
            <a:r>
              <a:rPr lang="en-US" sz="1200" b="0" kern="1200" baseline="0">
                <a:solidFill>
                  <a:schemeClr val="tx1"/>
                </a:solidFill>
                <a:effectLst/>
                <a:latin typeface="+mn-lt"/>
                <a:ea typeface="+mn-ea"/>
                <a:cs typeface="+mn-cs"/>
              </a:rPr>
              <a:t> (unknown words are used so that pupils focus on the sound. Definitions are given on a later slide).</a:t>
            </a:r>
          </a:p>
          <a:p>
            <a:pPr marL="0" marR="0" lvl="0" indent="0" algn="l" defTabSz="914400" rtl="0" eaLnBrk="1" fontAlgn="auto" latinLnBrk="0" hangingPunct="0">
              <a:lnSpc>
                <a:spcPct val="100000"/>
              </a:lnSpc>
              <a:spcBef>
                <a:spcPts val="0"/>
              </a:spcBef>
              <a:spcAft>
                <a:spcPts val="0"/>
              </a:spcAft>
              <a:buClrTx/>
              <a:buSzTx/>
              <a:buFontTx/>
              <a:buNone/>
              <a:tabLst/>
              <a:defRPr/>
            </a:pPr>
            <a:br>
              <a:rPr lang="en-GB"/>
            </a:br>
            <a:r>
              <a:rPr lang="en-GB" b="1"/>
              <a:t>Procedure:</a:t>
            </a:r>
            <a:br>
              <a:rPr lang="en-GB"/>
            </a:br>
            <a:r>
              <a:rPr lang="en-GB"/>
              <a:t>1. </a:t>
            </a:r>
            <a:r>
              <a:rPr lang="en-US" sz="1200" b="0" kern="1200">
                <a:solidFill>
                  <a:schemeClr val="tx1"/>
                </a:solidFill>
                <a:effectLst/>
                <a:latin typeface="+mn-lt"/>
                <a:ea typeface="+mn-ea"/>
                <a:cs typeface="+mn-cs"/>
              </a:rPr>
              <a:t>Starting</a:t>
            </a:r>
            <a:r>
              <a:rPr lang="en-US" sz="1200" b="0" kern="1200" baseline="0">
                <a:solidFill>
                  <a:schemeClr val="tx1"/>
                </a:solidFill>
                <a:effectLst/>
                <a:latin typeface="+mn-lt"/>
                <a:ea typeface="+mn-ea"/>
                <a:cs typeface="+mn-cs"/>
              </a:rPr>
              <a:t> on the red square, pupils listen to the words and decide whether they hear /ei/ or /ei/. They follow the arrows indicated by their choice to finish at one of the chests. There is only one correct route per slide, so pupils must correctly identify all words to find the treasure. The order or /ei/ and /ie/ changes (i.e. sometimes /ei/ is on the white square and sometimes on the blue) so the pupils must read the spellings. Pupils can follow the slide on the projector, or the slide can be printed so they can trace the route with a pen/finger.</a:t>
            </a:r>
          </a:p>
          <a:p>
            <a:pPr hangingPunct="0"/>
            <a:r>
              <a:rPr lang="en-US" sz="1200" b="0" kern="1200" baseline="0">
                <a:solidFill>
                  <a:schemeClr val="tx1"/>
                </a:solidFill>
                <a:effectLst/>
                <a:latin typeface="+mn-lt"/>
                <a:ea typeface="+mn-ea"/>
                <a:cs typeface="+mn-cs"/>
              </a:rPr>
              <a:t>2. Teacher asks ‘Wo bist du?’ Pupils respond ‘Z, W’ etc. to practise the alphabet. Teacher clicks on the chests they say to reveal treasure (or not!)</a:t>
            </a:r>
          </a:p>
          <a:p>
            <a:pPr hangingPunct="0"/>
            <a:r>
              <a:rPr lang="en-US" sz="1200" b="0" kern="1200" baseline="0">
                <a:solidFill>
                  <a:schemeClr val="tx1"/>
                </a:solidFill>
                <a:effectLst/>
                <a:latin typeface="+mn-lt"/>
                <a:ea typeface="+mn-ea"/>
                <a:cs typeface="+mn-cs"/>
              </a:rPr>
              <a:t>3. Audio plays on clicking play. Pupils will probably need to hear the audio at least three times.</a:t>
            </a:r>
          </a:p>
          <a:p>
            <a:pPr hangingPunct="0"/>
            <a:r>
              <a:rPr lang="en-US" sz="1200" b="1" kern="1200" baseline="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a:solidFill>
                <a:schemeClr val="tx1"/>
              </a:solidFill>
              <a:effectLst/>
              <a:latin typeface="+mn-lt"/>
              <a:ea typeface="+mn-ea"/>
              <a:cs typeface="+mn-cs"/>
            </a:endParaRPr>
          </a:p>
          <a:p>
            <a:pPr hangingPunct="0"/>
            <a:r>
              <a:rPr lang="en-US" sz="1200" b="1" kern="1200">
                <a:solidFill>
                  <a:schemeClr val="tx1"/>
                </a:solidFill>
                <a:effectLst/>
                <a:latin typeface="+mn-lt"/>
                <a:ea typeface="+mn-ea"/>
                <a:cs typeface="+mn-cs"/>
              </a:rPr>
              <a:t>Transcript:</a:t>
            </a:r>
          </a:p>
          <a:p>
            <a:pPr hangingPunct="0"/>
            <a:r>
              <a:rPr lang="en-US" sz="1200" b="0" kern="1200">
                <a:solidFill>
                  <a:schemeClr val="tx1"/>
                </a:solidFill>
                <a:effectLst/>
                <a:latin typeface="+mn-lt"/>
                <a:ea typeface="+mn-ea"/>
                <a:cs typeface="+mn-cs"/>
              </a:rPr>
              <a:t>Wien, Biene, Feile, Lieder, Reise</a:t>
            </a:r>
          </a:p>
          <a:p>
            <a:pPr hangingPunct="0"/>
            <a:endParaRPr lang="en-US" sz="1200" b="0" kern="1200">
              <a:solidFill>
                <a:schemeClr val="tx1"/>
              </a:solidFill>
              <a:effectLst/>
              <a:latin typeface="+mn-lt"/>
              <a:ea typeface="+mn-ea"/>
              <a:cs typeface="+mn-cs"/>
            </a:endParaRPr>
          </a:p>
          <a:p>
            <a:pPr hangingPunct="0"/>
            <a:r>
              <a:rPr lang="en-US" sz="1200" b="1" kern="1200">
                <a:solidFill>
                  <a:schemeClr val="tx1"/>
                </a:solidFill>
                <a:effectLst/>
                <a:latin typeface="+mn-lt"/>
                <a:ea typeface="+mn-ea"/>
                <a:cs typeface="+mn-cs"/>
              </a:rPr>
              <a:t>Treasure is located in chest W.</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br>
              <a:rPr lang="en-GB"/>
            </a:br>
            <a:r>
              <a:rPr lang="en-GB" b="1" baseline="0"/>
              <a:t>Word frequency (1 is the most frequent word in German): </a:t>
            </a:r>
            <a:br>
              <a:rPr lang="en-GB" baseline="0"/>
            </a:br>
            <a:r>
              <a:rPr lang="en-GB" baseline="0"/>
              <a:t>Riese [2794] Reise [786] leider [642] Lieder [Lied 1726] Wien [n/a] Wein [1640] Biene [&gt;5000] Beine [940] viele [viel 60] Feile [&gt;5000]</a:t>
            </a:r>
            <a:br>
              <a:rPr lang="en-GB" baseline="0"/>
            </a:br>
            <a:r>
              <a:rPr lang="en-GB" i="1"/>
              <a:t>Source:  Jones, R.L. &amp; Tschirner, E. (2011). A frequency dictionary of German: core vocabulary for learners. Routledge</a:t>
            </a:r>
          </a:p>
          <a:p>
            <a:br>
              <a:rPr lang="en-GB"/>
            </a:br>
            <a:endParaRPr lang="en-GB"/>
          </a:p>
          <a:p>
            <a:br>
              <a:rPr lang="en-GB"/>
            </a:br>
            <a:br>
              <a:rPr lang="en-GB"/>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2773122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a:solidFill>
                  <a:schemeClr val="tx1"/>
                </a:solidFill>
                <a:effectLst/>
                <a:latin typeface="+mn-lt"/>
                <a:ea typeface="+mn-ea"/>
                <a:cs typeface="+mn-cs"/>
              </a:rPr>
              <a:t>Alternative: Give pupils a copy of the transcript below on a slip of paper and ask them to read to a partner. </a:t>
            </a:r>
          </a:p>
          <a:p>
            <a:pPr hangingPunct="0"/>
            <a:endParaRPr lang="en-US" sz="1200" b="1" kern="1200">
              <a:solidFill>
                <a:schemeClr val="tx1"/>
              </a:solidFill>
              <a:effectLst/>
              <a:latin typeface="+mn-lt"/>
              <a:ea typeface="+mn-ea"/>
              <a:cs typeface="+mn-cs"/>
            </a:endParaRPr>
          </a:p>
          <a:p>
            <a:pPr hangingPunct="0"/>
            <a:r>
              <a:rPr lang="en-US" sz="1200" b="1" kern="1200">
                <a:solidFill>
                  <a:schemeClr val="tx1"/>
                </a:solidFill>
                <a:effectLst/>
                <a:latin typeface="+mn-lt"/>
                <a:ea typeface="+mn-ea"/>
                <a:cs typeface="+mn-cs"/>
              </a:rPr>
              <a:t>Transcript:</a:t>
            </a:r>
          </a:p>
          <a:p>
            <a:pPr hangingPunct="0"/>
            <a:r>
              <a:rPr lang="en-US" sz="1200" kern="1200">
                <a:solidFill>
                  <a:schemeClr val="tx1"/>
                </a:solidFill>
                <a:effectLst/>
                <a:latin typeface="+mn-lt"/>
                <a:ea typeface="+mn-ea"/>
                <a:cs typeface="+mn-cs"/>
              </a:rPr>
              <a:t>Wein, Beine, viele, Lieder, Reise</a:t>
            </a:r>
            <a:endParaRPr lang="en-US" sz="1200" b="0" kern="1200">
              <a:solidFill>
                <a:schemeClr val="tx1"/>
              </a:solidFill>
              <a:effectLst/>
              <a:latin typeface="+mn-lt"/>
              <a:ea typeface="+mn-ea"/>
              <a:cs typeface="+mn-cs"/>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Treasure is located in chest Y.</a:t>
            </a:r>
          </a:p>
          <a:p>
            <a:pPr hangingPunct="0"/>
            <a:endParaRPr lang="en-US" sz="1200" b="0" kern="1200">
              <a:solidFill>
                <a:schemeClr val="tx1"/>
              </a:solidFill>
              <a:effectLst/>
              <a:latin typeface="+mn-lt"/>
              <a:ea typeface="+mn-ea"/>
              <a:cs typeface="+mn-cs"/>
            </a:endParaRPr>
          </a:p>
          <a:p>
            <a:endParaRPr lang="en-GB"/>
          </a:p>
          <a:p>
            <a:pPr hangingPunct="0"/>
            <a:endParaRPr lang="en-US" sz="1200" b="1" kern="1200">
              <a:solidFill>
                <a:schemeClr val="tx1"/>
              </a:solidFill>
              <a:effectLst/>
              <a:latin typeface="+mn-lt"/>
              <a:ea typeface="+mn-ea"/>
              <a:cs typeface="+mn-cs"/>
            </a:endParaRPr>
          </a:p>
          <a:p>
            <a:pPr hangingPunct="0"/>
            <a:endParaRPr lang="en-US" sz="1200" b="1" kern="1200">
              <a:solidFill>
                <a:schemeClr val="tx1"/>
              </a:solidFill>
              <a:effectLst/>
              <a:latin typeface="+mn-lt"/>
              <a:ea typeface="+mn-ea"/>
              <a:cs typeface="+mn-cs"/>
            </a:endParaRPr>
          </a:p>
          <a:p>
            <a:pPr hangingPunct="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575102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Alternative: Give pupils a copy of the transcript below on a slip of paper and ask them to read to a partner.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hangingPunct="0"/>
            <a:r>
              <a:rPr lang="en-US" sz="1200" b="1" kern="1200">
                <a:solidFill>
                  <a:schemeClr val="tx1"/>
                </a:solidFill>
                <a:effectLst/>
                <a:latin typeface="+mn-lt"/>
                <a:ea typeface="+mn-ea"/>
                <a:cs typeface="+mn-cs"/>
              </a:rPr>
              <a:t>Transcript:</a:t>
            </a:r>
          </a:p>
          <a:p>
            <a:pPr hangingPunct="0"/>
            <a:r>
              <a:rPr lang="en-GB" sz="1200" kern="1200">
                <a:solidFill>
                  <a:schemeClr val="tx1"/>
                </a:solidFill>
                <a:effectLst/>
                <a:latin typeface="+mn-lt"/>
                <a:ea typeface="+mn-ea"/>
                <a:cs typeface="+mn-cs"/>
              </a:rPr>
              <a:t>Wein, Biene, Feile, leider, Riese</a:t>
            </a:r>
          </a:p>
          <a:p>
            <a:pPr hangingPunct="0"/>
            <a:endParaRPr lang="en-GB" sz="1200" b="0" kern="120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Treasure is located in chest K.</a:t>
            </a:r>
          </a:p>
          <a:p>
            <a:pPr hangingPunct="0"/>
            <a:endParaRPr lang="en-US" sz="1200" b="0" kern="1200">
              <a:solidFill>
                <a:schemeClr val="tx1"/>
              </a:solidFill>
              <a:effectLst/>
              <a:latin typeface="+mn-lt"/>
              <a:ea typeface="+mn-ea"/>
              <a:cs typeface="+mn-cs"/>
            </a:endParaRPr>
          </a:p>
          <a:p>
            <a:endParaRPr lang="en-GB"/>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753870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a:t>Timing: 2 minutes</a:t>
            </a:r>
            <a:br>
              <a:rPr lang="en-GB" dirty="0"/>
            </a:br>
            <a:br>
              <a:rPr lang="en-GB" b="1" dirty="0"/>
            </a:br>
            <a:r>
              <a:rPr lang="en-GB" b="1" dirty="0"/>
              <a:t>Aim</a:t>
            </a:r>
            <a:r>
              <a:rPr lang="en-GB" b="1"/>
              <a:t>: </a:t>
            </a:r>
            <a:r>
              <a:rPr lang="en-GB" b="0"/>
              <a:t>To introduce the concept of minimal pairs.</a:t>
            </a:r>
            <a:br>
              <a:rPr lang="en-GB" b="0" dirty="0"/>
            </a:br>
            <a:br>
              <a:rPr lang="en-GB" dirty="0"/>
            </a:br>
            <a:r>
              <a:rPr lang="en-GB" b="1" dirty="0"/>
              <a:t>Procedure:</a:t>
            </a:r>
            <a:br>
              <a:rPr lang="en-GB" dirty="0"/>
            </a:br>
            <a:r>
              <a:rPr lang="en-GB"/>
              <a:t>1.</a:t>
            </a:r>
            <a:r>
              <a:rPr lang="en-US" sz="1200" kern="1200">
                <a:solidFill>
                  <a:schemeClr val="tx1"/>
                </a:solidFill>
                <a:effectLst/>
                <a:latin typeface="+mn-lt"/>
                <a:ea typeface="+mn-ea"/>
                <a:cs typeface="+mn-cs"/>
              </a:rPr>
              <a:t> Teacher introduces</a:t>
            </a:r>
            <a:r>
              <a:rPr lang="en-US" sz="1200" kern="1200" baseline="0">
                <a:solidFill>
                  <a:schemeClr val="tx1"/>
                </a:solidFill>
                <a:effectLst/>
                <a:latin typeface="+mn-lt"/>
                <a:ea typeface="+mn-ea"/>
                <a:cs typeface="+mn-cs"/>
              </a:rPr>
              <a:t> students to the concept of minimal pairs and the importance of connecting sound to meaning. </a:t>
            </a:r>
          </a:p>
          <a:p>
            <a:pPr hangingPunct="0"/>
            <a:r>
              <a:rPr lang="en-US" sz="1200" kern="1200" baseline="0">
                <a:solidFill>
                  <a:schemeClr val="tx1"/>
                </a:solidFill>
                <a:effectLst/>
                <a:latin typeface="+mn-lt"/>
                <a:ea typeface="+mn-ea"/>
                <a:cs typeface="+mn-cs"/>
              </a:rPr>
              <a:t>2. Teacher-led pronunciation practice.</a:t>
            </a: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2379215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revise this week’s vocabulary,</a:t>
            </a:r>
            <a:r>
              <a:rPr lang="en-GB" b="0" baseline="0" dirty="0"/>
              <a:t> new and revisited.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Elicit the German for the words shown in turn, working down each column, top to bottom and then left to right.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Click to check answers one by one, in the same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965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a:t>
            </a:r>
            <a:r>
              <a:rPr lang="en-GB" b="1" baseline="0" dirty="0"/>
              <a:t> mi</a:t>
            </a:r>
            <a:r>
              <a:rPr lang="en-GB" b="1" dirty="0"/>
              <a:t>nutes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provide</a:t>
            </a:r>
            <a:r>
              <a:rPr lang="en-GB" b="0" baseline="0" dirty="0"/>
              <a:t> production (speaking) practice with the new vocabulary.</a:t>
            </a:r>
            <a:br>
              <a:rPr lang="en-GB" dirty="0"/>
            </a:br>
            <a:br>
              <a:rPr lang="en-GB" dirty="0"/>
            </a:br>
            <a:r>
              <a:rPr lang="en-GB" b="1" dirty="0"/>
              <a:t>Procedure:</a:t>
            </a:r>
            <a:br>
              <a:rPr lang="en-GB" dirty="0"/>
            </a:br>
            <a:r>
              <a:rPr lang="en-GB" dirty="0"/>
              <a:t>1. </a:t>
            </a:r>
            <a:r>
              <a:rPr lang="en-GB" baseline="0" dirty="0"/>
              <a:t>Students write 1-9 in books.</a:t>
            </a:r>
            <a:endParaRPr lang="en-GB" dirty="0"/>
          </a:p>
          <a:p>
            <a:r>
              <a:rPr lang="en-GB" dirty="0"/>
              <a:t>2.</a:t>
            </a:r>
            <a:r>
              <a:rPr lang="en-GB" baseline="0" dirty="0"/>
              <a:t> Ask students to write down the English translation before the word has faded away. They are then going to translate these back orally into German.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 answers are on the next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36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a:t>
            </a:r>
            <a:r>
              <a:rPr lang="en-GB" b="1" dirty="0"/>
              <a:t>nutes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provide</a:t>
            </a:r>
            <a:r>
              <a:rPr lang="en-GB" b="0" baseline="0" dirty="0"/>
              <a:t>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Check answers (see below) by eliciting the German from students, with the definite article as applicable (i.e. so that they are translating back from their written English into spoken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9. However, in the next few weeks, certain activities will prepare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German word for that number.</a:t>
            </a:r>
          </a:p>
          <a:p>
            <a:r>
              <a:rPr lang="en-GB" dirty="0"/>
              <a:t>2.</a:t>
            </a:r>
            <a:r>
              <a:rPr lang="en-GB" baseline="0" dirty="0"/>
              <a:t> After students have spoken their answer, click to bring up the correct answers, one by one.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Pay particular attention to the correct recall of the genders.  It’s all too easy for students to lose the connection between the gender and the noun.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die </a:t>
            </a:r>
            <a:r>
              <a:rPr lang="en-GB" baseline="0" dirty="0" err="1"/>
              <a:t>Lehrerin</a:t>
            </a:r>
            <a:br>
              <a:rPr lang="en-GB" baseline="0" dirty="0"/>
            </a:br>
            <a:r>
              <a:rPr lang="en-GB" baseline="0" dirty="0"/>
              <a:t>2. die Band</a:t>
            </a:r>
            <a:br>
              <a:rPr lang="en-GB" baseline="0" dirty="0"/>
            </a:br>
            <a:r>
              <a:rPr lang="en-GB" baseline="0" dirty="0"/>
              <a:t>3. das Lied</a:t>
            </a:r>
            <a:br>
              <a:rPr lang="en-GB" baseline="0" dirty="0"/>
            </a:br>
            <a:r>
              <a:rPr lang="en-GB" baseline="0" dirty="0"/>
              <a:t>4. das Buch</a:t>
            </a:r>
            <a:br>
              <a:rPr lang="en-GB" baseline="0" dirty="0"/>
            </a:br>
            <a:r>
              <a:rPr lang="en-GB" baseline="0" dirty="0"/>
              <a:t>5. </a:t>
            </a:r>
            <a:r>
              <a:rPr lang="en-GB" b="0" baseline="0" dirty="0">
                <a:latin typeface="+mn-lt"/>
              </a:rPr>
              <a:t>die S</a:t>
            </a:r>
            <a:r>
              <a:rPr lang="de-DE" sz="1200" b="0" dirty="0">
                <a:solidFill>
                  <a:srgbClr val="115076"/>
                </a:solidFill>
                <a:latin typeface="+mn-lt"/>
                <a:ea typeface="Calibri"/>
                <a:cs typeface="Calibri"/>
                <a:sym typeface="Calibri"/>
              </a:rPr>
              <a:t>ängerin</a:t>
            </a:r>
            <a:br>
              <a:rPr lang="en-GB" b="0" baseline="0" dirty="0">
                <a:latin typeface="+mn-lt"/>
              </a:rPr>
            </a:br>
            <a:r>
              <a:rPr lang="en-GB" baseline="0" dirty="0"/>
              <a:t>6. der 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leider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Lieblings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a:t>
            </a:r>
            <a:r>
              <a:rPr lang="en-GB" b="0" baseline="0" dirty="0">
                <a:latin typeface="+mn-lt"/>
              </a:rPr>
              <a:t>der S</a:t>
            </a:r>
            <a:r>
              <a:rPr lang="de-DE" sz="1200" b="0" dirty="0">
                <a:solidFill>
                  <a:srgbClr val="115076"/>
                </a:solidFill>
                <a:latin typeface="+mn-lt"/>
                <a:ea typeface="Calibri"/>
                <a:cs typeface="Calibri"/>
                <a:sym typeface="Calibri"/>
              </a:rPr>
              <a:t>änger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143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introduce the use of </a:t>
            </a:r>
            <a:r>
              <a:rPr lang="en-GB" b="0" i="1"/>
              <a:t>kein</a:t>
            </a:r>
            <a:r>
              <a:rPr lang="en-GB" b="0" i="0"/>
              <a:t> after </a:t>
            </a:r>
            <a:r>
              <a:rPr lang="en-GB" b="0" i="1"/>
              <a:t>haben.</a:t>
            </a:r>
            <a:endParaRPr lang="en-GB" b="0" i="0"/>
          </a:p>
          <a:p>
            <a:br>
              <a:rPr lang="en-GB"/>
            </a:b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Explain that this happens because of the verb </a:t>
            </a:r>
            <a:r>
              <a:rPr lang="en-GB" i="1"/>
              <a:t>haben</a:t>
            </a:r>
            <a:r>
              <a:rPr lang="en-GB" i="0"/>
              <a:t>, and draw attention to the Row</a:t>
            </a:r>
            <a:r>
              <a:rPr lang="en-GB" i="0" baseline="0"/>
              <a:t> 2 gender pattern, which mirrors that of einen, eine, ein, which they have already encountered.</a:t>
            </a:r>
            <a:endParaRPr lang="en-GB" i="0"/>
          </a:p>
          <a:p>
            <a:pPr marL="0" marR="0" lvl="0" indent="0" algn="l" defTabSz="914400" rtl="0" eaLnBrk="1" fontAlgn="auto" latinLnBrk="0" hangingPunct="1">
              <a:lnSpc>
                <a:spcPct val="100000"/>
              </a:lnSpc>
              <a:spcBef>
                <a:spcPts val="0"/>
              </a:spcBef>
              <a:spcAft>
                <a:spcPts val="0"/>
              </a:spcAft>
              <a:buClrTx/>
              <a:buSzTx/>
              <a:buFontTx/>
              <a:buNone/>
              <a:tabLst/>
              <a:defRPr/>
            </a:pPr>
            <a:r>
              <a:rPr lang="en-GB" i="0"/>
              <a:t>3. Elicit the missing articles (revealed on click) from the full class in chorus.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4. Draw comparisons between the ‘I have no football’ structure and the English ‘I have no idea’ (see week 5 grammar explanation), while acknowledging that this may be confusing because the typical English construction is ‘I don’t have’.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4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b="0"/>
            </a:br>
            <a:br>
              <a:rPr lang="en-GB"/>
            </a:br>
            <a:r>
              <a:rPr lang="en-GB" b="1"/>
              <a:t>Procedure:</a:t>
            </a:r>
            <a:br>
              <a:rPr lang="en-GB"/>
            </a:br>
            <a:r>
              <a:rPr lang="en-GB"/>
              <a:t>1. Ask ‘Wie sagt man </a:t>
            </a:r>
            <a:r>
              <a:rPr lang="en-GB" b="1" i="1"/>
              <a:t>...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-‘Ich </a:t>
            </a:r>
            <a:r>
              <a:rPr lang="en-GB" baseline="0"/>
              <a:t>weiß! ....’</a:t>
            </a:r>
            <a:br>
              <a:rPr lang="en-GB" baseline="0"/>
            </a:br>
            <a:r>
              <a:rPr lang="en-GB" baseline="0"/>
              <a:t>2. Ensure that students give the correct definite article as per the Quizlet set.</a:t>
            </a:r>
            <a:br>
              <a:rPr lang="en-GB" baseline="0"/>
            </a:br>
            <a:r>
              <a:rPr lang="en-GB" baseline="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872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a:t>Timing: 2 minutes</a:t>
            </a:r>
            <a:br>
              <a:rPr lang="en-GB" dirty="0"/>
            </a:br>
            <a:br>
              <a:rPr lang="en-GB" b="1" dirty="0"/>
            </a:br>
            <a:r>
              <a:rPr lang="en-GB" b="1" dirty="0"/>
              <a:t>Aim</a:t>
            </a:r>
            <a:r>
              <a:rPr lang="en-GB" b="1"/>
              <a:t>: </a:t>
            </a:r>
            <a:r>
              <a:rPr lang="en-GB" b="0"/>
              <a:t>To provide practice in noticing negation with </a:t>
            </a:r>
            <a:r>
              <a:rPr lang="en-GB" b="0" i="1"/>
              <a:t>kein.</a:t>
            </a:r>
            <a:br>
              <a:rPr lang="en-GB" b="0" dirty="0"/>
            </a:br>
            <a:br>
              <a:rPr lang="en-GB" dirty="0"/>
            </a:br>
            <a:r>
              <a:rPr lang="en-GB" b="1" dirty="0"/>
              <a:t>Procedure:</a:t>
            </a:r>
            <a:br>
              <a:rPr lang="en-GB"/>
            </a:br>
            <a:r>
              <a:rPr lang="en-GB"/>
              <a:t>1. </a:t>
            </a:r>
            <a:r>
              <a:rPr lang="en-GB" sz="1200" b="0" kern="1200">
                <a:solidFill>
                  <a:schemeClr val="tx1"/>
                </a:solidFill>
                <a:effectLst/>
                <a:latin typeface="+mn-lt"/>
                <a:ea typeface="+mn-ea"/>
                <a:cs typeface="+mn-cs"/>
              </a:rPr>
              <a:t>This listening activity and the reading activity that follows focus on connecting articles </a:t>
            </a:r>
            <a:r>
              <a:rPr lang="en-GB" sz="1200" b="1" kern="1200">
                <a:solidFill>
                  <a:schemeClr val="tx1"/>
                </a:solidFill>
                <a:effectLst/>
                <a:latin typeface="+mn-lt"/>
                <a:ea typeface="+mn-ea"/>
                <a:cs typeface="+mn-cs"/>
              </a:rPr>
              <a:t>ein</a:t>
            </a:r>
            <a:r>
              <a:rPr lang="en-GB" sz="1200" b="0" kern="1200">
                <a:solidFill>
                  <a:schemeClr val="tx1"/>
                </a:solidFill>
                <a:effectLst/>
                <a:latin typeface="+mn-lt"/>
                <a:ea typeface="+mn-ea"/>
                <a:cs typeface="+mn-cs"/>
              </a:rPr>
              <a:t>- and </a:t>
            </a:r>
            <a:r>
              <a:rPr lang="en-GB" sz="1200" b="1" kern="1200">
                <a:solidFill>
                  <a:schemeClr val="tx1"/>
                </a:solidFill>
                <a:effectLst/>
                <a:latin typeface="+mn-lt"/>
                <a:ea typeface="+mn-ea"/>
                <a:cs typeface="+mn-cs"/>
              </a:rPr>
              <a:t>kein</a:t>
            </a:r>
            <a:r>
              <a:rPr lang="en-GB" sz="1200" b="0" kern="1200">
                <a:solidFill>
                  <a:schemeClr val="tx1"/>
                </a:solidFill>
                <a:effectLst/>
                <a:latin typeface="+mn-lt"/>
                <a:ea typeface="+mn-ea"/>
                <a:cs typeface="+mn-cs"/>
              </a:rPr>
              <a:t>- to nouns, in order to decide what someone does and doesn’t have. The articles are all in </a:t>
            </a:r>
            <a:r>
              <a:rPr lang="en-GB" sz="1200" b="1" kern="1200">
                <a:solidFill>
                  <a:schemeClr val="tx1"/>
                </a:solidFill>
                <a:effectLst/>
                <a:latin typeface="+mn-lt"/>
                <a:ea typeface="+mn-ea"/>
                <a:cs typeface="+mn-cs"/>
              </a:rPr>
              <a:t>accusative (Row 2)</a:t>
            </a:r>
            <a:r>
              <a:rPr lang="en-GB" sz="1200" b="0" kern="1200">
                <a:solidFill>
                  <a:schemeClr val="tx1"/>
                </a:solidFill>
                <a:effectLst/>
                <a:latin typeface="+mn-lt"/>
                <a:ea typeface="+mn-ea"/>
                <a:cs typeface="+mn-cs"/>
              </a:rPr>
              <a:t>. </a:t>
            </a:r>
          </a:p>
          <a:p>
            <a:pPr lvl="0"/>
            <a:r>
              <a:rPr lang="en-GB" sz="1200" b="0" kern="1200">
                <a:solidFill>
                  <a:schemeClr val="tx1"/>
                </a:solidFill>
                <a:effectLst/>
                <a:latin typeface="+mn-lt"/>
                <a:ea typeface="+mn-ea"/>
                <a:cs typeface="+mn-cs"/>
              </a:rPr>
              <a:t>2.</a:t>
            </a:r>
            <a:r>
              <a:rPr lang="en-GB" sz="1200" b="0" kern="1200" baseline="0">
                <a:solidFill>
                  <a:schemeClr val="tx1"/>
                </a:solidFill>
                <a:effectLst/>
                <a:latin typeface="+mn-lt"/>
                <a:ea typeface="+mn-ea"/>
                <a:cs typeface="+mn-cs"/>
              </a:rPr>
              <a:t> </a:t>
            </a:r>
            <a:r>
              <a:rPr lang="en-GB" sz="1200" b="0" kern="1200">
                <a:solidFill>
                  <a:schemeClr val="tx1"/>
                </a:solidFill>
                <a:effectLst/>
                <a:latin typeface="+mn-lt"/>
                <a:ea typeface="+mn-ea"/>
                <a:cs typeface="+mn-cs"/>
              </a:rPr>
              <a:t>The nouns in the recording are obscured by noises. The students decide based on the </a:t>
            </a:r>
            <a:r>
              <a:rPr lang="en-GB" sz="1200" b="1" kern="1200">
                <a:solidFill>
                  <a:schemeClr val="tx1"/>
                </a:solidFill>
                <a:effectLst/>
                <a:latin typeface="+mn-lt"/>
                <a:ea typeface="+mn-ea"/>
                <a:cs typeface="+mn-cs"/>
              </a:rPr>
              <a:t>article</a:t>
            </a:r>
            <a:r>
              <a:rPr lang="en-GB" sz="1200" b="0" kern="1200">
                <a:solidFill>
                  <a:schemeClr val="tx1"/>
                </a:solidFill>
                <a:effectLst/>
                <a:latin typeface="+mn-lt"/>
                <a:ea typeface="+mn-ea"/>
                <a:cs typeface="+mn-cs"/>
              </a:rPr>
              <a:t> they hear whether Heike has a favourite or not. The objects in each pair have </a:t>
            </a:r>
            <a:r>
              <a:rPr lang="en-GB" sz="1200" b="1" kern="1200">
                <a:solidFill>
                  <a:schemeClr val="tx1"/>
                </a:solidFill>
                <a:effectLst/>
                <a:latin typeface="+mn-lt"/>
                <a:ea typeface="+mn-ea"/>
                <a:cs typeface="+mn-cs"/>
              </a:rPr>
              <a:t>different genders</a:t>
            </a:r>
            <a:r>
              <a:rPr lang="en-GB" sz="1200" b="0" kern="1200">
                <a:solidFill>
                  <a:schemeClr val="tx1"/>
                </a:solidFill>
                <a:effectLst/>
                <a:latin typeface="+mn-lt"/>
                <a:ea typeface="+mn-ea"/>
                <a:cs typeface="+mn-cs"/>
              </a:rPr>
              <a:t> to allow for this. </a:t>
            </a:r>
          </a:p>
          <a:p>
            <a:pPr lvl="0"/>
            <a:r>
              <a:rPr lang="en-GB" sz="1200" b="0" kern="1200">
                <a:solidFill>
                  <a:schemeClr val="tx1"/>
                </a:solidFill>
                <a:effectLst/>
                <a:latin typeface="+mn-lt"/>
                <a:ea typeface="+mn-ea"/>
                <a:cs typeface="+mn-cs"/>
              </a:rPr>
              <a:t>3. The order in which nouns with ein- and kein- appear varies so that students cannot guess based o:n word order. It is worth telling students this.  </a:t>
            </a:r>
            <a:r>
              <a:rPr lang="en-GB" sz="1200" b="1" i="1" kern="1200">
                <a:solidFill>
                  <a:schemeClr val="tx1"/>
                </a:solidFill>
                <a:effectLst/>
                <a:latin typeface="+mn-lt"/>
                <a:ea typeface="+mn-ea"/>
                <a:cs typeface="+mn-cs"/>
              </a:rPr>
              <a:t>ie. In the answer the noun on the right could be mentioned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4.</a:t>
            </a:r>
            <a:r>
              <a:rPr lang="en-GB" sz="1200" b="0" kern="1200" baseline="0">
                <a:solidFill>
                  <a:schemeClr val="tx1"/>
                </a:solidFill>
                <a:effectLst/>
                <a:latin typeface="+mn-lt"/>
                <a:ea typeface="+mn-ea"/>
                <a:cs typeface="+mn-cs"/>
              </a:rPr>
              <a:t> </a:t>
            </a:r>
            <a:r>
              <a:rPr lang="en-GB" sz="1200" b="0" kern="1200">
                <a:solidFill>
                  <a:schemeClr val="tx1"/>
                </a:solidFill>
                <a:effectLst/>
                <a:latin typeface="+mn-lt"/>
                <a:ea typeface="+mn-ea"/>
                <a:cs typeface="+mn-cs"/>
              </a:rPr>
              <a:t>Recording plays on clicking individual letters.</a:t>
            </a:r>
          </a:p>
          <a:p>
            <a:pPr lvl="0"/>
            <a:r>
              <a:rPr lang="en-GB" sz="1200" b="0" kern="1200">
                <a:solidFill>
                  <a:schemeClr val="tx1"/>
                </a:solidFill>
                <a:effectLst/>
                <a:latin typeface="+mn-lt"/>
                <a:ea typeface="+mn-ea"/>
                <a:cs typeface="+mn-cs"/>
              </a:rPr>
              <a:t>5.</a:t>
            </a:r>
            <a:r>
              <a:rPr lang="en-GB" sz="1200" b="0" kern="1200" baseline="0">
                <a:solidFill>
                  <a:schemeClr val="tx1"/>
                </a:solidFill>
                <a:effectLst/>
                <a:latin typeface="+mn-lt"/>
                <a:ea typeface="+mn-ea"/>
                <a:cs typeface="+mn-cs"/>
              </a:rPr>
              <a:t> </a:t>
            </a:r>
            <a:r>
              <a:rPr lang="en-GB" sz="1200" b="1" kern="1200">
                <a:solidFill>
                  <a:schemeClr val="tx1"/>
                </a:solidFill>
                <a:effectLst/>
                <a:latin typeface="+mn-lt"/>
                <a:ea typeface="+mn-ea"/>
                <a:cs typeface="+mn-cs"/>
              </a:rPr>
              <a:t>Note:</a:t>
            </a:r>
            <a:r>
              <a:rPr lang="en-GB" sz="1200" b="0" kern="1200">
                <a:solidFill>
                  <a:schemeClr val="tx1"/>
                </a:solidFill>
                <a:effectLst/>
                <a:latin typeface="+mn-lt"/>
                <a:ea typeface="+mn-ea"/>
                <a:cs typeface="+mn-cs"/>
              </a:rPr>
              <a:t> point out pronunciation of ‘H</a:t>
            </a:r>
            <a:r>
              <a:rPr lang="en-GB" sz="1200" b="1" kern="1200">
                <a:solidFill>
                  <a:schemeClr val="tx1"/>
                </a:solidFill>
                <a:effectLst/>
                <a:latin typeface="+mn-lt"/>
                <a:ea typeface="+mn-ea"/>
                <a:cs typeface="+mn-cs"/>
              </a:rPr>
              <a:t>ei</a:t>
            </a:r>
            <a:r>
              <a:rPr lang="en-GB" sz="1200" b="0" kern="1200">
                <a:solidFill>
                  <a:schemeClr val="tx1"/>
                </a:solidFill>
                <a:effectLst/>
                <a:latin typeface="+mn-lt"/>
                <a:ea typeface="+mn-ea"/>
                <a:cs typeface="+mn-cs"/>
              </a:rPr>
              <a:t>ke’.</a:t>
            </a:r>
          </a:p>
          <a:p>
            <a:pPr lvl="0"/>
            <a:endParaRPr lang="en-GB" sz="1200" b="1"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Transcript:</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a.   </a:t>
            </a:r>
            <a:r>
              <a:rPr lang="en-GB" sz="1200" kern="1200">
                <a:solidFill>
                  <a:schemeClr val="tx1"/>
                </a:solidFill>
                <a:effectLst/>
                <a:latin typeface="+mn-lt"/>
                <a:ea typeface="+mn-ea"/>
                <a:cs typeface="+mn-cs"/>
              </a:rPr>
              <a:t>Hast du ein Lieblingsbuch oder einen Lieblingsfilm?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einen ____ [Lieblingsfilm] aber ich habe kein ____ [Lieblingsbuch].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b.</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einen</a:t>
            </a:r>
            <a:r>
              <a:rPr lang="en-GB" sz="1200" kern="1200" baseline="0">
                <a:solidFill>
                  <a:schemeClr val="tx1"/>
                </a:solidFill>
                <a:effectLst/>
                <a:latin typeface="+mn-lt"/>
                <a:ea typeface="+mn-ea"/>
                <a:cs typeface="+mn-cs"/>
              </a:rPr>
              <a:t> Lieblingssänger</a:t>
            </a:r>
            <a:r>
              <a:rPr lang="en-GB" sz="1200" kern="1200">
                <a:solidFill>
                  <a:schemeClr val="tx1"/>
                </a:solidFill>
                <a:effectLst/>
                <a:latin typeface="+mn-lt"/>
                <a:ea typeface="+mn-ea"/>
                <a:cs typeface="+mn-cs"/>
              </a:rPr>
              <a:t> oder eine </a:t>
            </a:r>
            <a:r>
              <a:rPr lang="en-GB" sz="1200" kern="1200" baseline="0">
                <a:solidFill>
                  <a:schemeClr val="tx1"/>
                </a:solidFill>
                <a:effectLst/>
                <a:latin typeface="+mn-lt"/>
                <a:ea typeface="+mn-ea"/>
                <a:cs typeface="+mn-cs"/>
              </a:rPr>
              <a:t>Lieblingssängerin</a:t>
            </a:r>
            <a:r>
              <a:rPr lang="en-GB"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keinen ____ [</a:t>
            </a:r>
            <a:r>
              <a:rPr lang="en-GB" sz="1200" kern="1200" baseline="0">
                <a:solidFill>
                  <a:schemeClr val="tx1"/>
                </a:solidFill>
                <a:effectLst/>
                <a:latin typeface="+mn-lt"/>
                <a:ea typeface="+mn-ea"/>
                <a:cs typeface="+mn-cs"/>
              </a:rPr>
              <a:t>Lieblingssänger</a:t>
            </a:r>
            <a:r>
              <a:rPr lang="en-GB" sz="1200" kern="1200">
                <a:solidFill>
                  <a:schemeClr val="tx1"/>
                </a:solidFill>
                <a:effectLst/>
                <a:latin typeface="+mn-lt"/>
                <a:ea typeface="+mn-ea"/>
                <a:cs typeface="+mn-cs"/>
              </a:rPr>
              <a:t> ] aber ich habe eine ____ [</a:t>
            </a:r>
            <a:r>
              <a:rPr lang="en-GB" sz="1200" kern="1200" baseline="0">
                <a:solidFill>
                  <a:schemeClr val="tx1"/>
                </a:solidFill>
                <a:effectLst/>
                <a:latin typeface="+mn-lt"/>
                <a:ea typeface="+mn-ea"/>
                <a:cs typeface="+mn-cs"/>
              </a:rPr>
              <a:t>Lieblingssängerin</a:t>
            </a:r>
            <a:r>
              <a:rPr lang="en-GB"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c.</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 Lieblingslied oder eine Lieblingsband?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 [Lieblingsband] aber ich habe ein ____ [Lieblingslied].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eine ____ [Lieblingslehrerin] oder einen ____ [Lieblingslehrer]?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 [Lieblingslehrerin] aber ich habe einen ____ [Lieblingslehrer].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   Hast du ein _____ [Lieblingstier] oder einen</a:t>
            </a:r>
            <a:r>
              <a:rPr lang="en-GB" sz="1200" kern="1200" baseline="0">
                <a:solidFill>
                  <a:schemeClr val="tx1"/>
                </a:solidFill>
                <a:effectLst/>
                <a:latin typeface="+mn-lt"/>
                <a:ea typeface="+mn-ea"/>
                <a:cs typeface="+mn-cs"/>
              </a:rPr>
              <a:t> [Lieblingsort]?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      Ich habe einen </a:t>
            </a:r>
            <a:r>
              <a:rPr lang="en-GB" sz="1200" kern="1200">
                <a:solidFill>
                  <a:schemeClr val="tx1"/>
                </a:solidFill>
                <a:effectLst/>
                <a:latin typeface="+mn-lt"/>
                <a:ea typeface="+mn-ea"/>
                <a:cs typeface="+mn-cs"/>
              </a:rPr>
              <a:t>____ [Lieblingsort]</a:t>
            </a:r>
            <a:r>
              <a:rPr lang="en-GB" sz="1200" kern="1200" baseline="0">
                <a:solidFill>
                  <a:schemeClr val="tx1"/>
                </a:solidFill>
                <a:effectLst/>
                <a:latin typeface="+mn-lt"/>
                <a:ea typeface="+mn-ea"/>
                <a:cs typeface="+mn-cs"/>
              </a:rPr>
              <a:t> aber kein </a:t>
            </a:r>
            <a:r>
              <a:rPr lang="en-GB" sz="1200" kern="1200">
                <a:solidFill>
                  <a:schemeClr val="tx1"/>
                </a:solidFill>
                <a:effectLst/>
                <a:latin typeface="+mn-lt"/>
                <a:ea typeface="+mn-ea"/>
                <a:cs typeface="+mn-cs"/>
              </a:rPr>
              <a:t>___ [Lieblingstier].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1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a:t>Timing: 2 minutes</a:t>
            </a:r>
            <a:br>
              <a:rPr lang="en-GB" dirty="0"/>
            </a:br>
            <a:br>
              <a:rPr lang="en-GB" b="1" dirty="0"/>
            </a:br>
            <a:r>
              <a:rPr lang="en-GB" b="1" dirty="0"/>
              <a:t>Aim</a:t>
            </a:r>
            <a:r>
              <a:rPr lang="en-GB" b="1"/>
              <a:t>: </a:t>
            </a:r>
            <a:r>
              <a:rPr lang="en-GB" b="0"/>
              <a:t>To provide the answers</a:t>
            </a:r>
            <a:r>
              <a:rPr lang="en-GB" b="0" baseline="0"/>
              <a:t> to the acivity on the previous slide.</a:t>
            </a:r>
            <a:br>
              <a:rPr lang="en-GB" dirty="0"/>
            </a:br>
            <a:br>
              <a:rPr lang="en-GB" dirty="0"/>
            </a:br>
            <a:r>
              <a:rPr lang="en-GB" b="1" dirty="0"/>
              <a:t>Procedure:</a:t>
            </a:r>
            <a:br>
              <a:rPr lang="en-GB"/>
            </a:br>
            <a:r>
              <a:rPr lang="en-GB"/>
              <a:t>1. </a:t>
            </a:r>
            <a:r>
              <a:rPr lang="en-GB" sz="1200" b="0" kern="1200">
                <a:solidFill>
                  <a:schemeClr val="tx1"/>
                </a:solidFill>
                <a:effectLst/>
                <a:latin typeface="+mn-lt"/>
                <a:ea typeface="+mn-ea"/>
                <a:cs typeface="+mn-cs"/>
              </a:rPr>
              <a:t>Full recording (including answers) plays on clicking individual letters.</a:t>
            </a:r>
          </a:p>
          <a:p>
            <a:pPr lvl="0"/>
            <a:r>
              <a:rPr lang="en-GB" sz="1200" b="0" kern="1200">
                <a:solidFill>
                  <a:schemeClr val="tx1"/>
                </a:solidFill>
                <a:effectLst/>
                <a:latin typeface="+mn-lt"/>
                <a:ea typeface="+mn-ea"/>
                <a:cs typeface="+mn-cs"/>
              </a:rPr>
              <a:t>2. Correct answers revealed one at a time 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a.   </a:t>
            </a:r>
            <a:r>
              <a:rPr lang="en-GB" sz="1200" kern="1200">
                <a:solidFill>
                  <a:schemeClr val="tx1"/>
                </a:solidFill>
                <a:effectLst/>
                <a:latin typeface="+mn-lt"/>
                <a:ea typeface="+mn-ea"/>
                <a:cs typeface="+mn-cs"/>
              </a:rPr>
              <a:t>Hast du ein Lieblingsbuch oder einen Lieblingsfilm?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einen Lieblingsfilm aber ich habe kein Lieblingsbuch.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b.</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einen</a:t>
            </a:r>
            <a:r>
              <a:rPr lang="en-GB" sz="1200" kern="1200" baseline="0">
                <a:solidFill>
                  <a:schemeClr val="tx1"/>
                </a:solidFill>
                <a:effectLst/>
                <a:latin typeface="+mn-lt"/>
                <a:ea typeface="+mn-ea"/>
                <a:cs typeface="+mn-cs"/>
              </a:rPr>
              <a:t> Lieblingssänger</a:t>
            </a:r>
            <a:r>
              <a:rPr lang="en-GB" sz="1200" kern="1200">
                <a:solidFill>
                  <a:schemeClr val="tx1"/>
                </a:solidFill>
                <a:effectLst/>
                <a:latin typeface="+mn-lt"/>
                <a:ea typeface="+mn-ea"/>
                <a:cs typeface="+mn-cs"/>
              </a:rPr>
              <a:t> oder eine </a:t>
            </a:r>
            <a:r>
              <a:rPr lang="en-GB" sz="1200" kern="1200" baseline="0">
                <a:solidFill>
                  <a:schemeClr val="tx1"/>
                </a:solidFill>
                <a:effectLst/>
                <a:latin typeface="+mn-lt"/>
                <a:ea typeface="+mn-ea"/>
                <a:cs typeface="+mn-cs"/>
              </a:rPr>
              <a:t>Lieblingssängerin</a:t>
            </a:r>
            <a:r>
              <a:rPr lang="en-GB"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keinen </a:t>
            </a:r>
            <a:r>
              <a:rPr lang="en-GB" sz="1200" kern="1200" baseline="0">
                <a:solidFill>
                  <a:schemeClr val="tx1"/>
                </a:solidFill>
                <a:effectLst/>
                <a:latin typeface="+mn-lt"/>
                <a:ea typeface="+mn-ea"/>
                <a:cs typeface="+mn-cs"/>
              </a:rPr>
              <a:t>Lieblingssänger</a:t>
            </a:r>
            <a:r>
              <a:rPr lang="en-GB" sz="1200" kern="1200">
                <a:solidFill>
                  <a:schemeClr val="tx1"/>
                </a:solidFill>
                <a:effectLst/>
                <a:latin typeface="+mn-lt"/>
                <a:ea typeface="+mn-ea"/>
                <a:cs typeface="+mn-cs"/>
              </a:rPr>
              <a:t> aber ich habe eine </a:t>
            </a:r>
            <a:r>
              <a:rPr lang="en-GB" sz="1200" kern="1200" baseline="0">
                <a:solidFill>
                  <a:schemeClr val="tx1"/>
                </a:solidFill>
                <a:effectLst/>
                <a:latin typeface="+mn-lt"/>
                <a:ea typeface="+mn-ea"/>
                <a:cs typeface="+mn-cs"/>
              </a:rPr>
              <a:t>Lieblingssängerin</a:t>
            </a:r>
            <a:r>
              <a:rPr lang="en-GB"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c.</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 Lieblingslied oder eine Lieblingsband?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 Lieblingsband aber ich habe ein Lieblingslied.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Hast du eine Lieblingslehrerin oder einen Lieblingslehrer?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Ich habe keine Lieblingslehrerin aber ich habe einen Lieblingslehrer.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   Hast du ein Lieblingstier oder einen</a:t>
            </a:r>
            <a:r>
              <a:rPr lang="en-GB" sz="1200" kern="1200" baseline="0">
                <a:solidFill>
                  <a:schemeClr val="tx1"/>
                </a:solidFill>
                <a:effectLst/>
                <a:latin typeface="+mn-lt"/>
                <a:ea typeface="+mn-ea"/>
                <a:cs typeface="+mn-cs"/>
              </a:rPr>
              <a:t> Lieblingsort?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      Ich habe einen </a:t>
            </a:r>
            <a:r>
              <a:rPr lang="en-GB" sz="1200" kern="1200">
                <a:solidFill>
                  <a:schemeClr val="tx1"/>
                </a:solidFill>
                <a:effectLst/>
                <a:latin typeface="+mn-lt"/>
                <a:ea typeface="+mn-ea"/>
                <a:cs typeface="+mn-cs"/>
              </a:rPr>
              <a:t>Lieblingsort </a:t>
            </a:r>
            <a:r>
              <a:rPr lang="en-GB" sz="1200" kern="1200" baseline="0">
                <a:solidFill>
                  <a:schemeClr val="tx1"/>
                </a:solidFill>
                <a:effectLst/>
                <a:latin typeface="+mn-lt"/>
                <a:ea typeface="+mn-ea"/>
                <a:cs typeface="+mn-cs"/>
              </a:rPr>
              <a:t>aber kein </a:t>
            </a:r>
            <a:r>
              <a:rPr lang="en-GB" sz="1200" kern="1200">
                <a:solidFill>
                  <a:schemeClr val="tx1"/>
                </a:solidFill>
                <a:effectLst/>
                <a:latin typeface="+mn-lt"/>
                <a:ea typeface="+mn-ea"/>
                <a:cs typeface="+mn-cs"/>
              </a:rPr>
              <a:t>Lieblingstier].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43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a:t>Timing: 5 minutes</a:t>
            </a:r>
            <a:br>
              <a:rPr lang="en-GB" dirty="0"/>
            </a:br>
            <a:br>
              <a:rPr lang="en-GB" b="1" dirty="0"/>
            </a:br>
            <a:r>
              <a:rPr lang="en-GB" b="1" dirty="0"/>
              <a:t>Aim</a:t>
            </a:r>
            <a:r>
              <a:rPr lang="en-GB" b="1"/>
              <a:t>: </a:t>
            </a:r>
            <a:r>
              <a:rPr lang="en-GB" b="0"/>
              <a:t>To provide</a:t>
            </a:r>
            <a:r>
              <a:rPr lang="en-GB" b="0" baseline="0"/>
              <a:t> production practice (writing) of the use of </a:t>
            </a:r>
            <a:r>
              <a:rPr lang="en-GB" b="0" i="1" baseline="0"/>
              <a:t>kein</a:t>
            </a:r>
            <a:r>
              <a:rPr lang="en-GB" b="0" i="0" baseline="0"/>
              <a:t> versus the indefinite article.</a:t>
            </a:r>
            <a:br>
              <a:rPr lang="en-GB" dirty="0"/>
            </a:br>
            <a:br>
              <a:rPr lang="en-GB" dirty="0"/>
            </a:br>
            <a:r>
              <a:rPr lang="en-GB" b="1" dirty="0"/>
              <a:t>Procedure:</a:t>
            </a:r>
            <a:br>
              <a:rPr lang="en-GB"/>
            </a:br>
            <a:r>
              <a:rPr lang="en-GB" sz="1200" b="0" kern="1200">
                <a:solidFill>
                  <a:schemeClr val="tx1"/>
                </a:solidFill>
                <a:effectLst/>
                <a:latin typeface="+mn-lt"/>
                <a:ea typeface="+mn-ea"/>
                <a:cs typeface="+mn-cs"/>
              </a:rPr>
              <a:t>1. Students need to use their answers to the listening to complete this, by writing ein(e)</a:t>
            </a:r>
            <a:r>
              <a:rPr lang="en-GB" sz="1200" b="0" kern="1200" baseline="0">
                <a:solidFill>
                  <a:schemeClr val="tx1"/>
                </a:solidFill>
                <a:effectLst/>
                <a:latin typeface="+mn-lt"/>
                <a:ea typeface="+mn-ea"/>
                <a:cs typeface="+mn-cs"/>
              </a:rPr>
              <a:t> or kein(e) before each item as appropriate, according to whether Heike does or does not have a favourite.</a:t>
            </a:r>
            <a:endParaRPr lang="en-GB" sz="1200" b="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2.</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Answers revealed on click.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22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br>
              <a:rPr lang="en-GB" dirty="0"/>
            </a:br>
            <a:br>
              <a:rPr lang="en-GB" b="1" dirty="0"/>
            </a:br>
            <a:r>
              <a:rPr lang="en-GB" b="1"/>
              <a:t>Aim: </a:t>
            </a:r>
            <a:r>
              <a:rPr lang="en-GB" b="0"/>
              <a:t>To introduce mein/meine.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Note: </a:t>
            </a:r>
            <a:r>
              <a:rPr lang="en-GB"/>
              <a:t>This</a:t>
            </a:r>
            <a:r>
              <a:rPr lang="en-GB" baseline="0"/>
              <a:t> is not a full introduction of possessive adjectives here.  Mein/meine are introduced here because:</a:t>
            </a:r>
            <a:br>
              <a:rPr lang="en-GB" baseline="0"/>
            </a:br>
            <a:r>
              <a:rPr lang="en-GB" baseline="0"/>
              <a:t>a) they are communicatively important and students will often ask how to say ‘my’ now that they know a bank of nouns</a:t>
            </a:r>
            <a:br>
              <a:rPr lang="en-GB" baseline="0"/>
            </a:br>
            <a:r>
              <a:rPr lang="en-GB" baseline="0"/>
              <a:t>b) the words themselves are easy to remember and say, as mein sounds like ‘my’ and acts like ‘ein’.</a:t>
            </a:r>
            <a:br>
              <a:rPr lang="en-GB" baseline="0"/>
            </a:br>
            <a:r>
              <a:rPr lang="en-GB" baseline="0"/>
              <a:t>c) students have had a thorough grounding in definite and indefinite articles and the implications of noun gender, so that, with some inevitable reminding, they will use them accurately and begin to apply them to the nouns they know well.</a:t>
            </a:r>
            <a:br>
              <a:rPr lang="en-GB" dirty="0"/>
            </a:br>
            <a:br>
              <a:rPr lang="en-GB" dirty="0"/>
            </a:br>
            <a:r>
              <a:rPr lang="en-GB" b="1" dirty="0"/>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Check students’ understanding at each stage.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987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b="1"/>
              <a:t>Timing: 5 minutes</a:t>
            </a:r>
            <a:br>
              <a:rPr lang="en-GB" dirty="0"/>
            </a:br>
            <a:br>
              <a:rPr lang="en-GB" b="1" dirty="0"/>
            </a:br>
            <a:r>
              <a:rPr lang="en-GB" b="1" dirty="0"/>
              <a:t>Aim</a:t>
            </a:r>
            <a:r>
              <a:rPr lang="en-GB" b="1"/>
              <a:t>: </a:t>
            </a:r>
            <a:r>
              <a:rPr lang="en-GB" b="0"/>
              <a:t>To provide practice (speaking</a:t>
            </a:r>
            <a:r>
              <a:rPr lang="en-GB" b="0" baseline="0"/>
              <a:t> modality) </a:t>
            </a:r>
            <a:r>
              <a:rPr lang="en-GB" b="0"/>
              <a:t>in asking and answering questions about having (favourite</a:t>
            </a:r>
            <a:r>
              <a:rPr lang="en-GB" b="0" baseline="0"/>
              <a:t> things).</a:t>
            </a:r>
            <a:endParaRPr lang="en-GB" b="0"/>
          </a:p>
          <a:p>
            <a:pPr hangingPunct="0"/>
            <a:endParaRPr lang="en-GB" b="1"/>
          </a:p>
          <a:p>
            <a:pPr hangingPunct="0"/>
            <a:r>
              <a:rPr lang="en-GB" b="1"/>
              <a:t>Procedure</a:t>
            </a:r>
            <a:r>
              <a:rPr lang="en-GB" b="1" dirty="0"/>
              <a:t>:</a:t>
            </a:r>
            <a:br>
              <a:rPr lang="en-GB" dirty="0"/>
            </a:br>
            <a:r>
              <a:rPr lang="en-GB"/>
              <a:t>1.</a:t>
            </a:r>
            <a:r>
              <a:rPr lang="en-US" sz="1200" kern="1200">
                <a:solidFill>
                  <a:schemeClr val="tx1"/>
                </a:solidFill>
                <a:effectLst/>
                <a:latin typeface="+mn-lt"/>
                <a:ea typeface="+mn-ea"/>
                <a:cs typeface="+mn-cs"/>
              </a:rPr>
              <a:t> Students to ask/answer each other’s questions following the model on the previous slide.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2. Depending on the class, the teacher could choose to prime students for this task</a:t>
            </a:r>
            <a:r>
              <a:rPr lang="en-US" sz="1200" kern="1200" baseline="0">
                <a:solidFill>
                  <a:schemeClr val="tx1"/>
                </a:solidFill>
                <a:effectLst/>
                <a:latin typeface="+mn-lt"/>
                <a:ea typeface="+mn-ea"/>
                <a:cs typeface="+mn-cs"/>
              </a:rPr>
              <a:t> by eliciting the questions chorally from students, giving them a drei-zwei-eins countdown to think/construct the question in their heads, then s/he can offer an answer to model the task.</a:t>
            </a:r>
            <a:br>
              <a:rPr lang="en-US" sz="1200" kern="1200" baseline="0">
                <a:solidFill>
                  <a:schemeClr val="tx1"/>
                </a:solidFill>
                <a:effectLst/>
                <a:latin typeface="+mn-lt"/>
                <a:ea typeface="+mn-ea"/>
                <a:cs typeface="+mn-cs"/>
              </a:rPr>
            </a:b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Sample dialogue:</a:t>
            </a:r>
          </a:p>
          <a:p>
            <a:pPr hangingPunct="0"/>
            <a:r>
              <a:rPr lang="en-US" sz="1200" kern="1200" baseline="0">
                <a:solidFill>
                  <a:schemeClr val="tx1"/>
                </a:solidFill>
                <a:effectLst/>
                <a:latin typeface="+mn-lt"/>
                <a:ea typeface="+mn-ea"/>
                <a:cs typeface="+mn-cs"/>
              </a:rPr>
              <a:t>Teacher: Ok. Frage eins. Drei-zwei-eins…</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Students all together: Hast du ein Lieblingsbuch?</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Teacher: Ja, mein Lieblingsbuch ist Born to run. Also, drei-zwei-eins…</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Students: Hast du eine Lieblingsband?</a:t>
            </a:r>
            <a:br>
              <a:rPr lang="en-US" sz="1200" kern="1200" baseline="0">
                <a:solidFill>
                  <a:schemeClr val="tx1"/>
                </a:solidFill>
                <a:effectLst/>
                <a:latin typeface="+mn-lt"/>
                <a:ea typeface="+mn-ea"/>
                <a:cs typeface="+mn-cs"/>
              </a:rPr>
            </a:br>
            <a:r>
              <a:rPr lang="en-US" sz="1200" kern="1200" baseline="0">
                <a:solidFill>
                  <a:schemeClr val="tx1"/>
                </a:solidFill>
                <a:effectLst/>
                <a:latin typeface="+mn-lt"/>
                <a:ea typeface="+mn-ea"/>
                <a:cs typeface="+mn-cs"/>
              </a:rPr>
              <a:t>Teacher: Nein, ich habe leider keine Lieblingsband.</a:t>
            </a:r>
          </a:p>
          <a:p>
            <a:pPr hangingPunct="0"/>
            <a:r>
              <a:rPr lang="en-US" sz="1200" kern="1200" baseline="0">
                <a:solidFill>
                  <a:schemeClr val="tx1"/>
                </a:solidFill>
                <a:effectLst/>
                <a:latin typeface="+mn-lt"/>
                <a:ea typeface="+mn-ea"/>
                <a:cs typeface="+mn-cs"/>
              </a:rPr>
              <a:t>Etc…</a:t>
            </a:r>
            <a:endParaRPr lang="en-US" sz="1200" kern="1200">
              <a:solidFill>
                <a:schemeClr val="tx1"/>
              </a:solidFill>
              <a:effectLst/>
              <a:latin typeface="+mn-lt"/>
              <a:ea typeface="+mn-ea"/>
              <a:cs typeface="+mn-cs"/>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833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b="1"/>
              <a:t>Timing: 5 minutes</a:t>
            </a:r>
            <a:br>
              <a:rPr lang="en-GB" dirty="0"/>
            </a:br>
            <a:br>
              <a:rPr lang="en-GB" b="1" dirty="0"/>
            </a:br>
            <a:r>
              <a:rPr lang="en-GB" b="1" dirty="0"/>
              <a:t>Aim</a:t>
            </a:r>
            <a:r>
              <a:rPr lang="en-GB" b="1"/>
              <a:t>: </a:t>
            </a:r>
            <a:r>
              <a:rPr lang="en-GB" b="0"/>
              <a:t>To provide practice (writing</a:t>
            </a:r>
            <a:r>
              <a:rPr lang="en-GB" b="0" baseline="0"/>
              <a:t> modality) in </a:t>
            </a:r>
            <a:r>
              <a:rPr lang="en-GB" b="0"/>
              <a:t>answering questions about having (favourite</a:t>
            </a:r>
            <a:r>
              <a:rPr lang="en-GB" b="0" baseline="0"/>
              <a:t> things).</a:t>
            </a:r>
            <a:br>
              <a:rPr lang="en-GB" b="0" dirty="0"/>
            </a:br>
            <a:br>
              <a:rPr lang="en-GB" dirty="0"/>
            </a:br>
            <a:r>
              <a:rPr lang="en-GB" b="1" dirty="0"/>
              <a:t>Procedure:</a:t>
            </a:r>
            <a:br>
              <a:rPr lang="en-GB" dirty="0"/>
            </a:br>
            <a:r>
              <a:rPr lang="en-GB"/>
              <a:t>1.</a:t>
            </a:r>
            <a:r>
              <a:rPr lang="en-US" sz="1200" kern="1200">
                <a:solidFill>
                  <a:schemeClr val="tx1"/>
                </a:solidFill>
                <a:effectLst/>
                <a:latin typeface="+mn-lt"/>
                <a:ea typeface="+mn-ea"/>
                <a:cs typeface="+mn-cs"/>
              </a:rPr>
              <a:t> This task may be an additional homework task, if lesson time is short. Students</a:t>
            </a:r>
            <a:r>
              <a:rPr lang="en-US" sz="1200" kern="1200" baseline="0">
                <a:solidFill>
                  <a:schemeClr val="tx1"/>
                </a:solidFill>
                <a:effectLst/>
                <a:latin typeface="+mn-lt"/>
                <a:ea typeface="+mn-ea"/>
                <a:cs typeface="+mn-cs"/>
              </a:rPr>
              <a:t> write sentences to describe their partner’s favourite things.</a:t>
            </a:r>
          </a:p>
          <a:p>
            <a:pPr hangingPunct="0"/>
            <a:r>
              <a:rPr lang="en-US" sz="1200" kern="1200" baseline="0">
                <a:solidFill>
                  <a:schemeClr val="tx1"/>
                </a:solidFill>
                <a:effectLst/>
                <a:latin typeface="+mn-lt"/>
                <a:ea typeface="+mn-ea"/>
                <a:cs typeface="+mn-cs"/>
              </a:rPr>
              <a:t>2. </a:t>
            </a:r>
            <a:r>
              <a:rPr lang="en-US" sz="1200" kern="1200">
                <a:solidFill>
                  <a:schemeClr val="tx1"/>
                </a:solidFill>
                <a:effectLst/>
                <a:latin typeface="+mn-lt"/>
                <a:ea typeface="+mn-ea"/>
                <a:cs typeface="+mn-cs"/>
              </a:rPr>
              <a:t>The first three answers</a:t>
            </a:r>
            <a:r>
              <a:rPr lang="en-US" sz="1200" kern="1200" baseline="0">
                <a:solidFill>
                  <a:schemeClr val="tx1"/>
                </a:solidFill>
                <a:effectLst/>
                <a:latin typeface="+mn-lt"/>
                <a:ea typeface="+mn-ea"/>
                <a:cs typeface="+mn-cs"/>
              </a:rPr>
              <a:t> are modelled to give full sentence examples.</a:t>
            </a:r>
            <a:endParaRPr lang="en-US" sz="1200" kern="1200">
              <a:solidFill>
                <a:schemeClr val="tx1"/>
              </a:solidFill>
              <a:effectLst/>
              <a:latin typeface="+mn-lt"/>
              <a:ea typeface="+mn-ea"/>
              <a:cs typeface="+mn-cs"/>
            </a:endParaRPr>
          </a:p>
          <a:p>
            <a:pPr hangingPunct="0"/>
            <a:r>
              <a:rPr lang="en-US" sz="1200" kern="1200">
                <a:solidFill>
                  <a:schemeClr val="tx1"/>
                </a:solidFill>
                <a:effectLst/>
                <a:latin typeface="+mn-lt"/>
                <a:ea typeface="+mn-ea"/>
                <a:cs typeface="+mn-cs"/>
              </a:rPr>
              <a:t>3. This can be expanded into a speaking activity in which answers are presented orally. The teacher asks students about their partners’ favourite things. Where the pupil does not have a favourite thing, use this as a chance to practise ‘leider’ e.g. ‘Wolfgang, hat Mia ein Lieblingsbuch?’ ‘Ja, Mias Lieblingsbuch ist …’ / ‘Leider nicht’</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52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542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a:t>
            </a:r>
            <a:r>
              <a:rPr lang="en-GB" sz="1200" b="0" i="0" baseline="0">
                <a:latin typeface="+mn-lt"/>
                <a:ea typeface="Calibri"/>
                <a:cs typeface="Calibri"/>
                <a:sym typeface="Calibri"/>
              </a:rPr>
              <a:t>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008239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a:br>
            <a:br>
              <a:rPr lang="en-GB"/>
            </a:br>
            <a:r>
              <a:rPr lang="en-GB" b="1"/>
              <a:t>Procedure:</a:t>
            </a:r>
            <a:br>
              <a:rPr lang="en-GB"/>
            </a:br>
            <a:r>
              <a:rPr lang="en-GB"/>
              <a:t>1. Ask ‘Wie sagt man </a:t>
            </a:r>
            <a:r>
              <a:rPr lang="en-GB" b="1" i="1"/>
              <a:t>...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-‘Ich </a:t>
            </a:r>
            <a:r>
              <a:rPr lang="en-GB" baseline="0"/>
              <a:t>weiß! ....’</a:t>
            </a:r>
            <a:br>
              <a:rPr lang="en-GB" baseline="0"/>
            </a:br>
            <a:r>
              <a:rPr lang="en-GB" baseline="0"/>
              <a:t>2. Ensure that students give the correct definite article as per the Quizlet set.</a:t>
            </a:r>
            <a:br>
              <a:rPr lang="en-GB" baseline="0"/>
            </a:br>
            <a:r>
              <a:rPr lang="en-GB" baseline="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30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b="0"/>
            </a:br>
            <a:br>
              <a:rPr lang="en-GB"/>
            </a:br>
            <a:r>
              <a:rPr lang="en-GB" b="1"/>
              <a:t>Procedure:</a:t>
            </a:r>
            <a:br>
              <a:rPr lang="en-GB"/>
            </a:br>
            <a:r>
              <a:rPr lang="en-GB"/>
              <a:t>1. Ask ‘Wie sagt man </a:t>
            </a:r>
            <a:r>
              <a:rPr lang="en-GB" b="1" i="1"/>
              <a:t>...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-‘Ich </a:t>
            </a:r>
            <a:r>
              <a:rPr lang="en-GB" baseline="0"/>
              <a:t>weiß! ....’</a:t>
            </a:r>
            <a:br>
              <a:rPr lang="en-GB" baseline="0"/>
            </a:br>
            <a:r>
              <a:rPr lang="en-GB" baseline="0"/>
              <a:t>2. Ensure that students give the correct definite article as per the Quizlet set.</a:t>
            </a:r>
            <a:br>
              <a:rPr lang="en-GB" baseline="0"/>
            </a:br>
            <a:r>
              <a:rPr lang="en-GB" baseline="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9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b="0"/>
            </a:br>
            <a:br>
              <a:rPr lang="en-GB"/>
            </a:br>
            <a:r>
              <a:rPr lang="en-GB" b="1"/>
              <a:t>Procedure:</a:t>
            </a:r>
            <a:br>
              <a:rPr lang="en-GB"/>
            </a:br>
            <a:r>
              <a:rPr lang="en-GB"/>
              <a:t>1. Ask ‘Wie sagt man </a:t>
            </a:r>
            <a:r>
              <a:rPr lang="en-GB" b="1" i="1"/>
              <a:t>...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-‘Ich </a:t>
            </a:r>
            <a:r>
              <a:rPr lang="en-GB" baseline="0"/>
              <a:t>weiß! ....’</a:t>
            </a:r>
            <a:br>
              <a:rPr lang="en-GB" baseline="0"/>
            </a:br>
            <a:r>
              <a:rPr lang="en-GB" baseline="0"/>
              <a:t>2. Ensure that students give the correct definite article as per the Quizlet set.</a:t>
            </a:r>
            <a:br>
              <a:rPr lang="en-GB" baseline="0"/>
            </a:br>
            <a:r>
              <a:rPr lang="en-GB" baseline="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12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a:t>
            </a:r>
            <a:r>
              <a:rPr lang="en-GB" b="0" baseline="0"/>
              <a:t> introduce the new vocabulary for this week.</a:t>
            </a:r>
            <a:br>
              <a:rPr lang="en-GB"/>
            </a:br>
            <a:r>
              <a:rPr lang="en-GB" b="1"/>
              <a:t>Procedure:</a:t>
            </a:r>
            <a:br>
              <a:rPr lang="en-GB"/>
            </a:br>
            <a:r>
              <a:rPr lang="en-GB"/>
              <a:t>1. Ask ‘Wie sagt man </a:t>
            </a:r>
            <a:r>
              <a:rPr lang="en-GB" b="1" i="1"/>
              <a:t>... </a:t>
            </a:r>
            <a:r>
              <a:rPr lang="en-GB"/>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-‘Ich </a:t>
            </a:r>
            <a:r>
              <a:rPr lang="en-GB" baseline="0"/>
              <a:t>weiß! ....’</a:t>
            </a:r>
            <a:br>
              <a:rPr lang="en-GB" baseline="0"/>
            </a:br>
            <a:r>
              <a:rPr lang="en-GB" baseline="0"/>
              <a:t>2. Ensure that students give the correct definite article as per the Quizlet set.</a:t>
            </a:r>
            <a:br>
              <a:rPr lang="en-GB" baseline="0"/>
            </a:br>
            <a:r>
              <a:rPr lang="en-GB" baseline="0"/>
              <a:t>3. Answer revealed on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45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1 minute</a:t>
            </a:r>
            <a:br>
              <a:rPr lang="en-GB"/>
            </a:br>
            <a:br>
              <a:rPr lang="en-GB" b="1"/>
            </a:br>
            <a:r>
              <a:rPr lang="en-GB" b="1"/>
              <a:t>Aim: </a:t>
            </a:r>
            <a:r>
              <a:rPr lang="en-GB" b="0"/>
              <a:t>To revise use of ‘wie schreibt man...?’</a:t>
            </a:r>
            <a:br>
              <a:rPr lang="en-GB" b="0"/>
            </a:br>
            <a:br>
              <a:rPr lang="en-GB" dirty="0"/>
            </a:br>
            <a:br>
              <a:rPr lang="en-GB" dirty="0"/>
            </a:br>
            <a:r>
              <a:rPr lang="en-GB" b="1" dirty="0"/>
              <a:t>Procedure:</a:t>
            </a:r>
            <a:br>
              <a:rPr lang="en-GB"/>
            </a:br>
            <a:r>
              <a:rPr lang="en-GB"/>
              <a:t>1. </a:t>
            </a:r>
            <a:r>
              <a:rPr lang="en-GB" baseline="0"/>
              <a:t>Revise use of ‘wie schreibt man…?’ in whole class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72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0367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5940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1636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3949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0668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2615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11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2989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5994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4924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335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112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3806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6.gif"/><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8.wav"/><Relationship Id="rId3" Type="http://schemas.openxmlformats.org/officeDocument/2006/relationships/image" Target="../media/image3.png"/><Relationship Id="rId7" Type="http://schemas.openxmlformats.org/officeDocument/2006/relationships/audio" Target="../media/audio1.wav"/><Relationship Id="rId12" Type="http://schemas.openxmlformats.org/officeDocument/2006/relationships/audio" Target="../media/audio7.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6.wav"/><Relationship Id="rId5" Type="http://schemas.openxmlformats.org/officeDocument/2006/relationships/image" Target="../media/image16.gif"/><Relationship Id="rId15" Type="http://schemas.openxmlformats.org/officeDocument/2006/relationships/audio" Target="../media/audio10.wav"/><Relationship Id="rId10" Type="http://schemas.openxmlformats.org/officeDocument/2006/relationships/audio" Target="../media/audio5.wav"/><Relationship Id="rId4" Type="http://schemas.openxmlformats.org/officeDocument/2006/relationships/image" Target="../media/image15.png"/><Relationship Id="rId9" Type="http://schemas.openxmlformats.org/officeDocument/2006/relationships/audio" Target="../media/audio3.wav"/><Relationship Id="rId14" Type="http://schemas.openxmlformats.org/officeDocument/2006/relationships/audio" Target="../media/audio9.wav"/></Relationships>
</file>

<file path=ppt/slides/_rels/slide2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audio" Target="../media/audio12.wav"/></Relationships>
</file>

<file path=ppt/slides/_rels/slide2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audio" Target="../media/audio12.wav"/></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1.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19.PNG"/><Relationship Id="rId5" Type="http://schemas.openxmlformats.org/officeDocument/2006/relationships/audio" Target="../media/audio13.wav"/><Relationship Id="rId15" Type="http://schemas.openxmlformats.org/officeDocument/2006/relationships/image" Target="../media/image23.png"/><Relationship Id="rId10" Type="http://schemas.openxmlformats.org/officeDocument/2006/relationships/image" Target="../media/image18.jpe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18.jpeg"/><Relationship Id="rId4" Type="http://schemas.openxmlformats.org/officeDocument/2006/relationships/audio" Target="../media/audio12.wav"/><Relationship Id="rId9" Type="http://schemas.openxmlformats.org/officeDocument/2006/relationships/audio" Target="../media/audio17.wav"/></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audio" Target="../media/audio21.wav"/><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28.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27.png"/><Relationship Id="rId10" Type="http://schemas.openxmlformats.org/officeDocument/2006/relationships/audio" Target="../media/audio24.wav"/><Relationship Id="rId19" Type="http://schemas.openxmlformats.org/officeDocument/2006/relationships/image" Target="../media/image31.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5.png"/><Relationship Id="rId18" Type="http://schemas.openxmlformats.org/officeDocument/2006/relationships/image" Target="../media/image31.png"/><Relationship Id="rId3" Type="http://schemas.openxmlformats.org/officeDocument/2006/relationships/image" Target="../media/image1.jpg"/><Relationship Id="rId21" Type="http://schemas.openxmlformats.org/officeDocument/2006/relationships/image" Target="../media/image28.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27.png"/><Relationship Id="rId25" Type="http://schemas.openxmlformats.org/officeDocument/2006/relationships/image" Target="../media/image43.png"/><Relationship Id="rId2" Type="http://schemas.openxmlformats.org/officeDocument/2006/relationships/notesSlide" Target="../notesSlides/notesSlide29.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24" Type="http://schemas.microsoft.com/office/2007/relationships/hdphoto" Target="../media/hdphoto1.wdp"/><Relationship Id="rId5" Type="http://schemas.openxmlformats.org/officeDocument/2006/relationships/image" Target="../media/image32.png"/><Relationship Id="rId15" Type="http://schemas.openxmlformats.org/officeDocument/2006/relationships/image" Target="../media/image26.png"/><Relationship Id="rId23"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36.png"/><Relationship Id="rId14" Type="http://schemas.openxmlformats.org/officeDocument/2006/relationships/image" Target="../media/image30.png"/><Relationship Id="rId2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g"/><Relationship Id="rId7" Type="http://schemas.openxmlformats.org/officeDocument/2006/relationships/audio" Target="../media/audio26.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1.jp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audio" Target="../media/audio32.wav"/><Relationship Id="rId12" Type="http://schemas.openxmlformats.org/officeDocument/2006/relationships/audio" Target="../media/audio33.wav"/><Relationship Id="rId17" Type="http://schemas.openxmlformats.org/officeDocument/2006/relationships/image" Target="../media/image68.jpeg"/><Relationship Id="rId2" Type="http://schemas.openxmlformats.org/officeDocument/2006/relationships/notesSlide" Target="../notesSlides/notesSlide40.xml"/><Relationship Id="rId16" Type="http://schemas.openxmlformats.org/officeDocument/2006/relationships/image" Target="../media/image67.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image" Target="../media/image64.png"/><Relationship Id="rId5" Type="http://schemas.openxmlformats.org/officeDocument/2006/relationships/audio" Target="../media/audio30.wav"/><Relationship Id="rId15" Type="http://schemas.openxmlformats.org/officeDocument/2006/relationships/image" Target="../media/image66.png"/><Relationship Id="rId10" Type="http://schemas.openxmlformats.org/officeDocument/2006/relationships/image" Target="../media/image63.png"/><Relationship Id="rId19" Type="http://schemas.openxmlformats.org/officeDocument/2006/relationships/image" Target="../media/image70.png"/><Relationship Id="rId4" Type="http://schemas.openxmlformats.org/officeDocument/2006/relationships/audio" Target="../media/audio29.wav"/><Relationship Id="rId9" Type="http://schemas.openxmlformats.org/officeDocument/2006/relationships/image" Target="../media/image62.png"/><Relationship Id="rId1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64.png"/><Relationship Id="rId1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audio" Target="../media/audio35.wav"/><Relationship Id="rId12" Type="http://schemas.openxmlformats.org/officeDocument/2006/relationships/image" Target="../media/image63.png"/><Relationship Id="rId17" Type="http://schemas.openxmlformats.org/officeDocument/2006/relationships/image" Target="../media/image68.jpeg"/><Relationship Id="rId2" Type="http://schemas.openxmlformats.org/officeDocument/2006/relationships/notesSlide" Target="../notesSlides/notesSlide41.xml"/><Relationship Id="rId16" Type="http://schemas.openxmlformats.org/officeDocument/2006/relationships/image" Target="../media/image67.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62.png"/><Relationship Id="rId5" Type="http://schemas.openxmlformats.org/officeDocument/2006/relationships/image" Target="../media/image66.png"/><Relationship Id="rId15" Type="http://schemas.openxmlformats.org/officeDocument/2006/relationships/image" Target="../media/image65.png"/><Relationship Id="rId10" Type="http://schemas.openxmlformats.org/officeDocument/2006/relationships/image" Target="../media/image61.png"/><Relationship Id="rId19" Type="http://schemas.openxmlformats.org/officeDocument/2006/relationships/image" Target="../media/image69.png"/><Relationship Id="rId4" Type="http://schemas.openxmlformats.org/officeDocument/2006/relationships/image" Target="../media/image14.png"/><Relationship Id="rId9" Type="http://schemas.openxmlformats.org/officeDocument/2006/relationships/audio" Target="../media/audio37.wav"/><Relationship Id="rId14" Type="http://schemas.openxmlformats.org/officeDocument/2006/relationships/audio" Target="../media/audio38.wav"/></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jpg"/><Relationship Id="rId7"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gif"/><Relationship Id="rId4" Type="http://schemas.openxmlformats.org/officeDocument/2006/relationships/image" Target="../media/image3.png"/><Relationship Id="rId9"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jpg"/><Relationship Id="rId7"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hyperlink" Target="https://www.gaminggrammar.com/" TargetMode="External"/><Relationship Id="rId10"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hyperlink" Target="https://resources.ncelp.org/concern/resources/p8418n73m?locale=en" TargetMode="External"/><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drive.google.com/file/d/1inlqBeW31VdQRNLZJKd-AprMOfyA5yro/view?usp=sharing" TargetMode="External"/><Relationship Id="rId5" Type="http://schemas.openxmlformats.org/officeDocument/2006/relationships/hyperlink" Target="https://quizlet.com/gb/427116548/year-7-german-term-11-week-4-flash-cards/" TargetMode="External"/><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hyperlink" Target="https://quizlet.com/gb/439294875/year-7-german-term-12-week-1-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386878"/>
            <a:ext cx="5946262" cy="1485422"/>
          </a:xfrm>
        </p:spPr>
        <p:txBody>
          <a:bodyPr>
            <a:normAutofit fontScale="90000"/>
          </a:bodyPr>
          <a:lstStyle/>
          <a:p>
            <a:pPr algn="l"/>
            <a:r>
              <a:rPr lang="en-GB" sz="4000" b="1">
                <a:solidFill>
                  <a:prstClr val="white"/>
                </a:solidFill>
              </a:rPr>
              <a:t>Asking and answering questions about having</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159444" cy="571756"/>
          </a:xfrm>
        </p:spPr>
        <p:txBody>
          <a:bodyPr>
            <a:normAutofit fontScale="47500" lnSpcReduction="20000"/>
          </a:bodyPr>
          <a:lstStyle/>
          <a:p>
            <a:pPr algn="l"/>
            <a:r>
              <a:rPr lang="en-GB" sz="3000">
                <a:solidFill>
                  <a:prstClr val="white"/>
                </a:solidFill>
              </a:rPr>
              <a:t>VSO questions; negation with </a:t>
            </a:r>
          </a:p>
          <a:p>
            <a:pPr algn="l"/>
            <a:r>
              <a:rPr lang="en-GB" sz="3000">
                <a:solidFill>
                  <a:prstClr val="white"/>
                </a:solidFill>
              </a:rPr>
              <a:t>kein + nouns R2 (accusative); mein/meine/mein R1 (nominative)</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584319"/>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[ie]</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1.1</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7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13</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15/12/21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4957428"/>
            <a:ext cx="3734400" cy="584775"/>
          </a:xfrm>
          <a:prstGeom prst="rect">
            <a:avLst/>
          </a:prstGeom>
          <a:solidFill>
            <a:schemeClr val="bg1"/>
          </a:solidFill>
        </p:spPr>
        <p:txBody>
          <a:bodyPr wrap="square" rtlCol="0">
            <a:spAutoFit/>
          </a:bodyPr>
          <a:lstStyle/>
          <a:p>
            <a:pPr algn="ctr"/>
            <a:r>
              <a:rPr lang="en-GB" sz="3200" dirty="0">
                <a:solidFill>
                  <a:srgbClr val="1F4E79"/>
                </a:solidFill>
                <a:latin typeface="Century Gothic" panose="020B0502020202020204" pitchFamily="34" charset="0"/>
              </a:rPr>
              <a:t>das Lied </a:t>
            </a:r>
          </a:p>
        </p:txBody>
      </p:sp>
      <p:sp>
        <p:nvSpPr>
          <p:cNvPr id="7" name="TextBox 6">
            <a:extLst>
              <a:ext uri="{FF2B5EF4-FFF2-40B4-BE49-F238E27FC236}">
                <a16:creationId xmlns:a16="http://schemas.microsoft.com/office/drawing/2014/main" id="{F204D7E1-CAF7-4C39-9F98-74EFF26FA7DF}"/>
              </a:ext>
            </a:extLst>
          </p:cNvPr>
          <p:cNvSpPr txBox="1"/>
          <p:nvPr/>
        </p:nvSpPr>
        <p:spPr>
          <a:xfrm>
            <a:off x="4074648" y="5542203"/>
            <a:ext cx="3734400" cy="769441"/>
          </a:xfrm>
          <a:prstGeom prst="rect">
            <a:avLst/>
          </a:prstGeom>
          <a:solidFill>
            <a:schemeClr val="bg1"/>
          </a:solidFill>
        </p:spPr>
        <p:txBody>
          <a:bodyPr wrap="square" rtlCol="0">
            <a:spAutoFit/>
          </a:bodyPr>
          <a:lstStyle/>
          <a:p>
            <a:pPr algn="ctr"/>
            <a:r>
              <a:rPr lang="en-GB" sz="4400" dirty="0">
                <a:solidFill>
                  <a:srgbClr val="1F4E79"/>
                </a:solidFill>
                <a:latin typeface="Century Gothic" panose="020B0502020202020204" pitchFamily="34" charset="0"/>
              </a:rPr>
              <a:t>L – </a:t>
            </a:r>
            <a:r>
              <a:rPr lang="en-GB" sz="4400" b="1" dirty="0">
                <a:solidFill>
                  <a:srgbClr val="1F4E79"/>
                </a:solidFill>
                <a:latin typeface="Century Gothic" panose="020B0502020202020204" pitchFamily="34" charset="0"/>
              </a:rPr>
              <a:t>I – E </a:t>
            </a:r>
            <a:r>
              <a:rPr lang="en-GB" sz="4400" dirty="0">
                <a:solidFill>
                  <a:srgbClr val="1F4E79"/>
                </a:solidFill>
                <a:latin typeface="Century Gothic" panose="020B0502020202020204" pitchFamily="34" charset="0"/>
              </a:rPr>
              <a:t>- 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070" y="1183338"/>
            <a:ext cx="3089555" cy="3209925"/>
          </a:xfrm>
          <a:prstGeom prst="rect">
            <a:avLst/>
          </a:prstGeom>
        </p:spPr>
      </p:pic>
    </p:spTree>
    <p:extLst>
      <p:ext uri="{BB962C8B-B14F-4D97-AF65-F5344CB8AC3E}">
        <p14:creationId xmlns:p14="http://schemas.microsoft.com/office/powerpoint/2010/main" val="22338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ACA71FC-D9BB-44BE-9FE7-818BD5ED425A}"/>
              </a:ext>
            </a:extLst>
          </p:cNvPr>
          <p:cNvSpPr txBox="1"/>
          <p:nvPr/>
        </p:nvSpPr>
        <p:spPr>
          <a:xfrm>
            <a:off x="1341867" y="2515713"/>
            <a:ext cx="9199962" cy="923330"/>
          </a:xfrm>
          <a:prstGeom prst="rect">
            <a:avLst/>
          </a:prstGeom>
          <a:noFill/>
        </p:spPr>
        <p:txBody>
          <a:bodyPr wrap="square" rtlCol="0">
            <a:spAutoFit/>
          </a:bodyPr>
          <a:lstStyle/>
          <a:p>
            <a:pPr algn="ctr"/>
            <a:r>
              <a:rPr lang="en-GB" sz="5400" dirty="0">
                <a:solidFill>
                  <a:srgbClr val="1F4E79"/>
                </a:solidFill>
                <a:latin typeface="Century Gothic" panose="020B0502020202020204" pitchFamily="34" charset="0"/>
              </a:rPr>
              <a:t>[unfortunately]</a:t>
            </a:r>
          </a:p>
        </p:txBody>
      </p:sp>
      <p:sp>
        <p:nvSpPr>
          <p:cNvPr id="7" name="TextBox 6">
            <a:extLst>
              <a:ext uri="{FF2B5EF4-FFF2-40B4-BE49-F238E27FC236}">
                <a16:creationId xmlns:a16="http://schemas.microsoft.com/office/drawing/2014/main" id="{F204D7E1-CAF7-4C39-9F98-74EFF26FA7DF}"/>
              </a:ext>
            </a:extLst>
          </p:cNvPr>
          <p:cNvSpPr txBox="1"/>
          <p:nvPr/>
        </p:nvSpPr>
        <p:spPr>
          <a:xfrm>
            <a:off x="4074648" y="4217880"/>
            <a:ext cx="3734400" cy="1107996"/>
          </a:xfrm>
          <a:prstGeom prst="rect">
            <a:avLst/>
          </a:prstGeom>
          <a:solidFill>
            <a:schemeClr val="bg1"/>
          </a:solidFill>
        </p:spPr>
        <p:txBody>
          <a:bodyPr wrap="square" rtlCol="0">
            <a:spAutoFit/>
          </a:bodyPr>
          <a:lstStyle/>
          <a:p>
            <a:pPr algn="ctr"/>
            <a:r>
              <a:rPr lang="en-GB" sz="6600" dirty="0" err="1">
                <a:solidFill>
                  <a:srgbClr val="1F4E79"/>
                </a:solidFill>
                <a:latin typeface="Century Gothic" panose="020B0502020202020204" pitchFamily="34" charset="0"/>
              </a:rPr>
              <a:t>leider</a:t>
            </a:r>
            <a:endParaRPr lang="en-GB" sz="6600"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F204D7E1-CAF7-4C39-9F98-74EFF26FA7DF}"/>
              </a:ext>
            </a:extLst>
          </p:cNvPr>
          <p:cNvSpPr txBox="1"/>
          <p:nvPr/>
        </p:nvSpPr>
        <p:spPr>
          <a:xfrm>
            <a:off x="3166119" y="5334164"/>
            <a:ext cx="5551457" cy="830997"/>
          </a:xfrm>
          <a:prstGeom prst="rect">
            <a:avLst/>
          </a:prstGeom>
          <a:solidFill>
            <a:schemeClr val="bg1"/>
          </a:solidFill>
        </p:spPr>
        <p:txBody>
          <a:bodyPr wrap="square" rtlCol="0">
            <a:spAutoFit/>
          </a:bodyPr>
          <a:lstStyle/>
          <a:p>
            <a:pPr algn="ctr"/>
            <a:r>
              <a:rPr lang="en-GB" sz="4800" dirty="0">
                <a:solidFill>
                  <a:srgbClr val="1F4E79"/>
                </a:solidFill>
                <a:latin typeface="Century Gothic" panose="020B0502020202020204" pitchFamily="34" charset="0"/>
              </a:rPr>
              <a:t>L – </a:t>
            </a:r>
            <a:r>
              <a:rPr lang="en-GB" sz="4800" b="1" dirty="0">
                <a:solidFill>
                  <a:srgbClr val="1F4E79"/>
                </a:solidFill>
                <a:latin typeface="Century Gothic" panose="020B0502020202020204" pitchFamily="34" charset="0"/>
              </a:rPr>
              <a:t>E – I </a:t>
            </a:r>
            <a:r>
              <a:rPr lang="en-GB" sz="4800" dirty="0">
                <a:solidFill>
                  <a:srgbClr val="1F4E79"/>
                </a:solidFill>
                <a:latin typeface="Century Gothic" panose="020B0502020202020204" pitchFamily="34" charset="0"/>
              </a:rPr>
              <a:t>– D – E - R</a:t>
            </a:r>
          </a:p>
        </p:txBody>
      </p:sp>
    </p:spTree>
    <p:extLst>
      <p:ext uri="{BB962C8B-B14F-4D97-AF65-F5344CB8AC3E}">
        <p14:creationId xmlns:p14="http://schemas.microsoft.com/office/powerpoint/2010/main" val="211687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013706"/>
            <a:ext cx="3734400" cy="584775"/>
          </a:xfrm>
          <a:prstGeom prst="rect">
            <a:avLst/>
          </a:prstGeom>
          <a:solidFill>
            <a:schemeClr val="bg1"/>
          </a:solidFill>
        </p:spPr>
        <p:txBody>
          <a:bodyPr wrap="square" rtlCol="0">
            <a:spAutoFit/>
          </a:bodyPr>
          <a:lstStyle/>
          <a:p>
            <a:pPr algn="ctr"/>
            <a:r>
              <a:rPr lang="en-GB" sz="3200" dirty="0" err="1">
                <a:solidFill>
                  <a:srgbClr val="1F4E79"/>
                </a:solidFill>
                <a:latin typeface="Century Gothic" panose="020B0502020202020204" pitchFamily="34" charset="0"/>
              </a:rPr>
              <a:t>L</a:t>
            </a:r>
            <a:r>
              <a:rPr lang="en-GB" sz="3200" b="1" dirty="0" err="1">
                <a:solidFill>
                  <a:srgbClr val="1F4E79"/>
                </a:solidFill>
                <a:latin typeface="Century Gothic" panose="020B0502020202020204" pitchFamily="34" charset="0"/>
              </a:rPr>
              <a:t>ie</a:t>
            </a:r>
            <a:r>
              <a:rPr lang="en-GB" sz="3200" dirty="0" err="1">
                <a:solidFill>
                  <a:srgbClr val="1F4E79"/>
                </a:solidFill>
                <a:latin typeface="Century Gothic" panose="020B0502020202020204" pitchFamily="34" charset="0"/>
              </a:rPr>
              <a:t>blings</a:t>
            </a:r>
            <a:r>
              <a:rPr lang="en-GB" sz="3200" dirty="0">
                <a:solidFill>
                  <a:srgbClr val="1F4E79"/>
                </a:solidFill>
                <a:latin typeface="Century Gothic" panose="020B0502020202020204" pitchFamily="34" charset="0"/>
              </a:rPr>
              <a:t>-</a:t>
            </a:r>
          </a:p>
        </p:txBody>
      </p:sp>
      <p:pic>
        <p:nvPicPr>
          <p:cNvPr id="7" name="Picture 2" descr="Favourites, Favorites, Folder, Office, Bookmarks">
            <a:extLst>
              <a:ext uri="{FF2B5EF4-FFF2-40B4-BE49-F238E27FC236}">
                <a16:creationId xmlns:a16="http://schemas.microsoft.com/office/drawing/2014/main" id="{530D51BB-30A3-40CF-9372-9891FD7F8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280" y="1046074"/>
            <a:ext cx="4301135" cy="34370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04D7E1-CAF7-4C39-9F98-74EFF26FA7DF}"/>
              </a:ext>
            </a:extLst>
          </p:cNvPr>
          <p:cNvSpPr txBox="1"/>
          <p:nvPr/>
        </p:nvSpPr>
        <p:spPr>
          <a:xfrm>
            <a:off x="3043867" y="5598481"/>
            <a:ext cx="6114201" cy="646331"/>
          </a:xfrm>
          <a:prstGeom prst="rect">
            <a:avLst/>
          </a:prstGeom>
          <a:solidFill>
            <a:schemeClr val="bg1"/>
          </a:solidFill>
        </p:spPr>
        <p:txBody>
          <a:bodyPr wrap="square" rtlCol="0">
            <a:spAutoFit/>
          </a:bodyPr>
          <a:lstStyle/>
          <a:p>
            <a:pPr algn="ctr"/>
            <a:r>
              <a:rPr lang="en-GB" sz="3600" dirty="0">
                <a:solidFill>
                  <a:srgbClr val="1F4E79"/>
                </a:solidFill>
                <a:latin typeface="Century Gothic" panose="020B0502020202020204" pitchFamily="34" charset="0"/>
              </a:rPr>
              <a:t>L – </a:t>
            </a:r>
            <a:r>
              <a:rPr lang="en-GB" sz="3600" b="1" dirty="0">
                <a:solidFill>
                  <a:srgbClr val="1F4E79"/>
                </a:solidFill>
                <a:latin typeface="Century Gothic" panose="020B0502020202020204" pitchFamily="34" charset="0"/>
              </a:rPr>
              <a:t>I – E </a:t>
            </a:r>
            <a:r>
              <a:rPr lang="en-GB" sz="3600" dirty="0">
                <a:solidFill>
                  <a:srgbClr val="1F4E79"/>
                </a:solidFill>
                <a:latin typeface="Century Gothic" panose="020B0502020202020204" pitchFamily="34" charset="0"/>
              </a:rPr>
              <a:t>– B – L – I – N – G - S</a:t>
            </a:r>
          </a:p>
        </p:txBody>
      </p:sp>
    </p:spTree>
    <p:extLst>
      <p:ext uri="{BB962C8B-B14F-4D97-AF65-F5344CB8AC3E}">
        <p14:creationId xmlns:p14="http://schemas.microsoft.com/office/powerpoint/2010/main" val="24063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688413572"/>
              </p:ext>
            </p:extLst>
          </p:nvPr>
        </p:nvGraphicFramePr>
        <p:xfrm>
          <a:off x="2779295" y="1566746"/>
          <a:ext cx="6464859" cy="4316530"/>
        </p:xfrm>
        <a:graphic>
          <a:graphicData uri="http://schemas.openxmlformats.org/drawingml/2006/table">
            <a:tbl>
              <a:tblPr firstRow="1" firstCol="1" bandRow="1">
                <a:tableStyleId>{5940675A-B579-460E-94D1-54222C63F5DA}</a:tableStyleId>
              </a:tblPr>
              <a:tblGrid>
                <a:gridCol w="427393">
                  <a:extLst>
                    <a:ext uri="{9D8B030D-6E8A-4147-A177-3AD203B41FA5}">
                      <a16:colId xmlns:a16="http://schemas.microsoft.com/office/drawing/2014/main" val="20000"/>
                    </a:ext>
                  </a:extLst>
                </a:gridCol>
                <a:gridCol w="2793126">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der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Sänger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singer (m)</a:t>
                      </a:r>
                    </a:p>
                  </a:txBody>
                  <a:tcPr marL="68580" marR="68580" marT="0" marB="0" anchor="ct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der</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Film</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film</a:t>
                      </a:r>
                    </a:p>
                  </a:txBody>
                  <a:tcPr marL="68580" marR="68580" marT="0" marB="0" anchor="ct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Band</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band</a:t>
                      </a:r>
                    </a:p>
                  </a:txBody>
                  <a:tcPr marL="68580" marR="68580" marT="0" marB="0" anchor="ct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Lehrerin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teacher (f)</a:t>
                      </a:r>
                    </a:p>
                  </a:txBody>
                  <a:tcPr marL="68580" marR="68580" marT="0" marB="0" anchor="ct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Sängerin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singer (f)</a:t>
                      </a:r>
                    </a:p>
                  </a:txBody>
                  <a:tcPr marL="68580" marR="68580" marT="0" marB="0" anchor="ctr"/>
                </a:tc>
                <a:extLst>
                  <a:ext uri="{0D108BD9-81ED-4DB2-BD59-A6C34878D82A}">
                    <a16:rowId xmlns:a16="http://schemas.microsoft.com/office/drawing/2014/main" val="10004"/>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das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Buch</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book</a:t>
                      </a:r>
                    </a:p>
                  </a:txBody>
                  <a:tcPr marL="68580" marR="68580" marT="0" marB="0" anchor="ct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das Lied</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song</a:t>
                      </a:r>
                    </a:p>
                  </a:txBody>
                  <a:tcPr marL="68580" marR="68580" marT="0" marB="0" anchor="ct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Lieblings</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favourite</a:t>
                      </a:r>
                    </a:p>
                  </a:txBody>
                  <a:tcPr marL="68580" marR="68580" marT="0" marB="0" anchor="ct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leider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unfortunately</a:t>
                      </a:r>
                    </a:p>
                  </a:txBody>
                  <a:tcPr marL="68580" marR="68580" marT="0" marB="0" anchor="ctr"/>
                </a:tc>
                <a:extLst>
                  <a:ext uri="{0D108BD9-81ED-4DB2-BD59-A6C34878D82A}">
                    <a16:rowId xmlns:a16="http://schemas.microsoft.com/office/drawing/2014/main" val="10009"/>
                  </a:ext>
                </a:extLst>
              </a:tr>
            </a:tbl>
          </a:graphicData>
        </a:graphic>
      </p:graphicFrame>
      <p:grpSp>
        <p:nvGrpSpPr>
          <p:cNvPr id="8" name="Group 7"/>
          <p:cNvGrpSpPr/>
          <p:nvPr/>
        </p:nvGrpSpPr>
        <p:grpSpPr>
          <a:xfrm>
            <a:off x="6011724" y="2054104"/>
            <a:ext cx="2798610" cy="3802791"/>
            <a:chOff x="13569081" y="820564"/>
            <a:chExt cx="2798610" cy="3802791"/>
          </a:xfrm>
        </p:grpSpPr>
        <p:sp>
          <p:nvSpPr>
            <p:cNvPr id="9" name="Rectangle 8"/>
            <p:cNvSpPr/>
            <p:nvPr/>
          </p:nvSpPr>
          <p:spPr>
            <a:xfrm>
              <a:off x="13569081" y="820564"/>
              <a:ext cx="2798609"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0" name="Rectangle 9"/>
            <p:cNvSpPr/>
            <p:nvPr/>
          </p:nvSpPr>
          <p:spPr>
            <a:xfrm>
              <a:off x="13569082" y="1257102"/>
              <a:ext cx="2798609"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1" name="Rectangle 10"/>
            <p:cNvSpPr/>
            <p:nvPr/>
          </p:nvSpPr>
          <p:spPr>
            <a:xfrm>
              <a:off x="13569082" y="1675381"/>
              <a:ext cx="2798609"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2" name="Rectangle 11"/>
            <p:cNvSpPr/>
            <p:nvPr/>
          </p:nvSpPr>
          <p:spPr>
            <a:xfrm>
              <a:off x="13569082" y="2136649"/>
              <a:ext cx="2798609"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3" name="Rectangle 12"/>
            <p:cNvSpPr/>
            <p:nvPr/>
          </p:nvSpPr>
          <p:spPr>
            <a:xfrm>
              <a:off x="13569082" y="2553125"/>
              <a:ext cx="2798609"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4" name="Rectangle 13"/>
            <p:cNvSpPr/>
            <p:nvPr/>
          </p:nvSpPr>
          <p:spPr>
            <a:xfrm>
              <a:off x="13569082" y="2961339"/>
              <a:ext cx="2798609"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5" name="Rectangle 14"/>
            <p:cNvSpPr/>
            <p:nvPr/>
          </p:nvSpPr>
          <p:spPr>
            <a:xfrm>
              <a:off x="13569082" y="3401069"/>
              <a:ext cx="2798609"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6" name="Rectangle 15"/>
            <p:cNvSpPr/>
            <p:nvPr/>
          </p:nvSpPr>
          <p:spPr>
            <a:xfrm>
              <a:off x="13569081" y="3835627"/>
              <a:ext cx="2798609"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7" name="Rectangle 16"/>
            <p:cNvSpPr/>
            <p:nvPr/>
          </p:nvSpPr>
          <p:spPr>
            <a:xfrm>
              <a:off x="13569082" y="4267206"/>
              <a:ext cx="2798609"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grpSp>
        <p:nvGrpSpPr>
          <p:cNvPr id="18" name="Group 17"/>
          <p:cNvGrpSpPr/>
          <p:nvPr/>
        </p:nvGrpSpPr>
        <p:grpSpPr>
          <a:xfrm>
            <a:off x="3292990" y="2020962"/>
            <a:ext cx="2698414" cy="3835933"/>
            <a:chOff x="-3920019" y="370628"/>
            <a:chExt cx="2698414" cy="3835933"/>
          </a:xfrm>
        </p:grpSpPr>
        <p:sp>
          <p:nvSpPr>
            <p:cNvPr id="19" name="Rectangle 18"/>
            <p:cNvSpPr/>
            <p:nvPr/>
          </p:nvSpPr>
          <p:spPr>
            <a:xfrm>
              <a:off x="-3920019" y="370628"/>
              <a:ext cx="2698413" cy="3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0" name="Rectangle 19"/>
            <p:cNvSpPr/>
            <p:nvPr/>
          </p:nvSpPr>
          <p:spPr>
            <a:xfrm>
              <a:off x="-3920018" y="810970"/>
              <a:ext cx="2698413" cy="3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1" name="Rectangle 20"/>
            <p:cNvSpPr/>
            <p:nvPr/>
          </p:nvSpPr>
          <p:spPr>
            <a:xfrm>
              <a:off x="-3920018" y="1232895"/>
              <a:ext cx="2698413" cy="344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2" name="Rectangle 21"/>
            <p:cNvSpPr/>
            <p:nvPr/>
          </p:nvSpPr>
          <p:spPr>
            <a:xfrm>
              <a:off x="-3920018" y="1698183"/>
              <a:ext cx="2698413" cy="31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3" name="Rectangle 22"/>
            <p:cNvSpPr/>
            <p:nvPr/>
          </p:nvSpPr>
          <p:spPr>
            <a:xfrm>
              <a:off x="-3920018" y="2118288"/>
              <a:ext cx="2698413" cy="34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4" name="Rectangle 23"/>
            <p:cNvSpPr/>
            <p:nvPr/>
          </p:nvSpPr>
          <p:spPr>
            <a:xfrm>
              <a:off x="-3920018" y="2530060"/>
              <a:ext cx="2698413" cy="358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5" name="Rectangle 24"/>
            <p:cNvSpPr/>
            <p:nvPr/>
          </p:nvSpPr>
          <p:spPr>
            <a:xfrm>
              <a:off x="-3920018" y="2973622"/>
              <a:ext cx="2698413" cy="360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6" name="Rectangle 25"/>
            <p:cNvSpPr/>
            <p:nvPr/>
          </p:nvSpPr>
          <p:spPr>
            <a:xfrm>
              <a:off x="-3920019" y="3411968"/>
              <a:ext cx="2698413" cy="36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7" name="Rectangle 26"/>
            <p:cNvSpPr/>
            <p:nvPr/>
          </p:nvSpPr>
          <p:spPr>
            <a:xfrm>
              <a:off x="-3920018" y="3847308"/>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345398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A3B4C1D9-F928-45D7-AAA2-4785C137F51E}"/>
              </a:ext>
            </a:extLst>
          </p:cNvPr>
          <p:cNvGrpSpPr/>
          <p:nvPr/>
        </p:nvGrpSpPr>
        <p:grpSpPr>
          <a:xfrm>
            <a:off x="3741417" y="1469527"/>
            <a:ext cx="4544700" cy="4539372"/>
            <a:chOff x="8185463" y="737481"/>
            <a:chExt cx="4544700" cy="4539372"/>
          </a:xfrm>
        </p:grpSpPr>
        <p:grpSp>
          <p:nvGrpSpPr>
            <p:cNvPr id="8" name="Group 7">
              <a:extLst>
                <a:ext uri="{FF2B5EF4-FFF2-40B4-BE49-F238E27FC236}">
                  <a16:creationId xmlns:a16="http://schemas.microsoft.com/office/drawing/2014/main" id="{53EF8A6E-6A9F-412B-99CE-242CAE469339}"/>
                </a:ext>
              </a:extLst>
            </p:cNvPr>
            <p:cNvGrpSpPr/>
            <p:nvPr/>
          </p:nvGrpSpPr>
          <p:grpSpPr>
            <a:xfrm>
              <a:off x="8197589" y="737481"/>
              <a:ext cx="4519434" cy="4539372"/>
              <a:chOff x="6833484" y="215311"/>
              <a:chExt cx="4519434" cy="4539372"/>
            </a:xfrm>
          </p:grpSpPr>
          <p:grpSp>
            <p:nvGrpSpPr>
              <p:cNvPr id="15" name="Group 14">
                <a:extLst>
                  <a:ext uri="{FF2B5EF4-FFF2-40B4-BE49-F238E27FC236}">
                    <a16:creationId xmlns:a16="http://schemas.microsoft.com/office/drawing/2014/main" id="{720FED06-A096-4A7B-B227-CE51298D4F9D}"/>
                  </a:ext>
                </a:extLst>
              </p:cNvPr>
              <p:cNvGrpSpPr/>
              <p:nvPr/>
            </p:nvGrpSpPr>
            <p:grpSpPr>
              <a:xfrm>
                <a:off x="6833484" y="215311"/>
                <a:ext cx="4519434" cy="4539372"/>
                <a:chOff x="1963600" y="1447259"/>
                <a:chExt cx="4519434" cy="4539372"/>
              </a:xfrm>
            </p:grpSpPr>
            <p:grpSp>
              <p:nvGrpSpPr>
                <p:cNvPr id="18" name="Group 17">
                  <a:extLst>
                    <a:ext uri="{FF2B5EF4-FFF2-40B4-BE49-F238E27FC236}">
                      <a16:creationId xmlns:a16="http://schemas.microsoft.com/office/drawing/2014/main" id="{8A3F774B-674E-4191-B009-DB6E66C330C7}"/>
                    </a:ext>
                  </a:extLst>
                </p:cNvPr>
                <p:cNvGrpSpPr/>
                <p:nvPr/>
              </p:nvGrpSpPr>
              <p:grpSpPr>
                <a:xfrm>
                  <a:off x="1963600" y="1447259"/>
                  <a:ext cx="1466284" cy="1440000"/>
                  <a:chOff x="4385389" y="1642187"/>
                  <a:chExt cx="1653160" cy="1623600"/>
                </a:xfrm>
              </p:grpSpPr>
              <p:sp>
                <p:nvSpPr>
                  <p:cNvPr id="27" name="Rounded Rectangle 80">
                    <a:extLst>
                      <a:ext uri="{FF2B5EF4-FFF2-40B4-BE49-F238E27FC236}">
                        <a16:creationId xmlns:a16="http://schemas.microsoft.com/office/drawing/2014/main" id="{E28D2EE8-D7C7-4E60-83AF-23A0EB2FB6FC}"/>
                      </a:ext>
                    </a:extLst>
                  </p:cNvPr>
                  <p:cNvSpPr/>
                  <p:nvPr/>
                </p:nvSpPr>
                <p:spPr>
                  <a:xfrm>
                    <a:off x="4385389" y="1642187"/>
                    <a:ext cx="1623526" cy="162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6E67DD6F-EFAB-47E4-9B45-2F7E23E21B5A}"/>
                      </a:ext>
                    </a:extLst>
                  </p:cNvPr>
                  <p:cNvSpPr txBox="1"/>
                  <p:nvPr/>
                </p:nvSpPr>
                <p:spPr>
                  <a:xfrm>
                    <a:off x="4385389" y="2226062"/>
                    <a:ext cx="1653160" cy="347019"/>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book</a:t>
                    </a:r>
                  </a:p>
                </p:txBody>
              </p:sp>
            </p:grpSp>
            <p:sp>
              <p:nvSpPr>
                <p:cNvPr id="19" name="Rounded Rectangle 78">
                  <a:extLst>
                    <a:ext uri="{FF2B5EF4-FFF2-40B4-BE49-F238E27FC236}">
                      <a16:creationId xmlns:a16="http://schemas.microsoft.com/office/drawing/2014/main" id="{DC07BE91-2B99-46C5-85B3-EE84F3AD714F}"/>
                    </a:ext>
                  </a:extLst>
                </p:cNvPr>
                <p:cNvSpPr/>
                <p:nvPr/>
              </p:nvSpPr>
              <p:spPr>
                <a:xfrm>
                  <a:off x="1963600" y="299694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76">
                  <a:extLst>
                    <a:ext uri="{FF2B5EF4-FFF2-40B4-BE49-F238E27FC236}">
                      <a16:creationId xmlns:a16="http://schemas.microsoft.com/office/drawing/2014/main" id="{63AB0AFF-5BC1-4157-A0F2-ACC763C761B4}"/>
                    </a:ext>
                  </a:extLst>
                </p:cNvPr>
                <p:cNvSpPr/>
                <p:nvPr/>
              </p:nvSpPr>
              <p:spPr>
                <a:xfrm>
                  <a:off x="1963600"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74">
                  <a:extLst>
                    <a:ext uri="{FF2B5EF4-FFF2-40B4-BE49-F238E27FC236}">
                      <a16:creationId xmlns:a16="http://schemas.microsoft.com/office/drawing/2014/main" id="{7DCBDE31-9996-4E33-8AE8-C9534ECAFB55}"/>
                    </a:ext>
                  </a:extLst>
                </p:cNvPr>
                <p:cNvSpPr/>
                <p:nvPr/>
              </p:nvSpPr>
              <p:spPr>
                <a:xfrm>
                  <a:off x="3503317"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72">
                  <a:extLst>
                    <a:ext uri="{FF2B5EF4-FFF2-40B4-BE49-F238E27FC236}">
                      <a16:creationId xmlns:a16="http://schemas.microsoft.com/office/drawing/2014/main" id="{0B0E1D72-83C5-407B-AA24-542005461972}"/>
                    </a:ext>
                  </a:extLst>
                </p:cNvPr>
                <p:cNvSpPr/>
                <p:nvPr/>
              </p:nvSpPr>
              <p:spPr>
                <a:xfrm>
                  <a:off x="3510396" y="298689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70">
                  <a:extLst>
                    <a:ext uri="{FF2B5EF4-FFF2-40B4-BE49-F238E27FC236}">
                      <a16:creationId xmlns:a16="http://schemas.microsoft.com/office/drawing/2014/main" id="{CB5BE85D-EED4-4F57-87BF-C169951D69F7}"/>
                    </a:ext>
                  </a:extLst>
                </p:cNvPr>
                <p:cNvSpPr/>
                <p:nvPr/>
              </p:nvSpPr>
              <p:spPr>
                <a:xfrm>
                  <a:off x="3497752" y="454360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68">
                  <a:extLst>
                    <a:ext uri="{FF2B5EF4-FFF2-40B4-BE49-F238E27FC236}">
                      <a16:creationId xmlns:a16="http://schemas.microsoft.com/office/drawing/2014/main" id="{BA11CAA5-3133-4900-A382-04B5CED52455}"/>
                    </a:ext>
                  </a:extLst>
                </p:cNvPr>
                <p:cNvSpPr/>
                <p:nvPr/>
              </p:nvSpPr>
              <p:spPr>
                <a:xfrm>
                  <a:off x="5043034"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66">
                  <a:extLst>
                    <a:ext uri="{FF2B5EF4-FFF2-40B4-BE49-F238E27FC236}">
                      <a16:creationId xmlns:a16="http://schemas.microsoft.com/office/drawing/2014/main" id="{46F5EF1E-BA1F-4038-B631-D45F82367639}"/>
                    </a:ext>
                  </a:extLst>
                </p:cNvPr>
                <p:cNvSpPr/>
                <p:nvPr/>
              </p:nvSpPr>
              <p:spPr>
                <a:xfrm>
                  <a:off x="5043034" y="297683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64">
                  <a:extLst>
                    <a:ext uri="{FF2B5EF4-FFF2-40B4-BE49-F238E27FC236}">
                      <a16:creationId xmlns:a16="http://schemas.microsoft.com/office/drawing/2014/main" id="{35935867-7B14-44BB-BEED-ABA859C8176B}"/>
                    </a:ext>
                  </a:extLst>
                </p:cNvPr>
                <p:cNvSpPr/>
                <p:nvPr/>
              </p:nvSpPr>
              <p:spPr>
                <a:xfrm>
                  <a:off x="5043034"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FF26CBA2-1B5B-4419-9FD1-350BE27D403C}"/>
                  </a:ext>
                </a:extLst>
              </p:cNvPr>
              <p:cNvSpPr txBox="1"/>
              <p:nvPr/>
            </p:nvSpPr>
            <p:spPr>
              <a:xfrm>
                <a:off x="8420350" y="733160"/>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(m.)</a:t>
                </a:r>
              </a:p>
            </p:txBody>
          </p:sp>
          <p:sp>
            <p:nvSpPr>
              <p:cNvPr id="17" name="TextBox 16">
                <a:extLst>
                  <a:ext uri="{FF2B5EF4-FFF2-40B4-BE49-F238E27FC236}">
                    <a16:creationId xmlns:a16="http://schemas.microsoft.com/office/drawing/2014/main" id="{4E6DD0EA-9F37-4395-8548-28AE1E690B01}"/>
                  </a:ext>
                </a:extLst>
              </p:cNvPr>
              <p:cNvSpPr txBox="1"/>
              <p:nvPr/>
            </p:nvSpPr>
            <p:spPr>
              <a:xfrm>
                <a:off x="9936491" y="750645"/>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unfortunately</a:t>
                </a:r>
              </a:p>
            </p:txBody>
          </p:sp>
        </p:grpSp>
        <p:sp>
          <p:nvSpPr>
            <p:cNvPr id="9" name="TextBox 8">
              <a:extLst>
                <a:ext uri="{FF2B5EF4-FFF2-40B4-BE49-F238E27FC236}">
                  <a16:creationId xmlns:a16="http://schemas.microsoft.com/office/drawing/2014/main" id="{BAADE930-4DF3-47CC-9B32-1952DD616A6A}"/>
                </a:ext>
              </a:extLst>
            </p:cNvPr>
            <p:cNvSpPr txBox="1"/>
            <p:nvPr/>
          </p:nvSpPr>
          <p:spPr>
            <a:xfrm>
              <a:off x="8185463" y="2833172"/>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film</a:t>
              </a:r>
            </a:p>
          </p:txBody>
        </p:sp>
        <p:sp>
          <p:nvSpPr>
            <p:cNvPr id="10" name="TextBox 9">
              <a:extLst>
                <a:ext uri="{FF2B5EF4-FFF2-40B4-BE49-F238E27FC236}">
                  <a16:creationId xmlns:a16="http://schemas.microsoft.com/office/drawing/2014/main" id="{E7F8310C-01E9-4AA9-A175-77C356AAB6C4}"/>
                </a:ext>
              </a:extLst>
            </p:cNvPr>
            <p:cNvSpPr txBox="1"/>
            <p:nvPr/>
          </p:nvSpPr>
          <p:spPr>
            <a:xfrm>
              <a:off x="9725180" y="2833171"/>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favourite</a:t>
              </a:r>
            </a:p>
          </p:txBody>
        </p:sp>
        <p:sp>
          <p:nvSpPr>
            <p:cNvPr id="11" name="TextBox 10">
              <a:extLst>
                <a:ext uri="{FF2B5EF4-FFF2-40B4-BE49-F238E27FC236}">
                  <a16:creationId xmlns:a16="http://schemas.microsoft.com/office/drawing/2014/main" id="{E003A2D0-906C-428B-97FC-84863E347F71}"/>
                </a:ext>
              </a:extLst>
            </p:cNvPr>
            <p:cNvSpPr txBox="1"/>
            <p:nvPr/>
          </p:nvSpPr>
          <p:spPr>
            <a:xfrm>
              <a:off x="11263879" y="2843225"/>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band</a:t>
              </a:r>
            </a:p>
          </p:txBody>
        </p:sp>
        <p:sp>
          <p:nvSpPr>
            <p:cNvPr id="12" name="TextBox 11">
              <a:extLst>
                <a:ext uri="{FF2B5EF4-FFF2-40B4-BE49-F238E27FC236}">
                  <a16:creationId xmlns:a16="http://schemas.microsoft.com/office/drawing/2014/main" id="{A669AB04-20F0-4D28-8EA2-7F62906337B6}"/>
                </a:ext>
              </a:extLst>
            </p:cNvPr>
            <p:cNvSpPr txBox="1"/>
            <p:nvPr/>
          </p:nvSpPr>
          <p:spPr>
            <a:xfrm>
              <a:off x="8239176" y="441101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song</a:t>
              </a:r>
            </a:p>
          </p:txBody>
        </p:sp>
        <p:sp>
          <p:nvSpPr>
            <p:cNvPr id="13" name="TextBox 12">
              <a:extLst>
                <a:ext uri="{FF2B5EF4-FFF2-40B4-BE49-F238E27FC236}">
                  <a16:creationId xmlns:a16="http://schemas.microsoft.com/office/drawing/2014/main" id="{24CE18AE-51A9-4C7B-8A25-AAF368E9FB99}"/>
                </a:ext>
              </a:extLst>
            </p:cNvPr>
            <p:cNvSpPr txBox="1"/>
            <p:nvPr/>
          </p:nvSpPr>
          <p:spPr>
            <a:xfrm>
              <a:off x="9784455" y="440296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teacher (f.)</a:t>
              </a:r>
            </a:p>
          </p:txBody>
        </p:sp>
        <p:sp>
          <p:nvSpPr>
            <p:cNvPr id="14" name="TextBox 13">
              <a:extLst>
                <a:ext uri="{FF2B5EF4-FFF2-40B4-BE49-F238E27FC236}">
                  <a16:creationId xmlns:a16="http://schemas.microsoft.com/office/drawing/2014/main" id="{25C96602-ECD8-427D-A70B-0E0FC3EC7859}"/>
                </a:ext>
              </a:extLst>
            </p:cNvPr>
            <p:cNvSpPr txBox="1"/>
            <p:nvPr/>
          </p:nvSpPr>
          <p:spPr>
            <a:xfrm>
              <a:off x="11312970" y="4388926"/>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(f.)</a:t>
              </a:r>
            </a:p>
          </p:txBody>
        </p:sp>
      </p:grpSp>
      <p:grpSp>
        <p:nvGrpSpPr>
          <p:cNvPr id="29" name="Group 28"/>
          <p:cNvGrpSpPr/>
          <p:nvPr/>
        </p:nvGrpSpPr>
        <p:grpSpPr>
          <a:xfrm>
            <a:off x="3753543" y="1469527"/>
            <a:ext cx="1440000" cy="1440000"/>
            <a:chOff x="4385389" y="1642187"/>
            <a:chExt cx="1623526" cy="1623600"/>
          </a:xfrm>
        </p:grpSpPr>
        <p:sp>
          <p:nvSpPr>
            <p:cNvPr id="30" name="Rounded Rectangle 29"/>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p:cNvSpPr txBox="1"/>
            <p:nvPr/>
          </p:nvSpPr>
          <p:spPr>
            <a:xfrm>
              <a:off x="4893926" y="2005820"/>
              <a:ext cx="605960" cy="83284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A</a:t>
              </a:r>
            </a:p>
          </p:txBody>
        </p:sp>
      </p:grpSp>
      <p:grpSp>
        <p:nvGrpSpPr>
          <p:cNvPr id="32" name="Group 31">
            <a:extLst>
              <a:ext uri="{FF2B5EF4-FFF2-40B4-BE49-F238E27FC236}">
                <a16:creationId xmlns:a16="http://schemas.microsoft.com/office/drawing/2014/main" id="{6A987AA9-CE6C-4773-8EC2-F865B72C55A2}"/>
              </a:ext>
            </a:extLst>
          </p:cNvPr>
          <p:cNvGrpSpPr/>
          <p:nvPr/>
        </p:nvGrpSpPr>
        <p:grpSpPr>
          <a:xfrm>
            <a:off x="5293260" y="1469527"/>
            <a:ext cx="1440000" cy="1440000"/>
            <a:chOff x="5293260" y="1469527"/>
            <a:chExt cx="1440000" cy="1440000"/>
          </a:xfrm>
        </p:grpSpPr>
        <p:sp>
          <p:nvSpPr>
            <p:cNvPr id="33" name="Rounded Rectangle 32"/>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B</a:t>
              </a:r>
            </a:p>
          </p:txBody>
        </p:sp>
      </p:grpSp>
      <p:grpSp>
        <p:nvGrpSpPr>
          <p:cNvPr id="35" name="Group 34">
            <a:extLst>
              <a:ext uri="{FF2B5EF4-FFF2-40B4-BE49-F238E27FC236}">
                <a16:creationId xmlns:a16="http://schemas.microsoft.com/office/drawing/2014/main" id="{DF490909-AE5B-4B91-A84A-E895A8A0D918}"/>
              </a:ext>
            </a:extLst>
          </p:cNvPr>
          <p:cNvGrpSpPr/>
          <p:nvPr/>
        </p:nvGrpSpPr>
        <p:grpSpPr>
          <a:xfrm>
            <a:off x="6832977" y="1469527"/>
            <a:ext cx="1440000" cy="1440000"/>
            <a:chOff x="6832977" y="1469527"/>
            <a:chExt cx="1440000" cy="1440000"/>
          </a:xfrm>
        </p:grpSpPr>
        <p:sp>
          <p:nvSpPr>
            <p:cNvPr id="36" name="Rounded Rectangle 35"/>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C</a:t>
              </a:r>
            </a:p>
          </p:txBody>
        </p:sp>
      </p:grpSp>
      <p:grpSp>
        <p:nvGrpSpPr>
          <p:cNvPr id="38" name="Group 37">
            <a:extLst>
              <a:ext uri="{FF2B5EF4-FFF2-40B4-BE49-F238E27FC236}">
                <a16:creationId xmlns:a16="http://schemas.microsoft.com/office/drawing/2014/main" id="{EF41723D-7217-4DDF-8AD2-06535C60AB20}"/>
              </a:ext>
            </a:extLst>
          </p:cNvPr>
          <p:cNvGrpSpPr/>
          <p:nvPr/>
        </p:nvGrpSpPr>
        <p:grpSpPr>
          <a:xfrm>
            <a:off x="3753543" y="3019213"/>
            <a:ext cx="1440000" cy="1440000"/>
            <a:chOff x="3753543" y="3019213"/>
            <a:chExt cx="1440000" cy="1440000"/>
          </a:xfrm>
        </p:grpSpPr>
        <p:sp>
          <p:nvSpPr>
            <p:cNvPr id="39" name="Rounded Rectangle 38"/>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D</a:t>
              </a:r>
            </a:p>
          </p:txBody>
        </p:sp>
      </p:grpSp>
      <p:grpSp>
        <p:nvGrpSpPr>
          <p:cNvPr id="41" name="Group 40">
            <a:extLst>
              <a:ext uri="{FF2B5EF4-FFF2-40B4-BE49-F238E27FC236}">
                <a16:creationId xmlns:a16="http://schemas.microsoft.com/office/drawing/2014/main" id="{CC80A98F-7749-48D2-8407-26A595C8EE25}"/>
              </a:ext>
            </a:extLst>
          </p:cNvPr>
          <p:cNvGrpSpPr/>
          <p:nvPr/>
        </p:nvGrpSpPr>
        <p:grpSpPr>
          <a:xfrm>
            <a:off x="5300339" y="3009160"/>
            <a:ext cx="1440000" cy="1440000"/>
            <a:chOff x="5300339" y="3009160"/>
            <a:chExt cx="1440000" cy="1440000"/>
          </a:xfrm>
        </p:grpSpPr>
        <p:sp>
          <p:nvSpPr>
            <p:cNvPr id="42" name="Rounded Rectangle 41"/>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E</a:t>
              </a:r>
            </a:p>
          </p:txBody>
        </p:sp>
      </p:grpSp>
      <p:grpSp>
        <p:nvGrpSpPr>
          <p:cNvPr id="44" name="Group 43">
            <a:extLst>
              <a:ext uri="{FF2B5EF4-FFF2-40B4-BE49-F238E27FC236}">
                <a16:creationId xmlns:a16="http://schemas.microsoft.com/office/drawing/2014/main" id="{A832D4D8-1E7A-4CA7-8B1E-466A4E3A9F44}"/>
              </a:ext>
            </a:extLst>
          </p:cNvPr>
          <p:cNvGrpSpPr/>
          <p:nvPr/>
        </p:nvGrpSpPr>
        <p:grpSpPr>
          <a:xfrm>
            <a:off x="6832977" y="2999107"/>
            <a:ext cx="1440000" cy="1440000"/>
            <a:chOff x="6832977" y="2999107"/>
            <a:chExt cx="1440000" cy="1440000"/>
          </a:xfrm>
        </p:grpSpPr>
        <p:sp>
          <p:nvSpPr>
            <p:cNvPr id="45" name="Rounded Rectangle 44"/>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F</a:t>
              </a:r>
            </a:p>
          </p:txBody>
        </p:sp>
      </p:grpSp>
      <p:grpSp>
        <p:nvGrpSpPr>
          <p:cNvPr id="47" name="Group 46">
            <a:extLst>
              <a:ext uri="{FF2B5EF4-FFF2-40B4-BE49-F238E27FC236}">
                <a16:creationId xmlns:a16="http://schemas.microsoft.com/office/drawing/2014/main" id="{A060647B-9812-46D0-B534-2B96CF317976}"/>
              </a:ext>
            </a:extLst>
          </p:cNvPr>
          <p:cNvGrpSpPr/>
          <p:nvPr/>
        </p:nvGrpSpPr>
        <p:grpSpPr>
          <a:xfrm>
            <a:off x="3753543" y="4568899"/>
            <a:ext cx="1440000" cy="1440000"/>
            <a:chOff x="3753543" y="4568899"/>
            <a:chExt cx="1440000" cy="1440000"/>
          </a:xfrm>
        </p:grpSpPr>
        <p:sp>
          <p:nvSpPr>
            <p:cNvPr id="48" name="Rounded Rectangle 47"/>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G</a:t>
              </a:r>
            </a:p>
          </p:txBody>
        </p:sp>
      </p:grpSp>
      <p:grpSp>
        <p:nvGrpSpPr>
          <p:cNvPr id="50" name="Group 49">
            <a:extLst>
              <a:ext uri="{FF2B5EF4-FFF2-40B4-BE49-F238E27FC236}">
                <a16:creationId xmlns:a16="http://schemas.microsoft.com/office/drawing/2014/main" id="{E193859B-EE12-4ADB-868C-AAA4824F5980}"/>
              </a:ext>
            </a:extLst>
          </p:cNvPr>
          <p:cNvGrpSpPr/>
          <p:nvPr/>
        </p:nvGrpSpPr>
        <p:grpSpPr>
          <a:xfrm>
            <a:off x="5287695" y="4565876"/>
            <a:ext cx="1440000" cy="1440000"/>
            <a:chOff x="5293260" y="4548793"/>
            <a:chExt cx="1440000" cy="1440000"/>
          </a:xfrm>
        </p:grpSpPr>
        <p:sp>
          <p:nvSpPr>
            <p:cNvPr id="51" name="Rounded Rectangle 50"/>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H</a:t>
              </a:r>
            </a:p>
          </p:txBody>
        </p:sp>
      </p:grpSp>
      <p:grpSp>
        <p:nvGrpSpPr>
          <p:cNvPr id="53" name="Group 52">
            <a:extLst>
              <a:ext uri="{FF2B5EF4-FFF2-40B4-BE49-F238E27FC236}">
                <a16:creationId xmlns:a16="http://schemas.microsoft.com/office/drawing/2014/main" id="{16508996-50D1-4944-B572-CDAB1AD8003A}"/>
              </a:ext>
            </a:extLst>
          </p:cNvPr>
          <p:cNvGrpSpPr/>
          <p:nvPr/>
        </p:nvGrpSpPr>
        <p:grpSpPr>
          <a:xfrm>
            <a:off x="6832974" y="4565876"/>
            <a:ext cx="1440000" cy="1440000"/>
            <a:chOff x="6832974" y="4565876"/>
            <a:chExt cx="1440000" cy="1440000"/>
          </a:xfrm>
        </p:grpSpPr>
        <p:sp>
          <p:nvSpPr>
            <p:cNvPr id="54" name="Rounded Rectangle 53"/>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I</a:t>
              </a:r>
            </a:p>
          </p:txBody>
        </p:sp>
      </p:grpSp>
      <p:sp>
        <p:nvSpPr>
          <p:cNvPr id="56" name="Rectangle 55"/>
          <p:cNvSpPr/>
          <p:nvPr/>
        </p:nvSpPr>
        <p:spPr>
          <a:xfrm>
            <a:off x="6675976" y="62358"/>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Tree>
    <p:extLst>
      <p:ext uri="{BB962C8B-B14F-4D97-AF65-F5344CB8AC3E}">
        <p14:creationId xmlns:p14="http://schemas.microsoft.com/office/powerpoint/2010/main" val="32715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2482C2FE-FB96-4F96-AF18-49C98634E9C3}"/>
              </a:ext>
            </a:extLst>
          </p:cNvPr>
          <p:cNvGrpSpPr/>
          <p:nvPr/>
        </p:nvGrpSpPr>
        <p:grpSpPr>
          <a:xfrm>
            <a:off x="3741417" y="1469527"/>
            <a:ext cx="4544700" cy="4539372"/>
            <a:chOff x="8185463" y="737481"/>
            <a:chExt cx="4544700" cy="4539372"/>
          </a:xfrm>
        </p:grpSpPr>
        <p:grpSp>
          <p:nvGrpSpPr>
            <p:cNvPr id="7" name="Group 6">
              <a:extLst>
                <a:ext uri="{FF2B5EF4-FFF2-40B4-BE49-F238E27FC236}">
                  <a16:creationId xmlns:a16="http://schemas.microsoft.com/office/drawing/2014/main" id="{6360A669-1612-4EB5-8D0E-D4B604A1FA2E}"/>
                </a:ext>
              </a:extLst>
            </p:cNvPr>
            <p:cNvGrpSpPr/>
            <p:nvPr/>
          </p:nvGrpSpPr>
          <p:grpSpPr>
            <a:xfrm>
              <a:off x="8197589" y="737481"/>
              <a:ext cx="4519434" cy="4539372"/>
              <a:chOff x="6833484" y="215311"/>
              <a:chExt cx="4519434" cy="4539372"/>
            </a:xfrm>
          </p:grpSpPr>
          <p:grpSp>
            <p:nvGrpSpPr>
              <p:cNvPr id="14" name="Group 13">
                <a:extLst>
                  <a:ext uri="{FF2B5EF4-FFF2-40B4-BE49-F238E27FC236}">
                    <a16:creationId xmlns:a16="http://schemas.microsoft.com/office/drawing/2014/main" id="{3A8871E0-E41A-4194-8E4D-42F19A4990DD}"/>
                  </a:ext>
                </a:extLst>
              </p:cNvPr>
              <p:cNvGrpSpPr/>
              <p:nvPr/>
            </p:nvGrpSpPr>
            <p:grpSpPr>
              <a:xfrm>
                <a:off x="6833484" y="215311"/>
                <a:ext cx="4519434" cy="4539372"/>
                <a:chOff x="1963600" y="1447259"/>
                <a:chExt cx="4519434" cy="4539372"/>
              </a:xfrm>
            </p:grpSpPr>
            <p:grpSp>
              <p:nvGrpSpPr>
                <p:cNvPr id="17" name="Group 16">
                  <a:extLst>
                    <a:ext uri="{FF2B5EF4-FFF2-40B4-BE49-F238E27FC236}">
                      <a16:creationId xmlns:a16="http://schemas.microsoft.com/office/drawing/2014/main" id="{514777B9-4DA7-4CC5-975C-03F78F1C7F57}"/>
                    </a:ext>
                  </a:extLst>
                </p:cNvPr>
                <p:cNvGrpSpPr/>
                <p:nvPr/>
              </p:nvGrpSpPr>
              <p:grpSpPr>
                <a:xfrm>
                  <a:off x="1963600" y="1447259"/>
                  <a:ext cx="1466284" cy="1440000"/>
                  <a:chOff x="4385389" y="1642187"/>
                  <a:chExt cx="1653160" cy="1623600"/>
                </a:xfrm>
              </p:grpSpPr>
              <p:sp>
                <p:nvSpPr>
                  <p:cNvPr id="26" name="Rounded Rectangle 80">
                    <a:extLst>
                      <a:ext uri="{FF2B5EF4-FFF2-40B4-BE49-F238E27FC236}">
                        <a16:creationId xmlns:a16="http://schemas.microsoft.com/office/drawing/2014/main" id="{2BB05863-8AFD-405A-84A4-4400F01B1397}"/>
                      </a:ext>
                    </a:extLst>
                  </p:cNvPr>
                  <p:cNvSpPr/>
                  <p:nvPr/>
                </p:nvSpPr>
                <p:spPr>
                  <a:xfrm>
                    <a:off x="4385389" y="1642187"/>
                    <a:ext cx="1623526" cy="162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FF9849D-5A3D-41D1-9202-BACDEB0C3329}"/>
                      </a:ext>
                    </a:extLst>
                  </p:cNvPr>
                  <p:cNvSpPr txBox="1"/>
                  <p:nvPr/>
                </p:nvSpPr>
                <p:spPr>
                  <a:xfrm>
                    <a:off x="4385389" y="2226062"/>
                    <a:ext cx="1653160" cy="347019"/>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band</a:t>
                    </a:r>
                  </a:p>
                </p:txBody>
              </p:sp>
            </p:grpSp>
            <p:sp>
              <p:nvSpPr>
                <p:cNvPr id="18" name="Rounded Rectangle 78">
                  <a:extLst>
                    <a:ext uri="{FF2B5EF4-FFF2-40B4-BE49-F238E27FC236}">
                      <a16:creationId xmlns:a16="http://schemas.microsoft.com/office/drawing/2014/main" id="{A2C309EA-C9E4-4A08-88BD-5403C36CD9DD}"/>
                    </a:ext>
                  </a:extLst>
                </p:cNvPr>
                <p:cNvSpPr/>
                <p:nvPr/>
              </p:nvSpPr>
              <p:spPr>
                <a:xfrm>
                  <a:off x="1963600" y="299694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76">
                  <a:extLst>
                    <a:ext uri="{FF2B5EF4-FFF2-40B4-BE49-F238E27FC236}">
                      <a16:creationId xmlns:a16="http://schemas.microsoft.com/office/drawing/2014/main" id="{F05C4B2B-48A1-4CA9-ADD8-204CBD9092BE}"/>
                    </a:ext>
                  </a:extLst>
                </p:cNvPr>
                <p:cNvSpPr/>
                <p:nvPr/>
              </p:nvSpPr>
              <p:spPr>
                <a:xfrm>
                  <a:off x="1963600"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74">
                  <a:extLst>
                    <a:ext uri="{FF2B5EF4-FFF2-40B4-BE49-F238E27FC236}">
                      <a16:creationId xmlns:a16="http://schemas.microsoft.com/office/drawing/2014/main" id="{790B6A7B-2140-4502-AC47-3648FD944599}"/>
                    </a:ext>
                  </a:extLst>
                </p:cNvPr>
                <p:cNvSpPr/>
                <p:nvPr/>
              </p:nvSpPr>
              <p:spPr>
                <a:xfrm>
                  <a:off x="3503317"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72">
                  <a:extLst>
                    <a:ext uri="{FF2B5EF4-FFF2-40B4-BE49-F238E27FC236}">
                      <a16:creationId xmlns:a16="http://schemas.microsoft.com/office/drawing/2014/main" id="{D2FA8C03-7B5E-4C7B-BD13-E00088C2AA5C}"/>
                    </a:ext>
                  </a:extLst>
                </p:cNvPr>
                <p:cNvSpPr/>
                <p:nvPr/>
              </p:nvSpPr>
              <p:spPr>
                <a:xfrm>
                  <a:off x="3510396" y="298689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70">
                  <a:extLst>
                    <a:ext uri="{FF2B5EF4-FFF2-40B4-BE49-F238E27FC236}">
                      <a16:creationId xmlns:a16="http://schemas.microsoft.com/office/drawing/2014/main" id="{BE596A30-DA6E-414D-82B0-ABCABCCA7A7A}"/>
                    </a:ext>
                  </a:extLst>
                </p:cNvPr>
                <p:cNvSpPr/>
                <p:nvPr/>
              </p:nvSpPr>
              <p:spPr>
                <a:xfrm>
                  <a:off x="3510396" y="454360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68">
                  <a:extLst>
                    <a:ext uri="{FF2B5EF4-FFF2-40B4-BE49-F238E27FC236}">
                      <a16:creationId xmlns:a16="http://schemas.microsoft.com/office/drawing/2014/main" id="{436EE16D-7AA1-4687-8323-C3B48F70414E}"/>
                    </a:ext>
                  </a:extLst>
                </p:cNvPr>
                <p:cNvSpPr/>
                <p:nvPr/>
              </p:nvSpPr>
              <p:spPr>
                <a:xfrm>
                  <a:off x="5043034"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66">
                  <a:extLst>
                    <a:ext uri="{FF2B5EF4-FFF2-40B4-BE49-F238E27FC236}">
                      <a16:creationId xmlns:a16="http://schemas.microsoft.com/office/drawing/2014/main" id="{B8DF4E46-6CA4-4A89-9355-B41C97E96C78}"/>
                    </a:ext>
                  </a:extLst>
                </p:cNvPr>
                <p:cNvSpPr/>
                <p:nvPr/>
              </p:nvSpPr>
              <p:spPr>
                <a:xfrm>
                  <a:off x="5043034" y="297683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64">
                  <a:extLst>
                    <a:ext uri="{FF2B5EF4-FFF2-40B4-BE49-F238E27FC236}">
                      <a16:creationId xmlns:a16="http://schemas.microsoft.com/office/drawing/2014/main" id="{4ECC7686-6ABE-48ED-983F-60221E616EE8}"/>
                    </a:ext>
                  </a:extLst>
                </p:cNvPr>
                <p:cNvSpPr/>
                <p:nvPr/>
              </p:nvSpPr>
              <p:spPr>
                <a:xfrm>
                  <a:off x="5043034"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0FD47DF-3CBB-4847-BBE9-8137744374E7}"/>
                  </a:ext>
                </a:extLst>
              </p:cNvPr>
              <p:cNvSpPr txBox="1"/>
              <p:nvPr/>
            </p:nvSpPr>
            <p:spPr>
              <a:xfrm>
                <a:off x="8420350" y="733160"/>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song</a:t>
                </a:r>
              </a:p>
            </p:txBody>
          </p:sp>
          <p:sp>
            <p:nvSpPr>
              <p:cNvPr id="16" name="TextBox 15">
                <a:extLst>
                  <a:ext uri="{FF2B5EF4-FFF2-40B4-BE49-F238E27FC236}">
                    <a16:creationId xmlns:a16="http://schemas.microsoft.com/office/drawing/2014/main" id="{18994E1C-90F0-47F4-BC6C-A7415ABF1EFE}"/>
                  </a:ext>
                </a:extLst>
              </p:cNvPr>
              <p:cNvSpPr txBox="1"/>
              <p:nvPr/>
            </p:nvSpPr>
            <p:spPr>
              <a:xfrm>
                <a:off x="9936491" y="750645"/>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favourite</a:t>
                </a:r>
              </a:p>
            </p:txBody>
          </p:sp>
        </p:grpSp>
        <p:sp>
          <p:nvSpPr>
            <p:cNvPr id="8" name="TextBox 7">
              <a:extLst>
                <a:ext uri="{FF2B5EF4-FFF2-40B4-BE49-F238E27FC236}">
                  <a16:creationId xmlns:a16="http://schemas.microsoft.com/office/drawing/2014/main" id="{9B795DB4-6B90-4A8F-98F9-EF0F4F2457B4}"/>
                </a:ext>
              </a:extLst>
            </p:cNvPr>
            <p:cNvSpPr txBox="1"/>
            <p:nvPr/>
          </p:nvSpPr>
          <p:spPr>
            <a:xfrm>
              <a:off x="8185463" y="2833172"/>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film</a:t>
              </a:r>
            </a:p>
          </p:txBody>
        </p:sp>
        <p:sp>
          <p:nvSpPr>
            <p:cNvPr id="9" name="TextBox 8">
              <a:extLst>
                <a:ext uri="{FF2B5EF4-FFF2-40B4-BE49-F238E27FC236}">
                  <a16:creationId xmlns:a16="http://schemas.microsoft.com/office/drawing/2014/main" id="{4EDAD875-758D-4325-B889-5107339022B1}"/>
                </a:ext>
              </a:extLst>
            </p:cNvPr>
            <p:cNvSpPr txBox="1"/>
            <p:nvPr/>
          </p:nvSpPr>
          <p:spPr>
            <a:xfrm>
              <a:off x="9725180" y="2833171"/>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book</a:t>
              </a:r>
            </a:p>
          </p:txBody>
        </p:sp>
        <p:sp>
          <p:nvSpPr>
            <p:cNvPr id="10" name="TextBox 9">
              <a:extLst>
                <a:ext uri="{FF2B5EF4-FFF2-40B4-BE49-F238E27FC236}">
                  <a16:creationId xmlns:a16="http://schemas.microsoft.com/office/drawing/2014/main" id="{740976F7-3361-459B-9793-F038F8210BD1}"/>
                </a:ext>
              </a:extLst>
            </p:cNvPr>
            <p:cNvSpPr txBox="1"/>
            <p:nvPr/>
          </p:nvSpPr>
          <p:spPr>
            <a:xfrm>
              <a:off x="11263879" y="2843225"/>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(m.)</a:t>
              </a:r>
            </a:p>
          </p:txBody>
        </p:sp>
        <p:sp>
          <p:nvSpPr>
            <p:cNvPr id="11" name="TextBox 10">
              <a:extLst>
                <a:ext uri="{FF2B5EF4-FFF2-40B4-BE49-F238E27FC236}">
                  <a16:creationId xmlns:a16="http://schemas.microsoft.com/office/drawing/2014/main" id="{75668194-46EB-4704-8E9E-7FD0136CE91B}"/>
                </a:ext>
              </a:extLst>
            </p:cNvPr>
            <p:cNvSpPr txBox="1"/>
            <p:nvPr/>
          </p:nvSpPr>
          <p:spPr>
            <a:xfrm>
              <a:off x="8239176" y="441101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(f.)</a:t>
              </a:r>
            </a:p>
          </p:txBody>
        </p:sp>
        <p:sp>
          <p:nvSpPr>
            <p:cNvPr id="12" name="TextBox 11">
              <a:extLst>
                <a:ext uri="{FF2B5EF4-FFF2-40B4-BE49-F238E27FC236}">
                  <a16:creationId xmlns:a16="http://schemas.microsoft.com/office/drawing/2014/main" id="{54630CF0-431D-4B4B-B771-B7B16D307AF6}"/>
                </a:ext>
              </a:extLst>
            </p:cNvPr>
            <p:cNvSpPr txBox="1"/>
            <p:nvPr/>
          </p:nvSpPr>
          <p:spPr>
            <a:xfrm>
              <a:off x="9784455" y="440296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unfortunately</a:t>
              </a:r>
            </a:p>
          </p:txBody>
        </p:sp>
        <p:sp>
          <p:nvSpPr>
            <p:cNvPr id="13" name="TextBox 12">
              <a:extLst>
                <a:ext uri="{FF2B5EF4-FFF2-40B4-BE49-F238E27FC236}">
                  <a16:creationId xmlns:a16="http://schemas.microsoft.com/office/drawing/2014/main" id="{51E11DB3-4FD1-4865-B760-B49A768FEFD0}"/>
                </a:ext>
              </a:extLst>
            </p:cNvPr>
            <p:cNvSpPr txBox="1"/>
            <p:nvPr/>
          </p:nvSpPr>
          <p:spPr>
            <a:xfrm>
              <a:off x="11312970" y="4388926"/>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teacher (f.)</a:t>
              </a:r>
            </a:p>
          </p:txBody>
        </p:sp>
      </p:grpSp>
      <p:grpSp>
        <p:nvGrpSpPr>
          <p:cNvPr id="28" name="Group 27">
            <a:extLst>
              <a:ext uri="{FF2B5EF4-FFF2-40B4-BE49-F238E27FC236}">
                <a16:creationId xmlns:a16="http://schemas.microsoft.com/office/drawing/2014/main" id="{20F9915F-3B5F-4CD3-AAF6-5463F852D975}"/>
              </a:ext>
            </a:extLst>
          </p:cNvPr>
          <p:cNvGrpSpPr/>
          <p:nvPr/>
        </p:nvGrpSpPr>
        <p:grpSpPr>
          <a:xfrm>
            <a:off x="3753543" y="1469527"/>
            <a:ext cx="1440000" cy="1440000"/>
            <a:chOff x="4385389" y="1642187"/>
            <a:chExt cx="1623526" cy="1623600"/>
          </a:xfrm>
        </p:grpSpPr>
        <p:sp>
          <p:nvSpPr>
            <p:cNvPr id="29" name="Rounded Rectangle 80">
              <a:extLst>
                <a:ext uri="{FF2B5EF4-FFF2-40B4-BE49-F238E27FC236}">
                  <a16:creationId xmlns:a16="http://schemas.microsoft.com/office/drawing/2014/main" id="{26496D8E-EEFB-4FFB-A018-2DEE304ADB6B}"/>
                </a:ext>
              </a:extLst>
            </p:cNvPr>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FCB346C5-3BB4-4B1C-A749-4CC742AC5307}"/>
                </a:ext>
              </a:extLst>
            </p:cNvPr>
            <p:cNvSpPr txBox="1"/>
            <p:nvPr/>
          </p:nvSpPr>
          <p:spPr>
            <a:xfrm>
              <a:off x="4893926" y="2005820"/>
              <a:ext cx="605960" cy="83284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A</a:t>
              </a:r>
            </a:p>
          </p:txBody>
        </p:sp>
      </p:grpSp>
      <p:grpSp>
        <p:nvGrpSpPr>
          <p:cNvPr id="31" name="Group 30">
            <a:extLst>
              <a:ext uri="{FF2B5EF4-FFF2-40B4-BE49-F238E27FC236}">
                <a16:creationId xmlns:a16="http://schemas.microsoft.com/office/drawing/2014/main" id="{4D653EA8-EEA1-4F83-B467-980E673F4825}"/>
              </a:ext>
            </a:extLst>
          </p:cNvPr>
          <p:cNvGrpSpPr/>
          <p:nvPr/>
        </p:nvGrpSpPr>
        <p:grpSpPr>
          <a:xfrm>
            <a:off x="5293260" y="1469527"/>
            <a:ext cx="1440000" cy="1440000"/>
            <a:chOff x="5293260" y="1469527"/>
            <a:chExt cx="1440000" cy="1440000"/>
          </a:xfrm>
        </p:grpSpPr>
        <p:sp>
          <p:nvSpPr>
            <p:cNvPr id="32" name="Rounded Rectangle 74">
              <a:extLst>
                <a:ext uri="{FF2B5EF4-FFF2-40B4-BE49-F238E27FC236}">
                  <a16:creationId xmlns:a16="http://schemas.microsoft.com/office/drawing/2014/main" id="{F2B77B4F-C7DB-47F3-BF3B-C76A3D0747DC}"/>
                </a:ext>
              </a:extLst>
            </p:cNvPr>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261586A-2FA0-4CF0-8D3F-B4BC0FEC0B34}"/>
                </a:ext>
              </a:extLst>
            </p:cNvPr>
            <p:cNvSpPr txBox="1"/>
            <p:nvPr/>
          </p:nvSpPr>
          <p:spPr>
            <a:xfrm>
              <a:off x="5744529" y="1812895"/>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B</a:t>
              </a:r>
            </a:p>
          </p:txBody>
        </p:sp>
      </p:grpSp>
      <p:grpSp>
        <p:nvGrpSpPr>
          <p:cNvPr id="34" name="Group 33">
            <a:extLst>
              <a:ext uri="{FF2B5EF4-FFF2-40B4-BE49-F238E27FC236}">
                <a16:creationId xmlns:a16="http://schemas.microsoft.com/office/drawing/2014/main" id="{9DB9E5F5-2854-4496-A652-97981B30998A}"/>
              </a:ext>
            </a:extLst>
          </p:cNvPr>
          <p:cNvGrpSpPr/>
          <p:nvPr/>
        </p:nvGrpSpPr>
        <p:grpSpPr>
          <a:xfrm>
            <a:off x="6832977" y="1469527"/>
            <a:ext cx="1440000" cy="1440000"/>
            <a:chOff x="6832977" y="1469527"/>
            <a:chExt cx="1440000" cy="1440000"/>
          </a:xfrm>
        </p:grpSpPr>
        <p:sp>
          <p:nvSpPr>
            <p:cNvPr id="35" name="Rounded Rectangle 68">
              <a:extLst>
                <a:ext uri="{FF2B5EF4-FFF2-40B4-BE49-F238E27FC236}">
                  <a16:creationId xmlns:a16="http://schemas.microsoft.com/office/drawing/2014/main" id="{85CA8451-334C-4DF8-AD20-30DC63E42886}"/>
                </a:ext>
              </a:extLst>
            </p:cNvPr>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6B1A886D-623F-4347-AC22-920E6E02D818}"/>
                </a:ext>
              </a:extLst>
            </p:cNvPr>
            <p:cNvSpPr txBox="1"/>
            <p:nvPr/>
          </p:nvSpPr>
          <p:spPr>
            <a:xfrm>
              <a:off x="7298209" y="1792040"/>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C</a:t>
              </a:r>
            </a:p>
          </p:txBody>
        </p:sp>
      </p:grpSp>
      <p:grpSp>
        <p:nvGrpSpPr>
          <p:cNvPr id="37" name="Group 36">
            <a:extLst>
              <a:ext uri="{FF2B5EF4-FFF2-40B4-BE49-F238E27FC236}">
                <a16:creationId xmlns:a16="http://schemas.microsoft.com/office/drawing/2014/main" id="{A9DDD468-5247-4A01-98E9-B3AD071EE34F}"/>
              </a:ext>
            </a:extLst>
          </p:cNvPr>
          <p:cNvGrpSpPr/>
          <p:nvPr/>
        </p:nvGrpSpPr>
        <p:grpSpPr>
          <a:xfrm>
            <a:off x="3753543" y="3019213"/>
            <a:ext cx="1440000" cy="1440000"/>
            <a:chOff x="3753543" y="3019213"/>
            <a:chExt cx="1440000" cy="1440000"/>
          </a:xfrm>
        </p:grpSpPr>
        <p:sp>
          <p:nvSpPr>
            <p:cNvPr id="38" name="Rounded Rectangle 78">
              <a:extLst>
                <a:ext uri="{FF2B5EF4-FFF2-40B4-BE49-F238E27FC236}">
                  <a16:creationId xmlns:a16="http://schemas.microsoft.com/office/drawing/2014/main" id="{A2A510BC-D33C-474B-B134-DB0CB1209DCB}"/>
                </a:ext>
              </a:extLst>
            </p:cNvPr>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659090F-11CA-43D2-8D5A-720D286B2C37}"/>
                </a:ext>
              </a:extLst>
            </p:cNvPr>
            <p:cNvSpPr txBox="1"/>
            <p:nvPr/>
          </p:nvSpPr>
          <p:spPr>
            <a:xfrm>
              <a:off x="4196675" y="3375243"/>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D</a:t>
              </a:r>
            </a:p>
          </p:txBody>
        </p:sp>
      </p:grpSp>
      <p:grpSp>
        <p:nvGrpSpPr>
          <p:cNvPr id="40" name="Group 39">
            <a:extLst>
              <a:ext uri="{FF2B5EF4-FFF2-40B4-BE49-F238E27FC236}">
                <a16:creationId xmlns:a16="http://schemas.microsoft.com/office/drawing/2014/main" id="{83409886-A27E-44AC-B1EF-CA1B383EC092}"/>
              </a:ext>
            </a:extLst>
          </p:cNvPr>
          <p:cNvGrpSpPr/>
          <p:nvPr/>
        </p:nvGrpSpPr>
        <p:grpSpPr>
          <a:xfrm>
            <a:off x="5300339" y="3009160"/>
            <a:ext cx="1440000" cy="1440000"/>
            <a:chOff x="5300339" y="3009160"/>
            <a:chExt cx="1440000" cy="1440000"/>
          </a:xfrm>
        </p:grpSpPr>
        <p:sp>
          <p:nvSpPr>
            <p:cNvPr id="41" name="Rounded Rectangle 72">
              <a:extLst>
                <a:ext uri="{FF2B5EF4-FFF2-40B4-BE49-F238E27FC236}">
                  <a16:creationId xmlns:a16="http://schemas.microsoft.com/office/drawing/2014/main" id="{CCDAA275-F3BF-4FEE-96B7-5EC81E285B42}"/>
                </a:ext>
              </a:extLst>
            </p:cNvPr>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A303B27F-F234-4A67-AE6A-6E38A353CAB6}"/>
                </a:ext>
              </a:extLst>
            </p:cNvPr>
            <p:cNvSpPr txBox="1"/>
            <p:nvPr/>
          </p:nvSpPr>
          <p:spPr>
            <a:xfrm>
              <a:off x="5751608" y="3375243"/>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E</a:t>
              </a:r>
            </a:p>
          </p:txBody>
        </p:sp>
      </p:grpSp>
      <p:grpSp>
        <p:nvGrpSpPr>
          <p:cNvPr id="43" name="Group 42">
            <a:extLst>
              <a:ext uri="{FF2B5EF4-FFF2-40B4-BE49-F238E27FC236}">
                <a16:creationId xmlns:a16="http://schemas.microsoft.com/office/drawing/2014/main" id="{0DF0EA28-22A3-4204-A5A9-F40554E30211}"/>
              </a:ext>
            </a:extLst>
          </p:cNvPr>
          <p:cNvGrpSpPr/>
          <p:nvPr/>
        </p:nvGrpSpPr>
        <p:grpSpPr>
          <a:xfrm>
            <a:off x="6832977" y="2999107"/>
            <a:ext cx="1440000" cy="1440000"/>
            <a:chOff x="6832977" y="2999107"/>
            <a:chExt cx="1440000" cy="1440000"/>
          </a:xfrm>
        </p:grpSpPr>
        <p:sp>
          <p:nvSpPr>
            <p:cNvPr id="44" name="Rounded Rectangle 66">
              <a:extLst>
                <a:ext uri="{FF2B5EF4-FFF2-40B4-BE49-F238E27FC236}">
                  <a16:creationId xmlns:a16="http://schemas.microsoft.com/office/drawing/2014/main" id="{F15FE258-28AF-4804-BF6A-81E6B1ED7D51}"/>
                </a:ext>
              </a:extLst>
            </p:cNvPr>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21F6287A-C1AA-4DAE-A7C8-01EF2CE8A945}"/>
                </a:ext>
              </a:extLst>
            </p:cNvPr>
            <p:cNvSpPr txBox="1"/>
            <p:nvPr/>
          </p:nvSpPr>
          <p:spPr>
            <a:xfrm>
              <a:off x="7294261" y="3342036"/>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F</a:t>
              </a:r>
            </a:p>
          </p:txBody>
        </p:sp>
      </p:grpSp>
      <p:grpSp>
        <p:nvGrpSpPr>
          <p:cNvPr id="46" name="Group 45">
            <a:extLst>
              <a:ext uri="{FF2B5EF4-FFF2-40B4-BE49-F238E27FC236}">
                <a16:creationId xmlns:a16="http://schemas.microsoft.com/office/drawing/2014/main" id="{9BDEF335-C6FF-478E-9C47-13572C928219}"/>
              </a:ext>
            </a:extLst>
          </p:cNvPr>
          <p:cNvGrpSpPr/>
          <p:nvPr/>
        </p:nvGrpSpPr>
        <p:grpSpPr>
          <a:xfrm>
            <a:off x="3753543" y="4568899"/>
            <a:ext cx="1440000" cy="1440000"/>
            <a:chOff x="3753543" y="4568899"/>
            <a:chExt cx="1440000" cy="1440000"/>
          </a:xfrm>
        </p:grpSpPr>
        <p:sp>
          <p:nvSpPr>
            <p:cNvPr id="47" name="Rounded Rectangle 76">
              <a:extLst>
                <a:ext uri="{FF2B5EF4-FFF2-40B4-BE49-F238E27FC236}">
                  <a16:creationId xmlns:a16="http://schemas.microsoft.com/office/drawing/2014/main" id="{6C956E30-C550-458E-B198-D87042F3A314}"/>
                </a:ext>
              </a:extLst>
            </p:cNvPr>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DB68E569-EB1C-4572-9A64-16021EDE5655}"/>
                </a:ext>
              </a:extLst>
            </p:cNvPr>
            <p:cNvSpPr txBox="1"/>
            <p:nvPr/>
          </p:nvSpPr>
          <p:spPr>
            <a:xfrm>
              <a:off x="4188089" y="4899461"/>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G</a:t>
              </a:r>
            </a:p>
          </p:txBody>
        </p:sp>
      </p:grpSp>
      <p:grpSp>
        <p:nvGrpSpPr>
          <p:cNvPr id="49" name="Group 48">
            <a:extLst>
              <a:ext uri="{FF2B5EF4-FFF2-40B4-BE49-F238E27FC236}">
                <a16:creationId xmlns:a16="http://schemas.microsoft.com/office/drawing/2014/main" id="{97CB3DB5-6FF7-44D1-801C-214033FD17AC}"/>
              </a:ext>
            </a:extLst>
          </p:cNvPr>
          <p:cNvGrpSpPr/>
          <p:nvPr/>
        </p:nvGrpSpPr>
        <p:grpSpPr>
          <a:xfrm>
            <a:off x="5293257" y="4563374"/>
            <a:ext cx="1440000" cy="1440000"/>
            <a:chOff x="5293257" y="4563374"/>
            <a:chExt cx="1440000" cy="1440000"/>
          </a:xfrm>
        </p:grpSpPr>
        <p:sp>
          <p:nvSpPr>
            <p:cNvPr id="50" name="Rounded Rectangle 70">
              <a:extLst>
                <a:ext uri="{FF2B5EF4-FFF2-40B4-BE49-F238E27FC236}">
                  <a16:creationId xmlns:a16="http://schemas.microsoft.com/office/drawing/2014/main" id="{1F820BE8-34DD-4F1F-9F13-4B3C73F54D68}"/>
                </a:ext>
              </a:extLst>
            </p:cNvPr>
            <p:cNvSpPr/>
            <p:nvPr/>
          </p:nvSpPr>
          <p:spPr>
            <a:xfrm>
              <a:off x="5293257" y="4563374"/>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5DFAC21F-F3FD-4CDC-944D-FB03E74C0A0E}"/>
                </a:ext>
              </a:extLst>
            </p:cNvPr>
            <p:cNvSpPr txBox="1"/>
            <p:nvPr/>
          </p:nvSpPr>
          <p:spPr>
            <a:xfrm>
              <a:off x="5751605" y="4883842"/>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H</a:t>
              </a:r>
            </a:p>
          </p:txBody>
        </p:sp>
      </p:grpSp>
      <p:grpSp>
        <p:nvGrpSpPr>
          <p:cNvPr id="52" name="Group 51">
            <a:extLst>
              <a:ext uri="{FF2B5EF4-FFF2-40B4-BE49-F238E27FC236}">
                <a16:creationId xmlns:a16="http://schemas.microsoft.com/office/drawing/2014/main" id="{E3BAD4DE-C33D-4A2A-9744-53E31EDA0E5D}"/>
              </a:ext>
            </a:extLst>
          </p:cNvPr>
          <p:cNvGrpSpPr/>
          <p:nvPr/>
        </p:nvGrpSpPr>
        <p:grpSpPr>
          <a:xfrm>
            <a:off x="6832974" y="4565876"/>
            <a:ext cx="1440000" cy="1440000"/>
            <a:chOff x="6832974" y="4565876"/>
            <a:chExt cx="1440000" cy="1440000"/>
          </a:xfrm>
        </p:grpSpPr>
        <p:sp>
          <p:nvSpPr>
            <p:cNvPr id="53" name="Rounded Rectangle 64">
              <a:extLst>
                <a:ext uri="{FF2B5EF4-FFF2-40B4-BE49-F238E27FC236}">
                  <a16:creationId xmlns:a16="http://schemas.microsoft.com/office/drawing/2014/main" id="{55FA26F5-F322-4B23-AD05-A69E38D25D0F}"/>
                </a:ext>
              </a:extLst>
            </p:cNvPr>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9645D163-5127-41CE-85AC-3EEA5F105F9E}"/>
                </a:ext>
              </a:extLst>
            </p:cNvPr>
            <p:cNvSpPr txBox="1"/>
            <p:nvPr/>
          </p:nvSpPr>
          <p:spPr>
            <a:xfrm>
              <a:off x="7309484" y="4919567"/>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I</a:t>
              </a:r>
            </a:p>
          </p:txBody>
        </p:sp>
      </p:grpSp>
      <p:sp>
        <p:nvSpPr>
          <p:cNvPr id="55" name="Rectangle 54"/>
          <p:cNvSpPr/>
          <p:nvPr/>
        </p:nvSpPr>
        <p:spPr>
          <a:xfrm>
            <a:off x="6708510" y="53128"/>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spTree>
    <p:extLst>
      <p:ext uri="{BB962C8B-B14F-4D97-AF65-F5344CB8AC3E}">
        <p14:creationId xmlns:p14="http://schemas.microsoft.com/office/powerpoint/2010/main" val="189320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2482C2FE-FB96-4F96-AF18-49C98634E9C3}"/>
              </a:ext>
            </a:extLst>
          </p:cNvPr>
          <p:cNvGrpSpPr/>
          <p:nvPr/>
        </p:nvGrpSpPr>
        <p:grpSpPr>
          <a:xfrm>
            <a:off x="3741417" y="1469527"/>
            <a:ext cx="4544700" cy="4539372"/>
            <a:chOff x="8185463" y="737481"/>
            <a:chExt cx="4544700" cy="4539372"/>
          </a:xfrm>
        </p:grpSpPr>
        <p:grpSp>
          <p:nvGrpSpPr>
            <p:cNvPr id="7" name="Group 6">
              <a:extLst>
                <a:ext uri="{FF2B5EF4-FFF2-40B4-BE49-F238E27FC236}">
                  <a16:creationId xmlns:a16="http://schemas.microsoft.com/office/drawing/2014/main" id="{6360A669-1612-4EB5-8D0E-D4B604A1FA2E}"/>
                </a:ext>
              </a:extLst>
            </p:cNvPr>
            <p:cNvGrpSpPr/>
            <p:nvPr/>
          </p:nvGrpSpPr>
          <p:grpSpPr>
            <a:xfrm>
              <a:off x="8197589" y="737481"/>
              <a:ext cx="4519434" cy="4539372"/>
              <a:chOff x="6833484" y="215311"/>
              <a:chExt cx="4519434" cy="4539372"/>
            </a:xfrm>
          </p:grpSpPr>
          <p:grpSp>
            <p:nvGrpSpPr>
              <p:cNvPr id="14" name="Group 13">
                <a:extLst>
                  <a:ext uri="{FF2B5EF4-FFF2-40B4-BE49-F238E27FC236}">
                    <a16:creationId xmlns:a16="http://schemas.microsoft.com/office/drawing/2014/main" id="{3A8871E0-E41A-4194-8E4D-42F19A4990DD}"/>
                  </a:ext>
                </a:extLst>
              </p:cNvPr>
              <p:cNvGrpSpPr/>
              <p:nvPr/>
            </p:nvGrpSpPr>
            <p:grpSpPr>
              <a:xfrm>
                <a:off x="6833484" y="215311"/>
                <a:ext cx="4519434" cy="4539372"/>
                <a:chOff x="1963600" y="1447259"/>
                <a:chExt cx="4519434" cy="4539372"/>
              </a:xfrm>
            </p:grpSpPr>
            <p:grpSp>
              <p:nvGrpSpPr>
                <p:cNvPr id="17" name="Group 16">
                  <a:extLst>
                    <a:ext uri="{FF2B5EF4-FFF2-40B4-BE49-F238E27FC236}">
                      <a16:creationId xmlns:a16="http://schemas.microsoft.com/office/drawing/2014/main" id="{514777B9-4DA7-4CC5-975C-03F78F1C7F57}"/>
                    </a:ext>
                  </a:extLst>
                </p:cNvPr>
                <p:cNvGrpSpPr/>
                <p:nvPr/>
              </p:nvGrpSpPr>
              <p:grpSpPr>
                <a:xfrm>
                  <a:off x="1963600" y="1447259"/>
                  <a:ext cx="1466284" cy="1440000"/>
                  <a:chOff x="4385389" y="1642187"/>
                  <a:chExt cx="1653160" cy="1623600"/>
                </a:xfrm>
              </p:grpSpPr>
              <p:sp>
                <p:nvSpPr>
                  <p:cNvPr id="26" name="Rounded Rectangle 80">
                    <a:extLst>
                      <a:ext uri="{FF2B5EF4-FFF2-40B4-BE49-F238E27FC236}">
                        <a16:creationId xmlns:a16="http://schemas.microsoft.com/office/drawing/2014/main" id="{2BB05863-8AFD-405A-84A4-4400F01B1397}"/>
                      </a:ext>
                    </a:extLst>
                  </p:cNvPr>
                  <p:cNvSpPr/>
                  <p:nvPr/>
                </p:nvSpPr>
                <p:spPr>
                  <a:xfrm>
                    <a:off x="4385389" y="1642187"/>
                    <a:ext cx="1623526" cy="1623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FF9849D-5A3D-41D1-9202-BACDEB0C3329}"/>
                      </a:ext>
                    </a:extLst>
                  </p:cNvPr>
                  <p:cNvSpPr txBox="1"/>
                  <p:nvPr/>
                </p:nvSpPr>
                <p:spPr>
                  <a:xfrm>
                    <a:off x="4385389" y="2226062"/>
                    <a:ext cx="1653160" cy="347019"/>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(m.)</a:t>
                    </a:r>
                  </a:p>
                </p:txBody>
              </p:sp>
            </p:grpSp>
            <p:sp>
              <p:nvSpPr>
                <p:cNvPr id="18" name="Rounded Rectangle 78">
                  <a:extLst>
                    <a:ext uri="{FF2B5EF4-FFF2-40B4-BE49-F238E27FC236}">
                      <a16:creationId xmlns:a16="http://schemas.microsoft.com/office/drawing/2014/main" id="{A2C309EA-C9E4-4A08-88BD-5403C36CD9DD}"/>
                    </a:ext>
                  </a:extLst>
                </p:cNvPr>
                <p:cNvSpPr/>
                <p:nvPr/>
              </p:nvSpPr>
              <p:spPr>
                <a:xfrm>
                  <a:off x="1963600" y="299694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76">
                  <a:extLst>
                    <a:ext uri="{FF2B5EF4-FFF2-40B4-BE49-F238E27FC236}">
                      <a16:creationId xmlns:a16="http://schemas.microsoft.com/office/drawing/2014/main" id="{F05C4B2B-48A1-4CA9-ADD8-204CBD9092BE}"/>
                    </a:ext>
                  </a:extLst>
                </p:cNvPr>
                <p:cNvSpPr/>
                <p:nvPr/>
              </p:nvSpPr>
              <p:spPr>
                <a:xfrm>
                  <a:off x="1963600"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74">
                  <a:extLst>
                    <a:ext uri="{FF2B5EF4-FFF2-40B4-BE49-F238E27FC236}">
                      <a16:creationId xmlns:a16="http://schemas.microsoft.com/office/drawing/2014/main" id="{790B6A7B-2140-4502-AC47-3648FD944599}"/>
                    </a:ext>
                  </a:extLst>
                </p:cNvPr>
                <p:cNvSpPr/>
                <p:nvPr/>
              </p:nvSpPr>
              <p:spPr>
                <a:xfrm>
                  <a:off x="3503317"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72">
                  <a:extLst>
                    <a:ext uri="{FF2B5EF4-FFF2-40B4-BE49-F238E27FC236}">
                      <a16:creationId xmlns:a16="http://schemas.microsoft.com/office/drawing/2014/main" id="{D2FA8C03-7B5E-4C7B-BD13-E00088C2AA5C}"/>
                    </a:ext>
                  </a:extLst>
                </p:cNvPr>
                <p:cNvSpPr/>
                <p:nvPr/>
              </p:nvSpPr>
              <p:spPr>
                <a:xfrm>
                  <a:off x="3510396" y="298689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70">
                  <a:extLst>
                    <a:ext uri="{FF2B5EF4-FFF2-40B4-BE49-F238E27FC236}">
                      <a16:creationId xmlns:a16="http://schemas.microsoft.com/office/drawing/2014/main" id="{BE596A30-DA6E-414D-82B0-ABCABCCA7A7A}"/>
                    </a:ext>
                  </a:extLst>
                </p:cNvPr>
                <p:cNvSpPr/>
                <p:nvPr/>
              </p:nvSpPr>
              <p:spPr>
                <a:xfrm>
                  <a:off x="3510396" y="454360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68">
                  <a:extLst>
                    <a:ext uri="{FF2B5EF4-FFF2-40B4-BE49-F238E27FC236}">
                      <a16:creationId xmlns:a16="http://schemas.microsoft.com/office/drawing/2014/main" id="{436EE16D-7AA1-4687-8323-C3B48F70414E}"/>
                    </a:ext>
                  </a:extLst>
                </p:cNvPr>
                <p:cNvSpPr/>
                <p:nvPr/>
              </p:nvSpPr>
              <p:spPr>
                <a:xfrm>
                  <a:off x="5043034" y="144725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66">
                  <a:extLst>
                    <a:ext uri="{FF2B5EF4-FFF2-40B4-BE49-F238E27FC236}">
                      <a16:creationId xmlns:a16="http://schemas.microsoft.com/office/drawing/2014/main" id="{B8DF4E46-6CA4-4A89-9355-B41C97E96C78}"/>
                    </a:ext>
                  </a:extLst>
                </p:cNvPr>
                <p:cNvSpPr/>
                <p:nvPr/>
              </p:nvSpPr>
              <p:spPr>
                <a:xfrm>
                  <a:off x="5043034" y="297683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64">
                  <a:extLst>
                    <a:ext uri="{FF2B5EF4-FFF2-40B4-BE49-F238E27FC236}">
                      <a16:creationId xmlns:a16="http://schemas.microsoft.com/office/drawing/2014/main" id="{4ECC7686-6ABE-48ED-983F-60221E616EE8}"/>
                    </a:ext>
                  </a:extLst>
                </p:cNvPr>
                <p:cNvSpPr/>
                <p:nvPr/>
              </p:nvSpPr>
              <p:spPr>
                <a:xfrm>
                  <a:off x="5043034" y="4546631"/>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00FD47DF-3CBB-4847-BBE9-8137744374E7}"/>
                  </a:ext>
                </a:extLst>
              </p:cNvPr>
              <p:cNvSpPr txBox="1"/>
              <p:nvPr/>
            </p:nvSpPr>
            <p:spPr>
              <a:xfrm>
                <a:off x="8420350" y="733160"/>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teacher (f.)</a:t>
                </a:r>
              </a:p>
            </p:txBody>
          </p:sp>
          <p:sp>
            <p:nvSpPr>
              <p:cNvPr id="16" name="TextBox 15">
                <a:extLst>
                  <a:ext uri="{FF2B5EF4-FFF2-40B4-BE49-F238E27FC236}">
                    <a16:creationId xmlns:a16="http://schemas.microsoft.com/office/drawing/2014/main" id="{18994E1C-90F0-47F4-BC6C-A7415ABF1EFE}"/>
                  </a:ext>
                </a:extLst>
              </p:cNvPr>
              <p:cNvSpPr txBox="1"/>
              <p:nvPr/>
            </p:nvSpPr>
            <p:spPr>
              <a:xfrm>
                <a:off x="9936491" y="750645"/>
                <a:ext cx="139285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band</a:t>
                </a:r>
              </a:p>
            </p:txBody>
          </p:sp>
        </p:grpSp>
        <p:sp>
          <p:nvSpPr>
            <p:cNvPr id="8" name="TextBox 7">
              <a:extLst>
                <a:ext uri="{FF2B5EF4-FFF2-40B4-BE49-F238E27FC236}">
                  <a16:creationId xmlns:a16="http://schemas.microsoft.com/office/drawing/2014/main" id="{9B795DB4-6B90-4A8F-98F9-EF0F4F2457B4}"/>
                </a:ext>
              </a:extLst>
            </p:cNvPr>
            <p:cNvSpPr txBox="1"/>
            <p:nvPr/>
          </p:nvSpPr>
          <p:spPr>
            <a:xfrm>
              <a:off x="8185463" y="2833172"/>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film</a:t>
              </a:r>
            </a:p>
          </p:txBody>
        </p:sp>
        <p:sp>
          <p:nvSpPr>
            <p:cNvPr id="9" name="TextBox 8">
              <a:extLst>
                <a:ext uri="{FF2B5EF4-FFF2-40B4-BE49-F238E27FC236}">
                  <a16:creationId xmlns:a16="http://schemas.microsoft.com/office/drawing/2014/main" id="{4EDAD875-758D-4325-B889-5107339022B1}"/>
                </a:ext>
              </a:extLst>
            </p:cNvPr>
            <p:cNvSpPr txBox="1"/>
            <p:nvPr/>
          </p:nvSpPr>
          <p:spPr>
            <a:xfrm>
              <a:off x="9725180" y="2833171"/>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book</a:t>
              </a:r>
            </a:p>
          </p:txBody>
        </p:sp>
        <p:sp>
          <p:nvSpPr>
            <p:cNvPr id="10" name="TextBox 9">
              <a:extLst>
                <a:ext uri="{FF2B5EF4-FFF2-40B4-BE49-F238E27FC236}">
                  <a16:creationId xmlns:a16="http://schemas.microsoft.com/office/drawing/2014/main" id="{740976F7-3361-459B-9793-F038F8210BD1}"/>
                </a:ext>
              </a:extLst>
            </p:cNvPr>
            <p:cNvSpPr txBox="1"/>
            <p:nvPr/>
          </p:nvSpPr>
          <p:spPr>
            <a:xfrm>
              <a:off x="11263879" y="2843225"/>
              <a:ext cx="1466284"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singer (f.)</a:t>
              </a:r>
            </a:p>
          </p:txBody>
        </p:sp>
        <p:sp>
          <p:nvSpPr>
            <p:cNvPr id="11" name="TextBox 10">
              <a:extLst>
                <a:ext uri="{FF2B5EF4-FFF2-40B4-BE49-F238E27FC236}">
                  <a16:creationId xmlns:a16="http://schemas.microsoft.com/office/drawing/2014/main" id="{75668194-46EB-4704-8E9E-7FD0136CE91B}"/>
                </a:ext>
              </a:extLst>
            </p:cNvPr>
            <p:cNvSpPr txBox="1"/>
            <p:nvPr/>
          </p:nvSpPr>
          <p:spPr>
            <a:xfrm>
              <a:off x="8239176" y="441101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song</a:t>
              </a:r>
            </a:p>
          </p:txBody>
        </p:sp>
        <p:sp>
          <p:nvSpPr>
            <p:cNvPr id="12" name="TextBox 11">
              <a:extLst>
                <a:ext uri="{FF2B5EF4-FFF2-40B4-BE49-F238E27FC236}">
                  <a16:creationId xmlns:a16="http://schemas.microsoft.com/office/drawing/2014/main" id="{54630CF0-431D-4B4B-B771-B7B16D307AF6}"/>
                </a:ext>
              </a:extLst>
            </p:cNvPr>
            <p:cNvSpPr txBox="1"/>
            <p:nvPr/>
          </p:nvSpPr>
          <p:spPr>
            <a:xfrm>
              <a:off x="9784455" y="4402964"/>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unfortunately</a:t>
              </a:r>
            </a:p>
          </p:txBody>
        </p:sp>
        <p:sp>
          <p:nvSpPr>
            <p:cNvPr id="13" name="TextBox 12">
              <a:extLst>
                <a:ext uri="{FF2B5EF4-FFF2-40B4-BE49-F238E27FC236}">
                  <a16:creationId xmlns:a16="http://schemas.microsoft.com/office/drawing/2014/main" id="{51E11DB3-4FD1-4865-B760-B49A768FEFD0}"/>
                </a:ext>
              </a:extLst>
            </p:cNvPr>
            <p:cNvSpPr txBox="1"/>
            <p:nvPr/>
          </p:nvSpPr>
          <p:spPr>
            <a:xfrm>
              <a:off x="11312970" y="4388926"/>
              <a:ext cx="1368101" cy="307777"/>
            </a:xfrm>
            <a:prstGeom prst="rect">
              <a:avLst/>
            </a:prstGeom>
            <a:noFill/>
          </p:spPr>
          <p:txBody>
            <a:bodyPr wrap="square" rtlCol="0">
              <a:spAutoFit/>
            </a:bodyPr>
            <a:lstStyle/>
            <a:p>
              <a:pPr algn="ctr"/>
              <a:r>
                <a:rPr lang="en-GB" sz="1400" dirty="0">
                  <a:solidFill>
                    <a:srgbClr val="1F4E79"/>
                  </a:solidFill>
                  <a:latin typeface="Century Gothic" panose="020B0502020202020204" pitchFamily="34" charset="0"/>
                </a:rPr>
                <a:t>favourite</a:t>
              </a:r>
            </a:p>
          </p:txBody>
        </p:sp>
      </p:grpSp>
      <p:grpSp>
        <p:nvGrpSpPr>
          <p:cNvPr id="28" name="Group 27">
            <a:extLst>
              <a:ext uri="{FF2B5EF4-FFF2-40B4-BE49-F238E27FC236}">
                <a16:creationId xmlns:a16="http://schemas.microsoft.com/office/drawing/2014/main" id="{20F9915F-3B5F-4CD3-AAF6-5463F852D975}"/>
              </a:ext>
            </a:extLst>
          </p:cNvPr>
          <p:cNvGrpSpPr/>
          <p:nvPr/>
        </p:nvGrpSpPr>
        <p:grpSpPr>
          <a:xfrm>
            <a:off x="3753324" y="1469527"/>
            <a:ext cx="1440000" cy="1440000"/>
            <a:chOff x="4385388" y="1642187"/>
            <a:chExt cx="1623526" cy="1623600"/>
          </a:xfrm>
        </p:grpSpPr>
        <p:sp>
          <p:nvSpPr>
            <p:cNvPr id="29" name="Rounded Rectangle 80">
              <a:extLst>
                <a:ext uri="{FF2B5EF4-FFF2-40B4-BE49-F238E27FC236}">
                  <a16:creationId xmlns:a16="http://schemas.microsoft.com/office/drawing/2014/main" id="{26496D8E-EEFB-4FFB-A018-2DEE304ADB6B}"/>
                </a:ext>
              </a:extLst>
            </p:cNvPr>
            <p:cNvSpPr/>
            <p:nvPr/>
          </p:nvSpPr>
          <p:spPr>
            <a:xfrm>
              <a:off x="4385388"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FCB346C5-3BB4-4B1C-A749-4CC742AC5307}"/>
                </a:ext>
              </a:extLst>
            </p:cNvPr>
            <p:cNvSpPr txBox="1"/>
            <p:nvPr/>
          </p:nvSpPr>
          <p:spPr>
            <a:xfrm>
              <a:off x="4893926" y="2005820"/>
              <a:ext cx="605960" cy="83284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A</a:t>
              </a:r>
            </a:p>
          </p:txBody>
        </p:sp>
      </p:grpSp>
      <p:grpSp>
        <p:nvGrpSpPr>
          <p:cNvPr id="31" name="Group 30">
            <a:extLst>
              <a:ext uri="{FF2B5EF4-FFF2-40B4-BE49-F238E27FC236}">
                <a16:creationId xmlns:a16="http://schemas.microsoft.com/office/drawing/2014/main" id="{4D653EA8-EEA1-4F83-B467-980E673F4825}"/>
              </a:ext>
            </a:extLst>
          </p:cNvPr>
          <p:cNvGrpSpPr/>
          <p:nvPr/>
        </p:nvGrpSpPr>
        <p:grpSpPr>
          <a:xfrm>
            <a:off x="5293255" y="1469527"/>
            <a:ext cx="1440000" cy="1440000"/>
            <a:chOff x="5293260" y="1469527"/>
            <a:chExt cx="1440000" cy="1440000"/>
          </a:xfrm>
        </p:grpSpPr>
        <p:sp>
          <p:nvSpPr>
            <p:cNvPr id="32" name="Rounded Rectangle 74">
              <a:extLst>
                <a:ext uri="{FF2B5EF4-FFF2-40B4-BE49-F238E27FC236}">
                  <a16:creationId xmlns:a16="http://schemas.microsoft.com/office/drawing/2014/main" id="{F2B77B4F-C7DB-47F3-BF3B-C76A3D0747DC}"/>
                </a:ext>
              </a:extLst>
            </p:cNvPr>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0261586A-2FA0-4CF0-8D3F-B4BC0FEC0B34}"/>
                </a:ext>
              </a:extLst>
            </p:cNvPr>
            <p:cNvSpPr txBox="1"/>
            <p:nvPr/>
          </p:nvSpPr>
          <p:spPr>
            <a:xfrm>
              <a:off x="5744529" y="1812895"/>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B</a:t>
              </a:r>
            </a:p>
          </p:txBody>
        </p:sp>
      </p:grpSp>
      <p:grpSp>
        <p:nvGrpSpPr>
          <p:cNvPr id="34" name="Group 33">
            <a:extLst>
              <a:ext uri="{FF2B5EF4-FFF2-40B4-BE49-F238E27FC236}">
                <a16:creationId xmlns:a16="http://schemas.microsoft.com/office/drawing/2014/main" id="{9DB9E5F5-2854-4496-A652-97981B30998A}"/>
              </a:ext>
            </a:extLst>
          </p:cNvPr>
          <p:cNvGrpSpPr/>
          <p:nvPr/>
        </p:nvGrpSpPr>
        <p:grpSpPr>
          <a:xfrm>
            <a:off x="6832974" y="1469527"/>
            <a:ext cx="1440000" cy="1440000"/>
            <a:chOff x="6832977" y="1469527"/>
            <a:chExt cx="1440000" cy="1440000"/>
          </a:xfrm>
        </p:grpSpPr>
        <p:sp>
          <p:nvSpPr>
            <p:cNvPr id="35" name="Rounded Rectangle 68">
              <a:extLst>
                <a:ext uri="{FF2B5EF4-FFF2-40B4-BE49-F238E27FC236}">
                  <a16:creationId xmlns:a16="http://schemas.microsoft.com/office/drawing/2014/main" id="{85CA8451-334C-4DF8-AD20-30DC63E42886}"/>
                </a:ext>
              </a:extLst>
            </p:cNvPr>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6B1A886D-623F-4347-AC22-920E6E02D818}"/>
                </a:ext>
              </a:extLst>
            </p:cNvPr>
            <p:cNvSpPr txBox="1"/>
            <p:nvPr/>
          </p:nvSpPr>
          <p:spPr>
            <a:xfrm>
              <a:off x="7298209" y="1792040"/>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C</a:t>
              </a:r>
            </a:p>
          </p:txBody>
        </p:sp>
      </p:grpSp>
      <p:grpSp>
        <p:nvGrpSpPr>
          <p:cNvPr id="37" name="Group 36">
            <a:extLst>
              <a:ext uri="{FF2B5EF4-FFF2-40B4-BE49-F238E27FC236}">
                <a16:creationId xmlns:a16="http://schemas.microsoft.com/office/drawing/2014/main" id="{A9DDD468-5247-4A01-98E9-B3AD071EE34F}"/>
              </a:ext>
            </a:extLst>
          </p:cNvPr>
          <p:cNvGrpSpPr/>
          <p:nvPr/>
        </p:nvGrpSpPr>
        <p:grpSpPr>
          <a:xfrm>
            <a:off x="3753543" y="3019213"/>
            <a:ext cx="1440000" cy="1440000"/>
            <a:chOff x="3753543" y="3019213"/>
            <a:chExt cx="1440000" cy="1440000"/>
          </a:xfrm>
        </p:grpSpPr>
        <p:sp>
          <p:nvSpPr>
            <p:cNvPr id="38" name="Rounded Rectangle 78">
              <a:extLst>
                <a:ext uri="{FF2B5EF4-FFF2-40B4-BE49-F238E27FC236}">
                  <a16:creationId xmlns:a16="http://schemas.microsoft.com/office/drawing/2014/main" id="{A2A510BC-D33C-474B-B134-DB0CB1209DCB}"/>
                </a:ext>
              </a:extLst>
            </p:cNvPr>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659090F-11CA-43D2-8D5A-720D286B2C37}"/>
                </a:ext>
              </a:extLst>
            </p:cNvPr>
            <p:cNvSpPr txBox="1"/>
            <p:nvPr/>
          </p:nvSpPr>
          <p:spPr>
            <a:xfrm>
              <a:off x="4196675" y="3375243"/>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D</a:t>
              </a:r>
            </a:p>
          </p:txBody>
        </p:sp>
      </p:grpSp>
      <p:grpSp>
        <p:nvGrpSpPr>
          <p:cNvPr id="40" name="Group 39">
            <a:extLst>
              <a:ext uri="{FF2B5EF4-FFF2-40B4-BE49-F238E27FC236}">
                <a16:creationId xmlns:a16="http://schemas.microsoft.com/office/drawing/2014/main" id="{83409886-A27E-44AC-B1EF-CA1B383EC092}"/>
              </a:ext>
            </a:extLst>
          </p:cNvPr>
          <p:cNvGrpSpPr/>
          <p:nvPr/>
        </p:nvGrpSpPr>
        <p:grpSpPr>
          <a:xfrm>
            <a:off x="5300339" y="3009160"/>
            <a:ext cx="1440000" cy="1440000"/>
            <a:chOff x="5300339" y="3009160"/>
            <a:chExt cx="1440000" cy="1440000"/>
          </a:xfrm>
        </p:grpSpPr>
        <p:sp>
          <p:nvSpPr>
            <p:cNvPr id="41" name="Rounded Rectangle 72">
              <a:extLst>
                <a:ext uri="{FF2B5EF4-FFF2-40B4-BE49-F238E27FC236}">
                  <a16:creationId xmlns:a16="http://schemas.microsoft.com/office/drawing/2014/main" id="{CCDAA275-F3BF-4FEE-96B7-5EC81E285B42}"/>
                </a:ext>
              </a:extLst>
            </p:cNvPr>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A303B27F-F234-4A67-AE6A-6E38A353CAB6}"/>
                </a:ext>
              </a:extLst>
            </p:cNvPr>
            <p:cNvSpPr txBox="1"/>
            <p:nvPr/>
          </p:nvSpPr>
          <p:spPr>
            <a:xfrm>
              <a:off x="5751608" y="3375243"/>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E</a:t>
              </a:r>
            </a:p>
          </p:txBody>
        </p:sp>
      </p:grpSp>
      <p:grpSp>
        <p:nvGrpSpPr>
          <p:cNvPr id="43" name="Group 42">
            <a:extLst>
              <a:ext uri="{FF2B5EF4-FFF2-40B4-BE49-F238E27FC236}">
                <a16:creationId xmlns:a16="http://schemas.microsoft.com/office/drawing/2014/main" id="{0DF0EA28-22A3-4204-A5A9-F40554E30211}"/>
              </a:ext>
            </a:extLst>
          </p:cNvPr>
          <p:cNvGrpSpPr/>
          <p:nvPr/>
        </p:nvGrpSpPr>
        <p:grpSpPr>
          <a:xfrm>
            <a:off x="6835009" y="2999107"/>
            <a:ext cx="1440000" cy="1440000"/>
            <a:chOff x="6832977" y="2999107"/>
            <a:chExt cx="1440000" cy="1440000"/>
          </a:xfrm>
        </p:grpSpPr>
        <p:sp>
          <p:nvSpPr>
            <p:cNvPr id="44" name="Rounded Rectangle 66">
              <a:extLst>
                <a:ext uri="{FF2B5EF4-FFF2-40B4-BE49-F238E27FC236}">
                  <a16:creationId xmlns:a16="http://schemas.microsoft.com/office/drawing/2014/main" id="{F15FE258-28AF-4804-BF6A-81E6B1ED7D51}"/>
                </a:ext>
              </a:extLst>
            </p:cNvPr>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21F6287A-C1AA-4DAE-A7C8-01EF2CE8A945}"/>
                </a:ext>
              </a:extLst>
            </p:cNvPr>
            <p:cNvSpPr txBox="1"/>
            <p:nvPr/>
          </p:nvSpPr>
          <p:spPr>
            <a:xfrm>
              <a:off x="7294261" y="3342036"/>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F</a:t>
              </a:r>
            </a:p>
          </p:txBody>
        </p:sp>
      </p:grpSp>
      <p:grpSp>
        <p:nvGrpSpPr>
          <p:cNvPr id="46" name="Group 45">
            <a:extLst>
              <a:ext uri="{FF2B5EF4-FFF2-40B4-BE49-F238E27FC236}">
                <a16:creationId xmlns:a16="http://schemas.microsoft.com/office/drawing/2014/main" id="{9BDEF335-C6FF-478E-9C47-13572C928219}"/>
              </a:ext>
            </a:extLst>
          </p:cNvPr>
          <p:cNvGrpSpPr/>
          <p:nvPr/>
        </p:nvGrpSpPr>
        <p:grpSpPr>
          <a:xfrm>
            <a:off x="3753324" y="4568899"/>
            <a:ext cx="1440000" cy="1440000"/>
            <a:chOff x="3753543" y="4582938"/>
            <a:chExt cx="1440000" cy="1440000"/>
          </a:xfrm>
        </p:grpSpPr>
        <p:sp>
          <p:nvSpPr>
            <p:cNvPr id="47" name="Rounded Rectangle 76">
              <a:extLst>
                <a:ext uri="{FF2B5EF4-FFF2-40B4-BE49-F238E27FC236}">
                  <a16:creationId xmlns:a16="http://schemas.microsoft.com/office/drawing/2014/main" id="{6C956E30-C550-458E-B198-D87042F3A314}"/>
                </a:ext>
              </a:extLst>
            </p:cNvPr>
            <p:cNvSpPr/>
            <p:nvPr/>
          </p:nvSpPr>
          <p:spPr>
            <a:xfrm>
              <a:off x="3753543" y="4582938"/>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DB68E569-EB1C-4572-9A64-16021EDE5655}"/>
                </a:ext>
              </a:extLst>
            </p:cNvPr>
            <p:cNvSpPr txBox="1"/>
            <p:nvPr/>
          </p:nvSpPr>
          <p:spPr>
            <a:xfrm>
              <a:off x="4188089" y="4899461"/>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G</a:t>
              </a:r>
            </a:p>
          </p:txBody>
        </p:sp>
      </p:grpSp>
      <p:grpSp>
        <p:nvGrpSpPr>
          <p:cNvPr id="49" name="Group 48">
            <a:extLst>
              <a:ext uri="{FF2B5EF4-FFF2-40B4-BE49-F238E27FC236}">
                <a16:creationId xmlns:a16="http://schemas.microsoft.com/office/drawing/2014/main" id="{97CB3DB5-6FF7-44D1-801C-214033FD17AC}"/>
              </a:ext>
            </a:extLst>
          </p:cNvPr>
          <p:cNvGrpSpPr/>
          <p:nvPr/>
        </p:nvGrpSpPr>
        <p:grpSpPr>
          <a:xfrm>
            <a:off x="5300339" y="4565876"/>
            <a:ext cx="1440000" cy="1440000"/>
            <a:chOff x="5293257" y="4563374"/>
            <a:chExt cx="1440000" cy="1440000"/>
          </a:xfrm>
        </p:grpSpPr>
        <p:sp>
          <p:nvSpPr>
            <p:cNvPr id="50" name="Rounded Rectangle 70">
              <a:extLst>
                <a:ext uri="{FF2B5EF4-FFF2-40B4-BE49-F238E27FC236}">
                  <a16:creationId xmlns:a16="http://schemas.microsoft.com/office/drawing/2014/main" id="{1F820BE8-34DD-4F1F-9F13-4B3C73F54D68}"/>
                </a:ext>
              </a:extLst>
            </p:cNvPr>
            <p:cNvSpPr/>
            <p:nvPr/>
          </p:nvSpPr>
          <p:spPr>
            <a:xfrm>
              <a:off x="5293257" y="4563374"/>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5DFAC21F-F3FD-4CDC-944D-FB03E74C0A0E}"/>
                </a:ext>
              </a:extLst>
            </p:cNvPr>
            <p:cNvSpPr txBox="1"/>
            <p:nvPr/>
          </p:nvSpPr>
          <p:spPr>
            <a:xfrm>
              <a:off x="5751605" y="4883842"/>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H</a:t>
              </a:r>
            </a:p>
          </p:txBody>
        </p:sp>
      </p:grpSp>
      <p:grpSp>
        <p:nvGrpSpPr>
          <p:cNvPr id="52" name="Group 51">
            <a:extLst>
              <a:ext uri="{FF2B5EF4-FFF2-40B4-BE49-F238E27FC236}">
                <a16:creationId xmlns:a16="http://schemas.microsoft.com/office/drawing/2014/main" id="{E3BAD4DE-C33D-4A2A-9744-53E31EDA0E5D}"/>
              </a:ext>
            </a:extLst>
          </p:cNvPr>
          <p:cNvGrpSpPr/>
          <p:nvPr/>
        </p:nvGrpSpPr>
        <p:grpSpPr>
          <a:xfrm>
            <a:off x="6832758" y="4565566"/>
            <a:ext cx="1440000" cy="1440000"/>
            <a:chOff x="6832974" y="4565876"/>
            <a:chExt cx="1440000" cy="1440000"/>
          </a:xfrm>
        </p:grpSpPr>
        <p:sp>
          <p:nvSpPr>
            <p:cNvPr id="53" name="Rounded Rectangle 64">
              <a:extLst>
                <a:ext uri="{FF2B5EF4-FFF2-40B4-BE49-F238E27FC236}">
                  <a16:creationId xmlns:a16="http://schemas.microsoft.com/office/drawing/2014/main" id="{55FA26F5-F322-4B23-AD05-A69E38D25D0F}"/>
                </a:ext>
              </a:extLst>
            </p:cNvPr>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9645D163-5127-41CE-85AC-3EEA5F105F9E}"/>
                </a:ext>
              </a:extLst>
            </p:cNvPr>
            <p:cNvSpPr txBox="1"/>
            <p:nvPr/>
          </p:nvSpPr>
          <p:spPr>
            <a:xfrm>
              <a:off x="7309484" y="4919567"/>
              <a:ext cx="537461" cy="738664"/>
            </a:xfrm>
            <a:prstGeom prst="rect">
              <a:avLst/>
            </a:prstGeom>
            <a:noFill/>
          </p:spPr>
          <p:txBody>
            <a:bodyPr wrap="square" rtlCol="0">
              <a:spAutoFit/>
            </a:bodyPr>
            <a:lstStyle/>
            <a:p>
              <a:pPr algn="ctr"/>
              <a:r>
                <a:rPr lang="en-GB" sz="4200" dirty="0">
                  <a:solidFill>
                    <a:srgbClr val="1F4E79"/>
                  </a:solidFill>
                  <a:latin typeface="Century Gothic" panose="020B0502020202020204" pitchFamily="34" charset="0"/>
                </a:rPr>
                <a:t>I</a:t>
              </a:r>
            </a:p>
          </p:txBody>
        </p:sp>
      </p:grpSp>
      <p:sp>
        <p:nvSpPr>
          <p:cNvPr id="55" name="Rectangle 54"/>
          <p:cNvSpPr/>
          <p:nvPr/>
        </p:nvSpPr>
        <p:spPr>
          <a:xfrm>
            <a:off x="6675760" y="16677"/>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spTree>
    <p:extLst>
      <p:ext uri="{BB962C8B-B14F-4D97-AF65-F5344CB8AC3E}">
        <p14:creationId xmlns:p14="http://schemas.microsoft.com/office/powerpoint/2010/main" val="13525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937760" cy="707849"/>
          </a:xfrm>
        </p:spPr>
        <p:txBody>
          <a:bodyPr>
            <a:normAutofit/>
          </a:bodyPr>
          <a:lstStyle/>
          <a:p>
            <a:r>
              <a:rPr lang="en-GB" sz="3600" b="1">
                <a:solidFill>
                  <a:schemeClr val="bg1"/>
                </a:solidFill>
              </a:rPr>
              <a:t>Asking questions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7837C97D-F6F6-427A-A2FC-CE5CB72C1511}"/>
              </a:ext>
            </a:extLst>
          </p:cNvPr>
          <p:cNvSpPr txBox="1"/>
          <p:nvPr/>
        </p:nvSpPr>
        <p:spPr>
          <a:xfrm>
            <a:off x="300038" y="3520411"/>
            <a:ext cx="11719875" cy="1107996"/>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In German, just swap the verb and subject (e.g. ‘du’ (you), like this:</a:t>
            </a:r>
          </a:p>
          <a:p>
            <a:pPr marL="342900" indent="-342900">
              <a:lnSpc>
                <a:spcPct val="150000"/>
              </a:lnSpc>
              <a:buFont typeface="Arial" panose="020B0604020202020204" pitchFamily="34" charset="0"/>
              <a:buChar char="•"/>
            </a:pPr>
            <a:endPar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7097DF9C-A7D9-8640-9AEB-3360D65533A2}"/>
              </a:ext>
            </a:extLst>
          </p:cNvPr>
          <p:cNvSpPr txBox="1"/>
          <p:nvPr/>
        </p:nvSpPr>
        <p:spPr>
          <a:xfrm>
            <a:off x="236243" y="1346837"/>
            <a:ext cx="1701107" cy="430887"/>
          </a:xfrm>
          <a:prstGeom prst="rect">
            <a:avLst/>
          </a:prstGeom>
          <a:noFill/>
        </p:spPr>
        <p:txBody>
          <a:bodyPr wrap="none" rtlCol="0">
            <a:spAutoFit/>
          </a:bodyPr>
          <a:lstStyle/>
          <a:p>
            <a:r>
              <a:rPr lang="en-US" sz="2200" b="1" dirty="0">
                <a:solidFill>
                  <a:srgbClr val="115076"/>
                </a:solidFill>
                <a:latin typeface="Century Gothic" panose="020B0502020202020204" pitchFamily="34" charset="0"/>
              </a:rPr>
              <a:t>Word order</a:t>
            </a:r>
          </a:p>
        </p:txBody>
      </p:sp>
      <p:sp>
        <p:nvSpPr>
          <p:cNvPr id="9" name="TextBox 8">
            <a:extLst>
              <a:ext uri="{FF2B5EF4-FFF2-40B4-BE49-F238E27FC236}">
                <a16:creationId xmlns:a16="http://schemas.microsoft.com/office/drawing/2014/main" id="{7F59C740-3069-4547-ADA3-3A2A411447BC}"/>
              </a:ext>
            </a:extLst>
          </p:cNvPr>
          <p:cNvSpPr txBox="1"/>
          <p:nvPr/>
        </p:nvSpPr>
        <p:spPr>
          <a:xfrm>
            <a:off x="225743" y="1906568"/>
            <a:ext cx="11640017"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To ask a ‘yes/no’ question in English, ‘do you..’ is followed by a verb. </a:t>
            </a:r>
            <a:endParaRPr lang="en-US" sz="2200" dirty="0">
              <a:solidFill>
                <a:srgbClr val="115076"/>
              </a:solidFill>
            </a:endParaRPr>
          </a:p>
        </p:txBody>
      </p:sp>
      <p:graphicFrame>
        <p:nvGraphicFramePr>
          <p:cNvPr id="10" name="Table 9">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2646696199"/>
              </p:ext>
            </p:extLst>
          </p:nvPr>
        </p:nvGraphicFramePr>
        <p:xfrm>
          <a:off x="2465135" y="48598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1" name="Table 10">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4062985707"/>
              </p:ext>
            </p:extLst>
          </p:nvPr>
        </p:nvGraphicFramePr>
        <p:xfrm>
          <a:off x="2465135" y="4262988"/>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12" name="Table 11">
            <a:extLst>
              <a:ext uri="{FF2B5EF4-FFF2-40B4-BE49-F238E27FC236}">
                <a16:creationId xmlns:a16="http://schemas.microsoft.com/office/drawing/2014/main" id="{DBAA2806-4CB4-45DA-B0CE-5904D8713A88}"/>
              </a:ext>
            </a:extLst>
          </p:cNvPr>
          <p:cNvGraphicFramePr>
            <a:graphicFrameLocks noGrp="1"/>
          </p:cNvGraphicFramePr>
          <p:nvPr>
            <p:extLst>
              <p:ext uri="{D42A27DB-BD31-4B8C-83A1-F6EECF244321}">
                <p14:modId xmlns:p14="http://schemas.microsoft.com/office/powerpoint/2010/main" val="1252144327"/>
              </p:ext>
            </p:extLst>
          </p:nvPr>
        </p:nvGraphicFramePr>
        <p:xfrm>
          <a:off x="343846" y="5730740"/>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b="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b="1" dirty="0">
                        <a:solidFill>
                          <a:schemeClr val="accent2"/>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bottle?</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pic>
        <p:nvPicPr>
          <p:cNvPr id="13" name="Picture 12">
            <a:extLst>
              <a:ext uri="{FF2B5EF4-FFF2-40B4-BE49-F238E27FC236}">
                <a16:creationId xmlns:a16="http://schemas.microsoft.com/office/drawing/2014/main" id="{5061A712-A2C9-4406-8631-37EB3CB51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8848" y="2581132"/>
            <a:ext cx="770121" cy="774010"/>
          </a:xfrm>
          <a:prstGeom prst="rect">
            <a:avLst/>
          </a:prstGeom>
        </p:spPr>
      </p:pic>
      <p:sp>
        <p:nvSpPr>
          <p:cNvPr id="14" name="TextBox 13"/>
          <p:cNvSpPr txBox="1"/>
          <p:nvPr/>
        </p:nvSpPr>
        <p:spPr>
          <a:xfrm>
            <a:off x="332913" y="2476512"/>
            <a:ext cx="1440748"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15" name="TextBox 14"/>
          <p:cNvSpPr txBox="1"/>
          <p:nvPr/>
        </p:nvSpPr>
        <p:spPr>
          <a:xfrm>
            <a:off x="332913" y="3045957"/>
            <a:ext cx="1428378"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graphicFrame>
        <p:nvGraphicFramePr>
          <p:cNvPr id="16" name="Table 1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159498331"/>
              </p:ext>
            </p:extLst>
          </p:nvPr>
        </p:nvGraphicFramePr>
        <p:xfrm>
          <a:off x="5941848" y="5730740"/>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7" name="TextBox 16"/>
          <p:cNvSpPr txBox="1"/>
          <p:nvPr/>
        </p:nvSpPr>
        <p:spPr>
          <a:xfrm>
            <a:off x="343846" y="4230106"/>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18" name="TextBox 17"/>
          <p:cNvSpPr txBox="1"/>
          <p:nvPr/>
        </p:nvSpPr>
        <p:spPr>
          <a:xfrm>
            <a:off x="332913" y="4815843"/>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sp>
        <p:nvSpPr>
          <p:cNvPr id="19" name="Rounded Rectangular Callout 18"/>
          <p:cNvSpPr/>
          <p:nvPr/>
        </p:nvSpPr>
        <p:spPr>
          <a:xfrm>
            <a:off x="7861473" y="1995934"/>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Note that when you </a:t>
            </a:r>
            <a:r>
              <a:rPr lang="en-GB" sz="2400" b="1" dirty="0">
                <a:latin typeface="Century Gothic" panose="020B0502020202020204" pitchFamily="34" charset="0"/>
              </a:rPr>
              <a:t>hear </a:t>
            </a:r>
            <a:r>
              <a:rPr lang="en-GB" sz="2400" dirty="0">
                <a:latin typeface="Century Gothic" panose="020B0502020202020204" pitchFamily="34" charset="0"/>
              </a:rPr>
              <a:t>questions, you get an extra clue from the </a:t>
            </a:r>
            <a:r>
              <a:rPr lang="en-GB" sz="2400" b="1" dirty="0">
                <a:latin typeface="Century Gothic" panose="020B0502020202020204" pitchFamily="34" charset="0"/>
              </a:rPr>
              <a:t>intonation</a:t>
            </a:r>
            <a:r>
              <a:rPr lang="en-GB" sz="2400" dirty="0">
                <a:latin typeface="Century Gothic" panose="020B0502020202020204" pitchFamily="34" charset="0"/>
              </a:rPr>
              <a:t>, and when you </a:t>
            </a:r>
            <a:r>
              <a:rPr lang="en-GB" sz="2400" b="1" dirty="0">
                <a:latin typeface="Century Gothic" panose="020B0502020202020204" pitchFamily="34" charset="0"/>
              </a:rPr>
              <a:t>read</a:t>
            </a:r>
            <a:r>
              <a:rPr lang="en-GB" sz="2400" dirty="0">
                <a:latin typeface="Century Gothic" panose="020B0502020202020204" pitchFamily="34" charset="0"/>
              </a:rPr>
              <a:t>, you see the </a:t>
            </a:r>
            <a:r>
              <a:rPr lang="en-GB" sz="2400" b="1" dirty="0">
                <a:latin typeface="Century Gothic" panose="020B0502020202020204" pitchFamily="34" charset="0"/>
              </a:rPr>
              <a:t>question mark</a:t>
            </a:r>
            <a:r>
              <a:rPr lang="en-GB" sz="2400" dirty="0">
                <a:latin typeface="Century Gothic" panose="020B0502020202020204" pitchFamily="34" charset="0"/>
              </a:rPr>
              <a:t>.  </a:t>
            </a:r>
          </a:p>
        </p:txBody>
      </p:sp>
      <p:graphicFrame>
        <p:nvGraphicFramePr>
          <p:cNvPr id="20" name="Table 19">
            <a:extLst>
              <a:ext uri="{FF2B5EF4-FFF2-40B4-BE49-F238E27FC236}">
                <a16:creationId xmlns:a16="http://schemas.microsoft.com/office/drawing/2014/main" id="{52826FF5-474C-4C0A-8649-55BB68444750}"/>
              </a:ext>
            </a:extLst>
          </p:cNvPr>
          <p:cNvGraphicFramePr>
            <a:graphicFrameLocks noGrp="1"/>
          </p:cNvGraphicFramePr>
          <p:nvPr>
            <p:extLst>
              <p:ext uri="{D42A27DB-BD31-4B8C-83A1-F6EECF244321}">
                <p14:modId xmlns:p14="http://schemas.microsoft.com/office/powerpoint/2010/main" val="904953592"/>
              </p:ext>
            </p:extLst>
          </p:nvPr>
        </p:nvGraphicFramePr>
        <p:xfrm>
          <a:off x="2465136" y="2533141"/>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21" name="Table 20">
            <a:extLst>
              <a:ext uri="{FF2B5EF4-FFF2-40B4-BE49-F238E27FC236}">
                <a16:creationId xmlns:a16="http://schemas.microsoft.com/office/drawing/2014/main" id="{2C0D36A0-D8A7-4129-B389-5AB25B4FA087}"/>
              </a:ext>
            </a:extLst>
          </p:cNvPr>
          <p:cNvGraphicFramePr>
            <a:graphicFrameLocks noGrp="1"/>
          </p:cNvGraphicFramePr>
          <p:nvPr>
            <p:extLst>
              <p:ext uri="{D42A27DB-BD31-4B8C-83A1-F6EECF244321}">
                <p14:modId xmlns:p14="http://schemas.microsoft.com/office/powerpoint/2010/main" val="1059980732"/>
              </p:ext>
            </p:extLst>
          </p:nvPr>
        </p:nvGraphicFramePr>
        <p:xfrm>
          <a:off x="2465135" y="3080032"/>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2" name="TextBox 21"/>
          <p:cNvSpPr txBox="1"/>
          <p:nvPr/>
        </p:nvSpPr>
        <p:spPr>
          <a:xfrm>
            <a:off x="4557152" y="5561605"/>
            <a:ext cx="1349528" cy="646331"/>
          </a:xfrm>
          <a:prstGeom prst="rect">
            <a:avLst/>
          </a:prstGeom>
          <a:noFill/>
        </p:spPr>
        <p:txBody>
          <a:bodyPr wrap="square" rtlCol="0">
            <a:spAutoFit/>
          </a:bodyPr>
          <a:lstStyle/>
          <a:p>
            <a:pPr algn="ctr"/>
            <a:r>
              <a:rPr lang="en-GB" sz="3600" b="1" dirty="0">
                <a:solidFill>
                  <a:srgbClr val="1F4E79"/>
                </a:solidFill>
                <a:latin typeface="Century Gothic" panose="020B0502020202020204" pitchFamily="34" charset="0"/>
                <a:sym typeface="Wingdings" panose="05000000000000000000" pitchFamily="2" charset="2"/>
              </a:rPr>
              <a:t></a:t>
            </a:r>
            <a:endParaRPr lang="en-GB" sz="3600" b="1"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29493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animBg="1"/>
      <p:bldP spid="15" grpId="0" animBg="1"/>
      <p:bldP spid="17" grpId="0" animBg="1"/>
      <p:bldP spid="18" grpId="0" animBg="1"/>
      <p:bldP spid="19"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Frau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is texting Herr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to plan the shopping. </a:t>
            </a:r>
            <a:br>
              <a:rPr lang="en-GB" sz="2200" dirty="0">
                <a:solidFill>
                  <a:srgbClr val="1F4E79"/>
                </a:solidFill>
                <a:latin typeface="Century Gothic" panose="020B0502020202020204" pitchFamily="34" charset="0"/>
              </a:rPr>
            </a:br>
            <a:r>
              <a:rPr lang="en-GB" sz="2200" dirty="0">
                <a:solidFill>
                  <a:srgbClr val="1F4E79"/>
                </a:solidFill>
                <a:latin typeface="Century Gothic" panose="020B0502020202020204" pitchFamily="34" charset="0"/>
              </a:rPr>
              <a:t>He is confused as there is no punctuation!</a:t>
            </a:r>
          </a:p>
        </p:txBody>
      </p:sp>
      <p:pic>
        <p:nvPicPr>
          <p:cNvPr id="33" name="Picture 32">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pic>
        <p:nvPicPr>
          <p:cNvPr id="34" name="Picture 33">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sp>
        <p:nvSpPr>
          <p:cNvPr id="35" name="TextBox 34">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Help Herr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a:t>
            </a:r>
            <a:br>
              <a:rPr lang="en-GB" sz="2200" dirty="0">
                <a:solidFill>
                  <a:srgbClr val="1F4E79"/>
                </a:solidFill>
                <a:latin typeface="Century Gothic" panose="020B0502020202020204" pitchFamily="34" charset="0"/>
              </a:rPr>
            </a:br>
            <a:r>
              <a:rPr lang="en-GB" sz="2200" dirty="0">
                <a:solidFill>
                  <a:srgbClr val="1F4E79"/>
                </a:solidFill>
                <a:latin typeface="Century Gothic" panose="020B0502020202020204" pitchFamily="34" charset="0"/>
              </a:rPr>
              <a:t>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after questions and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after statements.</a:t>
            </a:r>
          </a:p>
        </p:txBody>
      </p:sp>
      <p:grpSp>
        <p:nvGrpSpPr>
          <p:cNvPr id="36" name="Group 35">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37" name="Group 36">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42" name="Group 41">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44" name="Group 43">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46" name="Group 45">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48"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Rectangle 48">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47" name="Oval 46">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45"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43" name="TextBox 42">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1.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Flasche</a:t>
                </a:r>
                <a:r>
                  <a:rPr lang="en-GB" sz="1700" dirty="0">
                    <a:solidFill>
                      <a:srgbClr val="1F4E79"/>
                    </a:solidFill>
                    <a:latin typeface="Century Gothic" panose="020B0502020202020204" pitchFamily="34" charset="0"/>
                  </a:rPr>
                  <a:t> Cola __</a:t>
                </a:r>
              </a:p>
            </p:txBody>
          </p:sp>
        </p:grpSp>
        <p:sp>
          <p:nvSpPr>
            <p:cNvPr id="38"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39"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2.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Fußball</a:t>
              </a:r>
              <a:r>
                <a:rPr lang="en-GB" sz="1700" dirty="0">
                  <a:solidFill>
                    <a:srgbClr val="1F4E79"/>
                  </a:solidFill>
                  <a:latin typeface="Century Gothic" panose="020B0502020202020204" pitchFamily="34" charset="0"/>
                </a:rPr>
                <a:t> __</a:t>
              </a:r>
            </a:p>
          </p:txBody>
        </p:sp>
        <p:sp>
          <p:nvSpPr>
            <p:cNvPr id="41" name="TextBox 40">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3. Hast du ein </a:t>
              </a:r>
              <a:r>
                <a:rPr lang="en-GB" sz="1700" dirty="0" err="1">
                  <a:solidFill>
                    <a:srgbClr val="1F4E79"/>
                  </a:solidFill>
                  <a:latin typeface="Century Gothic" panose="020B0502020202020204" pitchFamily="34" charset="0"/>
                </a:rPr>
                <a:t>Buch</a:t>
              </a:r>
              <a:r>
                <a:rPr lang="en-GB" sz="1700" dirty="0">
                  <a:solidFill>
                    <a:srgbClr val="1F4E79"/>
                  </a:solidFill>
                  <a:latin typeface="Century Gothic" panose="020B0502020202020204" pitchFamily="34" charset="0"/>
                </a:rPr>
                <a:t> __</a:t>
              </a:r>
            </a:p>
          </p:txBody>
        </p:sp>
      </p:grpSp>
      <p:grpSp>
        <p:nvGrpSpPr>
          <p:cNvPr id="50" name="Group 49">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51" name="Group 50">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56" name="Group 55">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58" name="Group 57">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60" name="Group 59">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62"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Rectangle 62">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61" name="Oval 60">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59"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57" name="TextBox 56">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4. Hast du ein Heft __</a:t>
                </a:r>
              </a:p>
            </p:txBody>
          </p:sp>
        </p:grpSp>
        <p:sp>
          <p:nvSpPr>
            <p:cNvPr id="52"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53"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5. Du hast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Wasserflasche</a:t>
              </a:r>
              <a:r>
                <a:rPr lang="en-GB" sz="1700" dirty="0">
                  <a:solidFill>
                    <a:srgbClr val="1F4E79"/>
                  </a:solidFill>
                  <a:latin typeface="Century Gothic" panose="020B0502020202020204" pitchFamily="34" charset="0"/>
                </a:rPr>
                <a:t> __</a:t>
              </a:r>
            </a:p>
          </p:txBody>
        </p:sp>
        <p:sp>
          <p:nvSpPr>
            <p:cNvPr id="55" name="TextBox 54">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6.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Tisch __</a:t>
              </a:r>
            </a:p>
          </p:txBody>
        </p:sp>
      </p:grpSp>
      <p:grpSp>
        <p:nvGrpSpPr>
          <p:cNvPr id="64" name="Group 63">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65" name="Group 64">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70" name="Group 69">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72" name="Group 71">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74" name="Group 73">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76"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7" name="Rectangle 76">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5" name="Oval 74">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3"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71" name="TextBox 70">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7. Du hast ein Lied __</a:t>
                </a:r>
              </a:p>
            </p:txBody>
          </p:sp>
        </p:grpSp>
        <p:sp>
          <p:nvSpPr>
            <p:cNvPr id="66"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7"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8" name="TextBox 67">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8. Hast du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Film __</a:t>
              </a:r>
            </a:p>
          </p:txBody>
        </p:sp>
        <p:sp>
          <p:nvSpPr>
            <p:cNvPr id="69" name="TextBox 68">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9.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Frage</a:t>
              </a:r>
              <a:r>
                <a:rPr lang="en-GB" sz="1700" dirty="0">
                  <a:solidFill>
                    <a:srgbClr val="1F4E79"/>
                  </a:solidFill>
                  <a:latin typeface="Century Gothic" panose="020B0502020202020204" pitchFamily="34" charset="0"/>
                </a:rPr>
                <a:t> __</a:t>
              </a:r>
            </a:p>
          </p:txBody>
        </p:sp>
      </p:grpSp>
    </p:spTree>
    <p:extLst>
      <p:ext uri="{BB962C8B-B14F-4D97-AF65-F5344CB8AC3E}">
        <p14:creationId xmlns:p14="http://schemas.microsoft.com/office/powerpoint/2010/main" val="1128096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569513" cy="707849"/>
          </a:xfrm>
        </p:spPr>
        <p:txBody>
          <a:bodyPr>
            <a:normAutofit/>
          </a:bodyPr>
          <a:lstStyle/>
          <a:p>
            <a:r>
              <a:rPr lang="en-GB" sz="3600" b="1">
                <a:solidFill>
                  <a:schemeClr val="bg1"/>
                </a:solidFill>
              </a:rPr>
              <a:t>Grammatik - 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8" name="Picture 77">
            <a:extLst>
              <a:ext uri="{FF2B5EF4-FFF2-40B4-BE49-F238E27FC236}">
                <a16:creationId xmlns:a16="http://schemas.microsoft.com/office/drawing/2014/main" id="{5F094FFE-9FAB-4E61-B008-6D745DB14A9A}"/>
              </a:ext>
            </a:extLst>
          </p:cNvPr>
          <p:cNvPicPr>
            <a:picLocks noChangeAspect="1"/>
          </p:cNvPicPr>
          <p:nvPr/>
        </p:nvPicPr>
        <p:blipFill>
          <a:blip r:embed="rId4"/>
          <a:stretch>
            <a:fillRect/>
          </a:stretch>
        </p:blipFill>
        <p:spPr>
          <a:xfrm>
            <a:off x="2516344" y="3905406"/>
            <a:ext cx="1755067" cy="2221932"/>
          </a:xfrm>
          <a:prstGeom prst="rect">
            <a:avLst/>
          </a:prstGeom>
        </p:spPr>
      </p:pic>
      <p:pic>
        <p:nvPicPr>
          <p:cNvPr id="79" name="Picture 78">
            <a:extLst>
              <a:ext uri="{FF2B5EF4-FFF2-40B4-BE49-F238E27FC236}">
                <a16:creationId xmlns:a16="http://schemas.microsoft.com/office/drawing/2014/main" id="{69EFE1DF-E138-4C62-BEF9-AA10315758ED}"/>
              </a:ext>
            </a:extLst>
          </p:cNvPr>
          <p:cNvPicPr>
            <a:picLocks noChangeAspect="1"/>
          </p:cNvPicPr>
          <p:nvPr/>
        </p:nvPicPr>
        <p:blipFill>
          <a:blip r:embed="rId5"/>
          <a:stretch>
            <a:fillRect/>
          </a:stretch>
        </p:blipFill>
        <p:spPr>
          <a:xfrm>
            <a:off x="726247" y="4007045"/>
            <a:ext cx="1645255" cy="2120293"/>
          </a:xfrm>
          <a:prstGeom prst="rect">
            <a:avLst/>
          </a:prstGeom>
        </p:spPr>
      </p:pic>
      <p:grpSp>
        <p:nvGrpSpPr>
          <p:cNvPr id="80" name="Group 79">
            <a:extLst>
              <a:ext uri="{FF2B5EF4-FFF2-40B4-BE49-F238E27FC236}">
                <a16:creationId xmlns:a16="http://schemas.microsoft.com/office/drawing/2014/main" id="{2FEFC783-E291-40D4-BFFA-FD5F906D3B31}"/>
              </a:ext>
            </a:extLst>
          </p:cNvPr>
          <p:cNvGrpSpPr/>
          <p:nvPr/>
        </p:nvGrpSpPr>
        <p:grpSpPr>
          <a:xfrm>
            <a:off x="4719331" y="2191837"/>
            <a:ext cx="2314515" cy="4003200"/>
            <a:chOff x="4719331" y="2191837"/>
            <a:chExt cx="2314515" cy="4003200"/>
          </a:xfrm>
        </p:grpSpPr>
        <p:grpSp>
          <p:nvGrpSpPr>
            <p:cNvPr id="81" name="Group 80">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86" name="Group 85">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88" name="Group 87">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90" name="Group 89">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92"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3" name="Rectangle 92">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91" name="Oval 90">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9"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87" name="TextBox 86">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1.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Flasche</a:t>
                </a:r>
                <a:r>
                  <a:rPr lang="en-GB" sz="1700" dirty="0">
                    <a:solidFill>
                      <a:srgbClr val="1F4E79"/>
                    </a:solidFill>
                    <a:latin typeface="Century Gothic" panose="020B0502020202020204" pitchFamily="34" charset="0"/>
                  </a:rPr>
                  <a:t> Cola __</a:t>
                </a:r>
              </a:p>
            </p:txBody>
          </p:sp>
        </p:grpSp>
        <p:sp>
          <p:nvSpPr>
            <p:cNvPr id="82"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83"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2.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Fußball</a:t>
              </a:r>
              <a:r>
                <a:rPr lang="en-GB" sz="1700" dirty="0">
                  <a:solidFill>
                    <a:srgbClr val="1F4E79"/>
                  </a:solidFill>
                  <a:latin typeface="Century Gothic" panose="020B0502020202020204" pitchFamily="34" charset="0"/>
                </a:rPr>
                <a:t> __</a:t>
              </a:r>
            </a:p>
          </p:txBody>
        </p:sp>
        <p:sp>
          <p:nvSpPr>
            <p:cNvPr id="85" name="TextBox 84">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3. Hast du </a:t>
              </a:r>
              <a:r>
                <a:rPr lang="en-GB" sz="1700" dirty="0" err="1">
                  <a:solidFill>
                    <a:srgbClr val="1F4E79"/>
                  </a:solidFill>
                  <a:latin typeface="Century Gothic" panose="020B0502020202020204" pitchFamily="34" charset="0"/>
                </a:rPr>
                <a:t>ein</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Buch</a:t>
              </a:r>
              <a:r>
                <a:rPr lang="en-GB" sz="1700" dirty="0">
                  <a:solidFill>
                    <a:srgbClr val="1F4E79"/>
                  </a:solidFill>
                  <a:latin typeface="Century Gothic" panose="020B0502020202020204" pitchFamily="34" charset="0"/>
                </a:rPr>
                <a:t> __</a:t>
              </a:r>
            </a:p>
          </p:txBody>
        </p:sp>
      </p:grpSp>
      <p:grpSp>
        <p:nvGrpSpPr>
          <p:cNvPr id="94" name="Group 93">
            <a:extLst>
              <a:ext uri="{FF2B5EF4-FFF2-40B4-BE49-F238E27FC236}">
                <a16:creationId xmlns:a16="http://schemas.microsoft.com/office/drawing/2014/main" id="{2DCEC697-AC25-41B7-AB5C-E7CB0F93F1D8}"/>
              </a:ext>
            </a:extLst>
          </p:cNvPr>
          <p:cNvGrpSpPr/>
          <p:nvPr/>
        </p:nvGrpSpPr>
        <p:grpSpPr>
          <a:xfrm>
            <a:off x="7199264" y="2211446"/>
            <a:ext cx="2314515" cy="4003200"/>
            <a:chOff x="4719331" y="2191837"/>
            <a:chExt cx="2314515" cy="4003200"/>
          </a:xfrm>
        </p:grpSpPr>
        <p:grpSp>
          <p:nvGrpSpPr>
            <p:cNvPr id="95" name="Group 94">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100" name="Group 99">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102" name="Group 101">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104" name="Group 103">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106"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Rectangle 106">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5" name="Oval 104">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3"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01" name="TextBox 100">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4. Hast du ein Heft __</a:t>
                </a:r>
              </a:p>
            </p:txBody>
          </p:sp>
        </p:grpSp>
        <p:sp>
          <p:nvSpPr>
            <p:cNvPr id="96"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7"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98" name="TextBox 97">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5. Du hast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Wasserflasche</a:t>
              </a:r>
              <a:r>
                <a:rPr lang="en-GB" sz="1700" dirty="0">
                  <a:solidFill>
                    <a:srgbClr val="1F4E79"/>
                  </a:solidFill>
                  <a:latin typeface="Century Gothic" panose="020B0502020202020204" pitchFamily="34" charset="0"/>
                </a:rPr>
                <a:t> __</a:t>
              </a:r>
            </a:p>
          </p:txBody>
        </p:sp>
        <p:sp>
          <p:nvSpPr>
            <p:cNvPr id="99" name="TextBox 98">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6. Du hast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Tisch  __</a:t>
              </a:r>
            </a:p>
          </p:txBody>
        </p:sp>
      </p:grpSp>
      <p:grpSp>
        <p:nvGrpSpPr>
          <p:cNvPr id="108" name="Group 107">
            <a:extLst>
              <a:ext uri="{FF2B5EF4-FFF2-40B4-BE49-F238E27FC236}">
                <a16:creationId xmlns:a16="http://schemas.microsoft.com/office/drawing/2014/main" id="{8F55C734-C1CD-4519-99F8-BD765ED1DEE9}"/>
              </a:ext>
            </a:extLst>
          </p:cNvPr>
          <p:cNvGrpSpPr/>
          <p:nvPr/>
        </p:nvGrpSpPr>
        <p:grpSpPr>
          <a:xfrm>
            <a:off x="9679197" y="2191837"/>
            <a:ext cx="2314515" cy="4003200"/>
            <a:chOff x="4719331" y="2191837"/>
            <a:chExt cx="2314515" cy="4003200"/>
          </a:xfrm>
        </p:grpSpPr>
        <p:grpSp>
          <p:nvGrpSpPr>
            <p:cNvPr id="109" name="Group 108">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114" name="Group 113">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116" name="Group 115">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118" name="Group 117">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120"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1" name="Rectangle 120">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19" name="Oval 118">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17"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grpSp>
          <p:sp>
            <p:nvSpPr>
              <p:cNvPr id="115" name="TextBox 114">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7. Du hast ein Lied __</a:t>
                </a:r>
              </a:p>
            </p:txBody>
          </p:sp>
        </p:grpSp>
        <p:sp>
          <p:nvSpPr>
            <p:cNvPr id="110"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1"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rgbClr val="1F4E79"/>
                  </a:solidFill>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112" name="TextBox 111">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8. Hast du </a:t>
              </a:r>
              <a:r>
                <a:rPr lang="en-GB" sz="1700" dirty="0" err="1">
                  <a:solidFill>
                    <a:srgbClr val="1F4E79"/>
                  </a:solidFill>
                  <a:latin typeface="Century Gothic" panose="020B0502020202020204" pitchFamily="34" charset="0"/>
                </a:rPr>
                <a:t>einen</a:t>
              </a:r>
              <a:r>
                <a:rPr lang="en-GB" sz="1700" dirty="0">
                  <a:solidFill>
                    <a:srgbClr val="1F4E79"/>
                  </a:solidFill>
                  <a:latin typeface="Century Gothic" panose="020B0502020202020204" pitchFamily="34" charset="0"/>
                </a:rPr>
                <a:t> Film __</a:t>
              </a:r>
            </a:p>
          </p:txBody>
        </p:sp>
        <p:sp>
          <p:nvSpPr>
            <p:cNvPr id="113" name="TextBox 112">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r>
                <a:rPr lang="en-GB" sz="1700" dirty="0">
                  <a:solidFill>
                    <a:srgbClr val="1F4E79"/>
                  </a:solidFill>
                  <a:latin typeface="Century Gothic" panose="020B0502020202020204" pitchFamily="34" charset="0"/>
                </a:rPr>
                <a:t>9. Hast du </a:t>
              </a:r>
              <a:r>
                <a:rPr lang="en-GB" sz="1700" dirty="0" err="1">
                  <a:solidFill>
                    <a:srgbClr val="1F4E79"/>
                  </a:solidFill>
                  <a:latin typeface="Century Gothic" panose="020B0502020202020204" pitchFamily="34" charset="0"/>
                </a:rPr>
                <a:t>eine</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Frage</a:t>
              </a:r>
              <a:r>
                <a:rPr lang="en-GB" sz="1700" dirty="0">
                  <a:solidFill>
                    <a:srgbClr val="1F4E79"/>
                  </a:solidFill>
                  <a:latin typeface="Century Gothic" panose="020B0502020202020204" pitchFamily="34" charset="0"/>
                </a:rPr>
                <a:t> __</a:t>
              </a:r>
            </a:p>
          </p:txBody>
        </p:sp>
      </p:grpSp>
      <p:sp>
        <p:nvSpPr>
          <p:cNvPr id="122" name="TextBox 121">
            <a:extLst>
              <a:ext uri="{FF2B5EF4-FFF2-40B4-BE49-F238E27FC236}">
                <a16:creationId xmlns:a16="http://schemas.microsoft.com/office/drawing/2014/main" id="{44F94EED-80B2-4640-BA41-72DDDA7289A7}"/>
              </a:ext>
            </a:extLst>
          </p:cNvPr>
          <p:cNvSpPr txBox="1"/>
          <p:nvPr/>
        </p:nvSpPr>
        <p:spPr>
          <a:xfrm>
            <a:off x="6371425" y="286420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23" name="TextBox 122">
            <a:extLst>
              <a:ext uri="{FF2B5EF4-FFF2-40B4-BE49-F238E27FC236}">
                <a16:creationId xmlns:a16="http://schemas.microsoft.com/office/drawing/2014/main" id="{44F94EED-80B2-4640-BA41-72DDDA7289A7}"/>
              </a:ext>
            </a:extLst>
          </p:cNvPr>
          <p:cNvSpPr txBox="1"/>
          <p:nvPr/>
        </p:nvSpPr>
        <p:spPr>
          <a:xfrm>
            <a:off x="7907960" y="2883812"/>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24" name="TextBox 123">
            <a:extLst>
              <a:ext uri="{FF2B5EF4-FFF2-40B4-BE49-F238E27FC236}">
                <a16:creationId xmlns:a16="http://schemas.microsoft.com/office/drawing/2014/main" id="{44F94EED-80B2-4640-BA41-72DDDA7289A7}"/>
              </a:ext>
            </a:extLst>
          </p:cNvPr>
          <p:cNvSpPr txBox="1"/>
          <p:nvPr/>
        </p:nvSpPr>
        <p:spPr>
          <a:xfrm>
            <a:off x="10594986" y="5079105"/>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25" name="TextBox 124">
            <a:extLst>
              <a:ext uri="{FF2B5EF4-FFF2-40B4-BE49-F238E27FC236}">
                <a16:creationId xmlns:a16="http://schemas.microsoft.com/office/drawing/2014/main" id="{44F94EED-80B2-4640-BA41-72DDDA7289A7}"/>
              </a:ext>
            </a:extLst>
          </p:cNvPr>
          <p:cNvSpPr txBox="1"/>
          <p:nvPr/>
        </p:nvSpPr>
        <p:spPr>
          <a:xfrm>
            <a:off x="10319065" y="401002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26" name="TextBox 125">
            <a:extLst>
              <a:ext uri="{FF2B5EF4-FFF2-40B4-BE49-F238E27FC236}">
                <a16:creationId xmlns:a16="http://schemas.microsoft.com/office/drawing/2014/main" id="{852100A0-C0B9-4817-9011-444058E3A3F1}"/>
              </a:ext>
            </a:extLst>
          </p:cNvPr>
          <p:cNvSpPr txBox="1"/>
          <p:nvPr/>
        </p:nvSpPr>
        <p:spPr>
          <a:xfrm>
            <a:off x="5569513" y="5086689"/>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27" name="TextBox 126">
            <a:extLst>
              <a:ext uri="{FF2B5EF4-FFF2-40B4-BE49-F238E27FC236}">
                <a16:creationId xmlns:a16="http://schemas.microsoft.com/office/drawing/2014/main" id="{8E460F4F-F7AE-475B-B44D-FF00110C4A20}"/>
              </a:ext>
            </a:extLst>
          </p:cNvPr>
          <p:cNvSpPr txBox="1"/>
          <p:nvPr/>
        </p:nvSpPr>
        <p:spPr>
          <a:xfrm>
            <a:off x="5750313" y="4003131"/>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28" name="TextBox 127">
            <a:extLst>
              <a:ext uri="{FF2B5EF4-FFF2-40B4-BE49-F238E27FC236}">
                <a16:creationId xmlns:a16="http://schemas.microsoft.com/office/drawing/2014/main" id="{CD737682-824D-4267-9F45-E5EA0F0450D5}"/>
              </a:ext>
            </a:extLst>
          </p:cNvPr>
          <p:cNvSpPr txBox="1"/>
          <p:nvPr/>
        </p:nvSpPr>
        <p:spPr>
          <a:xfrm>
            <a:off x="8983223" y="401002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29" name="TextBox 128">
            <a:extLst>
              <a:ext uri="{FF2B5EF4-FFF2-40B4-BE49-F238E27FC236}">
                <a16:creationId xmlns:a16="http://schemas.microsoft.com/office/drawing/2014/main" id="{1ACCABBF-CA9E-4FC4-8DC3-0CF4F7617DBE}"/>
              </a:ext>
            </a:extLst>
          </p:cNvPr>
          <p:cNvSpPr txBox="1"/>
          <p:nvPr/>
        </p:nvSpPr>
        <p:spPr>
          <a:xfrm>
            <a:off x="10430532" y="2858846"/>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30" name="TextBox 129">
            <a:extLst>
              <a:ext uri="{FF2B5EF4-FFF2-40B4-BE49-F238E27FC236}">
                <a16:creationId xmlns:a16="http://schemas.microsoft.com/office/drawing/2014/main" id="{F698DB22-1647-432A-B257-3E7F5119C8C2}"/>
              </a:ext>
            </a:extLst>
          </p:cNvPr>
          <p:cNvSpPr txBox="1"/>
          <p:nvPr/>
        </p:nvSpPr>
        <p:spPr>
          <a:xfrm>
            <a:off x="8115053" y="5082043"/>
            <a:ext cx="360846" cy="353943"/>
          </a:xfrm>
          <a:prstGeom prst="rect">
            <a:avLst/>
          </a:prstGeom>
          <a:noFill/>
        </p:spPr>
        <p:txBody>
          <a:bodyPr wrap="square" rtlCol="0">
            <a:spAutoFit/>
          </a:bodyPr>
          <a:lstStyle/>
          <a:p>
            <a:r>
              <a:rPr lang="en-GB" sz="1700" b="1" dirty="0">
                <a:solidFill>
                  <a:srgbClr val="1F4E79"/>
                </a:solidFill>
                <a:latin typeface="Century Gothic" panose="020B0502020202020204" pitchFamily="34" charset="0"/>
              </a:rPr>
              <a:t>.</a:t>
            </a:r>
            <a:endParaRPr lang="en-GB" sz="1700" dirty="0"/>
          </a:p>
        </p:txBody>
      </p:sp>
      <p:sp>
        <p:nvSpPr>
          <p:cNvPr id="131" name="TextBox 130">
            <a:extLst>
              <a:ext uri="{FF2B5EF4-FFF2-40B4-BE49-F238E27FC236}">
                <a16:creationId xmlns:a16="http://schemas.microsoft.com/office/drawing/2014/main" id="{7D77069A-5832-483F-90C1-0A720945AF94}"/>
              </a:ext>
            </a:extLst>
          </p:cNvPr>
          <p:cNvSpPr txBox="1"/>
          <p:nvPr/>
        </p:nvSpPr>
        <p:spPr>
          <a:xfrm>
            <a:off x="445477" y="1312985"/>
            <a:ext cx="11446485" cy="769441"/>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Frau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is texting Herr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to plan the shopping. </a:t>
            </a:r>
            <a:br>
              <a:rPr lang="en-GB" sz="2200" dirty="0">
                <a:solidFill>
                  <a:srgbClr val="1F4E79"/>
                </a:solidFill>
                <a:latin typeface="Century Gothic" panose="020B0502020202020204" pitchFamily="34" charset="0"/>
              </a:rPr>
            </a:br>
            <a:r>
              <a:rPr lang="en-GB" sz="2200" dirty="0">
                <a:solidFill>
                  <a:srgbClr val="1F4E79"/>
                </a:solidFill>
                <a:latin typeface="Century Gothic" panose="020B0502020202020204" pitchFamily="34" charset="0"/>
              </a:rPr>
              <a:t>He is confused as there is no punctuation!</a:t>
            </a:r>
          </a:p>
        </p:txBody>
      </p:sp>
      <p:sp>
        <p:nvSpPr>
          <p:cNvPr id="132" name="TextBox 131">
            <a:extLst>
              <a:ext uri="{FF2B5EF4-FFF2-40B4-BE49-F238E27FC236}">
                <a16:creationId xmlns:a16="http://schemas.microsoft.com/office/drawing/2014/main" id="{D1255D2D-B63F-477D-8728-F86343D6D4A1}"/>
              </a:ext>
            </a:extLst>
          </p:cNvPr>
          <p:cNvSpPr txBox="1"/>
          <p:nvPr/>
        </p:nvSpPr>
        <p:spPr>
          <a:xfrm>
            <a:off x="445477" y="2315056"/>
            <a:ext cx="4184123"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Help Herr </a:t>
            </a:r>
            <a:r>
              <a:rPr lang="en-GB" sz="2200" dirty="0" err="1">
                <a:solidFill>
                  <a:srgbClr val="1F4E79"/>
                </a:solidFill>
                <a:latin typeface="Century Gothic" panose="020B0502020202020204" pitchFamily="34" charset="0"/>
              </a:rPr>
              <a:t>Organisiert</a:t>
            </a:r>
            <a:r>
              <a:rPr lang="en-GB" sz="2200" dirty="0">
                <a:solidFill>
                  <a:srgbClr val="1F4E79"/>
                </a:solidFill>
                <a:latin typeface="Century Gothic" panose="020B0502020202020204" pitchFamily="34" charset="0"/>
              </a:rPr>
              <a:t>. </a:t>
            </a:r>
            <a:br>
              <a:rPr lang="en-GB" sz="2200" dirty="0">
                <a:solidFill>
                  <a:srgbClr val="1F4E79"/>
                </a:solidFill>
                <a:latin typeface="Century Gothic" panose="020B0502020202020204" pitchFamily="34" charset="0"/>
              </a:rPr>
            </a:br>
            <a:r>
              <a:rPr lang="en-GB" sz="2200" dirty="0">
                <a:solidFill>
                  <a:srgbClr val="1F4E79"/>
                </a:solidFill>
                <a:latin typeface="Century Gothic" panose="020B0502020202020204" pitchFamily="34" charset="0"/>
              </a:rPr>
              <a:t>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after questions and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after statements.</a:t>
            </a:r>
          </a:p>
        </p:txBody>
      </p:sp>
    </p:spTree>
    <p:extLst>
      <p:ext uri="{BB962C8B-B14F-4D97-AF65-F5344CB8AC3E}">
        <p14:creationId xmlns:p14="http://schemas.microsoft.com/office/powerpoint/2010/main" val="29027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4" grpId="0"/>
      <p:bldP spid="125" grpId="0"/>
      <p:bldP spid="126" grpId="0"/>
      <p:bldP spid="127" grpId="0"/>
      <p:bldP spid="128" grpId="0"/>
      <p:bldP spid="129" grpId="0"/>
      <p:bldP spid="1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C5B6AB3-7F34-E544-97A3-138315B8599D}"/>
              </a:ext>
            </a:extLst>
          </p:cNvPr>
          <p:cNvSpPr txBox="1"/>
          <p:nvPr/>
        </p:nvSpPr>
        <p:spPr>
          <a:xfrm>
            <a:off x="104707" y="1369600"/>
            <a:ext cx="12192000" cy="4339650"/>
          </a:xfrm>
          <a:prstGeom prst="rect">
            <a:avLst/>
          </a:prstGeom>
          <a:noFill/>
        </p:spPr>
        <p:txBody>
          <a:bodyPr wrap="square" rtlCol="0">
            <a:spAutoFit/>
          </a:bodyPr>
          <a:lstStyle/>
          <a:p>
            <a:pPr algn="ctr"/>
            <a:r>
              <a:rPr lang="en-GB" sz="13800" b="1" dirty="0">
                <a:solidFill>
                  <a:srgbClr val="5B9BD5">
                    <a:lumMod val="50000"/>
                  </a:srgbClr>
                </a:solidFill>
                <a:latin typeface="Century Gothic" panose="020B0502020202020204" pitchFamily="34" charset="0"/>
              </a:rPr>
              <a:t>Wie </a:t>
            </a:r>
            <a:r>
              <a:rPr lang="en-GB" sz="13800" b="1" dirty="0" err="1">
                <a:solidFill>
                  <a:srgbClr val="5B9BD5">
                    <a:lumMod val="50000"/>
                  </a:srgbClr>
                </a:solidFill>
                <a:latin typeface="Century Gothic" panose="020B0502020202020204" pitchFamily="34" charset="0"/>
              </a:rPr>
              <a:t>sagt</a:t>
            </a:r>
            <a:r>
              <a:rPr lang="en-GB" sz="13800" b="1" dirty="0">
                <a:solidFill>
                  <a:srgbClr val="5B9BD5">
                    <a:lumMod val="50000"/>
                  </a:srgbClr>
                </a:solidFill>
                <a:latin typeface="Century Gothic" panose="020B0502020202020204" pitchFamily="34" charset="0"/>
              </a:rPr>
              <a:t> </a:t>
            </a:r>
            <a:r>
              <a:rPr lang="en-GB" sz="13800" b="1">
                <a:solidFill>
                  <a:srgbClr val="5B9BD5">
                    <a:lumMod val="50000"/>
                  </a:srgbClr>
                </a:solidFill>
                <a:latin typeface="Century Gothic" panose="020B0502020202020204" pitchFamily="34" charset="0"/>
              </a:rPr>
              <a:t>man…?</a:t>
            </a:r>
            <a:endParaRPr lang="en-GB" sz="13800"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657344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108192" cy="707849"/>
          </a:xfrm>
        </p:spPr>
        <p:txBody>
          <a:bodyPr>
            <a:normAutofit/>
          </a:bodyPr>
          <a:lstStyle/>
          <a:p>
            <a:r>
              <a:rPr lang="en-GB" sz="3600" b="1">
                <a:solidFill>
                  <a:schemeClr val="bg1"/>
                </a:solidFill>
              </a:rPr>
              <a:t>Questions and statements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0" name="Picture 59">
            <a:extLst>
              <a:ext uri="{FF2B5EF4-FFF2-40B4-BE49-F238E27FC236}">
                <a16:creationId xmlns:a16="http://schemas.microsoft.com/office/drawing/2014/main" id="{E9040390-7481-4A2D-9D06-CE13C9888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04" y="3558143"/>
            <a:ext cx="1469557" cy="2275443"/>
          </a:xfrm>
          <a:prstGeom prst="rect">
            <a:avLst/>
          </a:prstGeom>
        </p:spPr>
      </p:pic>
      <p:sp>
        <p:nvSpPr>
          <p:cNvPr id="61" name="TextBox 60">
            <a:extLst>
              <a:ext uri="{FF2B5EF4-FFF2-40B4-BE49-F238E27FC236}">
                <a16:creationId xmlns:a16="http://schemas.microsoft.com/office/drawing/2014/main" id="{7D77069A-5832-483F-90C1-0A720945AF94}"/>
              </a:ext>
            </a:extLst>
          </p:cNvPr>
          <p:cNvSpPr txBox="1"/>
          <p:nvPr/>
        </p:nvSpPr>
        <p:spPr>
          <a:xfrm>
            <a:off x="445477" y="1468835"/>
            <a:ext cx="11446485" cy="1415772"/>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likes earth. He knows a lot of words but his voice is flat.</a:t>
            </a: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Is </a:t>
            </a:r>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asking a question or making a statement?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or </a:t>
            </a:r>
            <a:r>
              <a:rPr lang="en-GB" sz="2200" b="1"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p:txBody>
      </p:sp>
      <p:pic>
        <p:nvPicPr>
          <p:cNvPr id="62" name="Picture 61">
            <a:extLst>
              <a:ext uri="{FF2B5EF4-FFF2-40B4-BE49-F238E27FC236}">
                <a16:creationId xmlns:a16="http://schemas.microsoft.com/office/drawing/2014/main" id="{79FB5B63-FA04-4368-8330-CD73037412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9192" y="4169715"/>
            <a:ext cx="1687204" cy="1722019"/>
          </a:xfrm>
          <a:prstGeom prst="rect">
            <a:avLst/>
          </a:prstGeom>
        </p:spPr>
      </p:pic>
      <p:grpSp>
        <p:nvGrpSpPr>
          <p:cNvPr id="63" name="Group 62">
            <a:extLst>
              <a:ext uri="{FF2B5EF4-FFF2-40B4-BE49-F238E27FC236}">
                <a16:creationId xmlns:a16="http://schemas.microsoft.com/office/drawing/2014/main" id="{12E5B44A-6ACB-46EA-BDC3-879A2C07081D}"/>
              </a:ext>
            </a:extLst>
          </p:cNvPr>
          <p:cNvGrpSpPr/>
          <p:nvPr/>
        </p:nvGrpSpPr>
        <p:grpSpPr>
          <a:xfrm>
            <a:off x="3278514" y="3603668"/>
            <a:ext cx="5968997" cy="2256007"/>
            <a:chOff x="3513060" y="3610566"/>
            <a:chExt cx="5968997" cy="2256007"/>
          </a:xfrm>
        </p:grpSpPr>
        <p:sp>
          <p:nvSpPr>
            <p:cNvPr id="64" name="TextBox 63">
              <a:extLst>
                <a:ext uri="{FF2B5EF4-FFF2-40B4-BE49-F238E27FC236}">
                  <a16:creationId xmlns:a16="http://schemas.microsoft.com/office/drawing/2014/main" id="{6D985D89-3A3E-4079-A495-618FB792183E}"/>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65" name="TextBox 64">
              <a:extLst>
                <a:ext uri="{FF2B5EF4-FFF2-40B4-BE49-F238E27FC236}">
                  <a16:creationId xmlns:a16="http://schemas.microsoft.com/office/drawing/2014/main" id="{272B529C-96BC-405E-B968-187F2F31F274}"/>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solidFill>
                    <a:srgbClr val="115076"/>
                  </a:solidFill>
                  <a:latin typeface="Century Gothic" panose="020B0502020202020204" pitchFamily="34" charset="0"/>
                </a:rPr>
                <a:t>   </a:t>
              </a:r>
            </a:p>
          </p:txBody>
        </p:sp>
        <p:sp>
          <p:nvSpPr>
            <p:cNvPr id="66" name="TextBox 65">
              <a:extLst>
                <a:ext uri="{FF2B5EF4-FFF2-40B4-BE49-F238E27FC236}">
                  <a16:creationId xmlns:a16="http://schemas.microsoft.com/office/drawing/2014/main" id="{42594045-90F5-4304-B895-1DC4CEBD0D57}"/>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67" name="TextBox 66">
              <a:extLst>
                <a:ext uri="{FF2B5EF4-FFF2-40B4-BE49-F238E27FC236}">
                  <a16:creationId xmlns:a16="http://schemas.microsoft.com/office/drawing/2014/main" id="{B17DCE48-0415-4D8E-B7A0-3B4F143BC6BC}"/>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68" name="TextBox 67">
              <a:extLst>
                <a:ext uri="{FF2B5EF4-FFF2-40B4-BE49-F238E27FC236}">
                  <a16:creationId xmlns:a16="http://schemas.microsoft.com/office/drawing/2014/main" id="{7B005C32-A3AF-4582-B817-EC1C0455393C}"/>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69" name="TextBox 68">
              <a:hlinkClick r:id="" action="ppaction://noaction">
                <a:snd r:embed="rId6" name="9. Können sie fliegen_no pitch_dupl.wav"/>
              </a:hlinkClick>
              <a:extLst>
                <a:ext uri="{FF2B5EF4-FFF2-40B4-BE49-F238E27FC236}">
                  <a16:creationId xmlns:a16="http://schemas.microsoft.com/office/drawing/2014/main" id="{C35CAEFE-4421-44D6-89E0-ABA5EA5B1C45}"/>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70" name="TextBox 69">
              <a:extLst>
                <a:ext uri="{FF2B5EF4-FFF2-40B4-BE49-F238E27FC236}">
                  <a16:creationId xmlns:a16="http://schemas.microsoft.com/office/drawing/2014/main" id="{0BD6FE3A-0861-4B0F-84C6-9E9D7C5291CF}"/>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71" name="TextBox 70">
              <a:extLst>
                <a:ext uri="{FF2B5EF4-FFF2-40B4-BE49-F238E27FC236}">
                  <a16:creationId xmlns:a16="http://schemas.microsoft.com/office/drawing/2014/main" id="{74D6E07D-6939-4926-82A5-0902988B7E92}"/>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cxnSp>
          <p:nvCxnSpPr>
            <p:cNvPr id="72" name="Straight Connector 71">
              <a:extLst>
                <a:ext uri="{FF2B5EF4-FFF2-40B4-BE49-F238E27FC236}">
                  <a16:creationId xmlns:a16="http://schemas.microsoft.com/office/drawing/2014/main" id="{215A6631-F59C-4FE9-8809-A61B9356386A}"/>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073A9-FCE2-46F1-B352-3AA104C906B6}"/>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ABE9BA4-5303-4159-AE71-F46C34803DC4}"/>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7B3B303-0B20-43C5-9D67-24A276A65E25}"/>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813D2C-9E80-44A3-BAC4-11C01BC63B5F}"/>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578AD2F-11BE-40D8-9655-EF9892A05958}"/>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CC4FFDA-6F79-4EE1-BDF2-75A56EBC27CD}"/>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208BA66-ED85-46A3-8A2A-D8036948C5FD}"/>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EC04A0F-4096-4163-9385-2640C785E741}"/>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136" name="TextBox 135">
            <a:extLst>
              <a:ext uri="{FF2B5EF4-FFF2-40B4-BE49-F238E27FC236}">
                <a16:creationId xmlns:a16="http://schemas.microsoft.com/office/drawing/2014/main" id="{B7D500D4-6C41-4E67-BB3F-9FE6B29D5381}"/>
              </a:ext>
            </a:extLst>
          </p:cNvPr>
          <p:cNvSpPr txBox="1"/>
          <p:nvPr/>
        </p:nvSpPr>
        <p:spPr>
          <a:xfrm>
            <a:off x="4276747" y="3437119"/>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137" name="TextBox 136">
            <a:extLst>
              <a:ext uri="{FF2B5EF4-FFF2-40B4-BE49-F238E27FC236}">
                <a16:creationId xmlns:a16="http://schemas.microsoft.com/office/drawing/2014/main" id="{EEAEF16C-43C2-494E-91AB-D0C85787895E}"/>
              </a:ext>
            </a:extLst>
          </p:cNvPr>
          <p:cNvSpPr txBox="1"/>
          <p:nvPr/>
        </p:nvSpPr>
        <p:spPr>
          <a:xfrm>
            <a:off x="6274371" y="3452135"/>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138" name="TextBox 137">
            <a:extLst>
              <a:ext uri="{FF2B5EF4-FFF2-40B4-BE49-F238E27FC236}">
                <a16:creationId xmlns:a16="http://schemas.microsoft.com/office/drawing/2014/main" id="{667289FA-A0BE-4F62-BDA4-C76EBA4F3B85}"/>
              </a:ext>
            </a:extLst>
          </p:cNvPr>
          <p:cNvSpPr txBox="1"/>
          <p:nvPr/>
        </p:nvSpPr>
        <p:spPr>
          <a:xfrm>
            <a:off x="3278515" y="36089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39" name="TextBox 138">
            <a:extLst>
              <a:ext uri="{FF2B5EF4-FFF2-40B4-BE49-F238E27FC236}">
                <a16:creationId xmlns:a16="http://schemas.microsoft.com/office/drawing/2014/main" id="{2B50F119-534E-42C7-87C1-857304298DC3}"/>
              </a:ext>
            </a:extLst>
          </p:cNvPr>
          <p:cNvSpPr txBox="1"/>
          <p:nvPr/>
        </p:nvSpPr>
        <p:spPr>
          <a:xfrm>
            <a:off x="7388679" y="358537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C</a:t>
            </a:r>
          </a:p>
        </p:txBody>
      </p:sp>
      <p:sp>
        <p:nvSpPr>
          <p:cNvPr id="140" name="TextBox 139">
            <a:extLst>
              <a:ext uri="{FF2B5EF4-FFF2-40B4-BE49-F238E27FC236}">
                <a16:creationId xmlns:a16="http://schemas.microsoft.com/office/drawing/2014/main" id="{6D96A3B6-F1D6-4EE5-91B4-C8DC300E73EE}"/>
              </a:ext>
            </a:extLst>
          </p:cNvPr>
          <p:cNvSpPr txBox="1"/>
          <p:nvPr/>
        </p:nvSpPr>
        <p:spPr>
          <a:xfrm>
            <a:off x="3353429" y="44727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D</a:t>
            </a:r>
          </a:p>
        </p:txBody>
      </p:sp>
      <p:sp>
        <p:nvSpPr>
          <p:cNvPr id="141" name="TextBox 140">
            <a:extLst>
              <a:ext uri="{FF2B5EF4-FFF2-40B4-BE49-F238E27FC236}">
                <a16:creationId xmlns:a16="http://schemas.microsoft.com/office/drawing/2014/main" id="{682FAEAD-C46D-49EA-9208-B08C0B7755A3}"/>
              </a:ext>
            </a:extLst>
          </p:cNvPr>
          <p:cNvSpPr txBox="1"/>
          <p:nvPr/>
        </p:nvSpPr>
        <p:spPr>
          <a:xfrm>
            <a:off x="5419582" y="44727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E</a:t>
            </a:r>
          </a:p>
        </p:txBody>
      </p:sp>
      <p:sp>
        <p:nvSpPr>
          <p:cNvPr id="142" name="TextBox 141">
            <a:extLst>
              <a:ext uri="{FF2B5EF4-FFF2-40B4-BE49-F238E27FC236}">
                <a16:creationId xmlns:a16="http://schemas.microsoft.com/office/drawing/2014/main" id="{60701447-C612-4316-A37D-E00F01E92C9B}"/>
              </a:ext>
            </a:extLst>
          </p:cNvPr>
          <p:cNvSpPr txBox="1"/>
          <p:nvPr/>
        </p:nvSpPr>
        <p:spPr>
          <a:xfrm>
            <a:off x="7422967" y="448059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F</a:t>
            </a:r>
          </a:p>
        </p:txBody>
      </p:sp>
      <p:sp>
        <p:nvSpPr>
          <p:cNvPr id="143" name="TextBox 142">
            <a:extLst>
              <a:ext uri="{FF2B5EF4-FFF2-40B4-BE49-F238E27FC236}">
                <a16:creationId xmlns:a16="http://schemas.microsoft.com/office/drawing/2014/main" id="{2FE79BCB-F092-4DF8-BF36-5225D00B54F2}"/>
              </a:ext>
            </a:extLst>
          </p:cNvPr>
          <p:cNvSpPr txBox="1"/>
          <p:nvPr/>
        </p:nvSpPr>
        <p:spPr>
          <a:xfrm>
            <a:off x="3328402" y="53649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G</a:t>
            </a:r>
          </a:p>
        </p:txBody>
      </p:sp>
      <p:sp>
        <p:nvSpPr>
          <p:cNvPr id="144" name="TextBox 143">
            <a:extLst>
              <a:ext uri="{FF2B5EF4-FFF2-40B4-BE49-F238E27FC236}">
                <a16:creationId xmlns:a16="http://schemas.microsoft.com/office/drawing/2014/main" id="{5A4A9E0F-8D7C-4588-8247-18123F35FE73}"/>
              </a:ext>
            </a:extLst>
          </p:cNvPr>
          <p:cNvSpPr txBox="1"/>
          <p:nvPr/>
        </p:nvSpPr>
        <p:spPr>
          <a:xfrm>
            <a:off x="5383484" y="53649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H</a:t>
            </a:r>
          </a:p>
        </p:txBody>
      </p:sp>
      <p:sp>
        <p:nvSpPr>
          <p:cNvPr id="145" name="TextBox 144">
            <a:extLst>
              <a:ext uri="{FF2B5EF4-FFF2-40B4-BE49-F238E27FC236}">
                <a16:creationId xmlns:a16="http://schemas.microsoft.com/office/drawing/2014/main" id="{9916E3F7-9ACD-4C87-89B5-B67FA8A8E89D}"/>
              </a:ext>
            </a:extLst>
          </p:cNvPr>
          <p:cNvSpPr txBox="1"/>
          <p:nvPr/>
        </p:nvSpPr>
        <p:spPr>
          <a:xfrm>
            <a:off x="7467913" y="534957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I</a:t>
            </a:r>
          </a:p>
        </p:txBody>
      </p:sp>
      <p:sp>
        <p:nvSpPr>
          <p:cNvPr id="146" name="TextBox 145">
            <a:hlinkClick r:id="" action="ppaction://noaction" highlightClick="1">
              <a:snd r:embed="rId7" name="A.wav"/>
            </a:hlinkClick>
            <a:extLst>
              <a:ext uri="{FF2B5EF4-FFF2-40B4-BE49-F238E27FC236}">
                <a16:creationId xmlns:a16="http://schemas.microsoft.com/office/drawing/2014/main" id="{935A1588-B2C1-44B8-8345-A31E6880DAA3}"/>
              </a:ext>
            </a:extLst>
          </p:cNvPr>
          <p:cNvSpPr txBox="1"/>
          <p:nvPr/>
        </p:nvSpPr>
        <p:spPr>
          <a:xfrm>
            <a:off x="3341089" y="359851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A</a:t>
            </a:r>
          </a:p>
        </p:txBody>
      </p:sp>
      <p:sp>
        <p:nvSpPr>
          <p:cNvPr id="147" name="TextBox 146">
            <a:hlinkClick r:id="" action="ppaction://noaction" highlightClick="1">
              <a:snd r:embed="rId8" name="B.wav"/>
            </a:hlinkClick>
            <a:extLst>
              <a:ext uri="{FF2B5EF4-FFF2-40B4-BE49-F238E27FC236}">
                <a16:creationId xmlns:a16="http://schemas.microsoft.com/office/drawing/2014/main" id="{C8C470B1-66B7-4818-9DC0-2159FB6FB107}"/>
              </a:ext>
            </a:extLst>
          </p:cNvPr>
          <p:cNvSpPr txBox="1"/>
          <p:nvPr/>
        </p:nvSpPr>
        <p:spPr>
          <a:xfrm>
            <a:off x="5419582" y="359863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B</a:t>
            </a:r>
          </a:p>
        </p:txBody>
      </p:sp>
    </p:spTree>
    <p:extLst>
      <p:ext uri="{BB962C8B-B14F-4D97-AF65-F5344CB8AC3E}">
        <p14:creationId xmlns:p14="http://schemas.microsoft.com/office/powerpoint/2010/main" val="18434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569513" cy="707849"/>
          </a:xfrm>
        </p:spPr>
        <p:txBody>
          <a:bodyPr>
            <a:normAutofit/>
          </a:bodyPr>
          <a:lstStyle/>
          <a:p>
            <a:r>
              <a:rPr lang="en-GB" sz="3600" b="1">
                <a:solidFill>
                  <a:schemeClr val="bg1"/>
                </a:solidFill>
              </a:rPr>
              <a:t>Ist das eine Frage?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E9040390-7481-4A2D-9D06-CE13C9888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704" y="3558143"/>
            <a:ext cx="1469557" cy="2275443"/>
          </a:xfrm>
          <a:prstGeom prst="rect">
            <a:avLst/>
          </a:prstGeom>
        </p:spPr>
      </p:pic>
      <p:pic>
        <p:nvPicPr>
          <p:cNvPr id="7" name="Picture 6">
            <a:extLst>
              <a:ext uri="{FF2B5EF4-FFF2-40B4-BE49-F238E27FC236}">
                <a16:creationId xmlns:a16="http://schemas.microsoft.com/office/drawing/2014/main" id="{79FB5B63-FA04-4368-8330-CD73037412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9192" y="4169715"/>
            <a:ext cx="1687204" cy="1722019"/>
          </a:xfrm>
          <a:prstGeom prst="rect">
            <a:avLst/>
          </a:prstGeom>
        </p:spPr>
      </p:pic>
      <p:grpSp>
        <p:nvGrpSpPr>
          <p:cNvPr id="8" name="Group 7">
            <a:extLst>
              <a:ext uri="{FF2B5EF4-FFF2-40B4-BE49-F238E27FC236}">
                <a16:creationId xmlns:a16="http://schemas.microsoft.com/office/drawing/2014/main" id="{12E5B44A-6ACB-46EA-BDC3-879A2C07081D}"/>
              </a:ext>
            </a:extLst>
          </p:cNvPr>
          <p:cNvGrpSpPr/>
          <p:nvPr/>
        </p:nvGrpSpPr>
        <p:grpSpPr>
          <a:xfrm>
            <a:off x="3278514" y="3603668"/>
            <a:ext cx="5968997" cy="2256007"/>
            <a:chOff x="3513060" y="3610566"/>
            <a:chExt cx="5968997" cy="2256007"/>
          </a:xfrm>
        </p:grpSpPr>
        <p:sp>
          <p:nvSpPr>
            <p:cNvPr id="9" name="TextBox 8">
              <a:extLst>
                <a:ext uri="{FF2B5EF4-FFF2-40B4-BE49-F238E27FC236}">
                  <a16:creationId xmlns:a16="http://schemas.microsoft.com/office/drawing/2014/main" id="{6D985D89-3A3E-4079-A495-618FB792183E}"/>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0" name="TextBox 9">
              <a:extLst>
                <a:ext uri="{FF2B5EF4-FFF2-40B4-BE49-F238E27FC236}">
                  <a16:creationId xmlns:a16="http://schemas.microsoft.com/office/drawing/2014/main" id="{272B529C-96BC-405E-B968-187F2F31F274}"/>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solidFill>
                    <a:srgbClr val="115076"/>
                  </a:solidFill>
                  <a:latin typeface="Century Gothic" panose="020B0502020202020204" pitchFamily="34" charset="0"/>
                </a:rPr>
                <a:t> </a:t>
              </a:r>
            </a:p>
          </p:txBody>
        </p:sp>
        <p:sp>
          <p:nvSpPr>
            <p:cNvPr id="11" name="TextBox 10">
              <a:extLst>
                <a:ext uri="{FF2B5EF4-FFF2-40B4-BE49-F238E27FC236}">
                  <a16:creationId xmlns:a16="http://schemas.microsoft.com/office/drawing/2014/main" id="{667289FA-A0BE-4F62-BDA4-C76EBA4F3B85}"/>
                </a:ext>
              </a:extLst>
            </p:cNvPr>
            <p:cNvSpPr txBox="1"/>
            <p:nvPr/>
          </p:nvSpPr>
          <p:spPr>
            <a:xfrm>
              <a:off x="3513061"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2" name="TextBox 11">
              <a:extLst>
                <a:ext uri="{FF2B5EF4-FFF2-40B4-BE49-F238E27FC236}">
                  <a16:creationId xmlns:a16="http://schemas.microsoft.com/office/drawing/2014/main" id="{42594045-90F5-4304-B895-1DC4CEBD0D57}"/>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3" name="TextBox 12">
              <a:hlinkClick r:id="" action="ppaction://noaction" highlightClick="1">
                <a:snd r:embed="rId6" name="E.wav"/>
              </a:hlinkClick>
              <a:extLst>
                <a:ext uri="{FF2B5EF4-FFF2-40B4-BE49-F238E27FC236}">
                  <a16:creationId xmlns:a16="http://schemas.microsoft.com/office/drawing/2014/main" id="{B17DCE48-0415-4D8E-B7A0-3B4F143BC6BC}"/>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4" name="TextBox 13">
              <a:extLst>
                <a:ext uri="{FF2B5EF4-FFF2-40B4-BE49-F238E27FC236}">
                  <a16:creationId xmlns:a16="http://schemas.microsoft.com/office/drawing/2014/main" id="{7B005C32-A3AF-4582-B817-EC1C0455393C}"/>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5" name="TextBox 14">
              <a:hlinkClick r:id="" action="ppaction://noaction">
                <a:snd r:embed="rId7" name="9. Können sie fliegen_no pitch_dupl.wav"/>
              </a:hlinkClick>
              <a:extLst>
                <a:ext uri="{FF2B5EF4-FFF2-40B4-BE49-F238E27FC236}">
                  <a16:creationId xmlns:a16="http://schemas.microsoft.com/office/drawing/2014/main" id="{C35CAEFE-4421-44D6-89E0-ABA5EA5B1C45}"/>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6" name="TextBox 15">
              <a:extLst>
                <a:ext uri="{FF2B5EF4-FFF2-40B4-BE49-F238E27FC236}">
                  <a16:creationId xmlns:a16="http://schemas.microsoft.com/office/drawing/2014/main" id="{0BD6FE3A-0861-4B0F-84C6-9E9D7C5291CF}"/>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7" name="TextBox 16">
              <a:extLst>
                <a:ext uri="{FF2B5EF4-FFF2-40B4-BE49-F238E27FC236}">
                  <a16:creationId xmlns:a16="http://schemas.microsoft.com/office/drawing/2014/main" id="{74D6E07D-6939-4926-82A5-0902988B7E92}"/>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cxnSp>
          <p:nvCxnSpPr>
            <p:cNvPr id="18" name="Straight Connector 17">
              <a:extLst>
                <a:ext uri="{FF2B5EF4-FFF2-40B4-BE49-F238E27FC236}">
                  <a16:creationId xmlns:a16="http://schemas.microsoft.com/office/drawing/2014/main" id="{215A6631-F59C-4FE9-8809-A61B9356386A}"/>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F073A9-FCE2-46F1-B352-3AA104C906B6}"/>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BE9BA4-5303-4159-AE71-F46C34803DC4}"/>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B3B303-0B20-43C5-9D67-24A276A65E25}"/>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813D2C-9E80-44A3-BAC4-11C01BC63B5F}"/>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578AD2F-11BE-40D8-9655-EF9892A05958}"/>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C4FFDA-6F79-4EE1-BDF2-75A56EBC27CD}"/>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08BA66-ED85-46A3-8A2A-D8036948C5FD}"/>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C04A0F-4096-4163-9385-2640C785E741}"/>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B7D500D4-6C41-4E67-BB3F-9FE6B29D5381}"/>
              </a:ext>
            </a:extLst>
          </p:cNvPr>
          <p:cNvSpPr txBox="1"/>
          <p:nvPr/>
        </p:nvSpPr>
        <p:spPr>
          <a:xfrm>
            <a:off x="4281179" y="3452135"/>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28" name="TextBox 27">
            <a:extLst>
              <a:ext uri="{FF2B5EF4-FFF2-40B4-BE49-F238E27FC236}">
                <a16:creationId xmlns:a16="http://schemas.microsoft.com/office/drawing/2014/main" id="{EEAEF16C-43C2-494E-91AB-D0C85787895E}"/>
              </a:ext>
            </a:extLst>
          </p:cNvPr>
          <p:cNvSpPr txBox="1"/>
          <p:nvPr/>
        </p:nvSpPr>
        <p:spPr>
          <a:xfrm>
            <a:off x="6269943" y="3452135"/>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29" name="TextBox 28">
            <a:extLst>
              <a:ext uri="{FF2B5EF4-FFF2-40B4-BE49-F238E27FC236}">
                <a16:creationId xmlns:a16="http://schemas.microsoft.com/office/drawing/2014/main" id="{4096E1AF-8383-46FD-B0C6-18D00BA83CB3}"/>
              </a:ext>
            </a:extLst>
          </p:cNvPr>
          <p:cNvSpPr txBox="1"/>
          <p:nvPr/>
        </p:nvSpPr>
        <p:spPr>
          <a:xfrm>
            <a:off x="8365426" y="3452135"/>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30" name="TextBox 29">
            <a:extLst>
              <a:ext uri="{FF2B5EF4-FFF2-40B4-BE49-F238E27FC236}">
                <a16:creationId xmlns:a16="http://schemas.microsoft.com/office/drawing/2014/main" id="{DBC0F265-5ACE-48CB-A9D9-2FB5A9891C0F}"/>
              </a:ext>
            </a:extLst>
          </p:cNvPr>
          <p:cNvSpPr txBox="1"/>
          <p:nvPr/>
        </p:nvSpPr>
        <p:spPr>
          <a:xfrm>
            <a:off x="4276746" y="4288468"/>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31" name="TextBox 30">
            <a:extLst>
              <a:ext uri="{FF2B5EF4-FFF2-40B4-BE49-F238E27FC236}">
                <a16:creationId xmlns:a16="http://schemas.microsoft.com/office/drawing/2014/main" id="{20943638-F240-42E4-AE62-9766F3FB3D6B}"/>
              </a:ext>
            </a:extLst>
          </p:cNvPr>
          <p:cNvSpPr txBox="1"/>
          <p:nvPr/>
        </p:nvSpPr>
        <p:spPr>
          <a:xfrm>
            <a:off x="6281942" y="4288468"/>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32" name="TextBox 31">
            <a:extLst>
              <a:ext uri="{FF2B5EF4-FFF2-40B4-BE49-F238E27FC236}">
                <a16:creationId xmlns:a16="http://schemas.microsoft.com/office/drawing/2014/main" id="{BEA805B6-7F0F-4DFA-9AF3-A252DE09E6CB}"/>
              </a:ext>
            </a:extLst>
          </p:cNvPr>
          <p:cNvSpPr txBox="1"/>
          <p:nvPr/>
        </p:nvSpPr>
        <p:spPr>
          <a:xfrm>
            <a:off x="8365426" y="4288468"/>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33" name="TextBox 32">
            <a:extLst>
              <a:ext uri="{FF2B5EF4-FFF2-40B4-BE49-F238E27FC236}">
                <a16:creationId xmlns:a16="http://schemas.microsoft.com/office/drawing/2014/main" id="{AB022529-F7F2-4FB3-A44A-02431D367E0F}"/>
              </a:ext>
            </a:extLst>
          </p:cNvPr>
          <p:cNvSpPr txBox="1"/>
          <p:nvPr/>
        </p:nvSpPr>
        <p:spPr>
          <a:xfrm>
            <a:off x="4276746" y="5191072"/>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34" name="TextBox 33">
            <a:extLst>
              <a:ext uri="{FF2B5EF4-FFF2-40B4-BE49-F238E27FC236}">
                <a16:creationId xmlns:a16="http://schemas.microsoft.com/office/drawing/2014/main" id="{3310E40A-9439-4D22-AFAE-53ED0DBDB90F}"/>
              </a:ext>
            </a:extLst>
          </p:cNvPr>
          <p:cNvSpPr txBox="1"/>
          <p:nvPr/>
        </p:nvSpPr>
        <p:spPr>
          <a:xfrm>
            <a:off x="6340518" y="5203893"/>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35" name="TextBox 34">
            <a:extLst>
              <a:ext uri="{FF2B5EF4-FFF2-40B4-BE49-F238E27FC236}">
                <a16:creationId xmlns:a16="http://schemas.microsoft.com/office/drawing/2014/main" id="{F3FA84B5-1317-4B7F-975C-015B01C08D78}"/>
              </a:ext>
            </a:extLst>
          </p:cNvPr>
          <p:cNvSpPr txBox="1"/>
          <p:nvPr/>
        </p:nvSpPr>
        <p:spPr>
          <a:xfrm>
            <a:off x="8422989" y="5192626"/>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36" name="TextBox 35">
            <a:hlinkClick r:id="" action="ppaction://noaction" highlightClick="1">
              <a:snd r:embed="rId8" name="A.wav"/>
            </a:hlinkClick>
            <a:extLst>
              <a:ext uri="{FF2B5EF4-FFF2-40B4-BE49-F238E27FC236}">
                <a16:creationId xmlns:a16="http://schemas.microsoft.com/office/drawing/2014/main" id="{935A1588-B2C1-44B8-8345-A31E6880DAA3}"/>
              </a:ext>
            </a:extLst>
          </p:cNvPr>
          <p:cNvSpPr txBox="1"/>
          <p:nvPr/>
        </p:nvSpPr>
        <p:spPr>
          <a:xfrm>
            <a:off x="3341089" y="359851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A</a:t>
            </a:r>
          </a:p>
        </p:txBody>
      </p:sp>
      <p:sp>
        <p:nvSpPr>
          <p:cNvPr id="37" name="TextBox 36">
            <a:hlinkClick r:id="" action="ppaction://noaction" highlightClick="1">
              <a:snd r:embed="rId9" name="B.wav"/>
            </a:hlinkClick>
            <a:extLst>
              <a:ext uri="{FF2B5EF4-FFF2-40B4-BE49-F238E27FC236}">
                <a16:creationId xmlns:a16="http://schemas.microsoft.com/office/drawing/2014/main" id="{C8C470B1-66B7-4818-9DC0-2159FB6FB107}"/>
              </a:ext>
            </a:extLst>
          </p:cNvPr>
          <p:cNvSpPr txBox="1"/>
          <p:nvPr/>
        </p:nvSpPr>
        <p:spPr>
          <a:xfrm>
            <a:off x="5419582" y="359863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B</a:t>
            </a:r>
          </a:p>
        </p:txBody>
      </p:sp>
      <p:sp>
        <p:nvSpPr>
          <p:cNvPr id="38" name="TextBox 37">
            <a:hlinkClick r:id="" action="ppaction://noaction" highlightClick="1">
              <a:snd r:embed="rId10" name="C.wav"/>
            </a:hlinkClick>
            <a:extLst>
              <a:ext uri="{FF2B5EF4-FFF2-40B4-BE49-F238E27FC236}">
                <a16:creationId xmlns:a16="http://schemas.microsoft.com/office/drawing/2014/main" id="{E5241F59-CBD5-48F8-B924-775EE172F012}"/>
              </a:ext>
            </a:extLst>
          </p:cNvPr>
          <p:cNvSpPr txBox="1"/>
          <p:nvPr/>
        </p:nvSpPr>
        <p:spPr>
          <a:xfrm>
            <a:off x="7388679" y="358537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C</a:t>
            </a:r>
          </a:p>
        </p:txBody>
      </p:sp>
      <p:sp>
        <p:nvSpPr>
          <p:cNvPr id="39" name="TextBox 38">
            <a:hlinkClick r:id="" action="ppaction://noaction" highlightClick="1">
              <a:snd r:embed="rId11" name="D.wav"/>
            </a:hlinkClick>
            <a:extLst>
              <a:ext uri="{FF2B5EF4-FFF2-40B4-BE49-F238E27FC236}">
                <a16:creationId xmlns:a16="http://schemas.microsoft.com/office/drawing/2014/main" id="{92CAF4DD-B178-4638-832D-1FF1C74C4990}"/>
              </a:ext>
            </a:extLst>
          </p:cNvPr>
          <p:cNvSpPr txBox="1"/>
          <p:nvPr/>
        </p:nvSpPr>
        <p:spPr>
          <a:xfrm>
            <a:off x="3353429" y="44727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D</a:t>
            </a:r>
          </a:p>
        </p:txBody>
      </p:sp>
      <p:sp>
        <p:nvSpPr>
          <p:cNvPr id="40" name="TextBox 39">
            <a:hlinkClick r:id="" action="ppaction://noaction" highlightClick="1">
              <a:snd r:embed="rId6" name="E.wav"/>
            </a:hlinkClick>
            <a:extLst>
              <a:ext uri="{FF2B5EF4-FFF2-40B4-BE49-F238E27FC236}">
                <a16:creationId xmlns:a16="http://schemas.microsoft.com/office/drawing/2014/main" id="{16CCACF7-4072-4301-B803-734E73555CF9}"/>
              </a:ext>
            </a:extLst>
          </p:cNvPr>
          <p:cNvSpPr txBox="1"/>
          <p:nvPr/>
        </p:nvSpPr>
        <p:spPr>
          <a:xfrm>
            <a:off x="5419582" y="44727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E</a:t>
            </a:r>
          </a:p>
        </p:txBody>
      </p:sp>
      <p:sp>
        <p:nvSpPr>
          <p:cNvPr id="41" name="TextBox 40">
            <a:hlinkClick r:id="" action="ppaction://noaction" highlightClick="1">
              <a:snd r:embed="rId12" name="F.wav"/>
            </a:hlinkClick>
            <a:extLst>
              <a:ext uri="{FF2B5EF4-FFF2-40B4-BE49-F238E27FC236}">
                <a16:creationId xmlns:a16="http://schemas.microsoft.com/office/drawing/2014/main" id="{99D57D6F-878F-4B91-B147-ACE54012442B}"/>
              </a:ext>
            </a:extLst>
          </p:cNvPr>
          <p:cNvSpPr txBox="1"/>
          <p:nvPr/>
        </p:nvSpPr>
        <p:spPr>
          <a:xfrm>
            <a:off x="7422967" y="448059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F</a:t>
            </a:r>
          </a:p>
        </p:txBody>
      </p:sp>
      <p:sp>
        <p:nvSpPr>
          <p:cNvPr id="42" name="TextBox 41">
            <a:hlinkClick r:id="" action="ppaction://noaction" highlightClick="1">
              <a:snd r:embed="rId13" name="G.wav"/>
            </a:hlinkClick>
            <a:extLst>
              <a:ext uri="{FF2B5EF4-FFF2-40B4-BE49-F238E27FC236}">
                <a16:creationId xmlns:a16="http://schemas.microsoft.com/office/drawing/2014/main" id="{50CAC5F3-C149-47ED-A49E-2BC44C3EB748}"/>
              </a:ext>
            </a:extLst>
          </p:cNvPr>
          <p:cNvSpPr txBox="1"/>
          <p:nvPr/>
        </p:nvSpPr>
        <p:spPr>
          <a:xfrm>
            <a:off x="3328402" y="53649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G</a:t>
            </a:r>
          </a:p>
        </p:txBody>
      </p:sp>
      <p:sp>
        <p:nvSpPr>
          <p:cNvPr id="43" name="TextBox 42">
            <a:hlinkClick r:id="" action="ppaction://noaction" highlightClick="1">
              <a:snd r:embed="rId14" name="H.wav"/>
            </a:hlinkClick>
            <a:extLst>
              <a:ext uri="{FF2B5EF4-FFF2-40B4-BE49-F238E27FC236}">
                <a16:creationId xmlns:a16="http://schemas.microsoft.com/office/drawing/2014/main" id="{5F187607-5B3E-4241-A408-DA6D6F38F505}"/>
              </a:ext>
            </a:extLst>
          </p:cNvPr>
          <p:cNvSpPr txBox="1"/>
          <p:nvPr/>
        </p:nvSpPr>
        <p:spPr>
          <a:xfrm>
            <a:off x="5383484" y="53649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H</a:t>
            </a:r>
          </a:p>
        </p:txBody>
      </p:sp>
      <p:sp>
        <p:nvSpPr>
          <p:cNvPr id="44" name="TextBox 43">
            <a:hlinkClick r:id="" action="ppaction://noaction" highlightClick="1">
              <a:snd r:embed="rId15" name="I.wav"/>
            </a:hlinkClick>
            <a:extLst>
              <a:ext uri="{FF2B5EF4-FFF2-40B4-BE49-F238E27FC236}">
                <a16:creationId xmlns:a16="http://schemas.microsoft.com/office/drawing/2014/main" id="{2E48DD63-F88B-4F7E-A998-CE4598C4B894}"/>
              </a:ext>
            </a:extLst>
          </p:cNvPr>
          <p:cNvSpPr txBox="1"/>
          <p:nvPr/>
        </p:nvSpPr>
        <p:spPr>
          <a:xfrm>
            <a:off x="7467913" y="534957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I</a:t>
            </a:r>
          </a:p>
        </p:txBody>
      </p:sp>
      <p:sp>
        <p:nvSpPr>
          <p:cNvPr id="45" name="TextBox 44">
            <a:extLst>
              <a:ext uri="{FF2B5EF4-FFF2-40B4-BE49-F238E27FC236}">
                <a16:creationId xmlns:a16="http://schemas.microsoft.com/office/drawing/2014/main" id="{DBA16A8E-4781-48FB-93C4-70BBB57954FE}"/>
              </a:ext>
            </a:extLst>
          </p:cNvPr>
          <p:cNvSpPr txBox="1"/>
          <p:nvPr/>
        </p:nvSpPr>
        <p:spPr>
          <a:xfrm>
            <a:off x="445477" y="1468835"/>
            <a:ext cx="11446485" cy="1415772"/>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likes earth. He knows a lot of words but his voice is flat.</a:t>
            </a: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Is </a:t>
            </a:r>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asking a question or making a statement?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or </a:t>
            </a:r>
            <a:r>
              <a:rPr lang="en-GB" sz="2200" b="1"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52828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56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238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descr="man with heart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ie</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90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5428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4A79-5980-3744-BD76-4CE1D3219A9D}"/>
              </a:ext>
            </a:extLst>
          </p:cNvPr>
          <p:cNvSpPr>
            <a:spLocks noGrp="1"/>
          </p:cNvSpPr>
          <p:nvPr>
            <p:ph type="title"/>
          </p:nvPr>
        </p:nvSpPr>
        <p:spPr>
          <a:xfrm>
            <a:off x="4727445" y="147600"/>
            <a:ext cx="2755232" cy="1352113"/>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29451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si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tief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lie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E8872-4EC1-D24E-AE55-3BA7059571B8}"/>
              </a:ext>
            </a:extLst>
          </p:cNvPr>
          <p:cNvSpPr>
            <a:spLocks noGrp="1"/>
          </p:cNvSpPr>
          <p:nvPr>
            <p:ph type="title"/>
          </p:nvPr>
        </p:nvSpPr>
        <p:spPr>
          <a:xfrm>
            <a:off x="4655255" y="3342"/>
            <a:ext cx="2899611" cy="1642399"/>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spTree>
    <p:extLst>
      <p:ext uri="{BB962C8B-B14F-4D97-AF65-F5344CB8AC3E}">
        <p14:creationId xmlns:p14="http://schemas.microsoft.com/office/powerpoint/2010/main" val="46876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5046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82913" y="247046"/>
            <a:ext cx="23744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5">
            <a:extLst>
              <a:ext uri="{FF2B5EF4-FFF2-40B4-BE49-F238E27FC236}">
                <a16:creationId xmlns:a16="http://schemas.microsoft.com/office/drawing/2014/main" id="{1A57D894-AD98-4154-93AC-174AA4565EA5}"/>
              </a:ext>
            </a:extLst>
          </p:cNvPr>
          <p:cNvGraphicFramePr>
            <a:graphicFrameLocks noGrp="1"/>
          </p:cNvGraphicFramePr>
          <p:nvPr/>
        </p:nvGraphicFramePr>
        <p:xfrm>
          <a:off x="334643" y="1944735"/>
          <a:ext cx="11407964" cy="3628788"/>
        </p:xfrm>
        <a:graphic>
          <a:graphicData uri="http://schemas.openxmlformats.org/drawingml/2006/table">
            <a:tbl>
              <a:tblPr firstRow="1" bandRow="1">
                <a:tableStyleId>{ED083AE6-46FA-4A59-8FB0-9F97EB10719F}</a:tableStyleId>
              </a:tblPr>
              <a:tblGrid>
                <a:gridCol w="756918">
                  <a:extLst>
                    <a:ext uri="{9D8B030D-6E8A-4147-A177-3AD203B41FA5}">
                      <a16:colId xmlns:a16="http://schemas.microsoft.com/office/drawing/2014/main" val="1386164836"/>
                    </a:ext>
                  </a:extLst>
                </a:gridCol>
                <a:gridCol w="4947064">
                  <a:extLst>
                    <a:ext uri="{9D8B030D-6E8A-4147-A177-3AD203B41FA5}">
                      <a16:colId xmlns:a16="http://schemas.microsoft.com/office/drawing/2014/main" val="775179064"/>
                    </a:ext>
                  </a:extLst>
                </a:gridCol>
                <a:gridCol w="673448">
                  <a:extLst>
                    <a:ext uri="{9D8B030D-6E8A-4147-A177-3AD203B41FA5}">
                      <a16:colId xmlns:a16="http://schemas.microsoft.com/office/drawing/2014/main" val="4259131176"/>
                    </a:ext>
                  </a:extLst>
                </a:gridCol>
                <a:gridCol w="5030534">
                  <a:extLst>
                    <a:ext uri="{9D8B030D-6E8A-4147-A177-3AD203B41FA5}">
                      <a16:colId xmlns:a16="http://schemas.microsoft.com/office/drawing/2014/main" val="2240880169"/>
                    </a:ext>
                  </a:extLst>
                </a:gridCol>
              </a:tblGrid>
              <a:tr h="907197">
                <a:tc>
                  <a:txBody>
                    <a:bodyPr/>
                    <a:lstStyle/>
                    <a:p>
                      <a:endParaRPr lang="en-GB" sz="3200" dirty="0">
                        <a:solidFill>
                          <a:srgbClr val="115076"/>
                        </a:solidFill>
                      </a:endParaRPr>
                    </a:p>
                  </a:txBody>
                  <a:tcPr/>
                </a:tc>
                <a:tc>
                  <a:txBody>
                    <a:bodyPr/>
                    <a:lstStyle/>
                    <a:p>
                      <a:r>
                        <a:rPr lang="en-GB" sz="3200" dirty="0" err="1">
                          <a:solidFill>
                            <a:srgbClr val="115076"/>
                          </a:solidFill>
                        </a:rPr>
                        <a:t>Kaffee</a:t>
                      </a:r>
                      <a:endParaRPr lang="en-GB" sz="3200" dirty="0">
                        <a:solidFill>
                          <a:srgbClr val="115076"/>
                        </a:solidFill>
                      </a:endParaRPr>
                    </a:p>
                  </a:txBody>
                  <a:tcPr anchor="ctr"/>
                </a:tc>
                <a:tc>
                  <a:txBody>
                    <a:bodyPr/>
                    <a:lstStyle/>
                    <a:p>
                      <a:endParaRPr lang="en-GB" sz="3200">
                        <a:solidFill>
                          <a:srgbClr val="115076"/>
                        </a:solidFill>
                      </a:endParaRPr>
                    </a:p>
                  </a:txBody>
                  <a:tcPr/>
                </a:tc>
                <a:tc>
                  <a:txBody>
                    <a:bodyPr/>
                    <a:lstStyle/>
                    <a:p>
                      <a:r>
                        <a:rPr lang="en-GB" sz="3200" dirty="0" err="1">
                          <a:solidFill>
                            <a:srgbClr val="115076"/>
                          </a:solidFill>
                        </a:rPr>
                        <a:t>Krie</a:t>
                      </a:r>
                      <a:r>
                        <a:rPr lang="en-GB" sz="3200" dirty="0">
                          <a:solidFill>
                            <a:srgbClr val="115076"/>
                          </a:solidFill>
                        </a:rPr>
                        <a:t> g</a:t>
                      </a:r>
                    </a:p>
                  </a:txBody>
                  <a:tcPr anchor="ctr"/>
                </a:tc>
                <a:extLst>
                  <a:ext uri="{0D108BD9-81ED-4DB2-BD59-A6C34878D82A}">
                    <a16:rowId xmlns:a16="http://schemas.microsoft.com/office/drawing/2014/main" val="1011670718"/>
                  </a:ext>
                </a:extLst>
              </a:tr>
              <a:tr h="907197">
                <a:tc>
                  <a:txBody>
                    <a:bodyPr/>
                    <a:lstStyle/>
                    <a:p>
                      <a:endParaRPr lang="en-GB" sz="3200">
                        <a:solidFill>
                          <a:srgbClr val="115076"/>
                        </a:solidFill>
                      </a:endParaRPr>
                    </a:p>
                  </a:txBody>
                  <a:tcPr/>
                </a:tc>
                <a:tc>
                  <a:txBody>
                    <a:bodyPr/>
                    <a:lstStyle/>
                    <a:p>
                      <a:r>
                        <a:rPr lang="en-GB" sz="3200" b="1" dirty="0">
                          <a:solidFill>
                            <a:srgbClr val="115076"/>
                          </a:solidFill>
                        </a:rPr>
                        <a:t>See</a:t>
                      </a:r>
                    </a:p>
                  </a:txBody>
                  <a:tcPr anchor="ctr"/>
                </a:tc>
                <a:tc>
                  <a:txBody>
                    <a:bodyPr/>
                    <a:lstStyle/>
                    <a:p>
                      <a:endParaRPr lang="en-GB" sz="3200">
                        <a:solidFill>
                          <a:srgbClr val="115076"/>
                        </a:solidFill>
                      </a:endParaRPr>
                    </a:p>
                  </a:txBody>
                  <a:tcPr/>
                </a:tc>
                <a:tc>
                  <a:txBody>
                    <a:bodyPr/>
                    <a:lstStyle/>
                    <a:p>
                      <a:r>
                        <a:rPr lang="en-GB" sz="3200" b="1" dirty="0">
                          <a:solidFill>
                            <a:srgbClr val="115076"/>
                          </a:solidFill>
                        </a:rPr>
                        <a:t>Tee</a:t>
                      </a:r>
                    </a:p>
                  </a:txBody>
                  <a:tcPr anchor="ctr"/>
                </a:tc>
                <a:extLst>
                  <a:ext uri="{0D108BD9-81ED-4DB2-BD59-A6C34878D82A}">
                    <a16:rowId xmlns:a16="http://schemas.microsoft.com/office/drawing/2014/main" val="2426688595"/>
                  </a:ext>
                </a:extLst>
              </a:tr>
              <a:tr h="907197">
                <a:tc>
                  <a:txBody>
                    <a:bodyPr/>
                    <a:lstStyle/>
                    <a:p>
                      <a:endParaRPr lang="en-GB" sz="3200" dirty="0">
                        <a:solidFill>
                          <a:srgbClr val="115076"/>
                        </a:solidFill>
                      </a:endParaRPr>
                    </a:p>
                  </a:txBody>
                  <a:tcPr/>
                </a:tc>
                <a:tc>
                  <a:txBody>
                    <a:bodyPr/>
                    <a:lstStyle/>
                    <a:p>
                      <a:r>
                        <a:rPr lang="en-GB" sz="3200" b="1" dirty="0">
                          <a:solidFill>
                            <a:srgbClr val="115076"/>
                          </a:solidFill>
                        </a:rPr>
                        <a:t>Sie g</a:t>
                      </a:r>
                    </a:p>
                  </a:txBody>
                  <a:tcPr anchor="ctr"/>
                </a:tc>
                <a:tc>
                  <a:txBody>
                    <a:bodyPr/>
                    <a:lstStyle/>
                    <a:p>
                      <a:endParaRPr lang="en-GB" sz="3200" dirty="0">
                        <a:solidFill>
                          <a:srgbClr val="115076"/>
                        </a:solidFill>
                      </a:endParaRPr>
                    </a:p>
                  </a:txBody>
                  <a:tcPr/>
                </a:tc>
                <a:tc>
                  <a:txBody>
                    <a:bodyPr/>
                    <a:lstStyle/>
                    <a:p>
                      <a:r>
                        <a:rPr lang="en-GB" sz="3200" b="1" dirty="0">
                          <a:solidFill>
                            <a:srgbClr val="115076"/>
                          </a:solidFill>
                        </a:rPr>
                        <a:t>nee!</a:t>
                      </a:r>
                    </a:p>
                  </a:txBody>
                  <a:tcPr anchor="ctr"/>
                </a:tc>
                <a:extLst>
                  <a:ext uri="{0D108BD9-81ED-4DB2-BD59-A6C34878D82A}">
                    <a16:rowId xmlns:a16="http://schemas.microsoft.com/office/drawing/2014/main" val="3768421445"/>
                  </a:ext>
                </a:extLst>
              </a:tr>
              <a:tr h="907197">
                <a:tc>
                  <a:txBody>
                    <a:bodyPr/>
                    <a:lstStyle/>
                    <a:p>
                      <a:endParaRPr lang="en-GB" sz="3200">
                        <a:solidFill>
                          <a:srgbClr val="115076"/>
                        </a:solidFill>
                      </a:endParaRPr>
                    </a:p>
                  </a:txBody>
                  <a:tcPr/>
                </a:tc>
                <a:tc>
                  <a:txBody>
                    <a:bodyPr/>
                    <a:lstStyle/>
                    <a:p>
                      <a:r>
                        <a:rPr lang="en-GB" sz="3200" b="1" dirty="0" err="1">
                          <a:solidFill>
                            <a:srgbClr val="115076"/>
                          </a:solidFill>
                        </a:rPr>
                        <a:t>nie</a:t>
                      </a:r>
                      <a:r>
                        <a:rPr lang="en-GB" sz="3200" b="1" dirty="0">
                          <a:solidFill>
                            <a:srgbClr val="115076"/>
                          </a:solidFill>
                        </a:rPr>
                        <a:t>  mand</a:t>
                      </a:r>
                    </a:p>
                  </a:txBody>
                  <a:tcPr anchor="ctr"/>
                </a:tc>
                <a:tc>
                  <a:txBody>
                    <a:bodyPr/>
                    <a:lstStyle/>
                    <a:p>
                      <a:endParaRPr lang="en-GB" sz="3200" dirty="0">
                        <a:solidFill>
                          <a:srgbClr val="115076"/>
                        </a:solidFill>
                      </a:endParaRPr>
                    </a:p>
                  </a:txBody>
                  <a:tcPr/>
                </a:tc>
                <a:tc>
                  <a:txBody>
                    <a:bodyPr/>
                    <a:lstStyle/>
                    <a:p>
                      <a:r>
                        <a:rPr lang="en-GB" sz="3200" b="1" dirty="0" err="1">
                          <a:solidFill>
                            <a:srgbClr val="115076"/>
                          </a:solidFill>
                        </a:rPr>
                        <a:t>Frie</a:t>
                      </a:r>
                      <a:r>
                        <a:rPr lang="en-GB" sz="3200" b="1" dirty="0">
                          <a:solidFill>
                            <a:srgbClr val="115076"/>
                          </a:solidFill>
                        </a:rPr>
                        <a:t> den</a:t>
                      </a:r>
                    </a:p>
                  </a:txBody>
                  <a:tcPr anchor="ctr"/>
                </a:tc>
                <a:extLst>
                  <a:ext uri="{0D108BD9-81ED-4DB2-BD59-A6C34878D82A}">
                    <a16:rowId xmlns:a16="http://schemas.microsoft.com/office/drawing/2014/main" val="662041902"/>
                  </a:ext>
                </a:extLst>
              </a:tr>
            </a:tbl>
          </a:graphicData>
        </a:graphic>
      </p:graphicFrame>
      <p:sp>
        <p:nvSpPr>
          <p:cNvPr id="31" name="Action Button: Custom 16">
            <a:hlinkClick r:id="" action="ppaction://noaction" highlightClick="1">
              <a:snd r:embed="rId4" name="slide 28 Kaffee.wav"/>
            </a:hlinkClick>
            <a:extLst>
              <a:ext uri="{FF2B5EF4-FFF2-40B4-BE49-F238E27FC236}">
                <a16:creationId xmlns:a16="http://schemas.microsoft.com/office/drawing/2014/main" id="{D848CF47-0175-4658-AEF9-5894EC0633AC}"/>
              </a:ext>
            </a:extLst>
          </p:cNvPr>
          <p:cNvSpPr/>
          <p:nvPr/>
        </p:nvSpPr>
        <p:spPr>
          <a:xfrm>
            <a:off x="510353" y="221392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2" name="Action Button: Custom 16">
            <a:hlinkClick r:id="" action="ppaction://noaction" highlightClick="1">
              <a:snd r:embed="rId5" name="slide 28 See.wav"/>
            </a:hlinkClick>
            <a:extLst>
              <a:ext uri="{FF2B5EF4-FFF2-40B4-BE49-F238E27FC236}">
                <a16:creationId xmlns:a16="http://schemas.microsoft.com/office/drawing/2014/main" id="{7F7CD5A9-89E2-4798-B29B-F8A288844E88}"/>
              </a:ext>
            </a:extLst>
          </p:cNvPr>
          <p:cNvSpPr/>
          <p:nvPr/>
        </p:nvSpPr>
        <p:spPr>
          <a:xfrm>
            <a:off x="508275" y="31187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3" name="Action Button: Custom 16">
            <a:hlinkClick r:id="" action="ppaction://noaction" highlightClick="1">
              <a:snd r:embed="rId6" name="slide 28 Sieg.wav"/>
            </a:hlinkClick>
            <a:extLst>
              <a:ext uri="{FF2B5EF4-FFF2-40B4-BE49-F238E27FC236}">
                <a16:creationId xmlns:a16="http://schemas.microsoft.com/office/drawing/2014/main" id="{5C22FEC9-02B1-48C0-9AD2-38386D7D67DF}"/>
              </a:ext>
            </a:extLst>
          </p:cNvPr>
          <p:cNvSpPr/>
          <p:nvPr/>
        </p:nvSpPr>
        <p:spPr>
          <a:xfrm>
            <a:off x="508275" y="39994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7" name="slide 28 niemand.wav"/>
            </a:hlinkClick>
            <a:extLst>
              <a:ext uri="{FF2B5EF4-FFF2-40B4-BE49-F238E27FC236}">
                <a16:creationId xmlns:a16="http://schemas.microsoft.com/office/drawing/2014/main" id="{1788B3A4-5803-40FC-8D07-4744EAB09E81}"/>
              </a:ext>
            </a:extLst>
          </p:cNvPr>
          <p:cNvSpPr/>
          <p:nvPr/>
        </p:nvSpPr>
        <p:spPr>
          <a:xfrm>
            <a:off x="508275" y="49038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5" name="Action Button: Custom 16">
            <a:hlinkClick r:id="" action="ppaction://noaction" highlightClick="1">
              <a:snd r:embed="rId8" name="slide 28 Krieg.wav"/>
            </a:hlinkClick>
            <a:extLst>
              <a:ext uri="{FF2B5EF4-FFF2-40B4-BE49-F238E27FC236}">
                <a16:creationId xmlns:a16="http://schemas.microsoft.com/office/drawing/2014/main" id="{A0EC0D0F-E202-46F7-ACD9-0D19DB23E128}"/>
              </a:ext>
            </a:extLst>
          </p:cNvPr>
          <p:cNvSpPr/>
          <p:nvPr/>
        </p:nvSpPr>
        <p:spPr>
          <a:xfrm>
            <a:off x="6166687" y="219489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6" name="Action Button: Custom 16">
            <a:hlinkClick r:id="" action="ppaction://noaction" highlightClick="1">
              <a:snd r:embed="rId9" name="slide 28 Tee.wav"/>
            </a:hlinkClick>
            <a:extLst>
              <a:ext uri="{FF2B5EF4-FFF2-40B4-BE49-F238E27FC236}">
                <a16:creationId xmlns:a16="http://schemas.microsoft.com/office/drawing/2014/main" id="{13CD1E34-6D34-4575-AB62-95315FE5E713}"/>
              </a:ext>
            </a:extLst>
          </p:cNvPr>
          <p:cNvSpPr/>
          <p:nvPr/>
        </p:nvSpPr>
        <p:spPr>
          <a:xfrm>
            <a:off x="6166687" y="31176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Action Button: Custom 16">
            <a:hlinkClick r:id="" action="ppaction://noaction" highlightClick="1">
              <a:snd r:embed="rId10" name="slide 28 nee.wav"/>
            </a:hlinkClick>
            <a:extLst>
              <a:ext uri="{FF2B5EF4-FFF2-40B4-BE49-F238E27FC236}">
                <a16:creationId xmlns:a16="http://schemas.microsoft.com/office/drawing/2014/main" id="{838F7D6B-C9C5-48E1-BDAC-1F1214CC6F65}"/>
              </a:ext>
            </a:extLst>
          </p:cNvPr>
          <p:cNvSpPr/>
          <p:nvPr/>
        </p:nvSpPr>
        <p:spPr>
          <a:xfrm>
            <a:off x="6166687" y="39994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8" name="Action Button: Custom 16">
            <a:hlinkClick r:id="" action="ppaction://noaction" highlightClick="1">
              <a:snd r:embed="rId11" name="slide 28 frieden.wav"/>
            </a:hlinkClick>
            <a:extLst>
              <a:ext uri="{FF2B5EF4-FFF2-40B4-BE49-F238E27FC236}">
                <a16:creationId xmlns:a16="http://schemas.microsoft.com/office/drawing/2014/main" id="{BB4AE095-C9DE-4D9B-8482-667AC7E00C98}"/>
              </a:ext>
            </a:extLst>
          </p:cNvPr>
          <p:cNvSpPr/>
          <p:nvPr/>
        </p:nvSpPr>
        <p:spPr>
          <a:xfrm>
            <a:off x="6166687" y="49038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Rectangle 6">
            <a:extLst>
              <a:ext uri="{FF2B5EF4-FFF2-40B4-BE49-F238E27FC236}">
                <a16:creationId xmlns:a16="http://schemas.microsoft.com/office/drawing/2014/main" id="{EAD0720C-9077-44D7-ACA9-717373C19575}"/>
              </a:ext>
            </a:extLst>
          </p:cNvPr>
          <p:cNvSpPr/>
          <p:nvPr/>
        </p:nvSpPr>
        <p:spPr>
          <a:xfrm>
            <a:off x="1947635" y="2262761"/>
            <a:ext cx="53254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40" name="Rectangle 39">
            <a:extLst>
              <a:ext uri="{FF2B5EF4-FFF2-40B4-BE49-F238E27FC236}">
                <a16:creationId xmlns:a16="http://schemas.microsoft.com/office/drawing/2014/main" id="{8EE93DEA-0154-4DA9-A55C-1F2217C49CE1}"/>
              </a:ext>
            </a:extLst>
          </p:cNvPr>
          <p:cNvSpPr/>
          <p:nvPr/>
        </p:nvSpPr>
        <p:spPr>
          <a:xfrm>
            <a:off x="1373902" y="3117651"/>
            <a:ext cx="532541" cy="3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65" name="Rectangle 64">
            <a:extLst>
              <a:ext uri="{FF2B5EF4-FFF2-40B4-BE49-F238E27FC236}">
                <a16:creationId xmlns:a16="http://schemas.microsoft.com/office/drawing/2014/main" id="{A5E3F60A-E4D3-470A-B923-E5C2E29B2C9E}"/>
              </a:ext>
            </a:extLst>
          </p:cNvPr>
          <p:cNvSpPr/>
          <p:nvPr/>
        </p:nvSpPr>
        <p:spPr>
          <a:xfrm>
            <a:off x="1383412" y="4051562"/>
            <a:ext cx="491072"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66" name="Rectangle 65">
            <a:extLst>
              <a:ext uri="{FF2B5EF4-FFF2-40B4-BE49-F238E27FC236}">
                <a16:creationId xmlns:a16="http://schemas.microsoft.com/office/drawing/2014/main" id="{8A9ADFE3-4EC0-4811-A0DB-0571C3776795}"/>
              </a:ext>
            </a:extLst>
          </p:cNvPr>
          <p:cNvSpPr/>
          <p:nvPr/>
        </p:nvSpPr>
        <p:spPr>
          <a:xfrm>
            <a:off x="7180875" y="2248434"/>
            <a:ext cx="491072"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67" name="Rectangle 66">
            <a:extLst>
              <a:ext uri="{FF2B5EF4-FFF2-40B4-BE49-F238E27FC236}">
                <a16:creationId xmlns:a16="http://schemas.microsoft.com/office/drawing/2014/main" id="{BB1075A3-21AF-46CE-8D2E-0A0E8A517093}"/>
              </a:ext>
            </a:extLst>
          </p:cNvPr>
          <p:cNvSpPr/>
          <p:nvPr/>
        </p:nvSpPr>
        <p:spPr>
          <a:xfrm>
            <a:off x="1420960" y="4932450"/>
            <a:ext cx="532541" cy="4490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68" name="Rectangle 67">
            <a:extLst>
              <a:ext uri="{FF2B5EF4-FFF2-40B4-BE49-F238E27FC236}">
                <a16:creationId xmlns:a16="http://schemas.microsoft.com/office/drawing/2014/main" id="{D833373B-4701-450D-9226-4E38D56758FC}"/>
              </a:ext>
            </a:extLst>
          </p:cNvPr>
          <p:cNvSpPr/>
          <p:nvPr/>
        </p:nvSpPr>
        <p:spPr>
          <a:xfrm>
            <a:off x="7055457" y="4051562"/>
            <a:ext cx="491072"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69" name="Rectangle 68">
            <a:extLst>
              <a:ext uri="{FF2B5EF4-FFF2-40B4-BE49-F238E27FC236}">
                <a16:creationId xmlns:a16="http://schemas.microsoft.com/office/drawing/2014/main" id="{8FE3DEAC-B8BF-4FB5-8E48-A9F6C606EB7F}"/>
              </a:ext>
            </a:extLst>
          </p:cNvPr>
          <p:cNvSpPr/>
          <p:nvPr/>
        </p:nvSpPr>
        <p:spPr>
          <a:xfrm>
            <a:off x="6976846" y="3149998"/>
            <a:ext cx="532541" cy="3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70" name="Rectangle 69">
            <a:extLst>
              <a:ext uri="{FF2B5EF4-FFF2-40B4-BE49-F238E27FC236}">
                <a16:creationId xmlns:a16="http://schemas.microsoft.com/office/drawing/2014/main" id="{1770E30F-6B71-480E-8D7E-CA3AF9BCF9EC}"/>
              </a:ext>
            </a:extLst>
          </p:cNvPr>
          <p:cNvSpPr/>
          <p:nvPr/>
        </p:nvSpPr>
        <p:spPr>
          <a:xfrm>
            <a:off x="7140773" y="4932450"/>
            <a:ext cx="491073" cy="5020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 _</a:t>
            </a:r>
          </a:p>
        </p:txBody>
      </p:sp>
      <p:sp>
        <p:nvSpPr>
          <p:cNvPr id="8" name="Rectangle 7">
            <a:extLst>
              <a:ext uri="{FF2B5EF4-FFF2-40B4-BE49-F238E27FC236}">
                <a16:creationId xmlns:a16="http://schemas.microsoft.com/office/drawing/2014/main" id="{7B5BFEB5-B360-4435-BB98-9166051E1906}"/>
              </a:ext>
            </a:extLst>
          </p:cNvPr>
          <p:cNvSpPr/>
          <p:nvPr/>
        </p:nvSpPr>
        <p:spPr>
          <a:xfrm>
            <a:off x="3048000" y="284913"/>
            <a:ext cx="6096000" cy="830997"/>
          </a:xfrm>
          <a:prstGeom prst="rect">
            <a:avLst/>
          </a:prstGeom>
        </p:spPr>
        <p:txBody>
          <a:bodyPr>
            <a:spAutoFit/>
          </a:bodyPr>
          <a:lstStyle/>
          <a:p>
            <a:pPr lvl="0"/>
            <a:r>
              <a:rPr lang="en-GB" sz="2400" dirty="0" err="1">
                <a:solidFill>
                  <a:srgbClr val="1F4E79"/>
                </a:solidFill>
                <a:latin typeface="Century Gothic" panose="020B0502020202020204" pitchFamily="34" charset="0"/>
              </a:rPr>
              <a:t>Hör</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zu</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Ist</a:t>
            </a:r>
            <a:r>
              <a:rPr lang="en-GB" sz="2400" dirty="0">
                <a:solidFill>
                  <a:srgbClr val="1F4E79"/>
                </a:solidFill>
                <a:latin typeface="Century Gothic" panose="020B0502020202020204" pitchFamily="34" charset="0"/>
              </a:rPr>
              <a:t> es [</a:t>
            </a:r>
            <a:r>
              <a:rPr lang="en-GB" sz="2400" b="1" dirty="0" err="1">
                <a:solidFill>
                  <a:srgbClr val="1F4E79"/>
                </a:solidFill>
                <a:latin typeface="Century Gothic" panose="020B0502020202020204" pitchFamily="34" charset="0"/>
              </a:rPr>
              <a:t>ie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oder</a:t>
            </a:r>
            <a:r>
              <a:rPr lang="en-GB" sz="2400" dirty="0">
                <a:solidFill>
                  <a:srgbClr val="1F4E79"/>
                </a:solidFill>
                <a:latin typeface="Century Gothic" panose="020B0502020202020204" pitchFamily="34" charset="0"/>
              </a:rPr>
              <a:t> [</a:t>
            </a:r>
            <a:r>
              <a:rPr lang="en-GB" sz="2400" b="1" dirty="0" err="1">
                <a:solidFill>
                  <a:srgbClr val="1F4E79"/>
                </a:solidFill>
                <a:latin typeface="Century Gothic" panose="020B0502020202020204" pitchFamily="34" charset="0"/>
              </a:rPr>
              <a:t>ee</a:t>
            </a:r>
            <a:r>
              <a:rPr lang="en-GB" sz="2400" dirty="0">
                <a:solidFill>
                  <a:srgbClr val="1F4E79"/>
                </a:solidFill>
                <a:latin typeface="Century Gothic" panose="020B0502020202020204" pitchFamily="34" charset="0"/>
              </a:rPr>
              <a:t>]?</a:t>
            </a:r>
            <a:br>
              <a:rPr lang="en-GB" sz="2400" dirty="0">
                <a:solidFill>
                  <a:srgbClr val="1F4E79"/>
                </a:solidFill>
                <a:latin typeface="Century Gothic" panose="020B0502020202020204" pitchFamily="34" charset="0"/>
              </a:rPr>
            </a:br>
            <a:r>
              <a:rPr lang="en-GB" sz="2400" dirty="0" err="1">
                <a:solidFill>
                  <a:srgbClr val="1F4E79"/>
                </a:solidFill>
                <a:latin typeface="Century Gothic" panose="020B0502020202020204" pitchFamily="34" charset="0"/>
              </a:rPr>
              <a:t>Schreib</a:t>
            </a:r>
            <a:r>
              <a:rPr lang="en-GB" sz="2400" dirty="0">
                <a:solidFill>
                  <a:srgbClr val="1F4E79"/>
                </a:solidFill>
                <a:latin typeface="Century Gothic" panose="020B0502020202020204" pitchFamily="34" charset="0"/>
              </a:rPr>
              <a:t> das Wort.</a:t>
            </a:r>
          </a:p>
        </p:txBody>
      </p:sp>
      <p:pic>
        <p:nvPicPr>
          <p:cNvPr id="71" name="Picture 70">
            <a:extLst>
              <a:ext uri="{FF2B5EF4-FFF2-40B4-BE49-F238E27FC236}">
                <a16:creationId xmlns:a16="http://schemas.microsoft.com/office/drawing/2014/main" id="{ECE44B37-021B-434C-AE64-036F109AF4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12220" y="1944735"/>
            <a:ext cx="1546668" cy="841001"/>
          </a:xfrm>
          <a:prstGeom prst="rect">
            <a:avLst/>
          </a:prstGeom>
        </p:spPr>
      </p:pic>
      <p:pic>
        <p:nvPicPr>
          <p:cNvPr id="72" name="Picture 71">
            <a:extLst>
              <a:ext uri="{FF2B5EF4-FFF2-40B4-BE49-F238E27FC236}">
                <a16:creationId xmlns:a16="http://schemas.microsoft.com/office/drawing/2014/main" id="{738D9D90-A7CB-4D30-AA2F-34BC50EA78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21132" y="1864171"/>
            <a:ext cx="798634" cy="870001"/>
          </a:xfrm>
          <a:prstGeom prst="rect">
            <a:avLst/>
          </a:prstGeom>
        </p:spPr>
      </p:pic>
      <p:pic>
        <p:nvPicPr>
          <p:cNvPr id="73" name="Picture 72" descr="Logo&#10;&#10;Description automatically generated">
            <a:extLst>
              <a:ext uri="{FF2B5EF4-FFF2-40B4-BE49-F238E27FC236}">
                <a16:creationId xmlns:a16="http://schemas.microsoft.com/office/drawing/2014/main" id="{2B004B62-3775-4ED8-B5E0-B7FDBB6C035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74190" y="4618749"/>
            <a:ext cx="817446" cy="1002232"/>
          </a:xfrm>
          <a:prstGeom prst="rect">
            <a:avLst/>
          </a:prstGeom>
        </p:spPr>
      </p:pic>
      <p:pic>
        <p:nvPicPr>
          <p:cNvPr id="74" name="Picture 73">
            <a:extLst>
              <a:ext uri="{FF2B5EF4-FFF2-40B4-BE49-F238E27FC236}">
                <a16:creationId xmlns:a16="http://schemas.microsoft.com/office/drawing/2014/main" id="{04D60C5C-47DF-4F2C-88E2-7666CA3B3C8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38931" y="2799506"/>
            <a:ext cx="1017917" cy="870001"/>
          </a:xfrm>
          <a:prstGeom prst="rect">
            <a:avLst/>
          </a:prstGeom>
        </p:spPr>
      </p:pic>
      <p:pic>
        <p:nvPicPr>
          <p:cNvPr id="75" name="Picture 74" descr="Icon&#10;&#10;Description automatically generated">
            <a:extLst>
              <a:ext uri="{FF2B5EF4-FFF2-40B4-BE49-F238E27FC236}">
                <a16:creationId xmlns:a16="http://schemas.microsoft.com/office/drawing/2014/main" id="{B2F10BAF-2C74-43F6-A0A9-562EFB95522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06820" y="2880651"/>
            <a:ext cx="1036872" cy="870000"/>
          </a:xfrm>
          <a:prstGeom prst="rect">
            <a:avLst/>
          </a:prstGeom>
        </p:spPr>
      </p:pic>
      <p:pic>
        <p:nvPicPr>
          <p:cNvPr id="76" name="Picture 75" descr="Icon&#10;&#10;Description automatically generated">
            <a:extLst>
              <a:ext uri="{FF2B5EF4-FFF2-40B4-BE49-F238E27FC236}">
                <a16:creationId xmlns:a16="http://schemas.microsoft.com/office/drawing/2014/main" id="{BF315D6B-C195-49F0-9ED7-0B3363D74E1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87177" y="3810252"/>
            <a:ext cx="870908" cy="870001"/>
          </a:xfrm>
          <a:prstGeom prst="rect">
            <a:avLst/>
          </a:prstGeom>
        </p:spPr>
      </p:pic>
      <p:pic>
        <p:nvPicPr>
          <p:cNvPr id="77" name="Picture 76">
            <a:extLst>
              <a:ext uri="{FF2B5EF4-FFF2-40B4-BE49-F238E27FC236}">
                <a16:creationId xmlns:a16="http://schemas.microsoft.com/office/drawing/2014/main" id="{84786433-B023-4A7D-A204-79F1D8D783F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153696" y="4687621"/>
            <a:ext cx="524039" cy="870000"/>
          </a:xfrm>
          <a:prstGeom prst="rect">
            <a:avLst/>
          </a:prstGeom>
        </p:spPr>
      </p:pic>
      <p:pic>
        <p:nvPicPr>
          <p:cNvPr id="78" name="Picture 77" descr="A picture containing text, sign&#10;&#10;Description automatically generated">
            <a:extLst>
              <a:ext uri="{FF2B5EF4-FFF2-40B4-BE49-F238E27FC236}">
                <a16:creationId xmlns:a16="http://schemas.microsoft.com/office/drawing/2014/main" id="{45DA22CE-C114-4E49-BD88-FFAF3FF29AF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97955" y="3888753"/>
            <a:ext cx="1546668" cy="773334"/>
          </a:xfrm>
          <a:prstGeom prst="rect">
            <a:avLst/>
          </a:prstGeom>
        </p:spPr>
      </p:pic>
      <p:sp>
        <p:nvSpPr>
          <p:cNvPr id="79" name="TextBox 78">
            <a:extLst>
              <a:ext uri="{FF2B5EF4-FFF2-40B4-BE49-F238E27FC236}">
                <a16:creationId xmlns:a16="http://schemas.microsoft.com/office/drawing/2014/main" id="{60E0789D-4AB4-4786-83AD-F0C6E63734E8}"/>
              </a:ext>
            </a:extLst>
          </p:cNvPr>
          <p:cNvSpPr txBox="1"/>
          <p:nvPr/>
        </p:nvSpPr>
        <p:spPr>
          <a:xfrm>
            <a:off x="4157403" y="5017851"/>
            <a:ext cx="2292553" cy="461665"/>
          </a:xfrm>
          <a:prstGeom prst="rect">
            <a:avLst/>
          </a:prstGeom>
          <a:noFill/>
        </p:spPr>
        <p:txBody>
          <a:bodyPr wrap="square" rtlCol="0">
            <a:spAutoFit/>
          </a:bodyPr>
          <a:lstStyle/>
          <a:p>
            <a:pPr algn="ctr"/>
            <a:r>
              <a:rPr lang="en-GB" sz="2400" dirty="0">
                <a:solidFill>
                  <a:schemeClr val="accent5">
                    <a:lumMod val="50000"/>
                  </a:schemeClr>
                </a:solidFill>
              </a:rPr>
              <a:t>[no-one]</a:t>
            </a:r>
          </a:p>
        </p:txBody>
      </p:sp>
      <p:sp>
        <p:nvSpPr>
          <p:cNvPr id="80" name="TextBox 79">
            <a:extLst>
              <a:ext uri="{FF2B5EF4-FFF2-40B4-BE49-F238E27FC236}">
                <a16:creationId xmlns:a16="http://schemas.microsoft.com/office/drawing/2014/main" id="{D8D8A90B-7A12-4EA6-83B7-B23A2CACAEAD}"/>
              </a:ext>
            </a:extLst>
          </p:cNvPr>
          <p:cNvSpPr txBox="1"/>
          <p:nvPr/>
        </p:nvSpPr>
        <p:spPr>
          <a:xfrm>
            <a:off x="3277682" y="3985897"/>
            <a:ext cx="2292553" cy="461665"/>
          </a:xfrm>
          <a:prstGeom prst="rect">
            <a:avLst/>
          </a:prstGeom>
          <a:noFill/>
        </p:spPr>
        <p:txBody>
          <a:bodyPr wrap="square" rtlCol="0">
            <a:spAutoFit/>
          </a:bodyPr>
          <a:lstStyle/>
          <a:p>
            <a:pPr algn="ctr"/>
            <a:r>
              <a:rPr lang="en-GB" sz="2400" dirty="0">
                <a:solidFill>
                  <a:schemeClr val="accent5">
                    <a:lumMod val="50000"/>
                  </a:schemeClr>
                </a:solidFill>
              </a:rPr>
              <a:t>[victory]</a:t>
            </a:r>
          </a:p>
        </p:txBody>
      </p:sp>
      <p:sp>
        <p:nvSpPr>
          <p:cNvPr id="81" name="TextBox 80">
            <a:extLst>
              <a:ext uri="{FF2B5EF4-FFF2-40B4-BE49-F238E27FC236}">
                <a16:creationId xmlns:a16="http://schemas.microsoft.com/office/drawing/2014/main" id="{76AC7E71-E2B0-4E00-B99C-E8694745E59C}"/>
              </a:ext>
            </a:extLst>
          </p:cNvPr>
          <p:cNvSpPr txBox="1"/>
          <p:nvPr/>
        </p:nvSpPr>
        <p:spPr>
          <a:xfrm>
            <a:off x="9543693" y="2174302"/>
            <a:ext cx="1429108" cy="461665"/>
          </a:xfrm>
          <a:prstGeom prst="rect">
            <a:avLst/>
          </a:prstGeom>
          <a:noFill/>
        </p:spPr>
        <p:txBody>
          <a:bodyPr wrap="square" rtlCol="0">
            <a:spAutoFit/>
          </a:bodyPr>
          <a:lstStyle/>
          <a:p>
            <a:pPr algn="ctr"/>
            <a:r>
              <a:rPr lang="en-GB" sz="2400" dirty="0">
                <a:solidFill>
                  <a:schemeClr val="accent5">
                    <a:lumMod val="50000"/>
                  </a:schemeClr>
                </a:solidFill>
              </a:rPr>
              <a:t>[war]</a:t>
            </a:r>
          </a:p>
        </p:txBody>
      </p:sp>
      <p:sp>
        <p:nvSpPr>
          <p:cNvPr id="82" name="TextBox 81">
            <a:extLst>
              <a:ext uri="{FF2B5EF4-FFF2-40B4-BE49-F238E27FC236}">
                <a16:creationId xmlns:a16="http://schemas.microsoft.com/office/drawing/2014/main" id="{FFF35854-63C7-4E6C-8A1E-5F83876B85D6}"/>
              </a:ext>
            </a:extLst>
          </p:cNvPr>
          <p:cNvSpPr txBox="1"/>
          <p:nvPr/>
        </p:nvSpPr>
        <p:spPr>
          <a:xfrm>
            <a:off x="9506419" y="4886642"/>
            <a:ext cx="2292553" cy="461665"/>
          </a:xfrm>
          <a:prstGeom prst="rect">
            <a:avLst/>
          </a:prstGeom>
          <a:noFill/>
        </p:spPr>
        <p:txBody>
          <a:bodyPr wrap="square" rtlCol="0">
            <a:spAutoFit/>
          </a:bodyPr>
          <a:lstStyle/>
          <a:p>
            <a:pPr algn="ctr"/>
            <a:r>
              <a:rPr lang="en-GB" sz="2400" dirty="0">
                <a:solidFill>
                  <a:schemeClr val="accent5">
                    <a:lumMod val="50000"/>
                  </a:schemeClr>
                </a:solidFill>
              </a:rPr>
              <a:t>[peace]</a:t>
            </a:r>
          </a:p>
        </p:txBody>
      </p:sp>
    </p:spTree>
    <p:extLst>
      <p:ext uri="{BB962C8B-B14F-4D97-AF65-F5344CB8AC3E}">
        <p14:creationId xmlns:p14="http://schemas.microsoft.com/office/powerpoint/2010/main" val="88684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animBg="1"/>
      <p:bldP spid="65" grpId="0" animBg="1"/>
      <p:bldP spid="66" grpId="0" animBg="1"/>
      <p:bldP spid="67" grpId="0" animBg="1"/>
      <p:bldP spid="68" grpId="0" animBg="1"/>
      <p:bldP spid="69" grpId="0" animBg="1"/>
      <p:bldP spid="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5046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77449" y="247046"/>
            <a:ext cx="1879877" cy="4197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38" descr="car going downhill with a man trying to pull it uphill">
            <a:extLst>
              <a:ext uri="{FF2B5EF4-FFF2-40B4-BE49-F238E27FC236}">
                <a16:creationId xmlns:a16="http://schemas.microsoft.com/office/drawing/2014/main" id="{D9C6EC6B-F31B-4C57-A5BC-DF4AE8C17D1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738" y="1031166"/>
            <a:ext cx="924620" cy="924620"/>
          </a:xfrm>
          <a:prstGeom prst="rect">
            <a:avLst/>
          </a:prstGeom>
        </p:spPr>
      </p:pic>
      <p:pic>
        <p:nvPicPr>
          <p:cNvPr id="41" name="Picture 2" descr="girl between two other children">
            <a:extLst>
              <a:ext uri="{FF2B5EF4-FFF2-40B4-BE49-F238E27FC236}">
                <a16:creationId xmlns:a16="http://schemas.microsoft.com/office/drawing/2014/main" id="{07412053-23B7-400C-A5A8-C793F497DF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3329" y="551125"/>
            <a:ext cx="1092531" cy="833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envelope">
            <a:extLst>
              <a:ext uri="{FF2B5EF4-FFF2-40B4-BE49-F238E27FC236}">
                <a16:creationId xmlns:a16="http://schemas.microsoft.com/office/drawing/2014/main" id="{553EB09B-5DC8-42D5-B730-5B1F8B706A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3775" y="3807216"/>
            <a:ext cx="963396" cy="646252"/>
          </a:xfrm>
          <a:prstGeom prst="rect">
            <a:avLst/>
          </a:prstGeom>
        </p:spPr>
      </p:pic>
      <p:grpSp>
        <p:nvGrpSpPr>
          <p:cNvPr id="43" name="Group 42" descr="big fish, 2000 kilometer deep in the sea">
            <a:extLst>
              <a:ext uri="{FF2B5EF4-FFF2-40B4-BE49-F238E27FC236}">
                <a16:creationId xmlns:a16="http://schemas.microsoft.com/office/drawing/2014/main" id="{6EEA5104-9AC4-4653-9187-B86A61CB8DB0}"/>
              </a:ext>
            </a:extLst>
          </p:cNvPr>
          <p:cNvGrpSpPr/>
          <p:nvPr/>
        </p:nvGrpSpPr>
        <p:grpSpPr>
          <a:xfrm>
            <a:off x="73800" y="4957568"/>
            <a:ext cx="1905265" cy="1132651"/>
            <a:chOff x="491362" y="4410020"/>
            <a:chExt cx="2743673" cy="1631072"/>
          </a:xfrm>
        </p:grpSpPr>
        <p:pic>
          <p:nvPicPr>
            <p:cNvPr id="44" name="Picture 43">
              <a:extLst>
                <a:ext uri="{FF2B5EF4-FFF2-40B4-BE49-F238E27FC236}">
                  <a16:creationId xmlns:a16="http://schemas.microsoft.com/office/drawing/2014/main" id="{4EF2E06F-EF2B-41D1-B3FC-3B2C24F9CA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45" name="Straight Arrow Connector 44">
              <a:extLst>
                <a:ext uri="{FF2B5EF4-FFF2-40B4-BE49-F238E27FC236}">
                  <a16:creationId xmlns:a16="http://schemas.microsoft.com/office/drawing/2014/main" id="{4FA77C88-313B-4240-BF6C-33DF69BD7009}"/>
                </a:ext>
              </a:extLst>
            </p:cNvPr>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F2BB9B4-F02D-475F-80AD-081FFB1F61EB}"/>
                </a:ext>
              </a:extLst>
            </p:cNvPr>
            <p:cNvSpPr txBox="1"/>
            <p:nvPr/>
          </p:nvSpPr>
          <p:spPr>
            <a:xfrm rot="16200000">
              <a:off x="121240" y="4848116"/>
              <a:ext cx="1405064" cy="664820"/>
            </a:xfrm>
            <a:prstGeom prst="rect">
              <a:avLst/>
            </a:prstGeom>
            <a:noFill/>
          </p:spPr>
          <p:txBody>
            <a:bodyPr wrap="square" rtlCol="0">
              <a:spAutoFit/>
            </a:bodyPr>
            <a:lstStyle/>
            <a:p>
              <a:r>
                <a:rPr lang="en-GB" sz="1200" dirty="0">
                  <a:solidFill>
                    <a:srgbClr val="002060"/>
                  </a:solidFill>
                  <a:latin typeface="Century Gothic" panose="020B0502020202020204" pitchFamily="34" charset="0"/>
                </a:rPr>
                <a:t>2000 </a:t>
              </a:r>
              <a:r>
                <a:rPr lang="en-GB" sz="1200" dirty="0" err="1">
                  <a:solidFill>
                    <a:srgbClr val="002060"/>
                  </a:solidFill>
                  <a:latin typeface="Century Gothic" panose="020B0502020202020204" pitchFamily="34" charset="0"/>
                </a:rPr>
                <a:t>Kilometer</a:t>
              </a:r>
              <a:endParaRPr lang="en-GB" sz="1200" dirty="0">
                <a:solidFill>
                  <a:srgbClr val="002060"/>
                </a:solidFill>
                <a:latin typeface="Century Gothic" panose="020B0502020202020204" pitchFamily="34" charset="0"/>
              </a:endParaRPr>
            </a:p>
          </p:txBody>
        </p:sp>
      </p:grpSp>
      <p:sp>
        <p:nvSpPr>
          <p:cNvPr id="47" name="Rectangle 2" descr="rectangle that moves down the slide to show the 60 second timer">
            <a:extLst>
              <a:ext uri="{FF2B5EF4-FFF2-40B4-BE49-F238E27FC236}">
                <a16:creationId xmlns:a16="http://schemas.microsoft.com/office/drawing/2014/main" id="{6A8623D0-C7E8-4F82-B788-77ADB56CEB9D}"/>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8" name="Rectangle 3" descr="rectangle for timer">
            <a:extLst>
              <a:ext uri="{FF2B5EF4-FFF2-40B4-BE49-F238E27FC236}">
                <a16:creationId xmlns:a16="http://schemas.microsoft.com/office/drawing/2014/main" id="{189E65E5-B4F4-4FDB-8607-E6D76AAE30EC}"/>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9" name="Line 7" descr="top line for timer, 60 seconds">
            <a:extLst>
              <a:ext uri="{FF2B5EF4-FFF2-40B4-BE49-F238E27FC236}">
                <a16:creationId xmlns:a16="http://schemas.microsoft.com/office/drawing/2014/main" id="{B3A3D39A-63FA-48D7-8802-35830EE7A3D8}"/>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0" name="Text Box 12">
            <a:extLst>
              <a:ext uri="{FF2B5EF4-FFF2-40B4-BE49-F238E27FC236}">
                <a16:creationId xmlns:a16="http://schemas.microsoft.com/office/drawing/2014/main" id="{8E636D72-C08D-46E1-80A6-0FF4AD437F70}"/>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40</a:t>
            </a:r>
          </a:p>
        </p:txBody>
      </p:sp>
      <p:sp>
        <p:nvSpPr>
          <p:cNvPr id="59" name="Line 4" descr="line to show the length of 60 seconds">
            <a:extLst>
              <a:ext uri="{FF2B5EF4-FFF2-40B4-BE49-F238E27FC236}">
                <a16:creationId xmlns:a16="http://schemas.microsoft.com/office/drawing/2014/main" id="{146E32C3-1E71-4FFE-B2D6-5C662F6DD7CB}"/>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0" name="Text Box 10">
            <a:extLst>
              <a:ext uri="{FF2B5EF4-FFF2-40B4-BE49-F238E27FC236}">
                <a16:creationId xmlns:a16="http://schemas.microsoft.com/office/drawing/2014/main" id="{14FA2B67-05DC-476F-9B32-A064FFF1273E}"/>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61" name="Line 9" descr="bottom line for timer, 0 seconds">
            <a:extLst>
              <a:ext uri="{FF2B5EF4-FFF2-40B4-BE49-F238E27FC236}">
                <a16:creationId xmlns:a16="http://schemas.microsoft.com/office/drawing/2014/main" id="{48755A38-B7DF-4897-A798-B7B2E2320AFD}"/>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1" name="Text Box 14">
            <a:extLst>
              <a:ext uri="{FF2B5EF4-FFF2-40B4-BE49-F238E27FC236}">
                <a16:creationId xmlns:a16="http://schemas.microsoft.com/office/drawing/2014/main" id="{E0BA2A50-5BF9-4A16-AC06-7D9BC347C6D9}"/>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72" name="Rectangle 71" descr="box to hide timer as it goes off the page">
            <a:extLst>
              <a:ext uri="{FF2B5EF4-FFF2-40B4-BE49-F238E27FC236}">
                <a16:creationId xmlns:a16="http://schemas.microsoft.com/office/drawing/2014/main" id="{B6B51DD1-C492-4004-89A6-4EDCB705DAE8}"/>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AutoShape 11">
            <a:hlinkClick r:id="" action="ppaction://noaction" highlightClick="1"/>
            <a:extLst>
              <a:ext uri="{FF2B5EF4-FFF2-40B4-BE49-F238E27FC236}">
                <a16:creationId xmlns:a16="http://schemas.microsoft.com/office/drawing/2014/main" id="{12E499ED-8D30-428F-9220-F62CA6E520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74" name="Rectangle 73">
            <a:extLst>
              <a:ext uri="{FF2B5EF4-FFF2-40B4-BE49-F238E27FC236}">
                <a16:creationId xmlns:a16="http://schemas.microsoft.com/office/drawing/2014/main" id="{71F666DC-C202-4E53-8C5B-0174B8CBDA47}"/>
              </a:ext>
            </a:extLst>
          </p:cNvPr>
          <p:cNvSpPr/>
          <p:nvPr/>
        </p:nvSpPr>
        <p:spPr>
          <a:xfrm>
            <a:off x="3016174" y="183344"/>
            <a:ext cx="6096000" cy="707886"/>
          </a:xfrm>
          <a:prstGeom prst="rect">
            <a:avLst/>
          </a:prstGeom>
        </p:spPr>
        <p:txBody>
          <a:bodyPr>
            <a:spAutoFit/>
          </a:bodyPr>
          <a:lstStyle/>
          <a:p>
            <a:pPr lvl="0"/>
            <a:r>
              <a:rPr lang="en-GB" sz="2000" dirty="0">
                <a:solidFill>
                  <a:srgbClr val="1F4E79"/>
                </a:solidFill>
                <a:latin typeface="Century Gothic" panose="020B0502020202020204" pitchFamily="34" charset="0"/>
              </a:rPr>
              <a:t>Person A </a:t>
            </a:r>
            <a:r>
              <a:rPr lang="en-GB" sz="2000" dirty="0" err="1">
                <a:solidFill>
                  <a:srgbClr val="1F4E79"/>
                </a:solidFill>
                <a:latin typeface="Century Gothic" panose="020B0502020202020204" pitchFamily="34" charset="0"/>
              </a:rPr>
              <a:t>schreibt</a:t>
            </a:r>
            <a:r>
              <a:rPr lang="en-GB" sz="2000" dirty="0">
                <a:solidFill>
                  <a:srgbClr val="1F4E79"/>
                </a:solidFill>
                <a:latin typeface="Century Gothic" panose="020B0502020202020204" pitchFamily="34" charset="0"/>
              </a:rPr>
              <a:t> 5 </a:t>
            </a:r>
            <a:r>
              <a:rPr lang="en-GB" sz="2000" dirty="0" err="1">
                <a:solidFill>
                  <a:srgbClr val="1F4E79"/>
                </a:solidFill>
                <a:latin typeface="Century Gothic" panose="020B0502020202020204" pitchFamily="34" charset="0"/>
              </a:rPr>
              <a:t>Wörter</a:t>
            </a:r>
            <a:r>
              <a:rPr lang="en-GB" sz="2000" dirty="0">
                <a:solidFill>
                  <a:srgbClr val="1F4E79"/>
                </a:solidFill>
                <a:latin typeface="Century Gothic" panose="020B0502020202020204" pitchFamily="34" charset="0"/>
              </a:rPr>
              <a:t>.</a:t>
            </a:r>
            <a:br>
              <a:rPr lang="en-GB" sz="2000" dirty="0">
                <a:solidFill>
                  <a:srgbClr val="1F4E79"/>
                </a:solidFill>
                <a:latin typeface="Century Gothic" panose="020B0502020202020204" pitchFamily="34" charset="0"/>
              </a:rPr>
            </a:br>
            <a:r>
              <a:rPr lang="en-GB" sz="2000" dirty="0">
                <a:solidFill>
                  <a:srgbClr val="1F4E79"/>
                </a:solidFill>
                <a:latin typeface="Century Gothic" panose="020B0502020202020204" pitchFamily="34" charset="0"/>
              </a:rPr>
              <a:t>Person B muss </a:t>
            </a:r>
            <a:r>
              <a:rPr lang="en-GB" sz="2000" dirty="0" err="1">
                <a:solidFill>
                  <a:srgbClr val="1F4E79"/>
                </a:solidFill>
                <a:latin typeface="Century Gothic" panose="020B0502020202020204" pitchFamily="34" charset="0"/>
              </a:rPr>
              <a:t>alle</a:t>
            </a:r>
            <a:r>
              <a:rPr lang="en-GB" sz="2000" dirty="0">
                <a:solidFill>
                  <a:srgbClr val="1F4E79"/>
                </a:solidFill>
                <a:latin typeface="Century Gothic" panose="020B0502020202020204" pitchFamily="34" charset="0"/>
              </a:rPr>
              <a:t> 5 </a:t>
            </a:r>
            <a:r>
              <a:rPr lang="en-GB" sz="2000" dirty="0" err="1">
                <a:solidFill>
                  <a:srgbClr val="1F4E79"/>
                </a:solidFill>
                <a:latin typeface="Century Gothic" panose="020B0502020202020204" pitchFamily="34" charset="0"/>
              </a:rPr>
              <a:t>Wörter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sagen</a:t>
            </a:r>
            <a:r>
              <a:rPr lang="en-GB" sz="2000" dirty="0">
                <a:solidFill>
                  <a:srgbClr val="1F4E79"/>
                </a:solidFill>
                <a:latin typeface="Century Gothic" panose="020B0502020202020204" pitchFamily="34" charset="0"/>
              </a:rPr>
              <a:t>.</a:t>
            </a:r>
          </a:p>
        </p:txBody>
      </p:sp>
      <p:sp>
        <p:nvSpPr>
          <p:cNvPr id="9" name="TextBox 8">
            <a:extLst>
              <a:ext uri="{FF2B5EF4-FFF2-40B4-BE49-F238E27FC236}">
                <a16:creationId xmlns:a16="http://schemas.microsoft.com/office/drawing/2014/main" id="{C642B357-FEF8-4C8F-98E0-1DE4F7C308B1}"/>
              </a:ext>
            </a:extLst>
          </p:cNvPr>
          <p:cNvSpPr txBox="1"/>
          <p:nvPr/>
        </p:nvSpPr>
        <p:spPr>
          <a:xfrm>
            <a:off x="-385975" y="1909953"/>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z</a:t>
            </a:r>
            <a:r>
              <a:rPr lang="en-GB" sz="2400" b="1" dirty="0" err="1">
                <a:solidFill>
                  <a:schemeClr val="accent5">
                    <a:lumMod val="50000"/>
                  </a:schemeClr>
                </a:solidFill>
              </a:rPr>
              <a:t>ie</a:t>
            </a:r>
            <a:r>
              <a:rPr lang="en-GB" sz="2400" dirty="0" err="1">
                <a:solidFill>
                  <a:schemeClr val="accent5">
                    <a:lumMod val="50000"/>
                  </a:schemeClr>
                </a:solidFill>
              </a:rPr>
              <a:t>hen</a:t>
            </a:r>
            <a:r>
              <a:rPr lang="en-GB" sz="2400" dirty="0">
                <a:solidFill>
                  <a:schemeClr val="accent5">
                    <a:lumMod val="50000"/>
                  </a:schemeClr>
                </a:solidFill>
              </a:rPr>
              <a:t>]</a:t>
            </a:r>
          </a:p>
        </p:txBody>
      </p:sp>
      <p:sp>
        <p:nvSpPr>
          <p:cNvPr id="75" name="TextBox 74">
            <a:extLst>
              <a:ext uri="{FF2B5EF4-FFF2-40B4-BE49-F238E27FC236}">
                <a16:creationId xmlns:a16="http://schemas.microsoft.com/office/drawing/2014/main" id="{0C493F04-392A-408D-AFBF-28193E585501}"/>
              </a:ext>
            </a:extLst>
          </p:cNvPr>
          <p:cNvSpPr txBox="1"/>
          <p:nvPr/>
        </p:nvSpPr>
        <p:spPr>
          <a:xfrm>
            <a:off x="138296" y="5946010"/>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t</a:t>
            </a:r>
            <a:r>
              <a:rPr lang="en-GB" sz="2400" b="1" dirty="0" err="1">
                <a:solidFill>
                  <a:schemeClr val="accent5">
                    <a:lumMod val="50000"/>
                  </a:schemeClr>
                </a:solidFill>
              </a:rPr>
              <a:t>ie</a:t>
            </a:r>
            <a:r>
              <a:rPr lang="en-GB" sz="2400" dirty="0" err="1">
                <a:solidFill>
                  <a:schemeClr val="accent5">
                    <a:lumMod val="50000"/>
                  </a:schemeClr>
                </a:solidFill>
              </a:rPr>
              <a:t>f</a:t>
            </a:r>
            <a:r>
              <a:rPr lang="en-GB" sz="2400" dirty="0">
                <a:solidFill>
                  <a:schemeClr val="accent5">
                    <a:lumMod val="50000"/>
                  </a:schemeClr>
                </a:solidFill>
              </a:rPr>
              <a:t>]</a:t>
            </a:r>
          </a:p>
        </p:txBody>
      </p:sp>
      <p:sp>
        <p:nvSpPr>
          <p:cNvPr id="76" name="TextBox 75">
            <a:extLst>
              <a:ext uri="{FF2B5EF4-FFF2-40B4-BE49-F238E27FC236}">
                <a16:creationId xmlns:a16="http://schemas.microsoft.com/office/drawing/2014/main" id="{390EFEB2-11E0-4B3C-8CAA-FF7A77213348}"/>
              </a:ext>
            </a:extLst>
          </p:cNvPr>
          <p:cNvSpPr txBox="1"/>
          <p:nvPr/>
        </p:nvSpPr>
        <p:spPr>
          <a:xfrm>
            <a:off x="3771621" y="4438430"/>
            <a:ext cx="2292553" cy="461665"/>
          </a:xfrm>
          <a:prstGeom prst="rect">
            <a:avLst/>
          </a:prstGeom>
          <a:noFill/>
        </p:spPr>
        <p:txBody>
          <a:bodyPr wrap="square" rtlCol="0">
            <a:spAutoFit/>
          </a:bodyPr>
          <a:lstStyle/>
          <a:p>
            <a:pPr algn="ctr"/>
            <a:r>
              <a:rPr lang="en-GB" sz="2400" dirty="0">
                <a:solidFill>
                  <a:schemeClr val="accent5">
                    <a:lumMod val="50000"/>
                  </a:schemeClr>
                </a:solidFill>
              </a:rPr>
              <a:t>[Br</a:t>
            </a:r>
            <a:r>
              <a:rPr lang="en-GB" sz="2400" b="1" dirty="0">
                <a:solidFill>
                  <a:schemeClr val="accent5">
                    <a:lumMod val="50000"/>
                  </a:schemeClr>
                </a:solidFill>
              </a:rPr>
              <a:t>ie</a:t>
            </a:r>
            <a:r>
              <a:rPr lang="en-GB" sz="2400" dirty="0">
                <a:solidFill>
                  <a:schemeClr val="accent5">
                    <a:lumMod val="50000"/>
                  </a:schemeClr>
                </a:solidFill>
              </a:rPr>
              <a:t>f]</a:t>
            </a:r>
          </a:p>
        </p:txBody>
      </p:sp>
      <p:sp>
        <p:nvSpPr>
          <p:cNvPr id="77" name="TextBox 76">
            <a:extLst>
              <a:ext uri="{FF2B5EF4-FFF2-40B4-BE49-F238E27FC236}">
                <a16:creationId xmlns:a16="http://schemas.microsoft.com/office/drawing/2014/main" id="{598355F4-D269-4342-8017-09DA6F6CA112}"/>
              </a:ext>
            </a:extLst>
          </p:cNvPr>
          <p:cNvSpPr txBox="1"/>
          <p:nvPr/>
        </p:nvSpPr>
        <p:spPr>
          <a:xfrm>
            <a:off x="7837833" y="1333320"/>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s</a:t>
            </a:r>
            <a:r>
              <a:rPr lang="en-GB" sz="2400" b="1" dirty="0" err="1">
                <a:solidFill>
                  <a:schemeClr val="accent5">
                    <a:lumMod val="50000"/>
                  </a:schemeClr>
                </a:solidFill>
              </a:rPr>
              <a:t>ie</a:t>
            </a:r>
            <a:r>
              <a:rPr lang="en-GB" sz="2400" dirty="0">
                <a:solidFill>
                  <a:schemeClr val="accent5">
                    <a:lumMod val="50000"/>
                  </a:schemeClr>
                </a:solidFill>
              </a:rPr>
              <a:t>]</a:t>
            </a:r>
          </a:p>
        </p:txBody>
      </p:sp>
      <p:pic>
        <p:nvPicPr>
          <p:cNvPr id="11" name="Picture 10">
            <a:extLst>
              <a:ext uri="{FF2B5EF4-FFF2-40B4-BE49-F238E27FC236}">
                <a16:creationId xmlns:a16="http://schemas.microsoft.com/office/drawing/2014/main" id="{9596CD6B-E766-49A3-9086-EEB7022CCA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86987" y="4882304"/>
            <a:ext cx="1546668" cy="797501"/>
          </a:xfrm>
          <a:prstGeom prst="rect">
            <a:avLst/>
          </a:prstGeom>
        </p:spPr>
      </p:pic>
      <p:pic>
        <p:nvPicPr>
          <p:cNvPr id="13" name="Picture 12">
            <a:extLst>
              <a:ext uri="{FF2B5EF4-FFF2-40B4-BE49-F238E27FC236}">
                <a16:creationId xmlns:a16="http://schemas.microsoft.com/office/drawing/2014/main" id="{463D0352-236B-4AC3-AC77-DAD7284864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2827" y="3216944"/>
            <a:ext cx="1546668" cy="841001"/>
          </a:xfrm>
          <a:prstGeom prst="rect">
            <a:avLst/>
          </a:prstGeom>
        </p:spPr>
      </p:pic>
      <p:pic>
        <p:nvPicPr>
          <p:cNvPr id="15" name="Picture 14" descr="Shape&#10;&#10;Description automatically generated">
            <a:extLst>
              <a:ext uri="{FF2B5EF4-FFF2-40B4-BE49-F238E27FC236}">
                <a16:creationId xmlns:a16="http://schemas.microsoft.com/office/drawing/2014/main" id="{A0551D54-8EBF-4068-A5F0-F5F3D4CEAA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0754" y="980978"/>
            <a:ext cx="789798" cy="870001"/>
          </a:xfrm>
          <a:prstGeom prst="rect">
            <a:avLst/>
          </a:prstGeom>
        </p:spPr>
      </p:pic>
      <p:pic>
        <p:nvPicPr>
          <p:cNvPr id="17" name="Picture 16" descr="Icon&#10;&#10;Description automatically generated">
            <a:extLst>
              <a:ext uri="{FF2B5EF4-FFF2-40B4-BE49-F238E27FC236}">
                <a16:creationId xmlns:a16="http://schemas.microsoft.com/office/drawing/2014/main" id="{A30EE348-34D8-40C4-AA08-491F5E12F6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47983" y="970364"/>
            <a:ext cx="1048589" cy="870001"/>
          </a:xfrm>
          <a:prstGeom prst="rect">
            <a:avLst/>
          </a:prstGeom>
        </p:spPr>
      </p:pic>
      <p:pic>
        <p:nvPicPr>
          <p:cNvPr id="19" name="Picture 18">
            <a:extLst>
              <a:ext uri="{FF2B5EF4-FFF2-40B4-BE49-F238E27FC236}">
                <a16:creationId xmlns:a16="http://schemas.microsoft.com/office/drawing/2014/main" id="{04594A69-7D31-454D-B970-8613521ACD2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0850" y="3486469"/>
            <a:ext cx="798634" cy="870001"/>
          </a:xfrm>
          <a:prstGeom prst="rect">
            <a:avLst/>
          </a:prstGeom>
        </p:spPr>
      </p:pic>
      <p:pic>
        <p:nvPicPr>
          <p:cNvPr id="21" name="Picture 20">
            <a:extLst>
              <a:ext uri="{FF2B5EF4-FFF2-40B4-BE49-F238E27FC236}">
                <a16:creationId xmlns:a16="http://schemas.microsoft.com/office/drawing/2014/main" id="{C6DCCCD0-01D5-402C-8648-427938A79D6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47574" y="1825981"/>
            <a:ext cx="524039" cy="870000"/>
          </a:xfrm>
          <a:prstGeom prst="rect">
            <a:avLst/>
          </a:prstGeom>
        </p:spPr>
      </p:pic>
      <p:pic>
        <p:nvPicPr>
          <p:cNvPr id="23" name="Picture 22" descr="Logo&#10;&#10;Description automatically generated">
            <a:extLst>
              <a:ext uri="{FF2B5EF4-FFF2-40B4-BE49-F238E27FC236}">
                <a16:creationId xmlns:a16="http://schemas.microsoft.com/office/drawing/2014/main" id="{509A2A85-2FB2-4B91-8EAE-3147069E9A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62012" y="3580250"/>
            <a:ext cx="817446" cy="1002232"/>
          </a:xfrm>
          <a:prstGeom prst="rect">
            <a:avLst/>
          </a:prstGeom>
        </p:spPr>
      </p:pic>
      <p:pic>
        <p:nvPicPr>
          <p:cNvPr id="27" name="Picture 26">
            <a:extLst>
              <a:ext uri="{FF2B5EF4-FFF2-40B4-BE49-F238E27FC236}">
                <a16:creationId xmlns:a16="http://schemas.microsoft.com/office/drawing/2014/main" id="{D3D3D675-C6EF-40D6-AE55-3666FFCA90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88852" y="2123874"/>
            <a:ext cx="713672" cy="870000"/>
          </a:xfrm>
          <a:prstGeom prst="rect">
            <a:avLst/>
          </a:prstGeom>
        </p:spPr>
      </p:pic>
      <p:pic>
        <p:nvPicPr>
          <p:cNvPr id="29" name="Picture 28">
            <a:extLst>
              <a:ext uri="{FF2B5EF4-FFF2-40B4-BE49-F238E27FC236}">
                <a16:creationId xmlns:a16="http://schemas.microsoft.com/office/drawing/2014/main" id="{725C98F0-A223-4D35-86C7-6BA3C98D122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10062" y="3760533"/>
            <a:ext cx="1017917" cy="870001"/>
          </a:xfrm>
          <a:prstGeom prst="rect">
            <a:avLst/>
          </a:prstGeom>
        </p:spPr>
      </p:pic>
      <p:pic>
        <p:nvPicPr>
          <p:cNvPr id="78" name="Picture 77" descr="A picture containing text, sign&#10;&#10;Description automatically generated">
            <a:extLst>
              <a:ext uri="{FF2B5EF4-FFF2-40B4-BE49-F238E27FC236}">
                <a16:creationId xmlns:a16="http://schemas.microsoft.com/office/drawing/2014/main" id="{B7039A6A-6316-43D4-81F5-5E305B3B8A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9638" y="2441397"/>
            <a:ext cx="1546668" cy="773334"/>
          </a:xfrm>
          <a:prstGeom prst="rect">
            <a:avLst/>
          </a:prstGeom>
        </p:spPr>
      </p:pic>
      <p:pic>
        <p:nvPicPr>
          <p:cNvPr id="80" name="Picture 79">
            <a:extLst>
              <a:ext uri="{FF2B5EF4-FFF2-40B4-BE49-F238E27FC236}">
                <a16:creationId xmlns:a16="http://schemas.microsoft.com/office/drawing/2014/main" id="{A8670BAA-C673-4B64-BA76-DDF0C636CC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74740" y="4595080"/>
            <a:ext cx="699399" cy="870001"/>
          </a:xfrm>
          <a:prstGeom prst="rect">
            <a:avLst/>
          </a:prstGeom>
        </p:spPr>
      </p:pic>
      <p:pic>
        <p:nvPicPr>
          <p:cNvPr id="82" name="Picture 81" descr="A picture containing water&#10;&#10;Description automatically generated">
            <a:extLst>
              <a:ext uri="{FF2B5EF4-FFF2-40B4-BE49-F238E27FC236}">
                <a16:creationId xmlns:a16="http://schemas.microsoft.com/office/drawing/2014/main" id="{3B256848-F07E-436B-AE00-B17DB8B77D9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79895" y="2284237"/>
            <a:ext cx="868641" cy="870000"/>
          </a:xfrm>
          <a:prstGeom prst="rect">
            <a:avLst/>
          </a:prstGeom>
        </p:spPr>
      </p:pic>
      <p:pic>
        <p:nvPicPr>
          <p:cNvPr id="84" name="Picture 83" descr="Icon&#10;&#10;Description automatically generated">
            <a:extLst>
              <a:ext uri="{FF2B5EF4-FFF2-40B4-BE49-F238E27FC236}">
                <a16:creationId xmlns:a16="http://schemas.microsoft.com/office/drawing/2014/main" id="{2A173A97-7CC0-4C88-A42B-CD776924658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53082" y="993371"/>
            <a:ext cx="1036872" cy="870000"/>
          </a:xfrm>
          <a:prstGeom prst="rect">
            <a:avLst/>
          </a:prstGeom>
        </p:spPr>
      </p:pic>
      <p:pic>
        <p:nvPicPr>
          <p:cNvPr id="86" name="Picture 85" descr="Icon&#10;&#10;Description automatically generated">
            <a:extLst>
              <a:ext uri="{FF2B5EF4-FFF2-40B4-BE49-F238E27FC236}">
                <a16:creationId xmlns:a16="http://schemas.microsoft.com/office/drawing/2014/main" id="{75E61682-D150-4BC0-AF7C-11EF5C178E6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46292" y="4994628"/>
            <a:ext cx="870908" cy="870001"/>
          </a:xfrm>
          <a:prstGeom prst="rect">
            <a:avLst/>
          </a:prstGeom>
        </p:spPr>
      </p:pic>
      <p:sp>
        <p:nvSpPr>
          <p:cNvPr id="87" name="TextBox 86">
            <a:extLst>
              <a:ext uri="{FF2B5EF4-FFF2-40B4-BE49-F238E27FC236}">
                <a16:creationId xmlns:a16="http://schemas.microsoft.com/office/drawing/2014/main" id="{C0FC95FD-4EEB-4282-A59E-0DB55FEBF5FC}"/>
              </a:ext>
            </a:extLst>
          </p:cNvPr>
          <p:cNvSpPr txBox="1"/>
          <p:nvPr/>
        </p:nvSpPr>
        <p:spPr>
          <a:xfrm>
            <a:off x="2452152" y="5634132"/>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Arm</a:t>
            </a:r>
            <a:r>
              <a:rPr lang="en-GB" sz="2400" b="1" dirty="0" err="1">
                <a:solidFill>
                  <a:schemeClr val="accent5">
                    <a:lumMod val="50000"/>
                  </a:schemeClr>
                </a:solidFill>
              </a:rPr>
              <a:t>ee</a:t>
            </a:r>
            <a:r>
              <a:rPr lang="en-GB" sz="2400" dirty="0">
                <a:solidFill>
                  <a:schemeClr val="accent5">
                    <a:lumMod val="50000"/>
                  </a:schemeClr>
                </a:solidFill>
              </a:rPr>
              <a:t>]</a:t>
            </a:r>
          </a:p>
        </p:txBody>
      </p:sp>
      <p:sp>
        <p:nvSpPr>
          <p:cNvPr id="88" name="TextBox 87">
            <a:extLst>
              <a:ext uri="{FF2B5EF4-FFF2-40B4-BE49-F238E27FC236}">
                <a16:creationId xmlns:a16="http://schemas.microsoft.com/office/drawing/2014/main" id="{56C833CB-8521-486E-99C9-B6F5D19121AC}"/>
              </a:ext>
            </a:extLst>
          </p:cNvPr>
          <p:cNvSpPr txBox="1"/>
          <p:nvPr/>
        </p:nvSpPr>
        <p:spPr>
          <a:xfrm>
            <a:off x="4318467" y="5791911"/>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S</a:t>
            </a:r>
            <a:r>
              <a:rPr lang="en-GB" sz="2400" b="1" dirty="0" err="1">
                <a:solidFill>
                  <a:schemeClr val="accent5">
                    <a:lumMod val="50000"/>
                  </a:schemeClr>
                </a:solidFill>
              </a:rPr>
              <a:t>ie</a:t>
            </a:r>
            <a:r>
              <a:rPr lang="en-GB" sz="2400" dirty="0" err="1">
                <a:solidFill>
                  <a:schemeClr val="accent5">
                    <a:lumMod val="50000"/>
                  </a:schemeClr>
                </a:solidFill>
              </a:rPr>
              <a:t>g</a:t>
            </a:r>
            <a:r>
              <a:rPr lang="en-GB" sz="2400" dirty="0">
                <a:solidFill>
                  <a:schemeClr val="accent5">
                    <a:lumMod val="50000"/>
                  </a:schemeClr>
                </a:solidFill>
              </a:rPr>
              <a:t>]</a:t>
            </a:r>
          </a:p>
        </p:txBody>
      </p:sp>
      <p:sp>
        <p:nvSpPr>
          <p:cNvPr id="89" name="TextBox 88">
            <a:extLst>
              <a:ext uri="{FF2B5EF4-FFF2-40B4-BE49-F238E27FC236}">
                <a16:creationId xmlns:a16="http://schemas.microsoft.com/office/drawing/2014/main" id="{E6806CF4-9A34-42B5-A3E3-E23D7ADB87FF}"/>
              </a:ext>
            </a:extLst>
          </p:cNvPr>
          <p:cNvSpPr txBox="1"/>
          <p:nvPr/>
        </p:nvSpPr>
        <p:spPr>
          <a:xfrm>
            <a:off x="5772743" y="4523428"/>
            <a:ext cx="2292553" cy="461665"/>
          </a:xfrm>
          <a:prstGeom prst="rect">
            <a:avLst/>
          </a:prstGeom>
          <a:noFill/>
        </p:spPr>
        <p:txBody>
          <a:bodyPr wrap="square" rtlCol="0">
            <a:spAutoFit/>
          </a:bodyPr>
          <a:lstStyle/>
          <a:p>
            <a:pPr algn="ctr"/>
            <a:r>
              <a:rPr lang="en-GB" sz="2400" dirty="0">
                <a:solidFill>
                  <a:schemeClr val="accent5">
                    <a:lumMod val="50000"/>
                  </a:schemeClr>
                </a:solidFill>
              </a:rPr>
              <a:t>[S</a:t>
            </a:r>
            <a:r>
              <a:rPr lang="en-GB" sz="2400" b="1" dirty="0">
                <a:solidFill>
                  <a:schemeClr val="accent5">
                    <a:lumMod val="50000"/>
                  </a:schemeClr>
                </a:solidFill>
              </a:rPr>
              <a:t>ee</a:t>
            </a:r>
            <a:r>
              <a:rPr lang="en-GB" sz="2400" dirty="0">
                <a:solidFill>
                  <a:schemeClr val="accent5">
                    <a:lumMod val="50000"/>
                  </a:schemeClr>
                </a:solidFill>
              </a:rPr>
              <a:t>]</a:t>
            </a:r>
          </a:p>
        </p:txBody>
      </p:sp>
      <p:sp>
        <p:nvSpPr>
          <p:cNvPr id="90" name="TextBox 89">
            <a:extLst>
              <a:ext uri="{FF2B5EF4-FFF2-40B4-BE49-F238E27FC236}">
                <a16:creationId xmlns:a16="http://schemas.microsoft.com/office/drawing/2014/main" id="{06C4889F-A4C8-4BA9-9E28-BC5B2BC4FF51}"/>
              </a:ext>
            </a:extLst>
          </p:cNvPr>
          <p:cNvSpPr txBox="1"/>
          <p:nvPr/>
        </p:nvSpPr>
        <p:spPr>
          <a:xfrm>
            <a:off x="8213957" y="4089317"/>
            <a:ext cx="1692209" cy="461665"/>
          </a:xfrm>
          <a:prstGeom prst="rect">
            <a:avLst/>
          </a:prstGeom>
          <a:noFill/>
        </p:spPr>
        <p:txBody>
          <a:bodyPr wrap="square" rtlCol="0">
            <a:spAutoFit/>
          </a:bodyPr>
          <a:lstStyle/>
          <a:p>
            <a:pPr algn="ctr"/>
            <a:r>
              <a:rPr lang="en-GB" sz="2400" dirty="0">
                <a:solidFill>
                  <a:schemeClr val="accent5">
                    <a:lumMod val="50000"/>
                  </a:schemeClr>
                </a:solidFill>
              </a:rPr>
              <a:t>[Kr</a:t>
            </a:r>
            <a:r>
              <a:rPr lang="en-GB" sz="2400" b="1" dirty="0">
                <a:solidFill>
                  <a:schemeClr val="accent5">
                    <a:lumMod val="50000"/>
                  </a:schemeClr>
                </a:solidFill>
              </a:rPr>
              <a:t>ieg</a:t>
            </a:r>
            <a:r>
              <a:rPr lang="en-GB" sz="2400" dirty="0">
                <a:solidFill>
                  <a:schemeClr val="accent5">
                    <a:lumMod val="50000"/>
                  </a:schemeClr>
                </a:solidFill>
              </a:rPr>
              <a:t>]</a:t>
            </a:r>
          </a:p>
        </p:txBody>
      </p:sp>
      <p:sp>
        <p:nvSpPr>
          <p:cNvPr id="91" name="TextBox 90">
            <a:extLst>
              <a:ext uri="{FF2B5EF4-FFF2-40B4-BE49-F238E27FC236}">
                <a16:creationId xmlns:a16="http://schemas.microsoft.com/office/drawing/2014/main" id="{FF6F9727-4886-4BA8-A2E0-2F53C2487D0F}"/>
              </a:ext>
            </a:extLst>
          </p:cNvPr>
          <p:cNvSpPr txBox="1"/>
          <p:nvPr/>
        </p:nvSpPr>
        <p:spPr>
          <a:xfrm>
            <a:off x="7801373" y="5357254"/>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Haust</a:t>
            </a:r>
            <a:r>
              <a:rPr lang="en-GB" sz="2400" b="1" dirty="0" err="1">
                <a:solidFill>
                  <a:schemeClr val="accent5">
                    <a:lumMod val="50000"/>
                  </a:schemeClr>
                </a:solidFill>
              </a:rPr>
              <a:t>ie</a:t>
            </a:r>
            <a:r>
              <a:rPr lang="en-GB" sz="2400" dirty="0" err="1">
                <a:solidFill>
                  <a:schemeClr val="accent5">
                    <a:lumMod val="50000"/>
                  </a:schemeClr>
                </a:solidFill>
              </a:rPr>
              <a:t>r</a:t>
            </a:r>
            <a:r>
              <a:rPr lang="en-GB" sz="2400" dirty="0">
                <a:solidFill>
                  <a:schemeClr val="accent5">
                    <a:lumMod val="50000"/>
                  </a:schemeClr>
                </a:solidFill>
              </a:rPr>
              <a:t>]</a:t>
            </a:r>
          </a:p>
        </p:txBody>
      </p:sp>
      <p:sp>
        <p:nvSpPr>
          <p:cNvPr id="92" name="TextBox 91">
            <a:extLst>
              <a:ext uri="{FF2B5EF4-FFF2-40B4-BE49-F238E27FC236}">
                <a16:creationId xmlns:a16="http://schemas.microsoft.com/office/drawing/2014/main" id="{F645FCF7-AF37-4C94-A7B2-87F26D4B05DE}"/>
              </a:ext>
            </a:extLst>
          </p:cNvPr>
          <p:cNvSpPr txBox="1"/>
          <p:nvPr/>
        </p:nvSpPr>
        <p:spPr>
          <a:xfrm>
            <a:off x="1673307" y="2936859"/>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Id</a:t>
            </a:r>
            <a:r>
              <a:rPr lang="en-GB" sz="2400" b="1" dirty="0" err="1">
                <a:solidFill>
                  <a:schemeClr val="accent5">
                    <a:lumMod val="50000"/>
                  </a:schemeClr>
                </a:solidFill>
              </a:rPr>
              <a:t>ee</a:t>
            </a:r>
            <a:r>
              <a:rPr lang="en-GB" sz="2400" dirty="0">
                <a:solidFill>
                  <a:schemeClr val="accent5">
                    <a:lumMod val="50000"/>
                  </a:schemeClr>
                </a:solidFill>
              </a:rPr>
              <a:t>]</a:t>
            </a:r>
          </a:p>
        </p:txBody>
      </p:sp>
      <p:sp>
        <p:nvSpPr>
          <p:cNvPr id="93" name="TextBox 92">
            <a:extLst>
              <a:ext uri="{FF2B5EF4-FFF2-40B4-BE49-F238E27FC236}">
                <a16:creationId xmlns:a16="http://schemas.microsoft.com/office/drawing/2014/main" id="{0A7F9342-D351-4D1B-BC5E-2CDB70A85109}"/>
              </a:ext>
            </a:extLst>
          </p:cNvPr>
          <p:cNvSpPr txBox="1"/>
          <p:nvPr/>
        </p:nvSpPr>
        <p:spPr>
          <a:xfrm>
            <a:off x="6197005" y="5796527"/>
            <a:ext cx="2292553" cy="461665"/>
          </a:xfrm>
          <a:prstGeom prst="rect">
            <a:avLst/>
          </a:prstGeom>
          <a:noFill/>
        </p:spPr>
        <p:txBody>
          <a:bodyPr wrap="square" rtlCol="0">
            <a:spAutoFit/>
          </a:bodyPr>
          <a:lstStyle/>
          <a:p>
            <a:pPr algn="ctr"/>
            <a:r>
              <a:rPr lang="en-GB" sz="2400" dirty="0">
                <a:solidFill>
                  <a:schemeClr val="accent5">
                    <a:lumMod val="50000"/>
                  </a:schemeClr>
                </a:solidFill>
              </a:rPr>
              <a:t>[W</a:t>
            </a:r>
            <a:r>
              <a:rPr lang="en-GB" sz="2400" b="1" dirty="0">
                <a:solidFill>
                  <a:schemeClr val="accent5">
                    <a:lumMod val="50000"/>
                  </a:schemeClr>
                </a:solidFill>
              </a:rPr>
              <a:t>ie?</a:t>
            </a:r>
            <a:r>
              <a:rPr lang="en-GB" sz="2400" dirty="0">
                <a:solidFill>
                  <a:schemeClr val="accent5">
                    <a:lumMod val="50000"/>
                  </a:schemeClr>
                </a:solidFill>
              </a:rPr>
              <a:t>]</a:t>
            </a:r>
          </a:p>
        </p:txBody>
      </p:sp>
      <p:sp>
        <p:nvSpPr>
          <p:cNvPr id="94" name="TextBox 93">
            <a:extLst>
              <a:ext uri="{FF2B5EF4-FFF2-40B4-BE49-F238E27FC236}">
                <a16:creationId xmlns:a16="http://schemas.microsoft.com/office/drawing/2014/main" id="{EAA87C9F-E3FF-4307-88AC-B5909922734A}"/>
              </a:ext>
            </a:extLst>
          </p:cNvPr>
          <p:cNvSpPr txBox="1"/>
          <p:nvPr/>
        </p:nvSpPr>
        <p:spPr>
          <a:xfrm>
            <a:off x="3967938" y="3062039"/>
            <a:ext cx="2292553" cy="461665"/>
          </a:xfrm>
          <a:prstGeom prst="rect">
            <a:avLst/>
          </a:prstGeom>
          <a:noFill/>
        </p:spPr>
        <p:txBody>
          <a:bodyPr wrap="square" rtlCol="0">
            <a:spAutoFit/>
          </a:bodyPr>
          <a:lstStyle/>
          <a:p>
            <a:pPr algn="ctr"/>
            <a:r>
              <a:rPr lang="en-GB" sz="2400" dirty="0">
                <a:solidFill>
                  <a:schemeClr val="accent5">
                    <a:lumMod val="50000"/>
                  </a:schemeClr>
                </a:solidFill>
              </a:rPr>
              <a:t>[M</a:t>
            </a:r>
            <a:r>
              <a:rPr lang="en-GB" sz="2400" b="1" dirty="0">
                <a:solidFill>
                  <a:schemeClr val="accent5">
                    <a:lumMod val="50000"/>
                  </a:schemeClr>
                </a:solidFill>
              </a:rPr>
              <a:t>ee</a:t>
            </a:r>
            <a:r>
              <a:rPr lang="en-GB" sz="2400" dirty="0">
                <a:solidFill>
                  <a:schemeClr val="accent5">
                    <a:lumMod val="50000"/>
                  </a:schemeClr>
                </a:solidFill>
              </a:rPr>
              <a:t>r]</a:t>
            </a:r>
          </a:p>
        </p:txBody>
      </p:sp>
      <p:sp>
        <p:nvSpPr>
          <p:cNvPr id="95" name="TextBox 94">
            <a:extLst>
              <a:ext uri="{FF2B5EF4-FFF2-40B4-BE49-F238E27FC236}">
                <a16:creationId xmlns:a16="http://schemas.microsoft.com/office/drawing/2014/main" id="{505CC2B2-4465-4533-ADC2-E9E1451E8DF5}"/>
              </a:ext>
            </a:extLst>
          </p:cNvPr>
          <p:cNvSpPr txBox="1"/>
          <p:nvPr/>
        </p:nvSpPr>
        <p:spPr>
          <a:xfrm>
            <a:off x="5698796" y="3197689"/>
            <a:ext cx="2292553" cy="461665"/>
          </a:xfrm>
          <a:prstGeom prst="rect">
            <a:avLst/>
          </a:prstGeom>
          <a:noFill/>
        </p:spPr>
        <p:txBody>
          <a:bodyPr wrap="square" rtlCol="0">
            <a:spAutoFit/>
          </a:bodyPr>
          <a:lstStyle/>
          <a:p>
            <a:pPr algn="ctr"/>
            <a:r>
              <a:rPr lang="en-GB" sz="2400" dirty="0">
                <a:solidFill>
                  <a:schemeClr val="accent5">
                    <a:lumMod val="50000"/>
                  </a:schemeClr>
                </a:solidFill>
              </a:rPr>
              <a:t>[L</a:t>
            </a:r>
            <a:r>
              <a:rPr lang="en-GB" sz="2400" b="1" dirty="0">
                <a:solidFill>
                  <a:schemeClr val="accent5">
                    <a:lumMod val="50000"/>
                  </a:schemeClr>
                </a:solidFill>
              </a:rPr>
              <a:t>ie</a:t>
            </a:r>
            <a:r>
              <a:rPr lang="en-GB" sz="2400" dirty="0">
                <a:solidFill>
                  <a:schemeClr val="accent5">
                    <a:lumMod val="50000"/>
                  </a:schemeClr>
                </a:solidFill>
              </a:rPr>
              <a:t>be]</a:t>
            </a:r>
          </a:p>
        </p:txBody>
      </p:sp>
      <p:sp>
        <p:nvSpPr>
          <p:cNvPr id="96" name="TextBox 95">
            <a:extLst>
              <a:ext uri="{FF2B5EF4-FFF2-40B4-BE49-F238E27FC236}">
                <a16:creationId xmlns:a16="http://schemas.microsoft.com/office/drawing/2014/main" id="{350B82A0-7B2F-4982-8FDE-F632AB0590DB}"/>
              </a:ext>
            </a:extLst>
          </p:cNvPr>
          <p:cNvSpPr txBox="1"/>
          <p:nvPr/>
        </p:nvSpPr>
        <p:spPr>
          <a:xfrm>
            <a:off x="7837833" y="2583117"/>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n</a:t>
            </a:r>
            <a:r>
              <a:rPr lang="en-GB" sz="2400" b="1" dirty="0" err="1">
                <a:solidFill>
                  <a:schemeClr val="accent5">
                    <a:lumMod val="50000"/>
                  </a:schemeClr>
                </a:solidFill>
              </a:rPr>
              <a:t>ie</a:t>
            </a:r>
            <a:r>
              <a:rPr lang="en-GB" sz="2400" dirty="0" err="1">
                <a:solidFill>
                  <a:schemeClr val="accent5">
                    <a:lumMod val="50000"/>
                  </a:schemeClr>
                </a:solidFill>
              </a:rPr>
              <a:t>mand</a:t>
            </a:r>
            <a:r>
              <a:rPr lang="en-GB" sz="2400" dirty="0">
                <a:solidFill>
                  <a:schemeClr val="accent5">
                    <a:lumMod val="50000"/>
                  </a:schemeClr>
                </a:solidFill>
              </a:rPr>
              <a:t>]</a:t>
            </a:r>
          </a:p>
        </p:txBody>
      </p:sp>
      <p:sp>
        <p:nvSpPr>
          <p:cNvPr id="97" name="TextBox 96">
            <a:extLst>
              <a:ext uri="{FF2B5EF4-FFF2-40B4-BE49-F238E27FC236}">
                <a16:creationId xmlns:a16="http://schemas.microsoft.com/office/drawing/2014/main" id="{FD65ADB7-C2FE-4EF4-A906-FB5BE870606B}"/>
              </a:ext>
            </a:extLst>
          </p:cNvPr>
          <p:cNvSpPr txBox="1"/>
          <p:nvPr/>
        </p:nvSpPr>
        <p:spPr>
          <a:xfrm>
            <a:off x="2037810" y="1702162"/>
            <a:ext cx="2292553" cy="461665"/>
          </a:xfrm>
          <a:prstGeom prst="rect">
            <a:avLst/>
          </a:prstGeom>
          <a:noFill/>
        </p:spPr>
        <p:txBody>
          <a:bodyPr wrap="square" rtlCol="0">
            <a:spAutoFit/>
          </a:bodyPr>
          <a:lstStyle/>
          <a:p>
            <a:pPr algn="ctr"/>
            <a:r>
              <a:rPr lang="en-GB" sz="2400" dirty="0">
                <a:solidFill>
                  <a:schemeClr val="accent5">
                    <a:lumMod val="50000"/>
                  </a:schemeClr>
                </a:solidFill>
              </a:rPr>
              <a:t>[Schn</a:t>
            </a:r>
            <a:r>
              <a:rPr lang="en-GB" sz="2400" b="1" dirty="0">
                <a:solidFill>
                  <a:schemeClr val="accent5">
                    <a:lumMod val="50000"/>
                  </a:schemeClr>
                </a:solidFill>
              </a:rPr>
              <a:t>ee</a:t>
            </a:r>
            <a:r>
              <a:rPr lang="en-GB" sz="2400" dirty="0">
                <a:solidFill>
                  <a:schemeClr val="accent5">
                    <a:lumMod val="50000"/>
                  </a:schemeClr>
                </a:solidFill>
              </a:rPr>
              <a:t>]</a:t>
            </a:r>
          </a:p>
        </p:txBody>
      </p:sp>
      <p:sp>
        <p:nvSpPr>
          <p:cNvPr id="98" name="TextBox 97">
            <a:extLst>
              <a:ext uri="{FF2B5EF4-FFF2-40B4-BE49-F238E27FC236}">
                <a16:creationId xmlns:a16="http://schemas.microsoft.com/office/drawing/2014/main" id="{BAF5BFE1-A29D-451C-9189-36D86A1F020D}"/>
              </a:ext>
            </a:extLst>
          </p:cNvPr>
          <p:cNvSpPr txBox="1"/>
          <p:nvPr/>
        </p:nvSpPr>
        <p:spPr>
          <a:xfrm>
            <a:off x="3902196" y="1760272"/>
            <a:ext cx="2292553" cy="461665"/>
          </a:xfrm>
          <a:prstGeom prst="rect">
            <a:avLst/>
          </a:prstGeom>
          <a:noFill/>
        </p:spPr>
        <p:txBody>
          <a:bodyPr wrap="square" rtlCol="0">
            <a:spAutoFit/>
          </a:bodyPr>
          <a:lstStyle/>
          <a:p>
            <a:pPr algn="ctr"/>
            <a:r>
              <a:rPr lang="en-GB" sz="2400" dirty="0">
                <a:solidFill>
                  <a:schemeClr val="accent5">
                    <a:lumMod val="50000"/>
                  </a:schemeClr>
                </a:solidFill>
              </a:rPr>
              <a:t>[L</a:t>
            </a:r>
            <a:r>
              <a:rPr lang="en-GB" sz="2400" b="1" dirty="0">
                <a:solidFill>
                  <a:schemeClr val="accent5">
                    <a:lumMod val="50000"/>
                  </a:schemeClr>
                </a:solidFill>
              </a:rPr>
              <a:t>ie</a:t>
            </a:r>
            <a:r>
              <a:rPr lang="en-GB" sz="2400" dirty="0">
                <a:solidFill>
                  <a:schemeClr val="accent5">
                    <a:lumMod val="50000"/>
                  </a:schemeClr>
                </a:solidFill>
              </a:rPr>
              <a:t>d]</a:t>
            </a:r>
          </a:p>
        </p:txBody>
      </p:sp>
      <p:sp>
        <p:nvSpPr>
          <p:cNvPr id="99" name="TextBox 98">
            <a:extLst>
              <a:ext uri="{FF2B5EF4-FFF2-40B4-BE49-F238E27FC236}">
                <a16:creationId xmlns:a16="http://schemas.microsoft.com/office/drawing/2014/main" id="{13552C2B-8048-4481-9139-D1A692F74FDC}"/>
              </a:ext>
            </a:extLst>
          </p:cNvPr>
          <p:cNvSpPr txBox="1"/>
          <p:nvPr/>
        </p:nvSpPr>
        <p:spPr>
          <a:xfrm>
            <a:off x="5893909" y="1758901"/>
            <a:ext cx="2292553" cy="461665"/>
          </a:xfrm>
          <a:prstGeom prst="rect">
            <a:avLst/>
          </a:prstGeom>
          <a:noFill/>
        </p:spPr>
        <p:txBody>
          <a:bodyPr wrap="square" rtlCol="0">
            <a:spAutoFit/>
          </a:bodyPr>
          <a:lstStyle/>
          <a:p>
            <a:pPr algn="ctr"/>
            <a:r>
              <a:rPr lang="en-GB" sz="2400" dirty="0">
                <a:solidFill>
                  <a:schemeClr val="accent5">
                    <a:lumMod val="50000"/>
                  </a:schemeClr>
                </a:solidFill>
              </a:rPr>
              <a:t>[T</a:t>
            </a:r>
            <a:r>
              <a:rPr lang="en-GB" sz="2400" b="1" dirty="0">
                <a:solidFill>
                  <a:schemeClr val="accent5">
                    <a:lumMod val="50000"/>
                  </a:schemeClr>
                </a:solidFill>
              </a:rPr>
              <a:t>ee</a:t>
            </a:r>
            <a:r>
              <a:rPr lang="en-GB" sz="2400" dirty="0">
                <a:solidFill>
                  <a:schemeClr val="accent5">
                    <a:lumMod val="50000"/>
                  </a:schemeClr>
                </a:solidFill>
              </a:rPr>
              <a:t>]</a:t>
            </a:r>
          </a:p>
        </p:txBody>
      </p:sp>
      <p:sp>
        <p:nvSpPr>
          <p:cNvPr id="100" name="TextBox 99">
            <a:extLst>
              <a:ext uri="{FF2B5EF4-FFF2-40B4-BE49-F238E27FC236}">
                <a16:creationId xmlns:a16="http://schemas.microsoft.com/office/drawing/2014/main" id="{CE5C1995-C8BB-454B-A088-C04E021CC6B6}"/>
              </a:ext>
            </a:extLst>
          </p:cNvPr>
          <p:cNvSpPr txBox="1"/>
          <p:nvPr/>
        </p:nvSpPr>
        <p:spPr>
          <a:xfrm>
            <a:off x="2106215" y="3774597"/>
            <a:ext cx="2292553" cy="461665"/>
          </a:xfrm>
          <a:prstGeom prst="rect">
            <a:avLst/>
          </a:prstGeom>
          <a:noFill/>
        </p:spPr>
        <p:txBody>
          <a:bodyPr wrap="square" rtlCol="0">
            <a:spAutoFit/>
          </a:bodyPr>
          <a:lstStyle/>
          <a:p>
            <a:pPr algn="ctr"/>
            <a:r>
              <a:rPr lang="en-GB" sz="2400" dirty="0">
                <a:solidFill>
                  <a:schemeClr val="accent5">
                    <a:lumMod val="50000"/>
                  </a:schemeClr>
                </a:solidFill>
              </a:rPr>
              <a:t>[Fr</a:t>
            </a:r>
            <a:r>
              <a:rPr lang="en-GB" sz="2400" b="1" dirty="0">
                <a:solidFill>
                  <a:schemeClr val="accent5">
                    <a:lumMod val="50000"/>
                  </a:schemeClr>
                </a:solidFill>
              </a:rPr>
              <a:t>ie</a:t>
            </a:r>
            <a:r>
              <a:rPr lang="en-GB" sz="2400" dirty="0">
                <a:solidFill>
                  <a:schemeClr val="accent5">
                    <a:lumMod val="50000"/>
                  </a:schemeClr>
                </a:solidFill>
              </a:rPr>
              <a:t>den]</a:t>
            </a:r>
          </a:p>
        </p:txBody>
      </p:sp>
      <p:sp>
        <p:nvSpPr>
          <p:cNvPr id="101" name="TextBox 100">
            <a:extLst>
              <a:ext uri="{FF2B5EF4-FFF2-40B4-BE49-F238E27FC236}">
                <a16:creationId xmlns:a16="http://schemas.microsoft.com/office/drawing/2014/main" id="{74738F1E-DA14-4803-8F99-6D87113136C0}"/>
              </a:ext>
            </a:extLst>
          </p:cNvPr>
          <p:cNvSpPr txBox="1"/>
          <p:nvPr/>
        </p:nvSpPr>
        <p:spPr>
          <a:xfrm>
            <a:off x="5193" y="2946968"/>
            <a:ext cx="2292553" cy="461665"/>
          </a:xfrm>
          <a:prstGeom prst="rect">
            <a:avLst/>
          </a:prstGeom>
          <a:noFill/>
        </p:spPr>
        <p:txBody>
          <a:bodyPr wrap="square" rtlCol="0">
            <a:spAutoFit/>
          </a:bodyPr>
          <a:lstStyle/>
          <a:p>
            <a:pPr algn="ctr"/>
            <a:r>
              <a:rPr lang="en-GB" sz="2400" dirty="0">
                <a:solidFill>
                  <a:schemeClr val="accent5">
                    <a:lumMod val="50000"/>
                  </a:schemeClr>
                </a:solidFill>
              </a:rPr>
              <a:t>[N</a:t>
            </a:r>
            <a:r>
              <a:rPr lang="en-GB" sz="2400" b="1" dirty="0">
                <a:solidFill>
                  <a:schemeClr val="accent5">
                    <a:lumMod val="50000"/>
                  </a:schemeClr>
                </a:solidFill>
              </a:rPr>
              <a:t>ee</a:t>
            </a:r>
            <a:r>
              <a:rPr lang="en-GB" sz="2400" dirty="0">
                <a:solidFill>
                  <a:schemeClr val="accent5">
                    <a:lumMod val="50000"/>
                  </a:schemeClr>
                </a:solidFill>
              </a:rPr>
              <a:t>!]</a:t>
            </a:r>
          </a:p>
        </p:txBody>
      </p:sp>
      <p:sp>
        <p:nvSpPr>
          <p:cNvPr id="102" name="TextBox 101">
            <a:extLst>
              <a:ext uri="{FF2B5EF4-FFF2-40B4-BE49-F238E27FC236}">
                <a16:creationId xmlns:a16="http://schemas.microsoft.com/office/drawing/2014/main" id="{CD679C35-5E7C-4355-A172-9BE97B9E2429}"/>
              </a:ext>
            </a:extLst>
          </p:cNvPr>
          <p:cNvSpPr txBox="1"/>
          <p:nvPr/>
        </p:nvSpPr>
        <p:spPr>
          <a:xfrm>
            <a:off x="-276540" y="4207597"/>
            <a:ext cx="2292553"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dirty="0" err="1">
                <a:solidFill>
                  <a:schemeClr val="accent5">
                    <a:lumMod val="50000"/>
                  </a:schemeClr>
                </a:solidFill>
              </a:rPr>
              <a:t>Kaff</a:t>
            </a:r>
            <a:r>
              <a:rPr lang="en-GB" sz="2400" b="1" dirty="0" err="1">
                <a:solidFill>
                  <a:schemeClr val="accent5">
                    <a:lumMod val="50000"/>
                  </a:schemeClr>
                </a:solidFill>
              </a:rPr>
              <a:t>ee</a:t>
            </a:r>
            <a:r>
              <a:rPr lang="en-GB" sz="2400" dirty="0">
                <a:solidFill>
                  <a:schemeClr val="accent5">
                    <a:lumMod val="50000"/>
                  </a:schemeClr>
                </a:solidFill>
              </a:rPr>
              <a:t>]</a:t>
            </a:r>
          </a:p>
        </p:txBody>
      </p:sp>
      <p:pic>
        <p:nvPicPr>
          <p:cNvPr id="104" name="Picture 103" descr="A picture containing clipart&#10;&#10;Description automatically generated">
            <a:extLst>
              <a:ext uri="{FF2B5EF4-FFF2-40B4-BE49-F238E27FC236}">
                <a16:creationId xmlns:a16="http://schemas.microsoft.com/office/drawing/2014/main" id="{F2153C1C-3B1E-44B4-BC09-7ED868CE92B7}"/>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8892" b="96888" l="2237" r="94177">
                        <a14:foregroundMark x1="17084" y1="76192" x2="17084" y2="76192"/>
                        <a14:foregroundMark x1="32896" y1="64794" x2="32896" y2="64794"/>
                        <a14:foregroundMark x1="51176" y1="40986" x2="51678" y2="40986"/>
                        <a14:foregroundMark x1="20555" y1="14066" x2="20555" y2="14066"/>
                        <a14:foregroundMark x1="24990" y1="29588" x2="24990" y2="29062"/>
                        <a14:foregroundMark x1="85268" y1="80841" x2="85268" y2="80841"/>
                        <a14:foregroundMark x1="92711" y1="87591" x2="92711" y2="87591"/>
                        <a14:foregroundMark x1="86271" y1="93775" x2="86271" y2="93775"/>
                        <a14:foregroundMark x1="79830" y1="94826" x2="79830" y2="94826"/>
                        <a14:foregroundMark x1="10181" y1="80315" x2="10181" y2="80315"/>
                        <a14:foregroundMark x1="5245" y1="70493" x2="5245" y2="70493"/>
                        <a14:foregroundMark x1="4242" y1="86015" x2="4242" y2="86015"/>
                        <a14:foregroundMark x1="3278" y1="69968" x2="3278" y2="69968"/>
                        <a14:foregroundMark x1="93174" y1="75667" x2="93174" y2="75667"/>
                        <a14:foregroundMark x1="86772" y1="95877" x2="86772" y2="95877"/>
                        <a14:foregroundMark x1="94177" y1="92765" x2="94177" y2="92765"/>
                        <a14:foregroundMark x1="80332" y1="96888" x2="80332" y2="96888"/>
                        <a14:foregroundMark x1="2275" y1="89127" x2="2275" y2="89127"/>
                        <a14:foregroundMark x1="59583" y1="28052" x2="59583" y2="28052"/>
                        <a14:foregroundMark x1="49711" y1="27526" x2="49711" y2="27526"/>
                        <a14:foregroundMark x1="48708" y1="27526" x2="48245" y2="27526"/>
                        <a14:foregroundMark x1="57115" y1="20776" x2="57115" y2="20776"/>
                        <a14:foregroundMark x1="57115" y1="27001" x2="57115" y2="27001"/>
                        <a14:foregroundMark x1="52680" y1="8892" x2="52680" y2="8892"/>
                        <a14:foregroundMark x1="58619" y1="28052" x2="58619" y2="28052"/>
                        <a14:foregroundMark x1="49711" y1="27001" x2="49711" y2="27001"/>
                        <a14:foregroundMark x1="36868" y1="68432" x2="36868" y2="68432"/>
                        <a14:foregroundMark x1="54146" y1="43573" x2="54146" y2="43573"/>
                      </a14:backgroundRemoval>
                    </a14:imgEffect>
                  </a14:imgLayer>
                </a14:imgProps>
              </a:ext>
              <a:ext uri="{28A0092B-C50C-407E-A947-70E740481C1C}">
                <a14:useLocalDpi xmlns:a14="http://schemas.microsoft.com/office/drawing/2010/main" val="0"/>
              </a:ext>
            </a:extLst>
          </a:blip>
          <a:stretch>
            <a:fillRect/>
          </a:stretch>
        </p:blipFill>
        <p:spPr>
          <a:xfrm>
            <a:off x="6839084" y="5050836"/>
            <a:ext cx="860575" cy="821243"/>
          </a:xfrm>
          <a:prstGeom prst="rect">
            <a:avLst/>
          </a:prstGeom>
        </p:spPr>
      </p:pic>
      <p:pic>
        <p:nvPicPr>
          <p:cNvPr id="105" name="Picture 104" descr="Background pattern&#10;&#10;Description automatically generated">
            <a:extLst>
              <a:ext uri="{FF2B5EF4-FFF2-40B4-BE49-F238E27FC236}">
                <a16:creationId xmlns:a16="http://schemas.microsoft.com/office/drawing/2014/main" id="{C626B2C3-62DF-4BAF-A90D-13002D1424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76158" y="2378345"/>
            <a:ext cx="1341688" cy="870001"/>
          </a:xfrm>
          <a:prstGeom prst="rect">
            <a:avLst/>
          </a:prstGeom>
        </p:spPr>
      </p:pic>
    </p:spTree>
    <p:extLst>
      <p:ext uri="{BB962C8B-B14F-4D97-AF65-F5344CB8AC3E}">
        <p14:creationId xmlns:p14="http://schemas.microsoft.com/office/powerpoint/2010/main" val="4284388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0000"/>
                                        <p:tgtEl>
                                          <p:spTgt spid="48"/>
                                        </p:tgtEl>
                                      </p:cBhvr>
                                    </p:animEffect>
                                    <p:set>
                                      <p:cBhvr>
                                        <p:cTn id="7" dur="1" fill="hold">
                                          <p:stCondLst>
                                            <p:cond delay="39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710" y="1512145"/>
            <a:ext cx="3456276" cy="34562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204D7E1-CAF7-4C39-9F98-74EFF26FA7DF}"/>
              </a:ext>
            </a:extLst>
          </p:cNvPr>
          <p:cNvSpPr txBox="1"/>
          <p:nvPr/>
        </p:nvSpPr>
        <p:spPr>
          <a:xfrm>
            <a:off x="4074648" y="5513578"/>
            <a:ext cx="3734400" cy="584775"/>
          </a:xfrm>
          <a:prstGeom prst="rect">
            <a:avLst/>
          </a:prstGeom>
          <a:solidFill>
            <a:schemeClr val="bg1"/>
          </a:solidFill>
        </p:spPr>
        <p:txBody>
          <a:bodyPr wrap="square" rtlCol="0">
            <a:spAutoFit/>
          </a:bodyPr>
          <a:lstStyle/>
          <a:p>
            <a:pPr algn="ctr"/>
            <a:r>
              <a:rPr lang="en-GB" sz="3200" dirty="0">
                <a:solidFill>
                  <a:srgbClr val="1F4E79"/>
                </a:solidFill>
                <a:latin typeface="Century Gothic" panose="020B0502020202020204" pitchFamily="34" charset="0"/>
              </a:rPr>
              <a:t>die </a:t>
            </a:r>
            <a:r>
              <a:rPr lang="en-GB" sz="3200" dirty="0" err="1">
                <a:solidFill>
                  <a:srgbClr val="1F4E79"/>
                </a:solidFill>
                <a:latin typeface="Century Gothic" panose="020B0502020202020204" pitchFamily="34" charset="0"/>
              </a:rPr>
              <a:t>Lehrerin</a:t>
            </a:r>
            <a:endParaRPr lang="en-GB" sz="3200"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3444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386878"/>
            <a:ext cx="5946262" cy="1485422"/>
          </a:xfrm>
        </p:spPr>
        <p:txBody>
          <a:bodyPr>
            <a:normAutofit fontScale="90000"/>
          </a:bodyPr>
          <a:lstStyle/>
          <a:p>
            <a:pPr algn="l"/>
            <a:r>
              <a:rPr lang="en-GB" sz="4000" b="1">
                <a:solidFill>
                  <a:prstClr val="white"/>
                </a:solidFill>
              </a:rPr>
              <a:t>Asking and answering questions about having</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159444" cy="571756"/>
          </a:xfrm>
        </p:spPr>
        <p:txBody>
          <a:bodyPr>
            <a:normAutofit fontScale="47500" lnSpcReduction="20000"/>
          </a:bodyPr>
          <a:lstStyle/>
          <a:p>
            <a:pPr algn="l"/>
            <a:r>
              <a:rPr lang="en-GB" sz="3000">
                <a:solidFill>
                  <a:prstClr val="white"/>
                </a:solidFill>
              </a:rPr>
              <a:t>VSO questions; negation with </a:t>
            </a:r>
          </a:p>
          <a:p>
            <a:pPr algn="l"/>
            <a:r>
              <a:rPr lang="en-GB" sz="3000">
                <a:solidFill>
                  <a:prstClr val="white"/>
                </a:solidFill>
              </a:rPr>
              <a:t>kein + nouns R2 (accusative); mein/meine/mein R1 (nominative)</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584319"/>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[ie]</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1.1</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7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14</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15/12/21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37952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41" name="TextBox 40"/>
          <p:cNvSpPr txBox="1"/>
          <p:nvPr/>
        </p:nvSpPr>
        <p:spPr>
          <a:xfrm rot="20358354">
            <a:off x="1284911" y="3033912"/>
            <a:ext cx="1408670" cy="461665"/>
          </a:xfrm>
          <a:prstGeom prst="rect">
            <a:avLst/>
          </a:prstGeom>
          <a:noFill/>
        </p:spPr>
        <p:txBody>
          <a:bodyPr wrap="square" rtlCol="0">
            <a:spAutoFit/>
          </a:bodyPr>
          <a:lstStyle/>
          <a:p>
            <a:r>
              <a:rPr lang="en-GB" dirty="0" err="1">
                <a:solidFill>
                  <a:srgbClr val="002060"/>
                </a:solidFill>
              </a:rPr>
              <a:t>Frankr</a:t>
            </a:r>
            <a:r>
              <a:rPr lang="en-GB" sz="2400" b="1" dirty="0" err="1">
                <a:solidFill>
                  <a:srgbClr val="002060"/>
                </a:solidFill>
              </a:rPr>
              <a:t>ei</a:t>
            </a:r>
            <a:r>
              <a:rPr lang="en-GB" dirty="0" err="1">
                <a:solidFill>
                  <a:srgbClr val="002060"/>
                </a:solidFill>
              </a:rPr>
              <a:t>ch</a:t>
            </a:r>
            <a:endParaRPr lang="en-GB" dirty="0">
              <a:solidFill>
                <a:srgbClr val="002060"/>
              </a:solidFill>
            </a:endParaRPr>
          </a:p>
        </p:txBody>
      </p:sp>
      <p:sp>
        <p:nvSpPr>
          <p:cNvPr id="42" name="TextBox 41"/>
          <p:cNvSpPr txBox="1"/>
          <p:nvPr/>
        </p:nvSpPr>
        <p:spPr>
          <a:xfrm rot="522572">
            <a:off x="2664941" y="1302403"/>
            <a:ext cx="1408670" cy="461665"/>
          </a:xfrm>
          <a:prstGeom prst="rect">
            <a:avLst/>
          </a:prstGeom>
          <a:noFill/>
        </p:spPr>
        <p:txBody>
          <a:bodyPr wrap="square" rtlCol="0">
            <a:spAutoFit/>
          </a:bodyPr>
          <a:lstStyle/>
          <a:p>
            <a:r>
              <a:rPr lang="en-GB" dirty="0" err="1">
                <a:solidFill>
                  <a:srgbClr val="002060"/>
                </a:solidFill>
              </a:rPr>
              <a:t>k</a:t>
            </a:r>
            <a:r>
              <a:rPr lang="en-GB" sz="2400" b="1" dirty="0" err="1">
                <a:solidFill>
                  <a:srgbClr val="002060"/>
                </a:solidFill>
              </a:rPr>
              <a:t>ei</a:t>
            </a:r>
            <a:r>
              <a:rPr lang="en-GB" sz="2200" dirty="0" err="1">
                <a:solidFill>
                  <a:srgbClr val="002060"/>
                </a:solidFill>
              </a:rPr>
              <a:t>n</a:t>
            </a:r>
            <a:endParaRPr lang="en-GB" sz="2200" dirty="0">
              <a:solidFill>
                <a:srgbClr val="002060"/>
              </a:solidFill>
            </a:endParaRPr>
          </a:p>
        </p:txBody>
      </p:sp>
      <p:sp>
        <p:nvSpPr>
          <p:cNvPr id="43" name="TextBox 42"/>
          <p:cNvSpPr txBox="1"/>
          <p:nvPr/>
        </p:nvSpPr>
        <p:spPr>
          <a:xfrm rot="522572">
            <a:off x="4712044" y="1403545"/>
            <a:ext cx="1408670"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ei</a:t>
            </a:r>
            <a:r>
              <a:rPr lang="en-GB" dirty="0" err="1">
                <a:solidFill>
                  <a:srgbClr val="002060"/>
                </a:solidFill>
              </a:rPr>
              <a:t>ß</a:t>
            </a:r>
            <a:endParaRPr lang="en-GB" dirty="0">
              <a:solidFill>
                <a:srgbClr val="002060"/>
              </a:solidFill>
            </a:endParaRPr>
          </a:p>
        </p:txBody>
      </p:sp>
      <p:sp>
        <p:nvSpPr>
          <p:cNvPr id="44" name="TextBox 43"/>
          <p:cNvSpPr txBox="1"/>
          <p:nvPr/>
        </p:nvSpPr>
        <p:spPr>
          <a:xfrm rot="522572">
            <a:off x="2207743" y="3767392"/>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ei</a:t>
            </a:r>
            <a:r>
              <a:rPr lang="en-GB" dirty="0" err="1">
                <a:solidFill>
                  <a:srgbClr val="002060"/>
                </a:solidFill>
              </a:rPr>
              <a:t>der</a:t>
            </a:r>
            <a:endParaRPr lang="en-GB" dirty="0">
              <a:solidFill>
                <a:srgbClr val="002060"/>
              </a:solidFill>
            </a:endParaRPr>
          </a:p>
        </p:txBody>
      </p:sp>
      <p:sp>
        <p:nvSpPr>
          <p:cNvPr id="45" name="TextBox 44"/>
          <p:cNvSpPr txBox="1"/>
          <p:nvPr/>
        </p:nvSpPr>
        <p:spPr>
          <a:xfrm rot="21271385">
            <a:off x="2150077" y="2153982"/>
            <a:ext cx="1408670" cy="461665"/>
          </a:xfrm>
          <a:prstGeom prst="rect">
            <a:avLst/>
          </a:prstGeom>
          <a:noFill/>
        </p:spPr>
        <p:txBody>
          <a:bodyPr wrap="square" rtlCol="0">
            <a:spAutoFit/>
          </a:bodyPr>
          <a:lstStyle/>
          <a:p>
            <a:r>
              <a:rPr lang="en-GB" dirty="0" err="1">
                <a:solidFill>
                  <a:srgbClr val="002060"/>
                </a:solidFill>
              </a:rPr>
              <a:t>ich</a:t>
            </a:r>
            <a:r>
              <a:rPr lang="en-GB" dirty="0">
                <a:solidFill>
                  <a:srgbClr val="002060"/>
                </a:solidFill>
              </a:rPr>
              <a:t> </a:t>
            </a:r>
            <a:r>
              <a:rPr lang="en-GB" dirty="0" err="1">
                <a:solidFill>
                  <a:srgbClr val="002060"/>
                </a:solidFill>
              </a:rPr>
              <a:t>h</a:t>
            </a:r>
            <a:r>
              <a:rPr lang="en-GB" sz="2400" b="1" dirty="0" err="1">
                <a:solidFill>
                  <a:srgbClr val="002060"/>
                </a:solidFill>
              </a:rPr>
              <a:t>ei</a:t>
            </a:r>
            <a:r>
              <a:rPr lang="el-GR" dirty="0">
                <a:solidFill>
                  <a:srgbClr val="002060"/>
                </a:solidFill>
                <a:cs typeface="Calibri" panose="020F0502020204030204" pitchFamily="34" charset="0"/>
              </a:rPr>
              <a:t>β</a:t>
            </a:r>
            <a:r>
              <a:rPr lang="en-GB" dirty="0">
                <a:solidFill>
                  <a:srgbClr val="002060"/>
                </a:solidFill>
                <a:latin typeface="Calibri" panose="020F0502020204030204" pitchFamily="34" charset="0"/>
                <a:cs typeface="Calibri" panose="020F0502020204030204" pitchFamily="34" charset="0"/>
              </a:rPr>
              <a:t>e</a:t>
            </a:r>
            <a:endParaRPr lang="en-GB" dirty="0">
              <a:solidFill>
                <a:srgbClr val="002060"/>
              </a:solidFill>
            </a:endParaRPr>
          </a:p>
        </p:txBody>
      </p:sp>
      <p:sp>
        <p:nvSpPr>
          <p:cNvPr id="46" name="TextBox 45"/>
          <p:cNvSpPr txBox="1"/>
          <p:nvPr/>
        </p:nvSpPr>
        <p:spPr>
          <a:xfrm rot="522572">
            <a:off x="4300470" y="3977141"/>
            <a:ext cx="1408670" cy="400110"/>
          </a:xfrm>
          <a:prstGeom prst="rect">
            <a:avLst/>
          </a:prstGeom>
          <a:noFill/>
        </p:spPr>
        <p:txBody>
          <a:bodyPr wrap="square" rtlCol="0">
            <a:spAutoFit/>
          </a:bodyPr>
          <a:lstStyle/>
          <a:p>
            <a:r>
              <a:rPr lang="en-GB" sz="2000" b="1" dirty="0">
                <a:solidFill>
                  <a:srgbClr val="002060"/>
                </a:solidFill>
              </a:rPr>
              <a:t>ei</a:t>
            </a:r>
            <a:r>
              <a:rPr lang="en-GB" dirty="0">
                <a:solidFill>
                  <a:srgbClr val="002060"/>
                </a:solidFill>
              </a:rPr>
              <a:t>n </a:t>
            </a:r>
            <a:endParaRPr lang="en-GB" b="1" dirty="0">
              <a:solidFill>
                <a:srgbClr val="002060"/>
              </a:solidFill>
            </a:endParaRPr>
          </a:p>
        </p:txBody>
      </p:sp>
      <p:sp>
        <p:nvSpPr>
          <p:cNvPr id="47" name="TextBox 46"/>
          <p:cNvSpPr txBox="1"/>
          <p:nvPr/>
        </p:nvSpPr>
        <p:spPr>
          <a:xfrm rot="522572">
            <a:off x="3320516" y="5650066"/>
            <a:ext cx="1408670" cy="461665"/>
          </a:xfrm>
          <a:prstGeom prst="rect">
            <a:avLst/>
          </a:prstGeom>
          <a:noFill/>
        </p:spPr>
        <p:txBody>
          <a:bodyPr wrap="square" rtlCol="0">
            <a:spAutoFit/>
          </a:bodyPr>
          <a:lstStyle/>
          <a:p>
            <a:r>
              <a:rPr lang="en-GB" dirty="0" err="1">
                <a:solidFill>
                  <a:srgbClr val="002060"/>
                </a:solidFill>
              </a:rPr>
              <a:t>Poliz</a:t>
            </a:r>
            <a:r>
              <a:rPr lang="en-GB" sz="2400" b="1" dirty="0" err="1">
                <a:solidFill>
                  <a:srgbClr val="002060"/>
                </a:solidFill>
              </a:rPr>
              <a:t>ei</a:t>
            </a:r>
            <a:endParaRPr lang="en-GB" dirty="0">
              <a:solidFill>
                <a:srgbClr val="002060"/>
              </a:solidFill>
            </a:endParaRPr>
          </a:p>
        </p:txBody>
      </p:sp>
      <p:sp>
        <p:nvSpPr>
          <p:cNvPr id="48" name="TextBox 47"/>
          <p:cNvSpPr txBox="1"/>
          <p:nvPr/>
        </p:nvSpPr>
        <p:spPr>
          <a:xfrm rot="522572">
            <a:off x="4543285" y="5045977"/>
            <a:ext cx="1408670" cy="461665"/>
          </a:xfrm>
          <a:prstGeom prst="rect">
            <a:avLst/>
          </a:prstGeom>
          <a:noFill/>
        </p:spPr>
        <p:txBody>
          <a:bodyPr wrap="square" rtlCol="0">
            <a:spAutoFit/>
          </a:bodyPr>
          <a:lstStyle/>
          <a:p>
            <a:r>
              <a:rPr lang="en-GB" dirty="0">
                <a:solidFill>
                  <a:srgbClr val="002060"/>
                </a:solidFill>
              </a:rPr>
              <a:t>die </a:t>
            </a:r>
            <a:r>
              <a:rPr lang="en-GB" dirty="0" err="1">
                <a:solidFill>
                  <a:srgbClr val="002060"/>
                </a:solidFill>
              </a:rPr>
              <a:t>Schw</a:t>
            </a:r>
            <a:r>
              <a:rPr lang="en-GB" sz="2400" b="1" dirty="0" err="1">
                <a:solidFill>
                  <a:srgbClr val="002060"/>
                </a:solidFill>
              </a:rPr>
              <a:t>ei</a:t>
            </a:r>
            <a:r>
              <a:rPr lang="en-GB" dirty="0" err="1">
                <a:solidFill>
                  <a:srgbClr val="002060"/>
                </a:solidFill>
              </a:rPr>
              <a:t>z</a:t>
            </a:r>
            <a:endParaRPr lang="en-GB" sz="1400" dirty="0">
              <a:solidFill>
                <a:srgbClr val="002060"/>
              </a:solidFill>
            </a:endParaRPr>
          </a:p>
        </p:txBody>
      </p:sp>
      <p:sp>
        <p:nvSpPr>
          <p:cNvPr id="49" name="TextBox 48"/>
          <p:cNvSpPr txBox="1"/>
          <p:nvPr/>
        </p:nvSpPr>
        <p:spPr>
          <a:xfrm>
            <a:off x="3369510" y="2618808"/>
            <a:ext cx="3025707" cy="461665"/>
          </a:xfrm>
          <a:prstGeom prst="rect">
            <a:avLst/>
          </a:prstGeom>
          <a:noFill/>
        </p:spPr>
        <p:txBody>
          <a:bodyPr wrap="square" rtlCol="0">
            <a:spAutoFit/>
          </a:bodyPr>
          <a:lstStyle/>
          <a:p>
            <a:r>
              <a:rPr lang="en-GB" dirty="0" err="1">
                <a:solidFill>
                  <a:srgbClr val="002060"/>
                </a:solidFill>
              </a:rPr>
              <a:t>Wie</a:t>
            </a:r>
            <a:r>
              <a:rPr lang="en-GB" dirty="0">
                <a:solidFill>
                  <a:srgbClr val="002060"/>
                </a:solidFill>
              </a:rPr>
              <a:t> </a:t>
            </a:r>
            <a:r>
              <a:rPr lang="en-GB" dirty="0" err="1">
                <a:solidFill>
                  <a:srgbClr val="002060"/>
                </a:solidFill>
              </a:rPr>
              <a:t>schr</a:t>
            </a:r>
            <a:r>
              <a:rPr lang="en-GB" sz="2400" b="1" dirty="0" err="1">
                <a:solidFill>
                  <a:srgbClr val="002060"/>
                </a:solidFill>
              </a:rPr>
              <a:t>ei</a:t>
            </a:r>
            <a:r>
              <a:rPr lang="en-GB" dirty="0" err="1">
                <a:solidFill>
                  <a:srgbClr val="002060"/>
                </a:solidFill>
              </a:rPr>
              <a:t>bt</a:t>
            </a:r>
            <a:r>
              <a:rPr lang="en-GB" dirty="0">
                <a:solidFill>
                  <a:srgbClr val="002060"/>
                </a:solidFill>
              </a:rPr>
              <a:t> man das?</a:t>
            </a:r>
          </a:p>
        </p:txBody>
      </p:sp>
      <p:sp>
        <p:nvSpPr>
          <p:cNvPr id="50" name="Freeform 49"/>
          <p:cNvSpPr/>
          <p:nvPr/>
        </p:nvSpPr>
        <p:spPr>
          <a:xfrm>
            <a:off x="6105614" y="626923"/>
            <a:ext cx="683741" cy="5616915"/>
          </a:xfrm>
          <a:custGeom>
            <a:avLst/>
            <a:gdLst>
              <a:gd name="connsiteX0" fmla="*/ 527222 w 683741"/>
              <a:gd name="connsiteY0" fmla="*/ 0 h 6153665"/>
              <a:gd name="connsiteX1" fmla="*/ 469557 w 683741"/>
              <a:gd name="connsiteY1" fmla="*/ 8238 h 6153665"/>
              <a:gd name="connsiteX2" fmla="*/ 411892 w 683741"/>
              <a:gd name="connsiteY2" fmla="*/ 41189 h 6153665"/>
              <a:gd name="connsiteX3" fmla="*/ 378941 w 683741"/>
              <a:gd name="connsiteY3" fmla="*/ 57665 h 6153665"/>
              <a:gd name="connsiteX4" fmla="*/ 329514 w 683741"/>
              <a:gd name="connsiteY4" fmla="*/ 98854 h 6153665"/>
              <a:gd name="connsiteX5" fmla="*/ 304800 w 683741"/>
              <a:gd name="connsiteY5" fmla="*/ 107092 h 6153665"/>
              <a:gd name="connsiteX6" fmla="*/ 271849 w 683741"/>
              <a:gd name="connsiteY6" fmla="*/ 131805 h 6153665"/>
              <a:gd name="connsiteX7" fmla="*/ 181233 w 683741"/>
              <a:gd name="connsiteY7" fmla="*/ 181232 h 6153665"/>
              <a:gd name="connsiteX8" fmla="*/ 131805 w 683741"/>
              <a:gd name="connsiteY8" fmla="*/ 222421 h 6153665"/>
              <a:gd name="connsiteX9" fmla="*/ 107092 w 683741"/>
              <a:gd name="connsiteY9" fmla="*/ 255373 h 6153665"/>
              <a:gd name="connsiteX10" fmla="*/ 32951 w 683741"/>
              <a:gd name="connsiteY10" fmla="*/ 329513 h 6153665"/>
              <a:gd name="connsiteX11" fmla="*/ 0 w 683741"/>
              <a:gd name="connsiteY11" fmla="*/ 395416 h 6153665"/>
              <a:gd name="connsiteX12" fmla="*/ 32951 w 683741"/>
              <a:gd name="connsiteY12" fmla="*/ 642551 h 6153665"/>
              <a:gd name="connsiteX13" fmla="*/ 140043 w 683741"/>
              <a:gd name="connsiteY13" fmla="*/ 716692 h 6153665"/>
              <a:gd name="connsiteX14" fmla="*/ 189470 w 683741"/>
              <a:gd name="connsiteY14" fmla="*/ 749643 h 6153665"/>
              <a:gd name="connsiteX15" fmla="*/ 354227 w 683741"/>
              <a:gd name="connsiteY15" fmla="*/ 807308 h 6153665"/>
              <a:gd name="connsiteX16" fmla="*/ 378941 w 683741"/>
              <a:gd name="connsiteY16" fmla="*/ 815546 h 6153665"/>
              <a:gd name="connsiteX17" fmla="*/ 453081 w 683741"/>
              <a:gd name="connsiteY17" fmla="*/ 848497 h 6153665"/>
              <a:gd name="connsiteX18" fmla="*/ 502508 w 683741"/>
              <a:gd name="connsiteY18" fmla="*/ 856735 h 6153665"/>
              <a:gd name="connsiteX19" fmla="*/ 584887 w 683741"/>
              <a:gd name="connsiteY19" fmla="*/ 906162 h 6153665"/>
              <a:gd name="connsiteX20" fmla="*/ 609600 w 683741"/>
              <a:gd name="connsiteY20" fmla="*/ 914400 h 6153665"/>
              <a:gd name="connsiteX21" fmla="*/ 634314 w 683741"/>
              <a:gd name="connsiteY21" fmla="*/ 939113 h 6153665"/>
              <a:gd name="connsiteX22" fmla="*/ 659027 w 683741"/>
              <a:gd name="connsiteY22" fmla="*/ 955589 h 6153665"/>
              <a:gd name="connsiteX23" fmla="*/ 683741 w 683741"/>
              <a:gd name="connsiteY23" fmla="*/ 1037967 h 6153665"/>
              <a:gd name="connsiteX24" fmla="*/ 667265 w 683741"/>
              <a:gd name="connsiteY24" fmla="*/ 1169773 h 6153665"/>
              <a:gd name="connsiteX25" fmla="*/ 626076 w 683741"/>
              <a:gd name="connsiteY25" fmla="*/ 1268627 h 6153665"/>
              <a:gd name="connsiteX26" fmla="*/ 617838 w 683741"/>
              <a:gd name="connsiteY26" fmla="*/ 1301578 h 6153665"/>
              <a:gd name="connsiteX27" fmla="*/ 560173 w 683741"/>
              <a:gd name="connsiteY27" fmla="*/ 1392194 h 6153665"/>
              <a:gd name="connsiteX28" fmla="*/ 535460 w 683741"/>
              <a:gd name="connsiteY28" fmla="*/ 1416908 h 6153665"/>
              <a:gd name="connsiteX29" fmla="*/ 494270 w 683741"/>
              <a:gd name="connsiteY29" fmla="*/ 1491049 h 6153665"/>
              <a:gd name="connsiteX30" fmla="*/ 477795 w 683741"/>
              <a:gd name="connsiteY30" fmla="*/ 1524000 h 6153665"/>
              <a:gd name="connsiteX31" fmla="*/ 428368 w 683741"/>
              <a:gd name="connsiteY31" fmla="*/ 1573427 h 6153665"/>
              <a:gd name="connsiteX32" fmla="*/ 403654 w 683741"/>
              <a:gd name="connsiteY32" fmla="*/ 1622854 h 6153665"/>
              <a:gd name="connsiteX33" fmla="*/ 362465 w 683741"/>
              <a:gd name="connsiteY33" fmla="*/ 1721708 h 6153665"/>
              <a:gd name="connsiteX34" fmla="*/ 304800 w 683741"/>
              <a:gd name="connsiteY34" fmla="*/ 1812324 h 6153665"/>
              <a:gd name="connsiteX35" fmla="*/ 288324 w 683741"/>
              <a:gd name="connsiteY35" fmla="*/ 1853513 h 6153665"/>
              <a:gd name="connsiteX36" fmla="*/ 238897 w 683741"/>
              <a:gd name="connsiteY36" fmla="*/ 1927654 h 6153665"/>
              <a:gd name="connsiteX37" fmla="*/ 189470 w 683741"/>
              <a:gd name="connsiteY37" fmla="*/ 2026508 h 6153665"/>
              <a:gd name="connsiteX38" fmla="*/ 181233 w 683741"/>
              <a:gd name="connsiteY38" fmla="*/ 2067697 h 6153665"/>
              <a:gd name="connsiteX39" fmla="*/ 164757 w 683741"/>
              <a:gd name="connsiteY39" fmla="*/ 2150076 h 6153665"/>
              <a:gd name="connsiteX40" fmla="*/ 164757 w 683741"/>
              <a:gd name="connsiteY40" fmla="*/ 2471351 h 6153665"/>
              <a:gd name="connsiteX41" fmla="*/ 197708 w 683741"/>
              <a:gd name="connsiteY41" fmla="*/ 2537254 h 6153665"/>
              <a:gd name="connsiteX42" fmla="*/ 255373 w 683741"/>
              <a:gd name="connsiteY42" fmla="*/ 2627870 h 6153665"/>
              <a:gd name="connsiteX43" fmla="*/ 271849 w 683741"/>
              <a:gd name="connsiteY43" fmla="*/ 2652584 h 6153665"/>
              <a:gd name="connsiteX44" fmla="*/ 321276 w 683741"/>
              <a:gd name="connsiteY44" fmla="*/ 2710249 h 6153665"/>
              <a:gd name="connsiteX45" fmla="*/ 378941 w 683741"/>
              <a:gd name="connsiteY45" fmla="*/ 2800865 h 6153665"/>
              <a:gd name="connsiteX46" fmla="*/ 387178 w 683741"/>
              <a:gd name="connsiteY46" fmla="*/ 2825578 h 6153665"/>
              <a:gd name="connsiteX47" fmla="*/ 403654 w 683741"/>
              <a:gd name="connsiteY47" fmla="*/ 2866767 h 6153665"/>
              <a:gd name="connsiteX48" fmla="*/ 428368 w 683741"/>
              <a:gd name="connsiteY48" fmla="*/ 2883243 h 6153665"/>
              <a:gd name="connsiteX49" fmla="*/ 436605 w 683741"/>
              <a:gd name="connsiteY49" fmla="*/ 2957384 h 6153665"/>
              <a:gd name="connsiteX50" fmla="*/ 403654 w 683741"/>
              <a:gd name="connsiteY50" fmla="*/ 3179805 h 6153665"/>
              <a:gd name="connsiteX51" fmla="*/ 378941 w 683741"/>
              <a:gd name="connsiteY51" fmla="*/ 3220994 h 6153665"/>
              <a:gd name="connsiteX52" fmla="*/ 329514 w 683741"/>
              <a:gd name="connsiteY52" fmla="*/ 3286897 h 6153665"/>
              <a:gd name="connsiteX53" fmla="*/ 304800 w 683741"/>
              <a:gd name="connsiteY53" fmla="*/ 3336324 h 6153665"/>
              <a:gd name="connsiteX54" fmla="*/ 280087 w 683741"/>
              <a:gd name="connsiteY54" fmla="*/ 3377513 h 6153665"/>
              <a:gd name="connsiteX55" fmla="*/ 271849 w 683741"/>
              <a:gd name="connsiteY55" fmla="*/ 3402227 h 6153665"/>
              <a:gd name="connsiteX56" fmla="*/ 247135 w 683741"/>
              <a:gd name="connsiteY56" fmla="*/ 3443416 h 6153665"/>
              <a:gd name="connsiteX57" fmla="*/ 238897 w 683741"/>
              <a:gd name="connsiteY57" fmla="*/ 3468130 h 6153665"/>
              <a:gd name="connsiteX58" fmla="*/ 197708 w 683741"/>
              <a:gd name="connsiteY58" fmla="*/ 3525794 h 6153665"/>
              <a:gd name="connsiteX59" fmla="*/ 172995 w 683741"/>
              <a:gd name="connsiteY59" fmla="*/ 3583459 h 6153665"/>
              <a:gd name="connsiteX60" fmla="*/ 140043 w 683741"/>
              <a:gd name="connsiteY60" fmla="*/ 3665838 h 6153665"/>
              <a:gd name="connsiteX61" fmla="*/ 123568 w 683741"/>
              <a:gd name="connsiteY61" fmla="*/ 3731740 h 6153665"/>
              <a:gd name="connsiteX62" fmla="*/ 107092 w 683741"/>
              <a:gd name="connsiteY62" fmla="*/ 3756454 h 6153665"/>
              <a:gd name="connsiteX63" fmla="*/ 82378 w 683741"/>
              <a:gd name="connsiteY63" fmla="*/ 3863546 h 6153665"/>
              <a:gd name="connsiteX64" fmla="*/ 82378 w 683741"/>
              <a:gd name="connsiteY64" fmla="*/ 4110681 h 6153665"/>
              <a:gd name="connsiteX65" fmla="*/ 107092 w 683741"/>
              <a:gd name="connsiteY65" fmla="*/ 4160108 h 6153665"/>
              <a:gd name="connsiteX66" fmla="*/ 172995 w 683741"/>
              <a:gd name="connsiteY66" fmla="*/ 4242486 h 6153665"/>
              <a:gd name="connsiteX67" fmla="*/ 181233 w 683741"/>
              <a:gd name="connsiteY67" fmla="*/ 4267200 h 6153665"/>
              <a:gd name="connsiteX68" fmla="*/ 255373 w 683741"/>
              <a:gd name="connsiteY68" fmla="*/ 4333103 h 6153665"/>
              <a:gd name="connsiteX69" fmla="*/ 296562 w 683741"/>
              <a:gd name="connsiteY69" fmla="*/ 4399005 h 6153665"/>
              <a:gd name="connsiteX70" fmla="*/ 329514 w 683741"/>
              <a:gd name="connsiteY70" fmla="*/ 4448432 h 6153665"/>
              <a:gd name="connsiteX71" fmla="*/ 345989 w 683741"/>
              <a:gd name="connsiteY71" fmla="*/ 4481384 h 6153665"/>
              <a:gd name="connsiteX72" fmla="*/ 354227 w 683741"/>
              <a:gd name="connsiteY72" fmla="*/ 4514335 h 6153665"/>
              <a:gd name="connsiteX73" fmla="*/ 378941 w 683741"/>
              <a:gd name="connsiteY73" fmla="*/ 4547286 h 6153665"/>
              <a:gd name="connsiteX74" fmla="*/ 387178 w 683741"/>
              <a:gd name="connsiteY74" fmla="*/ 4753232 h 6153665"/>
              <a:gd name="connsiteX75" fmla="*/ 354227 w 683741"/>
              <a:gd name="connsiteY75" fmla="*/ 4810897 h 6153665"/>
              <a:gd name="connsiteX76" fmla="*/ 329514 w 683741"/>
              <a:gd name="connsiteY76" fmla="*/ 4827373 h 6153665"/>
              <a:gd name="connsiteX77" fmla="*/ 313038 w 683741"/>
              <a:gd name="connsiteY77" fmla="*/ 4860324 h 6153665"/>
              <a:gd name="connsiteX78" fmla="*/ 304800 w 683741"/>
              <a:gd name="connsiteY78" fmla="*/ 4885038 h 6153665"/>
              <a:gd name="connsiteX79" fmla="*/ 280087 w 683741"/>
              <a:gd name="connsiteY79" fmla="*/ 4909751 h 6153665"/>
              <a:gd name="connsiteX80" fmla="*/ 255373 w 683741"/>
              <a:gd name="connsiteY80" fmla="*/ 4942703 h 6153665"/>
              <a:gd name="connsiteX81" fmla="*/ 222422 w 683741"/>
              <a:gd name="connsiteY81" fmla="*/ 4983892 h 6153665"/>
              <a:gd name="connsiteX82" fmla="*/ 164757 w 683741"/>
              <a:gd name="connsiteY82" fmla="*/ 5058032 h 6153665"/>
              <a:gd name="connsiteX83" fmla="*/ 156519 w 683741"/>
              <a:gd name="connsiteY83" fmla="*/ 5082746 h 6153665"/>
              <a:gd name="connsiteX84" fmla="*/ 98854 w 683741"/>
              <a:gd name="connsiteY84" fmla="*/ 5181600 h 6153665"/>
              <a:gd name="connsiteX85" fmla="*/ 65903 w 683741"/>
              <a:gd name="connsiteY85" fmla="*/ 5288692 h 6153665"/>
              <a:gd name="connsiteX86" fmla="*/ 57665 w 683741"/>
              <a:gd name="connsiteY86" fmla="*/ 5313405 h 6153665"/>
              <a:gd name="connsiteX87" fmla="*/ 41189 w 683741"/>
              <a:gd name="connsiteY87" fmla="*/ 5371070 h 6153665"/>
              <a:gd name="connsiteX88" fmla="*/ 32951 w 683741"/>
              <a:gd name="connsiteY88" fmla="*/ 5733535 h 6153665"/>
              <a:gd name="connsiteX89" fmla="*/ 49427 w 683741"/>
              <a:gd name="connsiteY89" fmla="*/ 5758249 h 6153665"/>
              <a:gd name="connsiteX90" fmla="*/ 57665 w 683741"/>
              <a:gd name="connsiteY90" fmla="*/ 5791200 h 6153665"/>
              <a:gd name="connsiteX91" fmla="*/ 98854 w 683741"/>
              <a:gd name="connsiteY91" fmla="*/ 5815913 h 6153665"/>
              <a:gd name="connsiteX92" fmla="*/ 164757 w 683741"/>
              <a:gd name="connsiteY92" fmla="*/ 5848865 h 6153665"/>
              <a:gd name="connsiteX93" fmla="*/ 181233 w 683741"/>
              <a:gd name="connsiteY93" fmla="*/ 5873578 h 6153665"/>
              <a:gd name="connsiteX94" fmla="*/ 230660 w 683741"/>
              <a:gd name="connsiteY94" fmla="*/ 5914767 h 6153665"/>
              <a:gd name="connsiteX95" fmla="*/ 247135 w 683741"/>
              <a:gd name="connsiteY95" fmla="*/ 5972432 h 6153665"/>
              <a:gd name="connsiteX96" fmla="*/ 263611 w 683741"/>
              <a:gd name="connsiteY96" fmla="*/ 6021859 h 6153665"/>
              <a:gd name="connsiteX97" fmla="*/ 280087 w 683741"/>
              <a:gd name="connsiteY97" fmla="*/ 6079524 h 6153665"/>
              <a:gd name="connsiteX98" fmla="*/ 296562 w 683741"/>
              <a:gd name="connsiteY98" fmla="*/ 6104238 h 6153665"/>
              <a:gd name="connsiteX99" fmla="*/ 313038 w 683741"/>
              <a:gd name="connsiteY99" fmla="*/ 6153665 h 615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83741" h="6153665">
                <a:moveTo>
                  <a:pt x="527222" y="0"/>
                </a:moveTo>
                <a:cubicBezTo>
                  <a:pt x="508000" y="2746"/>
                  <a:pt x="488290" y="3129"/>
                  <a:pt x="469557" y="8238"/>
                </a:cubicBezTo>
                <a:cubicBezTo>
                  <a:pt x="445739" y="14734"/>
                  <a:pt x="432319" y="29516"/>
                  <a:pt x="411892" y="41189"/>
                </a:cubicBezTo>
                <a:cubicBezTo>
                  <a:pt x="401230" y="47282"/>
                  <a:pt x="389603" y="51572"/>
                  <a:pt x="378941" y="57665"/>
                </a:cubicBezTo>
                <a:cubicBezTo>
                  <a:pt x="284604" y="111571"/>
                  <a:pt x="431746" y="30698"/>
                  <a:pt x="329514" y="98854"/>
                </a:cubicBezTo>
                <a:cubicBezTo>
                  <a:pt x="322289" y="103671"/>
                  <a:pt x="313038" y="104346"/>
                  <a:pt x="304800" y="107092"/>
                </a:cubicBezTo>
                <a:cubicBezTo>
                  <a:pt x="293816" y="115330"/>
                  <a:pt x="284129" y="125665"/>
                  <a:pt x="271849" y="131805"/>
                </a:cubicBezTo>
                <a:cubicBezTo>
                  <a:pt x="195948" y="169755"/>
                  <a:pt x="289904" y="83427"/>
                  <a:pt x="181233" y="181232"/>
                </a:cubicBezTo>
                <a:cubicBezTo>
                  <a:pt x="128428" y="228757"/>
                  <a:pt x="184015" y="205020"/>
                  <a:pt x="131805" y="222421"/>
                </a:cubicBezTo>
                <a:cubicBezTo>
                  <a:pt x="123567" y="233405"/>
                  <a:pt x="116800" y="245664"/>
                  <a:pt x="107092" y="255373"/>
                </a:cubicBezTo>
                <a:cubicBezTo>
                  <a:pt x="45360" y="317106"/>
                  <a:pt x="129615" y="184517"/>
                  <a:pt x="32951" y="329513"/>
                </a:cubicBezTo>
                <a:cubicBezTo>
                  <a:pt x="19327" y="349949"/>
                  <a:pt x="0" y="395416"/>
                  <a:pt x="0" y="395416"/>
                </a:cubicBezTo>
                <a:cubicBezTo>
                  <a:pt x="10984" y="477794"/>
                  <a:pt x="-257" y="566367"/>
                  <a:pt x="32951" y="642551"/>
                </a:cubicBezTo>
                <a:cubicBezTo>
                  <a:pt x="50300" y="682352"/>
                  <a:pt x="104210" y="692175"/>
                  <a:pt x="140043" y="716692"/>
                </a:cubicBezTo>
                <a:cubicBezTo>
                  <a:pt x="156385" y="727873"/>
                  <a:pt x="172994" y="738659"/>
                  <a:pt x="189470" y="749643"/>
                </a:cubicBezTo>
                <a:cubicBezTo>
                  <a:pt x="258251" y="795497"/>
                  <a:pt x="187087" y="751595"/>
                  <a:pt x="354227" y="807308"/>
                </a:cubicBezTo>
                <a:cubicBezTo>
                  <a:pt x="362465" y="810054"/>
                  <a:pt x="370925" y="812206"/>
                  <a:pt x="378941" y="815546"/>
                </a:cubicBezTo>
                <a:cubicBezTo>
                  <a:pt x="403905" y="825948"/>
                  <a:pt x="427425" y="839945"/>
                  <a:pt x="453081" y="848497"/>
                </a:cubicBezTo>
                <a:cubicBezTo>
                  <a:pt x="468927" y="853779"/>
                  <a:pt x="486032" y="853989"/>
                  <a:pt x="502508" y="856735"/>
                </a:cubicBezTo>
                <a:cubicBezTo>
                  <a:pt x="529968" y="873211"/>
                  <a:pt x="556692" y="890980"/>
                  <a:pt x="584887" y="906162"/>
                </a:cubicBezTo>
                <a:cubicBezTo>
                  <a:pt x="592532" y="910279"/>
                  <a:pt x="602375" y="909583"/>
                  <a:pt x="609600" y="914400"/>
                </a:cubicBezTo>
                <a:cubicBezTo>
                  <a:pt x="619293" y="920862"/>
                  <a:pt x="625364" y="931655"/>
                  <a:pt x="634314" y="939113"/>
                </a:cubicBezTo>
                <a:cubicBezTo>
                  <a:pt x="641920" y="945451"/>
                  <a:pt x="650789" y="950097"/>
                  <a:pt x="659027" y="955589"/>
                </a:cubicBezTo>
                <a:cubicBezTo>
                  <a:pt x="679083" y="1015757"/>
                  <a:pt x="671291" y="988168"/>
                  <a:pt x="683741" y="1037967"/>
                </a:cubicBezTo>
                <a:cubicBezTo>
                  <a:pt x="678249" y="1081902"/>
                  <a:pt x="676296" y="1126426"/>
                  <a:pt x="667265" y="1169773"/>
                </a:cubicBezTo>
                <a:cubicBezTo>
                  <a:pt x="651165" y="1247050"/>
                  <a:pt x="646277" y="1214756"/>
                  <a:pt x="626076" y="1268627"/>
                </a:cubicBezTo>
                <a:cubicBezTo>
                  <a:pt x="622101" y="1279228"/>
                  <a:pt x="623166" y="1291588"/>
                  <a:pt x="617838" y="1301578"/>
                </a:cubicBezTo>
                <a:cubicBezTo>
                  <a:pt x="600990" y="1333169"/>
                  <a:pt x="585489" y="1366877"/>
                  <a:pt x="560173" y="1392194"/>
                </a:cubicBezTo>
                <a:cubicBezTo>
                  <a:pt x="551935" y="1400432"/>
                  <a:pt x="541922" y="1407215"/>
                  <a:pt x="535460" y="1416908"/>
                </a:cubicBezTo>
                <a:cubicBezTo>
                  <a:pt x="519778" y="1440431"/>
                  <a:pt x="507674" y="1466157"/>
                  <a:pt x="494270" y="1491049"/>
                </a:cubicBezTo>
                <a:cubicBezTo>
                  <a:pt x="488448" y="1501861"/>
                  <a:pt x="485466" y="1514411"/>
                  <a:pt x="477795" y="1524000"/>
                </a:cubicBezTo>
                <a:cubicBezTo>
                  <a:pt x="463240" y="1542194"/>
                  <a:pt x="444844" y="1556951"/>
                  <a:pt x="428368" y="1573427"/>
                </a:cubicBezTo>
                <a:cubicBezTo>
                  <a:pt x="398323" y="1663558"/>
                  <a:pt x="446241" y="1527035"/>
                  <a:pt x="403654" y="1622854"/>
                </a:cubicBezTo>
                <a:cubicBezTo>
                  <a:pt x="367648" y="1703867"/>
                  <a:pt x="409481" y="1641780"/>
                  <a:pt x="362465" y="1721708"/>
                </a:cubicBezTo>
                <a:cubicBezTo>
                  <a:pt x="344312" y="1752568"/>
                  <a:pt x="322353" y="1781119"/>
                  <a:pt x="304800" y="1812324"/>
                </a:cubicBezTo>
                <a:cubicBezTo>
                  <a:pt x="297550" y="1825212"/>
                  <a:pt x="295661" y="1840674"/>
                  <a:pt x="288324" y="1853513"/>
                </a:cubicBezTo>
                <a:cubicBezTo>
                  <a:pt x="273588" y="1879302"/>
                  <a:pt x="255373" y="1902940"/>
                  <a:pt x="238897" y="1927654"/>
                </a:cubicBezTo>
                <a:cubicBezTo>
                  <a:pt x="220181" y="2021244"/>
                  <a:pt x="248663" y="1908122"/>
                  <a:pt x="189470" y="2026508"/>
                </a:cubicBezTo>
                <a:cubicBezTo>
                  <a:pt x="183208" y="2039031"/>
                  <a:pt x="183535" y="2053886"/>
                  <a:pt x="181233" y="2067697"/>
                </a:cubicBezTo>
                <a:cubicBezTo>
                  <a:pt x="168613" y="2143420"/>
                  <a:pt x="180546" y="2102710"/>
                  <a:pt x="164757" y="2150076"/>
                </a:cubicBezTo>
                <a:cubicBezTo>
                  <a:pt x="149371" y="2273157"/>
                  <a:pt x="142661" y="2299001"/>
                  <a:pt x="164757" y="2471351"/>
                </a:cubicBezTo>
                <a:cubicBezTo>
                  <a:pt x="167880" y="2495712"/>
                  <a:pt x="185402" y="2515999"/>
                  <a:pt x="197708" y="2537254"/>
                </a:cubicBezTo>
                <a:cubicBezTo>
                  <a:pt x="215646" y="2568239"/>
                  <a:pt x="236012" y="2597754"/>
                  <a:pt x="255373" y="2627870"/>
                </a:cubicBezTo>
                <a:cubicBezTo>
                  <a:pt x="260727" y="2636198"/>
                  <a:pt x="265406" y="2645067"/>
                  <a:pt x="271849" y="2652584"/>
                </a:cubicBezTo>
                <a:lnTo>
                  <a:pt x="321276" y="2710249"/>
                </a:lnTo>
                <a:cubicBezTo>
                  <a:pt x="356193" y="2797546"/>
                  <a:pt x="313088" y="2702086"/>
                  <a:pt x="378941" y="2800865"/>
                </a:cubicBezTo>
                <a:cubicBezTo>
                  <a:pt x="383758" y="2808090"/>
                  <a:pt x="384129" y="2817448"/>
                  <a:pt x="387178" y="2825578"/>
                </a:cubicBezTo>
                <a:cubicBezTo>
                  <a:pt x="392370" y="2839424"/>
                  <a:pt x="395059" y="2854734"/>
                  <a:pt x="403654" y="2866767"/>
                </a:cubicBezTo>
                <a:cubicBezTo>
                  <a:pt x="409409" y="2874824"/>
                  <a:pt x="420130" y="2877751"/>
                  <a:pt x="428368" y="2883243"/>
                </a:cubicBezTo>
                <a:cubicBezTo>
                  <a:pt x="431114" y="2907957"/>
                  <a:pt x="437433" y="2932532"/>
                  <a:pt x="436605" y="2957384"/>
                </a:cubicBezTo>
                <a:cubicBezTo>
                  <a:pt x="434534" y="3019522"/>
                  <a:pt x="433636" y="3113845"/>
                  <a:pt x="403654" y="3179805"/>
                </a:cubicBezTo>
                <a:cubicBezTo>
                  <a:pt x="397028" y="3194381"/>
                  <a:pt x="386608" y="3206938"/>
                  <a:pt x="378941" y="3220994"/>
                </a:cubicBezTo>
                <a:cubicBezTo>
                  <a:pt x="345637" y="3282051"/>
                  <a:pt x="371791" y="3258711"/>
                  <a:pt x="329514" y="3286897"/>
                </a:cubicBezTo>
                <a:cubicBezTo>
                  <a:pt x="282298" y="3357721"/>
                  <a:pt x="338904" y="3268115"/>
                  <a:pt x="304800" y="3336324"/>
                </a:cubicBezTo>
                <a:cubicBezTo>
                  <a:pt x="297640" y="3350645"/>
                  <a:pt x="287247" y="3363192"/>
                  <a:pt x="280087" y="3377513"/>
                </a:cubicBezTo>
                <a:cubicBezTo>
                  <a:pt x="276204" y="3385280"/>
                  <a:pt x="275732" y="3394460"/>
                  <a:pt x="271849" y="3402227"/>
                </a:cubicBezTo>
                <a:cubicBezTo>
                  <a:pt x="264688" y="3416548"/>
                  <a:pt x="254296" y="3429095"/>
                  <a:pt x="247135" y="3443416"/>
                </a:cubicBezTo>
                <a:cubicBezTo>
                  <a:pt x="243252" y="3451183"/>
                  <a:pt x="242780" y="3460363"/>
                  <a:pt x="238897" y="3468130"/>
                </a:cubicBezTo>
                <a:cubicBezTo>
                  <a:pt x="232872" y="3480179"/>
                  <a:pt x="203308" y="3518327"/>
                  <a:pt x="197708" y="3525794"/>
                </a:cubicBezTo>
                <a:cubicBezTo>
                  <a:pt x="171192" y="3605343"/>
                  <a:pt x="213710" y="3481670"/>
                  <a:pt x="172995" y="3583459"/>
                </a:cubicBezTo>
                <a:cubicBezTo>
                  <a:pt x="132280" y="3685248"/>
                  <a:pt x="178680" y="3588565"/>
                  <a:pt x="140043" y="3665838"/>
                </a:cubicBezTo>
                <a:cubicBezTo>
                  <a:pt x="134551" y="3687805"/>
                  <a:pt x="131306" y="3710460"/>
                  <a:pt x="123568" y="3731740"/>
                </a:cubicBezTo>
                <a:cubicBezTo>
                  <a:pt x="120184" y="3741045"/>
                  <a:pt x="109697" y="3746902"/>
                  <a:pt x="107092" y="3756454"/>
                </a:cubicBezTo>
                <a:cubicBezTo>
                  <a:pt x="59610" y="3930552"/>
                  <a:pt x="132064" y="3739335"/>
                  <a:pt x="82378" y="3863546"/>
                </a:cubicBezTo>
                <a:cubicBezTo>
                  <a:pt x="72618" y="3961151"/>
                  <a:pt x="64896" y="3997044"/>
                  <a:pt x="82378" y="4110681"/>
                </a:cubicBezTo>
                <a:cubicBezTo>
                  <a:pt x="85179" y="4128887"/>
                  <a:pt x="97615" y="4144313"/>
                  <a:pt x="107092" y="4160108"/>
                </a:cubicBezTo>
                <a:cubicBezTo>
                  <a:pt x="117832" y="4178008"/>
                  <a:pt x="164943" y="4232824"/>
                  <a:pt x="172995" y="4242486"/>
                </a:cubicBezTo>
                <a:cubicBezTo>
                  <a:pt x="175741" y="4250724"/>
                  <a:pt x="175902" y="4260346"/>
                  <a:pt x="181233" y="4267200"/>
                </a:cubicBezTo>
                <a:cubicBezTo>
                  <a:pt x="211616" y="4306264"/>
                  <a:pt x="222340" y="4311080"/>
                  <a:pt x="255373" y="4333103"/>
                </a:cubicBezTo>
                <a:cubicBezTo>
                  <a:pt x="269103" y="4355070"/>
                  <a:pt x="282554" y="4377214"/>
                  <a:pt x="296562" y="4399005"/>
                </a:cubicBezTo>
                <a:cubicBezTo>
                  <a:pt x="307270" y="4415661"/>
                  <a:pt x="320659" y="4430721"/>
                  <a:pt x="329514" y="4448432"/>
                </a:cubicBezTo>
                <a:cubicBezTo>
                  <a:pt x="335006" y="4459416"/>
                  <a:pt x="341677" y="4469886"/>
                  <a:pt x="345989" y="4481384"/>
                </a:cubicBezTo>
                <a:cubicBezTo>
                  <a:pt x="349964" y="4491985"/>
                  <a:pt x="349164" y="4504209"/>
                  <a:pt x="354227" y="4514335"/>
                </a:cubicBezTo>
                <a:cubicBezTo>
                  <a:pt x="360367" y="4526615"/>
                  <a:pt x="370703" y="4536302"/>
                  <a:pt x="378941" y="4547286"/>
                </a:cubicBezTo>
                <a:cubicBezTo>
                  <a:pt x="408705" y="4636582"/>
                  <a:pt x="406051" y="4608537"/>
                  <a:pt x="387178" y="4753232"/>
                </a:cubicBezTo>
                <a:cubicBezTo>
                  <a:pt x="386208" y="4760665"/>
                  <a:pt x="361445" y="4803679"/>
                  <a:pt x="354227" y="4810897"/>
                </a:cubicBezTo>
                <a:cubicBezTo>
                  <a:pt x="347226" y="4817898"/>
                  <a:pt x="337752" y="4821881"/>
                  <a:pt x="329514" y="4827373"/>
                </a:cubicBezTo>
                <a:cubicBezTo>
                  <a:pt x="324022" y="4838357"/>
                  <a:pt x="317875" y="4849037"/>
                  <a:pt x="313038" y="4860324"/>
                </a:cubicBezTo>
                <a:cubicBezTo>
                  <a:pt x="309617" y="4868305"/>
                  <a:pt x="309617" y="4877813"/>
                  <a:pt x="304800" y="4885038"/>
                </a:cubicBezTo>
                <a:cubicBezTo>
                  <a:pt x="298338" y="4894731"/>
                  <a:pt x="287669" y="4900906"/>
                  <a:pt x="280087" y="4909751"/>
                </a:cubicBezTo>
                <a:cubicBezTo>
                  <a:pt x="271152" y="4920176"/>
                  <a:pt x="263611" y="4931719"/>
                  <a:pt x="255373" y="4942703"/>
                </a:cubicBezTo>
                <a:cubicBezTo>
                  <a:pt x="237615" y="4995973"/>
                  <a:pt x="261644" y="4940748"/>
                  <a:pt x="222422" y="4983892"/>
                </a:cubicBezTo>
                <a:cubicBezTo>
                  <a:pt x="201362" y="5007058"/>
                  <a:pt x="164757" y="5058032"/>
                  <a:pt x="164757" y="5058032"/>
                </a:cubicBezTo>
                <a:cubicBezTo>
                  <a:pt x="162011" y="5066270"/>
                  <a:pt x="160736" y="5075155"/>
                  <a:pt x="156519" y="5082746"/>
                </a:cubicBezTo>
                <a:cubicBezTo>
                  <a:pt x="115823" y="5156000"/>
                  <a:pt x="130124" y="5106555"/>
                  <a:pt x="98854" y="5181600"/>
                </a:cubicBezTo>
                <a:cubicBezTo>
                  <a:pt x="87413" y="5209059"/>
                  <a:pt x="74077" y="5261445"/>
                  <a:pt x="65903" y="5288692"/>
                </a:cubicBezTo>
                <a:cubicBezTo>
                  <a:pt x="63408" y="5297009"/>
                  <a:pt x="60160" y="5305088"/>
                  <a:pt x="57665" y="5313405"/>
                </a:cubicBezTo>
                <a:cubicBezTo>
                  <a:pt x="51921" y="5332553"/>
                  <a:pt x="46681" y="5351848"/>
                  <a:pt x="41189" y="5371070"/>
                </a:cubicBezTo>
                <a:cubicBezTo>
                  <a:pt x="20617" y="5535655"/>
                  <a:pt x="13673" y="5534320"/>
                  <a:pt x="32951" y="5733535"/>
                </a:cubicBezTo>
                <a:cubicBezTo>
                  <a:pt x="33905" y="5743390"/>
                  <a:pt x="43935" y="5750011"/>
                  <a:pt x="49427" y="5758249"/>
                </a:cubicBezTo>
                <a:cubicBezTo>
                  <a:pt x="52173" y="5769233"/>
                  <a:pt x="50297" y="5782604"/>
                  <a:pt x="57665" y="5791200"/>
                </a:cubicBezTo>
                <a:cubicBezTo>
                  <a:pt x="68085" y="5803357"/>
                  <a:pt x="85276" y="5807427"/>
                  <a:pt x="98854" y="5815913"/>
                </a:cubicBezTo>
                <a:cubicBezTo>
                  <a:pt x="142728" y="5843334"/>
                  <a:pt x="104135" y="5824616"/>
                  <a:pt x="164757" y="5848865"/>
                </a:cubicBezTo>
                <a:cubicBezTo>
                  <a:pt x="170249" y="5857103"/>
                  <a:pt x="173627" y="5867240"/>
                  <a:pt x="181233" y="5873578"/>
                </a:cubicBezTo>
                <a:cubicBezTo>
                  <a:pt x="243943" y="5925836"/>
                  <a:pt x="190519" y="5854558"/>
                  <a:pt x="230660" y="5914767"/>
                </a:cubicBezTo>
                <a:cubicBezTo>
                  <a:pt x="258365" y="5997891"/>
                  <a:pt x="216076" y="5868905"/>
                  <a:pt x="247135" y="5972432"/>
                </a:cubicBezTo>
                <a:cubicBezTo>
                  <a:pt x="252125" y="5989066"/>
                  <a:pt x="259399" y="6005011"/>
                  <a:pt x="263611" y="6021859"/>
                </a:cubicBezTo>
                <a:cubicBezTo>
                  <a:pt x="266251" y="6032419"/>
                  <a:pt x="274177" y="6067704"/>
                  <a:pt x="280087" y="6079524"/>
                </a:cubicBezTo>
                <a:cubicBezTo>
                  <a:pt x="284515" y="6088379"/>
                  <a:pt x="291070" y="6096000"/>
                  <a:pt x="296562" y="6104238"/>
                </a:cubicBezTo>
                <a:cubicBezTo>
                  <a:pt x="306289" y="6143146"/>
                  <a:pt x="299737" y="6127063"/>
                  <a:pt x="313038" y="6153665"/>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prstClr val="white"/>
              </a:solidFill>
            </a:endParaRPr>
          </a:p>
        </p:txBody>
      </p:sp>
      <p:sp>
        <p:nvSpPr>
          <p:cNvPr id="51" name="TextBox 50"/>
          <p:cNvSpPr txBox="1"/>
          <p:nvPr/>
        </p:nvSpPr>
        <p:spPr>
          <a:xfrm rot="522572">
            <a:off x="9098689" y="1293145"/>
            <a:ext cx="1408670" cy="461665"/>
          </a:xfrm>
          <a:prstGeom prst="rect">
            <a:avLst/>
          </a:prstGeom>
          <a:noFill/>
        </p:spPr>
        <p:txBody>
          <a:bodyPr wrap="square" rtlCol="0">
            <a:spAutoFit/>
          </a:bodyPr>
          <a:lstStyle/>
          <a:p>
            <a:r>
              <a:rPr lang="en-GB" dirty="0">
                <a:solidFill>
                  <a:srgbClr val="002060"/>
                </a:solidFill>
              </a:rPr>
              <a:t>d</a:t>
            </a:r>
            <a:r>
              <a:rPr lang="en-GB" sz="2400" b="1" dirty="0">
                <a:solidFill>
                  <a:srgbClr val="002060"/>
                </a:solidFill>
              </a:rPr>
              <a:t>ie</a:t>
            </a:r>
            <a:endParaRPr lang="en-GB" dirty="0">
              <a:solidFill>
                <a:srgbClr val="002060"/>
              </a:solidFill>
            </a:endParaRPr>
          </a:p>
        </p:txBody>
      </p:sp>
      <p:sp>
        <p:nvSpPr>
          <p:cNvPr id="52" name="TextBox 51"/>
          <p:cNvSpPr txBox="1"/>
          <p:nvPr/>
        </p:nvSpPr>
        <p:spPr>
          <a:xfrm rot="522572">
            <a:off x="7341595" y="1962795"/>
            <a:ext cx="1408670" cy="461665"/>
          </a:xfrm>
          <a:prstGeom prst="rect">
            <a:avLst/>
          </a:prstGeom>
          <a:noFill/>
        </p:spPr>
        <p:txBody>
          <a:bodyPr wrap="square" rtlCol="0">
            <a:spAutoFit/>
          </a:bodyPr>
          <a:lstStyle/>
          <a:p>
            <a:r>
              <a:rPr lang="en-GB" dirty="0">
                <a:solidFill>
                  <a:srgbClr val="002060"/>
                </a:solidFill>
              </a:rPr>
              <a:t>Br</a:t>
            </a:r>
            <a:r>
              <a:rPr lang="en-GB" sz="2400" b="1" dirty="0">
                <a:solidFill>
                  <a:srgbClr val="002060"/>
                </a:solidFill>
              </a:rPr>
              <a:t>ie</a:t>
            </a:r>
            <a:r>
              <a:rPr lang="en-GB" sz="2400" dirty="0">
                <a:solidFill>
                  <a:srgbClr val="002060"/>
                </a:solidFill>
              </a:rPr>
              <a:t>f</a:t>
            </a:r>
            <a:endParaRPr lang="en-GB" dirty="0">
              <a:solidFill>
                <a:srgbClr val="002060"/>
              </a:solidFill>
            </a:endParaRPr>
          </a:p>
        </p:txBody>
      </p:sp>
      <p:sp>
        <p:nvSpPr>
          <p:cNvPr id="53" name="TextBox 52"/>
          <p:cNvSpPr txBox="1"/>
          <p:nvPr/>
        </p:nvSpPr>
        <p:spPr>
          <a:xfrm rot="522572">
            <a:off x="8662397" y="2297620"/>
            <a:ext cx="1408670" cy="461665"/>
          </a:xfrm>
          <a:prstGeom prst="rect">
            <a:avLst/>
          </a:prstGeom>
          <a:noFill/>
        </p:spPr>
        <p:txBody>
          <a:bodyPr wrap="square" rtlCol="0">
            <a:spAutoFit/>
          </a:bodyPr>
          <a:lstStyle/>
          <a:p>
            <a:r>
              <a:rPr lang="en-GB" dirty="0" err="1">
                <a:solidFill>
                  <a:srgbClr val="002060"/>
                </a:solidFill>
              </a:rPr>
              <a:t>L</a:t>
            </a:r>
            <a:r>
              <a:rPr lang="en-GB" sz="2400" b="1" dirty="0" err="1">
                <a:solidFill>
                  <a:srgbClr val="002060"/>
                </a:solidFill>
              </a:rPr>
              <a:t>ie</a:t>
            </a:r>
            <a:r>
              <a:rPr lang="en-GB" dirty="0" err="1">
                <a:solidFill>
                  <a:srgbClr val="002060"/>
                </a:solidFill>
              </a:rPr>
              <a:t>blings</a:t>
            </a:r>
            <a:r>
              <a:rPr lang="en-GB" dirty="0">
                <a:solidFill>
                  <a:srgbClr val="002060"/>
                </a:solidFill>
              </a:rPr>
              <a:t>-</a:t>
            </a:r>
          </a:p>
        </p:txBody>
      </p:sp>
      <p:sp>
        <p:nvSpPr>
          <p:cNvPr id="54" name="TextBox 53"/>
          <p:cNvSpPr txBox="1"/>
          <p:nvPr/>
        </p:nvSpPr>
        <p:spPr>
          <a:xfrm rot="20549434">
            <a:off x="7484618" y="3239862"/>
            <a:ext cx="603790" cy="461665"/>
          </a:xfrm>
          <a:prstGeom prst="rect">
            <a:avLst/>
          </a:prstGeom>
          <a:noFill/>
        </p:spPr>
        <p:txBody>
          <a:bodyPr wrap="square" rtlCol="0">
            <a:spAutoFit/>
          </a:bodyPr>
          <a:lstStyle/>
          <a:p>
            <a:r>
              <a:rPr lang="en-GB" dirty="0" err="1">
                <a:solidFill>
                  <a:srgbClr val="002060"/>
                </a:solidFill>
              </a:rPr>
              <a:t>s</a:t>
            </a:r>
            <a:r>
              <a:rPr lang="en-GB" sz="2400" b="1" dirty="0" err="1">
                <a:solidFill>
                  <a:srgbClr val="002060"/>
                </a:solidFill>
              </a:rPr>
              <a:t>ie</a:t>
            </a:r>
            <a:endParaRPr lang="en-GB" dirty="0">
              <a:solidFill>
                <a:srgbClr val="002060"/>
              </a:solidFill>
            </a:endParaRPr>
          </a:p>
        </p:txBody>
      </p:sp>
      <p:sp>
        <p:nvSpPr>
          <p:cNvPr id="55" name="TextBox 54"/>
          <p:cNvSpPr txBox="1"/>
          <p:nvPr/>
        </p:nvSpPr>
        <p:spPr>
          <a:xfrm rot="522572">
            <a:off x="8487359" y="4102217"/>
            <a:ext cx="2603367" cy="461665"/>
          </a:xfrm>
          <a:prstGeom prst="rect">
            <a:avLst/>
          </a:prstGeom>
          <a:noFill/>
        </p:spPr>
        <p:txBody>
          <a:bodyPr wrap="square" rtlCol="0">
            <a:spAutoFit/>
          </a:bodyPr>
          <a:lstStyle/>
          <a:p>
            <a:r>
              <a:rPr lang="en-GB" b="1" dirty="0" err="1">
                <a:solidFill>
                  <a:srgbClr val="002060"/>
                </a:solidFill>
              </a:rPr>
              <a:t>h</a:t>
            </a:r>
            <a:r>
              <a:rPr lang="en-GB" sz="2400" b="1" dirty="0" err="1">
                <a:solidFill>
                  <a:srgbClr val="002060"/>
                </a:solidFill>
              </a:rPr>
              <a:t>ie</a:t>
            </a:r>
            <a:r>
              <a:rPr lang="en-GB" dirty="0" err="1">
                <a:solidFill>
                  <a:srgbClr val="002060"/>
                </a:solidFill>
              </a:rPr>
              <a:t>r</a:t>
            </a:r>
            <a:endParaRPr lang="en-GB" dirty="0">
              <a:solidFill>
                <a:srgbClr val="002060"/>
              </a:solidFill>
            </a:endParaRPr>
          </a:p>
        </p:txBody>
      </p:sp>
      <p:sp>
        <p:nvSpPr>
          <p:cNvPr id="56" name="TextBox 55"/>
          <p:cNvSpPr txBox="1"/>
          <p:nvPr/>
        </p:nvSpPr>
        <p:spPr>
          <a:xfrm rot="522572">
            <a:off x="7341595" y="4892907"/>
            <a:ext cx="1408670" cy="461665"/>
          </a:xfrm>
          <a:prstGeom prst="rect">
            <a:avLst/>
          </a:prstGeom>
          <a:noFill/>
        </p:spPr>
        <p:txBody>
          <a:bodyPr wrap="square" rtlCol="0">
            <a:spAutoFit/>
          </a:bodyPr>
          <a:lstStyle/>
          <a:p>
            <a:r>
              <a:rPr lang="en-GB" dirty="0" err="1">
                <a:solidFill>
                  <a:srgbClr val="002060"/>
                </a:solidFill>
              </a:rPr>
              <a:t>z</a:t>
            </a:r>
            <a:r>
              <a:rPr lang="en-GB" sz="2400" b="1" dirty="0" err="1">
                <a:solidFill>
                  <a:srgbClr val="002060"/>
                </a:solidFill>
              </a:rPr>
              <a:t>ie</a:t>
            </a:r>
            <a:r>
              <a:rPr lang="en-GB" dirty="0" err="1">
                <a:solidFill>
                  <a:srgbClr val="002060"/>
                </a:solidFill>
              </a:rPr>
              <a:t>hen</a:t>
            </a:r>
            <a:endParaRPr lang="en-GB" dirty="0">
              <a:solidFill>
                <a:srgbClr val="002060"/>
              </a:solidFill>
            </a:endParaRPr>
          </a:p>
        </p:txBody>
      </p:sp>
      <p:sp>
        <p:nvSpPr>
          <p:cNvPr id="57" name="TextBox 56"/>
          <p:cNvSpPr txBox="1"/>
          <p:nvPr/>
        </p:nvSpPr>
        <p:spPr>
          <a:xfrm rot="522572">
            <a:off x="8977135" y="5143426"/>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d</a:t>
            </a:r>
          </a:p>
        </p:txBody>
      </p:sp>
      <p:sp>
        <p:nvSpPr>
          <p:cNvPr id="58" name="TextBox 57"/>
          <p:cNvSpPr txBox="1"/>
          <p:nvPr/>
        </p:nvSpPr>
        <p:spPr>
          <a:xfrm rot="522572">
            <a:off x="7496228" y="733895"/>
            <a:ext cx="1408670" cy="461665"/>
          </a:xfrm>
          <a:prstGeom prst="rect">
            <a:avLst/>
          </a:prstGeom>
          <a:noFill/>
        </p:spPr>
        <p:txBody>
          <a:bodyPr wrap="square" rtlCol="0">
            <a:spAutoFit/>
          </a:bodyPr>
          <a:lstStyle/>
          <a:p>
            <a:r>
              <a:rPr lang="en-GB" dirty="0">
                <a:solidFill>
                  <a:srgbClr val="002060"/>
                </a:solidFill>
              </a:rPr>
              <a:t>L</a:t>
            </a:r>
            <a:r>
              <a:rPr lang="en-GB" sz="2400" b="1" dirty="0">
                <a:solidFill>
                  <a:srgbClr val="002060"/>
                </a:solidFill>
              </a:rPr>
              <a:t>ie</a:t>
            </a:r>
            <a:r>
              <a:rPr lang="en-GB" dirty="0">
                <a:solidFill>
                  <a:srgbClr val="002060"/>
                </a:solidFill>
              </a:rPr>
              <a:t>be</a:t>
            </a:r>
          </a:p>
        </p:txBody>
      </p:sp>
      <p:sp>
        <p:nvSpPr>
          <p:cNvPr id="59" name="TextBox 58"/>
          <p:cNvSpPr txBox="1"/>
          <p:nvPr/>
        </p:nvSpPr>
        <p:spPr>
          <a:xfrm>
            <a:off x="425348" y="1337826"/>
            <a:ext cx="691979" cy="646331"/>
          </a:xfrm>
          <a:prstGeom prst="rect">
            <a:avLst/>
          </a:prstGeom>
          <a:solidFill>
            <a:srgbClr val="002060"/>
          </a:solidFill>
        </p:spPr>
        <p:txBody>
          <a:bodyPr wrap="square" rtlCol="0">
            <a:spAutoFit/>
          </a:bodyPr>
          <a:lstStyle/>
          <a:p>
            <a:pPr algn="ctr"/>
            <a:r>
              <a:rPr lang="en-GB" sz="3600" b="1" dirty="0" err="1">
                <a:solidFill>
                  <a:schemeClr val="bg1"/>
                </a:solidFill>
              </a:rPr>
              <a:t>ei</a:t>
            </a:r>
            <a:endParaRPr lang="en-GB" sz="3600" b="1" dirty="0">
              <a:solidFill>
                <a:schemeClr val="bg1"/>
              </a:solidFill>
            </a:endParaRPr>
          </a:p>
        </p:txBody>
      </p:sp>
      <p:sp>
        <p:nvSpPr>
          <p:cNvPr id="60" name="TextBox 59"/>
          <p:cNvSpPr txBox="1"/>
          <p:nvPr/>
        </p:nvSpPr>
        <p:spPr>
          <a:xfrm>
            <a:off x="11204750" y="1202105"/>
            <a:ext cx="691979" cy="646331"/>
          </a:xfrm>
          <a:prstGeom prst="rect">
            <a:avLst/>
          </a:prstGeom>
          <a:solidFill>
            <a:schemeClr val="bg1"/>
          </a:solidFill>
          <a:ln w="57150">
            <a:solidFill>
              <a:schemeClr val="tx1"/>
            </a:solidFill>
          </a:ln>
        </p:spPr>
        <p:txBody>
          <a:bodyPr wrap="square" rtlCol="0">
            <a:spAutoFit/>
          </a:bodyPr>
          <a:lstStyle/>
          <a:p>
            <a:pPr algn="ctr"/>
            <a:r>
              <a:rPr lang="en-GB" sz="3600" b="1" dirty="0" err="1">
                <a:solidFill>
                  <a:srgbClr val="002060"/>
                </a:solidFill>
              </a:rPr>
              <a:t>ie</a:t>
            </a:r>
            <a:endParaRPr lang="en-GB" sz="3600" b="1" dirty="0">
              <a:solidFill>
                <a:srgbClr val="002060"/>
              </a:solidFill>
            </a:endParaRPr>
          </a:p>
        </p:txBody>
      </p:sp>
      <p:sp>
        <p:nvSpPr>
          <p:cNvPr id="61" name="TextBox 60"/>
          <p:cNvSpPr txBox="1"/>
          <p:nvPr/>
        </p:nvSpPr>
        <p:spPr>
          <a:xfrm rot="522572">
            <a:off x="2222211" y="4711151"/>
            <a:ext cx="1408670" cy="461665"/>
          </a:xfrm>
          <a:prstGeom prst="rect">
            <a:avLst/>
          </a:prstGeom>
          <a:noFill/>
        </p:spPr>
        <p:txBody>
          <a:bodyPr wrap="square" rtlCol="0">
            <a:spAutoFit/>
          </a:bodyPr>
          <a:lstStyle/>
          <a:p>
            <a:r>
              <a:rPr lang="en-GB" sz="1600" dirty="0" err="1">
                <a:solidFill>
                  <a:srgbClr val="002060"/>
                </a:solidFill>
              </a:rPr>
              <a:t>kl</a:t>
            </a:r>
            <a:r>
              <a:rPr lang="en-GB" sz="2400" b="1" dirty="0" err="1">
                <a:solidFill>
                  <a:srgbClr val="002060"/>
                </a:solidFill>
              </a:rPr>
              <a:t>ei</a:t>
            </a:r>
            <a:r>
              <a:rPr lang="en-GB" dirty="0" err="1">
                <a:solidFill>
                  <a:srgbClr val="002060"/>
                </a:solidFill>
              </a:rPr>
              <a:t>n</a:t>
            </a:r>
            <a:endParaRPr lang="en-GB" sz="1400" dirty="0">
              <a:solidFill>
                <a:srgbClr val="002060"/>
              </a:solidFill>
            </a:endParaRPr>
          </a:p>
        </p:txBody>
      </p:sp>
      <p:sp>
        <p:nvSpPr>
          <p:cNvPr id="62" name="Rectangle 61"/>
          <p:cNvSpPr/>
          <p:nvPr/>
        </p:nvSpPr>
        <p:spPr>
          <a:xfrm>
            <a:off x="8260283" y="5988711"/>
            <a:ext cx="572593" cy="461665"/>
          </a:xfrm>
          <a:prstGeom prst="rect">
            <a:avLst/>
          </a:prstGeom>
        </p:spPr>
        <p:txBody>
          <a:bodyPr wrap="none">
            <a:spAutoFit/>
          </a:bodyPr>
          <a:lstStyle/>
          <a:p>
            <a:r>
              <a:rPr lang="en-GB" dirty="0" err="1">
                <a:solidFill>
                  <a:srgbClr val="002060"/>
                </a:solidFill>
              </a:rPr>
              <a:t>t</a:t>
            </a:r>
            <a:r>
              <a:rPr lang="en-GB" sz="2400" b="1" dirty="0" err="1">
                <a:solidFill>
                  <a:srgbClr val="002060"/>
                </a:solidFill>
              </a:rPr>
              <a:t>ie</a:t>
            </a:r>
            <a:r>
              <a:rPr lang="en-GB" dirty="0" err="1">
                <a:solidFill>
                  <a:srgbClr val="002060"/>
                </a:solidFill>
              </a:rPr>
              <a:t>f</a:t>
            </a:r>
            <a:endParaRPr lang="en-GB" dirty="0">
              <a:solidFill>
                <a:srgbClr val="002060"/>
              </a:solidFill>
            </a:endParaRPr>
          </a:p>
        </p:txBody>
      </p:sp>
      <p:sp>
        <p:nvSpPr>
          <p:cNvPr id="63" name="TextBox 62">
            <a:extLst>
              <a:ext uri="{FF2B5EF4-FFF2-40B4-BE49-F238E27FC236}">
                <a16:creationId xmlns:a16="http://schemas.microsoft.com/office/drawing/2014/main" id="{1A38B7C1-EAA6-48A6-9E41-678215A5C8E0}"/>
              </a:ext>
            </a:extLst>
          </p:cNvPr>
          <p:cNvSpPr txBox="1"/>
          <p:nvPr/>
        </p:nvSpPr>
        <p:spPr>
          <a:xfrm rot="522572">
            <a:off x="9552291" y="3239861"/>
            <a:ext cx="1408670" cy="461665"/>
          </a:xfrm>
          <a:prstGeom prst="rect">
            <a:avLst/>
          </a:prstGeom>
          <a:noFill/>
        </p:spPr>
        <p:txBody>
          <a:bodyPr wrap="square" rtlCol="0">
            <a:spAutoFit/>
          </a:bodyPr>
          <a:lstStyle/>
          <a:p>
            <a:r>
              <a:rPr lang="en-GB" dirty="0" err="1">
                <a:solidFill>
                  <a:srgbClr val="002060"/>
                </a:solidFill>
              </a:rPr>
              <a:t>Haust</a:t>
            </a:r>
            <a:r>
              <a:rPr lang="en-GB" sz="2400" b="1" dirty="0" err="1">
                <a:solidFill>
                  <a:srgbClr val="002060"/>
                </a:solidFill>
              </a:rPr>
              <a:t>ie</a:t>
            </a:r>
            <a:r>
              <a:rPr lang="en-GB" sz="2400" dirty="0" err="1">
                <a:solidFill>
                  <a:srgbClr val="002060"/>
                </a:solidFill>
              </a:rPr>
              <a:t>r</a:t>
            </a:r>
            <a:endParaRPr lang="en-GB" dirty="0">
              <a:solidFill>
                <a:srgbClr val="002060"/>
              </a:solidFill>
            </a:endParaRPr>
          </a:p>
        </p:txBody>
      </p:sp>
      <p:sp>
        <p:nvSpPr>
          <p:cNvPr id="64" name="TextBox 63">
            <a:extLst>
              <a:ext uri="{FF2B5EF4-FFF2-40B4-BE49-F238E27FC236}">
                <a16:creationId xmlns:a16="http://schemas.microsoft.com/office/drawing/2014/main" id="{25228F81-B2AA-4843-B0DB-CA41DB9DB721}"/>
              </a:ext>
            </a:extLst>
          </p:cNvPr>
          <p:cNvSpPr txBox="1"/>
          <p:nvPr/>
        </p:nvSpPr>
        <p:spPr>
          <a:xfrm rot="20549434">
            <a:off x="9661806" y="4006708"/>
            <a:ext cx="2024828" cy="461665"/>
          </a:xfrm>
          <a:prstGeom prst="rect">
            <a:avLst/>
          </a:prstGeom>
          <a:noFill/>
        </p:spPr>
        <p:txBody>
          <a:bodyPr wrap="square" rtlCol="0">
            <a:spAutoFit/>
          </a:bodyPr>
          <a:lstStyle/>
          <a:p>
            <a:r>
              <a:rPr lang="en-GB" dirty="0" err="1">
                <a:solidFill>
                  <a:srgbClr val="002060"/>
                </a:solidFill>
              </a:rPr>
              <a:t>w</a:t>
            </a:r>
            <a:r>
              <a:rPr lang="en-GB" sz="2400" b="1" dirty="0" err="1">
                <a:solidFill>
                  <a:srgbClr val="002060"/>
                </a:solidFill>
              </a:rPr>
              <a:t>ie</a:t>
            </a:r>
            <a:r>
              <a:rPr lang="en-GB" sz="2400" b="1" dirty="0">
                <a:solidFill>
                  <a:srgbClr val="002060"/>
                </a:solidFill>
              </a:rPr>
              <a:t> </a:t>
            </a:r>
            <a:r>
              <a:rPr lang="en-GB" dirty="0" err="1">
                <a:solidFill>
                  <a:srgbClr val="002060"/>
                </a:solidFill>
              </a:rPr>
              <a:t>sagt</a:t>
            </a:r>
            <a:r>
              <a:rPr lang="en-GB" dirty="0">
                <a:solidFill>
                  <a:srgbClr val="002060"/>
                </a:solidFill>
              </a:rPr>
              <a:t> man …</a:t>
            </a:r>
            <a:r>
              <a:rPr lang="en-GB" sz="2400" b="1" dirty="0">
                <a:solidFill>
                  <a:srgbClr val="002060"/>
                </a:solidFill>
              </a:rPr>
              <a:t> </a:t>
            </a:r>
            <a:endParaRPr lang="en-GB" dirty="0">
              <a:solidFill>
                <a:srgbClr val="002060"/>
              </a:solidFill>
            </a:endParaRPr>
          </a:p>
        </p:txBody>
      </p:sp>
    </p:spTree>
    <p:extLst>
      <p:ext uri="{BB962C8B-B14F-4D97-AF65-F5344CB8AC3E}">
        <p14:creationId xmlns:p14="http://schemas.microsoft.com/office/powerpoint/2010/main" val="2432314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Pirates!</a:t>
            </a:r>
            <a:endParaRPr lang="en-GB" sz="3600" b="1" dirty="0">
              <a:solidFill>
                <a:schemeClr val="bg1"/>
              </a:solidFill>
            </a:endParaRPr>
          </a:p>
        </p:txBody>
      </p:sp>
      <p:sp>
        <p:nvSpPr>
          <p:cNvPr id="29" name="Rounded Rectangle 11">
            <a:extLst>
              <a:ext uri="{FF2B5EF4-FFF2-40B4-BE49-F238E27FC236}">
                <a16:creationId xmlns:a16="http://schemas.microsoft.com/office/drawing/2014/main" id="{483D7EB9-C2AA-4190-98DE-925F861600E9}"/>
              </a:ext>
            </a:extLst>
          </p:cNvPr>
          <p:cNvSpPr/>
          <p:nvPr/>
        </p:nvSpPr>
        <p:spPr>
          <a:xfrm>
            <a:off x="10704576" y="247046"/>
            <a:ext cx="12527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grpSp>
        <p:nvGrpSpPr>
          <p:cNvPr id="30" name="Group 29"/>
          <p:cNvGrpSpPr/>
          <p:nvPr/>
        </p:nvGrpSpPr>
        <p:grpSpPr>
          <a:xfrm>
            <a:off x="4244443" y="126803"/>
            <a:ext cx="7783689" cy="6119674"/>
            <a:chOff x="4244443" y="126803"/>
            <a:chExt cx="7783689" cy="6119674"/>
          </a:xfrm>
        </p:grpSpPr>
        <p:pic>
          <p:nvPicPr>
            <p:cNvPr id="31"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oins Money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4397441" y="839366"/>
              <a:ext cx="7498344" cy="5407111"/>
              <a:chOff x="3744601" y="369525"/>
              <a:chExt cx="8137106" cy="5867727"/>
            </a:xfrm>
          </p:grpSpPr>
          <p:grpSp>
            <p:nvGrpSpPr>
              <p:cNvPr id="90" name="Group 89"/>
              <p:cNvGrpSpPr/>
              <p:nvPr/>
            </p:nvGrpSpPr>
            <p:grpSpPr>
              <a:xfrm>
                <a:off x="3744601" y="369525"/>
                <a:ext cx="7532550" cy="5867727"/>
                <a:chOff x="1353398" y="449681"/>
                <a:chExt cx="7492861" cy="5950533"/>
              </a:xfrm>
            </p:grpSpPr>
            <p:grpSp>
              <p:nvGrpSpPr>
                <p:cNvPr id="92" name="Group 91"/>
                <p:cNvGrpSpPr/>
                <p:nvPr/>
              </p:nvGrpSpPr>
              <p:grpSpPr>
                <a:xfrm>
                  <a:off x="2580254" y="4142015"/>
                  <a:ext cx="1171396" cy="1016826"/>
                  <a:chOff x="4896319" y="1831217"/>
                  <a:chExt cx="1171396" cy="1016826"/>
                </a:xfrm>
              </p:grpSpPr>
              <p:grpSp>
                <p:nvGrpSpPr>
                  <p:cNvPr id="209" name="Group 208"/>
                  <p:cNvGrpSpPr/>
                  <p:nvPr/>
                </p:nvGrpSpPr>
                <p:grpSpPr>
                  <a:xfrm>
                    <a:off x="4896319" y="1831217"/>
                    <a:ext cx="1171396" cy="1016826"/>
                    <a:chOff x="4892832" y="1814762"/>
                    <a:chExt cx="1209517" cy="1028404"/>
                  </a:xfrm>
                </p:grpSpPr>
                <p:sp>
                  <p:nvSpPr>
                    <p:cNvPr id="211" name="Right Triangle 210"/>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2" name="TextBox 211"/>
                    <p:cNvSpPr txBox="1"/>
                    <p:nvPr/>
                  </p:nvSpPr>
                  <p:spPr>
                    <a:xfrm>
                      <a:off x="4892832" y="2497348"/>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213" name="TextBox 212"/>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210" name="Rectangle 209"/>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3" name="Group 92"/>
                <p:cNvGrpSpPr/>
                <p:nvPr/>
              </p:nvGrpSpPr>
              <p:grpSpPr>
                <a:xfrm>
                  <a:off x="3616738" y="449681"/>
                  <a:ext cx="5229521" cy="4964526"/>
                  <a:chOff x="3245263" y="930992"/>
                  <a:chExt cx="5229521" cy="4964526"/>
                </a:xfrm>
              </p:grpSpPr>
              <p:grpSp>
                <p:nvGrpSpPr>
                  <p:cNvPr id="109" name="Group 108"/>
                  <p:cNvGrpSpPr/>
                  <p:nvPr/>
                </p:nvGrpSpPr>
                <p:grpSpPr>
                  <a:xfrm>
                    <a:off x="3479672" y="2190064"/>
                    <a:ext cx="1244405" cy="1237376"/>
                    <a:chOff x="4947142" y="1858996"/>
                    <a:chExt cx="1244405" cy="1237376"/>
                  </a:xfrm>
                </p:grpSpPr>
                <p:grpSp>
                  <p:nvGrpSpPr>
                    <p:cNvPr id="202" name="Group 201"/>
                    <p:cNvGrpSpPr/>
                    <p:nvPr/>
                  </p:nvGrpSpPr>
                  <p:grpSpPr>
                    <a:xfrm>
                      <a:off x="4947142" y="1865242"/>
                      <a:ext cx="985351" cy="982800"/>
                      <a:chOff x="4945306" y="1849175"/>
                      <a:chExt cx="1017417" cy="993991"/>
                    </a:xfrm>
                  </p:grpSpPr>
                  <p:sp>
                    <p:nvSpPr>
                      <p:cNvPr id="206" name="Right Triangle 205"/>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7" name="TextBox 206"/>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Wein</a:t>
                        </a:r>
                      </a:p>
                    </p:txBody>
                  </p:sp>
                  <p:sp>
                    <p:nvSpPr>
                      <p:cNvPr id="208" name="TextBox 207"/>
                      <p:cNvSpPr txBox="1"/>
                      <p:nvPr/>
                    </p:nvSpPr>
                    <p:spPr>
                      <a:xfrm>
                        <a:off x="5187787" y="1849175"/>
                        <a:ext cx="774936" cy="376821"/>
                      </a:xfrm>
                      <a:prstGeom prst="rect">
                        <a:avLst/>
                      </a:prstGeom>
                      <a:noFill/>
                    </p:spPr>
                    <p:txBody>
                      <a:bodyPr wrap="square" rtlCol="0">
                        <a:spAutoFit/>
                      </a:bodyPr>
                      <a:lstStyle/>
                      <a:p>
                        <a:r>
                          <a:rPr lang="en-GB" sz="1600" dirty="0">
                            <a:solidFill>
                              <a:srgbClr val="C00000"/>
                            </a:solidFill>
                            <a:latin typeface="Century Gothic" panose="020B0502020202020204" pitchFamily="34" charset="0"/>
                          </a:rPr>
                          <a:t>Wien</a:t>
                        </a:r>
                      </a:p>
                    </p:txBody>
                  </p:sp>
                </p:grpSp>
                <p:sp>
                  <p:nvSpPr>
                    <p:cNvPr id="203" name="Rectangle 202"/>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04" name="Straight Arrow Connector 203"/>
                    <p:cNvCxnSpPr>
                      <a:stCxn id="203"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4728711" y="2188134"/>
                    <a:ext cx="1244405" cy="1237376"/>
                    <a:chOff x="4947142" y="1858996"/>
                    <a:chExt cx="1244405" cy="1237376"/>
                  </a:xfrm>
                </p:grpSpPr>
                <p:grpSp>
                  <p:nvGrpSpPr>
                    <p:cNvPr id="195" name="Group 194"/>
                    <p:cNvGrpSpPr/>
                    <p:nvPr/>
                  </p:nvGrpSpPr>
                  <p:grpSpPr>
                    <a:xfrm>
                      <a:off x="4947142" y="1864242"/>
                      <a:ext cx="1062667" cy="983801"/>
                      <a:chOff x="4945306" y="1848163"/>
                      <a:chExt cx="1097249" cy="995003"/>
                    </a:xfrm>
                  </p:grpSpPr>
                  <p:sp>
                    <p:nvSpPr>
                      <p:cNvPr id="199" name="Right Triangle 198"/>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0" name="TextBox 199"/>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201" name="TextBox 200"/>
                      <p:cNvSpPr txBox="1"/>
                      <p:nvPr/>
                    </p:nvSpPr>
                    <p:spPr>
                      <a:xfrm>
                        <a:off x="5221946" y="1848163"/>
                        <a:ext cx="82060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196" name="Rectangle 195"/>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97" name="Straight Arrow Connector 196"/>
                    <p:cNvCxnSpPr>
                      <a:stCxn id="196"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4510489" y="953664"/>
                    <a:ext cx="1286285" cy="1001783"/>
                    <a:chOff x="4712733" y="1846260"/>
                    <a:chExt cx="1286285" cy="1001783"/>
                  </a:xfrm>
                </p:grpSpPr>
                <p:grpSp>
                  <p:nvGrpSpPr>
                    <p:cNvPr id="189" name="Group 188"/>
                    <p:cNvGrpSpPr/>
                    <p:nvPr/>
                  </p:nvGrpSpPr>
                  <p:grpSpPr>
                    <a:xfrm>
                      <a:off x="4925237" y="1846260"/>
                      <a:ext cx="1073781" cy="1001783"/>
                      <a:chOff x="4922691" y="1829976"/>
                      <a:chExt cx="1108725" cy="1013190"/>
                    </a:xfrm>
                  </p:grpSpPr>
                  <p:sp>
                    <p:nvSpPr>
                      <p:cNvPr id="192" name="Right Triangle 191"/>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3" name="TextBox 192"/>
                      <p:cNvSpPr txBox="1"/>
                      <p:nvPr/>
                    </p:nvSpPr>
                    <p:spPr>
                      <a:xfrm>
                        <a:off x="4922691" y="2474344"/>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94" name="TextBox 193"/>
                      <p:cNvSpPr txBox="1"/>
                      <p:nvPr/>
                    </p:nvSpPr>
                    <p:spPr>
                      <a:xfrm>
                        <a:off x="5211680" y="1829976"/>
                        <a:ext cx="819736" cy="34724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90" name="Rectangle 189"/>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91" name="Straight Arrow Connector 190"/>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5961567" y="1948406"/>
                    <a:ext cx="1013671" cy="1482554"/>
                    <a:chOff x="4925876" y="1613818"/>
                    <a:chExt cx="1013671" cy="1482554"/>
                  </a:xfrm>
                </p:grpSpPr>
                <p:grpSp>
                  <p:nvGrpSpPr>
                    <p:cNvPr id="182" name="Group 181"/>
                    <p:cNvGrpSpPr/>
                    <p:nvPr/>
                  </p:nvGrpSpPr>
                  <p:grpSpPr>
                    <a:xfrm>
                      <a:off x="4925876" y="1865242"/>
                      <a:ext cx="1006617" cy="982800"/>
                      <a:chOff x="4923348" y="1849175"/>
                      <a:chExt cx="1039375" cy="993991"/>
                    </a:xfrm>
                  </p:grpSpPr>
                  <p:sp>
                    <p:nvSpPr>
                      <p:cNvPr id="186" name="Right Triangle 185"/>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7" name="TextBox 186"/>
                      <p:cNvSpPr txBox="1"/>
                      <p:nvPr/>
                    </p:nvSpPr>
                    <p:spPr>
                      <a:xfrm>
                        <a:off x="4923348" y="2494888"/>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88" name="TextBox 187"/>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83" name="Rectangle 182"/>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4" name="Straight Arrow Connector 183"/>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5738642" y="930992"/>
                    <a:ext cx="1478814" cy="1006552"/>
                    <a:chOff x="4712733" y="1841491"/>
                    <a:chExt cx="1478814" cy="1006552"/>
                  </a:xfrm>
                </p:grpSpPr>
                <p:grpSp>
                  <p:nvGrpSpPr>
                    <p:cNvPr id="175" name="Group 174"/>
                    <p:cNvGrpSpPr/>
                    <p:nvPr/>
                  </p:nvGrpSpPr>
                  <p:grpSpPr>
                    <a:xfrm>
                      <a:off x="4892568" y="1841491"/>
                      <a:ext cx="1196959" cy="1006552"/>
                      <a:chOff x="4888951" y="1825153"/>
                      <a:chExt cx="1235910" cy="1018013"/>
                    </a:xfrm>
                  </p:grpSpPr>
                  <p:sp>
                    <p:nvSpPr>
                      <p:cNvPr id="179" name="Right Triangle 178"/>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0" name="TextBox 179"/>
                      <p:cNvSpPr txBox="1"/>
                      <p:nvPr/>
                    </p:nvSpPr>
                    <p:spPr>
                      <a:xfrm>
                        <a:off x="4888951" y="249728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81" name="TextBox 180"/>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76" name="Rectangle 175"/>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77" name="Straight Arrow Connector 176"/>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76"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7188224" y="947246"/>
                    <a:ext cx="1286560" cy="1249064"/>
                    <a:chOff x="4904987" y="1847308"/>
                    <a:chExt cx="1286560" cy="1249064"/>
                  </a:xfrm>
                </p:grpSpPr>
                <p:grpSp>
                  <p:nvGrpSpPr>
                    <p:cNvPr id="168" name="Group 167"/>
                    <p:cNvGrpSpPr/>
                    <p:nvPr/>
                  </p:nvGrpSpPr>
                  <p:grpSpPr>
                    <a:xfrm>
                      <a:off x="4904987" y="1847308"/>
                      <a:ext cx="1104348" cy="1000733"/>
                      <a:chOff x="4901785" y="1831037"/>
                      <a:chExt cx="1140288" cy="1012129"/>
                    </a:xfrm>
                  </p:grpSpPr>
                  <p:sp>
                    <p:nvSpPr>
                      <p:cNvPr id="172" name="Right Triangle 171"/>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3" name="TextBox 172"/>
                      <p:cNvSpPr txBox="1"/>
                      <p:nvPr/>
                    </p:nvSpPr>
                    <p:spPr>
                      <a:xfrm>
                        <a:off x="4901785" y="2478219"/>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74" name="TextBox 173"/>
                      <p:cNvSpPr txBox="1"/>
                      <p:nvPr/>
                    </p:nvSpPr>
                    <p:spPr>
                      <a:xfrm>
                        <a:off x="5239055" y="1831037"/>
                        <a:ext cx="803018" cy="34724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69" name="Rectangle 168"/>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70" name="Straight Arrow Connector 169"/>
                    <p:cNvCxnSpPr>
                      <a:stCxn id="169"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3479673" y="3427441"/>
                    <a:ext cx="1244404" cy="1237376"/>
                    <a:chOff x="4947143" y="1858996"/>
                    <a:chExt cx="1244404" cy="1237376"/>
                  </a:xfrm>
                </p:grpSpPr>
                <p:grpSp>
                  <p:nvGrpSpPr>
                    <p:cNvPr id="161" name="Group 160"/>
                    <p:cNvGrpSpPr/>
                    <p:nvPr/>
                  </p:nvGrpSpPr>
                  <p:grpSpPr>
                    <a:xfrm>
                      <a:off x="4947143" y="1865242"/>
                      <a:ext cx="1111867" cy="982800"/>
                      <a:chOff x="4945306" y="1849175"/>
                      <a:chExt cx="1148050" cy="993991"/>
                    </a:xfrm>
                  </p:grpSpPr>
                  <p:sp>
                    <p:nvSpPr>
                      <p:cNvPr id="165" name="Right Triangle 164"/>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6" name="TextBox 165"/>
                      <p:cNvSpPr txBox="1"/>
                      <p:nvPr/>
                    </p:nvSpPr>
                    <p:spPr>
                      <a:xfrm>
                        <a:off x="4945306" y="2485373"/>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167" name="TextBox 166"/>
                      <p:cNvSpPr txBox="1"/>
                      <p:nvPr/>
                    </p:nvSpPr>
                    <p:spPr>
                      <a:xfrm>
                        <a:off x="5187787" y="1849175"/>
                        <a:ext cx="90556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162" name="Rectangle 161"/>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3" name="Straight Arrow Connector 162"/>
                    <p:cNvCxnSpPr>
                      <a:stCxn id="16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4725401" y="3425511"/>
                    <a:ext cx="1242000" cy="1237376"/>
                    <a:chOff x="4949547" y="1858996"/>
                    <a:chExt cx="1242000" cy="1237376"/>
                  </a:xfrm>
                </p:grpSpPr>
                <p:grpSp>
                  <p:nvGrpSpPr>
                    <p:cNvPr id="154" name="Group 153"/>
                    <p:cNvGrpSpPr/>
                    <p:nvPr/>
                  </p:nvGrpSpPr>
                  <p:grpSpPr>
                    <a:xfrm>
                      <a:off x="4952225" y="1865242"/>
                      <a:ext cx="999766" cy="982800"/>
                      <a:chOff x="4950554" y="1849175"/>
                      <a:chExt cx="1032301" cy="993991"/>
                    </a:xfrm>
                  </p:grpSpPr>
                  <p:sp>
                    <p:nvSpPr>
                      <p:cNvPr id="158" name="Right Triangle 157"/>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9" name="TextBox 158"/>
                      <p:cNvSpPr txBox="1"/>
                      <p:nvPr/>
                    </p:nvSpPr>
                    <p:spPr>
                      <a:xfrm>
                        <a:off x="4967920" y="24867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60" name="TextBox 159"/>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55" name="Rectangle 154"/>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6" name="Straight Arrow Connector 155"/>
                    <p:cNvCxnSpPr>
                      <a:stCxn id="15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5942339" y="3409477"/>
                    <a:ext cx="1280200" cy="1253410"/>
                    <a:chOff x="4911347" y="1842962"/>
                    <a:chExt cx="1280200" cy="1253410"/>
                  </a:xfrm>
                </p:grpSpPr>
                <p:grpSp>
                  <p:nvGrpSpPr>
                    <p:cNvPr id="147" name="Group 146"/>
                    <p:cNvGrpSpPr/>
                    <p:nvPr/>
                  </p:nvGrpSpPr>
                  <p:grpSpPr>
                    <a:xfrm>
                      <a:off x="4911347" y="1842962"/>
                      <a:ext cx="1125161" cy="1022993"/>
                      <a:chOff x="4908342" y="1826642"/>
                      <a:chExt cx="1161776" cy="1034642"/>
                    </a:xfrm>
                  </p:grpSpPr>
                  <p:sp>
                    <p:nvSpPr>
                      <p:cNvPr id="151" name="Right Triangle 150"/>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2" name="TextBox 151"/>
                      <p:cNvSpPr txBox="1"/>
                      <p:nvPr/>
                    </p:nvSpPr>
                    <p:spPr>
                      <a:xfrm>
                        <a:off x="4908342" y="2518875"/>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53" name="TextBox 152"/>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48" name="Rectangle 1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9" name="Straight Arrow Connector 148"/>
                    <p:cNvCxnSpPr>
                      <a:stCxn id="1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7212725" y="3397731"/>
                    <a:ext cx="1079847" cy="1263226"/>
                    <a:chOff x="4933344" y="1833146"/>
                    <a:chExt cx="1079847" cy="1263226"/>
                  </a:xfrm>
                </p:grpSpPr>
                <p:grpSp>
                  <p:nvGrpSpPr>
                    <p:cNvPr id="141" name="Group 140"/>
                    <p:cNvGrpSpPr/>
                    <p:nvPr/>
                  </p:nvGrpSpPr>
                  <p:grpSpPr>
                    <a:xfrm>
                      <a:off x="4933344" y="1833146"/>
                      <a:ext cx="1079847" cy="1014895"/>
                      <a:chOff x="4931059" y="1816714"/>
                      <a:chExt cx="1114988" cy="1026452"/>
                    </a:xfrm>
                  </p:grpSpPr>
                  <p:sp>
                    <p:nvSpPr>
                      <p:cNvPr id="144" name="Right Triangle 143"/>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5" name="TextBox 144"/>
                      <p:cNvSpPr txBox="1"/>
                      <p:nvPr/>
                    </p:nvSpPr>
                    <p:spPr>
                      <a:xfrm>
                        <a:off x="4931059" y="2467701"/>
                        <a:ext cx="1014936"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46" name="TextBox 145"/>
                      <p:cNvSpPr txBox="1"/>
                      <p:nvPr/>
                    </p:nvSpPr>
                    <p:spPr>
                      <a:xfrm>
                        <a:off x="5194696" y="1816714"/>
                        <a:ext cx="851351"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42" name="Rectangle 141"/>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3" name="Straight Arrow Connector 142"/>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5928752" y="4657078"/>
                    <a:ext cx="1267763" cy="1237382"/>
                    <a:chOff x="4923784" y="1858990"/>
                    <a:chExt cx="1267763" cy="1237382"/>
                  </a:xfrm>
                </p:grpSpPr>
                <p:grpSp>
                  <p:nvGrpSpPr>
                    <p:cNvPr id="134" name="Group 133"/>
                    <p:cNvGrpSpPr/>
                    <p:nvPr/>
                  </p:nvGrpSpPr>
                  <p:grpSpPr>
                    <a:xfrm>
                      <a:off x="4923784" y="1858990"/>
                      <a:ext cx="1081936" cy="989054"/>
                      <a:chOff x="4921193" y="1842850"/>
                      <a:chExt cx="1117146" cy="1000316"/>
                    </a:xfrm>
                  </p:grpSpPr>
                  <p:sp>
                    <p:nvSpPr>
                      <p:cNvPr id="138" name="Right Triangle 137"/>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9" name="TextBox 138"/>
                      <p:cNvSpPr txBox="1"/>
                      <p:nvPr/>
                    </p:nvSpPr>
                    <p:spPr>
                      <a:xfrm>
                        <a:off x="4921193" y="2440115"/>
                        <a:ext cx="1014935" cy="34724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40" name="TextBox 139"/>
                      <p:cNvSpPr txBox="1"/>
                      <p:nvPr/>
                    </p:nvSpPr>
                    <p:spPr>
                      <a:xfrm>
                        <a:off x="5239179" y="1842850"/>
                        <a:ext cx="799160"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35" name="Rectangle 134"/>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6" name="Straight Arrow Connector 135"/>
                    <p:cNvCxnSpPr>
                      <a:stCxn id="13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4652626" y="4655562"/>
                    <a:ext cx="1170280" cy="1239956"/>
                    <a:chOff x="4883375" y="1856416"/>
                    <a:chExt cx="1170280" cy="1239956"/>
                  </a:xfrm>
                </p:grpSpPr>
                <p:grpSp>
                  <p:nvGrpSpPr>
                    <p:cNvPr id="128" name="Group 127"/>
                    <p:cNvGrpSpPr/>
                    <p:nvPr/>
                  </p:nvGrpSpPr>
                  <p:grpSpPr>
                    <a:xfrm>
                      <a:off x="4883375" y="1856416"/>
                      <a:ext cx="1170280" cy="991627"/>
                      <a:chOff x="4879463" y="1840248"/>
                      <a:chExt cx="1208364" cy="1002918"/>
                    </a:xfrm>
                  </p:grpSpPr>
                  <p:sp>
                    <p:nvSpPr>
                      <p:cNvPr id="131" name="Right Triangle 130"/>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2" name="TextBox 131"/>
                      <p:cNvSpPr txBox="1"/>
                      <p:nvPr/>
                    </p:nvSpPr>
                    <p:spPr>
                      <a:xfrm>
                        <a:off x="4879463" y="246299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33" name="TextBox 132"/>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29" name="Rectangle 128"/>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0" name="Straight Arrow Connector 129"/>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3245263" y="4651105"/>
                    <a:ext cx="1226814" cy="989046"/>
                    <a:chOff x="4712733" y="1858996"/>
                    <a:chExt cx="1226814" cy="989046"/>
                  </a:xfrm>
                </p:grpSpPr>
                <p:grpSp>
                  <p:nvGrpSpPr>
                    <p:cNvPr id="122" name="Group 121"/>
                    <p:cNvGrpSpPr/>
                    <p:nvPr/>
                  </p:nvGrpSpPr>
                  <p:grpSpPr>
                    <a:xfrm>
                      <a:off x="4928791" y="1865242"/>
                      <a:ext cx="1003703" cy="982800"/>
                      <a:chOff x="4926357" y="1849175"/>
                      <a:chExt cx="1036366" cy="993991"/>
                    </a:xfrm>
                  </p:grpSpPr>
                  <p:sp>
                    <p:nvSpPr>
                      <p:cNvPr id="125" name="Right Triangle 124"/>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6" name="TextBox 125"/>
                      <p:cNvSpPr txBox="1"/>
                      <p:nvPr/>
                    </p:nvSpPr>
                    <p:spPr>
                      <a:xfrm>
                        <a:off x="4926357" y="24716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27" name="TextBox 126"/>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23" name="Rectangle 122"/>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4" name="Straight Arrow Connector 123"/>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p:nvPr/>
              </p:nvGrpSpPr>
              <p:grpSpPr>
                <a:xfrm>
                  <a:off x="1353398" y="4159027"/>
                  <a:ext cx="1271652" cy="994713"/>
                  <a:chOff x="2462918" y="617883"/>
                  <a:chExt cx="1271652" cy="994713"/>
                </a:xfrm>
              </p:grpSpPr>
              <p:grpSp>
                <p:nvGrpSpPr>
                  <p:cNvPr id="103" name="Group 102"/>
                  <p:cNvGrpSpPr/>
                  <p:nvPr/>
                </p:nvGrpSpPr>
                <p:grpSpPr>
                  <a:xfrm>
                    <a:off x="2462918" y="617883"/>
                    <a:ext cx="1064343" cy="994713"/>
                    <a:chOff x="2380239" y="587613"/>
                    <a:chExt cx="1098980" cy="1006040"/>
                  </a:xfrm>
                </p:grpSpPr>
                <p:sp>
                  <p:nvSpPr>
                    <p:cNvPr id="106" name="Right Triangle 105"/>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7" name="TextBox 106"/>
                    <p:cNvSpPr txBox="1"/>
                    <p:nvPr/>
                  </p:nvSpPr>
                  <p:spPr>
                    <a:xfrm>
                      <a:off x="2380239" y="121235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08" name="TextBox 107"/>
                    <p:cNvSpPr txBox="1"/>
                    <p:nvPr/>
                  </p:nvSpPr>
                  <p:spPr>
                    <a:xfrm>
                      <a:off x="2674206" y="587613"/>
                      <a:ext cx="805013"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04" name="Rectangle 103"/>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5" name="Straight Arrow Connector 104"/>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4843552" y="5403739"/>
                  <a:ext cx="1478814" cy="996475"/>
                  <a:chOff x="3467109" y="1862595"/>
                  <a:chExt cx="1478814" cy="996475"/>
                </a:xfrm>
              </p:grpSpPr>
              <p:grpSp>
                <p:nvGrpSpPr>
                  <p:cNvPr id="96" name="Group 95"/>
                  <p:cNvGrpSpPr/>
                  <p:nvPr/>
                </p:nvGrpSpPr>
                <p:grpSpPr>
                  <a:xfrm>
                    <a:off x="3690543" y="1862595"/>
                    <a:ext cx="1038336" cy="996474"/>
                    <a:chOff x="3647813" y="1846500"/>
                    <a:chExt cx="1072126" cy="1007821"/>
                  </a:xfrm>
                </p:grpSpPr>
                <p:sp>
                  <p:nvSpPr>
                    <p:cNvPr id="100" name="Right Triangle 99"/>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1" name="TextBox 100"/>
                    <p:cNvSpPr txBox="1"/>
                    <p:nvPr/>
                  </p:nvSpPr>
                  <p:spPr>
                    <a:xfrm>
                      <a:off x="3647813" y="245663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02" name="TextBox 101"/>
                    <p:cNvSpPr txBox="1"/>
                    <p:nvPr/>
                  </p:nvSpPr>
                  <p:spPr>
                    <a:xfrm>
                      <a:off x="3934133" y="1846500"/>
                      <a:ext cx="785806" cy="37682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97" name="Rectangle 96"/>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8" name="Straight Arrow Connector 97"/>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97"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91"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Arrow Connector 64"/>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71"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72" name="Right Triangle 71"/>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3" name="TextBox 72"/>
            <p:cNvSpPr txBox="1"/>
            <p:nvPr/>
          </p:nvSpPr>
          <p:spPr>
            <a:xfrm>
              <a:off x="5586982" y="3667660"/>
              <a:ext cx="910584" cy="311977"/>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74" name="TextBox 73"/>
            <p:cNvSpPr txBox="1"/>
            <p:nvPr/>
          </p:nvSpPr>
          <p:spPr>
            <a:xfrm>
              <a:off x="5850725" y="3106362"/>
              <a:ext cx="722245" cy="338553"/>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sp>
          <p:nvSpPr>
            <p:cNvPr id="75" name="Rectangle 74"/>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6"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Arrow Connector 76"/>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80" name="TextBox 79">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81" name="TextBox 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82" name="TextBox 81">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83" name="TextBox 82">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84" name="TextBox 83">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85" name="TextBox 84">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86" name="TextBox 85">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87" name="TextBox 86">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88" name="TextBox 87">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89" name="TextBox 88">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pic>
        <p:nvPicPr>
          <p:cNvPr id="214" name="Picture 2" descr="Play Audio Button Set Clip Art">
            <a:hlinkClick r:id="" action="ppaction://noaction" highlightClick="1">
              <a:snd r:embed="rId7" name="Phonics 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15" name="TextBox 214">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216"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27" name="Rectangle 226"/>
          <p:cNvSpPr/>
          <p:nvPr/>
        </p:nvSpPr>
        <p:spPr>
          <a:xfrm>
            <a:off x="6698314" y="10166"/>
            <a:ext cx="551753"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pic>
        <p:nvPicPr>
          <p:cNvPr id="228" name="Picture 2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229"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16"/>
                                        </p:tgtEl>
                                      </p:cBhvr>
                                    </p:animEffect>
                                    <p:set>
                                      <p:cBhvr>
                                        <p:cTn id="12" dur="1" fill="hold">
                                          <p:stCondLst>
                                            <p:cond delay="499"/>
                                          </p:stCondLst>
                                        </p:cTn>
                                        <p:tgtEl>
                                          <p:spTgt spid="216"/>
                                        </p:tgtEl>
                                        <p:attrNameLst>
                                          <p:attrName>style.visibility</p:attrName>
                                        </p:attrNameLst>
                                      </p:cBhvr>
                                      <p:to>
                                        <p:strVal val="hidden"/>
                                      </p:to>
                                    </p:set>
                                  </p:childTnLst>
                                </p:cTn>
                              </p:par>
                            </p:childTnLst>
                          </p:cTn>
                        </p:par>
                      </p:childTnLst>
                    </p:cTn>
                  </p:par>
                </p:childTnLst>
              </p:cTn>
              <p:nextCondLst>
                <p:cond evt="onClick" delay="0">
                  <p:tgtEl>
                    <p:spTgt spid="216"/>
                  </p:tgtEl>
                </p:cond>
              </p:nextCondLst>
            </p:seq>
            <p:seq concurrent="1" nextAc="seek">
              <p:cTn id="13" restart="whenNotActive" fill="hold" evtFilter="cancelBubble" nodeType="interactiveSeq">
                <p:stCondLst>
                  <p:cond evt="onClick" delay="0">
                    <p:tgtEl>
                      <p:spTgt spid="21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17"/>
                                        </p:tgtEl>
                                      </p:cBhvr>
                                    </p:animEffect>
                                    <p:set>
                                      <p:cBhvr>
                                        <p:cTn id="18" dur="1" fill="hold">
                                          <p:stCondLst>
                                            <p:cond delay="499"/>
                                          </p:stCondLst>
                                        </p:cTn>
                                        <p:tgtEl>
                                          <p:spTgt spid="217"/>
                                        </p:tgtEl>
                                        <p:attrNameLst>
                                          <p:attrName>style.visibility</p:attrName>
                                        </p:attrNameLst>
                                      </p:cBhvr>
                                      <p:to>
                                        <p:strVal val="hidden"/>
                                      </p:to>
                                    </p:set>
                                  </p:childTnLst>
                                </p:cTn>
                              </p:par>
                            </p:childTnLst>
                          </p:cTn>
                        </p:par>
                      </p:childTnLst>
                    </p:cTn>
                  </p:par>
                </p:childTnLst>
              </p:cTn>
              <p:nextCondLst>
                <p:cond evt="onClick" delay="0">
                  <p:tgtEl>
                    <p:spTgt spid="217"/>
                  </p:tgtEl>
                </p:cond>
              </p:nextCondLst>
            </p:seq>
            <p:seq concurrent="1" nextAc="seek">
              <p:cTn id="19" restart="whenNotActive" fill="hold" evtFilter="cancelBubble" nodeType="interactiveSeq">
                <p:stCondLst>
                  <p:cond evt="onClick" delay="0">
                    <p:tgtEl>
                      <p:spTgt spid="218"/>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18"/>
                                        </p:tgtEl>
                                      </p:cBhvr>
                                    </p:animEffect>
                                    <p:set>
                                      <p:cBhvr>
                                        <p:cTn id="24" dur="1" fill="hold">
                                          <p:stCondLst>
                                            <p:cond delay="499"/>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218"/>
                  </p:tgtEl>
                </p:cond>
              </p:nextCondLst>
            </p:seq>
            <p:seq concurrent="1" nextAc="seek">
              <p:cTn id="25" restart="whenNotActive" fill="hold" evtFilter="cancelBubble" nodeType="interactiveSeq">
                <p:stCondLst>
                  <p:cond evt="onClick" delay="0">
                    <p:tgtEl>
                      <p:spTgt spid="219"/>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19"/>
                                        </p:tgtEl>
                                      </p:cBhvr>
                                    </p:animEffect>
                                    <p:set>
                                      <p:cBhvr>
                                        <p:cTn id="30"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19"/>
                  </p:tgtEl>
                </p:cond>
              </p:nextCondLst>
            </p:seq>
            <p:seq concurrent="1" nextAc="seek">
              <p:cTn id="31" restart="whenNotActive" fill="hold" evtFilter="cancelBubble" nodeType="interactiveSeq">
                <p:stCondLst>
                  <p:cond evt="onClick" delay="0">
                    <p:tgtEl>
                      <p:spTgt spid="22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20"/>
                                        </p:tgtEl>
                                      </p:cBhvr>
                                    </p:animEffect>
                                    <p:set>
                                      <p:cBhvr>
                                        <p:cTn id="36" dur="1" fill="hold">
                                          <p:stCondLst>
                                            <p:cond delay="499"/>
                                          </p:stCondLst>
                                        </p:cTn>
                                        <p:tgtEl>
                                          <p:spTgt spid="220"/>
                                        </p:tgtEl>
                                        <p:attrNameLst>
                                          <p:attrName>style.visibility</p:attrName>
                                        </p:attrNameLst>
                                      </p:cBhvr>
                                      <p:to>
                                        <p:strVal val="hidden"/>
                                      </p:to>
                                    </p:set>
                                  </p:childTnLst>
                                </p:cTn>
                              </p:par>
                            </p:childTnLst>
                          </p:cTn>
                        </p:par>
                      </p:childTnLst>
                    </p:cTn>
                  </p:par>
                </p:childTnLst>
              </p:cTn>
              <p:nextCondLst>
                <p:cond evt="onClick" delay="0">
                  <p:tgtEl>
                    <p:spTgt spid="220"/>
                  </p:tgtEl>
                </p:cond>
              </p:nextCondLst>
            </p:seq>
            <p:seq concurrent="1" nextAc="seek">
              <p:cTn id="37" restart="whenNotActive" fill="hold" evtFilter="cancelBubble" nodeType="interactiveSeq">
                <p:stCondLst>
                  <p:cond evt="onClick" delay="0">
                    <p:tgtEl>
                      <p:spTgt spid="22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21"/>
                                        </p:tgtEl>
                                      </p:cBhvr>
                                    </p:animEffect>
                                    <p:set>
                                      <p:cBhvr>
                                        <p:cTn id="42" dur="1" fill="hold">
                                          <p:stCondLst>
                                            <p:cond delay="499"/>
                                          </p:stCondLst>
                                        </p:cTn>
                                        <p:tgtEl>
                                          <p:spTgt spid="221"/>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43" restart="whenNotActive" fill="hold" evtFilter="cancelBubble" nodeType="interactiveSeq">
                <p:stCondLst>
                  <p:cond evt="onClick" delay="0">
                    <p:tgtEl>
                      <p:spTgt spid="22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22"/>
                                        </p:tgtEl>
                                      </p:cBhvr>
                                    </p:animEffect>
                                    <p:set>
                                      <p:cBhvr>
                                        <p:cTn id="48" dur="1" fill="hold">
                                          <p:stCondLst>
                                            <p:cond delay="499"/>
                                          </p:stCondLst>
                                        </p:cTn>
                                        <p:tgtEl>
                                          <p:spTgt spid="222"/>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49" restart="whenNotActive" fill="hold" evtFilter="cancelBubble" nodeType="interactiveSeq">
                <p:stCondLst>
                  <p:cond evt="onClick" delay="0">
                    <p:tgtEl>
                      <p:spTgt spid="22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223"/>
                                        </p:tgtEl>
                                      </p:cBhvr>
                                    </p:animEffect>
                                    <p:set>
                                      <p:cBhvr>
                                        <p:cTn id="54" dur="1" fill="hold">
                                          <p:stCondLst>
                                            <p:cond delay="499"/>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55" restart="whenNotActive" fill="hold" evtFilter="cancelBubble" nodeType="interactiveSeq">
                <p:stCondLst>
                  <p:cond evt="onClick" delay="0">
                    <p:tgtEl>
                      <p:spTgt spid="22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24"/>
                                        </p:tgtEl>
                                      </p:cBhvr>
                                    </p:animEffect>
                                    <p:set>
                                      <p:cBhvr>
                                        <p:cTn id="60" dur="1" fill="hold">
                                          <p:stCondLst>
                                            <p:cond delay="499"/>
                                          </p:stCondLst>
                                        </p:cTn>
                                        <p:tgtEl>
                                          <p:spTgt spid="224"/>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61" restart="whenNotActive" fill="hold" evtFilter="cancelBubble" nodeType="interactiveSeq">
                <p:stCondLst>
                  <p:cond evt="onClick" delay="0">
                    <p:tgtEl>
                      <p:spTgt spid="225"/>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25"/>
                                        </p:tgtEl>
                                      </p:cBhvr>
                                    </p:animEffect>
                                    <p:set>
                                      <p:cBhvr>
                                        <p:cTn id="66"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67" restart="whenNotActive" fill="hold" evtFilter="cancelBubble" nodeType="interactiveSeq">
                <p:stCondLst>
                  <p:cond evt="onClick" delay="0">
                    <p:tgtEl>
                      <p:spTgt spid="226"/>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26"/>
                                        </p:tgtEl>
                                      </p:cBhvr>
                                    </p:animEffect>
                                    <p:set>
                                      <p:cBhvr>
                                        <p:cTn id="72" dur="1" fill="hold">
                                          <p:stCondLst>
                                            <p:cond delay="499"/>
                                          </p:stCondLst>
                                        </p:cTn>
                                        <p:tgtEl>
                                          <p:spTgt spid="226"/>
                                        </p:tgtEl>
                                        <p:attrNameLst>
                                          <p:attrName>style.visibility</p:attrName>
                                        </p:attrNameLst>
                                      </p:cBhvr>
                                      <p:to>
                                        <p:strVal val="hidden"/>
                                      </p:to>
                                    </p:set>
                                  </p:childTnLst>
                                </p:cTn>
                              </p:par>
                            </p:childTnLst>
                          </p:cTn>
                        </p:par>
                      </p:childTnLst>
                    </p:cTn>
                  </p:par>
                </p:childTnLst>
              </p:cTn>
              <p:nextCondLst>
                <p:cond evt="onClick" delay="0">
                  <p:tgtEl>
                    <p:spTgt spid="22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Pirates!</a:t>
            </a:r>
            <a:endParaRPr lang="en-GB" sz="3600" b="1" dirty="0">
              <a:solidFill>
                <a:schemeClr val="bg1"/>
              </a:solidFill>
            </a:endParaRPr>
          </a:p>
        </p:txBody>
      </p:sp>
      <p:sp>
        <p:nvSpPr>
          <p:cNvPr id="7" name="Rounded Rectangle 11">
            <a:extLst>
              <a:ext uri="{FF2B5EF4-FFF2-40B4-BE49-F238E27FC236}">
                <a16:creationId xmlns:a16="http://schemas.microsoft.com/office/drawing/2014/main" id="{483D7EB9-C2AA-4190-98DE-925F861600E9}"/>
              </a:ext>
            </a:extLst>
          </p:cNvPr>
          <p:cNvSpPr/>
          <p:nvPr/>
        </p:nvSpPr>
        <p:spPr>
          <a:xfrm>
            <a:off x="10704576" y="247046"/>
            <a:ext cx="12527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pic>
        <p:nvPicPr>
          <p:cNvPr id="8"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4183" y="331997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oins Money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1274" y="545345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389284" y="806184"/>
            <a:ext cx="7498344" cy="5407111"/>
            <a:chOff x="3744601" y="369525"/>
            <a:chExt cx="8137106" cy="5867727"/>
          </a:xfrm>
        </p:grpSpPr>
        <p:grpSp>
          <p:nvGrpSpPr>
            <p:cNvPr id="16" name="Group 15"/>
            <p:cNvGrpSpPr/>
            <p:nvPr/>
          </p:nvGrpSpPr>
          <p:grpSpPr>
            <a:xfrm>
              <a:off x="3744601" y="369525"/>
              <a:ext cx="7532550" cy="5867727"/>
              <a:chOff x="1353398" y="449681"/>
              <a:chExt cx="7492861" cy="5950533"/>
            </a:xfrm>
          </p:grpSpPr>
          <p:grpSp>
            <p:nvGrpSpPr>
              <p:cNvPr id="18" name="Group 17"/>
              <p:cNvGrpSpPr/>
              <p:nvPr/>
            </p:nvGrpSpPr>
            <p:grpSpPr>
              <a:xfrm>
                <a:off x="2580254" y="4142015"/>
                <a:ext cx="1171396" cy="1016826"/>
                <a:chOff x="4896319" y="1831217"/>
                <a:chExt cx="1171396" cy="1016826"/>
              </a:xfrm>
            </p:grpSpPr>
            <p:grpSp>
              <p:nvGrpSpPr>
                <p:cNvPr id="135" name="Group 134"/>
                <p:cNvGrpSpPr/>
                <p:nvPr/>
              </p:nvGrpSpPr>
              <p:grpSpPr>
                <a:xfrm>
                  <a:off x="4896319" y="1831217"/>
                  <a:ext cx="1171396" cy="1016826"/>
                  <a:chOff x="4892832" y="1814762"/>
                  <a:chExt cx="1209517" cy="1028404"/>
                </a:xfrm>
              </p:grpSpPr>
              <p:sp>
                <p:nvSpPr>
                  <p:cNvPr id="137" name="Right Triangle 136"/>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8" name="TextBox 137"/>
                  <p:cNvSpPr txBox="1"/>
                  <p:nvPr/>
                </p:nvSpPr>
                <p:spPr>
                  <a:xfrm>
                    <a:off x="4892832" y="2497348"/>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39" name="TextBox 138"/>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36" name="Rectangle 135"/>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9" name="Group 18"/>
              <p:cNvGrpSpPr/>
              <p:nvPr/>
            </p:nvGrpSpPr>
            <p:grpSpPr>
              <a:xfrm>
                <a:off x="3616738" y="449681"/>
                <a:ext cx="5229521" cy="4964526"/>
                <a:chOff x="3245263" y="930992"/>
                <a:chExt cx="5229521" cy="4964526"/>
              </a:xfrm>
            </p:grpSpPr>
            <p:grpSp>
              <p:nvGrpSpPr>
                <p:cNvPr id="35" name="Group 34"/>
                <p:cNvGrpSpPr/>
                <p:nvPr/>
              </p:nvGrpSpPr>
              <p:grpSpPr>
                <a:xfrm>
                  <a:off x="3479672" y="2190064"/>
                  <a:ext cx="1244405" cy="1237376"/>
                  <a:chOff x="4947142" y="1858996"/>
                  <a:chExt cx="1244405" cy="1237376"/>
                </a:xfrm>
              </p:grpSpPr>
              <p:grpSp>
                <p:nvGrpSpPr>
                  <p:cNvPr id="128" name="Group 127"/>
                  <p:cNvGrpSpPr/>
                  <p:nvPr/>
                </p:nvGrpSpPr>
                <p:grpSpPr>
                  <a:xfrm>
                    <a:off x="4947142" y="1865242"/>
                    <a:ext cx="985351" cy="982800"/>
                    <a:chOff x="4945306" y="1849175"/>
                    <a:chExt cx="1017417" cy="993991"/>
                  </a:xfrm>
                </p:grpSpPr>
                <p:sp>
                  <p:nvSpPr>
                    <p:cNvPr id="132" name="Right Triangle 131"/>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3" name="TextBox 132"/>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Wein</a:t>
                      </a:r>
                    </a:p>
                  </p:txBody>
                </p:sp>
                <p:sp>
                  <p:nvSpPr>
                    <p:cNvPr id="134" name="TextBox 133"/>
                    <p:cNvSpPr txBox="1"/>
                    <p:nvPr/>
                  </p:nvSpPr>
                  <p:spPr>
                    <a:xfrm>
                      <a:off x="5187787" y="1849175"/>
                      <a:ext cx="774936" cy="376821"/>
                    </a:xfrm>
                    <a:prstGeom prst="rect">
                      <a:avLst/>
                    </a:prstGeom>
                    <a:noFill/>
                  </p:spPr>
                  <p:txBody>
                    <a:bodyPr wrap="square" rtlCol="0">
                      <a:spAutoFit/>
                    </a:bodyPr>
                    <a:lstStyle/>
                    <a:p>
                      <a:r>
                        <a:rPr lang="en-GB" sz="1600" dirty="0">
                          <a:solidFill>
                            <a:srgbClr val="C00000"/>
                          </a:solidFill>
                          <a:latin typeface="Century Gothic" panose="020B0502020202020204" pitchFamily="34" charset="0"/>
                        </a:rPr>
                        <a:t>Wien</a:t>
                      </a:r>
                    </a:p>
                  </p:txBody>
                </p:sp>
              </p:grpSp>
              <p:sp>
                <p:nvSpPr>
                  <p:cNvPr id="129" name="Rectangle 128"/>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0" name="Straight Arrow Connector 129"/>
                  <p:cNvCxnSpPr>
                    <a:stCxn id="12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728711" y="2188134"/>
                  <a:ext cx="1244405" cy="1237376"/>
                  <a:chOff x="4947142" y="1858996"/>
                  <a:chExt cx="1244405" cy="1237376"/>
                </a:xfrm>
              </p:grpSpPr>
              <p:grpSp>
                <p:nvGrpSpPr>
                  <p:cNvPr id="121" name="Group 120"/>
                  <p:cNvGrpSpPr/>
                  <p:nvPr/>
                </p:nvGrpSpPr>
                <p:grpSpPr>
                  <a:xfrm>
                    <a:off x="4947142" y="1864242"/>
                    <a:ext cx="1062667" cy="983801"/>
                    <a:chOff x="4945306" y="1848163"/>
                    <a:chExt cx="1097249" cy="995003"/>
                  </a:xfrm>
                </p:grpSpPr>
                <p:sp>
                  <p:nvSpPr>
                    <p:cNvPr id="125" name="Right Triangle 124"/>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6" name="TextBox 125"/>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127" name="TextBox 126"/>
                    <p:cNvSpPr txBox="1"/>
                    <p:nvPr/>
                  </p:nvSpPr>
                  <p:spPr>
                    <a:xfrm>
                      <a:off x="5221946" y="1848163"/>
                      <a:ext cx="82060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122" name="Rectangle 121"/>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3" name="Straight Arrow Connector 122"/>
                  <p:cNvCxnSpPr>
                    <a:stCxn id="12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10489" y="953664"/>
                  <a:ext cx="1286285" cy="1001783"/>
                  <a:chOff x="4712733" y="1846260"/>
                  <a:chExt cx="1286285" cy="1001783"/>
                </a:xfrm>
              </p:grpSpPr>
              <p:grpSp>
                <p:nvGrpSpPr>
                  <p:cNvPr id="115" name="Group 114"/>
                  <p:cNvGrpSpPr/>
                  <p:nvPr/>
                </p:nvGrpSpPr>
                <p:grpSpPr>
                  <a:xfrm>
                    <a:off x="4925237" y="1846260"/>
                    <a:ext cx="1073781" cy="1001783"/>
                    <a:chOff x="4922691" y="1829976"/>
                    <a:chExt cx="1108725" cy="1013190"/>
                  </a:xfrm>
                </p:grpSpPr>
                <p:sp>
                  <p:nvSpPr>
                    <p:cNvPr id="118" name="Right Triangle 117"/>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9" name="TextBox 118"/>
                    <p:cNvSpPr txBox="1"/>
                    <p:nvPr/>
                  </p:nvSpPr>
                  <p:spPr>
                    <a:xfrm>
                      <a:off x="4922691" y="2474344"/>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20" name="TextBox 119"/>
                    <p:cNvSpPr txBox="1"/>
                    <p:nvPr/>
                  </p:nvSpPr>
                  <p:spPr>
                    <a:xfrm>
                      <a:off x="5211680" y="1829976"/>
                      <a:ext cx="819736" cy="34724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116" name="Rectangle 115"/>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7" name="Straight Arrow Connector 116"/>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961567" y="1948406"/>
                  <a:ext cx="1013671" cy="1482554"/>
                  <a:chOff x="4925876" y="1613818"/>
                  <a:chExt cx="1013671" cy="1482554"/>
                </a:xfrm>
              </p:grpSpPr>
              <p:grpSp>
                <p:nvGrpSpPr>
                  <p:cNvPr id="108" name="Group 107"/>
                  <p:cNvGrpSpPr/>
                  <p:nvPr/>
                </p:nvGrpSpPr>
                <p:grpSpPr>
                  <a:xfrm>
                    <a:off x="4925876" y="1865242"/>
                    <a:ext cx="1006617" cy="982800"/>
                    <a:chOff x="4923348" y="1849175"/>
                    <a:chExt cx="1039375" cy="993991"/>
                  </a:xfrm>
                </p:grpSpPr>
                <p:sp>
                  <p:nvSpPr>
                    <p:cNvPr id="112" name="Right Triangle 111"/>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3" name="TextBox 112"/>
                    <p:cNvSpPr txBox="1"/>
                    <p:nvPr/>
                  </p:nvSpPr>
                  <p:spPr>
                    <a:xfrm>
                      <a:off x="4923348" y="2494888"/>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114" name="TextBox 113"/>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109" name="Rectangle 108"/>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0" name="Straight Arrow Connector 109"/>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5738642" y="930992"/>
                  <a:ext cx="1478814" cy="1006552"/>
                  <a:chOff x="4712733" y="1841491"/>
                  <a:chExt cx="1478814" cy="1006552"/>
                </a:xfrm>
              </p:grpSpPr>
              <p:grpSp>
                <p:nvGrpSpPr>
                  <p:cNvPr id="101" name="Group 100"/>
                  <p:cNvGrpSpPr/>
                  <p:nvPr/>
                </p:nvGrpSpPr>
                <p:grpSpPr>
                  <a:xfrm>
                    <a:off x="4892568" y="1841491"/>
                    <a:ext cx="1196959" cy="1006552"/>
                    <a:chOff x="4888951" y="1825153"/>
                    <a:chExt cx="1235910" cy="1018013"/>
                  </a:xfrm>
                </p:grpSpPr>
                <p:sp>
                  <p:nvSpPr>
                    <p:cNvPr id="105" name="Right Triangle 104"/>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6" name="TextBox 105"/>
                    <p:cNvSpPr txBox="1"/>
                    <p:nvPr/>
                  </p:nvSpPr>
                  <p:spPr>
                    <a:xfrm>
                      <a:off x="4888951" y="249728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107" name="TextBox 106"/>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102" name="Rectangle 101"/>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3" name="Straight Arrow Connector 102"/>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0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7188224" y="947246"/>
                  <a:ext cx="1286560" cy="1249064"/>
                  <a:chOff x="4904987" y="1847308"/>
                  <a:chExt cx="1286560" cy="1249064"/>
                </a:xfrm>
              </p:grpSpPr>
              <p:grpSp>
                <p:nvGrpSpPr>
                  <p:cNvPr id="94" name="Group 93"/>
                  <p:cNvGrpSpPr/>
                  <p:nvPr/>
                </p:nvGrpSpPr>
                <p:grpSpPr>
                  <a:xfrm>
                    <a:off x="4904987" y="1847308"/>
                    <a:ext cx="1104348" cy="1000733"/>
                    <a:chOff x="4901785" y="1831037"/>
                    <a:chExt cx="1140288" cy="1012129"/>
                  </a:xfrm>
                </p:grpSpPr>
                <p:sp>
                  <p:nvSpPr>
                    <p:cNvPr id="98" name="Right Triangle 97"/>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9" name="TextBox 98"/>
                    <p:cNvSpPr txBox="1"/>
                    <p:nvPr/>
                  </p:nvSpPr>
                  <p:spPr>
                    <a:xfrm>
                      <a:off x="4901785" y="2478219"/>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00" name="TextBox 99"/>
                    <p:cNvSpPr txBox="1"/>
                    <p:nvPr/>
                  </p:nvSpPr>
                  <p:spPr>
                    <a:xfrm>
                      <a:off x="5239055" y="1831037"/>
                      <a:ext cx="803018" cy="34724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95" name="Rectangle 94"/>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6" name="Straight Arrow Connector 95"/>
                  <p:cNvCxnSpPr>
                    <a:stCxn id="9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3479673" y="3427441"/>
                  <a:ext cx="1244404" cy="1237376"/>
                  <a:chOff x="4947143" y="1858996"/>
                  <a:chExt cx="1244404" cy="1237376"/>
                </a:xfrm>
              </p:grpSpPr>
              <p:grpSp>
                <p:nvGrpSpPr>
                  <p:cNvPr id="87" name="Group 86"/>
                  <p:cNvGrpSpPr/>
                  <p:nvPr/>
                </p:nvGrpSpPr>
                <p:grpSpPr>
                  <a:xfrm>
                    <a:off x="4947143" y="1865242"/>
                    <a:ext cx="1111867" cy="982800"/>
                    <a:chOff x="4945306" y="1849175"/>
                    <a:chExt cx="1148050" cy="993991"/>
                  </a:xfrm>
                </p:grpSpPr>
                <p:sp>
                  <p:nvSpPr>
                    <p:cNvPr id="91" name="Right Triangle 90"/>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 name="TextBox 91"/>
                    <p:cNvSpPr txBox="1"/>
                    <p:nvPr/>
                  </p:nvSpPr>
                  <p:spPr>
                    <a:xfrm>
                      <a:off x="4945306" y="2485373"/>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93" name="TextBox 92"/>
                    <p:cNvSpPr txBox="1"/>
                    <p:nvPr/>
                  </p:nvSpPr>
                  <p:spPr>
                    <a:xfrm>
                      <a:off x="5187787" y="1849175"/>
                      <a:ext cx="90556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9" name="Straight Arrow Connector 88"/>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725401" y="3425511"/>
                  <a:ext cx="1242000" cy="1237376"/>
                  <a:chOff x="4949547" y="1858996"/>
                  <a:chExt cx="1242000" cy="1237376"/>
                </a:xfrm>
              </p:grpSpPr>
              <p:grpSp>
                <p:nvGrpSpPr>
                  <p:cNvPr id="80" name="Group 79"/>
                  <p:cNvGrpSpPr/>
                  <p:nvPr/>
                </p:nvGrpSpPr>
                <p:grpSpPr>
                  <a:xfrm>
                    <a:off x="4952225" y="1865242"/>
                    <a:ext cx="999766" cy="982800"/>
                    <a:chOff x="4950554" y="1849175"/>
                    <a:chExt cx="1032301" cy="993991"/>
                  </a:xfrm>
                </p:grpSpPr>
                <p:sp>
                  <p:nvSpPr>
                    <p:cNvPr id="84" name="Right Triangle 83"/>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5" name="TextBox 84"/>
                    <p:cNvSpPr txBox="1"/>
                    <p:nvPr/>
                  </p:nvSpPr>
                  <p:spPr>
                    <a:xfrm>
                      <a:off x="4967920" y="24867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86" name="TextBox 85"/>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81" name="Rectangle 80"/>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2" name="Straight Arrow Connector 81"/>
                  <p:cNvCxnSpPr>
                    <a:stCxn id="8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942339" y="3409477"/>
                  <a:ext cx="1280200" cy="1253410"/>
                  <a:chOff x="4911347" y="1842962"/>
                  <a:chExt cx="1280200" cy="1253410"/>
                </a:xfrm>
              </p:grpSpPr>
              <p:grpSp>
                <p:nvGrpSpPr>
                  <p:cNvPr id="73" name="Group 72"/>
                  <p:cNvGrpSpPr/>
                  <p:nvPr/>
                </p:nvGrpSpPr>
                <p:grpSpPr>
                  <a:xfrm>
                    <a:off x="4911347" y="1842962"/>
                    <a:ext cx="1125161" cy="1022993"/>
                    <a:chOff x="4908342" y="1826642"/>
                    <a:chExt cx="1161776" cy="1034642"/>
                  </a:xfrm>
                </p:grpSpPr>
                <p:sp>
                  <p:nvSpPr>
                    <p:cNvPr id="77" name="Right Triangle 76"/>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8" name="TextBox 77"/>
                    <p:cNvSpPr txBox="1"/>
                    <p:nvPr/>
                  </p:nvSpPr>
                  <p:spPr>
                    <a:xfrm>
                      <a:off x="4908342" y="2518875"/>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79" name="TextBox 78"/>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74" name="Rectangle 73"/>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5" name="Straight Arrow Connector 74"/>
                  <p:cNvCxnSpPr>
                    <a:stCxn id="7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7212725" y="3397731"/>
                  <a:ext cx="1079847" cy="1263226"/>
                  <a:chOff x="4933344" y="1833146"/>
                  <a:chExt cx="1079847" cy="1263226"/>
                </a:xfrm>
              </p:grpSpPr>
              <p:grpSp>
                <p:nvGrpSpPr>
                  <p:cNvPr id="67" name="Group 66"/>
                  <p:cNvGrpSpPr/>
                  <p:nvPr/>
                </p:nvGrpSpPr>
                <p:grpSpPr>
                  <a:xfrm>
                    <a:off x="4933344" y="1833146"/>
                    <a:ext cx="1079847" cy="1014895"/>
                    <a:chOff x="4931059" y="1816714"/>
                    <a:chExt cx="1114988" cy="1026452"/>
                  </a:xfrm>
                </p:grpSpPr>
                <p:sp>
                  <p:nvSpPr>
                    <p:cNvPr id="70" name="Right Triangle 69"/>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1" name="TextBox 70"/>
                    <p:cNvSpPr txBox="1"/>
                    <p:nvPr/>
                  </p:nvSpPr>
                  <p:spPr>
                    <a:xfrm>
                      <a:off x="4931059" y="2467701"/>
                      <a:ext cx="1014936"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72" name="TextBox 71"/>
                    <p:cNvSpPr txBox="1"/>
                    <p:nvPr/>
                  </p:nvSpPr>
                  <p:spPr>
                    <a:xfrm>
                      <a:off x="5194696" y="1816714"/>
                      <a:ext cx="851351"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69" name="Straight Arrow Connector 68"/>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5928752" y="4657078"/>
                  <a:ext cx="1267763" cy="1237382"/>
                  <a:chOff x="4923784" y="1858990"/>
                  <a:chExt cx="1267763" cy="1237382"/>
                </a:xfrm>
              </p:grpSpPr>
              <p:grpSp>
                <p:nvGrpSpPr>
                  <p:cNvPr id="60" name="Group 59"/>
                  <p:cNvGrpSpPr/>
                  <p:nvPr/>
                </p:nvGrpSpPr>
                <p:grpSpPr>
                  <a:xfrm>
                    <a:off x="4923784" y="1858990"/>
                    <a:ext cx="1081936" cy="989054"/>
                    <a:chOff x="4921193" y="1842850"/>
                    <a:chExt cx="1117146" cy="1000316"/>
                  </a:xfrm>
                </p:grpSpPr>
                <p:sp>
                  <p:nvSpPr>
                    <p:cNvPr id="64" name="Right Triangle 63"/>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5" name="TextBox 64"/>
                    <p:cNvSpPr txBox="1"/>
                    <p:nvPr/>
                  </p:nvSpPr>
                  <p:spPr>
                    <a:xfrm>
                      <a:off x="4921193" y="2440115"/>
                      <a:ext cx="1014935" cy="34724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66" name="TextBox 65"/>
                    <p:cNvSpPr txBox="1"/>
                    <p:nvPr/>
                  </p:nvSpPr>
                  <p:spPr>
                    <a:xfrm>
                      <a:off x="5239179" y="1842850"/>
                      <a:ext cx="799160"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61" name="Rectangle 60"/>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62" name="Straight Arrow Connector 61"/>
                  <p:cNvCxnSpPr>
                    <a:stCxn id="6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652626" y="4655562"/>
                  <a:ext cx="1170280" cy="1239956"/>
                  <a:chOff x="4883375" y="1856416"/>
                  <a:chExt cx="1170280" cy="1239956"/>
                </a:xfrm>
              </p:grpSpPr>
              <p:grpSp>
                <p:nvGrpSpPr>
                  <p:cNvPr id="54" name="Group 53"/>
                  <p:cNvGrpSpPr/>
                  <p:nvPr/>
                </p:nvGrpSpPr>
                <p:grpSpPr>
                  <a:xfrm>
                    <a:off x="4883375" y="1856416"/>
                    <a:ext cx="1170280" cy="991627"/>
                    <a:chOff x="4879463" y="1840248"/>
                    <a:chExt cx="1208364" cy="1002918"/>
                  </a:xfrm>
                </p:grpSpPr>
                <p:sp>
                  <p:nvSpPr>
                    <p:cNvPr id="57" name="Right Triangle 56"/>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 name="TextBox 57"/>
                    <p:cNvSpPr txBox="1"/>
                    <p:nvPr/>
                  </p:nvSpPr>
                  <p:spPr>
                    <a:xfrm>
                      <a:off x="4879463" y="246299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59" name="TextBox 58"/>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55" name="Rectangle 54"/>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6" name="Straight Arrow Connector 55"/>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245263" y="4651105"/>
                  <a:ext cx="1226814" cy="989046"/>
                  <a:chOff x="4712733" y="1858996"/>
                  <a:chExt cx="1226814" cy="989046"/>
                </a:xfrm>
              </p:grpSpPr>
              <p:grpSp>
                <p:nvGrpSpPr>
                  <p:cNvPr id="48" name="Group 47"/>
                  <p:cNvGrpSpPr/>
                  <p:nvPr/>
                </p:nvGrpSpPr>
                <p:grpSpPr>
                  <a:xfrm>
                    <a:off x="4928791" y="1865242"/>
                    <a:ext cx="1003703" cy="982800"/>
                    <a:chOff x="4926357" y="1849175"/>
                    <a:chExt cx="1036366" cy="993991"/>
                  </a:xfrm>
                </p:grpSpPr>
                <p:sp>
                  <p:nvSpPr>
                    <p:cNvPr id="51" name="Right Triangle 50"/>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TextBox 51"/>
                    <p:cNvSpPr txBox="1"/>
                    <p:nvPr/>
                  </p:nvSpPr>
                  <p:spPr>
                    <a:xfrm>
                      <a:off x="4926357" y="24716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53" name="TextBox 52"/>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49" name="Rectangle 48"/>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1353398" y="4159027"/>
                <a:ext cx="1271652" cy="994713"/>
                <a:chOff x="2462918" y="617883"/>
                <a:chExt cx="1271652" cy="994713"/>
              </a:xfrm>
            </p:grpSpPr>
            <p:grpSp>
              <p:nvGrpSpPr>
                <p:cNvPr id="29" name="Group 28"/>
                <p:cNvGrpSpPr/>
                <p:nvPr/>
              </p:nvGrpSpPr>
              <p:grpSpPr>
                <a:xfrm>
                  <a:off x="2462918" y="617883"/>
                  <a:ext cx="1064343" cy="994713"/>
                  <a:chOff x="2380239" y="587613"/>
                  <a:chExt cx="1098980" cy="1006040"/>
                </a:xfrm>
              </p:grpSpPr>
              <p:sp>
                <p:nvSpPr>
                  <p:cNvPr id="32" name="Right Triangle 31"/>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TextBox 32"/>
                  <p:cNvSpPr txBox="1"/>
                  <p:nvPr/>
                </p:nvSpPr>
                <p:spPr>
                  <a:xfrm>
                    <a:off x="2380239" y="121235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34" name="TextBox 33"/>
                  <p:cNvSpPr txBox="1"/>
                  <p:nvPr/>
                </p:nvSpPr>
                <p:spPr>
                  <a:xfrm>
                    <a:off x="2674206" y="587613"/>
                    <a:ext cx="805013"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30" name="Rectangle 29"/>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1" name="Straight Arrow Connector 30"/>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843552" y="5403739"/>
                <a:ext cx="1478814" cy="996475"/>
                <a:chOff x="3467109" y="1862595"/>
                <a:chExt cx="1478814" cy="996475"/>
              </a:xfrm>
            </p:grpSpPr>
            <p:grpSp>
              <p:nvGrpSpPr>
                <p:cNvPr id="22" name="Group 21"/>
                <p:cNvGrpSpPr/>
                <p:nvPr/>
              </p:nvGrpSpPr>
              <p:grpSpPr>
                <a:xfrm>
                  <a:off x="3690543" y="1862595"/>
                  <a:ext cx="1038336" cy="996474"/>
                  <a:chOff x="3647813" y="1846500"/>
                  <a:chExt cx="1072126" cy="1007821"/>
                </a:xfrm>
              </p:grpSpPr>
              <p:sp>
                <p:nvSpPr>
                  <p:cNvPr id="26" name="Right Triangle 25"/>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TextBox 26"/>
                  <p:cNvSpPr txBox="1"/>
                  <p:nvPr/>
                </p:nvSpPr>
                <p:spPr>
                  <a:xfrm>
                    <a:off x="3647813" y="245663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8" name="TextBox 27"/>
                  <p:cNvSpPr txBox="1"/>
                  <p:nvPr/>
                </p:nvSpPr>
                <p:spPr>
                  <a:xfrm>
                    <a:off x="3934133" y="1846500"/>
                    <a:ext cx="785806" cy="37682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3" name="Rectangle 22"/>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4" name="Straight Arrow Connector 23"/>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7"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0" name="Straight Arrow Connector 139"/>
          <p:cNvCxnSpPr/>
          <p:nvPr/>
        </p:nvCxnSpPr>
        <p:spPr>
          <a:xfrm flipV="1">
            <a:off x="11100145" y="3527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41"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42" name="Straight Arrow Connector 141"/>
          <p:cNvCxnSpPr/>
          <p:nvPr/>
        </p:nvCxnSpPr>
        <p:spPr>
          <a:xfrm flipV="1">
            <a:off x="8771517" y="4611201"/>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48"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149" name="Right Triangle 148"/>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0" name="TextBox 149"/>
          <p:cNvSpPr txBox="1"/>
          <p:nvPr/>
        </p:nvSpPr>
        <p:spPr>
          <a:xfrm>
            <a:off x="5578825" y="3634478"/>
            <a:ext cx="910584" cy="311977"/>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151" name="TextBox 150"/>
          <p:cNvSpPr txBox="1"/>
          <p:nvPr/>
        </p:nvSpPr>
        <p:spPr>
          <a:xfrm>
            <a:off x="5842568" y="3073180"/>
            <a:ext cx="722245" cy="338553"/>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sp>
        <p:nvSpPr>
          <p:cNvPr id="152" name="Rectangle 151"/>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3"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54" name="Straight Arrow Connector 153"/>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57" name="TextBox 156">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58" name="TextBox 157">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59" name="TextBox 158">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60" name="TextBox 159">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61" name="TextBox 160">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62" name="TextBox 16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63" name="TextBox 162">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64" name="TextBox 163">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65" name="TextBox 164">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66" name="TextBox 165">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sp>
        <p:nvSpPr>
          <p:cNvPr id="167" name="TextBox 166">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168"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3016" y="4516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1104" y="102828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8213" y="213865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81763" y="324762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07247" y="43806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3203" y="545851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9261" y="549074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8204" y="54152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2111" y="329967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6930" y="225860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4310" y="1120663"/>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179" name="Rectangle 178"/>
          <p:cNvSpPr/>
          <p:nvPr/>
        </p:nvSpPr>
        <p:spPr>
          <a:xfrm>
            <a:off x="6740735" y="75863"/>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pic>
        <p:nvPicPr>
          <p:cNvPr id="180" name="Picture 2" descr="Play Audio Button Set Clip Art">
            <a:hlinkClick r:id="" action="ppaction://noaction" highlightClick="1">
              <a:snd r:embed="rId8" name="Phonics 2.wav"/>
            </a:hlinkClick>
            <a:extLst>
              <a:ext uri="{FF2B5EF4-FFF2-40B4-BE49-F238E27FC236}">
                <a16:creationId xmlns:a16="http://schemas.microsoft.com/office/drawing/2014/main" id="{5997EB17-B53E-4E4A-9A67-97766077DC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2"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4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8"/>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8"/>
                                        </p:tgtEl>
                                      </p:cBhvr>
                                    </p:animEffect>
                                    <p:set>
                                      <p:cBhvr>
                                        <p:cTn id="12" dur="1" fill="hold">
                                          <p:stCondLst>
                                            <p:cond delay="499"/>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seq concurrent="1" nextAc="seek">
              <p:cTn id="13" restart="whenNotActive" fill="hold" evtFilter="cancelBubble" nodeType="interactiveSeq">
                <p:stCondLst>
                  <p:cond evt="onClick" delay="0">
                    <p:tgtEl>
                      <p:spTgt spid="16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69"/>
                                        </p:tgtEl>
                                      </p:cBhvr>
                                    </p:animEffect>
                                    <p:set>
                                      <p:cBhvr>
                                        <p:cTn id="18" dur="1" fill="hold">
                                          <p:stCondLst>
                                            <p:cond delay="499"/>
                                          </p:stCondLst>
                                        </p:cTn>
                                        <p:tgtEl>
                                          <p:spTgt spid="169"/>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9" restart="whenNotActive" fill="hold" evtFilter="cancelBubble" nodeType="interactiveSeq">
                <p:stCondLst>
                  <p:cond evt="onClick" delay="0">
                    <p:tgtEl>
                      <p:spTgt spid="17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70"/>
                                        </p:tgtEl>
                                      </p:cBhvr>
                                    </p:animEffect>
                                    <p:set>
                                      <p:cBhvr>
                                        <p:cTn id="24" dur="1" fill="hold">
                                          <p:stCondLst>
                                            <p:cond delay="499"/>
                                          </p:stCondLst>
                                        </p:cTn>
                                        <p:tgtEl>
                                          <p:spTgt spid="170"/>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25" restart="whenNotActive" fill="hold" evtFilter="cancelBubble" nodeType="interactiveSeq">
                <p:stCondLst>
                  <p:cond evt="onClick" delay="0">
                    <p:tgtEl>
                      <p:spTgt spid="17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71"/>
                                        </p:tgtEl>
                                      </p:cBhvr>
                                    </p:animEffect>
                                    <p:set>
                                      <p:cBhvr>
                                        <p:cTn id="30" dur="1" fill="hold">
                                          <p:stCondLst>
                                            <p:cond delay="4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31" restart="whenNotActive" fill="hold" evtFilter="cancelBubble" nodeType="interactiveSeq">
                <p:stCondLst>
                  <p:cond evt="onClick" delay="0">
                    <p:tgtEl>
                      <p:spTgt spid="17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72"/>
                                        </p:tgtEl>
                                      </p:cBhvr>
                                    </p:animEffect>
                                    <p:set>
                                      <p:cBhvr>
                                        <p:cTn id="36" dur="1" fill="hold">
                                          <p:stCondLst>
                                            <p:cond delay="499"/>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72"/>
                  </p:tgtEl>
                </p:cond>
              </p:nextCondLst>
            </p:seq>
            <p:seq concurrent="1" nextAc="seek">
              <p:cTn id="37" restart="whenNotActive" fill="hold" evtFilter="cancelBubble" nodeType="interactiveSeq">
                <p:stCondLst>
                  <p:cond evt="onClick" delay="0">
                    <p:tgtEl>
                      <p:spTgt spid="17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73"/>
                                        </p:tgtEl>
                                      </p:cBhvr>
                                    </p:animEffect>
                                    <p:set>
                                      <p:cBhvr>
                                        <p:cTn id="42" dur="1" fill="hold">
                                          <p:stCondLst>
                                            <p:cond delay="499"/>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3"/>
                  </p:tgtEl>
                </p:cond>
              </p:nextCondLst>
            </p:seq>
            <p:seq concurrent="1" nextAc="seek">
              <p:cTn id="43" restart="whenNotActive" fill="hold" evtFilter="cancelBubble" nodeType="interactiveSeq">
                <p:stCondLst>
                  <p:cond evt="onClick" delay="0">
                    <p:tgtEl>
                      <p:spTgt spid="17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74"/>
                                        </p:tgtEl>
                                      </p:cBhvr>
                                    </p:animEffect>
                                    <p:set>
                                      <p:cBhvr>
                                        <p:cTn id="48" dur="1" fill="hold">
                                          <p:stCondLst>
                                            <p:cond delay="499"/>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174"/>
                  </p:tgtEl>
                </p:cond>
              </p:nextCondLst>
            </p:seq>
            <p:seq concurrent="1" nextAc="seek">
              <p:cTn id="49" restart="whenNotActive" fill="hold" evtFilter="cancelBubble" nodeType="interactiveSeq">
                <p:stCondLst>
                  <p:cond evt="onClick" delay="0">
                    <p:tgtEl>
                      <p:spTgt spid="175"/>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75"/>
                                        </p:tgtEl>
                                      </p:cBhvr>
                                    </p:animEffect>
                                    <p:set>
                                      <p:cBhvr>
                                        <p:cTn id="54" dur="1" fill="hold">
                                          <p:stCondLst>
                                            <p:cond delay="499"/>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75"/>
                  </p:tgtEl>
                </p:cond>
              </p:nextCondLst>
            </p:seq>
            <p:seq concurrent="1" nextAc="seek">
              <p:cTn id="55" restart="whenNotActive" fill="hold" evtFilter="cancelBubble" nodeType="interactiveSeq">
                <p:stCondLst>
                  <p:cond evt="onClick" delay="0">
                    <p:tgtEl>
                      <p:spTgt spid="17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6"/>
                                        </p:tgtEl>
                                      </p:cBhvr>
                                    </p:animEffect>
                                    <p:set>
                                      <p:cBhvr>
                                        <p:cTn id="60" dur="1" fill="hold">
                                          <p:stCondLst>
                                            <p:cond delay="499"/>
                                          </p:stCondLst>
                                        </p:cTn>
                                        <p:tgtEl>
                                          <p:spTgt spid="176"/>
                                        </p:tgtEl>
                                        <p:attrNameLst>
                                          <p:attrName>style.visibility</p:attrName>
                                        </p:attrNameLst>
                                      </p:cBhvr>
                                      <p:to>
                                        <p:strVal val="hidden"/>
                                      </p:to>
                                    </p:set>
                                  </p:childTnLst>
                                </p:cTn>
                              </p:par>
                            </p:childTnLst>
                          </p:cTn>
                        </p:par>
                      </p:childTnLst>
                    </p:cTn>
                  </p:par>
                </p:childTnLst>
              </p:cTn>
              <p:nextCondLst>
                <p:cond evt="onClick" delay="0">
                  <p:tgtEl>
                    <p:spTgt spid="176"/>
                  </p:tgtEl>
                </p:cond>
              </p:nextCondLst>
            </p:seq>
            <p:seq concurrent="1" nextAc="seek">
              <p:cTn id="61" restart="whenNotActive" fill="hold" evtFilter="cancelBubble" nodeType="interactiveSeq">
                <p:stCondLst>
                  <p:cond evt="onClick" delay="0">
                    <p:tgtEl>
                      <p:spTgt spid="177"/>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77"/>
                                        </p:tgtEl>
                                      </p:cBhvr>
                                    </p:animEffect>
                                    <p:set>
                                      <p:cBhvr>
                                        <p:cTn id="66" dur="1" fill="hold">
                                          <p:stCondLst>
                                            <p:cond delay="499"/>
                                          </p:stCondLst>
                                        </p:cTn>
                                        <p:tgtEl>
                                          <p:spTgt spid="177"/>
                                        </p:tgtEl>
                                        <p:attrNameLst>
                                          <p:attrName>style.visibility</p:attrName>
                                        </p:attrNameLst>
                                      </p:cBhvr>
                                      <p:to>
                                        <p:strVal val="hidden"/>
                                      </p:to>
                                    </p:set>
                                  </p:childTnLst>
                                </p:cTn>
                              </p:par>
                            </p:childTnLst>
                          </p:cTn>
                        </p:par>
                      </p:childTnLst>
                    </p:cTn>
                  </p:par>
                </p:childTnLst>
              </p:cTn>
              <p:nextCondLst>
                <p:cond evt="onClick" delay="0">
                  <p:tgtEl>
                    <p:spTgt spid="177"/>
                  </p:tgtEl>
                </p:cond>
              </p:nextCondLst>
            </p:seq>
            <p:seq concurrent="1" nextAc="seek">
              <p:cTn id="67" restart="whenNotActive" fill="hold" evtFilter="cancelBubble" nodeType="interactiveSeq">
                <p:stCondLst>
                  <p:cond evt="onClick" delay="0">
                    <p:tgtEl>
                      <p:spTgt spid="178"/>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78"/>
                                        </p:tgtEl>
                                      </p:cBhvr>
                                    </p:animEffect>
                                    <p:set>
                                      <p:cBhvr>
                                        <p:cTn id="72" dur="1" fill="hold">
                                          <p:stCondLst>
                                            <p:cond delay="499"/>
                                          </p:stCondLst>
                                        </p:cTn>
                                        <p:tgtEl>
                                          <p:spTgt spid="178"/>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Pirates!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04576" y="247046"/>
            <a:ext cx="12527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grpSp>
        <p:nvGrpSpPr>
          <p:cNvPr id="182" name="Group 181"/>
          <p:cNvGrpSpPr/>
          <p:nvPr/>
        </p:nvGrpSpPr>
        <p:grpSpPr>
          <a:xfrm>
            <a:off x="4236286" y="93621"/>
            <a:ext cx="7783689" cy="6119674"/>
            <a:chOff x="4236286" y="93621"/>
            <a:chExt cx="7783689" cy="6119674"/>
          </a:xfrm>
        </p:grpSpPr>
        <p:pic>
          <p:nvPicPr>
            <p:cNvPr id="183"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2842" y="5477097"/>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Coins Money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1586" y="330587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90" name="Group 189"/>
            <p:cNvGrpSpPr/>
            <p:nvPr/>
          </p:nvGrpSpPr>
          <p:grpSpPr>
            <a:xfrm>
              <a:off x="4389284" y="806184"/>
              <a:ext cx="6941246" cy="5407111"/>
              <a:chOff x="1353398" y="449681"/>
              <a:chExt cx="7492861" cy="5950533"/>
            </a:xfrm>
          </p:grpSpPr>
          <p:grpSp>
            <p:nvGrpSpPr>
              <p:cNvPr id="219" name="Group 218"/>
              <p:cNvGrpSpPr/>
              <p:nvPr/>
            </p:nvGrpSpPr>
            <p:grpSpPr>
              <a:xfrm>
                <a:off x="2580254" y="4142015"/>
                <a:ext cx="1171396" cy="1016826"/>
                <a:chOff x="4896319" y="1831217"/>
                <a:chExt cx="1171396" cy="1016826"/>
              </a:xfrm>
            </p:grpSpPr>
            <p:grpSp>
              <p:nvGrpSpPr>
                <p:cNvPr id="336" name="Group 335"/>
                <p:cNvGrpSpPr/>
                <p:nvPr/>
              </p:nvGrpSpPr>
              <p:grpSpPr>
                <a:xfrm>
                  <a:off x="4896319" y="1831217"/>
                  <a:ext cx="1171396" cy="1016826"/>
                  <a:chOff x="4892832" y="1814762"/>
                  <a:chExt cx="1209517" cy="1028404"/>
                </a:xfrm>
              </p:grpSpPr>
              <p:sp>
                <p:nvSpPr>
                  <p:cNvPr id="338" name="Right Triangle 337"/>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9" name="TextBox 338"/>
                  <p:cNvSpPr txBox="1"/>
                  <p:nvPr/>
                </p:nvSpPr>
                <p:spPr>
                  <a:xfrm>
                    <a:off x="4892832" y="2497348"/>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340" name="TextBox 339"/>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337" name="Rectangle 336"/>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20" name="Group 219"/>
              <p:cNvGrpSpPr/>
              <p:nvPr/>
            </p:nvGrpSpPr>
            <p:grpSpPr>
              <a:xfrm>
                <a:off x="3616738" y="449681"/>
                <a:ext cx="5229521" cy="4964526"/>
                <a:chOff x="3245263" y="930992"/>
                <a:chExt cx="5229521" cy="4964526"/>
              </a:xfrm>
            </p:grpSpPr>
            <p:grpSp>
              <p:nvGrpSpPr>
                <p:cNvPr id="236" name="Group 235"/>
                <p:cNvGrpSpPr/>
                <p:nvPr/>
              </p:nvGrpSpPr>
              <p:grpSpPr>
                <a:xfrm>
                  <a:off x="3479672" y="2190064"/>
                  <a:ext cx="1244405" cy="1237376"/>
                  <a:chOff x="4947142" y="1858996"/>
                  <a:chExt cx="1244405" cy="1237376"/>
                </a:xfrm>
              </p:grpSpPr>
              <p:grpSp>
                <p:nvGrpSpPr>
                  <p:cNvPr id="329" name="Group 328"/>
                  <p:cNvGrpSpPr/>
                  <p:nvPr/>
                </p:nvGrpSpPr>
                <p:grpSpPr>
                  <a:xfrm>
                    <a:off x="4947142" y="1865242"/>
                    <a:ext cx="985351" cy="982800"/>
                    <a:chOff x="4945306" y="1849175"/>
                    <a:chExt cx="1017417" cy="993991"/>
                  </a:xfrm>
                </p:grpSpPr>
                <p:sp>
                  <p:nvSpPr>
                    <p:cNvPr id="333" name="Right Triangle 33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4" name="TextBox 333"/>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Wein</a:t>
                      </a:r>
                    </a:p>
                  </p:txBody>
                </p:sp>
                <p:sp>
                  <p:nvSpPr>
                    <p:cNvPr id="335" name="TextBox 334"/>
                    <p:cNvSpPr txBox="1"/>
                    <p:nvPr/>
                  </p:nvSpPr>
                  <p:spPr>
                    <a:xfrm>
                      <a:off x="5187787" y="1849175"/>
                      <a:ext cx="774936" cy="376821"/>
                    </a:xfrm>
                    <a:prstGeom prst="rect">
                      <a:avLst/>
                    </a:prstGeom>
                    <a:noFill/>
                  </p:spPr>
                  <p:txBody>
                    <a:bodyPr wrap="square" rtlCol="0">
                      <a:spAutoFit/>
                    </a:bodyPr>
                    <a:lstStyle/>
                    <a:p>
                      <a:r>
                        <a:rPr lang="en-GB" sz="1600" dirty="0">
                          <a:solidFill>
                            <a:srgbClr val="C00000"/>
                          </a:solidFill>
                          <a:latin typeface="Century Gothic" panose="020B0502020202020204" pitchFamily="34" charset="0"/>
                        </a:rPr>
                        <a:t>Wien</a:t>
                      </a:r>
                    </a:p>
                  </p:txBody>
                </p:sp>
              </p:grpSp>
              <p:sp>
                <p:nvSpPr>
                  <p:cNvPr id="330" name="Rectangle 329"/>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31" name="Straight Arrow Connector 330"/>
                  <p:cNvCxnSpPr>
                    <a:stCxn id="330"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2" name="Straight Arrow Connector 33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p:nvGrpSpPr>
              <p:grpSpPr>
                <a:xfrm>
                  <a:off x="4728711" y="2188134"/>
                  <a:ext cx="1244405" cy="1237376"/>
                  <a:chOff x="4947142" y="1858996"/>
                  <a:chExt cx="1244405" cy="1237376"/>
                </a:xfrm>
              </p:grpSpPr>
              <p:grpSp>
                <p:nvGrpSpPr>
                  <p:cNvPr id="322" name="Group 321"/>
                  <p:cNvGrpSpPr/>
                  <p:nvPr/>
                </p:nvGrpSpPr>
                <p:grpSpPr>
                  <a:xfrm>
                    <a:off x="4947142" y="1864242"/>
                    <a:ext cx="1062667" cy="983801"/>
                    <a:chOff x="4945306" y="1848163"/>
                    <a:chExt cx="1097249" cy="995003"/>
                  </a:xfrm>
                </p:grpSpPr>
                <p:sp>
                  <p:nvSpPr>
                    <p:cNvPr id="326" name="Right Triangle 325"/>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7" name="TextBox 326"/>
                    <p:cNvSpPr txBox="1"/>
                    <p:nvPr/>
                  </p:nvSpPr>
                  <p:spPr>
                    <a:xfrm>
                      <a:off x="4945306" y="2497349"/>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328" name="TextBox 327"/>
                    <p:cNvSpPr txBox="1"/>
                    <p:nvPr/>
                  </p:nvSpPr>
                  <p:spPr>
                    <a:xfrm>
                      <a:off x="5221946" y="1848163"/>
                      <a:ext cx="82060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323" name="Rectangle 322"/>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24" name="Straight Arrow Connector 323"/>
                  <p:cNvCxnSpPr>
                    <a:stCxn id="32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p:nvGrpSpPr>
              <p:grpSpPr>
                <a:xfrm>
                  <a:off x="4510489" y="953664"/>
                  <a:ext cx="1286285" cy="1001783"/>
                  <a:chOff x="4712733" y="1846260"/>
                  <a:chExt cx="1286285" cy="1001783"/>
                </a:xfrm>
              </p:grpSpPr>
              <p:grpSp>
                <p:nvGrpSpPr>
                  <p:cNvPr id="316" name="Group 315"/>
                  <p:cNvGrpSpPr/>
                  <p:nvPr/>
                </p:nvGrpSpPr>
                <p:grpSpPr>
                  <a:xfrm>
                    <a:off x="4925237" y="1846260"/>
                    <a:ext cx="1073781" cy="1001783"/>
                    <a:chOff x="4922691" y="1829976"/>
                    <a:chExt cx="1108725" cy="1013190"/>
                  </a:xfrm>
                </p:grpSpPr>
                <p:sp>
                  <p:nvSpPr>
                    <p:cNvPr id="319" name="Right Triangle 318"/>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0" name="TextBox 319"/>
                    <p:cNvSpPr txBox="1"/>
                    <p:nvPr/>
                  </p:nvSpPr>
                  <p:spPr>
                    <a:xfrm>
                      <a:off x="4922691" y="2474344"/>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321" name="TextBox 320"/>
                    <p:cNvSpPr txBox="1"/>
                    <p:nvPr/>
                  </p:nvSpPr>
                  <p:spPr>
                    <a:xfrm>
                      <a:off x="5211680" y="1829976"/>
                      <a:ext cx="819736" cy="34724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317" name="Rectangle 316"/>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18" name="Straight Arrow Connector 317"/>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5961567" y="1948406"/>
                  <a:ext cx="1013671" cy="1482554"/>
                  <a:chOff x="4925876" y="1613818"/>
                  <a:chExt cx="1013671" cy="1482554"/>
                </a:xfrm>
              </p:grpSpPr>
              <p:grpSp>
                <p:nvGrpSpPr>
                  <p:cNvPr id="309" name="Group 308"/>
                  <p:cNvGrpSpPr/>
                  <p:nvPr/>
                </p:nvGrpSpPr>
                <p:grpSpPr>
                  <a:xfrm>
                    <a:off x="4925876" y="1865242"/>
                    <a:ext cx="1006617" cy="982800"/>
                    <a:chOff x="4923348" y="1849175"/>
                    <a:chExt cx="1039375" cy="993991"/>
                  </a:xfrm>
                </p:grpSpPr>
                <p:sp>
                  <p:nvSpPr>
                    <p:cNvPr id="313" name="Right Triangle 3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4" name="TextBox 313"/>
                    <p:cNvSpPr txBox="1"/>
                    <p:nvPr/>
                  </p:nvSpPr>
                  <p:spPr>
                    <a:xfrm>
                      <a:off x="4923348" y="2494888"/>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315" name="TextBox 314"/>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310" name="Rectangle 309"/>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11" name="Straight Arrow Connector 310"/>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p:nvGrpSpPr>
              <p:grpSpPr>
                <a:xfrm>
                  <a:off x="5738642" y="930992"/>
                  <a:ext cx="1478814" cy="1006552"/>
                  <a:chOff x="4712733" y="1841491"/>
                  <a:chExt cx="1478814" cy="1006552"/>
                </a:xfrm>
              </p:grpSpPr>
              <p:grpSp>
                <p:nvGrpSpPr>
                  <p:cNvPr id="302" name="Group 301"/>
                  <p:cNvGrpSpPr/>
                  <p:nvPr/>
                </p:nvGrpSpPr>
                <p:grpSpPr>
                  <a:xfrm>
                    <a:off x="4892568" y="1841491"/>
                    <a:ext cx="1196959" cy="1006552"/>
                    <a:chOff x="4888951" y="1825153"/>
                    <a:chExt cx="1235910" cy="1018013"/>
                  </a:xfrm>
                </p:grpSpPr>
                <p:sp>
                  <p:nvSpPr>
                    <p:cNvPr id="306" name="Right Triangle 305"/>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7" name="TextBox 306"/>
                    <p:cNvSpPr txBox="1"/>
                    <p:nvPr/>
                  </p:nvSpPr>
                  <p:spPr>
                    <a:xfrm>
                      <a:off x="4888951" y="249728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308" name="TextBox 307"/>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303" name="Rectangle 302"/>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4" name="Straight Arrow Connector 303"/>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a:stCxn id="30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p:nvGrpSpPr>
              <p:grpSpPr>
                <a:xfrm>
                  <a:off x="7188224" y="947246"/>
                  <a:ext cx="1286560" cy="1249064"/>
                  <a:chOff x="4904987" y="1847308"/>
                  <a:chExt cx="1286560" cy="1249064"/>
                </a:xfrm>
              </p:grpSpPr>
              <p:grpSp>
                <p:nvGrpSpPr>
                  <p:cNvPr id="295" name="Group 294"/>
                  <p:cNvGrpSpPr/>
                  <p:nvPr/>
                </p:nvGrpSpPr>
                <p:grpSpPr>
                  <a:xfrm>
                    <a:off x="4904987" y="1847308"/>
                    <a:ext cx="1104348" cy="1000733"/>
                    <a:chOff x="4901785" y="1831037"/>
                    <a:chExt cx="1140288" cy="1012129"/>
                  </a:xfrm>
                </p:grpSpPr>
                <p:sp>
                  <p:nvSpPr>
                    <p:cNvPr id="299" name="Right Triangle 298"/>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0" name="TextBox 299"/>
                    <p:cNvSpPr txBox="1"/>
                    <p:nvPr/>
                  </p:nvSpPr>
                  <p:spPr>
                    <a:xfrm>
                      <a:off x="4901785" y="2478219"/>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301" name="TextBox 300"/>
                    <p:cNvSpPr txBox="1"/>
                    <p:nvPr/>
                  </p:nvSpPr>
                  <p:spPr>
                    <a:xfrm>
                      <a:off x="5239055" y="1831037"/>
                      <a:ext cx="803018" cy="34724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96" name="Rectangle 295"/>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97" name="Straight Arrow Connector 296"/>
                  <p:cNvCxnSpPr>
                    <a:stCxn id="296"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a:off x="3479673" y="3427441"/>
                  <a:ext cx="1244404" cy="1237376"/>
                  <a:chOff x="4947143" y="1858996"/>
                  <a:chExt cx="1244404" cy="1237376"/>
                </a:xfrm>
              </p:grpSpPr>
              <p:grpSp>
                <p:nvGrpSpPr>
                  <p:cNvPr id="288" name="Group 287"/>
                  <p:cNvGrpSpPr/>
                  <p:nvPr/>
                </p:nvGrpSpPr>
                <p:grpSpPr>
                  <a:xfrm>
                    <a:off x="4947143" y="1865242"/>
                    <a:ext cx="1111867" cy="982800"/>
                    <a:chOff x="4945306" y="1849175"/>
                    <a:chExt cx="1148050" cy="993991"/>
                  </a:xfrm>
                </p:grpSpPr>
                <p:sp>
                  <p:nvSpPr>
                    <p:cNvPr id="292" name="Right Triangle 291"/>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3" name="TextBox 292"/>
                    <p:cNvSpPr txBox="1"/>
                    <p:nvPr/>
                  </p:nvSpPr>
                  <p:spPr>
                    <a:xfrm>
                      <a:off x="4945306" y="2485373"/>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Beine</a:t>
                      </a:r>
                    </a:p>
                  </p:txBody>
                </p:sp>
                <p:sp>
                  <p:nvSpPr>
                    <p:cNvPr id="294" name="TextBox 293"/>
                    <p:cNvSpPr txBox="1"/>
                    <p:nvPr/>
                  </p:nvSpPr>
                  <p:spPr>
                    <a:xfrm>
                      <a:off x="5187787" y="1849175"/>
                      <a:ext cx="905569"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Biene</a:t>
                      </a:r>
                    </a:p>
                  </p:txBody>
                </p:sp>
              </p:grpSp>
              <p:sp>
                <p:nvSpPr>
                  <p:cNvPr id="289" name="Rectangle 288"/>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90" name="Straight Arrow Connector 289"/>
                  <p:cNvCxnSpPr>
                    <a:stCxn id="289"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4725401" y="3425511"/>
                  <a:ext cx="1242000" cy="1237376"/>
                  <a:chOff x="4949547" y="1858996"/>
                  <a:chExt cx="1242000" cy="1237376"/>
                </a:xfrm>
              </p:grpSpPr>
              <p:grpSp>
                <p:nvGrpSpPr>
                  <p:cNvPr id="281" name="Group 280"/>
                  <p:cNvGrpSpPr/>
                  <p:nvPr/>
                </p:nvGrpSpPr>
                <p:grpSpPr>
                  <a:xfrm>
                    <a:off x="4952225" y="1865242"/>
                    <a:ext cx="999766" cy="982800"/>
                    <a:chOff x="4950554" y="1849175"/>
                    <a:chExt cx="1032301" cy="993991"/>
                  </a:xfrm>
                </p:grpSpPr>
                <p:sp>
                  <p:nvSpPr>
                    <p:cNvPr id="285" name="Right Triangle 284"/>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6" name="TextBox 285"/>
                    <p:cNvSpPr txBox="1"/>
                    <p:nvPr/>
                  </p:nvSpPr>
                  <p:spPr>
                    <a:xfrm>
                      <a:off x="4967920" y="24867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287" name="TextBox 286"/>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282" name="Rectangle 281"/>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83" name="Straight Arrow Connector 282"/>
                  <p:cNvCxnSpPr>
                    <a:stCxn id="28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5942339" y="3409477"/>
                  <a:ext cx="1280200" cy="1253410"/>
                  <a:chOff x="4911347" y="1842962"/>
                  <a:chExt cx="1280200" cy="1253410"/>
                </a:xfrm>
              </p:grpSpPr>
              <p:grpSp>
                <p:nvGrpSpPr>
                  <p:cNvPr id="274" name="Group 273"/>
                  <p:cNvGrpSpPr/>
                  <p:nvPr/>
                </p:nvGrpSpPr>
                <p:grpSpPr>
                  <a:xfrm>
                    <a:off x="4911347" y="1842962"/>
                    <a:ext cx="1125161" cy="1022993"/>
                    <a:chOff x="4908342" y="1826642"/>
                    <a:chExt cx="1161776" cy="1034642"/>
                  </a:xfrm>
                </p:grpSpPr>
                <p:sp>
                  <p:nvSpPr>
                    <p:cNvPr id="278" name="Right Triangle 277"/>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9" name="TextBox 278"/>
                    <p:cNvSpPr txBox="1"/>
                    <p:nvPr/>
                  </p:nvSpPr>
                  <p:spPr>
                    <a:xfrm>
                      <a:off x="4908342" y="2518875"/>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280" name="TextBox 279"/>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275" name="Rectangle 274"/>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76" name="Straight Arrow Connector 275"/>
                  <p:cNvCxnSpPr>
                    <a:stCxn id="27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a:off x="7212725" y="3397731"/>
                  <a:ext cx="1079847" cy="1263226"/>
                  <a:chOff x="4933344" y="1833146"/>
                  <a:chExt cx="1079847" cy="1263226"/>
                </a:xfrm>
              </p:grpSpPr>
              <p:grpSp>
                <p:nvGrpSpPr>
                  <p:cNvPr id="268" name="Group 267"/>
                  <p:cNvGrpSpPr/>
                  <p:nvPr/>
                </p:nvGrpSpPr>
                <p:grpSpPr>
                  <a:xfrm>
                    <a:off x="4933344" y="1833146"/>
                    <a:ext cx="1079847" cy="1014895"/>
                    <a:chOff x="4931059" y="1816714"/>
                    <a:chExt cx="1114988" cy="1026452"/>
                  </a:xfrm>
                </p:grpSpPr>
                <p:sp>
                  <p:nvSpPr>
                    <p:cNvPr id="271" name="Right Triangle 270"/>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2" name="TextBox 271"/>
                    <p:cNvSpPr txBox="1"/>
                    <p:nvPr/>
                  </p:nvSpPr>
                  <p:spPr>
                    <a:xfrm>
                      <a:off x="4931059" y="2467701"/>
                      <a:ext cx="1014936"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73" name="TextBox 272"/>
                    <p:cNvSpPr txBox="1"/>
                    <p:nvPr/>
                  </p:nvSpPr>
                  <p:spPr>
                    <a:xfrm>
                      <a:off x="5194696" y="1816714"/>
                      <a:ext cx="851351"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69" name="Rectangle 268"/>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70" name="Straight Arrow Connector 269"/>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a:off x="5928752" y="4657078"/>
                  <a:ext cx="1267763" cy="1237382"/>
                  <a:chOff x="4923784" y="1858990"/>
                  <a:chExt cx="1267763" cy="1237382"/>
                </a:xfrm>
              </p:grpSpPr>
              <p:grpSp>
                <p:nvGrpSpPr>
                  <p:cNvPr id="261" name="Group 260"/>
                  <p:cNvGrpSpPr/>
                  <p:nvPr/>
                </p:nvGrpSpPr>
                <p:grpSpPr>
                  <a:xfrm>
                    <a:off x="4923784" y="1858990"/>
                    <a:ext cx="1081936" cy="989054"/>
                    <a:chOff x="4921193" y="1842850"/>
                    <a:chExt cx="1117146" cy="1000316"/>
                  </a:xfrm>
                </p:grpSpPr>
                <p:sp>
                  <p:nvSpPr>
                    <p:cNvPr id="265" name="Right Triangle 264"/>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6" name="TextBox 265"/>
                    <p:cNvSpPr txBox="1"/>
                    <p:nvPr/>
                  </p:nvSpPr>
                  <p:spPr>
                    <a:xfrm>
                      <a:off x="4921193" y="2440115"/>
                      <a:ext cx="1014935" cy="34724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67" name="TextBox 266"/>
                    <p:cNvSpPr txBox="1"/>
                    <p:nvPr/>
                  </p:nvSpPr>
                  <p:spPr>
                    <a:xfrm>
                      <a:off x="5239179" y="1842850"/>
                      <a:ext cx="799160"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62" name="Rectangle 261"/>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63" name="Straight Arrow Connector 262"/>
                  <p:cNvCxnSpPr>
                    <a:stCxn id="26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a:off x="4652626" y="4655562"/>
                  <a:ext cx="1170280" cy="1239956"/>
                  <a:chOff x="4883375" y="1856416"/>
                  <a:chExt cx="1170280" cy="1239956"/>
                </a:xfrm>
              </p:grpSpPr>
              <p:grpSp>
                <p:nvGrpSpPr>
                  <p:cNvPr id="255" name="Group 254"/>
                  <p:cNvGrpSpPr/>
                  <p:nvPr/>
                </p:nvGrpSpPr>
                <p:grpSpPr>
                  <a:xfrm>
                    <a:off x="4883375" y="1856416"/>
                    <a:ext cx="1170280" cy="991627"/>
                    <a:chOff x="4879463" y="1840248"/>
                    <a:chExt cx="1208364" cy="1002918"/>
                  </a:xfrm>
                </p:grpSpPr>
                <p:sp>
                  <p:nvSpPr>
                    <p:cNvPr id="258" name="Right Triangle 257"/>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9" name="TextBox 258"/>
                    <p:cNvSpPr txBox="1"/>
                    <p:nvPr/>
                  </p:nvSpPr>
                  <p:spPr>
                    <a:xfrm>
                      <a:off x="4879463" y="2462992"/>
                      <a:ext cx="1014935" cy="342409"/>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Lieder</a:t>
                      </a:r>
                    </a:p>
                  </p:txBody>
                </p:sp>
                <p:sp>
                  <p:nvSpPr>
                    <p:cNvPr id="260" name="TextBox 259"/>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leider</a:t>
                      </a:r>
                      <a:endParaRPr lang="en-GB" sz="1600" dirty="0">
                        <a:solidFill>
                          <a:srgbClr val="115076"/>
                        </a:solidFill>
                        <a:latin typeface="Century Gothic" panose="020B0502020202020204" pitchFamily="34" charset="0"/>
                      </a:endParaRPr>
                    </a:p>
                  </p:txBody>
                </p:sp>
              </p:grpSp>
              <p:sp>
                <p:nvSpPr>
                  <p:cNvPr id="256" name="Rectangle 255"/>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57" name="Straight Arrow Connector 256"/>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3245263" y="4651105"/>
                  <a:ext cx="1226814" cy="989046"/>
                  <a:chOff x="4712733" y="1858996"/>
                  <a:chExt cx="1226814" cy="989046"/>
                </a:xfrm>
              </p:grpSpPr>
              <p:grpSp>
                <p:nvGrpSpPr>
                  <p:cNvPr id="249" name="Group 248"/>
                  <p:cNvGrpSpPr/>
                  <p:nvPr/>
                </p:nvGrpSpPr>
                <p:grpSpPr>
                  <a:xfrm>
                    <a:off x="4928791" y="1865242"/>
                    <a:ext cx="1003703" cy="982800"/>
                    <a:chOff x="4926357" y="1849175"/>
                    <a:chExt cx="1036366" cy="993991"/>
                  </a:xfrm>
                </p:grpSpPr>
                <p:sp>
                  <p:nvSpPr>
                    <p:cNvPr id="252" name="Right Triangle 251"/>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3" name="TextBox 252"/>
                    <p:cNvSpPr txBox="1"/>
                    <p:nvPr/>
                  </p:nvSpPr>
                  <p:spPr>
                    <a:xfrm>
                      <a:off x="4926357" y="2471663"/>
                      <a:ext cx="1014935" cy="342409"/>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viele</a:t>
                      </a:r>
                      <a:endParaRPr lang="en-GB" sz="1600" dirty="0">
                        <a:solidFill>
                          <a:prstClr val="white"/>
                        </a:solidFill>
                        <a:latin typeface="Century Gothic" panose="020B0502020202020204" pitchFamily="34" charset="0"/>
                      </a:endParaRPr>
                    </a:p>
                  </p:txBody>
                </p:sp>
                <p:sp>
                  <p:nvSpPr>
                    <p:cNvPr id="254" name="TextBox 253"/>
                    <p:cNvSpPr txBox="1"/>
                    <p:nvPr/>
                  </p:nvSpPr>
                  <p:spPr>
                    <a:xfrm>
                      <a:off x="5187787" y="1849175"/>
                      <a:ext cx="774936" cy="342409"/>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Feile</a:t>
                      </a:r>
                      <a:endParaRPr lang="en-GB" sz="1600" dirty="0">
                        <a:solidFill>
                          <a:srgbClr val="115076"/>
                        </a:solidFill>
                        <a:latin typeface="Century Gothic" panose="020B0502020202020204" pitchFamily="34" charset="0"/>
                      </a:endParaRPr>
                    </a:p>
                  </p:txBody>
                </p:sp>
              </p:grpSp>
              <p:sp>
                <p:nvSpPr>
                  <p:cNvPr id="250" name="Rectangle 249"/>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51" name="Straight Arrow Connector 250"/>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1" name="Group 220"/>
              <p:cNvGrpSpPr/>
              <p:nvPr/>
            </p:nvGrpSpPr>
            <p:grpSpPr>
              <a:xfrm>
                <a:off x="1353398" y="4159027"/>
                <a:ext cx="1271652" cy="994713"/>
                <a:chOff x="2462918" y="617883"/>
                <a:chExt cx="1271652" cy="994713"/>
              </a:xfrm>
            </p:grpSpPr>
            <p:grpSp>
              <p:nvGrpSpPr>
                <p:cNvPr id="230" name="Group 229"/>
                <p:cNvGrpSpPr/>
                <p:nvPr/>
              </p:nvGrpSpPr>
              <p:grpSpPr>
                <a:xfrm>
                  <a:off x="2462918" y="617883"/>
                  <a:ext cx="1064343" cy="994713"/>
                  <a:chOff x="2380239" y="587613"/>
                  <a:chExt cx="1098980" cy="1006040"/>
                </a:xfrm>
              </p:grpSpPr>
              <p:sp>
                <p:nvSpPr>
                  <p:cNvPr id="233" name="Right Triangle 23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4" name="TextBox 233"/>
                  <p:cNvSpPr txBox="1"/>
                  <p:nvPr/>
                </p:nvSpPr>
                <p:spPr>
                  <a:xfrm>
                    <a:off x="2380239" y="121235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35" name="TextBox 234"/>
                  <p:cNvSpPr txBox="1"/>
                  <p:nvPr/>
                </p:nvSpPr>
                <p:spPr>
                  <a:xfrm>
                    <a:off x="2674206" y="587613"/>
                    <a:ext cx="805013"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31" name="Rectangle 230"/>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32" name="Straight Arrow Connector 231"/>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p:nvGrpSpPr>
            <p:grpSpPr>
              <a:xfrm>
                <a:off x="4843552" y="5403739"/>
                <a:ext cx="1478814" cy="996475"/>
                <a:chOff x="3467109" y="1862595"/>
                <a:chExt cx="1478814" cy="996475"/>
              </a:xfrm>
            </p:grpSpPr>
            <p:grpSp>
              <p:nvGrpSpPr>
                <p:cNvPr id="223" name="Group 222"/>
                <p:cNvGrpSpPr/>
                <p:nvPr/>
              </p:nvGrpSpPr>
              <p:grpSpPr>
                <a:xfrm>
                  <a:off x="3690543" y="1862595"/>
                  <a:ext cx="1038336" cy="996474"/>
                  <a:chOff x="3647813" y="1846500"/>
                  <a:chExt cx="1072126" cy="1007821"/>
                </a:xfrm>
              </p:grpSpPr>
              <p:sp>
                <p:nvSpPr>
                  <p:cNvPr id="227" name="Right Triangle 226"/>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8" name="TextBox 227"/>
                  <p:cNvSpPr txBox="1"/>
                  <p:nvPr/>
                </p:nvSpPr>
                <p:spPr>
                  <a:xfrm>
                    <a:off x="3647813" y="2456636"/>
                    <a:ext cx="1014935" cy="34724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29" name="TextBox 228"/>
                  <p:cNvSpPr txBox="1"/>
                  <p:nvPr/>
                </p:nvSpPr>
                <p:spPr>
                  <a:xfrm>
                    <a:off x="3934133" y="1846500"/>
                    <a:ext cx="785806" cy="376820"/>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grpSp>
            <p:sp>
              <p:nvSpPr>
                <p:cNvPr id="224" name="Rectangle 223"/>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25" name="Straight Arrow Connector 224"/>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a:stCxn id="224"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1"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58059" y="108611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2" name="Straight Arrow Connector 191"/>
            <p:cNvCxnSpPr/>
            <p:nvPr/>
          </p:nvCxnSpPr>
          <p:spPr>
            <a:xfrm flipV="1">
              <a:off x="11097082" y="3525132"/>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3"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4" name="Straight Arrow Connector 193"/>
            <p:cNvCxnSpPr/>
            <p:nvPr/>
          </p:nvCxnSpPr>
          <p:spPr>
            <a:xfrm flipV="1">
              <a:off x="8768885" y="459493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00"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01" name="Right Triangle 200"/>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2" name="TextBox 201"/>
            <p:cNvSpPr txBox="1"/>
            <p:nvPr/>
          </p:nvSpPr>
          <p:spPr>
            <a:xfrm>
              <a:off x="5578825" y="3634478"/>
              <a:ext cx="910584" cy="311977"/>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Reise</a:t>
              </a:r>
              <a:endParaRPr lang="en-GB" sz="1600" dirty="0">
                <a:solidFill>
                  <a:prstClr val="white"/>
                </a:solidFill>
                <a:latin typeface="Century Gothic" panose="020B0502020202020204" pitchFamily="34" charset="0"/>
              </a:endParaRPr>
            </a:p>
          </p:txBody>
        </p:sp>
        <p:sp>
          <p:nvSpPr>
            <p:cNvPr id="203" name="TextBox 202"/>
            <p:cNvSpPr txBox="1"/>
            <p:nvPr/>
          </p:nvSpPr>
          <p:spPr>
            <a:xfrm>
              <a:off x="5842568" y="3073180"/>
              <a:ext cx="722245" cy="338553"/>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Riese</a:t>
              </a:r>
              <a:endParaRPr lang="en-GB" sz="1600" dirty="0">
                <a:solidFill>
                  <a:srgbClr val="115076"/>
                </a:solidFill>
                <a:latin typeface="Century Gothic" panose="020B0502020202020204" pitchFamily="34" charset="0"/>
              </a:endParaRPr>
            </a:p>
          </p:txBody>
        </p:sp>
        <p:sp>
          <p:nvSpPr>
            <p:cNvPr id="204" name="Rectangle 20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5" name="Picture 2" descr="Skull And Crossbone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06" name="Straight Arrow Connector 20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209" name="TextBox 208">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210" name="TextBox 209">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211" name="TextBox 210">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212" name="TextBox 211">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213" name="TextBox 212">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214" name="TextBox 213">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215" name="TextBox 214">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216" name="TextBox 21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217" name="TextBox 21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218" name="TextBox 21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sp>
        <p:nvSpPr>
          <p:cNvPr id="341" name="TextBox 340">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One of the chests contains buried treasure. All the others contain poison!</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Listen carefully to the secret code and follow the arrows to find the treasure. </a:t>
            </a:r>
          </a:p>
        </p:txBody>
      </p:sp>
      <p:pic>
        <p:nvPicPr>
          <p:cNvPr id="342"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0483" y="4325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347" y="101267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1382" y="213406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346" y="323197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9261" y="43813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0444" y="54453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9640" y="54720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268" y="54400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8978" y="331939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1957" y="2279142"/>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352" name="Rectangle 351"/>
          <p:cNvSpPr/>
          <p:nvPr/>
        </p:nvSpPr>
        <p:spPr>
          <a:xfrm>
            <a:off x="6703386" y="76270"/>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pic>
        <p:nvPicPr>
          <p:cNvPr id="353" name="Picture 2" descr="Play Audio Button Set Clip Art">
            <a:hlinkClick r:id="" action="ppaction://noaction" highlightClick="1">
              <a:snd r:embed="rId8" name="Phonics 3.wav"/>
            </a:hlinkClick>
            <a:extLst>
              <a:ext uri="{FF2B5EF4-FFF2-40B4-BE49-F238E27FC236}">
                <a16:creationId xmlns:a16="http://schemas.microsoft.com/office/drawing/2014/main" id="{E371DA1B-D58B-4566-AEAB-2AC2141E7B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8" descr="Chest3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6549" y="1093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3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356"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6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2"/>
                                        </p:tgtEl>
                                      </p:cBhvr>
                                    </p:animEffect>
                                    <p:set>
                                      <p:cBhvr>
                                        <p:cTn id="12" dur="1" fill="hold">
                                          <p:stCondLst>
                                            <p:cond delay="499"/>
                                          </p:stCondLst>
                                        </p:cTn>
                                        <p:tgtEl>
                                          <p:spTgt spid="342"/>
                                        </p:tgtEl>
                                        <p:attrNameLst>
                                          <p:attrName>style.visibility</p:attrName>
                                        </p:attrNameLst>
                                      </p:cBhvr>
                                      <p:to>
                                        <p:strVal val="hidden"/>
                                      </p:to>
                                    </p:set>
                                  </p:childTnLst>
                                </p:cTn>
                              </p:par>
                            </p:childTnLst>
                          </p:cTn>
                        </p:par>
                      </p:childTnLst>
                    </p:cTn>
                  </p:par>
                </p:childTnLst>
              </p:cTn>
              <p:nextCondLst>
                <p:cond evt="onClick" delay="0">
                  <p:tgtEl>
                    <p:spTgt spid="342"/>
                  </p:tgtEl>
                </p:cond>
              </p:nextCondLst>
            </p:seq>
            <p:seq concurrent="1" nextAc="seek">
              <p:cTn id="13" restart="whenNotActive" fill="hold" evtFilter="cancelBubble" nodeType="interactiveSeq">
                <p:stCondLst>
                  <p:cond evt="onClick" delay="0">
                    <p:tgtEl>
                      <p:spTgt spid="34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3"/>
                                        </p:tgtEl>
                                      </p:cBhvr>
                                    </p:animEffect>
                                    <p:set>
                                      <p:cBhvr>
                                        <p:cTn id="18" dur="1" fill="hold">
                                          <p:stCondLst>
                                            <p:cond delay="499"/>
                                          </p:stCondLst>
                                        </p:cTn>
                                        <p:tgtEl>
                                          <p:spTgt spid="343"/>
                                        </p:tgtEl>
                                        <p:attrNameLst>
                                          <p:attrName>style.visibility</p:attrName>
                                        </p:attrNameLst>
                                      </p:cBhvr>
                                      <p:to>
                                        <p:strVal val="hidden"/>
                                      </p:to>
                                    </p:set>
                                  </p:childTnLst>
                                </p:cTn>
                              </p:par>
                            </p:childTnLst>
                          </p:cTn>
                        </p:par>
                      </p:childTnLst>
                    </p:cTn>
                  </p:par>
                </p:childTnLst>
              </p:cTn>
              <p:nextCondLst>
                <p:cond evt="onClick" delay="0">
                  <p:tgtEl>
                    <p:spTgt spid="343"/>
                  </p:tgtEl>
                </p:cond>
              </p:nextCondLst>
            </p:seq>
            <p:seq concurrent="1" nextAc="seek">
              <p:cTn id="19" restart="whenNotActive" fill="hold" evtFilter="cancelBubble" nodeType="interactiveSeq">
                <p:stCondLst>
                  <p:cond evt="onClick" delay="0">
                    <p:tgtEl>
                      <p:spTgt spid="344"/>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44"/>
                                        </p:tgtEl>
                                      </p:cBhvr>
                                    </p:animEffect>
                                    <p:set>
                                      <p:cBhvr>
                                        <p:cTn id="24" dur="1" fill="hold">
                                          <p:stCondLst>
                                            <p:cond delay="499"/>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25" restart="whenNotActive" fill="hold" evtFilter="cancelBubble" nodeType="interactiveSeq">
                <p:stCondLst>
                  <p:cond evt="onClick" delay="0">
                    <p:tgtEl>
                      <p:spTgt spid="34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5"/>
                                        </p:tgtEl>
                                      </p:cBhvr>
                                    </p:animEffect>
                                    <p:set>
                                      <p:cBhvr>
                                        <p:cTn id="30"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31" restart="whenNotActive" fill="hold" evtFilter="cancelBubble" nodeType="interactiveSeq">
                <p:stCondLst>
                  <p:cond evt="onClick" delay="0">
                    <p:tgtEl>
                      <p:spTgt spid="34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6"/>
                                        </p:tgtEl>
                                      </p:cBhvr>
                                    </p:animEffect>
                                    <p:set>
                                      <p:cBhvr>
                                        <p:cTn id="36" dur="1" fill="hold">
                                          <p:stCondLst>
                                            <p:cond delay="499"/>
                                          </p:stCondLst>
                                        </p:cTn>
                                        <p:tgtEl>
                                          <p:spTgt spid="346"/>
                                        </p:tgtEl>
                                        <p:attrNameLst>
                                          <p:attrName>style.visibility</p:attrName>
                                        </p:attrNameLst>
                                      </p:cBhvr>
                                      <p:to>
                                        <p:strVal val="hidden"/>
                                      </p:to>
                                    </p:set>
                                  </p:childTnLst>
                                </p:cTn>
                              </p:par>
                            </p:childTnLst>
                          </p:cTn>
                        </p:par>
                      </p:childTnLst>
                    </p:cTn>
                  </p:par>
                </p:childTnLst>
              </p:cTn>
              <p:nextCondLst>
                <p:cond evt="onClick" delay="0">
                  <p:tgtEl>
                    <p:spTgt spid="346"/>
                  </p:tgtEl>
                </p:cond>
              </p:nextCondLst>
            </p:seq>
            <p:seq concurrent="1" nextAc="seek">
              <p:cTn id="37" restart="whenNotActive" fill="hold" evtFilter="cancelBubble" nodeType="interactiveSeq">
                <p:stCondLst>
                  <p:cond evt="onClick" delay="0">
                    <p:tgtEl>
                      <p:spTgt spid="34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47"/>
                                        </p:tgtEl>
                                      </p:cBhvr>
                                    </p:animEffect>
                                    <p:set>
                                      <p:cBhvr>
                                        <p:cTn id="42" dur="1" fill="hold">
                                          <p:stCondLst>
                                            <p:cond delay="499"/>
                                          </p:stCondLst>
                                        </p:cTn>
                                        <p:tgtEl>
                                          <p:spTgt spid="347"/>
                                        </p:tgtEl>
                                        <p:attrNameLst>
                                          <p:attrName>style.visibility</p:attrName>
                                        </p:attrNameLst>
                                      </p:cBhvr>
                                      <p:to>
                                        <p:strVal val="hidden"/>
                                      </p:to>
                                    </p:set>
                                  </p:childTnLst>
                                </p:cTn>
                              </p:par>
                            </p:childTnLst>
                          </p:cTn>
                        </p:par>
                      </p:childTnLst>
                    </p:cTn>
                  </p:par>
                </p:childTnLst>
              </p:cTn>
              <p:nextCondLst>
                <p:cond evt="onClick" delay="0">
                  <p:tgtEl>
                    <p:spTgt spid="347"/>
                  </p:tgtEl>
                </p:cond>
              </p:nextCondLst>
            </p:seq>
            <p:seq concurrent="1" nextAc="seek">
              <p:cTn id="43" restart="whenNotActive" fill="hold" evtFilter="cancelBubble" nodeType="interactiveSeq">
                <p:stCondLst>
                  <p:cond evt="onClick" delay="0">
                    <p:tgtEl>
                      <p:spTgt spid="34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48"/>
                                        </p:tgtEl>
                                      </p:cBhvr>
                                    </p:animEffect>
                                    <p:set>
                                      <p:cBhvr>
                                        <p:cTn id="48" dur="1" fill="hold">
                                          <p:stCondLst>
                                            <p:cond delay="499"/>
                                          </p:stCondLst>
                                        </p:cTn>
                                        <p:tgtEl>
                                          <p:spTgt spid="348"/>
                                        </p:tgtEl>
                                        <p:attrNameLst>
                                          <p:attrName>style.visibility</p:attrName>
                                        </p:attrNameLst>
                                      </p:cBhvr>
                                      <p:to>
                                        <p:strVal val="hidden"/>
                                      </p:to>
                                    </p:set>
                                  </p:childTnLst>
                                </p:cTn>
                              </p:par>
                            </p:childTnLst>
                          </p:cTn>
                        </p:par>
                      </p:childTnLst>
                    </p:cTn>
                  </p:par>
                </p:childTnLst>
              </p:cTn>
              <p:nextCondLst>
                <p:cond evt="onClick" delay="0">
                  <p:tgtEl>
                    <p:spTgt spid="348"/>
                  </p:tgtEl>
                </p:cond>
              </p:nextCondLst>
            </p:seq>
            <p:seq concurrent="1" nextAc="seek">
              <p:cTn id="49" restart="whenNotActive" fill="hold" evtFilter="cancelBubble" nodeType="interactiveSeq">
                <p:stCondLst>
                  <p:cond evt="onClick" delay="0">
                    <p:tgtEl>
                      <p:spTgt spid="34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49"/>
                                        </p:tgtEl>
                                      </p:cBhvr>
                                    </p:animEffect>
                                    <p:set>
                                      <p:cBhvr>
                                        <p:cTn id="54"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55" restart="whenNotActive" fill="hold" evtFilter="cancelBubble" nodeType="interactiveSeq">
                <p:stCondLst>
                  <p:cond evt="onClick" delay="0">
                    <p:tgtEl>
                      <p:spTgt spid="35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50"/>
                                        </p:tgtEl>
                                      </p:cBhvr>
                                    </p:animEffect>
                                    <p:set>
                                      <p:cBhvr>
                                        <p:cTn id="60" dur="1" fill="hold">
                                          <p:stCondLst>
                                            <p:cond delay="499"/>
                                          </p:stCondLst>
                                        </p:cTn>
                                        <p:tgtEl>
                                          <p:spTgt spid="350"/>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61" restart="whenNotActive" fill="hold" evtFilter="cancelBubble" nodeType="interactiveSeq">
                <p:stCondLst>
                  <p:cond evt="onClick" delay="0">
                    <p:tgtEl>
                      <p:spTgt spid="35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1"/>
                                        </p:tgtEl>
                                      </p:cBhvr>
                                    </p:animEffect>
                                    <p:set>
                                      <p:cBhvr>
                                        <p:cTn id="66" dur="1" fill="hold">
                                          <p:stCondLst>
                                            <p:cond delay="499"/>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67" restart="whenNotActive" fill="hold" evtFilter="cancelBubble" nodeType="interactiveSeq">
                <p:stCondLst>
                  <p:cond evt="onClick" delay="0">
                    <p:tgtEl>
                      <p:spTgt spid="35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54"/>
                                        </p:tgtEl>
                                      </p:cBhvr>
                                    </p:animEffect>
                                    <p:set>
                                      <p:cBhvr>
                                        <p:cTn id="72" dur="1" fill="hold">
                                          <p:stCondLst>
                                            <p:cond delay="499"/>
                                          </p:stCondLst>
                                        </p:cTn>
                                        <p:tgtEl>
                                          <p:spTgt spid="354"/>
                                        </p:tgtEl>
                                        <p:attrNameLst>
                                          <p:attrName>style.visibility</p:attrName>
                                        </p:attrNameLst>
                                      </p:cBhvr>
                                      <p:to>
                                        <p:strVal val="hidden"/>
                                      </p:to>
                                    </p:set>
                                  </p:childTnLst>
                                </p:cTn>
                              </p:par>
                            </p:childTnLst>
                          </p:cTn>
                        </p:par>
                      </p:childTnLst>
                    </p:cTn>
                  </p:par>
                </p:childTnLst>
              </p:cTn>
              <p:nextCondLst>
                <p:cond evt="onClick" delay="0">
                  <p:tgtEl>
                    <p:spTgt spid="35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29" name="Picture 4" descr="Be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7659" y="5210826"/>
            <a:ext cx="1058669" cy="99514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3307774" y="1473715"/>
            <a:ext cx="718438" cy="1045095"/>
            <a:chOff x="3476542" y="2581999"/>
            <a:chExt cx="1649286" cy="2512710"/>
          </a:xfrm>
        </p:grpSpPr>
        <p:pic>
          <p:nvPicPr>
            <p:cNvPr id="31" name="Picture 2" descr="Flamino Bird Animal Eating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0233" y="2581999"/>
              <a:ext cx="1025595" cy="251271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a:off x="3635727" y="4221125"/>
              <a:ext cx="864609" cy="0"/>
            </a:xfrm>
            <a:prstGeom prst="straightConnector1">
              <a:avLst/>
            </a:prstGeom>
            <a:ln w="28575">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476542" y="4033284"/>
              <a:ext cx="864609" cy="0"/>
            </a:xfrm>
            <a:prstGeom prst="straightConnector1">
              <a:avLst/>
            </a:prstGeom>
            <a:ln w="28575">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7C860A78-DF95-488F-BF94-83D94D66D75C}"/>
              </a:ext>
            </a:extLst>
          </p:cNvPr>
          <p:cNvSpPr txBox="1"/>
          <p:nvPr/>
        </p:nvSpPr>
        <p:spPr>
          <a:xfrm>
            <a:off x="-43841" y="2636729"/>
            <a:ext cx="2286001" cy="2246769"/>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W</a:t>
            </a:r>
            <a:r>
              <a:rPr lang="en-GB" sz="2800" b="1" dirty="0">
                <a:solidFill>
                  <a:srgbClr val="115076"/>
                </a:solidFill>
                <a:latin typeface="Century Gothic" panose="020B0502020202020204" pitchFamily="34" charset="0"/>
              </a:rPr>
              <a:t>ie</a:t>
            </a:r>
            <a:r>
              <a:rPr lang="en-GB" sz="2800" dirty="0">
                <a:solidFill>
                  <a:srgbClr val="115076"/>
                </a:solidFill>
                <a:latin typeface="Century Gothic" panose="020B0502020202020204" pitchFamily="34" charset="0"/>
              </a:rPr>
              <a:t>n</a:t>
            </a:r>
          </a:p>
          <a:p>
            <a:pPr algn="ctr"/>
            <a:r>
              <a:rPr lang="en-GB" sz="2800" dirty="0">
                <a:solidFill>
                  <a:srgbClr val="115076"/>
                </a:solidFill>
                <a:latin typeface="Century Gothic" panose="020B0502020202020204" pitchFamily="34" charset="0"/>
              </a:rPr>
              <a:t>[Vienna]</a:t>
            </a:r>
          </a:p>
          <a:p>
            <a:pPr algn="ct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W</a:t>
            </a:r>
            <a:r>
              <a:rPr lang="en-GB" sz="2800" b="1" dirty="0">
                <a:solidFill>
                  <a:srgbClr val="115076"/>
                </a:solidFill>
                <a:latin typeface="Century Gothic" panose="020B0502020202020204" pitchFamily="34" charset="0"/>
              </a:rPr>
              <a:t>ei</a:t>
            </a:r>
            <a:r>
              <a:rPr lang="en-GB" sz="2800" dirty="0">
                <a:solidFill>
                  <a:srgbClr val="115076"/>
                </a:solidFill>
                <a:latin typeface="Century Gothic" panose="020B0502020202020204" pitchFamily="34" charset="0"/>
              </a:rPr>
              <a:t>n</a:t>
            </a:r>
          </a:p>
          <a:p>
            <a:pPr algn="ctr"/>
            <a:r>
              <a:rPr lang="en-GB" sz="2800" dirty="0">
                <a:solidFill>
                  <a:srgbClr val="115076"/>
                </a:solidFill>
                <a:latin typeface="Century Gothic" panose="020B0502020202020204" pitchFamily="34" charset="0"/>
              </a:rPr>
              <a:t>[wine]</a:t>
            </a:r>
          </a:p>
        </p:txBody>
      </p:sp>
      <p:sp>
        <p:nvSpPr>
          <p:cNvPr id="35" name="TextBox 34">
            <a:extLst>
              <a:ext uri="{FF2B5EF4-FFF2-40B4-BE49-F238E27FC236}">
                <a16:creationId xmlns:a16="http://schemas.microsoft.com/office/drawing/2014/main" id="{765DAE0D-D990-4313-B1E0-E728B9DABF95}"/>
              </a:ext>
            </a:extLst>
          </p:cNvPr>
          <p:cNvSpPr txBox="1"/>
          <p:nvPr/>
        </p:nvSpPr>
        <p:spPr>
          <a:xfrm>
            <a:off x="3067987" y="2636727"/>
            <a:ext cx="1198015" cy="2246769"/>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B</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ne</a:t>
            </a:r>
            <a:endParaRPr lang="en-GB" sz="2800" dirty="0">
              <a:solidFill>
                <a:srgbClr val="115076"/>
              </a:solidFill>
              <a:latin typeface="Century Gothic" panose="020B0502020202020204" pitchFamily="34" charset="0"/>
            </a:endParaRPr>
          </a:p>
          <a:p>
            <a:r>
              <a:rPr lang="en-GB" sz="2800" dirty="0">
                <a:solidFill>
                  <a:srgbClr val="115076"/>
                </a:solidFill>
                <a:latin typeface="Century Gothic" panose="020B0502020202020204" pitchFamily="34" charset="0"/>
              </a:rPr>
              <a:t>[legs]</a:t>
            </a:r>
          </a:p>
          <a:p>
            <a:endParaRPr lang="en-GB" sz="2800" dirty="0">
              <a:solidFill>
                <a:srgbClr val="115076"/>
              </a:solidFill>
              <a:latin typeface="Century Gothic" panose="020B0502020202020204" pitchFamily="34" charset="0"/>
            </a:endParaRPr>
          </a:p>
          <a:p>
            <a:r>
              <a:rPr lang="en-GB" sz="2800" dirty="0" err="1">
                <a:solidFill>
                  <a:srgbClr val="115076"/>
                </a:solidFill>
                <a:latin typeface="Century Gothic" panose="020B0502020202020204" pitchFamily="34" charset="0"/>
              </a:rPr>
              <a:t>B</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ne</a:t>
            </a:r>
            <a:endParaRPr lang="en-GB" sz="2800" dirty="0">
              <a:solidFill>
                <a:srgbClr val="115076"/>
              </a:solidFill>
              <a:latin typeface="Century Gothic" panose="020B0502020202020204" pitchFamily="34" charset="0"/>
            </a:endParaRPr>
          </a:p>
          <a:p>
            <a:r>
              <a:rPr lang="en-GB" sz="2800" dirty="0">
                <a:solidFill>
                  <a:srgbClr val="115076"/>
                </a:solidFill>
                <a:latin typeface="Century Gothic" panose="020B0502020202020204" pitchFamily="34" charset="0"/>
              </a:rPr>
              <a:t>[bee]</a:t>
            </a:r>
          </a:p>
        </p:txBody>
      </p:sp>
      <p:sp>
        <p:nvSpPr>
          <p:cNvPr id="36" name="TextBox 35">
            <a:extLst>
              <a:ext uri="{FF2B5EF4-FFF2-40B4-BE49-F238E27FC236}">
                <a16:creationId xmlns:a16="http://schemas.microsoft.com/office/drawing/2014/main" id="{DCFCE6BA-67AC-408C-8638-B5C84B0C9CE2}"/>
              </a:ext>
            </a:extLst>
          </p:cNvPr>
          <p:cNvSpPr txBox="1"/>
          <p:nvPr/>
        </p:nvSpPr>
        <p:spPr>
          <a:xfrm>
            <a:off x="5091830" y="2636728"/>
            <a:ext cx="1496860" cy="2246769"/>
          </a:xfrm>
          <a:prstGeom prst="rect">
            <a:avLst/>
          </a:prstGeom>
          <a:noFill/>
        </p:spPr>
        <p:txBody>
          <a:bodyPr wrap="square" rtlCol="0">
            <a:spAutoFit/>
          </a:bodyPr>
          <a:lstStyle/>
          <a:p>
            <a:pPr algn="ctr"/>
            <a:r>
              <a:rPr lang="en-GB" sz="2800" dirty="0" err="1">
                <a:solidFill>
                  <a:srgbClr val="115076"/>
                </a:solidFill>
                <a:latin typeface="Century Gothic" panose="020B0502020202020204" pitchFamily="34" charset="0"/>
              </a:rPr>
              <a:t>v</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le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[many]</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F</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le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[file]</a:t>
            </a:r>
          </a:p>
        </p:txBody>
      </p:sp>
      <p:pic>
        <p:nvPicPr>
          <p:cNvPr id="37" name="Picture 2" descr="Wine Glass Clip Art">
            <a:extLst>
              <a:ext uri="{FF2B5EF4-FFF2-40B4-BE49-F238E27FC236}">
                <a16:creationId xmlns:a16="http://schemas.microsoft.com/office/drawing/2014/main" id="{26531DC5-2921-42F5-ADE2-70230B4559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986" y="5160723"/>
            <a:ext cx="884346" cy="915052"/>
          </a:xfrm>
          <a:prstGeom prst="rect">
            <a:avLst/>
          </a:prstGeom>
          <a:noFill/>
          <a:extLst>
            <a:ext uri="{909E8E84-426E-40DD-AFC4-6F175D3DCCD1}">
              <a14:hiddenFill xmlns:a14="http://schemas.microsoft.com/office/drawing/2010/main">
                <a:solidFill>
                  <a:srgbClr val="FFFFFF"/>
                </a:solidFill>
              </a14:hiddenFill>
            </a:ext>
          </a:extLst>
        </p:spPr>
      </p:pic>
      <p:sp>
        <p:nvSpPr>
          <p:cNvPr id="38" name="AutoShape 6" descr="Image result for austria clipart">
            <a:extLst>
              <a:ext uri="{FF2B5EF4-FFF2-40B4-BE49-F238E27FC236}">
                <a16:creationId xmlns:a16="http://schemas.microsoft.com/office/drawing/2014/main" id="{6A07232F-2002-4D8C-9AF8-5007D70304D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9" name="Picture 10" descr="Lots Of Blue Bubbles Clip Art">
            <a:extLst>
              <a:ext uri="{FF2B5EF4-FFF2-40B4-BE49-F238E27FC236}">
                <a16:creationId xmlns:a16="http://schemas.microsoft.com/office/drawing/2014/main" id="{9425F6F8-9A02-49D5-91D1-D5B0F7EF14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1557" y="1457961"/>
            <a:ext cx="426991" cy="107660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Image result for file tool clipart">
            <a:extLst>
              <a:ext uri="{FF2B5EF4-FFF2-40B4-BE49-F238E27FC236}">
                <a16:creationId xmlns:a16="http://schemas.microsoft.com/office/drawing/2014/main" id="{1CBBAC51-9898-43A3-AA38-5EF7FE9631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3949" y="5344378"/>
            <a:ext cx="1058669" cy="529335"/>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p:cNvGrpSpPr/>
          <p:nvPr/>
        </p:nvGrpSpPr>
        <p:grpSpPr>
          <a:xfrm>
            <a:off x="10186256" y="1435601"/>
            <a:ext cx="1788626" cy="4561757"/>
            <a:chOff x="10186256" y="1435601"/>
            <a:chExt cx="1788626" cy="4561757"/>
          </a:xfrm>
        </p:grpSpPr>
        <p:sp>
          <p:nvSpPr>
            <p:cNvPr id="66" name="TextBox 65">
              <a:extLst>
                <a:ext uri="{FF2B5EF4-FFF2-40B4-BE49-F238E27FC236}">
                  <a16:creationId xmlns:a16="http://schemas.microsoft.com/office/drawing/2014/main" id="{9C9A16A3-B67A-4560-99A4-01D337E632C5}"/>
                </a:ext>
              </a:extLst>
            </p:cNvPr>
            <p:cNvSpPr txBox="1"/>
            <p:nvPr/>
          </p:nvSpPr>
          <p:spPr>
            <a:xfrm>
              <a:off x="10186256" y="2636727"/>
              <a:ext cx="1788626" cy="2246769"/>
            </a:xfrm>
            <a:prstGeom prst="rect">
              <a:avLst/>
            </a:prstGeom>
            <a:noFill/>
          </p:spPr>
          <p:txBody>
            <a:bodyPr wrap="square" rtlCol="0">
              <a:spAutoFit/>
            </a:bodyPr>
            <a:lstStyle/>
            <a:p>
              <a:pPr algn="ctr"/>
              <a:r>
                <a:rPr lang="en-GB" sz="2800" dirty="0" err="1">
                  <a:solidFill>
                    <a:srgbClr val="115076"/>
                  </a:solidFill>
                  <a:latin typeface="Century Gothic" panose="020B0502020202020204" pitchFamily="34" charset="0"/>
                </a:rPr>
                <a:t>R</a:t>
              </a:r>
              <a:r>
                <a:rPr lang="en-GB" sz="2800" b="1" dirty="0" err="1">
                  <a:solidFill>
                    <a:srgbClr val="115076"/>
                  </a:solidFill>
                  <a:latin typeface="Century Gothic" panose="020B0502020202020204" pitchFamily="34" charset="0"/>
                </a:rPr>
                <a:t>ie</a:t>
              </a:r>
              <a:r>
                <a:rPr lang="en-GB" sz="2800" dirty="0" err="1">
                  <a:solidFill>
                    <a:srgbClr val="115076"/>
                  </a:solidFill>
                  <a:latin typeface="Century Gothic" panose="020B0502020202020204" pitchFamily="34" charset="0"/>
                </a:rPr>
                <a:t>se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[giant]</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R</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se</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[journey]</a:t>
              </a:r>
            </a:p>
          </p:txBody>
        </p:sp>
        <p:pic>
          <p:nvPicPr>
            <p:cNvPr id="67" name="Picture 14" descr="Stone Giant Clip Art">
              <a:extLst>
                <a:ext uri="{FF2B5EF4-FFF2-40B4-BE49-F238E27FC236}">
                  <a16:creationId xmlns:a16="http://schemas.microsoft.com/office/drawing/2014/main" id="{BA416052-CF6B-4EF9-AA20-8232457A65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63083" y="1435601"/>
              <a:ext cx="929420" cy="96855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5818" y="5060516"/>
              <a:ext cx="949502" cy="936842"/>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775" y="1670248"/>
            <a:ext cx="931464" cy="652025"/>
          </a:xfrm>
          <a:prstGeom prst="rect">
            <a:avLst/>
          </a:prstGeom>
        </p:spPr>
      </p:pic>
      <p:grpSp>
        <p:nvGrpSpPr>
          <p:cNvPr id="70" name="Group 69"/>
          <p:cNvGrpSpPr/>
          <p:nvPr/>
        </p:nvGrpSpPr>
        <p:grpSpPr>
          <a:xfrm>
            <a:off x="7058417" y="1684290"/>
            <a:ext cx="2837146" cy="3199206"/>
            <a:chOff x="7058417" y="1684290"/>
            <a:chExt cx="2837146" cy="3199206"/>
          </a:xfrm>
        </p:grpSpPr>
        <p:sp>
          <p:nvSpPr>
            <p:cNvPr id="71" name="TextBox 70">
              <a:extLst>
                <a:ext uri="{FF2B5EF4-FFF2-40B4-BE49-F238E27FC236}">
                  <a16:creationId xmlns:a16="http://schemas.microsoft.com/office/drawing/2014/main" id="{384FEF8B-A821-4B11-BFF1-CD5B7C1B9375}"/>
                </a:ext>
              </a:extLst>
            </p:cNvPr>
            <p:cNvSpPr txBox="1"/>
            <p:nvPr/>
          </p:nvSpPr>
          <p:spPr>
            <a:xfrm>
              <a:off x="7058417" y="2636727"/>
              <a:ext cx="2837146" cy="2246769"/>
            </a:xfrm>
            <a:prstGeom prst="rect">
              <a:avLst/>
            </a:prstGeom>
            <a:noFill/>
          </p:spPr>
          <p:txBody>
            <a:bodyPr wrap="square" rtlCol="0">
              <a:spAutoFit/>
            </a:bodyPr>
            <a:lstStyle/>
            <a:p>
              <a:pPr algn="ctr"/>
              <a:r>
                <a:rPr lang="en-GB" sz="2800" dirty="0">
                  <a:solidFill>
                    <a:srgbClr val="115076"/>
                  </a:solidFill>
                  <a:latin typeface="Century Gothic" panose="020B0502020202020204" pitchFamily="34" charset="0"/>
                </a:rPr>
                <a:t>L</a:t>
              </a:r>
              <a:r>
                <a:rPr lang="en-GB" sz="2800" b="1" dirty="0">
                  <a:solidFill>
                    <a:srgbClr val="115076"/>
                  </a:solidFill>
                  <a:latin typeface="Century Gothic" panose="020B0502020202020204" pitchFamily="34" charset="0"/>
                </a:rPr>
                <a:t>ie</a:t>
              </a:r>
              <a:r>
                <a:rPr lang="en-GB" sz="2800" dirty="0">
                  <a:solidFill>
                    <a:srgbClr val="115076"/>
                  </a:solidFill>
                  <a:latin typeface="Century Gothic" panose="020B0502020202020204" pitchFamily="34" charset="0"/>
                </a:rPr>
                <a:t>der</a:t>
              </a:r>
            </a:p>
            <a:p>
              <a:pPr algn="ctr"/>
              <a:r>
                <a:rPr lang="en-GB" sz="2800" dirty="0">
                  <a:solidFill>
                    <a:srgbClr val="115076"/>
                  </a:solidFill>
                  <a:latin typeface="Century Gothic" panose="020B0502020202020204" pitchFamily="34" charset="0"/>
                </a:rPr>
                <a:t>[songs]</a:t>
              </a:r>
            </a:p>
            <a:p>
              <a:pPr algn="ctr"/>
              <a:endParaRPr lang="en-GB" sz="2800" dirty="0">
                <a:solidFill>
                  <a:srgbClr val="115076"/>
                </a:solidFill>
                <a:latin typeface="Century Gothic" panose="020B0502020202020204" pitchFamily="34" charset="0"/>
              </a:endParaRPr>
            </a:p>
            <a:p>
              <a:pPr algn="ctr"/>
              <a:r>
                <a:rPr lang="en-GB" sz="2800" dirty="0" err="1">
                  <a:solidFill>
                    <a:srgbClr val="115076"/>
                  </a:solidFill>
                  <a:latin typeface="Century Gothic" panose="020B0502020202020204" pitchFamily="34" charset="0"/>
                </a:rPr>
                <a:t>l</a:t>
              </a:r>
              <a:r>
                <a:rPr lang="en-GB" sz="2800" b="1" dirty="0" err="1">
                  <a:solidFill>
                    <a:srgbClr val="115076"/>
                  </a:solidFill>
                  <a:latin typeface="Century Gothic" panose="020B0502020202020204" pitchFamily="34" charset="0"/>
                </a:rPr>
                <a:t>ei</a:t>
              </a:r>
              <a:r>
                <a:rPr lang="en-GB" sz="2800" dirty="0" err="1">
                  <a:solidFill>
                    <a:srgbClr val="115076"/>
                  </a:solidFill>
                  <a:latin typeface="Century Gothic" panose="020B0502020202020204" pitchFamily="34" charset="0"/>
                </a:rPr>
                <a:t>der</a:t>
              </a:r>
              <a:endParaRPr lang="en-GB" sz="2800" dirty="0">
                <a:solidFill>
                  <a:srgbClr val="115076"/>
                </a:solidFill>
                <a:latin typeface="Century Gothic" panose="020B0502020202020204" pitchFamily="34" charset="0"/>
              </a:endParaRPr>
            </a:p>
            <a:p>
              <a:pPr algn="ctr"/>
              <a:r>
                <a:rPr lang="en-GB" sz="2800" dirty="0">
                  <a:solidFill>
                    <a:srgbClr val="115076"/>
                  </a:solidFill>
                  <a:latin typeface="Century Gothic" panose="020B0502020202020204" pitchFamily="34" charset="0"/>
                </a:rPr>
                <a:t>[unfortunately]</a:t>
              </a:r>
            </a:p>
          </p:txBody>
        </p:sp>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41191" y="1684290"/>
              <a:ext cx="474176" cy="492650"/>
            </a:xfrm>
            <a:prstGeom prst="rect">
              <a:avLst/>
            </a:prstGeom>
          </p:spPr>
        </p:pic>
        <p:pic>
          <p:nvPicPr>
            <p:cNvPr id="73" name="Picture 7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86030" y="1684290"/>
              <a:ext cx="474176" cy="492650"/>
            </a:xfrm>
            <a:prstGeom prst="rect">
              <a:avLst/>
            </a:prstGeom>
          </p:spPr>
        </p:pic>
      </p:grpSp>
    </p:spTree>
    <p:extLst>
      <p:ext uri="{BB962C8B-B14F-4D97-AF65-F5344CB8AC3E}">
        <p14:creationId xmlns:p14="http://schemas.microsoft.com/office/powerpoint/2010/main" val="5365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F1503596-010E-4208-8B67-25630B2A2351}"/>
              </a:ext>
            </a:extLst>
          </p:cNvPr>
          <p:cNvSpPr/>
          <p:nvPr/>
        </p:nvSpPr>
        <p:spPr>
          <a:xfrm>
            <a:off x="312100"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place</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ectangle: Rounded Corners 4">
            <a:extLst>
              <a:ext uri="{FF2B5EF4-FFF2-40B4-BE49-F238E27FC236}">
                <a16:creationId xmlns:a16="http://schemas.microsoft.com/office/drawing/2014/main" id="{D4AC96D1-7952-4020-9B57-B7BF13DA7B0F}"/>
              </a:ext>
            </a:extLst>
          </p:cNvPr>
          <p:cNvSpPr/>
          <p:nvPr/>
        </p:nvSpPr>
        <p:spPr>
          <a:xfrm>
            <a:off x="312100"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115076"/>
                </a:solidFill>
                <a:effectLst/>
                <a:uLnTx/>
                <a:uFillTx/>
                <a:latin typeface="Century Gothic" panose="020F0302020204030204"/>
                <a:ea typeface="+mn-ea"/>
                <a:cs typeface="+mn-cs"/>
              </a:rPr>
              <a:t>How do you say... ?</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Rectangle: Rounded Corners 10">
            <a:extLst>
              <a:ext uri="{FF2B5EF4-FFF2-40B4-BE49-F238E27FC236}">
                <a16:creationId xmlns:a16="http://schemas.microsoft.com/office/drawing/2014/main" id="{44A3A412-47FE-4A10-8943-7F2A3ED052E2}"/>
              </a:ext>
            </a:extLst>
          </p:cNvPr>
          <p:cNvSpPr/>
          <p:nvPr/>
        </p:nvSpPr>
        <p:spPr>
          <a:xfrm>
            <a:off x="309746" y="1371091"/>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Wie sagt man...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Rectangle: Rounded Corners 12">
            <a:extLst>
              <a:ext uri="{FF2B5EF4-FFF2-40B4-BE49-F238E27FC236}">
                <a16:creationId xmlns:a16="http://schemas.microsoft.com/office/drawing/2014/main" id="{60120715-BF7E-4124-817D-BD9355983645}"/>
              </a:ext>
            </a:extLst>
          </p:cNvPr>
          <p:cNvSpPr/>
          <p:nvPr/>
        </p:nvSpPr>
        <p:spPr>
          <a:xfrm>
            <a:off x="309746" y="268173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der Ort</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Rounded Corners 13">
            <a:extLst>
              <a:ext uri="{FF2B5EF4-FFF2-40B4-BE49-F238E27FC236}">
                <a16:creationId xmlns:a16="http://schemas.microsoft.com/office/drawing/2014/main" id="{4D5BC698-5C68-422F-88EE-44B92C244715}"/>
              </a:ext>
            </a:extLst>
          </p:cNvPr>
          <p:cNvSpPr/>
          <p:nvPr/>
        </p:nvSpPr>
        <p:spPr>
          <a:xfrm>
            <a:off x="312100"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female teacher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Rounded Corners 14">
            <a:extLst>
              <a:ext uri="{FF2B5EF4-FFF2-40B4-BE49-F238E27FC236}">
                <a16:creationId xmlns:a16="http://schemas.microsoft.com/office/drawing/2014/main" id="{E17BD92B-28EA-4D2C-A425-03F3B2B53A2D}"/>
              </a:ext>
            </a:extLst>
          </p:cNvPr>
          <p:cNvSpPr/>
          <p:nvPr/>
        </p:nvSpPr>
        <p:spPr>
          <a:xfrm>
            <a:off x="309746" y="392530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die Lehrerin</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Rectangle: Rounded Corners 15">
            <a:extLst>
              <a:ext uri="{FF2B5EF4-FFF2-40B4-BE49-F238E27FC236}">
                <a16:creationId xmlns:a16="http://schemas.microsoft.com/office/drawing/2014/main" id="{461DF746-E8C4-4BD3-A613-11706835AADF}"/>
              </a:ext>
            </a:extLst>
          </p:cNvPr>
          <p:cNvSpPr/>
          <p:nvPr/>
        </p:nvSpPr>
        <p:spPr>
          <a:xfrm>
            <a:off x="312100"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you are</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Rectangle: Rounded Corners 16">
            <a:extLst>
              <a:ext uri="{FF2B5EF4-FFF2-40B4-BE49-F238E27FC236}">
                <a16:creationId xmlns:a16="http://schemas.microsoft.com/office/drawing/2014/main" id="{60501D93-A200-41EC-AF92-A06F6378CB71}"/>
              </a:ext>
            </a:extLst>
          </p:cNvPr>
          <p:cNvSpPr/>
          <p:nvPr/>
        </p:nvSpPr>
        <p:spPr>
          <a:xfrm>
            <a:off x="309746" y="523595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du bist</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Rectangle: Rounded Corners 17">
            <a:extLst>
              <a:ext uri="{FF2B5EF4-FFF2-40B4-BE49-F238E27FC236}">
                <a16:creationId xmlns:a16="http://schemas.microsoft.com/office/drawing/2014/main" id="{63146861-871D-4F2A-A595-31D7CF5237F9}"/>
              </a:ext>
            </a:extLst>
          </p:cNvPr>
          <p:cNvSpPr/>
          <p:nvPr/>
        </p:nvSpPr>
        <p:spPr>
          <a:xfrm>
            <a:off x="2687902"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film</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Rectangle: Rounded Corners 18">
            <a:extLst>
              <a:ext uri="{FF2B5EF4-FFF2-40B4-BE49-F238E27FC236}">
                <a16:creationId xmlns:a16="http://schemas.microsoft.com/office/drawing/2014/main" id="{4DB2D65E-6F9A-4FBC-99D6-F474E1B166D3}"/>
              </a:ext>
            </a:extLst>
          </p:cNvPr>
          <p:cNvSpPr/>
          <p:nvPr/>
        </p:nvSpPr>
        <p:spPr>
          <a:xfrm>
            <a:off x="2689159" y="1371091"/>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der Film</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Rounded Corners 19">
            <a:extLst>
              <a:ext uri="{FF2B5EF4-FFF2-40B4-BE49-F238E27FC236}">
                <a16:creationId xmlns:a16="http://schemas.microsoft.com/office/drawing/2014/main" id="{DB504F0A-5DD4-46CA-A47C-3516FB51BB31}"/>
              </a:ext>
            </a:extLst>
          </p:cNvPr>
          <p:cNvSpPr/>
          <p:nvPr/>
        </p:nvSpPr>
        <p:spPr>
          <a:xfrm>
            <a:off x="2687902"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I don’t know</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Rectangle: Rounded Corners 20">
            <a:extLst>
              <a:ext uri="{FF2B5EF4-FFF2-40B4-BE49-F238E27FC236}">
                <a16:creationId xmlns:a16="http://schemas.microsoft.com/office/drawing/2014/main" id="{9E1C2947-6129-4B7C-B571-54B2DA6F721D}"/>
              </a:ext>
            </a:extLst>
          </p:cNvPr>
          <p:cNvSpPr/>
          <p:nvPr/>
        </p:nvSpPr>
        <p:spPr>
          <a:xfrm>
            <a:off x="2689159" y="268173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ich wei</a:t>
            </a: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ß nicht</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Rectangle: Rounded Corners 21">
            <a:extLst>
              <a:ext uri="{FF2B5EF4-FFF2-40B4-BE49-F238E27FC236}">
                <a16:creationId xmlns:a16="http://schemas.microsoft.com/office/drawing/2014/main" id="{0F7C7EE5-FEBB-40B6-BB00-19B9A418DC97}"/>
              </a:ext>
            </a:extLst>
          </p:cNvPr>
          <p:cNvSpPr/>
          <p:nvPr/>
        </p:nvSpPr>
        <p:spPr>
          <a:xfrm>
            <a:off x="2687902"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male singer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Rectangle: Rounded Corners 22">
            <a:extLst>
              <a:ext uri="{FF2B5EF4-FFF2-40B4-BE49-F238E27FC236}">
                <a16:creationId xmlns:a16="http://schemas.microsoft.com/office/drawing/2014/main" id="{3DBDA8F3-D844-4E5D-93E5-E52BFADA4238}"/>
              </a:ext>
            </a:extLst>
          </p:cNvPr>
          <p:cNvSpPr/>
          <p:nvPr/>
        </p:nvSpPr>
        <p:spPr>
          <a:xfrm>
            <a:off x="2687902" y="3913731"/>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der S</a:t>
            </a: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änger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Rounded Corners 23">
            <a:extLst>
              <a:ext uri="{FF2B5EF4-FFF2-40B4-BE49-F238E27FC236}">
                <a16:creationId xmlns:a16="http://schemas.microsoft.com/office/drawing/2014/main" id="{CF422864-4234-42E4-A971-C6BD434F91D7}"/>
              </a:ext>
            </a:extLst>
          </p:cNvPr>
          <p:cNvSpPr/>
          <p:nvPr/>
        </p:nvSpPr>
        <p:spPr>
          <a:xfrm>
            <a:off x="2687902"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to know</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Rectangle: Rounded Corners 24">
            <a:extLst>
              <a:ext uri="{FF2B5EF4-FFF2-40B4-BE49-F238E27FC236}">
                <a16:creationId xmlns:a16="http://schemas.microsoft.com/office/drawing/2014/main" id="{9AD2ED08-4C3E-4EB0-978C-9C38D47CADB6}"/>
              </a:ext>
            </a:extLst>
          </p:cNvPr>
          <p:cNvSpPr/>
          <p:nvPr/>
        </p:nvSpPr>
        <p:spPr>
          <a:xfrm>
            <a:off x="2689159" y="523595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wissen</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Rectangle: Rounded Corners 25">
            <a:extLst>
              <a:ext uri="{FF2B5EF4-FFF2-40B4-BE49-F238E27FC236}">
                <a16:creationId xmlns:a16="http://schemas.microsoft.com/office/drawing/2014/main" id="{FD55D4CB-935E-473B-8657-7AA378C60851}"/>
              </a:ext>
            </a:extLst>
          </p:cNvPr>
          <p:cNvSpPr/>
          <p:nvPr/>
        </p:nvSpPr>
        <p:spPr>
          <a:xfrm>
            <a:off x="5063704" y="1372157"/>
            <a:ext cx="1753785"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115076"/>
                </a:solidFill>
                <a:effectLst/>
                <a:uLnTx/>
                <a:uFillTx/>
                <a:latin typeface="Century Gothic" panose="020F0302020204030204"/>
                <a:ea typeface="+mn-ea"/>
                <a:cs typeface="+mn-cs"/>
              </a:rPr>
              <a:t>unfortunately</a:t>
            </a: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Rectangle: Rounded Corners 26">
            <a:extLst>
              <a:ext uri="{FF2B5EF4-FFF2-40B4-BE49-F238E27FC236}">
                <a16:creationId xmlns:a16="http://schemas.microsoft.com/office/drawing/2014/main" id="{6D3376B1-C440-47BA-AFAC-47FEE065AC3D}"/>
              </a:ext>
            </a:extLst>
          </p:cNvPr>
          <p:cNvSpPr/>
          <p:nvPr/>
        </p:nvSpPr>
        <p:spPr>
          <a:xfrm>
            <a:off x="5064962" y="13595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leider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Rectangle: Rounded Corners 27">
            <a:extLst>
              <a:ext uri="{FF2B5EF4-FFF2-40B4-BE49-F238E27FC236}">
                <a16:creationId xmlns:a16="http://schemas.microsoft.com/office/drawing/2014/main" id="{0BF12EAE-AA02-4B89-92E1-9FF6F5C0926B}"/>
              </a:ext>
            </a:extLst>
          </p:cNvPr>
          <p:cNvSpPr/>
          <p:nvPr/>
        </p:nvSpPr>
        <p:spPr>
          <a:xfrm>
            <a:off x="5063704"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female singer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Rectangle: Rounded Corners 28">
            <a:extLst>
              <a:ext uri="{FF2B5EF4-FFF2-40B4-BE49-F238E27FC236}">
                <a16:creationId xmlns:a16="http://schemas.microsoft.com/office/drawing/2014/main" id="{46477226-E9C1-4155-83EE-6915AC40ED6F}"/>
              </a:ext>
            </a:extLst>
          </p:cNvPr>
          <p:cNvSpPr/>
          <p:nvPr/>
        </p:nvSpPr>
        <p:spPr>
          <a:xfrm>
            <a:off x="5064962" y="2670162"/>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die S</a:t>
            </a: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ängerin</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Rectangle: Rounded Corners 29">
            <a:extLst>
              <a:ext uri="{FF2B5EF4-FFF2-40B4-BE49-F238E27FC236}">
                <a16:creationId xmlns:a16="http://schemas.microsoft.com/office/drawing/2014/main" id="{9E1C7CA6-3247-40D6-A85D-5DC238228B3B}"/>
              </a:ext>
            </a:extLst>
          </p:cNvPr>
          <p:cNvSpPr/>
          <p:nvPr/>
        </p:nvSpPr>
        <p:spPr>
          <a:xfrm>
            <a:off x="5063704"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but</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Rectangle: Rounded Corners 30">
            <a:extLst>
              <a:ext uri="{FF2B5EF4-FFF2-40B4-BE49-F238E27FC236}">
                <a16:creationId xmlns:a16="http://schemas.microsoft.com/office/drawing/2014/main" id="{7A9D328D-9D5A-41A5-B0D5-F9BAF9614248}"/>
              </a:ext>
            </a:extLst>
          </p:cNvPr>
          <p:cNvSpPr/>
          <p:nvPr/>
        </p:nvSpPr>
        <p:spPr>
          <a:xfrm>
            <a:off x="5064962" y="3913732"/>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aber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Rectangle: Rounded Corners 31">
            <a:extLst>
              <a:ext uri="{FF2B5EF4-FFF2-40B4-BE49-F238E27FC236}">
                <a16:creationId xmlns:a16="http://schemas.microsoft.com/office/drawing/2014/main" id="{51769C11-2F7A-4F27-811A-4195BDEFAC17}"/>
              </a:ext>
            </a:extLst>
          </p:cNvPr>
          <p:cNvSpPr/>
          <p:nvPr/>
        </p:nvSpPr>
        <p:spPr>
          <a:xfrm>
            <a:off x="5063704"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book</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Rounded Corners 32">
            <a:extLst>
              <a:ext uri="{FF2B5EF4-FFF2-40B4-BE49-F238E27FC236}">
                <a16:creationId xmlns:a16="http://schemas.microsoft.com/office/drawing/2014/main" id="{EB23AAC2-B8BC-45BE-B55C-50509BA54564}"/>
              </a:ext>
            </a:extLst>
          </p:cNvPr>
          <p:cNvSpPr/>
          <p:nvPr/>
        </p:nvSpPr>
        <p:spPr>
          <a:xfrm>
            <a:off x="5064962" y="52243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das Buch</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Rounded Corners 33">
            <a:extLst>
              <a:ext uri="{FF2B5EF4-FFF2-40B4-BE49-F238E27FC236}">
                <a16:creationId xmlns:a16="http://schemas.microsoft.com/office/drawing/2014/main" id="{E49AC5DF-51D7-4CA8-8F38-1BD55721FC4E}"/>
              </a:ext>
            </a:extLst>
          </p:cNvPr>
          <p:cNvSpPr/>
          <p:nvPr/>
        </p:nvSpPr>
        <p:spPr>
          <a:xfrm>
            <a:off x="7439506"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115076"/>
                </a:solidFill>
                <a:effectLst/>
                <a:uLnTx/>
                <a:uFillTx/>
                <a:latin typeface="Century Gothic" panose="020F0302020204030204"/>
                <a:ea typeface="+mn-ea"/>
                <a:cs typeface="+mn-cs"/>
              </a:rPr>
              <a:t>How do you write that?</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Rounded Corners 34">
            <a:extLst>
              <a:ext uri="{FF2B5EF4-FFF2-40B4-BE49-F238E27FC236}">
                <a16:creationId xmlns:a16="http://schemas.microsoft.com/office/drawing/2014/main" id="{ABCE344C-A50F-45A8-A646-B24308A8DE6A}"/>
              </a:ext>
            </a:extLst>
          </p:cNvPr>
          <p:cNvSpPr/>
          <p:nvPr/>
        </p:nvSpPr>
        <p:spPr>
          <a:xfrm>
            <a:off x="7440316" y="1372157"/>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115076"/>
                </a:solidFill>
                <a:effectLst/>
                <a:uLnTx/>
                <a:uFillTx/>
                <a:latin typeface="Century Gothic" panose="020F0302020204030204"/>
                <a:ea typeface="+mn-ea"/>
                <a:cs typeface="+mn-cs"/>
              </a:rPr>
              <a:t>Wie schreibt man das?</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Rounded Corners 35">
            <a:extLst>
              <a:ext uri="{FF2B5EF4-FFF2-40B4-BE49-F238E27FC236}">
                <a16:creationId xmlns:a16="http://schemas.microsoft.com/office/drawing/2014/main" id="{57903CE3-7501-4FB7-95C7-C20D4CE172A0}"/>
              </a:ext>
            </a:extLst>
          </p:cNvPr>
          <p:cNvSpPr/>
          <p:nvPr/>
        </p:nvSpPr>
        <p:spPr>
          <a:xfrm>
            <a:off x="7439506"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not a</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Rounded Corners 36">
            <a:extLst>
              <a:ext uri="{FF2B5EF4-FFF2-40B4-BE49-F238E27FC236}">
                <a16:creationId xmlns:a16="http://schemas.microsoft.com/office/drawing/2014/main" id="{B5A24F0C-8C96-421B-BECF-9D4B05C628DC}"/>
              </a:ext>
            </a:extLst>
          </p:cNvPr>
          <p:cNvSpPr/>
          <p:nvPr/>
        </p:nvSpPr>
        <p:spPr>
          <a:xfrm>
            <a:off x="7440316" y="2678044"/>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kein</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Rectangle: Rounded Corners 37">
            <a:extLst>
              <a:ext uri="{FF2B5EF4-FFF2-40B4-BE49-F238E27FC236}">
                <a16:creationId xmlns:a16="http://schemas.microsoft.com/office/drawing/2014/main" id="{E3993942-C362-4AFF-8970-D72417E77BDD}"/>
              </a:ext>
            </a:extLst>
          </p:cNvPr>
          <p:cNvSpPr/>
          <p:nvPr/>
        </p:nvSpPr>
        <p:spPr>
          <a:xfrm>
            <a:off x="7439506"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band</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Rectangle: Rounded Corners 38">
            <a:extLst>
              <a:ext uri="{FF2B5EF4-FFF2-40B4-BE49-F238E27FC236}">
                <a16:creationId xmlns:a16="http://schemas.microsoft.com/office/drawing/2014/main" id="{DE54CFB8-9FF8-4ACB-8F3B-BBC4A384681E}"/>
              </a:ext>
            </a:extLst>
          </p:cNvPr>
          <p:cNvSpPr/>
          <p:nvPr/>
        </p:nvSpPr>
        <p:spPr>
          <a:xfrm>
            <a:off x="7440316" y="3921614"/>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die Band</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Rectangle: Rounded Corners 39">
            <a:extLst>
              <a:ext uri="{FF2B5EF4-FFF2-40B4-BE49-F238E27FC236}">
                <a16:creationId xmlns:a16="http://schemas.microsoft.com/office/drawing/2014/main" id="{F87B9A4F-4A69-405D-8AE9-D688FA6A5F4C}"/>
              </a:ext>
            </a:extLst>
          </p:cNvPr>
          <p:cNvSpPr/>
          <p:nvPr/>
        </p:nvSpPr>
        <p:spPr>
          <a:xfrm>
            <a:off x="7439506"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song</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Rectangle: Rounded Corners 40">
            <a:extLst>
              <a:ext uri="{FF2B5EF4-FFF2-40B4-BE49-F238E27FC236}">
                <a16:creationId xmlns:a16="http://schemas.microsoft.com/office/drawing/2014/main" id="{4484FD48-91F9-48EC-AE16-88498B9A52C4}"/>
              </a:ext>
            </a:extLst>
          </p:cNvPr>
          <p:cNvSpPr/>
          <p:nvPr/>
        </p:nvSpPr>
        <p:spPr>
          <a:xfrm>
            <a:off x="7440316" y="5237019"/>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das Lied</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Rectangle: Rounded Corners 41">
            <a:extLst>
              <a:ext uri="{FF2B5EF4-FFF2-40B4-BE49-F238E27FC236}">
                <a16:creationId xmlns:a16="http://schemas.microsoft.com/office/drawing/2014/main" id="{05647FB7-9835-4B45-8B45-0199A0945016}"/>
              </a:ext>
            </a:extLst>
          </p:cNvPr>
          <p:cNvSpPr/>
          <p:nvPr/>
        </p:nvSpPr>
        <p:spPr>
          <a:xfrm>
            <a:off x="9815308" y="1376916"/>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number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Rectangle: Rounded Corners 42">
            <a:extLst>
              <a:ext uri="{FF2B5EF4-FFF2-40B4-BE49-F238E27FC236}">
                <a16:creationId xmlns:a16="http://schemas.microsoft.com/office/drawing/2014/main" id="{54D5576F-ED70-437F-9526-6172F89FEE7F}"/>
              </a:ext>
            </a:extLst>
          </p:cNvPr>
          <p:cNvSpPr/>
          <p:nvPr/>
        </p:nvSpPr>
        <p:spPr>
          <a:xfrm>
            <a:off x="9816564" y="1375851"/>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die Nummer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Rectangle: Rounded Corners 43">
            <a:extLst>
              <a:ext uri="{FF2B5EF4-FFF2-40B4-BE49-F238E27FC236}">
                <a16:creationId xmlns:a16="http://schemas.microsoft.com/office/drawing/2014/main" id="{3B618429-9F5D-4431-AE08-5BEF25AB5015}"/>
              </a:ext>
            </a:extLst>
          </p:cNvPr>
          <p:cNvSpPr/>
          <p:nvPr/>
        </p:nvSpPr>
        <p:spPr>
          <a:xfrm>
            <a:off x="9815308" y="268280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favourite</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Rectangle: Rounded Corners 44">
            <a:extLst>
              <a:ext uri="{FF2B5EF4-FFF2-40B4-BE49-F238E27FC236}">
                <a16:creationId xmlns:a16="http://schemas.microsoft.com/office/drawing/2014/main" id="{5B69C8C7-1D3B-48A6-800A-D2BFCBE614B7}"/>
              </a:ext>
            </a:extLst>
          </p:cNvPr>
          <p:cNvSpPr/>
          <p:nvPr/>
        </p:nvSpPr>
        <p:spPr>
          <a:xfrm>
            <a:off x="9816564" y="268173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Lieblings-</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Rectangle: Rounded Corners 45">
            <a:extLst>
              <a:ext uri="{FF2B5EF4-FFF2-40B4-BE49-F238E27FC236}">
                <a16:creationId xmlns:a16="http://schemas.microsoft.com/office/drawing/2014/main" id="{D5B8DD26-07EB-4150-98BE-9124115B69CC}"/>
              </a:ext>
            </a:extLst>
          </p:cNvPr>
          <p:cNvSpPr/>
          <p:nvPr/>
        </p:nvSpPr>
        <p:spPr>
          <a:xfrm>
            <a:off x="9815308" y="392637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animal</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Rectangle: Rounded Corners 46">
            <a:extLst>
              <a:ext uri="{FF2B5EF4-FFF2-40B4-BE49-F238E27FC236}">
                <a16:creationId xmlns:a16="http://schemas.microsoft.com/office/drawing/2014/main" id="{D5CBE59F-8308-459B-975C-331B472922EB}"/>
              </a:ext>
            </a:extLst>
          </p:cNvPr>
          <p:cNvSpPr/>
          <p:nvPr/>
        </p:nvSpPr>
        <p:spPr>
          <a:xfrm>
            <a:off x="9816564" y="392530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das Tier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Rectangle: Rounded Corners 47">
            <a:extLst>
              <a:ext uri="{FF2B5EF4-FFF2-40B4-BE49-F238E27FC236}">
                <a16:creationId xmlns:a16="http://schemas.microsoft.com/office/drawing/2014/main" id="{D73B95AB-F744-4152-AE7F-7EDBCF108061}"/>
              </a:ext>
            </a:extLst>
          </p:cNvPr>
          <p:cNvSpPr/>
          <p:nvPr/>
        </p:nvSpPr>
        <p:spPr>
          <a:xfrm>
            <a:off x="9815308" y="5241778"/>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colour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6" name="Rectangle: Rounded Corners 48">
            <a:extLst>
              <a:ext uri="{FF2B5EF4-FFF2-40B4-BE49-F238E27FC236}">
                <a16:creationId xmlns:a16="http://schemas.microsoft.com/office/drawing/2014/main" id="{86DAEA91-BE1F-4F2E-A4BC-1D6D10269FDA}"/>
              </a:ext>
            </a:extLst>
          </p:cNvPr>
          <p:cNvSpPr/>
          <p:nvPr/>
        </p:nvSpPr>
        <p:spPr>
          <a:xfrm>
            <a:off x="9816564" y="5240713"/>
            <a:ext cx="1766170" cy="826717"/>
          </a:xfrm>
          <a:prstGeom prst="round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die Farbe</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C5B6AB3-7F34-E544-97A3-138315B8599D}"/>
              </a:ext>
            </a:extLst>
          </p:cNvPr>
          <p:cNvSpPr txBox="1"/>
          <p:nvPr/>
        </p:nvSpPr>
        <p:spPr>
          <a:xfrm>
            <a:off x="2183650" y="603153"/>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Wie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sagt</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man…?</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9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42" grpId="0" animBg="1"/>
      <p:bldP spid="44"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7645" y="247046"/>
            <a:ext cx="15012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5ED26FA-94A4-1144-96A1-85AEBB6344BB}"/>
              </a:ext>
            </a:extLst>
          </p:cNvPr>
          <p:cNvSpPr txBox="1"/>
          <p:nvPr/>
        </p:nvSpPr>
        <p:spPr>
          <a:xfrm>
            <a:off x="4933128" y="3238144"/>
            <a:ext cx="403568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 </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das Buch</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B96A20-00A5-964F-885C-C165257CFC48}"/>
              </a:ext>
            </a:extLst>
          </p:cNvPr>
          <p:cNvSpPr txBox="1"/>
          <p:nvPr/>
        </p:nvSpPr>
        <p:spPr>
          <a:xfrm>
            <a:off x="656144" y="3608289"/>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die </a:t>
            </a:r>
            <a:r>
              <a:rPr kumimoji="0" lang="de-DE" sz="4400" b="1" i="0" u="none" strike="noStrike" kern="1200" cap="none" spc="0" normalizeH="0" baseline="0" noProof="0">
                <a:ln>
                  <a:noFill/>
                </a:ln>
                <a:solidFill>
                  <a:srgbClr val="115076"/>
                </a:solidFill>
                <a:effectLst/>
                <a:uLnTx/>
                <a:uFillTx/>
                <a:latin typeface="Century Gothic" panose="020F0302020204030204"/>
                <a:ea typeface="Calibri"/>
                <a:cs typeface="Calibri"/>
                <a:sym typeface="Calibri"/>
              </a:rPr>
              <a:t>Sängerin </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0438FBB-20C6-3E42-B716-8A878A628A10}"/>
              </a:ext>
            </a:extLst>
          </p:cNvPr>
          <p:cNvSpPr txBox="1"/>
          <p:nvPr/>
        </p:nvSpPr>
        <p:spPr>
          <a:xfrm>
            <a:off x="5733669" y="4253602"/>
            <a:ext cx="40334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 </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das Lied</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4A9B460-5B60-CB46-8749-5EBC17551F12}"/>
              </a:ext>
            </a:extLst>
          </p:cNvPr>
          <p:cNvSpPr txBox="1"/>
          <p:nvPr/>
        </p:nvSpPr>
        <p:spPr>
          <a:xfrm>
            <a:off x="1613268" y="4582109"/>
            <a:ext cx="43635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die Band</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2FBC167-1F65-FD4A-A280-00090C3DC4D8}"/>
              </a:ext>
            </a:extLst>
          </p:cNvPr>
          <p:cNvSpPr txBox="1"/>
          <p:nvPr/>
        </p:nvSpPr>
        <p:spPr>
          <a:xfrm>
            <a:off x="2957973" y="2339997"/>
            <a:ext cx="41100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die Lehrerin</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EFCD5847-8EDE-BE49-93AA-37E24BB16B8E}"/>
              </a:ext>
            </a:extLst>
          </p:cNvPr>
          <p:cNvSpPr txBox="1"/>
          <p:nvPr/>
        </p:nvSpPr>
        <p:spPr>
          <a:xfrm>
            <a:off x="6909619" y="1709676"/>
            <a:ext cx="4371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 </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der Film</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1B96A20-00A5-964F-885C-C165257CFC48}"/>
              </a:ext>
            </a:extLst>
          </p:cNvPr>
          <p:cNvSpPr txBox="1"/>
          <p:nvPr/>
        </p:nvSpPr>
        <p:spPr>
          <a:xfrm>
            <a:off x="409356" y="5541353"/>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7</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leider</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1B96A20-00A5-964F-885C-C165257CFC48}"/>
              </a:ext>
            </a:extLst>
          </p:cNvPr>
          <p:cNvSpPr txBox="1"/>
          <p:nvPr/>
        </p:nvSpPr>
        <p:spPr>
          <a:xfrm>
            <a:off x="-23397" y="1452755"/>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8</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Lieblings-</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1B96A20-00A5-964F-885C-C165257CFC48}"/>
              </a:ext>
            </a:extLst>
          </p:cNvPr>
          <p:cNvSpPr txBox="1"/>
          <p:nvPr/>
        </p:nvSpPr>
        <p:spPr>
          <a:xfrm>
            <a:off x="6740215" y="5268943"/>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9.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der </a:t>
            </a:r>
            <a:r>
              <a:rPr kumimoji="0" lang="de-DE" sz="4400" b="1" i="0" u="none" strike="noStrike" kern="1200" cap="none" spc="0" normalizeH="0" baseline="0" noProof="0">
                <a:ln>
                  <a:noFill/>
                </a:ln>
                <a:solidFill>
                  <a:srgbClr val="115076"/>
                </a:solidFill>
                <a:effectLst/>
                <a:uLnTx/>
                <a:uFillTx/>
                <a:latin typeface="Century Gothic" panose="020F0302020204030204"/>
                <a:ea typeface="Calibri"/>
                <a:cs typeface="Calibri"/>
                <a:sym typeface="Calibri"/>
              </a:rPr>
              <a:t>Sänger</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766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3000"/>
                                        <p:tgtEl>
                                          <p:spTgt spid="10"/>
                                        </p:tgtEl>
                                      </p:cBhvr>
                                    </p:animEffect>
                                    <p:set>
                                      <p:cBhvr>
                                        <p:cTn id="10" dur="1" fill="hold">
                                          <p:stCondLst>
                                            <p:cond delay="2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9" presetClass="exit" presetSubtype="0" fill="hold" grpId="1" nodeType="afterEffect">
                                  <p:stCondLst>
                                    <p:cond delay="0"/>
                                  </p:stCondLst>
                                  <p:childTnLst>
                                    <p:animEffect transition="out" filter="dissolve">
                                      <p:cBhvr>
                                        <p:cTn id="17" dur="3000"/>
                                        <p:tgtEl>
                                          <p:spTgt spid="9"/>
                                        </p:tgtEl>
                                      </p:cBhvr>
                                    </p:animEffect>
                                    <p:set>
                                      <p:cBhvr>
                                        <p:cTn id="18" dur="1" fill="hold">
                                          <p:stCondLst>
                                            <p:cond delay="2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0"/>
                            </p:stCondLst>
                            <p:childTnLst>
                              <p:par>
                                <p:cTn id="24" presetID="9" presetClass="exit" presetSubtype="0" fill="hold" grpId="1" nodeType="afterEffect">
                                  <p:stCondLst>
                                    <p:cond delay="0"/>
                                  </p:stCondLst>
                                  <p:childTnLst>
                                    <p:animEffect transition="out" filter="dissolve">
                                      <p:cBhvr>
                                        <p:cTn id="25" dur="3000"/>
                                        <p:tgtEl>
                                          <p:spTgt spid="8"/>
                                        </p:tgtEl>
                                      </p:cBhvr>
                                    </p:animEffect>
                                    <p:set>
                                      <p:cBhvr>
                                        <p:cTn id="26" dur="1" fill="hold">
                                          <p:stCondLst>
                                            <p:cond delay="29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9" presetClass="exit" presetSubtype="0" fill="hold" grpId="1" nodeType="afterEffect">
                                  <p:stCondLst>
                                    <p:cond delay="0"/>
                                  </p:stCondLst>
                                  <p:childTnLst>
                                    <p:animEffect transition="out" filter="dissolve">
                                      <p:cBhvr>
                                        <p:cTn id="33" dur="3000"/>
                                        <p:tgtEl>
                                          <p:spTgt spid="6"/>
                                        </p:tgtEl>
                                      </p:cBhvr>
                                    </p:animEffect>
                                    <p:set>
                                      <p:cBhvr>
                                        <p:cTn id="34" dur="1" fill="hold">
                                          <p:stCondLst>
                                            <p:cond delay="2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0"/>
                            </p:stCondLst>
                            <p:childTnLst>
                              <p:par>
                                <p:cTn id="40" presetID="9" presetClass="exit" presetSubtype="0" fill="hold" grpId="1" nodeType="afterEffect">
                                  <p:stCondLst>
                                    <p:cond delay="0"/>
                                  </p:stCondLst>
                                  <p:childTnLst>
                                    <p:animEffect transition="out" filter="dissolve">
                                      <p:cBhvr>
                                        <p:cTn id="41" dur="3000"/>
                                        <p:tgtEl>
                                          <p:spTgt spid="7"/>
                                        </p:tgtEl>
                                      </p:cBhvr>
                                    </p:animEffect>
                                    <p:set>
                                      <p:cBhvr>
                                        <p:cTn id="42" dur="1" fill="hold">
                                          <p:stCondLst>
                                            <p:cond delay="2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par>
                          <p:cTn id="47" fill="hold">
                            <p:stCondLst>
                              <p:cond delay="0"/>
                            </p:stCondLst>
                            <p:childTnLst>
                              <p:par>
                                <p:cTn id="48" presetID="9" presetClass="exit" presetSubtype="0" fill="hold" grpId="1" nodeType="afterEffect">
                                  <p:stCondLst>
                                    <p:cond delay="0"/>
                                  </p:stCondLst>
                                  <p:childTnLst>
                                    <p:animEffect transition="out" filter="dissolve">
                                      <p:cBhvr>
                                        <p:cTn id="49" dur="3000"/>
                                        <p:tgtEl>
                                          <p:spTgt spid="11"/>
                                        </p:tgtEl>
                                      </p:cBhvr>
                                    </p:animEffect>
                                    <p:set>
                                      <p:cBhvr>
                                        <p:cTn id="50" dur="1" fill="hold">
                                          <p:stCondLst>
                                            <p:cond delay="29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0"/>
                            </p:stCondLst>
                            <p:childTnLst>
                              <p:par>
                                <p:cTn id="56" presetID="9" presetClass="exit" presetSubtype="0" fill="hold" grpId="1" nodeType="afterEffect">
                                  <p:stCondLst>
                                    <p:cond delay="0"/>
                                  </p:stCondLst>
                                  <p:childTnLst>
                                    <p:animEffect transition="out" filter="dissolve">
                                      <p:cBhvr>
                                        <p:cTn id="57" dur="3000"/>
                                        <p:tgtEl>
                                          <p:spTgt spid="12"/>
                                        </p:tgtEl>
                                      </p:cBhvr>
                                    </p:animEffect>
                                    <p:set>
                                      <p:cBhvr>
                                        <p:cTn id="58" dur="1" fill="hold">
                                          <p:stCondLst>
                                            <p:cond delay="29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3000"/>
                                        <p:tgtEl>
                                          <p:spTgt spid="13"/>
                                        </p:tgtEl>
                                      </p:cBhvr>
                                    </p:animEffect>
                                    <p:set>
                                      <p:cBhvr>
                                        <p:cTn id="66" dur="1" fill="hold">
                                          <p:stCondLst>
                                            <p:cond delay="2999"/>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par>
                          <p:cTn id="71" fill="hold">
                            <p:stCondLst>
                              <p:cond delay="0"/>
                            </p:stCondLst>
                            <p:childTnLst>
                              <p:par>
                                <p:cTn id="72" presetID="9" presetClass="exit" presetSubtype="0" fill="hold" grpId="1" nodeType="afterEffect">
                                  <p:stCondLst>
                                    <p:cond delay="0"/>
                                  </p:stCondLst>
                                  <p:childTnLst>
                                    <p:animEffect transition="out" filter="dissolve">
                                      <p:cBhvr>
                                        <p:cTn id="73" dur="3000"/>
                                        <p:tgtEl>
                                          <p:spTgt spid="14"/>
                                        </p:tgtEl>
                                      </p:cBhvr>
                                    </p:animEffect>
                                    <p:set>
                                      <p:cBhvr>
                                        <p:cTn id="74" dur="1" fill="hold">
                                          <p:stCondLst>
                                            <p:cond delay="2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57645" y="247046"/>
            <a:ext cx="150124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5ED26FA-94A4-1144-96A1-85AEBB6344BB}"/>
              </a:ext>
            </a:extLst>
          </p:cNvPr>
          <p:cNvSpPr txBox="1"/>
          <p:nvPr/>
        </p:nvSpPr>
        <p:spPr>
          <a:xfrm>
            <a:off x="4933128" y="3238144"/>
            <a:ext cx="403568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 </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das Buch</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B96A20-00A5-964F-885C-C165257CFC48}"/>
              </a:ext>
            </a:extLst>
          </p:cNvPr>
          <p:cNvSpPr txBox="1"/>
          <p:nvPr/>
        </p:nvSpPr>
        <p:spPr>
          <a:xfrm>
            <a:off x="656144" y="3608289"/>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die </a:t>
            </a:r>
            <a:r>
              <a:rPr kumimoji="0" lang="de-DE" sz="4400" b="1" i="0" u="none" strike="noStrike" kern="1200" cap="none" spc="0" normalizeH="0" baseline="0" noProof="0">
                <a:ln>
                  <a:noFill/>
                </a:ln>
                <a:solidFill>
                  <a:srgbClr val="115076"/>
                </a:solidFill>
                <a:effectLst/>
                <a:uLnTx/>
                <a:uFillTx/>
                <a:latin typeface="Century Gothic" panose="020F0302020204030204"/>
                <a:ea typeface="Calibri"/>
                <a:cs typeface="Calibri"/>
                <a:sym typeface="Calibri"/>
              </a:rPr>
              <a:t>Sängerin </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0438FBB-20C6-3E42-B716-8A878A628A10}"/>
              </a:ext>
            </a:extLst>
          </p:cNvPr>
          <p:cNvSpPr txBox="1"/>
          <p:nvPr/>
        </p:nvSpPr>
        <p:spPr>
          <a:xfrm>
            <a:off x="5733669" y="4253602"/>
            <a:ext cx="40334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 </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das Lied</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4A9B460-5B60-CB46-8749-5EBC17551F12}"/>
              </a:ext>
            </a:extLst>
          </p:cNvPr>
          <p:cNvSpPr txBox="1"/>
          <p:nvPr/>
        </p:nvSpPr>
        <p:spPr>
          <a:xfrm>
            <a:off x="1613268" y="4582109"/>
            <a:ext cx="43635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die Band</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2FBC167-1F65-FD4A-A280-00090C3DC4D8}"/>
              </a:ext>
            </a:extLst>
          </p:cNvPr>
          <p:cNvSpPr txBox="1"/>
          <p:nvPr/>
        </p:nvSpPr>
        <p:spPr>
          <a:xfrm>
            <a:off x="2957973" y="2339997"/>
            <a:ext cx="41100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die Lehrerin</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EFCD5847-8EDE-BE49-93AA-37E24BB16B8E}"/>
              </a:ext>
            </a:extLst>
          </p:cNvPr>
          <p:cNvSpPr txBox="1"/>
          <p:nvPr/>
        </p:nvSpPr>
        <p:spPr>
          <a:xfrm>
            <a:off x="6909619" y="1709676"/>
            <a:ext cx="4371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 </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der Film</a:t>
            </a:r>
            <a:endPar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1B96A20-00A5-964F-885C-C165257CFC48}"/>
              </a:ext>
            </a:extLst>
          </p:cNvPr>
          <p:cNvSpPr txBox="1"/>
          <p:nvPr/>
        </p:nvSpPr>
        <p:spPr>
          <a:xfrm>
            <a:off x="409356" y="5541353"/>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7</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leider</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1B96A20-00A5-964F-885C-C165257CFC48}"/>
              </a:ext>
            </a:extLst>
          </p:cNvPr>
          <p:cNvSpPr txBox="1"/>
          <p:nvPr/>
        </p:nvSpPr>
        <p:spPr>
          <a:xfrm>
            <a:off x="-23397" y="1452755"/>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8</a:t>
            </a: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Lieblings-</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1B96A20-00A5-964F-885C-C165257CFC48}"/>
              </a:ext>
            </a:extLst>
          </p:cNvPr>
          <p:cNvSpPr txBox="1"/>
          <p:nvPr/>
        </p:nvSpPr>
        <p:spPr>
          <a:xfrm>
            <a:off x="6740215" y="5268943"/>
            <a:ext cx="46036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9. </a:t>
            </a:r>
            <a:r>
              <a:rPr kumimoji="0" lang="en-GB" sz="4400" b="1" i="0" u="none" strike="noStrike" kern="1200" cap="none" spc="0" normalizeH="0" baseline="0" noProof="0">
                <a:ln>
                  <a:noFill/>
                </a:ln>
                <a:solidFill>
                  <a:srgbClr val="115076"/>
                </a:solidFill>
                <a:effectLst/>
                <a:uLnTx/>
                <a:uFillTx/>
                <a:latin typeface="Century Gothic" panose="020F0302020204030204"/>
                <a:ea typeface="+mn-ea"/>
                <a:cs typeface="+mn-cs"/>
              </a:rPr>
              <a:t>der </a:t>
            </a:r>
            <a:r>
              <a:rPr kumimoji="0" lang="de-DE" sz="4400" b="1" i="0" u="none" strike="noStrike" kern="1200" cap="none" spc="0" normalizeH="0" baseline="0" noProof="0">
                <a:ln>
                  <a:noFill/>
                </a:ln>
                <a:solidFill>
                  <a:srgbClr val="115076"/>
                </a:solidFill>
                <a:effectLst/>
                <a:uLnTx/>
                <a:uFillTx/>
                <a:latin typeface="Century Gothic" panose="020F0302020204030204"/>
                <a:ea typeface="Calibri"/>
                <a:cs typeface="Calibri"/>
                <a:sym typeface="Calibri"/>
              </a:rPr>
              <a:t>Sänger</a:t>
            </a:r>
            <a:endPar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F2FBC167-1F65-FD4A-A280-00090C3DC4D8}"/>
              </a:ext>
            </a:extLst>
          </p:cNvPr>
          <p:cNvSpPr txBox="1"/>
          <p:nvPr/>
        </p:nvSpPr>
        <p:spPr>
          <a:xfrm>
            <a:off x="6283214" y="729016"/>
            <a:ext cx="41100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EEC100"/>
                </a:solidFill>
                <a:effectLst/>
                <a:uLnTx/>
                <a:uFillTx/>
                <a:latin typeface="Century Gothic" panose="020B0502020202020204" pitchFamily="34" charset="0"/>
                <a:ea typeface="+mn-ea"/>
                <a:cs typeface="+mn-cs"/>
              </a:rPr>
              <a:t>Antworten:</a:t>
            </a:r>
            <a:endParaRPr kumimoji="0" lang="en-GB" sz="44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13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559552" cy="707849"/>
          </a:xfrm>
        </p:spPr>
        <p:txBody>
          <a:bodyPr>
            <a:normAutofit/>
          </a:bodyPr>
          <a:lstStyle/>
          <a:p>
            <a:r>
              <a:rPr lang="en-GB" sz="3600" b="1">
                <a:solidFill>
                  <a:schemeClr val="bg1"/>
                </a:solidFill>
              </a:rPr>
              <a:t>Using </a:t>
            </a:r>
            <a:r>
              <a:rPr lang="en-GB" sz="3600" b="1" i="1">
                <a:solidFill>
                  <a:schemeClr val="bg1"/>
                </a:solidFill>
              </a:rPr>
              <a:t>kein</a:t>
            </a:r>
            <a:r>
              <a:rPr lang="en-GB" sz="3600" b="1">
                <a:solidFill>
                  <a:schemeClr val="bg1"/>
                </a:solidFill>
              </a:rPr>
              <a:t> after </a:t>
            </a:r>
            <a:r>
              <a:rPr lang="en-GB" sz="3600" b="1" i="1">
                <a:solidFill>
                  <a:schemeClr val="bg1"/>
                </a:solidFill>
              </a:rPr>
              <a:t>haben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3" name="Rectangle 22"/>
          <p:cNvSpPr/>
          <p:nvPr/>
        </p:nvSpPr>
        <p:spPr>
          <a:xfrm>
            <a:off x="284884" y="5755411"/>
            <a:ext cx="10092405" cy="400110"/>
          </a:xfrm>
          <a:prstGeom prst="rect">
            <a:avLst/>
          </a:prstGeom>
        </p:spPr>
        <p:txBody>
          <a:bodyPr wrap="square">
            <a:spAutoFit/>
          </a:bodyPr>
          <a:lstStyle/>
          <a:p>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Nein.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Ich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habe</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______</a:t>
            </a:r>
            <a:r>
              <a:rPr lang="en-US"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_______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Buch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p>
        </p:txBody>
      </p:sp>
      <p:sp>
        <p:nvSpPr>
          <p:cNvPr id="24" name="Rectangle 23"/>
          <p:cNvSpPr/>
          <p:nvPr/>
        </p:nvSpPr>
        <p:spPr>
          <a:xfrm>
            <a:off x="317670" y="2993781"/>
            <a:ext cx="9768730" cy="400110"/>
          </a:xfrm>
          <a:prstGeom prst="rect">
            <a:avLst/>
          </a:prstGeom>
        </p:spPr>
        <p:txBody>
          <a:bodyPr wrap="square">
            <a:spAutoFit/>
          </a:bodyPr>
          <a:lstStyle/>
          <a:p>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Ja.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Ich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habe</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          ______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a:t>
            </a:r>
            <a:r>
              <a:rPr lang="en-US"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Buch</a:t>
            </a:r>
            <a:r>
              <a:rPr lang="en-US"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endParaRPr lang="en-US" sz="2000" dirty="0">
              <a:solidFill>
                <a:srgbClr val="115076"/>
              </a:solidFill>
            </a:endParaRPr>
          </a:p>
        </p:txBody>
      </p:sp>
      <p:sp>
        <p:nvSpPr>
          <p:cNvPr id="25" name="TextBox 24">
            <a:extLst>
              <a:ext uri="{FF2B5EF4-FFF2-40B4-BE49-F238E27FC236}">
                <a16:creationId xmlns:a16="http://schemas.microsoft.com/office/drawing/2014/main" id="{7097DF9C-A7D9-8640-9AEB-3360D65533A2}"/>
              </a:ext>
            </a:extLst>
          </p:cNvPr>
          <p:cNvSpPr txBox="1"/>
          <p:nvPr/>
        </p:nvSpPr>
        <p:spPr>
          <a:xfrm>
            <a:off x="317670" y="1365970"/>
            <a:ext cx="4155305" cy="430887"/>
          </a:xfrm>
          <a:prstGeom prst="rect">
            <a:avLst/>
          </a:prstGeom>
          <a:noFill/>
        </p:spPr>
        <p:txBody>
          <a:bodyPr wrap="none" rtlCol="0">
            <a:spAutoFit/>
          </a:bodyPr>
          <a:lstStyle/>
          <a:p>
            <a:r>
              <a:rPr lang="en-US" sz="2200" b="1" dirty="0">
                <a:solidFill>
                  <a:srgbClr val="115076"/>
                </a:solidFill>
                <a:latin typeface="Century Gothic" panose="020B0502020202020204" pitchFamily="34" charset="0"/>
              </a:rPr>
              <a:t>Saying you have a/one thing</a:t>
            </a:r>
          </a:p>
        </p:txBody>
      </p:sp>
      <p:sp>
        <p:nvSpPr>
          <p:cNvPr id="26" name="TextBox 25">
            <a:extLst>
              <a:ext uri="{FF2B5EF4-FFF2-40B4-BE49-F238E27FC236}">
                <a16:creationId xmlns:a16="http://schemas.microsoft.com/office/drawing/2014/main" id="{7F59C740-3069-4547-ADA3-3A2A411447BC}"/>
              </a:ext>
            </a:extLst>
          </p:cNvPr>
          <p:cNvSpPr txBox="1"/>
          <p:nvPr/>
        </p:nvSpPr>
        <p:spPr>
          <a:xfrm>
            <a:off x="342985" y="1931348"/>
            <a:ext cx="11506030"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As you know, an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indefinite article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is used after</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haben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to say you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have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a/one thing.</a:t>
            </a:r>
            <a:endParaRPr lang="en-US" sz="2200" dirty="0">
              <a:solidFill>
                <a:srgbClr val="115076"/>
              </a:solidFill>
            </a:endParaRPr>
          </a:p>
        </p:txBody>
      </p:sp>
      <p:sp>
        <p:nvSpPr>
          <p:cNvPr id="27" name="TextBox 26">
            <a:extLst>
              <a:ext uri="{FF2B5EF4-FFF2-40B4-BE49-F238E27FC236}">
                <a16:creationId xmlns:a16="http://schemas.microsoft.com/office/drawing/2014/main" id="{04E92901-3283-49D7-9BEB-2C0AD4E683EC}"/>
              </a:ext>
            </a:extLst>
          </p:cNvPr>
          <p:cNvSpPr txBox="1"/>
          <p:nvPr/>
        </p:nvSpPr>
        <p:spPr>
          <a:xfrm>
            <a:off x="343070" y="2595924"/>
            <a:ext cx="11034712"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Hast du …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_____ Buch? 	</a:t>
            </a:r>
          </a:p>
        </p:txBody>
      </p:sp>
      <p:sp>
        <p:nvSpPr>
          <p:cNvPr id="28" name="TextBox 27">
            <a:extLst>
              <a:ext uri="{FF2B5EF4-FFF2-40B4-BE49-F238E27FC236}">
                <a16:creationId xmlns:a16="http://schemas.microsoft.com/office/drawing/2014/main" id="{EF607863-570E-4E22-9E37-A6DD564C995A}"/>
              </a:ext>
            </a:extLst>
          </p:cNvPr>
          <p:cNvSpPr txBox="1"/>
          <p:nvPr/>
        </p:nvSpPr>
        <p:spPr>
          <a:xfrm>
            <a:off x="317670" y="3603093"/>
            <a:ext cx="6032730" cy="430887"/>
          </a:xfrm>
          <a:prstGeom prst="rect">
            <a:avLst/>
          </a:prstGeom>
          <a:noFill/>
        </p:spPr>
        <p:txBody>
          <a:bodyPr wrap="square" rtlCol="0">
            <a:spAutoFit/>
          </a:bodyPr>
          <a:lstStyle/>
          <a:p>
            <a:r>
              <a:rPr lang="en-US" sz="2200" b="1" dirty="0">
                <a:solidFill>
                  <a:srgbClr val="115076"/>
                </a:solidFill>
                <a:latin typeface="Century Gothic" panose="020B0502020202020204" pitchFamily="34" charset="0"/>
              </a:rPr>
              <a:t>Saying you don’t have a/one thing</a:t>
            </a:r>
          </a:p>
        </p:txBody>
      </p:sp>
      <p:sp>
        <p:nvSpPr>
          <p:cNvPr id="29" name="TextBox 28">
            <a:extLst>
              <a:ext uri="{FF2B5EF4-FFF2-40B4-BE49-F238E27FC236}">
                <a16:creationId xmlns:a16="http://schemas.microsoft.com/office/drawing/2014/main" id="{34B20946-5AFA-4162-8840-3DAD60585195}"/>
              </a:ext>
            </a:extLst>
          </p:cNvPr>
          <p:cNvSpPr txBox="1"/>
          <p:nvPr/>
        </p:nvSpPr>
        <p:spPr>
          <a:xfrm>
            <a:off x="317670" y="5257256"/>
            <a:ext cx="11506030"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Hast du …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einen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eine</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Flasche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ein </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Buch? 	</a:t>
            </a:r>
          </a:p>
        </p:txBody>
      </p:sp>
      <p:sp>
        <p:nvSpPr>
          <p:cNvPr id="30" name="TextBox 29">
            <a:extLst>
              <a:ext uri="{FF2B5EF4-FFF2-40B4-BE49-F238E27FC236}">
                <a16:creationId xmlns:a16="http://schemas.microsoft.com/office/drawing/2014/main" id="{E00CB61A-E5B6-43D6-A353-9E3740655C07}"/>
              </a:ext>
            </a:extLst>
          </p:cNvPr>
          <p:cNvSpPr txBox="1"/>
          <p:nvPr/>
        </p:nvSpPr>
        <p:spPr>
          <a:xfrm>
            <a:off x="343070" y="4190058"/>
            <a:ext cx="11256962" cy="816890"/>
          </a:xfrm>
          <a:prstGeom prst="rect">
            <a:avLst/>
          </a:prstGeom>
          <a:noFill/>
        </p:spPr>
        <p:txBody>
          <a:bodyPr wrap="square" rtlCol="0">
            <a:spAutoFit/>
          </a:bodyPr>
          <a:lstStyle/>
          <a:p>
            <a:pPr lvl="0">
              <a:lnSpc>
                <a:spcPct val="107000"/>
              </a:lnSpc>
              <a:defRPr/>
            </a:pPr>
            <a:r>
              <a:rPr lang="en-GB" sz="2200" b="1"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Kein</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is used after </a:t>
            </a:r>
            <a:r>
              <a:rPr lang="en-GB" sz="2200" b="1" dirty="0" err="1">
                <a:solidFill>
                  <a:srgbClr val="1F4E79"/>
                </a:solidFill>
                <a:latin typeface="Century Gothic" panose="020B0502020202020204" pitchFamily="34" charset="0"/>
                <a:ea typeface="SimSun" panose="02010600030101010101" pitchFamily="2" charset="-122"/>
                <a:cs typeface="Times New Roman" panose="02020603050405020304" pitchFamily="18" charset="0"/>
              </a:rPr>
              <a:t>haben</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to say you </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don’t have </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a/one thing. </a:t>
            </a:r>
          </a:p>
          <a:p>
            <a:pPr lvl="0">
              <a:lnSpc>
                <a:spcPct val="107000"/>
              </a:lnSpc>
              <a:defRPr/>
            </a:pP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Like </a:t>
            </a:r>
            <a:r>
              <a:rPr lang="en-GB" sz="2200" b="1"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ein</a:t>
            </a:r>
            <a:r>
              <a:rPr lang="en-GB" sz="2200" dirty="0">
                <a:solidFill>
                  <a:srgbClr val="1F4E79"/>
                </a:solidFill>
                <a:latin typeface="Century Gothic" panose="020B0502020202020204" pitchFamily="34" charset="0"/>
                <a:ea typeface="SimSun" panose="02010600030101010101" pitchFamily="2" charset="-122"/>
                <a:cs typeface="Times New Roman" panose="02020603050405020304" pitchFamily="18" charset="0"/>
              </a:rPr>
              <a:t>, it matches the gender of the noun.</a:t>
            </a:r>
          </a:p>
        </p:txBody>
      </p:sp>
      <p:pic>
        <p:nvPicPr>
          <p:cNvPr id="31" name="Picture 8" descr="Head 10 Clip Art">
            <a:extLst>
              <a:ext uri="{FF2B5EF4-FFF2-40B4-BE49-F238E27FC236}">
                <a16:creationId xmlns:a16="http://schemas.microsoft.com/office/drawing/2014/main" id="{8A20F5D9-42AC-408A-8AC4-AA9C197CB3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7735" y="2595924"/>
            <a:ext cx="862012" cy="8707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humbs Down Smiley Clip Art">
            <a:extLst>
              <a:ext uri="{FF2B5EF4-FFF2-40B4-BE49-F238E27FC236}">
                <a16:creationId xmlns:a16="http://schemas.microsoft.com/office/drawing/2014/main" id="{606AE732-A0DA-41CC-B0AC-1259F53007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7735" y="5257256"/>
            <a:ext cx="862012" cy="82753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9611C05-ABEC-4EED-8348-6E82E370D947}"/>
              </a:ext>
            </a:extLst>
          </p:cNvPr>
          <p:cNvSpPr txBox="1"/>
          <p:nvPr/>
        </p:nvSpPr>
        <p:spPr>
          <a:xfrm>
            <a:off x="5331087" y="2963683"/>
            <a:ext cx="873369"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eine</a:t>
            </a:r>
            <a:endParaRPr lang="en-GB" sz="2200" b="1" dirty="0">
              <a:solidFill>
                <a:srgbClr val="115076"/>
              </a:solidFill>
              <a:latin typeface="Century Gothic" panose="020B0502020202020204" pitchFamily="34" charset="0"/>
            </a:endParaRPr>
          </a:p>
        </p:txBody>
      </p:sp>
      <p:sp>
        <p:nvSpPr>
          <p:cNvPr id="34" name="TextBox 33">
            <a:extLst>
              <a:ext uri="{FF2B5EF4-FFF2-40B4-BE49-F238E27FC236}">
                <a16:creationId xmlns:a16="http://schemas.microsoft.com/office/drawing/2014/main" id="{79EECBF5-E6EE-4679-B9DF-00DFE84360B6}"/>
              </a:ext>
            </a:extLst>
          </p:cNvPr>
          <p:cNvSpPr txBox="1"/>
          <p:nvPr/>
        </p:nvSpPr>
        <p:spPr>
          <a:xfrm>
            <a:off x="5399643" y="2579409"/>
            <a:ext cx="873369"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eine</a:t>
            </a:r>
            <a:endParaRPr lang="en-GB" sz="2200" b="1" dirty="0">
              <a:solidFill>
                <a:srgbClr val="115076"/>
              </a:solidFill>
              <a:latin typeface="Century Gothic" panose="020B0502020202020204" pitchFamily="34" charset="0"/>
            </a:endParaRPr>
          </a:p>
        </p:txBody>
      </p:sp>
      <p:sp>
        <p:nvSpPr>
          <p:cNvPr id="35" name="TextBox 34">
            <a:extLst>
              <a:ext uri="{FF2B5EF4-FFF2-40B4-BE49-F238E27FC236}">
                <a16:creationId xmlns:a16="http://schemas.microsoft.com/office/drawing/2014/main" id="{A254492F-B8CE-4DA6-87B2-D5E0EED8CE65}"/>
              </a:ext>
            </a:extLst>
          </p:cNvPr>
          <p:cNvSpPr txBox="1"/>
          <p:nvPr/>
        </p:nvSpPr>
        <p:spPr>
          <a:xfrm>
            <a:off x="3079393" y="2958198"/>
            <a:ext cx="1014046"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einen</a:t>
            </a:r>
            <a:endParaRPr lang="en-GB" sz="2200" b="1" dirty="0">
              <a:solidFill>
                <a:srgbClr val="115076"/>
              </a:solidFill>
              <a:latin typeface="Century Gothic" panose="020B0502020202020204" pitchFamily="34" charset="0"/>
            </a:endParaRPr>
          </a:p>
        </p:txBody>
      </p:sp>
      <p:sp>
        <p:nvSpPr>
          <p:cNvPr id="36" name="TextBox 35">
            <a:extLst>
              <a:ext uri="{FF2B5EF4-FFF2-40B4-BE49-F238E27FC236}">
                <a16:creationId xmlns:a16="http://schemas.microsoft.com/office/drawing/2014/main" id="{28DE80BA-7701-4C10-A369-FA7EF721D0C0}"/>
              </a:ext>
            </a:extLst>
          </p:cNvPr>
          <p:cNvSpPr txBox="1"/>
          <p:nvPr/>
        </p:nvSpPr>
        <p:spPr>
          <a:xfrm>
            <a:off x="7888877" y="2594058"/>
            <a:ext cx="873369" cy="430887"/>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ein</a:t>
            </a:r>
          </a:p>
        </p:txBody>
      </p:sp>
      <p:sp>
        <p:nvSpPr>
          <p:cNvPr id="37" name="TextBox 36">
            <a:extLst>
              <a:ext uri="{FF2B5EF4-FFF2-40B4-BE49-F238E27FC236}">
                <a16:creationId xmlns:a16="http://schemas.microsoft.com/office/drawing/2014/main" id="{BF188BBB-66BF-4E34-84DA-F61D070C4279}"/>
              </a:ext>
            </a:extLst>
          </p:cNvPr>
          <p:cNvSpPr txBox="1"/>
          <p:nvPr/>
        </p:nvSpPr>
        <p:spPr>
          <a:xfrm>
            <a:off x="7820321" y="2942958"/>
            <a:ext cx="873369" cy="430887"/>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ein</a:t>
            </a:r>
          </a:p>
        </p:txBody>
      </p:sp>
      <p:sp>
        <p:nvSpPr>
          <p:cNvPr id="38" name="TextBox 37">
            <a:extLst>
              <a:ext uri="{FF2B5EF4-FFF2-40B4-BE49-F238E27FC236}">
                <a16:creationId xmlns:a16="http://schemas.microsoft.com/office/drawing/2014/main" id="{CC97004C-E1CB-487A-9A14-0A3322FD4ACC}"/>
              </a:ext>
            </a:extLst>
          </p:cNvPr>
          <p:cNvSpPr txBox="1"/>
          <p:nvPr/>
        </p:nvSpPr>
        <p:spPr>
          <a:xfrm>
            <a:off x="5162865" y="5693708"/>
            <a:ext cx="1021725"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keine</a:t>
            </a:r>
            <a:endParaRPr lang="en-GB" sz="2200" b="1" dirty="0">
              <a:solidFill>
                <a:srgbClr val="115076"/>
              </a:solidFill>
              <a:latin typeface="Century Gothic" panose="020B0502020202020204" pitchFamily="34" charset="0"/>
            </a:endParaRPr>
          </a:p>
        </p:txBody>
      </p:sp>
      <p:sp>
        <p:nvSpPr>
          <p:cNvPr id="39" name="TextBox 38">
            <a:extLst>
              <a:ext uri="{FF2B5EF4-FFF2-40B4-BE49-F238E27FC236}">
                <a16:creationId xmlns:a16="http://schemas.microsoft.com/office/drawing/2014/main" id="{407DFFF6-047F-4596-8EB2-876344D164D8}"/>
              </a:ext>
            </a:extLst>
          </p:cNvPr>
          <p:cNvSpPr txBox="1"/>
          <p:nvPr/>
        </p:nvSpPr>
        <p:spPr>
          <a:xfrm>
            <a:off x="7514646" y="5693708"/>
            <a:ext cx="1021725" cy="430887"/>
          </a:xfrm>
          <a:prstGeom prst="rect">
            <a:avLst/>
          </a:prstGeom>
          <a:noFill/>
        </p:spPr>
        <p:txBody>
          <a:bodyPr wrap="square" rtlCol="0">
            <a:spAutoFit/>
          </a:bodyPr>
          <a:lstStyle/>
          <a:p>
            <a:r>
              <a:rPr lang="en-GB" sz="2200" b="1" dirty="0" err="1">
                <a:solidFill>
                  <a:srgbClr val="115076"/>
                </a:solidFill>
                <a:latin typeface="Century Gothic" panose="020B0502020202020204" pitchFamily="34" charset="0"/>
              </a:rPr>
              <a:t>kein</a:t>
            </a:r>
            <a:endParaRPr lang="en-GB" sz="2200" b="1" dirty="0">
              <a:solidFill>
                <a:srgbClr val="115076"/>
              </a:solidFill>
              <a:latin typeface="Century Gothic" panose="020B0502020202020204" pitchFamily="34" charset="0"/>
            </a:endParaRPr>
          </a:p>
        </p:txBody>
      </p:sp>
      <p:sp>
        <p:nvSpPr>
          <p:cNvPr id="40" name="Rectangle 39"/>
          <p:cNvSpPr/>
          <p:nvPr/>
        </p:nvSpPr>
        <p:spPr>
          <a:xfrm>
            <a:off x="2980204" y="5724485"/>
            <a:ext cx="1029449" cy="400110"/>
          </a:xfrm>
          <a:prstGeom prst="rect">
            <a:avLst/>
          </a:prstGeom>
        </p:spPr>
        <p:txBody>
          <a:bodyPr wrap="none">
            <a:spAutoFit/>
          </a:bodyPr>
          <a:lstStyle/>
          <a:p>
            <a:r>
              <a:rPr lang="en-US" sz="20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keinen</a:t>
            </a:r>
            <a:endParaRPr lang="en-GB" dirty="0"/>
          </a:p>
        </p:txBody>
      </p:sp>
    </p:spTree>
    <p:extLst>
      <p:ext uri="{BB962C8B-B14F-4D97-AF65-F5344CB8AC3E}">
        <p14:creationId xmlns:p14="http://schemas.microsoft.com/office/powerpoint/2010/main" val="41168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3" grpId="0"/>
      <p:bldP spid="34" grpId="0"/>
      <p:bldP spid="36" grpId="0"/>
      <p:bldP spid="37" grpId="0"/>
      <p:bldP spid="38"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647689"/>
            <a:ext cx="3734400" cy="584775"/>
          </a:xfrm>
          <a:prstGeom prst="rect">
            <a:avLst/>
          </a:prstGeom>
          <a:solidFill>
            <a:schemeClr val="bg1"/>
          </a:solidFill>
        </p:spPr>
        <p:txBody>
          <a:bodyPr wrap="square" rtlCol="0">
            <a:spAutoFit/>
          </a:bodyPr>
          <a:lstStyle/>
          <a:p>
            <a:pPr algn="ctr"/>
            <a:r>
              <a:rPr lang="en-GB" sz="3200" dirty="0">
                <a:solidFill>
                  <a:srgbClr val="1F4E79"/>
                </a:solidFill>
                <a:latin typeface="Century Gothic" panose="020B0502020202020204" pitchFamily="34" charset="0"/>
              </a:rPr>
              <a:t>der </a:t>
            </a:r>
            <a:r>
              <a:rPr lang="en-GB" sz="3200" dirty="0" err="1">
                <a:solidFill>
                  <a:srgbClr val="1F4E79"/>
                </a:solidFill>
                <a:latin typeface="Century Gothic" panose="020B0502020202020204" pitchFamily="34" charset="0"/>
              </a:rPr>
              <a:t>Sänger</a:t>
            </a:r>
            <a:endParaRPr lang="en-GB" sz="3200" dirty="0">
              <a:solidFill>
                <a:srgbClr val="1F4E79"/>
              </a:solidFill>
              <a:latin typeface="Century Gothic" panose="020B0502020202020204" pitchFamily="34" charset="0"/>
            </a:endParaRPr>
          </a:p>
        </p:txBody>
      </p:sp>
      <p:pic>
        <p:nvPicPr>
          <p:cNvPr id="7" name="Picture 4" descr="Karaoke, Logo, Microphone, Singer, Man, Person, Music">
            <a:extLst>
              <a:ext uri="{FF2B5EF4-FFF2-40B4-BE49-F238E27FC236}">
                <a16:creationId xmlns:a16="http://schemas.microsoft.com/office/drawing/2014/main" id="{BE5CC53E-3FFA-4D64-89D2-17F23D65D7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1800" y="1313530"/>
            <a:ext cx="4028400" cy="402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a:solidFill>
                  <a:schemeClr val="bg1"/>
                </a:solidFill>
              </a:rPr>
              <a:t>Lieblingsdinge</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Google Shape;653;p27">
            <a:extLst>
              <a:ext uri="{FF2B5EF4-FFF2-40B4-BE49-F238E27FC236}">
                <a16:creationId xmlns:a16="http://schemas.microsoft.com/office/drawing/2014/main" id="{C282D459-BA47-4EE6-9C4F-076EBD4B816D}"/>
              </a:ext>
            </a:extLst>
          </p:cNvPr>
          <p:cNvSpPr/>
          <p:nvPr/>
        </p:nvSpPr>
        <p:spPr>
          <a:xfrm>
            <a:off x="312846" y="2940181"/>
            <a:ext cx="1862717" cy="869950"/>
          </a:xfrm>
          <a:prstGeom prst="wedgeRoundRectCallout">
            <a:avLst>
              <a:gd name="adj1" fmla="val -21049"/>
              <a:gd name="adj2" fmla="val 10012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Have you got … ?</a:t>
            </a:r>
            <a:endParaRPr dirty="0"/>
          </a:p>
        </p:txBody>
      </p:sp>
      <p:sp>
        <p:nvSpPr>
          <p:cNvPr id="33" name="Google Shape;653;p27">
            <a:extLst>
              <a:ext uri="{FF2B5EF4-FFF2-40B4-BE49-F238E27FC236}">
                <a16:creationId xmlns:a16="http://schemas.microsoft.com/office/drawing/2014/main" id="{2BC1E4F9-CA49-4334-99AC-5B649AAB9CD5}"/>
              </a:ext>
            </a:extLst>
          </p:cNvPr>
          <p:cNvSpPr/>
          <p:nvPr/>
        </p:nvSpPr>
        <p:spPr>
          <a:xfrm>
            <a:off x="2516829" y="3262314"/>
            <a:ext cx="1969692" cy="1228282"/>
          </a:xfrm>
          <a:prstGeom prst="wedgeRoundRectCallout">
            <a:avLst>
              <a:gd name="adj1" fmla="val 2789"/>
              <a:gd name="adj2" fmla="val 7780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I’ve got / I haven’t got …</a:t>
            </a:r>
            <a:endParaRPr dirty="0"/>
          </a:p>
        </p:txBody>
      </p:sp>
      <p:sp>
        <p:nvSpPr>
          <p:cNvPr id="34" name="TextBox 33">
            <a:extLst>
              <a:ext uri="{FF2B5EF4-FFF2-40B4-BE49-F238E27FC236}">
                <a16:creationId xmlns:a16="http://schemas.microsoft.com/office/drawing/2014/main" id="{3FF6D105-8F18-4B5E-BB4F-ABBF2F4C68BB}"/>
              </a:ext>
            </a:extLst>
          </p:cNvPr>
          <p:cNvSpPr txBox="1"/>
          <p:nvPr/>
        </p:nvSpPr>
        <p:spPr>
          <a:xfrm>
            <a:off x="0" y="1348514"/>
            <a:ext cx="12290956"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is talking to granddaughter, Heike, about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things. The line is bad. Listen and decide whether Heike does (✔) or does not (✖) have a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a:t>
            </a:r>
          </a:p>
        </p:txBody>
      </p:sp>
      <p:graphicFrame>
        <p:nvGraphicFramePr>
          <p:cNvPr id="35" name="Table 24">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119425346"/>
              </p:ext>
            </p:extLst>
          </p:nvPr>
        </p:nvGraphicFramePr>
        <p:xfrm>
          <a:off x="5389530" y="2324882"/>
          <a:ext cx="6405204" cy="3825835"/>
        </p:xfrm>
        <a:graphic>
          <a:graphicData uri="http://schemas.openxmlformats.org/drawingml/2006/table">
            <a:tbl>
              <a:tblPr firstRow="1" bandRow="1">
                <a:tableStyleId>{ED083AE6-46FA-4A59-8FB0-9F97EB10719F}</a:tableStyleId>
              </a:tblPr>
              <a:tblGrid>
                <a:gridCol w="673991">
                  <a:extLst>
                    <a:ext uri="{9D8B030D-6E8A-4147-A177-3AD203B41FA5}">
                      <a16:colId xmlns:a16="http://schemas.microsoft.com/office/drawing/2014/main" val="2218395770"/>
                    </a:ext>
                  </a:extLst>
                </a:gridCol>
                <a:gridCol w="2848127">
                  <a:extLst>
                    <a:ext uri="{9D8B030D-6E8A-4147-A177-3AD203B41FA5}">
                      <a16:colId xmlns:a16="http://schemas.microsoft.com/office/drawing/2014/main" val="3328270413"/>
                    </a:ext>
                  </a:extLst>
                </a:gridCol>
                <a:gridCol w="2883086">
                  <a:extLst>
                    <a:ext uri="{9D8B030D-6E8A-4147-A177-3AD203B41FA5}">
                      <a16:colId xmlns:a16="http://schemas.microsoft.com/office/drawing/2014/main" val="4057324009"/>
                    </a:ext>
                  </a:extLst>
                </a:gridCol>
              </a:tblGrid>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latin typeface="Century" panose="02040604050505020304" pitchFamily="18" charset="0"/>
                        </a:rPr>
                        <a:t>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36" name="Google Shape;613;p26">
            <a:hlinkClick r:id="" action="ppaction://noaction" highlightClick="1">
              <a:snd r:embed="rId4" name="A.wav"/>
            </a:hlinkClick>
            <a:extLst>
              <a:ext uri="{FF2B5EF4-FFF2-40B4-BE49-F238E27FC236}">
                <a16:creationId xmlns:a16="http://schemas.microsoft.com/office/drawing/2014/main" id="{E81506B0-A3F8-47F6-A818-34153DC67087}"/>
              </a:ext>
            </a:extLst>
          </p:cNvPr>
          <p:cNvSpPr/>
          <p:nvPr/>
        </p:nvSpPr>
        <p:spPr>
          <a:xfrm>
            <a:off x="5538252" y="256321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solidFill>
                  <a:schemeClr val="bg1"/>
                </a:solidFill>
                <a:latin typeface="Century Gothic" panose="020B0502020202020204" pitchFamily="34" charset="0"/>
              </a:rPr>
              <a:t>A</a:t>
            </a:r>
            <a:endParaRPr sz="2200" b="1" dirty="0">
              <a:solidFill>
                <a:schemeClr val="bg1"/>
              </a:solidFill>
              <a:latin typeface="Century Gothic" panose="020B0502020202020204" pitchFamily="34" charset="0"/>
            </a:endParaRPr>
          </a:p>
        </p:txBody>
      </p:sp>
      <p:sp>
        <p:nvSpPr>
          <p:cNvPr id="37" name="Google Shape;614;p26">
            <a:hlinkClick r:id="" action="ppaction://noaction" highlightClick="1">
              <a:snd r:embed="rId5" name="B.wav"/>
            </a:hlinkClick>
            <a:extLst>
              <a:ext uri="{FF2B5EF4-FFF2-40B4-BE49-F238E27FC236}">
                <a16:creationId xmlns:a16="http://schemas.microsoft.com/office/drawing/2014/main" id="{2A2E30D2-841A-4ED1-B670-1C83F228DED0}"/>
              </a:ext>
            </a:extLst>
          </p:cNvPr>
          <p:cNvSpPr/>
          <p:nvPr/>
        </p:nvSpPr>
        <p:spPr>
          <a:xfrm>
            <a:off x="5553205" y="3290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B</a:t>
            </a:r>
            <a:endParaRPr dirty="0"/>
          </a:p>
        </p:txBody>
      </p:sp>
      <p:sp>
        <p:nvSpPr>
          <p:cNvPr id="38" name="Google Shape;615;p26">
            <a:hlinkClick r:id="" action="ppaction://noaction" highlightClick="1">
              <a:snd r:embed="rId6" name="C.wav"/>
            </a:hlinkClick>
            <a:extLst>
              <a:ext uri="{FF2B5EF4-FFF2-40B4-BE49-F238E27FC236}">
                <a16:creationId xmlns:a16="http://schemas.microsoft.com/office/drawing/2014/main" id="{598D57C1-09CA-4B85-A901-8BF5F8E2B844}"/>
              </a:ext>
            </a:extLst>
          </p:cNvPr>
          <p:cNvSpPr/>
          <p:nvPr/>
        </p:nvSpPr>
        <p:spPr>
          <a:xfrm>
            <a:off x="5553204" y="4077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C</a:t>
            </a:r>
            <a:endParaRPr dirty="0"/>
          </a:p>
        </p:txBody>
      </p:sp>
      <p:sp>
        <p:nvSpPr>
          <p:cNvPr id="39" name="Google Shape;616;p26">
            <a:hlinkClick r:id="" action="ppaction://noaction" highlightClick="1">
              <a:snd r:embed="rId7" name="D.wav"/>
            </a:hlinkClick>
            <a:extLst>
              <a:ext uri="{FF2B5EF4-FFF2-40B4-BE49-F238E27FC236}">
                <a16:creationId xmlns:a16="http://schemas.microsoft.com/office/drawing/2014/main" id="{E034BFCB-0288-4166-9636-7DA2D26FF970}"/>
              </a:ext>
            </a:extLst>
          </p:cNvPr>
          <p:cNvSpPr/>
          <p:nvPr/>
        </p:nvSpPr>
        <p:spPr>
          <a:xfrm>
            <a:off x="5535392" y="48335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D</a:t>
            </a:r>
            <a:endParaRPr dirty="0"/>
          </a:p>
        </p:txBody>
      </p:sp>
      <p:pic>
        <p:nvPicPr>
          <p:cNvPr id="40" name="Picture 39">
            <a:extLst>
              <a:ext uri="{FF2B5EF4-FFF2-40B4-BE49-F238E27FC236}">
                <a16:creationId xmlns:a16="http://schemas.microsoft.com/office/drawing/2014/main" id="{A1929581-FCA3-4751-8464-71FBC1AF9C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039" y="2486250"/>
            <a:ext cx="453474" cy="423244"/>
          </a:xfrm>
          <a:prstGeom prst="rect">
            <a:avLst/>
          </a:prstGeom>
        </p:spPr>
      </p:pic>
      <p:pic>
        <p:nvPicPr>
          <p:cNvPr id="41" name="Picture 4" descr="Karaoke, Logo, Microphone, Singer, Man, Person, Mus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6024" y="3220503"/>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Silhouette, Singing, Woman, Entertainment, Emotion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0115" y="3184800"/>
            <a:ext cx="265372" cy="53074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Band, Silhouette, Drums, Guitar, Electric, Roc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95222" y="4058901"/>
            <a:ext cx="711834" cy="411529"/>
          </a:xfrm>
          <a:prstGeom prst="rect">
            <a:avLst/>
          </a:prstGeom>
          <a:noFill/>
          <a:extLst>
            <a:ext uri="{909E8E84-426E-40DD-AFC4-6F175D3DCCD1}">
              <a14:hiddenFill xmlns:a14="http://schemas.microsoft.com/office/drawing/2010/main">
                <a:solidFill>
                  <a:srgbClr val="FFFFFF"/>
                </a:solidFill>
              </a14:hiddenFill>
            </a:ext>
          </a:extLst>
        </p:spPr>
      </p:pic>
      <p:sp>
        <p:nvSpPr>
          <p:cNvPr id="44" name="Google Shape;616;p26">
            <a:hlinkClick r:id="" action="ppaction://noaction" highlightClick="1">
              <a:snd r:embed="rId12" name="E.wav"/>
            </a:hlinkClick>
            <a:extLst>
              <a:ext uri="{FF2B5EF4-FFF2-40B4-BE49-F238E27FC236}">
                <a16:creationId xmlns:a16="http://schemas.microsoft.com/office/drawing/2014/main" id="{E034BFCB-0288-4166-9636-7DA2D26FF970}"/>
              </a:ext>
            </a:extLst>
          </p:cNvPr>
          <p:cNvSpPr/>
          <p:nvPr/>
        </p:nvSpPr>
        <p:spPr>
          <a:xfrm>
            <a:off x="5543978" y="56166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E</a:t>
            </a:r>
            <a:endParaRPr dirty="0"/>
          </a:p>
        </p:txBody>
      </p:sp>
      <p:pic>
        <p:nvPicPr>
          <p:cNvPr id="45" name="Google Shape;697;p30">
            <a:extLst>
              <a:ext uri="{FF2B5EF4-FFF2-40B4-BE49-F238E27FC236}">
                <a16:creationId xmlns:a16="http://schemas.microsoft.com/office/drawing/2014/main" id="{0ADB7B8C-1974-4F7B-9A6A-0EF1395FD17A}"/>
              </a:ext>
            </a:extLst>
          </p:cNvPr>
          <p:cNvPicPr preferRelativeResize="0"/>
          <p:nvPr/>
        </p:nvPicPr>
        <p:blipFill rotWithShape="1">
          <a:blip r:embed="rId13">
            <a:alphaModFix/>
          </a:blip>
          <a:srcRect/>
          <a:stretch/>
        </p:blipFill>
        <p:spPr>
          <a:xfrm>
            <a:off x="6459766" y="5541153"/>
            <a:ext cx="386564" cy="471176"/>
          </a:xfrm>
          <a:prstGeom prst="rect">
            <a:avLst/>
          </a:prstGeom>
          <a:noFill/>
          <a:ln>
            <a:noFill/>
          </a:ln>
        </p:spPr>
      </p:pic>
      <p:pic>
        <p:nvPicPr>
          <p:cNvPr id="46" name="Picture 45">
            <a:extLst>
              <a:ext uri="{FF2B5EF4-FFF2-40B4-BE49-F238E27FC236}">
                <a16:creationId xmlns:a16="http://schemas.microsoft.com/office/drawing/2014/main" id="{F2DEB729-C94C-43AD-B149-FB524D31B8D3}"/>
              </a:ext>
            </a:extLst>
          </p:cNvPr>
          <p:cNvPicPr>
            <a:picLocks noChangeAspect="1"/>
          </p:cNvPicPr>
          <p:nvPr/>
        </p:nvPicPr>
        <p:blipFill>
          <a:blip r:embed="rId14"/>
          <a:stretch>
            <a:fillRect/>
          </a:stretch>
        </p:blipFill>
        <p:spPr>
          <a:xfrm>
            <a:off x="397266" y="4693433"/>
            <a:ext cx="1048974" cy="1351847"/>
          </a:xfrm>
          <a:prstGeom prst="rect">
            <a:avLst/>
          </a:prstGeom>
        </p:spPr>
      </p:pic>
      <p:pic>
        <p:nvPicPr>
          <p:cNvPr id="47" name="Picture 2" descr="Girl Face Cartoon Clip Art">
            <a:extLst>
              <a:ext uri="{FF2B5EF4-FFF2-40B4-BE49-F238E27FC236}">
                <a16:creationId xmlns:a16="http://schemas.microsoft.com/office/drawing/2014/main" id="{FB43A56D-9469-4D36-9D4C-B223BD01087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8597" y="4892107"/>
            <a:ext cx="1414463" cy="11096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Video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88531" y="2434980"/>
            <a:ext cx="611370" cy="5767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5679" y="4776992"/>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Google Maps Pin Clip 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25283" y="5581235"/>
            <a:ext cx="495819" cy="4115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usinessman, Cartoons, Training, Lecture, Presentat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23990" y="4664079"/>
            <a:ext cx="711334" cy="71133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3024" y="3985453"/>
            <a:ext cx="474176" cy="492650"/>
          </a:xfrm>
          <a:prstGeom prst="rect">
            <a:avLst/>
          </a:prstGeom>
        </p:spPr>
      </p:pic>
    </p:spTree>
    <p:extLst>
      <p:ext uri="{BB962C8B-B14F-4D97-AF65-F5344CB8AC3E}">
        <p14:creationId xmlns:p14="http://schemas.microsoft.com/office/powerpoint/2010/main" val="3949058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15679" cy="707849"/>
          </a:xfrm>
        </p:spPr>
        <p:txBody>
          <a:bodyPr>
            <a:normAutofit/>
          </a:bodyPr>
          <a:lstStyle/>
          <a:p>
            <a:r>
              <a:rPr lang="en-GB" sz="3200" b="1">
                <a:solidFill>
                  <a:schemeClr val="bg1"/>
                </a:solidFill>
              </a:rPr>
              <a:t>Lieblingsdinge - Antworten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Google Shape;653;p27">
            <a:extLst>
              <a:ext uri="{FF2B5EF4-FFF2-40B4-BE49-F238E27FC236}">
                <a16:creationId xmlns:a16="http://schemas.microsoft.com/office/drawing/2014/main" id="{C282D459-BA47-4EE6-9C4F-076EBD4B816D}"/>
              </a:ext>
            </a:extLst>
          </p:cNvPr>
          <p:cNvSpPr/>
          <p:nvPr/>
        </p:nvSpPr>
        <p:spPr>
          <a:xfrm>
            <a:off x="312846" y="2940181"/>
            <a:ext cx="1862717" cy="869950"/>
          </a:xfrm>
          <a:prstGeom prst="wedgeRoundRectCallout">
            <a:avLst>
              <a:gd name="adj1" fmla="val -21049"/>
              <a:gd name="adj2" fmla="val 10012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Have you got … ?</a:t>
            </a:r>
            <a:endParaRPr dirty="0"/>
          </a:p>
        </p:txBody>
      </p:sp>
      <p:sp>
        <p:nvSpPr>
          <p:cNvPr id="33" name="Google Shape;653;p27">
            <a:extLst>
              <a:ext uri="{FF2B5EF4-FFF2-40B4-BE49-F238E27FC236}">
                <a16:creationId xmlns:a16="http://schemas.microsoft.com/office/drawing/2014/main" id="{2BC1E4F9-CA49-4334-99AC-5B649AAB9CD5}"/>
              </a:ext>
            </a:extLst>
          </p:cNvPr>
          <p:cNvSpPr/>
          <p:nvPr/>
        </p:nvSpPr>
        <p:spPr>
          <a:xfrm>
            <a:off x="2516829" y="3262314"/>
            <a:ext cx="1969692" cy="1228282"/>
          </a:xfrm>
          <a:prstGeom prst="wedgeRoundRectCallout">
            <a:avLst>
              <a:gd name="adj1" fmla="val 2789"/>
              <a:gd name="adj2" fmla="val 7780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chemeClr val="lt1"/>
                </a:solidFill>
                <a:latin typeface="Century Gothic"/>
                <a:ea typeface="Century Gothic"/>
                <a:cs typeface="Century Gothic"/>
                <a:sym typeface="Century Gothic"/>
              </a:rPr>
              <a:t>I’ve got / I haven’t got …</a:t>
            </a:r>
            <a:endParaRPr dirty="0"/>
          </a:p>
        </p:txBody>
      </p:sp>
      <p:sp>
        <p:nvSpPr>
          <p:cNvPr id="34" name="TextBox 33">
            <a:extLst>
              <a:ext uri="{FF2B5EF4-FFF2-40B4-BE49-F238E27FC236}">
                <a16:creationId xmlns:a16="http://schemas.microsoft.com/office/drawing/2014/main" id="{3FF6D105-8F18-4B5E-BB4F-ABBF2F4C68BB}"/>
              </a:ext>
            </a:extLst>
          </p:cNvPr>
          <p:cNvSpPr txBox="1"/>
          <p:nvPr/>
        </p:nvSpPr>
        <p:spPr>
          <a:xfrm>
            <a:off x="0" y="1348514"/>
            <a:ext cx="12290956"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is talking to granddaughter, Heike, about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things. The line is bad. Listen and decide whether Heike does (✔) or does not (✖) have a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a:t>
            </a:r>
          </a:p>
        </p:txBody>
      </p:sp>
      <p:pic>
        <p:nvPicPr>
          <p:cNvPr id="46" name="Picture 45">
            <a:extLst>
              <a:ext uri="{FF2B5EF4-FFF2-40B4-BE49-F238E27FC236}">
                <a16:creationId xmlns:a16="http://schemas.microsoft.com/office/drawing/2014/main" id="{F2DEB729-C94C-43AD-B149-FB524D31B8D3}"/>
              </a:ext>
            </a:extLst>
          </p:cNvPr>
          <p:cNvPicPr>
            <a:picLocks noChangeAspect="1"/>
          </p:cNvPicPr>
          <p:nvPr/>
        </p:nvPicPr>
        <p:blipFill>
          <a:blip r:embed="rId4"/>
          <a:stretch>
            <a:fillRect/>
          </a:stretch>
        </p:blipFill>
        <p:spPr>
          <a:xfrm>
            <a:off x="397266" y="4693433"/>
            <a:ext cx="1048974" cy="1351847"/>
          </a:xfrm>
          <a:prstGeom prst="rect">
            <a:avLst/>
          </a:prstGeom>
        </p:spPr>
      </p:pic>
      <p:pic>
        <p:nvPicPr>
          <p:cNvPr id="47" name="Picture 2" descr="Girl Face Cartoon Clip Art">
            <a:extLst>
              <a:ext uri="{FF2B5EF4-FFF2-40B4-BE49-F238E27FC236}">
                <a16:creationId xmlns:a16="http://schemas.microsoft.com/office/drawing/2014/main" id="{FB43A56D-9469-4D36-9D4C-B223BD010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8597" y="4892107"/>
            <a:ext cx="1414463" cy="11096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4">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920142272"/>
              </p:ext>
            </p:extLst>
          </p:nvPr>
        </p:nvGraphicFramePr>
        <p:xfrm>
          <a:off x="5389530" y="2324882"/>
          <a:ext cx="6405204" cy="3825835"/>
        </p:xfrm>
        <a:graphic>
          <a:graphicData uri="http://schemas.openxmlformats.org/drawingml/2006/table">
            <a:tbl>
              <a:tblPr firstRow="1" bandRow="1">
                <a:tableStyleId>{ED083AE6-46FA-4A59-8FB0-9F97EB10719F}</a:tableStyleId>
              </a:tblPr>
              <a:tblGrid>
                <a:gridCol w="688981">
                  <a:extLst>
                    <a:ext uri="{9D8B030D-6E8A-4147-A177-3AD203B41FA5}">
                      <a16:colId xmlns:a16="http://schemas.microsoft.com/office/drawing/2014/main" val="2218395770"/>
                    </a:ext>
                  </a:extLst>
                </a:gridCol>
                <a:gridCol w="2833137">
                  <a:extLst>
                    <a:ext uri="{9D8B030D-6E8A-4147-A177-3AD203B41FA5}">
                      <a16:colId xmlns:a16="http://schemas.microsoft.com/office/drawing/2014/main" val="3328270413"/>
                    </a:ext>
                  </a:extLst>
                </a:gridCol>
                <a:gridCol w="2883086">
                  <a:extLst>
                    <a:ext uri="{9D8B030D-6E8A-4147-A177-3AD203B41FA5}">
                      <a16:colId xmlns:a16="http://schemas.microsoft.com/office/drawing/2014/main" val="4057324009"/>
                    </a:ext>
                  </a:extLst>
                </a:gridCol>
              </a:tblGrid>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latin typeface="Century" panose="02040604050505020304" pitchFamily="18" charset="0"/>
                        </a:rPr>
                        <a:t>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7" name="Google Shape;613;p26">
            <a:hlinkClick r:id="" action="ppaction://noaction" highlightClick="1">
              <a:snd r:embed="rId6" name="Answers A.wav"/>
            </a:hlinkClick>
            <a:extLst>
              <a:ext uri="{FF2B5EF4-FFF2-40B4-BE49-F238E27FC236}">
                <a16:creationId xmlns:a16="http://schemas.microsoft.com/office/drawing/2014/main" id="{E81506B0-A3F8-47F6-A818-34153DC67087}"/>
              </a:ext>
            </a:extLst>
          </p:cNvPr>
          <p:cNvSpPr/>
          <p:nvPr/>
        </p:nvSpPr>
        <p:spPr>
          <a:xfrm>
            <a:off x="5538252" y="256321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b="1" dirty="0">
                <a:solidFill>
                  <a:schemeClr val="bg1"/>
                </a:solidFill>
                <a:latin typeface="Century Gothic" panose="020B0502020202020204" pitchFamily="34" charset="0"/>
              </a:rPr>
              <a:t>A</a:t>
            </a:r>
            <a:endParaRPr sz="2200" b="1" dirty="0">
              <a:solidFill>
                <a:schemeClr val="bg1"/>
              </a:solidFill>
              <a:latin typeface="Century Gothic" panose="020B0502020202020204" pitchFamily="34" charset="0"/>
            </a:endParaRPr>
          </a:p>
        </p:txBody>
      </p:sp>
      <p:sp>
        <p:nvSpPr>
          <p:cNvPr id="28" name="Google Shape;614;p26">
            <a:hlinkClick r:id="" action="ppaction://noaction" highlightClick="1">
              <a:snd r:embed="rId7" name="B.wav"/>
            </a:hlinkClick>
            <a:extLst>
              <a:ext uri="{FF2B5EF4-FFF2-40B4-BE49-F238E27FC236}">
                <a16:creationId xmlns:a16="http://schemas.microsoft.com/office/drawing/2014/main" id="{2A2E30D2-841A-4ED1-B670-1C83F228DED0}"/>
              </a:ext>
            </a:extLst>
          </p:cNvPr>
          <p:cNvSpPr/>
          <p:nvPr/>
        </p:nvSpPr>
        <p:spPr>
          <a:xfrm>
            <a:off x="5553205" y="329004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B</a:t>
            </a:r>
            <a:endParaRPr dirty="0"/>
          </a:p>
        </p:txBody>
      </p:sp>
      <p:sp>
        <p:nvSpPr>
          <p:cNvPr id="29" name="Google Shape;615;p26">
            <a:hlinkClick r:id="" action="ppaction://noaction" highlightClick="1">
              <a:snd r:embed="rId8" name="C.wav"/>
            </a:hlinkClick>
            <a:extLst>
              <a:ext uri="{FF2B5EF4-FFF2-40B4-BE49-F238E27FC236}">
                <a16:creationId xmlns:a16="http://schemas.microsoft.com/office/drawing/2014/main" id="{598D57C1-09CA-4B85-A901-8BF5F8E2B844}"/>
              </a:ext>
            </a:extLst>
          </p:cNvPr>
          <p:cNvSpPr/>
          <p:nvPr/>
        </p:nvSpPr>
        <p:spPr>
          <a:xfrm>
            <a:off x="5553204" y="40776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C</a:t>
            </a:r>
            <a:endParaRPr dirty="0"/>
          </a:p>
        </p:txBody>
      </p:sp>
      <p:sp>
        <p:nvSpPr>
          <p:cNvPr id="30" name="Google Shape;616;p26">
            <a:hlinkClick r:id="" action="ppaction://noaction" highlightClick="1">
              <a:snd r:embed="rId9" name="D.wav"/>
            </a:hlinkClick>
            <a:extLst>
              <a:ext uri="{FF2B5EF4-FFF2-40B4-BE49-F238E27FC236}">
                <a16:creationId xmlns:a16="http://schemas.microsoft.com/office/drawing/2014/main" id="{E034BFCB-0288-4166-9636-7DA2D26FF970}"/>
              </a:ext>
            </a:extLst>
          </p:cNvPr>
          <p:cNvSpPr/>
          <p:nvPr/>
        </p:nvSpPr>
        <p:spPr>
          <a:xfrm>
            <a:off x="5535392" y="483353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D</a:t>
            </a:r>
            <a:endParaRPr dirty="0"/>
          </a:p>
        </p:txBody>
      </p:sp>
      <p:pic>
        <p:nvPicPr>
          <p:cNvPr id="31" name="Picture 30">
            <a:extLst>
              <a:ext uri="{FF2B5EF4-FFF2-40B4-BE49-F238E27FC236}">
                <a16:creationId xmlns:a16="http://schemas.microsoft.com/office/drawing/2014/main" id="{A1929581-FCA3-4751-8464-71FBC1AF9C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2039" y="2486250"/>
            <a:ext cx="453474" cy="423244"/>
          </a:xfrm>
          <a:prstGeom prst="rect">
            <a:avLst/>
          </a:prstGeom>
        </p:spPr>
      </p:pic>
      <p:pic>
        <p:nvPicPr>
          <p:cNvPr id="53" name="Picture 4" descr="Karaoke, Logo, Microphone, Singer, Man, Person, Music"/>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36024" y="3220503"/>
            <a:ext cx="471176" cy="4711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ilhouette, Singing, Woman, Entertainment, Emotiona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90115" y="3184800"/>
            <a:ext cx="265372" cy="53074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Band, Silhouette, Drums, Guitar, Electric, Ro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5222" y="4058901"/>
            <a:ext cx="711834" cy="411529"/>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616;p26">
            <a:hlinkClick r:id="" action="ppaction://noaction" highlightClick="1">
              <a:snd r:embed="rId14" name="E.wav"/>
            </a:hlinkClick>
            <a:extLst>
              <a:ext uri="{FF2B5EF4-FFF2-40B4-BE49-F238E27FC236}">
                <a16:creationId xmlns:a16="http://schemas.microsoft.com/office/drawing/2014/main" id="{E034BFCB-0288-4166-9636-7DA2D26FF970}"/>
              </a:ext>
            </a:extLst>
          </p:cNvPr>
          <p:cNvSpPr/>
          <p:nvPr/>
        </p:nvSpPr>
        <p:spPr>
          <a:xfrm>
            <a:off x="5543978" y="561661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E</a:t>
            </a:r>
            <a:endParaRPr dirty="0"/>
          </a:p>
        </p:txBody>
      </p:sp>
      <p:pic>
        <p:nvPicPr>
          <p:cNvPr id="57" name="Google Shape;697;p30">
            <a:extLst>
              <a:ext uri="{FF2B5EF4-FFF2-40B4-BE49-F238E27FC236}">
                <a16:creationId xmlns:a16="http://schemas.microsoft.com/office/drawing/2014/main" id="{0ADB7B8C-1974-4F7B-9A6A-0EF1395FD17A}"/>
              </a:ext>
            </a:extLst>
          </p:cNvPr>
          <p:cNvPicPr preferRelativeResize="0"/>
          <p:nvPr/>
        </p:nvPicPr>
        <p:blipFill rotWithShape="1">
          <a:blip r:embed="rId15">
            <a:alphaModFix/>
          </a:blip>
          <a:srcRect/>
          <a:stretch/>
        </p:blipFill>
        <p:spPr>
          <a:xfrm>
            <a:off x="6459766" y="5541153"/>
            <a:ext cx="386564" cy="471176"/>
          </a:xfrm>
          <a:prstGeom prst="rect">
            <a:avLst/>
          </a:prstGeom>
          <a:noFill/>
          <a:ln>
            <a:noFill/>
          </a:ln>
        </p:spPr>
      </p:pic>
      <p:sp>
        <p:nvSpPr>
          <p:cNvPr id="58" name="TextBox 57">
            <a:extLst>
              <a:ext uri="{FF2B5EF4-FFF2-40B4-BE49-F238E27FC236}">
                <a16:creationId xmlns:a16="http://schemas.microsoft.com/office/drawing/2014/main" id="{81DC4C5E-A443-4B7E-8A40-A8F17DD2D82D}"/>
              </a:ext>
            </a:extLst>
          </p:cNvPr>
          <p:cNvSpPr txBox="1"/>
          <p:nvPr/>
        </p:nvSpPr>
        <p:spPr>
          <a:xfrm>
            <a:off x="7578881" y="2507899"/>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59" name="TextBox 58">
            <a:extLst>
              <a:ext uri="{FF2B5EF4-FFF2-40B4-BE49-F238E27FC236}">
                <a16:creationId xmlns:a16="http://schemas.microsoft.com/office/drawing/2014/main" id="{0B2C84E0-831D-4E7D-B0F2-16F50071930D}"/>
              </a:ext>
            </a:extLst>
          </p:cNvPr>
          <p:cNvSpPr txBox="1"/>
          <p:nvPr/>
        </p:nvSpPr>
        <p:spPr>
          <a:xfrm>
            <a:off x="10315528" y="2511932"/>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0" name="TextBox 59">
            <a:extLst>
              <a:ext uri="{FF2B5EF4-FFF2-40B4-BE49-F238E27FC236}">
                <a16:creationId xmlns:a16="http://schemas.microsoft.com/office/drawing/2014/main" id="{65E0F4A9-08AC-4BD1-AF5F-3AC6573D59F1}"/>
              </a:ext>
            </a:extLst>
          </p:cNvPr>
          <p:cNvSpPr txBox="1"/>
          <p:nvPr/>
        </p:nvSpPr>
        <p:spPr>
          <a:xfrm>
            <a:off x="7578880" y="3254752"/>
            <a:ext cx="623263"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1" name="TextBox 60">
            <a:extLst>
              <a:ext uri="{FF2B5EF4-FFF2-40B4-BE49-F238E27FC236}">
                <a16:creationId xmlns:a16="http://schemas.microsoft.com/office/drawing/2014/main" id="{E09B2B03-159C-4DF8-8358-6D2D3656D0AA}"/>
              </a:ext>
            </a:extLst>
          </p:cNvPr>
          <p:cNvSpPr txBox="1"/>
          <p:nvPr/>
        </p:nvSpPr>
        <p:spPr>
          <a:xfrm>
            <a:off x="10307215" y="3249017"/>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2" name="TextBox 61">
            <a:extLst>
              <a:ext uri="{FF2B5EF4-FFF2-40B4-BE49-F238E27FC236}">
                <a16:creationId xmlns:a16="http://schemas.microsoft.com/office/drawing/2014/main" id="{1BD1630E-5D6E-46A8-817B-6271C66EFA56}"/>
              </a:ext>
            </a:extLst>
          </p:cNvPr>
          <p:cNvSpPr txBox="1"/>
          <p:nvPr/>
        </p:nvSpPr>
        <p:spPr>
          <a:xfrm>
            <a:off x="10307215" y="4004808"/>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3" name="TextBox 62">
            <a:extLst>
              <a:ext uri="{FF2B5EF4-FFF2-40B4-BE49-F238E27FC236}">
                <a16:creationId xmlns:a16="http://schemas.microsoft.com/office/drawing/2014/main" id="{92C00245-4A46-44B7-8EF6-C0F601A01478}"/>
              </a:ext>
            </a:extLst>
          </p:cNvPr>
          <p:cNvSpPr txBox="1"/>
          <p:nvPr/>
        </p:nvSpPr>
        <p:spPr>
          <a:xfrm>
            <a:off x="7604355" y="4039543"/>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4" name="TextBox 63">
            <a:extLst>
              <a:ext uri="{FF2B5EF4-FFF2-40B4-BE49-F238E27FC236}">
                <a16:creationId xmlns:a16="http://schemas.microsoft.com/office/drawing/2014/main" id="{35A4C22D-E126-4E27-A11F-84DD99837C90}"/>
              </a:ext>
            </a:extLst>
          </p:cNvPr>
          <p:cNvSpPr txBox="1"/>
          <p:nvPr/>
        </p:nvSpPr>
        <p:spPr>
          <a:xfrm>
            <a:off x="7615422" y="4774886"/>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5" name="TextBox 64">
            <a:extLst>
              <a:ext uri="{FF2B5EF4-FFF2-40B4-BE49-F238E27FC236}">
                <a16:creationId xmlns:a16="http://schemas.microsoft.com/office/drawing/2014/main" id="{6372F0EF-44B6-4168-B1D7-653482B50320}"/>
              </a:ext>
            </a:extLst>
          </p:cNvPr>
          <p:cNvSpPr txBox="1"/>
          <p:nvPr/>
        </p:nvSpPr>
        <p:spPr>
          <a:xfrm>
            <a:off x="10296146" y="4774886"/>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sp>
        <p:nvSpPr>
          <p:cNvPr id="66" name="TextBox 65">
            <a:extLst>
              <a:ext uri="{FF2B5EF4-FFF2-40B4-BE49-F238E27FC236}">
                <a16:creationId xmlns:a16="http://schemas.microsoft.com/office/drawing/2014/main" id="{4CC8F948-DC38-4B6E-8716-5CCC29EFCA46}"/>
              </a:ext>
            </a:extLst>
          </p:cNvPr>
          <p:cNvSpPr txBox="1"/>
          <p:nvPr/>
        </p:nvSpPr>
        <p:spPr>
          <a:xfrm>
            <a:off x="7637731" y="5581442"/>
            <a:ext cx="505559" cy="430887"/>
          </a:xfrm>
          <a:prstGeom prst="rect">
            <a:avLst/>
          </a:prstGeom>
          <a:noFill/>
        </p:spPr>
        <p:txBody>
          <a:bodyPr wrap="square" rtlCol="0">
            <a:spAutoFit/>
          </a:bodyPr>
          <a:lstStyle/>
          <a:p>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67" name="TextBox 66">
            <a:extLst>
              <a:ext uri="{FF2B5EF4-FFF2-40B4-BE49-F238E27FC236}">
                <a16:creationId xmlns:a16="http://schemas.microsoft.com/office/drawing/2014/main" id="{CF8E407F-3AFF-4450-BC44-5A04FF83BF39}"/>
              </a:ext>
            </a:extLst>
          </p:cNvPr>
          <p:cNvSpPr txBox="1"/>
          <p:nvPr/>
        </p:nvSpPr>
        <p:spPr>
          <a:xfrm>
            <a:off x="10318656" y="5561878"/>
            <a:ext cx="527695" cy="430887"/>
          </a:xfrm>
          <a:prstGeom prst="rect">
            <a:avLst/>
          </a:prstGeom>
          <a:noFill/>
        </p:spPr>
        <p:txBody>
          <a:bodyPr wrap="square" rtlCol="0">
            <a:spAutoFit/>
          </a:bodyPr>
          <a:lstStyle/>
          <a:p>
            <a:r>
              <a:rPr lang="en-GB" sz="2200" dirty="0">
                <a:solidFill>
                  <a:srgbClr val="115076"/>
                </a:solidFill>
                <a:latin typeface="Century" panose="02040604050505020304" pitchFamily="18" charset="0"/>
              </a:rPr>
              <a:t>✔</a:t>
            </a:r>
          </a:p>
        </p:txBody>
      </p:sp>
      <p:pic>
        <p:nvPicPr>
          <p:cNvPr id="68" name="Picture 2" descr="Video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88531" y="2434980"/>
            <a:ext cx="611370" cy="57672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5679" y="4776992"/>
            <a:ext cx="518948" cy="51894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Businessman, Cartoons, Training, Lecture, Presentatio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023990" y="4664079"/>
            <a:ext cx="711334" cy="71133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oogle Maps Pin Clip Ar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25283" y="5581235"/>
            <a:ext cx="495819" cy="4115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33024" y="3985453"/>
            <a:ext cx="474176" cy="492650"/>
          </a:xfrm>
          <a:prstGeom prst="rect">
            <a:avLst/>
          </a:prstGeom>
        </p:spPr>
      </p:pic>
    </p:spTree>
    <p:extLst>
      <p:ext uri="{BB962C8B-B14F-4D97-AF65-F5344CB8AC3E}">
        <p14:creationId xmlns:p14="http://schemas.microsoft.com/office/powerpoint/2010/main" val="207702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9367597E-964B-43B5-B9EC-19A82A0B918B}"/>
              </a:ext>
            </a:extLst>
          </p:cNvPr>
          <p:cNvPicPr>
            <a:picLocks noChangeAspect="1"/>
          </p:cNvPicPr>
          <p:nvPr/>
        </p:nvPicPr>
        <p:blipFill>
          <a:blip r:embed="rId5"/>
          <a:stretch>
            <a:fillRect/>
          </a:stretch>
        </p:blipFill>
        <p:spPr>
          <a:xfrm>
            <a:off x="10564111" y="835163"/>
            <a:ext cx="1301416" cy="1703673"/>
          </a:xfrm>
          <a:prstGeom prst="rect">
            <a:avLst/>
          </a:prstGeom>
        </p:spPr>
      </p:pic>
      <p:sp>
        <p:nvSpPr>
          <p:cNvPr id="25" name="TextBox 24">
            <a:extLst>
              <a:ext uri="{FF2B5EF4-FFF2-40B4-BE49-F238E27FC236}">
                <a16:creationId xmlns:a16="http://schemas.microsoft.com/office/drawing/2014/main" id="{F0675226-3685-4716-9703-4DD891EA2BB1}"/>
              </a:ext>
            </a:extLst>
          </p:cNvPr>
          <p:cNvSpPr txBox="1"/>
          <p:nvPr/>
        </p:nvSpPr>
        <p:spPr>
          <a:xfrm>
            <a:off x="227168" y="1564072"/>
            <a:ext cx="10032863" cy="769441"/>
          </a:xfrm>
          <a:prstGeom prst="rect">
            <a:avLst/>
          </a:prstGeom>
          <a:noFill/>
        </p:spPr>
        <p:txBody>
          <a:bodyPr wrap="square" rtlCol="0">
            <a:spAutoFit/>
          </a:bodyPr>
          <a:lstStyle/>
          <a:p>
            <a:pPr hangingPunct="0"/>
            <a:r>
              <a:rPr lang="en-US" sz="2200" dirty="0">
                <a:solidFill>
                  <a:srgbClr val="115076"/>
                </a:solidFill>
                <a:latin typeface="Century Gothic" panose="020B0502020202020204" pitchFamily="34" charset="0"/>
              </a:rPr>
              <a:t>Oh je! Frau </a:t>
            </a:r>
            <a:r>
              <a:rPr lang="en-US" sz="2200" dirty="0" err="1">
                <a:solidFill>
                  <a:srgbClr val="115076"/>
                </a:solidFill>
                <a:latin typeface="Century Gothic" panose="020B0502020202020204" pitchFamily="34" charset="0"/>
              </a:rPr>
              <a:t>Organisiert</a:t>
            </a:r>
            <a:r>
              <a:rPr lang="en-US" sz="2200" dirty="0">
                <a:solidFill>
                  <a:srgbClr val="115076"/>
                </a:solidFill>
                <a:latin typeface="Century Gothic" panose="020B0502020202020204" pitchFamily="34" charset="0"/>
              </a:rPr>
              <a:t> listed Heike’s </a:t>
            </a:r>
            <a:r>
              <a:rPr lang="en-US" sz="2200" dirty="0" err="1">
                <a:solidFill>
                  <a:srgbClr val="115076"/>
                </a:solidFill>
                <a:latin typeface="Century Gothic" panose="020B0502020202020204" pitchFamily="34" charset="0"/>
              </a:rPr>
              <a:t>favourite</a:t>
            </a:r>
            <a:r>
              <a:rPr lang="en-US" sz="2200" dirty="0">
                <a:solidFill>
                  <a:srgbClr val="115076"/>
                </a:solidFill>
                <a:latin typeface="Century Gothic" panose="020B0502020202020204" pitchFamily="34" charset="0"/>
              </a:rPr>
              <a:t> things, but smudged the articles! Help her complete the sentences.</a:t>
            </a:r>
          </a:p>
        </p:txBody>
      </p:sp>
      <p:sp>
        <p:nvSpPr>
          <p:cNvPr id="26" name="TextBox 25">
            <a:extLst>
              <a:ext uri="{FF2B5EF4-FFF2-40B4-BE49-F238E27FC236}">
                <a16:creationId xmlns:a16="http://schemas.microsoft.com/office/drawing/2014/main" id="{C508E81B-06C1-474A-929B-162A0867E135}"/>
              </a:ext>
            </a:extLst>
          </p:cNvPr>
          <p:cNvSpPr txBox="1"/>
          <p:nvPr/>
        </p:nvSpPr>
        <p:spPr>
          <a:xfrm>
            <a:off x="2294394" y="2755623"/>
            <a:ext cx="1603602"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kein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a:solidFill>
                  <a:srgbClr val="115076"/>
                </a:solidFill>
                <a:latin typeface="Segoe Script" panose="030B0504020000000003" pitchFamily="66" charset="0"/>
              </a:rPr>
              <a:t>ein</a:t>
            </a: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a:t>
            </a:r>
            <a:r>
              <a:rPr lang="en-US" sz="2100" dirty="0">
                <a:solidFill>
                  <a:srgbClr val="115076"/>
                </a:solidFill>
                <a:latin typeface="Segoe Script" panose="030B0504020000000003" pitchFamily="66" charset="0"/>
              </a:rPr>
              <a:t> </a:t>
            </a:r>
            <a:endParaRPr lang="en-GB" sz="2100" dirty="0"/>
          </a:p>
        </p:txBody>
      </p:sp>
      <p:sp>
        <p:nvSpPr>
          <p:cNvPr id="27" name="TextBox 26">
            <a:extLst>
              <a:ext uri="{FF2B5EF4-FFF2-40B4-BE49-F238E27FC236}">
                <a16:creationId xmlns:a16="http://schemas.microsoft.com/office/drawing/2014/main" id="{E13DF84D-BA01-4589-9132-3BDB6213B265}"/>
              </a:ext>
            </a:extLst>
          </p:cNvPr>
          <p:cNvSpPr txBox="1"/>
          <p:nvPr/>
        </p:nvSpPr>
        <p:spPr>
          <a:xfrm>
            <a:off x="3729015" y="2755623"/>
            <a:ext cx="3959749"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Lieblingsbuch</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Lieblingssänger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Lieblingslied</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Lieblingslehrerin</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Lieblingstier</a:t>
            </a:r>
            <a:r>
              <a:rPr lang="en-US" sz="2100" dirty="0">
                <a:solidFill>
                  <a:srgbClr val="115076"/>
                </a:solidFill>
                <a:latin typeface="Segoe Script" panose="030B0504020000000003" pitchFamily="66" charset="0"/>
              </a:rPr>
              <a:t> </a:t>
            </a:r>
            <a:r>
              <a:rPr lang="en-US" sz="2100" dirty="0" err="1">
                <a:solidFill>
                  <a:srgbClr val="115076"/>
                </a:solidFill>
                <a:latin typeface="Segoe Script" panose="030B0504020000000003" pitchFamily="66" charset="0"/>
              </a:rPr>
              <a:t>aber</a:t>
            </a:r>
            <a:endParaRPr lang="en-GB" sz="2100" dirty="0"/>
          </a:p>
        </p:txBody>
      </p:sp>
      <p:sp>
        <p:nvSpPr>
          <p:cNvPr id="28" name="TextBox 27">
            <a:extLst>
              <a:ext uri="{FF2B5EF4-FFF2-40B4-BE49-F238E27FC236}">
                <a16:creationId xmlns:a16="http://schemas.microsoft.com/office/drawing/2014/main" id="{D101897B-CE3E-4FA8-8339-54CA30D30AC0}"/>
              </a:ext>
            </a:extLst>
          </p:cNvPr>
          <p:cNvSpPr txBox="1"/>
          <p:nvPr/>
        </p:nvSpPr>
        <p:spPr>
          <a:xfrm>
            <a:off x="7170284" y="2755623"/>
            <a:ext cx="1896256" cy="3000821"/>
          </a:xfrm>
          <a:prstGeom prst="rect">
            <a:avLst/>
          </a:prstGeom>
          <a:noFill/>
        </p:spPr>
        <p:txBody>
          <a:bodyPr wrap="square" rtlCol="0">
            <a:spAutoFit/>
          </a:bodyPr>
          <a:lstStyle/>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keine</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US" sz="2100" dirty="0">
              <a:solidFill>
                <a:srgbClr val="115076"/>
              </a:solidFill>
              <a:latin typeface="Segoe Script" panose="030B0504020000000003" pitchFamily="66" charset="0"/>
            </a:endParaRPr>
          </a:p>
          <a:p>
            <a:pPr algn="ctr"/>
            <a:endParaRPr lang="en-US" sz="2100" dirty="0">
              <a:solidFill>
                <a:srgbClr val="115076"/>
              </a:solidFill>
              <a:latin typeface="Segoe Script" panose="030B0504020000000003" pitchFamily="66" charset="0"/>
            </a:endParaRPr>
          </a:p>
          <a:p>
            <a:pPr algn="ctr"/>
            <a:r>
              <a:rPr lang="en-US" sz="2100" dirty="0" err="1">
                <a:solidFill>
                  <a:srgbClr val="115076"/>
                </a:solidFill>
                <a:latin typeface="Segoe Script" panose="030B0504020000000003" pitchFamily="66" charset="0"/>
              </a:rPr>
              <a:t>einen</a:t>
            </a:r>
            <a:endParaRPr lang="en-GB" sz="2100" dirty="0"/>
          </a:p>
        </p:txBody>
      </p:sp>
      <p:sp>
        <p:nvSpPr>
          <p:cNvPr id="29" name="TextBox 28">
            <a:extLst>
              <a:ext uri="{FF2B5EF4-FFF2-40B4-BE49-F238E27FC236}">
                <a16:creationId xmlns:a16="http://schemas.microsoft.com/office/drawing/2014/main" id="{FB415E57-C33A-45A6-9CE3-08848A85FB84}"/>
              </a:ext>
            </a:extLst>
          </p:cNvPr>
          <p:cNvSpPr txBox="1"/>
          <p:nvPr/>
        </p:nvSpPr>
        <p:spPr>
          <a:xfrm>
            <a:off x="9061221" y="2730052"/>
            <a:ext cx="2790975" cy="3000821"/>
          </a:xfrm>
          <a:prstGeom prst="rect">
            <a:avLst/>
          </a:prstGeom>
          <a:noFill/>
        </p:spPr>
        <p:txBody>
          <a:bodyPr wrap="square" rtlCol="0">
            <a:spAutoFit/>
          </a:bodyPr>
          <a:lstStyle/>
          <a:p>
            <a:pPr hangingPunct="0"/>
            <a:r>
              <a:rPr lang="en-US" sz="2100" dirty="0" err="1">
                <a:solidFill>
                  <a:srgbClr val="115076"/>
                </a:solidFill>
                <a:latin typeface="Segoe Script" panose="030B0504020000000003" pitchFamily="66" charset="0"/>
              </a:rPr>
              <a:t>Lieblingsfilm</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Lieblingssängerin</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pPr hangingPunct="0"/>
            <a:r>
              <a:rPr lang="en-US" sz="2100" dirty="0" err="1">
                <a:solidFill>
                  <a:srgbClr val="115076"/>
                </a:solidFill>
                <a:latin typeface="Segoe Script" panose="030B0504020000000003" pitchFamily="66" charset="0"/>
              </a:rPr>
              <a:t>Lieblingsband</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Lieblingslehrer</a:t>
            </a:r>
            <a:r>
              <a:rPr lang="en-US" sz="2100" dirty="0">
                <a:solidFill>
                  <a:srgbClr val="115076"/>
                </a:solidFill>
                <a:latin typeface="Segoe Script" panose="030B0504020000000003" pitchFamily="66" charset="0"/>
              </a:rPr>
              <a:t>.</a:t>
            </a:r>
          </a:p>
          <a:p>
            <a:pPr algn="ctr"/>
            <a:endParaRPr lang="en-US" sz="2100" dirty="0">
              <a:solidFill>
                <a:srgbClr val="115076"/>
              </a:solidFill>
              <a:latin typeface="Segoe Script" panose="030B0504020000000003" pitchFamily="66" charset="0"/>
            </a:endParaRPr>
          </a:p>
          <a:p>
            <a:r>
              <a:rPr lang="en-US" sz="2100" dirty="0" err="1">
                <a:solidFill>
                  <a:srgbClr val="115076"/>
                </a:solidFill>
                <a:latin typeface="Segoe Script" panose="030B0504020000000003" pitchFamily="66" charset="0"/>
              </a:rPr>
              <a:t>Lieblingsort</a:t>
            </a:r>
            <a:r>
              <a:rPr lang="en-US" sz="2100" dirty="0">
                <a:solidFill>
                  <a:srgbClr val="115076"/>
                </a:solidFill>
                <a:latin typeface="Segoe Script" panose="030B0504020000000003" pitchFamily="66" charset="0"/>
              </a:rPr>
              <a:t>.</a:t>
            </a:r>
          </a:p>
        </p:txBody>
      </p:sp>
      <p:pic>
        <p:nvPicPr>
          <p:cNvPr id="30" name="Picture 2" descr="Black 2 Clip Art">
            <a:extLst>
              <a:ext uri="{FF2B5EF4-FFF2-40B4-BE49-F238E27FC236}">
                <a16:creationId xmlns:a16="http://schemas.microsoft.com/office/drawing/2014/main" id="{07A0293D-3528-4872-9F43-552AA52CD9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806856" y="2032858"/>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2 Clip Art">
            <a:extLst>
              <a:ext uri="{FF2B5EF4-FFF2-40B4-BE49-F238E27FC236}">
                <a16:creationId xmlns:a16="http://schemas.microsoft.com/office/drawing/2014/main" id="{71463F71-8DB7-4ECD-979A-5A5C08A5E8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850761" y="2042699"/>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2 Clip Art">
            <a:extLst>
              <a:ext uri="{FF2B5EF4-FFF2-40B4-BE49-F238E27FC236}">
                <a16:creationId xmlns:a16="http://schemas.microsoft.com/office/drawing/2014/main" id="{155B095B-E52D-43BE-B744-2E6BA83E89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790295" y="2701164"/>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2 Clip Art">
            <a:extLst>
              <a:ext uri="{FF2B5EF4-FFF2-40B4-BE49-F238E27FC236}">
                <a16:creationId xmlns:a16="http://schemas.microsoft.com/office/drawing/2014/main" id="{B7AB7ED1-DBD9-428B-A831-C3AE900072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850761" y="2710821"/>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2 Clip Art">
            <a:extLst>
              <a:ext uri="{FF2B5EF4-FFF2-40B4-BE49-F238E27FC236}">
                <a16:creationId xmlns:a16="http://schemas.microsoft.com/office/drawing/2014/main" id="{ED9CF5C2-FDE2-4D9B-BD98-0101DA0ED1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806175" y="336947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2 Clip Art">
            <a:extLst>
              <a:ext uri="{FF2B5EF4-FFF2-40B4-BE49-F238E27FC236}">
                <a16:creationId xmlns:a16="http://schemas.microsoft.com/office/drawing/2014/main" id="{A1A4AF1F-DC2A-4541-969A-CCA4DD59F7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888702" y="330822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2 Clip Art">
            <a:extLst>
              <a:ext uri="{FF2B5EF4-FFF2-40B4-BE49-F238E27FC236}">
                <a16:creationId xmlns:a16="http://schemas.microsoft.com/office/drawing/2014/main" id="{0C3FCBCE-72A1-428E-9267-4BB745DDE0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804518" y="399114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2 Clip Art">
            <a:extLst>
              <a:ext uri="{FF2B5EF4-FFF2-40B4-BE49-F238E27FC236}">
                <a16:creationId xmlns:a16="http://schemas.microsoft.com/office/drawing/2014/main" id="{375F029D-C5F9-4C54-B524-31959DF1A8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850761" y="3983640"/>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2 Clip Art">
            <a:extLst>
              <a:ext uri="{FF2B5EF4-FFF2-40B4-BE49-F238E27FC236}">
                <a16:creationId xmlns:a16="http://schemas.microsoft.com/office/drawing/2014/main" id="{98B5C1E3-C91F-45F2-87CF-A9D16A9D04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813059" y="4590066"/>
            <a:ext cx="693015" cy="14953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2 Clip Art">
            <a:extLst>
              <a:ext uri="{FF2B5EF4-FFF2-40B4-BE49-F238E27FC236}">
                <a16:creationId xmlns:a16="http://schemas.microsoft.com/office/drawing/2014/main" id="{ADE624CE-1AA3-4946-9A61-2A18673B6D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850762" y="4565540"/>
            <a:ext cx="693015" cy="14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04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66688" cy="707849"/>
          </a:xfrm>
        </p:spPr>
        <p:txBody>
          <a:bodyPr>
            <a:normAutofit/>
          </a:bodyPr>
          <a:lstStyle/>
          <a:p>
            <a:r>
              <a:rPr lang="en-GB" sz="3600" b="1">
                <a:solidFill>
                  <a:schemeClr val="bg1"/>
                </a:solidFill>
              </a:rPr>
              <a:t>My </a:t>
            </a:r>
            <a:r>
              <a:rPr lang="en-GB" sz="3600" b="1">
                <a:solidFill>
                  <a:schemeClr val="bg1"/>
                </a:solidFill>
                <a:sym typeface="Wingdings" panose="05000000000000000000" pitchFamily="2" charset="2"/>
              </a:rPr>
              <a:t> mein, mein, meine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41" name="Speech Bubble: Oval 6">
            <a:extLst>
              <a:ext uri="{FF2B5EF4-FFF2-40B4-BE49-F238E27FC236}">
                <a16:creationId xmlns:a16="http://schemas.microsoft.com/office/drawing/2014/main" id="{BBFADB23-509B-4CF5-A344-F825C5C04DD2}"/>
              </a:ext>
            </a:extLst>
          </p:cNvPr>
          <p:cNvSpPr/>
          <p:nvPr/>
        </p:nvSpPr>
        <p:spPr>
          <a:xfrm>
            <a:off x="466610" y="1387666"/>
            <a:ext cx="5623294" cy="2564033"/>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latin typeface="Century Gothic" panose="020B0502020202020204" pitchFamily="34" charset="0"/>
              </a:rPr>
              <a:t>Add the prefix </a:t>
            </a:r>
            <a:r>
              <a:rPr lang="en-GB" sz="2200" b="1" dirty="0" err="1">
                <a:solidFill>
                  <a:schemeClr val="bg1"/>
                </a:solidFill>
                <a:latin typeface="Century Gothic" panose="020B0502020202020204" pitchFamily="34" charset="0"/>
              </a:rPr>
              <a:t>Lieblings</a:t>
            </a:r>
            <a:r>
              <a:rPr lang="en-GB" sz="2200" b="1" dirty="0">
                <a:solidFill>
                  <a:schemeClr val="bg1"/>
                </a:solidFill>
                <a:latin typeface="Century Gothic" panose="020B0502020202020204" pitchFamily="34" charset="0"/>
              </a:rPr>
              <a:t>- </a:t>
            </a:r>
            <a:r>
              <a:rPr lang="en-GB" sz="2200" dirty="0">
                <a:solidFill>
                  <a:schemeClr val="bg1"/>
                </a:solidFill>
                <a:latin typeface="Century Gothic" panose="020B0502020202020204" pitchFamily="34" charset="0"/>
              </a:rPr>
              <a:t>to a noun to talk about your favourite things. Introduce them using </a:t>
            </a:r>
            <a:r>
              <a:rPr lang="en-GB" sz="2200" b="1" dirty="0" err="1">
                <a:solidFill>
                  <a:schemeClr val="bg1"/>
                </a:solidFill>
                <a:latin typeface="Century Gothic" panose="020B0502020202020204" pitchFamily="34" charset="0"/>
              </a:rPr>
              <a:t>mein</a:t>
            </a:r>
            <a:r>
              <a:rPr lang="en-GB" sz="2200" b="1" dirty="0">
                <a:solidFill>
                  <a:schemeClr val="bg1"/>
                </a:solidFill>
                <a:latin typeface="Century Gothic" panose="020B0502020202020204" pitchFamily="34" charset="0"/>
              </a:rPr>
              <a:t>/</a:t>
            </a:r>
            <a:r>
              <a:rPr lang="en-GB" sz="2200" b="1" dirty="0" err="1">
                <a:solidFill>
                  <a:schemeClr val="bg1"/>
                </a:solidFill>
                <a:latin typeface="Century Gothic" panose="020B0502020202020204" pitchFamily="34" charset="0"/>
              </a:rPr>
              <a:t>meine</a:t>
            </a:r>
            <a:r>
              <a:rPr lang="en-GB" sz="2200" dirty="0">
                <a:solidFill>
                  <a:schemeClr val="bg1"/>
                </a:solidFill>
                <a:latin typeface="Century Gothic" panose="020B0502020202020204" pitchFamily="34" charset="0"/>
              </a:rPr>
              <a:t>. </a:t>
            </a:r>
          </a:p>
          <a:p>
            <a:pPr algn="ctr"/>
            <a:endParaRPr lang="en-GB" sz="2200" b="1" dirty="0">
              <a:solidFill>
                <a:schemeClr val="bg1"/>
              </a:solidFill>
              <a:latin typeface="Century Gothic" panose="020B0502020202020204" pitchFamily="34" charset="0"/>
            </a:endParaRPr>
          </a:p>
          <a:p>
            <a:pPr algn="ctr"/>
            <a:r>
              <a:rPr lang="en-GB" sz="2200" b="1" dirty="0">
                <a:solidFill>
                  <a:schemeClr val="bg1"/>
                </a:solidFill>
                <a:latin typeface="Century Gothic" panose="020B0502020202020204" pitchFamily="34" charset="0"/>
              </a:rPr>
              <a:t>Mein</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Lieblingsbuch</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ist</a:t>
            </a:r>
            <a:r>
              <a:rPr lang="en-GB" sz="2200" dirty="0">
                <a:solidFill>
                  <a:schemeClr val="bg1"/>
                </a:solidFill>
                <a:latin typeface="Century Gothic" panose="020B0502020202020204" pitchFamily="34" charset="0"/>
              </a:rPr>
              <a:t> …</a:t>
            </a:r>
          </a:p>
        </p:txBody>
      </p:sp>
      <p:pic>
        <p:nvPicPr>
          <p:cNvPr id="42" name="Picture 41">
            <a:extLst>
              <a:ext uri="{FF2B5EF4-FFF2-40B4-BE49-F238E27FC236}">
                <a16:creationId xmlns:a16="http://schemas.microsoft.com/office/drawing/2014/main" id="{79FB5B63-FA04-4368-8330-CD73037412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9184" y="4062616"/>
            <a:ext cx="2148647" cy="2283275"/>
          </a:xfrm>
          <a:prstGeom prst="rect">
            <a:avLst/>
          </a:prstGeom>
        </p:spPr>
      </p:pic>
      <p:sp>
        <p:nvSpPr>
          <p:cNvPr id="43" name="Rounded Rectangular Callout 42"/>
          <p:cNvSpPr/>
          <p:nvPr/>
        </p:nvSpPr>
        <p:spPr>
          <a:xfrm>
            <a:off x="6385486" y="759882"/>
            <a:ext cx="5623560" cy="1081008"/>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latin typeface="Century Gothic" panose="020B0502020202020204" pitchFamily="34" charset="0"/>
              </a:rPr>
              <a:t>Ja</a:t>
            </a:r>
            <a:r>
              <a:rPr lang="en-GB" sz="2000" dirty="0">
                <a:latin typeface="Century Gothic" panose="020B0502020202020204" pitchFamily="34" charset="0"/>
              </a:rPr>
              <a:t>, m___    L______________    </a:t>
            </a:r>
            <a:r>
              <a:rPr lang="en-GB" sz="2000" dirty="0" err="1">
                <a:latin typeface="Century Gothic" panose="020B0502020202020204" pitchFamily="34" charset="0"/>
              </a:rPr>
              <a:t>i</a:t>
            </a:r>
            <a:r>
              <a:rPr lang="en-GB" sz="2000" dirty="0">
                <a:latin typeface="Century Gothic" panose="020B0502020202020204" pitchFamily="34" charset="0"/>
              </a:rPr>
              <a:t>__   Star Wars.</a:t>
            </a:r>
          </a:p>
        </p:txBody>
      </p:sp>
      <p:pic>
        <p:nvPicPr>
          <p:cNvPr id="44" name="Picture 43">
            <a:extLst>
              <a:ext uri="{FF2B5EF4-FFF2-40B4-BE49-F238E27FC236}">
                <a16:creationId xmlns:a16="http://schemas.microsoft.com/office/drawing/2014/main" id="{E9040390-7481-4A2D-9D06-CE13C98881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2774" y="4090915"/>
            <a:ext cx="1469557" cy="2275443"/>
          </a:xfrm>
          <a:prstGeom prst="rect">
            <a:avLst/>
          </a:prstGeom>
        </p:spPr>
      </p:pic>
      <p:sp>
        <p:nvSpPr>
          <p:cNvPr id="45" name="Rounded Rectangular Callout 44"/>
          <p:cNvSpPr/>
          <p:nvPr/>
        </p:nvSpPr>
        <p:spPr>
          <a:xfrm>
            <a:off x="6348908" y="3272311"/>
            <a:ext cx="5684521"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latin typeface="Century Gothic" panose="020B0502020202020204" pitchFamily="34" charset="0"/>
              </a:rPr>
              <a:t>Ja</a:t>
            </a:r>
            <a:r>
              <a:rPr lang="en-GB" sz="2400" dirty="0">
                <a:latin typeface="Century Gothic" panose="020B0502020202020204" pitchFamily="34" charset="0"/>
              </a:rPr>
              <a:t>, m___    L______________    </a:t>
            </a:r>
            <a:r>
              <a:rPr lang="en-GB" sz="2400" dirty="0" err="1">
                <a:latin typeface="Century Gothic" panose="020B0502020202020204" pitchFamily="34" charset="0"/>
              </a:rPr>
              <a:t>i</a:t>
            </a:r>
            <a:r>
              <a:rPr lang="en-GB" sz="2400" dirty="0">
                <a:latin typeface="Century Gothic" panose="020B0502020202020204" pitchFamily="34" charset="0"/>
              </a:rPr>
              <a:t>__   </a:t>
            </a:r>
            <a:br>
              <a:rPr lang="en-GB" sz="2400" dirty="0">
                <a:latin typeface="Century Gothic" panose="020B0502020202020204" pitchFamily="34" charset="0"/>
              </a:rPr>
            </a:br>
            <a:r>
              <a:rPr lang="en-GB" sz="2400" dirty="0">
                <a:latin typeface="Century Gothic" panose="020B0502020202020204" pitchFamily="34" charset="0"/>
              </a:rPr>
              <a:t>Frau Schmidt.</a:t>
            </a:r>
          </a:p>
        </p:txBody>
      </p:sp>
      <p:sp>
        <p:nvSpPr>
          <p:cNvPr id="46" name="Rounded Rectangular Callout 45"/>
          <p:cNvSpPr/>
          <p:nvPr/>
        </p:nvSpPr>
        <p:spPr>
          <a:xfrm>
            <a:off x="6409870" y="2126832"/>
            <a:ext cx="5623560"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latin typeface="Century Gothic" panose="020B0502020202020204" pitchFamily="34" charset="0"/>
              </a:rPr>
              <a:t>Ja</a:t>
            </a:r>
            <a:r>
              <a:rPr lang="en-GB" sz="2400" dirty="0">
                <a:latin typeface="Century Gothic" panose="020B0502020202020204" pitchFamily="34" charset="0"/>
              </a:rPr>
              <a:t>, m___    L______________    </a:t>
            </a:r>
            <a:r>
              <a:rPr lang="en-GB" sz="2400" dirty="0" err="1">
                <a:latin typeface="Century Gothic" panose="020B0502020202020204" pitchFamily="34" charset="0"/>
              </a:rPr>
              <a:t>i</a:t>
            </a:r>
            <a:r>
              <a:rPr lang="en-GB" sz="2400" dirty="0">
                <a:latin typeface="Century Gothic" panose="020B0502020202020204" pitchFamily="34" charset="0"/>
              </a:rPr>
              <a:t>__   </a:t>
            </a:r>
            <a:br>
              <a:rPr lang="en-GB" sz="2400" dirty="0">
                <a:latin typeface="Century Gothic" panose="020B0502020202020204" pitchFamily="34" charset="0"/>
              </a:rPr>
            </a:br>
            <a:r>
              <a:rPr lang="en-GB" sz="2400" dirty="0">
                <a:latin typeface="Century Gothic" panose="020B0502020202020204" pitchFamily="34" charset="0"/>
              </a:rPr>
              <a:t>Rocket Man.</a:t>
            </a:r>
          </a:p>
        </p:txBody>
      </p:sp>
      <p:pic>
        <p:nvPicPr>
          <p:cNvPr id="47" name="Picture 4" descr="Image result for film file clipart">
            <a:extLst>
              <a:ext uri="{FF2B5EF4-FFF2-40B4-BE49-F238E27FC236}">
                <a16:creationId xmlns:a16="http://schemas.microsoft.com/office/drawing/2014/main" id="{32E68EE2-909A-494D-A523-0D3692E784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81804" y="798139"/>
            <a:ext cx="400527" cy="400527"/>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ular Callout 47"/>
          <p:cNvSpPr/>
          <p:nvPr/>
        </p:nvSpPr>
        <p:spPr>
          <a:xfrm>
            <a:off x="6388024" y="762117"/>
            <a:ext cx="5623560" cy="1081008"/>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Century Gothic" panose="020B0502020202020204" pitchFamily="34" charset="0"/>
              </a:rPr>
              <a:t>Ja</a:t>
            </a:r>
            <a:r>
              <a:rPr lang="en-GB" sz="2800" dirty="0">
                <a:latin typeface="Century Gothic" panose="020B0502020202020204" pitchFamily="34" charset="0"/>
              </a:rPr>
              <a:t>, </a:t>
            </a:r>
            <a:r>
              <a:rPr lang="en-GB" sz="2800" dirty="0" err="1">
                <a:latin typeface="Century Gothic" panose="020B0502020202020204" pitchFamily="34" charset="0"/>
              </a:rPr>
              <a:t>mein</a:t>
            </a:r>
            <a:r>
              <a:rPr lang="en-GB" sz="2800" dirty="0">
                <a:latin typeface="Century Gothic" panose="020B0502020202020204" pitchFamily="34" charset="0"/>
              </a:rPr>
              <a:t> </a:t>
            </a:r>
            <a:r>
              <a:rPr lang="en-GB" sz="2800" dirty="0" err="1">
                <a:latin typeface="Century Gothic" panose="020B0502020202020204" pitchFamily="34" charset="0"/>
              </a:rPr>
              <a:t>Lieblingsfilm</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Star Wars.</a:t>
            </a:r>
          </a:p>
        </p:txBody>
      </p:sp>
      <p:pic>
        <p:nvPicPr>
          <p:cNvPr id="49" name="Picture 2" descr="Image result for mp3 file clipart">
            <a:extLst>
              <a:ext uri="{FF2B5EF4-FFF2-40B4-BE49-F238E27FC236}">
                <a16:creationId xmlns:a16="http://schemas.microsoft.com/office/drawing/2014/main" id="{46ECD810-E953-435B-B598-94EE2DF845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71504" y="2210958"/>
            <a:ext cx="610827" cy="610827"/>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ular Callout 49"/>
          <p:cNvSpPr/>
          <p:nvPr/>
        </p:nvSpPr>
        <p:spPr>
          <a:xfrm>
            <a:off x="6409870" y="2111355"/>
            <a:ext cx="5623560"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Century Gothic" panose="020B0502020202020204" pitchFamily="34" charset="0"/>
              </a:rPr>
              <a:t>Ja</a:t>
            </a:r>
            <a:r>
              <a:rPr lang="en-GB" sz="2800" dirty="0">
                <a:latin typeface="Century Gothic" panose="020B0502020202020204" pitchFamily="34" charset="0"/>
              </a:rPr>
              <a:t>, </a:t>
            </a:r>
            <a:r>
              <a:rPr lang="en-GB" sz="2800" dirty="0" err="1">
                <a:latin typeface="Century Gothic" panose="020B0502020202020204" pitchFamily="34" charset="0"/>
              </a:rPr>
              <a:t>mein</a:t>
            </a:r>
            <a:r>
              <a:rPr lang="en-GB" sz="2800" dirty="0">
                <a:latin typeface="Century Gothic" panose="020B0502020202020204" pitchFamily="34" charset="0"/>
              </a:rPr>
              <a:t> </a:t>
            </a:r>
            <a:r>
              <a:rPr lang="en-GB" sz="2800" dirty="0" err="1">
                <a:latin typeface="Century Gothic" panose="020B0502020202020204" pitchFamily="34" charset="0"/>
              </a:rPr>
              <a:t>Lieblingslied</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Rocket Man.</a:t>
            </a:r>
          </a:p>
        </p:txBody>
      </p:sp>
      <p:pic>
        <p:nvPicPr>
          <p:cNvPr id="51" name="Picture 2" descr="Teacher, Blackboard, Teach, The Classroom, Clipart">
            <a:extLst>
              <a:ext uri="{FF2B5EF4-FFF2-40B4-BE49-F238E27FC236}">
                <a16:creationId xmlns:a16="http://schemas.microsoft.com/office/drawing/2014/main" id="{FF4472AE-E673-4AC5-AC49-F5841E9126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1504" y="3501165"/>
            <a:ext cx="621283" cy="621283"/>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ular Callout 51"/>
          <p:cNvSpPr/>
          <p:nvPr/>
        </p:nvSpPr>
        <p:spPr>
          <a:xfrm>
            <a:off x="6323767" y="3260119"/>
            <a:ext cx="5709662"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Century Gothic" panose="020B0502020202020204" pitchFamily="34" charset="0"/>
              </a:rPr>
              <a:t>Ja</a:t>
            </a:r>
            <a:r>
              <a:rPr lang="en-GB" sz="2800" dirty="0">
                <a:latin typeface="Century Gothic" panose="020B0502020202020204" pitchFamily="34" charset="0"/>
              </a:rPr>
              <a:t>, </a:t>
            </a:r>
            <a:r>
              <a:rPr lang="en-GB" sz="2800" dirty="0" err="1">
                <a:latin typeface="Century Gothic" panose="020B0502020202020204" pitchFamily="34" charset="0"/>
              </a:rPr>
              <a:t>mein</a:t>
            </a:r>
            <a:r>
              <a:rPr lang="en-GB" sz="2800" b="1" dirty="0" err="1">
                <a:latin typeface="Century Gothic" panose="020B0502020202020204" pitchFamily="34" charset="0"/>
              </a:rPr>
              <a:t>e</a:t>
            </a:r>
            <a:r>
              <a:rPr lang="en-GB" sz="2800" dirty="0">
                <a:latin typeface="Century Gothic" panose="020B0502020202020204" pitchFamily="34" charset="0"/>
              </a:rPr>
              <a:t> </a:t>
            </a:r>
            <a:r>
              <a:rPr lang="en-GB" sz="2800" dirty="0" err="1">
                <a:latin typeface="Century Gothic" panose="020B0502020202020204" pitchFamily="34" charset="0"/>
              </a:rPr>
              <a:t>Lieblingslehrerin</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br>
              <a:rPr lang="en-GB" sz="2800" dirty="0">
                <a:latin typeface="Century Gothic" panose="020B0502020202020204" pitchFamily="34" charset="0"/>
              </a:rPr>
            </a:br>
            <a:r>
              <a:rPr lang="en-GB" sz="2800" dirty="0">
                <a:latin typeface="Century Gothic" panose="020B0502020202020204" pitchFamily="34" charset="0"/>
              </a:rPr>
              <a:t>Frau Schmidt.</a:t>
            </a:r>
          </a:p>
        </p:txBody>
      </p:sp>
      <p:sp>
        <p:nvSpPr>
          <p:cNvPr id="55" name="Speech Bubble: Oval 6">
            <a:extLst>
              <a:ext uri="{FF2B5EF4-FFF2-40B4-BE49-F238E27FC236}">
                <a16:creationId xmlns:a16="http://schemas.microsoft.com/office/drawing/2014/main" id="{BBFADB23-509B-4CF5-A344-F825C5C04DD2}"/>
              </a:ext>
            </a:extLst>
          </p:cNvPr>
          <p:cNvSpPr/>
          <p:nvPr/>
        </p:nvSpPr>
        <p:spPr>
          <a:xfrm>
            <a:off x="1891417" y="4326992"/>
            <a:ext cx="6697848"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einen</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Lieblingsfilm</a:t>
            </a:r>
            <a:r>
              <a:rPr lang="en-GB" sz="2200" dirty="0">
                <a:solidFill>
                  <a:schemeClr val="bg1"/>
                </a:solidFill>
                <a:latin typeface="Century Gothic" panose="020B0502020202020204" pitchFamily="34" charset="0"/>
              </a:rPr>
              <a:t>?</a:t>
            </a:r>
          </a:p>
        </p:txBody>
      </p:sp>
      <p:sp>
        <p:nvSpPr>
          <p:cNvPr id="56" name="Speech Bubble: Oval 6">
            <a:extLst>
              <a:ext uri="{FF2B5EF4-FFF2-40B4-BE49-F238E27FC236}">
                <a16:creationId xmlns:a16="http://schemas.microsoft.com/office/drawing/2014/main" id="{BBFADB23-509B-4CF5-A344-F825C5C04DD2}"/>
              </a:ext>
            </a:extLst>
          </p:cNvPr>
          <p:cNvSpPr/>
          <p:nvPr/>
        </p:nvSpPr>
        <p:spPr>
          <a:xfrm>
            <a:off x="1891417" y="4286730"/>
            <a:ext cx="6697848"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Lieblingslied</a:t>
            </a:r>
            <a:r>
              <a:rPr lang="en-GB" sz="2200" dirty="0">
                <a:solidFill>
                  <a:schemeClr val="bg1"/>
                </a:solidFill>
                <a:latin typeface="Century Gothic" panose="020B0502020202020204" pitchFamily="34" charset="0"/>
              </a:rPr>
              <a:t>?</a:t>
            </a:r>
          </a:p>
        </p:txBody>
      </p:sp>
      <p:sp>
        <p:nvSpPr>
          <p:cNvPr id="57" name="Speech Bubble: Oval 6">
            <a:extLst>
              <a:ext uri="{FF2B5EF4-FFF2-40B4-BE49-F238E27FC236}">
                <a16:creationId xmlns:a16="http://schemas.microsoft.com/office/drawing/2014/main" id="{BBFADB23-509B-4CF5-A344-F825C5C04DD2}"/>
              </a:ext>
            </a:extLst>
          </p:cNvPr>
          <p:cNvSpPr/>
          <p:nvPr/>
        </p:nvSpPr>
        <p:spPr>
          <a:xfrm>
            <a:off x="1815867" y="4277470"/>
            <a:ext cx="7078847" cy="840685"/>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eine</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Lieblingslehrerin</a:t>
            </a:r>
            <a:r>
              <a:rPr lang="en-GB" sz="2200" dirty="0">
                <a:solidFill>
                  <a:schemeClr val="bg1"/>
                </a:solidFill>
                <a:latin typeface="Century Gothic" panose="020B0502020202020204" pitchFamily="34" charset="0"/>
              </a:rPr>
              <a:t>?</a:t>
            </a:r>
          </a:p>
        </p:txBody>
      </p:sp>
      <p:sp>
        <p:nvSpPr>
          <p:cNvPr id="58" name="Speech Bubble: Oval 6">
            <a:extLst>
              <a:ext uri="{FF2B5EF4-FFF2-40B4-BE49-F238E27FC236}">
                <a16:creationId xmlns:a16="http://schemas.microsoft.com/office/drawing/2014/main" id="{BBFADB23-509B-4CF5-A344-F825C5C04DD2}"/>
              </a:ext>
            </a:extLst>
          </p:cNvPr>
          <p:cNvSpPr/>
          <p:nvPr/>
        </p:nvSpPr>
        <p:spPr>
          <a:xfrm>
            <a:off x="1815867" y="4277429"/>
            <a:ext cx="7078847" cy="902017"/>
          </a:xfrm>
          <a:prstGeom prst="wedgeEllipseCallou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bg1"/>
                </a:solidFill>
                <a:latin typeface="Century Gothic" panose="020B0502020202020204" pitchFamily="34" charset="0"/>
              </a:rPr>
              <a:t>Zorg</a:t>
            </a:r>
            <a:r>
              <a:rPr lang="en-GB" sz="2200" dirty="0">
                <a:solidFill>
                  <a:schemeClr val="bg1"/>
                </a:solidFill>
                <a:latin typeface="Century Gothic" panose="020B0502020202020204" pitchFamily="34" charset="0"/>
              </a:rPr>
              <a:t>, hast du </a:t>
            </a:r>
            <a:r>
              <a:rPr lang="en-GB" sz="2200" dirty="0" err="1">
                <a:solidFill>
                  <a:schemeClr val="bg1"/>
                </a:solidFill>
                <a:latin typeface="Century Gothic" panose="020B0502020202020204" pitchFamily="34" charset="0"/>
              </a:rPr>
              <a:t>eine</a:t>
            </a:r>
            <a:r>
              <a:rPr lang="en-GB" sz="2200" dirty="0">
                <a:solidFill>
                  <a:schemeClr val="bg1"/>
                </a:solidFill>
                <a:latin typeface="Century Gothic" panose="020B0502020202020204" pitchFamily="34" charset="0"/>
              </a:rPr>
              <a:t> </a:t>
            </a:r>
            <a:r>
              <a:rPr lang="en-GB" sz="2200" dirty="0" err="1">
                <a:solidFill>
                  <a:schemeClr val="bg1"/>
                </a:solidFill>
                <a:latin typeface="Century Gothic" panose="020B0502020202020204" pitchFamily="34" charset="0"/>
              </a:rPr>
              <a:t>Lieblingsband</a:t>
            </a:r>
            <a:r>
              <a:rPr lang="en-GB" sz="2200" dirty="0">
                <a:solidFill>
                  <a:schemeClr val="bg1"/>
                </a:solidFill>
                <a:latin typeface="Century Gothic" panose="020B0502020202020204" pitchFamily="34" charset="0"/>
              </a:rPr>
              <a:t>?</a:t>
            </a:r>
          </a:p>
        </p:txBody>
      </p:sp>
      <p:sp>
        <p:nvSpPr>
          <p:cNvPr id="59" name="Rounded Rectangular Callout 58"/>
          <p:cNvSpPr/>
          <p:nvPr/>
        </p:nvSpPr>
        <p:spPr>
          <a:xfrm>
            <a:off x="4540687" y="5301067"/>
            <a:ext cx="4429575" cy="883920"/>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Century Gothic" panose="020B0502020202020204" pitchFamily="34" charset="0"/>
              </a:rPr>
              <a:t>Nein, </a:t>
            </a:r>
            <a:r>
              <a:rPr lang="en-GB" sz="2800" dirty="0" err="1">
                <a:latin typeface="Century Gothic" panose="020B0502020202020204" pitchFamily="34" charset="0"/>
              </a:rPr>
              <a:t>ich</a:t>
            </a:r>
            <a:r>
              <a:rPr lang="en-GB" sz="2800" dirty="0">
                <a:latin typeface="Century Gothic" panose="020B0502020202020204" pitchFamily="34" charset="0"/>
              </a:rPr>
              <a:t> </a:t>
            </a:r>
            <a:r>
              <a:rPr lang="en-GB" sz="2800" dirty="0" err="1">
                <a:latin typeface="Century Gothic" panose="020B0502020202020204" pitchFamily="34" charset="0"/>
              </a:rPr>
              <a:t>habe</a:t>
            </a:r>
            <a:r>
              <a:rPr lang="en-GB" sz="2800" dirty="0">
                <a:latin typeface="Century Gothic" panose="020B0502020202020204" pitchFamily="34" charset="0"/>
              </a:rPr>
              <a:t> </a:t>
            </a:r>
            <a:r>
              <a:rPr lang="en-GB" sz="2800" b="1" dirty="0" err="1">
                <a:latin typeface="Century Gothic" panose="020B0502020202020204" pitchFamily="34" charset="0"/>
              </a:rPr>
              <a:t>keine</a:t>
            </a:r>
            <a:r>
              <a:rPr lang="en-GB" sz="2800" dirty="0">
                <a:latin typeface="Century Gothic" panose="020B0502020202020204" pitchFamily="34" charset="0"/>
              </a:rPr>
              <a:t> </a:t>
            </a:r>
            <a:r>
              <a:rPr lang="en-GB" sz="2800" dirty="0" err="1">
                <a:latin typeface="Century Gothic" panose="020B0502020202020204" pitchFamily="34" charset="0"/>
              </a:rPr>
              <a:t>Lieblingsband</a:t>
            </a:r>
            <a:r>
              <a:rPr lang="en-GB" sz="2800" dirty="0">
                <a:latin typeface="Century Gothic" panose="020B0502020202020204" pitchFamily="34" charset="0"/>
              </a:rPr>
              <a:t>!</a:t>
            </a:r>
          </a:p>
        </p:txBody>
      </p:sp>
    </p:spTree>
    <p:extLst>
      <p:ext uri="{BB962C8B-B14F-4D97-AF65-F5344CB8AC3E}">
        <p14:creationId xmlns:p14="http://schemas.microsoft.com/office/powerpoint/2010/main" val="216713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46" grpId="0" animBg="1"/>
      <p:bldP spid="48" grpId="0" animBg="1"/>
      <p:bldP spid="50" grpId="0" animBg="1"/>
      <p:bldP spid="52" grpId="0" animBg="1"/>
      <p:bldP spid="55" grpId="0" animBg="1"/>
      <p:bldP spid="56" grpId="0" animBg="1"/>
      <p:bldP spid="57" grpId="0" animBg="1"/>
      <p:bldP spid="58" grpId="0" animBg="1"/>
      <p:bldP spid="5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00672" cy="707849"/>
          </a:xfrm>
        </p:spPr>
        <p:txBody>
          <a:bodyPr>
            <a:normAutofit/>
          </a:bodyPr>
          <a:lstStyle/>
          <a:p>
            <a:r>
              <a:rPr lang="en-GB" sz="3200" b="1">
                <a:solidFill>
                  <a:schemeClr val="bg1"/>
                </a:solidFill>
              </a:rPr>
              <a:t>Do you have a favourite...?</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D77069A-5832-483F-90C1-0A720945AF94}"/>
              </a:ext>
            </a:extLst>
          </p:cNvPr>
          <p:cNvSpPr txBox="1"/>
          <p:nvPr/>
        </p:nvSpPr>
        <p:spPr>
          <a:xfrm>
            <a:off x="445477" y="1312985"/>
            <a:ext cx="11446485" cy="1446550"/>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Ask your partner.</a:t>
            </a:r>
          </a:p>
          <a:p>
            <a:endParaRPr lang="en-GB" sz="2200" b="1"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If yes, write (✔) and their answer.</a:t>
            </a:r>
          </a:p>
          <a:p>
            <a:r>
              <a:rPr lang="en-GB" sz="2200" dirty="0">
                <a:solidFill>
                  <a:srgbClr val="1F4E79"/>
                </a:solidFill>
                <a:latin typeface="Century Gothic" panose="020B0502020202020204" pitchFamily="34" charset="0"/>
              </a:rPr>
              <a:t>If no,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a:t>
            </a:r>
            <a:endParaRPr lang="en-GB" sz="2000" dirty="0">
              <a:solidFill>
                <a:srgbClr val="1F4E79"/>
              </a:solidFill>
              <a:latin typeface="Century Gothic" panose="020B0502020202020204" pitchFamily="34" charset="0"/>
            </a:endParaRPr>
          </a:p>
        </p:txBody>
      </p:sp>
      <p:graphicFrame>
        <p:nvGraphicFramePr>
          <p:cNvPr id="8" name="Table 6">
            <a:extLst>
              <a:ext uri="{FF2B5EF4-FFF2-40B4-BE49-F238E27FC236}">
                <a16:creationId xmlns:a16="http://schemas.microsoft.com/office/drawing/2014/main" id="{BFBC9CFD-A92A-4DD4-9499-19372550160A}"/>
              </a:ext>
            </a:extLst>
          </p:cNvPr>
          <p:cNvGraphicFramePr>
            <a:graphicFrameLocks noGrp="1"/>
          </p:cNvGraphicFramePr>
          <p:nvPr>
            <p:extLst>
              <p:ext uri="{D42A27DB-BD31-4B8C-83A1-F6EECF244321}">
                <p14:modId xmlns:p14="http://schemas.microsoft.com/office/powerpoint/2010/main" val="3896199622"/>
              </p:ext>
            </p:extLst>
          </p:nvPr>
        </p:nvGraphicFramePr>
        <p:xfrm>
          <a:off x="551957" y="2933169"/>
          <a:ext cx="11233523" cy="2987040"/>
        </p:xfrm>
        <a:graphic>
          <a:graphicData uri="http://schemas.openxmlformats.org/drawingml/2006/table">
            <a:tbl>
              <a:tblPr firstRow="1" bandRow="1">
                <a:tableStyleId>{ED083AE6-46FA-4A59-8FB0-9F97EB10719F}</a:tableStyleId>
              </a:tblPr>
              <a:tblGrid>
                <a:gridCol w="3191575">
                  <a:extLst>
                    <a:ext uri="{9D8B030D-6E8A-4147-A177-3AD203B41FA5}">
                      <a16:colId xmlns:a16="http://schemas.microsoft.com/office/drawing/2014/main" val="65097138"/>
                    </a:ext>
                  </a:extLst>
                </a:gridCol>
                <a:gridCol w="8041948">
                  <a:extLst>
                    <a:ext uri="{9D8B030D-6E8A-4147-A177-3AD203B41FA5}">
                      <a16:colId xmlns:a16="http://schemas.microsoft.com/office/drawing/2014/main" val="3675688127"/>
                    </a:ext>
                  </a:extLst>
                </a:gridCol>
              </a:tblGrid>
              <a:tr h="370840">
                <a:tc>
                  <a:txBody>
                    <a:bodyPr/>
                    <a:lstStyle/>
                    <a:p>
                      <a:r>
                        <a:rPr lang="en-GB" sz="2200" b="0" dirty="0">
                          <a:solidFill>
                            <a:srgbClr val="115076"/>
                          </a:solidFill>
                          <a:latin typeface="Century Gothic" panose="020B0502020202020204" pitchFamily="34" charset="0"/>
                        </a:rPr>
                        <a:t>1. Favourite book?</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931397274"/>
                  </a:ext>
                </a:extLst>
              </a:tr>
              <a:tr h="370840">
                <a:tc>
                  <a:txBody>
                    <a:bodyPr/>
                    <a:lstStyle/>
                    <a:p>
                      <a:r>
                        <a:rPr lang="en-GB" sz="2200" dirty="0">
                          <a:solidFill>
                            <a:srgbClr val="115076"/>
                          </a:solidFill>
                          <a:latin typeface="Century Gothic" panose="020B0502020202020204" pitchFamily="34" charset="0"/>
                        </a:rPr>
                        <a:t>2. Favourite band?</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043165204"/>
                  </a:ext>
                </a:extLst>
              </a:tr>
              <a:tr h="370840">
                <a:tc>
                  <a:txBody>
                    <a:bodyPr/>
                    <a:lstStyle/>
                    <a:p>
                      <a:r>
                        <a:rPr lang="en-GB" sz="2200" dirty="0">
                          <a:solidFill>
                            <a:srgbClr val="115076"/>
                          </a:solidFill>
                          <a:latin typeface="Century Gothic" panose="020B0502020202020204" pitchFamily="34" charset="0"/>
                        </a:rPr>
                        <a:t>3. Favourite film?</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919429850"/>
                  </a:ext>
                </a:extLst>
              </a:tr>
              <a:tr h="370840">
                <a:tc>
                  <a:txBody>
                    <a:bodyPr/>
                    <a:lstStyle/>
                    <a:p>
                      <a:r>
                        <a:rPr lang="en-GB" sz="2200" dirty="0">
                          <a:solidFill>
                            <a:srgbClr val="115076"/>
                          </a:solidFill>
                          <a:latin typeface="Century Gothic" panose="020B0502020202020204" pitchFamily="34" charset="0"/>
                        </a:rPr>
                        <a:t>4. Favourite singer?</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5. Favourite song?</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6. Favourite place?</a:t>
                      </a: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B0502020202020204" pitchFamily="34" charset="0"/>
                        </a:rPr>
                        <a:t>7. Favourite</a:t>
                      </a:r>
                      <a:r>
                        <a:rPr lang="en-GB" sz="2200" baseline="0" dirty="0">
                          <a:solidFill>
                            <a:srgbClr val="115076"/>
                          </a:solidFill>
                          <a:latin typeface="Century Gothic" panose="020B0502020202020204" pitchFamily="34" charset="0"/>
                        </a:rPr>
                        <a:t> teacher?</a:t>
                      </a:r>
                      <a:endParaRPr lang="en-GB" sz="2200" dirty="0">
                        <a:solidFill>
                          <a:srgbClr val="115076"/>
                        </a:solidFill>
                        <a:latin typeface="Century Gothic" panose="020B0502020202020204" pitchFamily="34" charset="0"/>
                      </a:endParaRPr>
                    </a:p>
                  </a:txBody>
                  <a:tcPr/>
                </a:tc>
                <a:tc>
                  <a:txBody>
                    <a:bodyPr/>
                    <a:lstStyle/>
                    <a:p>
                      <a:endParaRPr lang="en-GB" sz="2200" dirty="0">
                        <a:solidFill>
                          <a:srgbClr val="115076"/>
                        </a:solidFill>
                        <a:latin typeface="Century Gothic" panose="020B0502020202020204" pitchFamily="34" charset="0"/>
                      </a:endParaRPr>
                    </a:p>
                  </a:txBody>
                  <a:tcPr/>
                </a:tc>
                <a:extLst>
                  <a:ext uri="{0D108BD9-81ED-4DB2-BD59-A6C34878D82A}">
                    <a16:rowId xmlns:a16="http://schemas.microsoft.com/office/drawing/2014/main" val="2524911152"/>
                  </a:ext>
                </a:extLst>
              </a:tr>
            </a:tbl>
          </a:graphicData>
        </a:graphic>
      </p:graphicFrame>
    </p:spTree>
    <p:extLst>
      <p:ext uri="{BB962C8B-B14F-4D97-AF65-F5344CB8AC3E}">
        <p14:creationId xmlns:p14="http://schemas.microsoft.com/office/powerpoint/2010/main" val="3033980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900672" cy="707849"/>
          </a:xfrm>
        </p:spPr>
        <p:txBody>
          <a:bodyPr>
            <a:normAutofit/>
          </a:bodyPr>
          <a:lstStyle/>
          <a:p>
            <a:r>
              <a:rPr lang="en-GB" sz="3200" b="1">
                <a:solidFill>
                  <a:schemeClr val="bg1"/>
                </a:solidFill>
              </a:rPr>
              <a:t>Favourite things</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36352" y="247046"/>
            <a:ext cx="152097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CAC54E2-F0D2-4677-B183-7F9A94D93385}"/>
              </a:ext>
            </a:extLst>
          </p:cNvPr>
          <p:cNvSpPr txBox="1"/>
          <p:nvPr/>
        </p:nvSpPr>
        <p:spPr>
          <a:xfrm>
            <a:off x="300038" y="1348871"/>
            <a:ext cx="11220076" cy="4832092"/>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Write sentences </a:t>
            </a:r>
            <a:r>
              <a:rPr lang="en-GB" sz="2200" dirty="0">
                <a:solidFill>
                  <a:srgbClr val="115076"/>
                </a:solidFill>
                <a:latin typeface="Century Gothic" panose="020B0502020202020204" pitchFamily="34" charset="0"/>
              </a:rPr>
              <a:t>to</a:t>
            </a:r>
            <a:r>
              <a:rPr lang="en-GB" sz="2200" b="1" dirty="0">
                <a:solidFill>
                  <a:srgbClr val="115076"/>
                </a:solidFill>
                <a:latin typeface="Century Gothic" panose="020B0502020202020204" pitchFamily="34" charset="0"/>
              </a:rPr>
              <a:t> </a:t>
            </a:r>
            <a:r>
              <a:rPr lang="en-GB" sz="2200" dirty="0">
                <a:solidFill>
                  <a:srgbClr val="115076"/>
                </a:solidFill>
                <a:latin typeface="Century Gothic" panose="020B0502020202020204" pitchFamily="34" charset="0"/>
              </a:rPr>
              <a:t>describe your partner’s favourite things.</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1. </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2.</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3.</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4.</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5.</a:t>
            </a:r>
          </a:p>
          <a:p>
            <a:endParaRPr lang="en-GB" sz="2200" dirty="0">
              <a:solidFill>
                <a:srgbClr val="115076"/>
              </a:solidFill>
              <a:latin typeface="Century Gothic" panose="020B0502020202020204" pitchFamily="34" charset="0"/>
            </a:endParaRPr>
          </a:p>
          <a:p>
            <a:r>
              <a:rPr lang="en-GB" sz="2200" dirty="0">
                <a:solidFill>
                  <a:srgbClr val="115076"/>
                </a:solidFill>
                <a:latin typeface="Century Gothic" panose="020B0502020202020204" pitchFamily="34" charset="0"/>
              </a:rPr>
              <a:t>6.</a:t>
            </a:r>
          </a:p>
          <a:p>
            <a:endParaRPr lang="en-GB" sz="2200" b="1" dirty="0">
              <a:solidFill>
                <a:srgbClr val="115076"/>
              </a:solidFill>
              <a:latin typeface="Century Gothic" panose="020B0502020202020204" pitchFamily="34" charset="0"/>
            </a:endParaRPr>
          </a:p>
        </p:txBody>
      </p:sp>
      <p:sp>
        <p:nvSpPr>
          <p:cNvPr id="9" name="TextBox 8">
            <a:extLst>
              <a:ext uri="{FF2B5EF4-FFF2-40B4-BE49-F238E27FC236}">
                <a16:creationId xmlns:a16="http://schemas.microsoft.com/office/drawing/2014/main" id="{381944AB-09C4-47E9-A5FB-FFB898A2D368}"/>
              </a:ext>
            </a:extLst>
          </p:cNvPr>
          <p:cNvSpPr txBox="1"/>
          <p:nvPr/>
        </p:nvSpPr>
        <p:spPr>
          <a:xfrm>
            <a:off x="898641" y="1991810"/>
            <a:ext cx="5639320"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Mia</a:t>
            </a:r>
            <a:r>
              <a:rPr lang="en-GB" sz="2400" b="1" dirty="0" err="1">
                <a:solidFill>
                  <a:srgbClr val="115076"/>
                </a:solidFill>
                <a:latin typeface="Century Gothic" panose="020B0502020202020204" pitchFamily="34" charset="0"/>
              </a:rPr>
              <a:t>s</a:t>
            </a:r>
            <a:r>
              <a:rPr lang="en-GB" sz="2400" b="1"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Lieblingsbuch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Harry Potter.</a:t>
            </a:r>
            <a:endParaRPr lang="en-GB" sz="2400" b="1"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381944AB-09C4-47E9-A5FB-FFB898A2D368}"/>
              </a:ext>
            </a:extLst>
          </p:cNvPr>
          <p:cNvSpPr txBox="1"/>
          <p:nvPr/>
        </p:nvSpPr>
        <p:spPr>
          <a:xfrm>
            <a:off x="898640" y="2630186"/>
            <a:ext cx="8626359"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Mias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Lieblingsband</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ist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Silbermond</a:t>
            </a:r>
            <a:r>
              <a:rPr lang="en-GB" sz="2400" dirty="0">
                <a:solidFill>
                  <a:srgbClr val="115076"/>
                </a:solidFill>
                <a:latin typeface="Century Gothic" panose="020B0502020202020204" pitchFamily="34" charset="0"/>
              </a:rPr>
              <a:t>. </a:t>
            </a:r>
            <a:endParaRPr lang="en-GB" sz="2400" b="1"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381944AB-09C4-47E9-A5FB-FFB898A2D368}"/>
              </a:ext>
            </a:extLst>
          </p:cNvPr>
          <p:cNvSpPr txBox="1"/>
          <p:nvPr/>
        </p:nvSpPr>
        <p:spPr>
          <a:xfrm>
            <a:off x="898641" y="3340088"/>
            <a:ext cx="5639320"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Mia hat </a:t>
            </a:r>
            <a:r>
              <a:rPr lang="en-GB" sz="2400" dirty="0" err="1">
                <a:solidFill>
                  <a:srgbClr val="115076"/>
                </a:solidFill>
                <a:latin typeface="Century Gothic" panose="020B0502020202020204" pitchFamily="34" charset="0"/>
              </a:rPr>
              <a:t>keinen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Lieblingsfilm</a:t>
            </a:r>
            <a:r>
              <a:rPr lang="en-GB" sz="2400" dirty="0">
                <a:solidFill>
                  <a:srgbClr val="115076"/>
                </a:solidFill>
                <a:latin typeface="Century Gothic" panose="020B0502020202020204" pitchFamily="34" charset="0"/>
              </a:rPr>
              <a:t>.</a:t>
            </a:r>
            <a:endParaRPr lang="en-GB" sz="2400" b="1" dirty="0">
              <a:solidFill>
                <a:srgbClr val="115076"/>
              </a:solidFill>
              <a:latin typeface="Century Gothic" panose="020B0502020202020204" pitchFamily="34" charset="0"/>
            </a:endParaRPr>
          </a:p>
        </p:txBody>
      </p:sp>
      <p:sp>
        <p:nvSpPr>
          <p:cNvPr id="12" name="TextBox 11">
            <a:extLst>
              <a:ext uri="{FF2B5EF4-FFF2-40B4-BE49-F238E27FC236}">
                <a16:creationId xmlns:a16="http://schemas.microsoft.com/office/drawing/2014/main" id="{381944AB-09C4-47E9-A5FB-FFB898A2D368}"/>
              </a:ext>
            </a:extLst>
          </p:cNvPr>
          <p:cNvSpPr txBox="1"/>
          <p:nvPr/>
        </p:nvSpPr>
        <p:spPr>
          <a:xfrm>
            <a:off x="300038" y="5847530"/>
            <a:ext cx="11508815" cy="461665"/>
          </a:xfrm>
          <a:prstGeom prst="rect">
            <a:avLst/>
          </a:prstGeom>
          <a:noFill/>
        </p:spPr>
        <p:txBody>
          <a:bodyPr wrap="square" rtlCol="0">
            <a:spAutoFit/>
          </a:bodyPr>
          <a:lstStyle/>
          <a:p>
            <a:r>
              <a:rPr lang="en-GB" sz="2400" dirty="0" err="1">
                <a:solidFill>
                  <a:srgbClr val="115076"/>
                </a:solidFill>
                <a:latin typeface="Century Gothic" panose="020B0502020202020204" pitchFamily="34" charset="0"/>
              </a:rPr>
              <a:t>Mia</a:t>
            </a:r>
            <a:r>
              <a:rPr lang="en-GB" sz="2400" b="1" dirty="0" err="1">
                <a:solidFill>
                  <a:srgbClr val="115076"/>
                </a:solidFill>
                <a:latin typeface="Century Gothic" panose="020B0502020202020204" pitchFamily="34" charset="0"/>
              </a:rPr>
              <a:t>s</a:t>
            </a:r>
            <a:r>
              <a:rPr lang="en-GB" sz="2400" b="1"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Lieblingsbuch</a:t>
            </a:r>
            <a:r>
              <a:rPr lang="en-GB" sz="2400" dirty="0">
                <a:solidFill>
                  <a:srgbClr val="115076"/>
                </a:solidFill>
                <a:latin typeface="Century Gothic" panose="020B0502020202020204" pitchFamily="34" charset="0"/>
              </a:rPr>
              <a:t> [Mia</a:t>
            </a:r>
            <a:r>
              <a:rPr lang="en-GB" sz="2400" b="1" dirty="0">
                <a:solidFill>
                  <a:srgbClr val="115076"/>
                </a:solidFill>
                <a:latin typeface="Century Gothic" panose="020B0502020202020204" pitchFamily="34" charset="0"/>
              </a:rPr>
              <a:t>’s </a:t>
            </a:r>
            <a:r>
              <a:rPr lang="en-GB" sz="2400" dirty="0">
                <a:solidFill>
                  <a:srgbClr val="115076"/>
                </a:solidFill>
                <a:latin typeface="Century Gothic" panose="020B0502020202020204" pitchFamily="34" charset="0"/>
              </a:rPr>
              <a:t>favourite book]. </a:t>
            </a:r>
            <a:r>
              <a:rPr lang="en-GB" sz="2400" b="1" u="sng" dirty="0">
                <a:solidFill>
                  <a:srgbClr val="115076"/>
                </a:solidFill>
                <a:latin typeface="Century Gothic" panose="020B0502020202020204" pitchFamily="34" charset="0"/>
              </a:rPr>
              <a:t>No apostrophe</a:t>
            </a:r>
            <a:r>
              <a:rPr lang="en-GB" sz="2400" dirty="0">
                <a:solidFill>
                  <a:srgbClr val="115076"/>
                </a:solidFill>
                <a:latin typeface="Century Gothic" panose="020B0502020202020204" pitchFamily="34" charset="0"/>
              </a:rPr>
              <a:t> in German.</a:t>
            </a:r>
            <a:endParaRPr lang="en-GB"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57436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06D56D42-E614-4AB0-A1B9-45960A12A1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2" y="2292609"/>
            <a:ext cx="1280271" cy="1737511"/>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7F8C4467-7F66-43BE-B29E-05F4D3176B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22764"/>
            <a:ext cx="2716923" cy="1993871"/>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0B31222A-1928-452D-BFF3-0E7334E36A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4279" y="2292609"/>
            <a:ext cx="1280271" cy="173751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08CE54B-0794-4433-B553-A7F2EDAE7C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8108" y="4222764"/>
            <a:ext cx="2716923" cy="1993871"/>
          </a:xfrm>
          <a:prstGeom prst="rect">
            <a:avLst/>
          </a:prstGeom>
        </p:spPr>
      </p:pic>
    </p:spTree>
    <p:extLst>
      <p:ext uri="{BB962C8B-B14F-4D97-AF65-F5344CB8AC3E}">
        <p14:creationId xmlns:p14="http://schemas.microsoft.com/office/powerpoint/2010/main" val="254636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149" y="5457594"/>
            <a:ext cx="11066804" cy="461665"/>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5"/>
              </a:rPr>
              <a:t>Term 1.1 Week 4</a:t>
            </a:r>
            <a:endParaRPr lang="en-GB" sz="2400" dirty="0">
              <a:solidFill>
                <a:srgbClr val="5B9BD5">
                  <a:lumMod val="50000"/>
                </a:srgbClr>
              </a:solidFill>
              <a:latin typeface="Century Gothic" panose="020B0502020202020204" pitchFamily="34" charset="0"/>
            </a:endParaRPr>
          </a:p>
        </p:txBody>
      </p:sp>
      <p:sp>
        <p:nvSpPr>
          <p:cNvPr id="16" name="TextBox 1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Week 1)</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Audio file</a:t>
            </a:r>
            <a:endParaRPr lang="en-GB" sz="2400" dirty="0">
              <a:solidFill>
                <a:srgbClr val="115076"/>
              </a:solidFill>
              <a:latin typeface="Century Gothic" panose="020B0502020202020204" pitchFamily="34" charset="0"/>
            </a:endParaRPr>
          </a:p>
        </p:txBody>
      </p:sp>
      <p:sp>
        <p:nvSpPr>
          <p:cNvPr id="18" name="TextBox 17"/>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9" name="Picture 18"/>
          <p:cNvPicPr/>
          <p:nvPr/>
        </p:nvPicPr>
        <p:blipFill>
          <a:blip r:embed="rId7">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20" name="TextBox 19"/>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Student worksheet</a:t>
            </a:r>
            <a:endParaRPr lang="en-GB" sz="2400" dirty="0">
              <a:solidFill>
                <a:srgbClr val="115076"/>
              </a:solidFill>
              <a:latin typeface="Century Gothic" panose="020B0502020202020204" pitchFamily="34" charset="0"/>
            </a:endParaRPr>
          </a:p>
        </p:txBody>
      </p:sp>
      <p:sp>
        <p:nvSpPr>
          <p:cNvPr id="21" name="TextBox 20">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9"/>
              </a:rPr>
              <a:t>Quizlet link</a:t>
            </a:r>
            <a:br>
              <a:rPr lang="en-GB" sz="2400" dirty="0"/>
            </a:br>
            <a:endParaRPr lang="en-GB" sz="2400" dirty="0">
              <a:solidFill>
                <a:srgbClr val="115076"/>
              </a:solidFill>
              <a:latin typeface="Century Gothic" panose="020B0502020202020204" pitchFamily="34" charset="0"/>
            </a:endParaRPr>
          </a:p>
        </p:txBody>
      </p:sp>
      <p:pic>
        <p:nvPicPr>
          <p:cNvPr id="22" name="Picture 21"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92909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635497"/>
            <a:ext cx="3734400" cy="584775"/>
          </a:xfrm>
          <a:prstGeom prst="rect">
            <a:avLst/>
          </a:prstGeom>
          <a:solidFill>
            <a:schemeClr val="bg1"/>
          </a:solidFill>
        </p:spPr>
        <p:txBody>
          <a:bodyPr wrap="square" rtlCol="0">
            <a:spAutoFit/>
          </a:bodyPr>
          <a:lstStyle/>
          <a:p>
            <a:pPr algn="ctr"/>
            <a:r>
              <a:rPr lang="en-GB" sz="3200" dirty="0">
                <a:solidFill>
                  <a:srgbClr val="1F4E79"/>
                </a:solidFill>
                <a:latin typeface="Century Gothic" panose="020B0502020202020204" pitchFamily="34" charset="0"/>
              </a:rPr>
              <a:t>die </a:t>
            </a:r>
            <a:r>
              <a:rPr lang="en-GB" sz="3200" dirty="0" err="1">
                <a:solidFill>
                  <a:srgbClr val="1F4E79"/>
                </a:solidFill>
                <a:latin typeface="Century Gothic" panose="020B0502020202020204" pitchFamily="34" charset="0"/>
              </a:rPr>
              <a:t>Sängerin</a:t>
            </a:r>
            <a:endParaRPr lang="en-GB" sz="3200" dirty="0">
              <a:solidFill>
                <a:srgbClr val="1F4E79"/>
              </a:solidFill>
              <a:latin typeface="Century Gothic" panose="020B0502020202020204" pitchFamily="34" charset="0"/>
            </a:endParaRPr>
          </a:p>
        </p:txBody>
      </p:sp>
      <p:pic>
        <p:nvPicPr>
          <p:cNvPr id="7" name="Picture 2" descr="Silhouette, Singing, Woman, Entertainment, Emotio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2815" y="1423070"/>
            <a:ext cx="1758066" cy="351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365920"/>
            <a:ext cx="3734400" cy="584775"/>
          </a:xfrm>
          <a:prstGeom prst="rect">
            <a:avLst/>
          </a:prstGeom>
          <a:solidFill>
            <a:schemeClr val="bg1"/>
          </a:solidFill>
        </p:spPr>
        <p:txBody>
          <a:bodyPr wrap="square" rtlCol="0">
            <a:spAutoFit/>
          </a:bodyPr>
          <a:lstStyle/>
          <a:p>
            <a:pPr algn="ctr"/>
            <a:r>
              <a:rPr lang="en-GB" sz="3200" dirty="0">
                <a:solidFill>
                  <a:srgbClr val="1F4E79"/>
                </a:solidFill>
                <a:latin typeface="Century Gothic" panose="020B0502020202020204" pitchFamily="34" charset="0"/>
              </a:rPr>
              <a:t>der Film</a:t>
            </a:r>
          </a:p>
        </p:txBody>
      </p:sp>
      <p:pic>
        <p:nvPicPr>
          <p:cNvPr id="7" name="Picture 6" descr="Video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534" y="1828158"/>
            <a:ext cx="28575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3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7" y="5452618"/>
            <a:ext cx="3734400" cy="584775"/>
          </a:xfrm>
          <a:prstGeom prst="rect">
            <a:avLst/>
          </a:prstGeom>
          <a:solidFill>
            <a:schemeClr val="bg1"/>
          </a:solidFill>
        </p:spPr>
        <p:txBody>
          <a:bodyPr wrap="square" rtlCol="0">
            <a:spAutoFit/>
          </a:bodyPr>
          <a:lstStyle/>
          <a:p>
            <a:pPr algn="ctr"/>
            <a:r>
              <a:rPr lang="en-GB" sz="3200" dirty="0">
                <a:solidFill>
                  <a:srgbClr val="1F4E79"/>
                </a:solidFill>
                <a:latin typeface="Century Gothic" panose="020B0502020202020204" pitchFamily="34" charset="0"/>
              </a:rPr>
              <a:t>die Band</a:t>
            </a:r>
          </a:p>
        </p:txBody>
      </p:sp>
      <p:pic>
        <p:nvPicPr>
          <p:cNvPr id="7" name="Picture 2" descr="Band, Silhouette, Drums, Guitar, Electric, Rock">
            <a:extLst>
              <a:ext uri="{FF2B5EF4-FFF2-40B4-BE49-F238E27FC236}">
                <a16:creationId xmlns:a16="http://schemas.microsoft.com/office/drawing/2014/main" id="{CE2DF68C-0D2D-4399-B20E-FF2D160CF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9501" y="1451185"/>
            <a:ext cx="6044693" cy="349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204D7E1-CAF7-4C39-9F98-74EFF26FA7DF}"/>
              </a:ext>
            </a:extLst>
          </p:cNvPr>
          <p:cNvSpPr txBox="1"/>
          <p:nvPr/>
        </p:nvSpPr>
        <p:spPr>
          <a:xfrm>
            <a:off x="4074648" y="5513578"/>
            <a:ext cx="3734400" cy="584775"/>
          </a:xfrm>
          <a:prstGeom prst="rect">
            <a:avLst/>
          </a:prstGeom>
          <a:solidFill>
            <a:schemeClr val="bg1"/>
          </a:solidFill>
        </p:spPr>
        <p:txBody>
          <a:bodyPr wrap="square" rtlCol="0">
            <a:spAutoFit/>
          </a:bodyPr>
          <a:lstStyle/>
          <a:p>
            <a:pPr algn="ctr"/>
            <a:r>
              <a:rPr lang="en-GB" sz="3200" dirty="0">
                <a:solidFill>
                  <a:srgbClr val="1F4E79"/>
                </a:solidFill>
                <a:latin typeface="Century Gothic" panose="020B0502020202020204" pitchFamily="34" charset="0"/>
              </a:rPr>
              <a:t>das Buch</a:t>
            </a:r>
          </a:p>
        </p:txBody>
      </p:sp>
      <p:pic>
        <p:nvPicPr>
          <p:cNvPr id="7" name="Picture 6">
            <a:extLst>
              <a:ext uri="{FF2B5EF4-FFF2-40B4-BE49-F238E27FC236}">
                <a16:creationId xmlns:a16="http://schemas.microsoft.com/office/drawing/2014/main" id="{C8B213A2-FF49-496B-8E35-C46F561B3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9079" y="1626240"/>
            <a:ext cx="3533842" cy="3298252"/>
          </a:xfrm>
          <a:prstGeom prst="rect">
            <a:avLst/>
          </a:prstGeom>
        </p:spPr>
      </p:pic>
    </p:spTree>
    <p:extLst>
      <p:ext uri="{BB962C8B-B14F-4D97-AF65-F5344CB8AC3E}">
        <p14:creationId xmlns:p14="http://schemas.microsoft.com/office/powerpoint/2010/main" val="38619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DC5B6AB3-7F34-E544-97A3-138315B8599D}"/>
              </a:ext>
            </a:extLst>
          </p:cNvPr>
          <p:cNvSpPr txBox="1"/>
          <p:nvPr/>
        </p:nvSpPr>
        <p:spPr>
          <a:xfrm>
            <a:off x="104707" y="1308640"/>
            <a:ext cx="12192000" cy="4339650"/>
          </a:xfrm>
          <a:prstGeom prst="rect">
            <a:avLst/>
          </a:prstGeom>
          <a:noFill/>
        </p:spPr>
        <p:txBody>
          <a:bodyPr wrap="square" rtlCol="0">
            <a:spAutoFit/>
          </a:bodyPr>
          <a:lstStyle/>
          <a:p>
            <a:pPr algn="ctr"/>
            <a:r>
              <a:rPr lang="en-GB" sz="13800" b="1" dirty="0">
                <a:solidFill>
                  <a:srgbClr val="5B9BD5">
                    <a:lumMod val="50000"/>
                  </a:srgbClr>
                </a:solidFill>
                <a:latin typeface="Century Gothic" panose="020B0502020202020204" pitchFamily="34" charset="0"/>
              </a:rPr>
              <a:t>Wie </a:t>
            </a:r>
            <a:r>
              <a:rPr lang="en-GB" sz="13800" b="1" dirty="0" err="1">
                <a:solidFill>
                  <a:srgbClr val="5B9BD5">
                    <a:lumMod val="50000"/>
                  </a:srgbClr>
                </a:solidFill>
                <a:latin typeface="Century Gothic" panose="020B0502020202020204" pitchFamily="34" charset="0"/>
              </a:rPr>
              <a:t>schreibt</a:t>
            </a:r>
            <a:r>
              <a:rPr lang="en-GB" sz="13800" b="1" dirty="0">
                <a:solidFill>
                  <a:srgbClr val="5B9BD5">
                    <a:lumMod val="50000"/>
                  </a:srgbClr>
                </a:solidFill>
                <a:latin typeface="Century Gothic" panose="020B0502020202020204" pitchFamily="34" charset="0"/>
              </a:rPr>
              <a:t> </a:t>
            </a:r>
            <a:r>
              <a:rPr lang="en-GB" sz="13800" b="1">
                <a:solidFill>
                  <a:srgbClr val="5B9BD5">
                    <a:lumMod val="50000"/>
                  </a:srgbClr>
                </a:solidFill>
                <a:latin typeface="Century Gothic" panose="020B0502020202020204" pitchFamily="34" charset="0"/>
              </a:rPr>
              <a:t>man…?</a:t>
            </a:r>
            <a:endParaRPr lang="en-GB" sz="13800"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89379649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1336</TotalTime>
  <Words>8169</Words>
  <Application>Microsoft Macintosh PowerPoint</Application>
  <PresentationFormat>Widescreen</PresentationFormat>
  <Paragraphs>1108</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Century</vt:lpstr>
      <vt:lpstr>Century Gothic</vt:lpstr>
      <vt:lpstr>Segoe Script</vt:lpstr>
      <vt:lpstr>1_Office Theme</vt:lpstr>
      <vt:lpstr>2_Office Theme</vt:lpstr>
      <vt:lpstr>Asking and answering questions about having </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Asking questions</vt:lpstr>
      <vt:lpstr>Grammatik</vt:lpstr>
      <vt:lpstr>Grammatik - Antworten</vt:lpstr>
      <vt:lpstr>Questions and statements</vt:lpstr>
      <vt:lpstr>Ist das eine Frage?</vt:lpstr>
      <vt:lpstr>ie</vt:lpstr>
      <vt:lpstr>ie</vt:lpstr>
      <vt:lpstr>ie</vt:lpstr>
      <vt:lpstr>ie</vt:lpstr>
      <vt:lpstr>ie</vt:lpstr>
      <vt:lpstr>ie</vt:lpstr>
      <vt:lpstr>Phonetik</vt:lpstr>
      <vt:lpstr>Phonetik</vt:lpstr>
      <vt:lpstr>Asking and answering questions about having </vt:lpstr>
      <vt:lpstr>Phonetik</vt:lpstr>
      <vt:lpstr>Pirates!</vt:lpstr>
      <vt:lpstr>Pirates!</vt:lpstr>
      <vt:lpstr>Pirates!</vt:lpstr>
      <vt:lpstr>Phonetik</vt:lpstr>
      <vt:lpstr>Vokabeln</vt:lpstr>
      <vt:lpstr>Vokabeln</vt:lpstr>
      <vt:lpstr>Vokabeln</vt:lpstr>
      <vt:lpstr>Using kein after haben</vt:lpstr>
      <vt:lpstr>Lieblingsdinge</vt:lpstr>
      <vt:lpstr>Lieblingsdinge - Antworten</vt:lpstr>
      <vt:lpstr>Grammatik</vt:lpstr>
      <vt:lpstr>My  mein, mein, meine</vt:lpstr>
      <vt:lpstr>Do you have a favourite...?</vt:lpstr>
      <vt:lpstr>Favourite things</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205</cp:revision>
  <dcterms:created xsi:type="dcterms:W3CDTF">2020-06-03T16:44:05Z</dcterms:created>
  <dcterms:modified xsi:type="dcterms:W3CDTF">2021-12-15T12:30:11Z</dcterms:modified>
</cp:coreProperties>
</file>