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723" r:id="rId2"/>
    <p:sldMasterId id="2147483736" r:id="rId3"/>
  </p:sldMasterIdLst>
  <p:notesMasterIdLst>
    <p:notesMasterId r:id="rId43"/>
  </p:notesMasterIdLst>
  <p:sldIdLst>
    <p:sldId id="259" r:id="rId4"/>
    <p:sldId id="687" r:id="rId5"/>
    <p:sldId id="741" r:id="rId6"/>
    <p:sldId id="704" r:id="rId7"/>
    <p:sldId id="700" r:id="rId8"/>
    <p:sldId id="715" r:id="rId9"/>
    <p:sldId id="720" r:id="rId10"/>
    <p:sldId id="747" r:id="rId11"/>
    <p:sldId id="748" r:id="rId12"/>
    <p:sldId id="744" r:id="rId13"/>
    <p:sldId id="746" r:id="rId14"/>
    <p:sldId id="757" r:id="rId15"/>
    <p:sldId id="758" r:id="rId16"/>
    <p:sldId id="759" r:id="rId17"/>
    <p:sldId id="760" r:id="rId18"/>
    <p:sldId id="761" r:id="rId19"/>
    <p:sldId id="762" r:id="rId20"/>
    <p:sldId id="273" r:id="rId21"/>
    <p:sldId id="743" r:id="rId22"/>
    <p:sldId id="755" r:id="rId23"/>
    <p:sldId id="756" r:id="rId24"/>
    <p:sldId id="281" r:id="rId25"/>
    <p:sldId id="763" r:id="rId26"/>
    <p:sldId id="491" r:id="rId27"/>
    <p:sldId id="277" r:id="rId28"/>
    <p:sldId id="765" r:id="rId29"/>
    <p:sldId id="767" r:id="rId30"/>
    <p:sldId id="768" r:id="rId31"/>
    <p:sldId id="769" r:id="rId32"/>
    <p:sldId id="770" r:id="rId33"/>
    <p:sldId id="750" r:id="rId34"/>
    <p:sldId id="749" r:id="rId35"/>
    <p:sldId id="752" r:id="rId36"/>
    <p:sldId id="753" r:id="rId37"/>
    <p:sldId id="672" r:id="rId38"/>
    <p:sldId id="754" r:id="rId39"/>
    <p:sldId id="751" r:id="rId40"/>
    <p:sldId id="766" r:id="rId41"/>
    <p:sldId id="26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6" clrIdx="0">
    <p:extLst>
      <p:ext uri="{19B8F6BF-5375-455C-9EA6-DF929625EA0E}">
        <p15:presenceInfo xmlns:p15="http://schemas.microsoft.com/office/powerpoint/2012/main" userId="3205221db0cafe4f" providerId="Windows Live"/>
      </p:ext>
    </p:extLst>
  </p:cmAuthor>
  <p:cmAuthor id="2" name="Rachel Hawkes" initials="RH" lastIdx="1" clrIdx="1">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FFE8CB"/>
    <a:srgbClr val="FBF0D5"/>
    <a:srgbClr val="EBEFF7"/>
    <a:srgbClr val="FFF4E7"/>
    <a:srgbClr val="FF3300"/>
    <a:srgbClr val="D1DFEF"/>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48" autoAdjust="0"/>
    <p:restoredTop sz="87731" autoAdjust="0"/>
  </p:normalViewPr>
  <p:slideViewPr>
    <p:cSldViewPr snapToGrid="0">
      <p:cViewPr varScale="1">
        <p:scale>
          <a:sx n="97" d="100"/>
          <a:sy n="97" d="100"/>
        </p:scale>
        <p:origin x="760" y="200"/>
      </p:cViewPr>
      <p:guideLst/>
    </p:cSldViewPr>
  </p:slideViewPr>
  <p:outlineViewPr>
    <p:cViewPr>
      <p:scale>
        <a:sx n="33" d="100"/>
        <a:sy n="33" d="100"/>
      </p:scale>
      <p:origin x="0" y="0"/>
    </p:cViewPr>
  </p:outlineViewPr>
  <p:notesTextViewPr>
    <p:cViewPr>
      <p:scale>
        <a:sx n="3" d="2"/>
        <a:sy n="3" d="2"/>
      </p:scale>
      <p:origin x="0" y="-5248"/>
    </p:cViewPr>
  </p:notesTextViewPr>
  <p:sorterViewPr>
    <p:cViewPr>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tenses: perfect tense (sein, </a:t>
            </a:r>
            <a:r>
              <a:rPr lang="en-GB" sz="1200" b="0" dirty="0" err="1"/>
              <a:t>haben</a:t>
            </a:r>
            <a:r>
              <a:rPr lang="en-GB" sz="1200" b="0" dirty="0"/>
              <a:t>); imperfect tense (sein, </a:t>
            </a:r>
            <a:r>
              <a:rPr lang="en-GB" sz="1200" b="0" dirty="0" err="1"/>
              <a:t>haben</a:t>
            </a:r>
            <a:r>
              <a:rPr lang="en-GB" sz="1200" b="0" dirty="0"/>
              <a:t>); imperfect modal verbs (</a:t>
            </a:r>
            <a:r>
              <a:rPr lang="en-GB" sz="1200" b="0" dirty="0" err="1"/>
              <a:t>wollen</a:t>
            </a:r>
            <a:r>
              <a:rPr lang="en-GB" sz="1200" b="0" dirty="0"/>
              <a:t>, </a:t>
            </a:r>
            <a:r>
              <a:rPr lang="en-GB" sz="1200" b="0" dirty="0" err="1"/>
              <a:t>müssen</a:t>
            </a:r>
            <a:r>
              <a:rPr lang="en-GB" sz="1200" b="0" dirty="0"/>
              <a:t>, </a:t>
            </a:r>
            <a:r>
              <a:rPr lang="en-GB" sz="1200" b="0" dirty="0" err="1"/>
              <a:t>können</a:t>
            </a:r>
            <a:r>
              <a:rPr lang="en-GB" sz="1200" b="0" dirty="0"/>
              <a:t>)</a:t>
            </a:r>
            <a:br>
              <a:rPr lang="en-GB" sz="1200" b="0" dirty="0"/>
            </a:br>
            <a:r>
              <a:rPr lang="en-GB" sz="1200" b="0" dirty="0"/>
              <a:t>Revisit multiple SSC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a:t>
            </a:r>
            <a:r>
              <a:rPr lang="en-GB" sz="1200" b="0" dirty="0"/>
              <a:t>: both lessons this week include a revision of grammar and vocabulary, plus assessment practice.  It may be that teachers are also overseeing students recording their speaking assessments during the lesson. To facilitate this, teachers can select tasks judiciously.  For example, rather than present the grammar revision slides, students could be directed to the appropriate pages in the Language Guide to self-access the explanations before completing the tasks. Most tasks are a little longer than usual, and can be completed independently of the teacher, allowing some time to monitor students who are recording their speaking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9.2.2.4 (revisit): </a:t>
            </a:r>
            <a:r>
              <a:rPr lang="en-US" sz="1200" kern="1200" dirty="0" err="1">
                <a:solidFill>
                  <a:schemeClr val="tx1"/>
                </a:solidFill>
                <a:effectLst/>
                <a:latin typeface="+mn-lt"/>
                <a:ea typeface="+mn-ea"/>
                <a:cs typeface="+mn-cs"/>
              </a:rPr>
              <a:t>enthalten</a:t>
            </a:r>
            <a:r>
              <a:rPr lang="en-US" sz="1200" kern="1200" dirty="0">
                <a:solidFill>
                  <a:schemeClr val="tx1"/>
                </a:solidFill>
                <a:effectLst/>
                <a:latin typeface="+mn-lt"/>
                <a:ea typeface="+mn-ea"/>
                <a:cs typeface="+mn-cs"/>
              </a:rPr>
              <a:t> [562] </a:t>
            </a:r>
            <a:r>
              <a:rPr lang="en-US" sz="1200" kern="1200" dirty="0" err="1">
                <a:solidFill>
                  <a:schemeClr val="tx1"/>
                </a:solidFill>
                <a:effectLst/>
                <a:latin typeface="+mn-lt"/>
                <a:ea typeface="+mn-ea"/>
                <a:cs typeface="+mn-cs"/>
              </a:rPr>
              <a:t>erfahren</a:t>
            </a:r>
            <a:r>
              <a:rPr lang="en-US" sz="1200" kern="1200" dirty="0">
                <a:solidFill>
                  <a:schemeClr val="tx1"/>
                </a:solidFill>
                <a:effectLst/>
                <a:latin typeface="+mn-lt"/>
                <a:ea typeface="+mn-ea"/>
                <a:cs typeface="+mn-cs"/>
              </a:rPr>
              <a:t> [690] </a:t>
            </a:r>
            <a:r>
              <a:rPr lang="en-US" sz="1200" kern="1200" dirty="0" err="1">
                <a:solidFill>
                  <a:schemeClr val="tx1"/>
                </a:solidFill>
                <a:effectLst/>
                <a:latin typeface="+mn-lt"/>
                <a:ea typeface="+mn-ea"/>
                <a:cs typeface="+mn-cs"/>
              </a:rPr>
              <a:t>erlauben</a:t>
            </a:r>
            <a:r>
              <a:rPr lang="en-US" sz="1200" kern="1200" dirty="0">
                <a:solidFill>
                  <a:schemeClr val="tx1"/>
                </a:solidFill>
                <a:effectLst/>
                <a:latin typeface="+mn-lt"/>
                <a:ea typeface="+mn-ea"/>
                <a:cs typeface="+mn-cs"/>
              </a:rPr>
              <a:t> [963] </a:t>
            </a:r>
            <a:r>
              <a:rPr lang="en-US" sz="1200"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[520] fallen [332] </a:t>
            </a:r>
            <a:r>
              <a:rPr lang="en-US" sz="1200" kern="1200" dirty="0" err="1">
                <a:solidFill>
                  <a:schemeClr val="tx1"/>
                </a:solidFill>
                <a:effectLst/>
                <a:latin typeface="+mn-lt"/>
                <a:ea typeface="+mn-ea"/>
                <a:cs typeface="+mn-cs"/>
              </a:rPr>
              <a:t>gelegen</a:t>
            </a:r>
            <a:r>
              <a:rPr lang="en-US" sz="1200" kern="1200" dirty="0">
                <a:solidFill>
                  <a:schemeClr val="tx1"/>
                </a:solidFill>
                <a:effectLst/>
                <a:latin typeface="+mn-lt"/>
                <a:ea typeface="+mn-ea"/>
                <a:cs typeface="+mn-cs"/>
              </a:rPr>
              <a:t> [118] </a:t>
            </a:r>
            <a:r>
              <a:rPr lang="en-US" sz="1200" kern="1200" dirty="0" err="1">
                <a:solidFill>
                  <a:schemeClr val="tx1"/>
                </a:solidFill>
                <a:effectLst/>
                <a:latin typeface="+mn-lt"/>
                <a:ea typeface="+mn-ea"/>
                <a:cs typeface="+mn-cs"/>
              </a:rPr>
              <a:t>legen</a:t>
            </a:r>
            <a:r>
              <a:rPr lang="en-US" sz="1200" kern="1200" dirty="0">
                <a:solidFill>
                  <a:schemeClr val="tx1"/>
                </a:solidFill>
                <a:effectLst/>
                <a:latin typeface="+mn-lt"/>
                <a:ea typeface="+mn-ea"/>
                <a:cs typeface="+mn-cs"/>
              </a:rPr>
              <a:t> [352] </a:t>
            </a:r>
            <a:r>
              <a:rPr lang="en-US" sz="1200" kern="1200" dirty="0" err="1">
                <a:solidFill>
                  <a:schemeClr val="tx1"/>
                </a:solidFill>
                <a:effectLst/>
                <a:latin typeface="+mn-lt"/>
                <a:ea typeface="+mn-ea"/>
                <a:cs typeface="+mn-cs"/>
              </a:rPr>
              <a:t>verdienen</a:t>
            </a:r>
            <a:r>
              <a:rPr lang="en-US" sz="1200" kern="1200" dirty="0">
                <a:solidFill>
                  <a:schemeClr val="tx1"/>
                </a:solidFill>
                <a:effectLst/>
                <a:latin typeface="+mn-lt"/>
                <a:ea typeface="+mn-ea"/>
                <a:cs typeface="+mn-cs"/>
              </a:rPr>
              <a:t> [835] </a:t>
            </a:r>
            <a:r>
              <a:rPr lang="en-US" sz="1200" kern="1200" dirty="0" err="1">
                <a:solidFill>
                  <a:schemeClr val="tx1"/>
                </a:solidFill>
                <a:effectLst/>
                <a:latin typeface="+mn-lt"/>
                <a:ea typeface="+mn-ea"/>
                <a:cs typeface="+mn-cs"/>
              </a:rPr>
              <a:t>vergessen</a:t>
            </a:r>
            <a:r>
              <a:rPr lang="en-US" sz="1200" kern="1200" dirty="0">
                <a:solidFill>
                  <a:schemeClr val="tx1"/>
                </a:solidFill>
                <a:effectLst/>
                <a:latin typeface="+mn-lt"/>
                <a:ea typeface="+mn-ea"/>
                <a:cs typeface="+mn-cs"/>
              </a:rPr>
              <a:t> [584] werden1, </a:t>
            </a:r>
            <a:r>
              <a:rPr lang="en-US" sz="1200" kern="1200" dirty="0" err="1">
                <a:solidFill>
                  <a:schemeClr val="tx1"/>
                </a:solidFill>
                <a:effectLst/>
                <a:latin typeface="+mn-lt"/>
                <a:ea typeface="+mn-ea"/>
                <a:cs typeface="+mn-cs"/>
              </a:rPr>
              <a:t>wirst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wird</a:t>
            </a:r>
            <a:r>
              <a:rPr lang="en-US" sz="1200" kern="1200" dirty="0">
                <a:solidFill>
                  <a:schemeClr val="tx1"/>
                </a:solidFill>
                <a:effectLst/>
                <a:latin typeface="+mn-lt"/>
                <a:ea typeface="+mn-ea"/>
                <a:cs typeface="+mn-cs"/>
              </a:rPr>
              <a:t> [8] </a:t>
            </a:r>
            <a:r>
              <a:rPr lang="en-US" sz="1200" kern="1200" dirty="0" err="1">
                <a:solidFill>
                  <a:schemeClr val="tx1"/>
                </a:solidFill>
                <a:effectLst/>
                <a:latin typeface="+mn-lt"/>
                <a:ea typeface="+mn-ea"/>
                <a:cs typeface="+mn-cs"/>
              </a:rPr>
              <a:t>wohnen</a:t>
            </a:r>
            <a:r>
              <a:rPr lang="en-US" sz="1200" kern="1200" dirty="0">
                <a:solidFill>
                  <a:schemeClr val="tx1"/>
                </a:solidFill>
                <a:effectLst/>
                <a:latin typeface="+mn-lt"/>
                <a:ea typeface="+mn-ea"/>
                <a:cs typeface="+mn-cs"/>
              </a:rPr>
              <a:t> [560] </a:t>
            </a:r>
            <a:r>
              <a:rPr lang="en-US" sz="1200" kern="1200" dirty="0" err="1">
                <a:solidFill>
                  <a:schemeClr val="tx1"/>
                </a:solidFill>
                <a:effectLst/>
                <a:latin typeface="+mn-lt"/>
                <a:ea typeface="+mn-ea"/>
                <a:cs typeface="+mn-cs"/>
              </a:rPr>
              <a:t>welcher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welche</a:t>
            </a:r>
            <a:r>
              <a:rPr lang="en-US" sz="1200" kern="1200" dirty="0">
                <a:solidFill>
                  <a:schemeClr val="tx1"/>
                </a:solidFill>
                <a:effectLst/>
                <a:latin typeface="+mn-lt"/>
                <a:ea typeface="+mn-ea"/>
                <a:cs typeface="+mn-cs"/>
              </a:rPr>
              <a:t>, welches [122] dich [217] man [32] Sie [7] Angriff [1489] </a:t>
            </a:r>
            <a:r>
              <a:rPr lang="en-US" sz="1200" kern="1200" dirty="0" err="1">
                <a:solidFill>
                  <a:schemeClr val="tx1"/>
                </a:solidFill>
                <a:effectLst/>
                <a:latin typeface="+mn-lt"/>
                <a:ea typeface="+mn-ea"/>
                <a:cs typeface="+mn-cs"/>
              </a:rPr>
              <a:t>Gesetz</a:t>
            </a:r>
            <a:r>
              <a:rPr lang="en-US" sz="1200" kern="1200" dirty="0">
                <a:solidFill>
                  <a:schemeClr val="tx1"/>
                </a:solidFill>
                <a:effectLst/>
                <a:latin typeface="+mn-lt"/>
                <a:ea typeface="+mn-ea"/>
                <a:cs typeface="+mn-cs"/>
              </a:rPr>
              <a:t> [578] </a:t>
            </a:r>
            <a:r>
              <a:rPr lang="en-US" sz="1200" kern="1200" dirty="0" err="1">
                <a:solidFill>
                  <a:schemeClr val="tx1"/>
                </a:solidFill>
                <a:effectLst/>
                <a:latin typeface="+mn-lt"/>
                <a:ea typeface="+mn-ea"/>
                <a:cs typeface="+mn-cs"/>
              </a:rPr>
              <a:t>Grund</a:t>
            </a:r>
            <a:r>
              <a:rPr lang="en-US" sz="1200" kern="1200" dirty="0">
                <a:solidFill>
                  <a:schemeClr val="tx1"/>
                </a:solidFill>
                <a:effectLst/>
                <a:latin typeface="+mn-lt"/>
                <a:ea typeface="+mn-ea"/>
                <a:cs typeface="+mn-cs"/>
              </a:rPr>
              <a:t> [249] </a:t>
            </a:r>
            <a:r>
              <a:rPr lang="en-US" sz="1200" kern="1200" dirty="0" err="1">
                <a:solidFill>
                  <a:schemeClr val="tx1"/>
                </a:solidFill>
                <a:effectLst/>
                <a:latin typeface="+mn-lt"/>
                <a:ea typeface="+mn-ea"/>
                <a:cs typeface="+mn-cs"/>
              </a:rPr>
              <a:t>Haar</a:t>
            </a:r>
            <a:r>
              <a:rPr lang="en-US" sz="1200" kern="1200" dirty="0">
                <a:solidFill>
                  <a:schemeClr val="tx1"/>
                </a:solidFill>
                <a:effectLst/>
                <a:latin typeface="+mn-lt"/>
                <a:ea typeface="+mn-ea"/>
                <a:cs typeface="+mn-cs"/>
              </a:rPr>
              <a:t> [748] Hobby [3608] </a:t>
            </a:r>
            <a:r>
              <a:rPr lang="en-US" sz="1200"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kern="1200" dirty="0" err="1">
                <a:solidFill>
                  <a:schemeClr val="tx1"/>
                </a:solidFill>
                <a:effectLst/>
                <a:latin typeface="+mn-lt"/>
                <a:ea typeface="+mn-ea"/>
                <a:cs typeface="+mn-cs"/>
              </a:rPr>
              <a:t>Kosten</a:t>
            </a:r>
            <a:r>
              <a:rPr lang="en-US" sz="1200" kern="1200" dirty="0">
                <a:solidFill>
                  <a:schemeClr val="tx1"/>
                </a:solidFill>
                <a:effectLst/>
                <a:latin typeface="+mn-lt"/>
                <a:ea typeface="+mn-ea"/>
                <a:cs typeface="+mn-cs"/>
              </a:rPr>
              <a:t> [465] Lust [1407] </a:t>
            </a:r>
            <a:r>
              <a:rPr lang="en-US" sz="1200" kern="1200" dirty="0" err="1">
                <a:solidFill>
                  <a:schemeClr val="tx1"/>
                </a:solidFill>
                <a:effectLst/>
                <a:latin typeface="+mn-lt"/>
                <a:ea typeface="+mn-ea"/>
                <a:cs typeface="+mn-cs"/>
              </a:rPr>
              <a:t>Punkt</a:t>
            </a:r>
            <a:r>
              <a:rPr lang="en-US" sz="1200" kern="1200" dirty="0">
                <a:solidFill>
                  <a:schemeClr val="tx1"/>
                </a:solidFill>
                <a:effectLst/>
                <a:latin typeface="+mn-lt"/>
                <a:ea typeface="+mn-ea"/>
                <a:cs typeface="+mn-cs"/>
              </a:rPr>
              <a:t> [248] </a:t>
            </a:r>
            <a:r>
              <a:rPr lang="en-US" sz="1200" kern="1200" dirty="0" err="1">
                <a:solidFill>
                  <a:schemeClr val="tx1"/>
                </a:solidFill>
                <a:effectLst/>
                <a:latin typeface="+mn-lt"/>
                <a:ea typeface="+mn-ea"/>
                <a:cs typeface="+mn-cs"/>
              </a:rPr>
              <a:t>Schauspieler</a:t>
            </a:r>
            <a:r>
              <a:rPr lang="en-US" sz="1200" kern="1200" dirty="0">
                <a:solidFill>
                  <a:schemeClr val="tx1"/>
                </a:solidFill>
                <a:effectLst/>
                <a:latin typeface="+mn-lt"/>
                <a:ea typeface="+mn-ea"/>
                <a:cs typeface="+mn-cs"/>
              </a:rPr>
              <a:t> [1704] </a:t>
            </a:r>
            <a:r>
              <a:rPr lang="en-US" sz="1200" kern="1200" dirty="0" err="1">
                <a:solidFill>
                  <a:schemeClr val="tx1"/>
                </a:solidFill>
                <a:effectLst/>
                <a:latin typeface="+mn-lt"/>
                <a:ea typeface="+mn-ea"/>
                <a:cs typeface="+mn-cs"/>
              </a:rPr>
              <a:t>Stück</a:t>
            </a:r>
            <a:r>
              <a:rPr lang="en-US" sz="1200" kern="1200" dirty="0">
                <a:solidFill>
                  <a:schemeClr val="tx1"/>
                </a:solidFill>
                <a:effectLst/>
                <a:latin typeface="+mn-lt"/>
                <a:ea typeface="+mn-ea"/>
                <a:cs typeface="+mn-cs"/>
              </a:rPr>
              <a:t> [511] </a:t>
            </a:r>
            <a:r>
              <a:rPr lang="en-US" sz="1200" kern="1200" dirty="0" err="1">
                <a:solidFill>
                  <a:schemeClr val="tx1"/>
                </a:solidFill>
                <a:effectLst/>
                <a:latin typeface="+mn-lt"/>
                <a:ea typeface="+mn-ea"/>
                <a:cs typeface="+mn-cs"/>
              </a:rPr>
              <a:t>Telefon</a:t>
            </a:r>
            <a:r>
              <a:rPr lang="en-US" sz="1200" kern="1200" dirty="0">
                <a:solidFill>
                  <a:schemeClr val="tx1"/>
                </a:solidFill>
                <a:effectLst/>
                <a:latin typeface="+mn-lt"/>
                <a:ea typeface="+mn-ea"/>
                <a:cs typeface="+mn-cs"/>
              </a:rPr>
              <a:t> [1595] Uniform [3857] </a:t>
            </a:r>
            <a:r>
              <a:rPr lang="en-US" sz="1200" kern="1200" dirty="0" err="1">
                <a:solidFill>
                  <a:schemeClr val="tx1"/>
                </a:solidFill>
                <a:effectLst/>
                <a:latin typeface="+mn-lt"/>
                <a:ea typeface="+mn-ea"/>
                <a:cs typeface="+mn-cs"/>
              </a:rPr>
              <a:t>falsch</a:t>
            </a:r>
            <a:r>
              <a:rPr lang="en-US" sz="1200" kern="1200" dirty="0">
                <a:solidFill>
                  <a:schemeClr val="tx1"/>
                </a:solidFill>
                <a:effectLst/>
                <a:latin typeface="+mn-lt"/>
                <a:ea typeface="+mn-ea"/>
                <a:cs typeface="+mn-cs"/>
              </a:rPr>
              <a:t> [524] </a:t>
            </a:r>
            <a:r>
              <a:rPr lang="en-US" sz="1200" kern="1200" dirty="0" err="1">
                <a:solidFill>
                  <a:schemeClr val="tx1"/>
                </a:solidFill>
                <a:effectLst/>
                <a:latin typeface="+mn-lt"/>
                <a:ea typeface="+mn-ea"/>
                <a:cs typeface="+mn-cs"/>
              </a:rPr>
              <a:t>freiwillig</a:t>
            </a:r>
            <a:r>
              <a:rPr lang="en-US" sz="1200" kern="1200" dirty="0">
                <a:solidFill>
                  <a:schemeClr val="tx1"/>
                </a:solidFill>
                <a:effectLst/>
                <a:latin typeface="+mn-lt"/>
                <a:ea typeface="+mn-ea"/>
                <a:cs typeface="+mn-cs"/>
              </a:rPr>
              <a:t> [1652] </a:t>
            </a:r>
            <a:r>
              <a:rPr lang="en-US" sz="1200" kern="1200" dirty="0" err="1">
                <a:solidFill>
                  <a:schemeClr val="tx1"/>
                </a:solidFill>
                <a:effectLst/>
                <a:latin typeface="+mn-lt"/>
                <a:ea typeface="+mn-ea"/>
                <a:cs typeface="+mn-cs"/>
              </a:rPr>
              <a:t>ganz</a:t>
            </a:r>
            <a:r>
              <a:rPr lang="en-US" sz="1200" kern="1200" dirty="0">
                <a:solidFill>
                  <a:schemeClr val="tx1"/>
                </a:solidFill>
                <a:effectLst/>
                <a:latin typeface="+mn-lt"/>
                <a:ea typeface="+mn-ea"/>
                <a:cs typeface="+mn-cs"/>
              </a:rPr>
              <a:t> [69] </a:t>
            </a:r>
            <a:r>
              <a:rPr lang="en-US" sz="1200" kern="1200" dirty="0" err="1">
                <a:solidFill>
                  <a:schemeClr val="tx1"/>
                </a:solidFill>
                <a:effectLst/>
                <a:latin typeface="+mn-lt"/>
                <a:ea typeface="+mn-ea"/>
                <a:cs typeface="+mn-cs"/>
              </a:rPr>
              <a:t>gefährlich</a:t>
            </a:r>
            <a:r>
              <a:rPr lang="en-US" sz="1200" kern="1200" dirty="0">
                <a:solidFill>
                  <a:schemeClr val="tx1"/>
                </a:solidFill>
                <a:effectLst/>
                <a:latin typeface="+mn-lt"/>
                <a:ea typeface="+mn-ea"/>
                <a:cs typeface="+mn-cs"/>
              </a:rPr>
              <a:t> [1211] </a:t>
            </a:r>
            <a:r>
              <a:rPr lang="en-US" sz="1200" kern="1200" dirty="0" err="1">
                <a:solidFill>
                  <a:schemeClr val="tx1"/>
                </a:solidFill>
                <a:effectLst/>
                <a:latin typeface="+mn-lt"/>
                <a:ea typeface="+mn-ea"/>
                <a:cs typeface="+mn-cs"/>
              </a:rPr>
              <a:t>gemeinsam</a:t>
            </a:r>
            <a:r>
              <a:rPr lang="en-US" sz="1200" kern="1200" dirty="0">
                <a:solidFill>
                  <a:schemeClr val="tx1"/>
                </a:solidFill>
                <a:effectLst/>
                <a:latin typeface="+mn-lt"/>
                <a:ea typeface="+mn-ea"/>
                <a:cs typeface="+mn-cs"/>
              </a:rPr>
              <a:t> [295] </a:t>
            </a:r>
            <a:r>
              <a:rPr lang="en-US" sz="1200" kern="1200" dirty="0" err="1">
                <a:solidFill>
                  <a:schemeClr val="tx1"/>
                </a:solidFill>
                <a:effectLst/>
                <a:latin typeface="+mn-lt"/>
                <a:ea typeface="+mn-ea"/>
                <a:cs typeface="+mn-cs"/>
              </a:rPr>
              <a:t>leicht</a:t>
            </a:r>
            <a:r>
              <a:rPr lang="en-US" sz="1200" kern="1200" dirty="0">
                <a:solidFill>
                  <a:schemeClr val="tx1"/>
                </a:solidFill>
                <a:effectLst/>
                <a:latin typeface="+mn-lt"/>
                <a:ea typeface="+mn-ea"/>
                <a:cs typeface="+mn-cs"/>
              </a:rPr>
              <a:t> [311] </a:t>
            </a:r>
            <a:r>
              <a:rPr lang="en-US" sz="1200" kern="1200" dirty="0" err="1">
                <a:solidFill>
                  <a:schemeClr val="tx1"/>
                </a:solidFill>
                <a:effectLst/>
                <a:latin typeface="+mn-lt"/>
                <a:ea typeface="+mn-ea"/>
                <a:cs typeface="+mn-cs"/>
              </a:rPr>
              <a:t>müde</a:t>
            </a:r>
            <a:r>
              <a:rPr lang="en-US" sz="1200" kern="1200" dirty="0">
                <a:solidFill>
                  <a:schemeClr val="tx1"/>
                </a:solidFill>
                <a:effectLst/>
                <a:latin typeface="+mn-lt"/>
                <a:ea typeface="+mn-ea"/>
                <a:cs typeface="+mn-cs"/>
              </a:rPr>
              <a:t> [2000] </a:t>
            </a:r>
            <a:r>
              <a:rPr lang="en-US" sz="1200" kern="1200" dirty="0" err="1">
                <a:solidFill>
                  <a:schemeClr val="tx1"/>
                </a:solidFill>
                <a:effectLst/>
                <a:latin typeface="+mn-lt"/>
                <a:ea typeface="+mn-ea"/>
                <a:cs typeface="+mn-cs"/>
              </a:rPr>
              <a:t>richtig</a:t>
            </a:r>
            <a:r>
              <a:rPr lang="en-US" sz="1200" kern="1200" dirty="0">
                <a:solidFill>
                  <a:schemeClr val="tx1"/>
                </a:solidFill>
                <a:effectLst/>
                <a:latin typeface="+mn-lt"/>
                <a:ea typeface="+mn-ea"/>
                <a:cs typeface="+mn-cs"/>
              </a:rPr>
              <a:t> [177] </a:t>
            </a:r>
            <a:r>
              <a:rPr lang="en-US" sz="1200" kern="1200" dirty="0" err="1">
                <a:solidFill>
                  <a:schemeClr val="tx1"/>
                </a:solidFill>
                <a:effectLst/>
                <a:latin typeface="+mn-lt"/>
                <a:ea typeface="+mn-ea"/>
                <a:cs typeface="+mn-cs"/>
              </a:rPr>
              <a:t>schwer</a:t>
            </a:r>
            <a:r>
              <a:rPr lang="en-US" sz="1200" kern="1200" dirty="0">
                <a:solidFill>
                  <a:schemeClr val="tx1"/>
                </a:solidFill>
                <a:effectLst/>
                <a:latin typeface="+mn-lt"/>
                <a:ea typeface="+mn-ea"/>
                <a:cs typeface="+mn-cs"/>
              </a:rPr>
              <a:t> [257] </a:t>
            </a:r>
            <a:r>
              <a:rPr lang="en-US" sz="1200" kern="1200" dirty="0" err="1">
                <a:solidFill>
                  <a:schemeClr val="tx1"/>
                </a:solidFill>
                <a:effectLst/>
                <a:latin typeface="+mn-lt"/>
                <a:ea typeface="+mn-ea"/>
                <a:cs typeface="+mn-cs"/>
              </a:rPr>
              <a:t>sicher</a:t>
            </a:r>
            <a:r>
              <a:rPr lang="en-US" sz="1200" kern="1200" dirty="0">
                <a:solidFill>
                  <a:schemeClr val="tx1"/>
                </a:solidFill>
                <a:effectLst/>
                <a:latin typeface="+mn-lt"/>
                <a:ea typeface="+mn-ea"/>
                <a:cs typeface="+mn-cs"/>
              </a:rPr>
              <a:t> [265] </a:t>
            </a:r>
            <a:r>
              <a:rPr lang="en-US" sz="1200" kern="1200" dirty="0" err="1">
                <a:solidFill>
                  <a:schemeClr val="tx1"/>
                </a:solidFill>
                <a:effectLst/>
                <a:latin typeface="+mn-lt"/>
                <a:ea typeface="+mn-ea"/>
                <a:cs typeface="+mn-cs"/>
              </a:rPr>
              <a:t>spät</a:t>
            </a:r>
            <a:r>
              <a:rPr lang="en-US" sz="1200" kern="1200" dirty="0">
                <a:solidFill>
                  <a:schemeClr val="tx1"/>
                </a:solidFill>
                <a:effectLst/>
                <a:latin typeface="+mn-lt"/>
                <a:ea typeface="+mn-ea"/>
                <a:cs typeface="+mn-cs"/>
              </a:rPr>
              <a:t> [169] </a:t>
            </a:r>
            <a:r>
              <a:rPr lang="en-US" sz="1200" kern="1200" dirty="0" err="1">
                <a:solidFill>
                  <a:schemeClr val="tx1"/>
                </a:solidFill>
                <a:effectLst/>
                <a:latin typeface="+mn-lt"/>
                <a:ea typeface="+mn-ea"/>
                <a:cs typeface="+mn-cs"/>
              </a:rPr>
              <a:t>traditionell</a:t>
            </a:r>
            <a:r>
              <a:rPr lang="en-US" sz="1200" kern="1200" dirty="0">
                <a:solidFill>
                  <a:schemeClr val="tx1"/>
                </a:solidFill>
                <a:effectLst/>
                <a:latin typeface="+mn-lt"/>
                <a:ea typeface="+mn-ea"/>
                <a:cs typeface="+mn-cs"/>
              </a:rPr>
              <a:t> [1555] warm [1281] am [&gt;5009] </a:t>
            </a:r>
            <a:r>
              <a:rPr lang="en-US" sz="1200" kern="1200" dirty="0" err="1">
                <a:solidFill>
                  <a:schemeClr val="tx1"/>
                </a:solidFill>
                <a:effectLst/>
                <a:latin typeface="+mn-lt"/>
                <a:ea typeface="+mn-ea"/>
                <a:cs typeface="+mn-cs"/>
              </a:rPr>
              <a:t>genug</a:t>
            </a:r>
            <a:r>
              <a:rPr lang="en-US" sz="1200" kern="1200" dirty="0">
                <a:solidFill>
                  <a:schemeClr val="tx1"/>
                </a:solidFill>
                <a:effectLst/>
                <a:latin typeface="+mn-lt"/>
                <a:ea typeface="+mn-ea"/>
                <a:cs typeface="+mn-cs"/>
              </a:rPr>
              <a:t> [498] in </a:t>
            </a:r>
            <a:r>
              <a:rPr lang="en-US" sz="1200" kern="1200" dirty="0" err="1">
                <a:solidFill>
                  <a:schemeClr val="tx1"/>
                </a:solidFill>
                <a:effectLst/>
                <a:latin typeface="+mn-lt"/>
                <a:ea typeface="+mn-ea"/>
                <a:cs typeface="+mn-cs"/>
              </a:rPr>
              <a:t>Ordnung</a:t>
            </a:r>
            <a:r>
              <a:rPr lang="en-US" sz="1200" kern="1200" dirty="0">
                <a:solidFill>
                  <a:schemeClr val="tx1"/>
                </a:solidFill>
                <a:effectLst/>
                <a:latin typeface="+mn-lt"/>
                <a:ea typeface="+mn-ea"/>
                <a:cs typeface="+mn-cs"/>
              </a:rPr>
              <a:t> [n/a] noch1 [33] null [1680]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selber</a:t>
            </a:r>
            <a:r>
              <a:rPr lang="en-US" sz="1200" kern="1200" dirty="0">
                <a:solidFill>
                  <a:schemeClr val="tx1"/>
                </a:solidFill>
                <a:effectLst/>
                <a:latin typeface="+mn-lt"/>
                <a:ea typeface="+mn-ea"/>
                <a:cs typeface="+mn-cs"/>
              </a:rPr>
              <a:t> [101] </a:t>
            </a:r>
            <a:r>
              <a:rPr lang="en-US" sz="1200" kern="1200" dirty="0" err="1">
                <a:solidFill>
                  <a:schemeClr val="tx1"/>
                </a:solidFill>
                <a:effectLst/>
                <a:latin typeface="+mn-lt"/>
                <a:ea typeface="+mn-ea"/>
                <a:cs typeface="+mn-cs"/>
              </a:rPr>
              <a:t>unten</a:t>
            </a:r>
            <a:r>
              <a:rPr lang="en-US" sz="1200" kern="1200" dirty="0">
                <a:solidFill>
                  <a:schemeClr val="tx1"/>
                </a:solidFill>
                <a:effectLst/>
                <a:latin typeface="+mn-lt"/>
                <a:ea typeface="+mn-ea"/>
                <a:cs typeface="+mn-cs"/>
              </a:rPr>
              <a:t> [710]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klar</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(8 slides)</a:t>
            </a:r>
            <a:br>
              <a:rPr lang="en-GB" dirty="0"/>
            </a:br>
            <a:br>
              <a:rPr lang="en-GB" b="1" dirty="0"/>
            </a:br>
            <a:r>
              <a:rPr lang="en-GB" b="1" dirty="0"/>
              <a:t>Aim: </a:t>
            </a:r>
            <a:r>
              <a:rPr lang="en-GB" b="0" dirty="0"/>
              <a:t>to practise written comprehension of different meanings of </a:t>
            </a:r>
            <a:r>
              <a:rPr lang="en-GB" b="0" i="1" dirty="0" err="1"/>
              <a:t>gefallen</a:t>
            </a:r>
            <a:r>
              <a:rPr lang="en-GB" b="0" dirty="0"/>
              <a:t> in the past (perfect) tense.</a:t>
            </a:r>
            <a:br>
              <a:rPr lang="en-GB" b="0" dirty="0"/>
            </a:br>
            <a:br>
              <a:rPr lang="en-GB" dirty="0"/>
            </a:br>
            <a:r>
              <a:rPr lang="en-GB" b="1" dirty="0"/>
              <a:t>Procedure:</a:t>
            </a:r>
            <a:br>
              <a:rPr lang="en-GB" dirty="0"/>
            </a:br>
            <a:r>
              <a:rPr lang="en-GB" dirty="0"/>
              <a:t>1. Students write 1-8.</a:t>
            </a:r>
          </a:p>
          <a:p>
            <a:r>
              <a:rPr lang="en-GB" dirty="0"/>
              <a:t>2. They choose the correct words to complete the German sentence, based on noticing the auxiliary and comprehension of other elements of the sentence. </a:t>
            </a:r>
          </a:p>
          <a:p>
            <a:r>
              <a:rPr lang="en-GB" dirty="0"/>
              <a:t>3. Click to reveal the missing word(s).</a:t>
            </a:r>
            <a:br>
              <a:rPr lang="en-GB" dirty="0"/>
            </a:br>
            <a:r>
              <a:rPr lang="en-GB" dirty="0"/>
              <a:t>4. Elicit the English meaning from students, chorally.</a:t>
            </a:r>
          </a:p>
          <a:p>
            <a:r>
              <a:rPr lang="en-GB" dirty="0"/>
              <a:t>5. Continue with items 2-8.</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unknown words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35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Bühne</a:t>
            </a:r>
            <a:r>
              <a:rPr lang="en-GB" b="0" baseline="0" dirty="0"/>
              <a:t>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167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Fenster [674]</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15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[4/8]</a:t>
            </a:r>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97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475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353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[7/8]</a:t>
            </a: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Patient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665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133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(four slides)</a:t>
            </a:r>
            <a:br>
              <a:rPr lang="en-GB" dirty="0"/>
            </a:br>
            <a:br>
              <a:rPr lang="en-GB" b="1" dirty="0"/>
            </a:br>
            <a:r>
              <a:rPr lang="en-GB" b="1" dirty="0"/>
              <a:t>Aim: </a:t>
            </a:r>
            <a:r>
              <a:rPr lang="en-GB" b="0" dirty="0"/>
              <a:t>to practise aural comprehension of some previously taught vocabulary and structures in a longer context.</a:t>
            </a:r>
            <a:br>
              <a:rPr lang="en-GB" dirty="0"/>
            </a:br>
            <a:br>
              <a:rPr lang="en-GB" dirty="0"/>
            </a:br>
            <a:r>
              <a:rPr lang="en-GB" b="1" dirty="0"/>
              <a:t>Procedure:</a:t>
            </a:r>
            <a:br>
              <a:rPr lang="en-GB" dirty="0"/>
            </a:br>
            <a:r>
              <a:rPr lang="en-GB" dirty="0"/>
              <a:t>1. Ensure that students understand the task, i.e. that they listen out for the activity, matching it to a time frame and the correct subject(s)/agent(s). They also need to know that there are two activities they will not need.</a:t>
            </a:r>
          </a:p>
          <a:p>
            <a:r>
              <a:rPr lang="en-GB" dirty="0"/>
              <a:t>2. Students either sketch the table or use a print out of the slide. Tell them they can just write the number of the activity in the correct cell.</a:t>
            </a:r>
          </a:p>
          <a:p>
            <a:r>
              <a:rPr lang="en-GB" dirty="0"/>
              <a:t>3. Click to play the audio. Give students 20 seconds to finish writing.</a:t>
            </a:r>
          </a:p>
          <a:p>
            <a:r>
              <a:rPr lang="en-GB" dirty="0"/>
              <a:t>4. Play the audio again, allowing a further 20 seconds to complete writing.</a:t>
            </a:r>
          </a:p>
          <a:p>
            <a:r>
              <a:rPr lang="en-GB" dirty="0"/>
              <a:t>5. Move on to the next slide.</a:t>
            </a:r>
          </a:p>
          <a:p>
            <a:endParaRPr lang="en-GB" dirty="0"/>
          </a:p>
          <a:p>
            <a:r>
              <a:rPr lang="en-GB" b="1" dirty="0"/>
              <a:t>Transcript:</a:t>
            </a:r>
            <a:br>
              <a:rPr lang="en-GB" dirty="0"/>
            </a:br>
            <a:r>
              <a:rPr lang="de-DE" sz="1200" kern="1200" dirty="0">
                <a:solidFill>
                  <a:schemeClr val="tx1"/>
                </a:solidFill>
                <a:effectLst/>
                <a:latin typeface="+mn-lt"/>
                <a:ea typeface="+mn-ea"/>
                <a:cs typeface="+mn-cs"/>
              </a:rPr>
              <a:t>Ich heiße Kati und gemeinsam mit meiner Freundin Maike bin ich bei der freiwilligen Feuerwehr. Wir verdienen nichts, aber das ist in Ordnung so – man hat keine Kosten, und kann viel erleben! Am Samstag haben wir zum ersten Mal unsere Uniformen getragen. Es gab einen Angriff auf ein Theater – Maike hat den Schauspielern geholfen, und ich war am Telefon, um den Grund für den Angriff zu erfahren. Heute ist Maike sehr müde und hat keine Lust, aber ich finde die Arbeit leicht. Am Samstag lerne ich mehr über Gesetze, das ist nicht schwer und nicht gefährlich. Maike wird sicher nicht kommen, denn der Unterricht ist richtig spät zu Ende und sie muss genug schlafen. Samstag Nachmittag treffen wir uns aber auf ein Stück Kuchen – Spaß muss sein!</a:t>
            </a:r>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Click to listen for a 3</a:t>
            </a:r>
            <a:r>
              <a:rPr lang="en-GB" baseline="30000" dirty="0"/>
              <a:t>rd</a:t>
            </a:r>
            <a:r>
              <a:rPr lang="en-GB" dirty="0"/>
              <a:t> time.</a:t>
            </a:r>
          </a:p>
          <a:p>
            <a:r>
              <a:rPr lang="en-GB" dirty="0"/>
              <a:t>2. Students write answers to the four questions in English.</a:t>
            </a:r>
          </a:p>
          <a:p>
            <a:r>
              <a:rPr lang="en-GB" dirty="0"/>
              <a:t>3. Move onto the next two slides to give feedback.</a:t>
            </a:r>
          </a:p>
          <a:p>
            <a:endParaRPr lang="en-GB" dirty="0"/>
          </a:p>
          <a:p>
            <a:r>
              <a:rPr lang="en-GB" b="1" dirty="0"/>
              <a:t>Transcript:</a:t>
            </a:r>
            <a:br>
              <a:rPr lang="en-GB" dirty="0"/>
            </a:br>
            <a:r>
              <a:rPr lang="de-DE" sz="1200" kern="1200" dirty="0">
                <a:solidFill>
                  <a:schemeClr val="tx1"/>
                </a:solidFill>
                <a:effectLst/>
                <a:latin typeface="+mn-lt"/>
                <a:ea typeface="+mn-ea"/>
                <a:cs typeface="+mn-cs"/>
              </a:rPr>
              <a:t>Ich heiße Kati und gemeinsam mit meiner Freundin Maike bin ich bei der freiwilligen Feuerwehr. Wir verdienen nichts, aber das ist in Ordnung so – man hat keine Kosten, und kann viel erleben! Am Samstag haben wir zum ersten Mal unsere Uniformen getragen. Es gab einen Angriff auf ein Theater – Maike hat den Schauspielern geholfen, und ich war am Telefon, um den Grund für den Angriff zu erfahren. Heute ist Maike sehr müde und hat keine Lust, aber ich finde die Arbeit leicht. Am Samstag lerne ich mehr über Gesetze, das ist nicht schwer und nicht gefährlich. Maike wird sicher nicht kommen, denn der Unterricht richtig spät zu Ende und sie muss genug schlafen. Samstag Nachmittag treffen wir uns aber auf ein Stück Kuchen – Spaß muss sein!</a:t>
            </a:r>
            <a:r>
              <a:rPr lang="en-GB" sz="1200" kern="1200" dirty="0">
                <a:solidFill>
                  <a:schemeClr val="tx1"/>
                </a:solidFill>
                <a:effectLst/>
                <a:latin typeface="+mn-lt"/>
                <a:ea typeface="+mn-ea"/>
                <a:cs typeface="+mn-cs"/>
              </a:rPr>
              <a:t>  </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85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br>
              <a:rPr lang="en-GB" b="1" dirty="0"/>
            </a:br>
            <a:r>
              <a:rPr lang="en-GB" b="0" dirty="0" err="1"/>
              <a:t>i</a:t>
            </a:r>
            <a:r>
              <a:rPr lang="en-GB" b="0" dirty="0"/>
              <a:t>) to review the homework task this week.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B reads his/her adapted HW text.  </a:t>
            </a:r>
            <a:br>
              <a:rPr lang="en-GB" dirty="0"/>
            </a:br>
            <a:r>
              <a:rPr lang="en-GB" dirty="0"/>
              <a:t>2. Student A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Kreuz</a:t>
            </a:r>
            <a:r>
              <a:rPr lang="en-GB" baseline="0" dirty="0"/>
              <a:t> [2358]</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Click to reveal answers.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339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Click to reveal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944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there is a more challenging version of the task on the following slide.</a:t>
            </a:r>
          </a:p>
          <a:p>
            <a:r>
              <a:rPr lang="en-GB" b="1" dirty="0"/>
              <a:t>Timing: </a:t>
            </a:r>
            <a:r>
              <a:rPr lang="en-GB" b="0" dirty="0"/>
              <a:t>10 minutes</a:t>
            </a:r>
            <a:br>
              <a:rPr lang="en-GB" dirty="0"/>
            </a:br>
            <a:br>
              <a:rPr lang="en-GB" b="1" dirty="0"/>
            </a:br>
            <a:r>
              <a:rPr lang="en-GB" b="1" dirty="0"/>
              <a:t>Aim: </a:t>
            </a:r>
            <a:r>
              <a:rPr lang="en-GB" b="0" dirty="0"/>
              <a:t>to practise written production of the past (perfect) tense, using a variety of persons and verbs.</a:t>
            </a:r>
            <a:br>
              <a:rPr lang="en-GB" b="0" dirty="0"/>
            </a:br>
            <a:br>
              <a:rPr lang="en-GB" dirty="0"/>
            </a:br>
            <a:r>
              <a:rPr lang="en-GB" b="1" dirty="0"/>
              <a:t>Procedure:</a:t>
            </a:r>
            <a:br>
              <a:rPr lang="en-GB" dirty="0"/>
            </a:br>
            <a:r>
              <a:rPr lang="en-GB" dirty="0"/>
              <a:t>1. Students write the full text, filling in the gaps with the correct auxiliary verbs and writing the correct past participles.</a:t>
            </a:r>
          </a:p>
          <a:p>
            <a:r>
              <a:rPr lang="en-GB"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Bericht</a:t>
            </a:r>
            <a:r>
              <a:rPr lang="en-GB" baseline="0" dirty="0"/>
              <a:t> [1201] </a:t>
            </a:r>
            <a:r>
              <a:rPr lang="en-GB" baseline="0" dirty="0" err="1"/>
              <a:t>Feuerwehr</a:t>
            </a:r>
            <a:r>
              <a:rPr lang="en-GB" baseline="0" dirty="0"/>
              <a:t> [3778] </a:t>
            </a:r>
            <a:r>
              <a:rPr lang="en-GB" baseline="0" dirty="0" err="1"/>
              <a:t>retten</a:t>
            </a:r>
            <a:r>
              <a:rPr lang="en-GB" baseline="0" dirty="0"/>
              <a:t> [0358]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there is a less challenging version of the task on the previous slide.</a:t>
            </a:r>
          </a:p>
          <a:p>
            <a:r>
              <a:rPr lang="en-GB" b="1" dirty="0"/>
              <a:t>Timing: </a:t>
            </a:r>
            <a:r>
              <a:rPr lang="en-GB" b="0" dirty="0"/>
              <a:t>10 minutes</a:t>
            </a:r>
            <a:br>
              <a:rPr lang="en-GB" dirty="0"/>
            </a:br>
            <a:br>
              <a:rPr lang="en-GB" b="1" dirty="0"/>
            </a:br>
            <a:r>
              <a:rPr lang="en-GB" b="1" dirty="0"/>
              <a:t>Aim: </a:t>
            </a:r>
            <a:r>
              <a:rPr lang="en-GB" b="0" dirty="0"/>
              <a:t>to practise written production of the past (perfect) tense, using a variety of persons and verbs.</a:t>
            </a:r>
            <a:br>
              <a:rPr lang="en-GB" b="0" dirty="0"/>
            </a:br>
            <a:br>
              <a:rPr lang="en-GB" dirty="0"/>
            </a:br>
            <a:r>
              <a:rPr lang="en-GB" b="1" dirty="0"/>
              <a:t>Procedure:</a:t>
            </a:r>
            <a:br>
              <a:rPr lang="en-GB" dirty="0"/>
            </a:br>
            <a:r>
              <a:rPr lang="en-GB" dirty="0"/>
              <a:t>1. Students write the full text, changing the present tense to the perfect tense with the correct auxiliary verbs and writing the correct past participles.</a:t>
            </a:r>
          </a:p>
          <a:p>
            <a:r>
              <a:rPr lang="en-GB"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Bericht</a:t>
            </a:r>
            <a:r>
              <a:rPr lang="en-GB" baseline="0" dirty="0"/>
              <a:t> [1201] </a:t>
            </a:r>
            <a:r>
              <a:rPr lang="en-GB" baseline="0" dirty="0" err="1"/>
              <a:t>Feuerwehr</a:t>
            </a:r>
            <a:r>
              <a:rPr lang="en-GB" baseline="0" dirty="0"/>
              <a:t> [3778] </a:t>
            </a:r>
            <a:r>
              <a:rPr lang="en-GB" baseline="0" dirty="0" err="1"/>
              <a:t>retten</a:t>
            </a:r>
            <a:r>
              <a:rPr lang="en-GB" baseline="0" dirty="0"/>
              <a:t> [0358]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982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tenses: perfect tense (sein, </a:t>
            </a:r>
            <a:r>
              <a:rPr lang="en-GB" sz="1200" b="0" dirty="0" err="1"/>
              <a:t>haben</a:t>
            </a:r>
            <a:r>
              <a:rPr lang="en-GB" sz="1200" b="0" dirty="0"/>
              <a:t>); imperfect tense (sein, </a:t>
            </a:r>
            <a:r>
              <a:rPr lang="en-GB" sz="1200" b="0" dirty="0" err="1"/>
              <a:t>haben</a:t>
            </a:r>
            <a:r>
              <a:rPr lang="en-GB" sz="1200" b="0" dirty="0"/>
              <a:t>); imperfect modal verbs (</a:t>
            </a:r>
            <a:r>
              <a:rPr lang="en-GB" sz="1200" b="0" dirty="0" err="1"/>
              <a:t>wollen</a:t>
            </a:r>
            <a:r>
              <a:rPr lang="en-GB" sz="1200" b="0" dirty="0"/>
              <a:t>, </a:t>
            </a:r>
            <a:r>
              <a:rPr lang="en-GB" sz="1200" b="0" dirty="0" err="1"/>
              <a:t>müssen</a:t>
            </a:r>
            <a:r>
              <a:rPr lang="en-GB" sz="1200" b="0" dirty="0"/>
              <a:t>, </a:t>
            </a:r>
            <a:r>
              <a:rPr lang="en-GB" sz="1200" b="0" dirty="0" err="1"/>
              <a:t>können</a:t>
            </a:r>
            <a:r>
              <a:rPr lang="en-GB" sz="1200" b="0" dirty="0"/>
              <a:t>)</a:t>
            </a:r>
            <a:br>
              <a:rPr lang="en-GB" sz="1200" b="0" dirty="0"/>
            </a:br>
            <a:r>
              <a:rPr lang="en-GB" sz="1200" b="0" dirty="0"/>
              <a:t>Consolidation of WO3 with 2-verb structures (modals, future, perfect)</a:t>
            </a:r>
            <a:br>
              <a:rPr lang="en-GB" sz="1200" b="0" dirty="0"/>
            </a:br>
            <a:r>
              <a:rPr lang="en-GB" sz="1200" b="0" dirty="0"/>
              <a:t>SSC fluency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a:t>
            </a:r>
            <a:r>
              <a:rPr lang="en-GB" sz="1200" b="0" dirty="0"/>
              <a:t>: both lessons this week include a revision of grammar and vocabulary, plus assessment practice.  It may be that teachers are also overseeing students recording their speaking assessments during the lesson. To facilitate this, teachers can select tasks judiciously.  For example, rather than present the grammar revision slides, students could be directed to the appropriate pages in the Language Guide to self-access the explanations before completing the tasks. Most tasks are a little longer than usual, and can be completed independently of the teacher, allowing some time to monitor students who are recording their speaking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9.2.2.4 (revisit): </a:t>
            </a:r>
            <a:r>
              <a:rPr lang="en-US" sz="1200" kern="1200" dirty="0" err="1">
                <a:solidFill>
                  <a:schemeClr val="tx1"/>
                </a:solidFill>
                <a:effectLst/>
                <a:latin typeface="+mn-lt"/>
                <a:ea typeface="+mn-ea"/>
                <a:cs typeface="+mn-cs"/>
              </a:rPr>
              <a:t>enthalten</a:t>
            </a:r>
            <a:r>
              <a:rPr lang="en-US" sz="1200" kern="1200" dirty="0">
                <a:solidFill>
                  <a:schemeClr val="tx1"/>
                </a:solidFill>
                <a:effectLst/>
                <a:latin typeface="+mn-lt"/>
                <a:ea typeface="+mn-ea"/>
                <a:cs typeface="+mn-cs"/>
              </a:rPr>
              <a:t> [562] </a:t>
            </a:r>
            <a:r>
              <a:rPr lang="en-US" sz="1200" kern="1200" dirty="0" err="1">
                <a:solidFill>
                  <a:schemeClr val="tx1"/>
                </a:solidFill>
                <a:effectLst/>
                <a:latin typeface="+mn-lt"/>
                <a:ea typeface="+mn-ea"/>
                <a:cs typeface="+mn-cs"/>
              </a:rPr>
              <a:t>erfahren</a:t>
            </a:r>
            <a:r>
              <a:rPr lang="en-US" sz="1200" kern="1200" dirty="0">
                <a:solidFill>
                  <a:schemeClr val="tx1"/>
                </a:solidFill>
                <a:effectLst/>
                <a:latin typeface="+mn-lt"/>
                <a:ea typeface="+mn-ea"/>
                <a:cs typeface="+mn-cs"/>
              </a:rPr>
              <a:t> [690] </a:t>
            </a:r>
            <a:r>
              <a:rPr lang="en-US" sz="1200" kern="1200" dirty="0" err="1">
                <a:solidFill>
                  <a:schemeClr val="tx1"/>
                </a:solidFill>
                <a:effectLst/>
                <a:latin typeface="+mn-lt"/>
                <a:ea typeface="+mn-ea"/>
                <a:cs typeface="+mn-cs"/>
              </a:rPr>
              <a:t>erlauben</a:t>
            </a:r>
            <a:r>
              <a:rPr lang="en-US" sz="1200" kern="1200" dirty="0">
                <a:solidFill>
                  <a:schemeClr val="tx1"/>
                </a:solidFill>
                <a:effectLst/>
                <a:latin typeface="+mn-lt"/>
                <a:ea typeface="+mn-ea"/>
                <a:cs typeface="+mn-cs"/>
              </a:rPr>
              <a:t> [963] </a:t>
            </a:r>
            <a:r>
              <a:rPr lang="en-US" sz="1200"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[520] fallen [332] </a:t>
            </a:r>
            <a:r>
              <a:rPr lang="en-US" sz="1200" kern="1200" dirty="0" err="1">
                <a:solidFill>
                  <a:schemeClr val="tx1"/>
                </a:solidFill>
                <a:effectLst/>
                <a:latin typeface="+mn-lt"/>
                <a:ea typeface="+mn-ea"/>
                <a:cs typeface="+mn-cs"/>
              </a:rPr>
              <a:t>gelegen</a:t>
            </a:r>
            <a:r>
              <a:rPr lang="en-US" sz="1200" kern="1200" dirty="0">
                <a:solidFill>
                  <a:schemeClr val="tx1"/>
                </a:solidFill>
                <a:effectLst/>
                <a:latin typeface="+mn-lt"/>
                <a:ea typeface="+mn-ea"/>
                <a:cs typeface="+mn-cs"/>
              </a:rPr>
              <a:t> [118] </a:t>
            </a:r>
            <a:r>
              <a:rPr lang="en-US" sz="1200" kern="1200" dirty="0" err="1">
                <a:solidFill>
                  <a:schemeClr val="tx1"/>
                </a:solidFill>
                <a:effectLst/>
                <a:latin typeface="+mn-lt"/>
                <a:ea typeface="+mn-ea"/>
                <a:cs typeface="+mn-cs"/>
              </a:rPr>
              <a:t>legen</a:t>
            </a:r>
            <a:r>
              <a:rPr lang="en-US" sz="1200" kern="1200" dirty="0">
                <a:solidFill>
                  <a:schemeClr val="tx1"/>
                </a:solidFill>
                <a:effectLst/>
                <a:latin typeface="+mn-lt"/>
                <a:ea typeface="+mn-ea"/>
                <a:cs typeface="+mn-cs"/>
              </a:rPr>
              <a:t> [352] </a:t>
            </a:r>
            <a:r>
              <a:rPr lang="en-US" sz="1200" kern="1200" dirty="0" err="1">
                <a:solidFill>
                  <a:schemeClr val="tx1"/>
                </a:solidFill>
                <a:effectLst/>
                <a:latin typeface="+mn-lt"/>
                <a:ea typeface="+mn-ea"/>
                <a:cs typeface="+mn-cs"/>
              </a:rPr>
              <a:t>verdienen</a:t>
            </a:r>
            <a:r>
              <a:rPr lang="en-US" sz="1200" kern="1200" dirty="0">
                <a:solidFill>
                  <a:schemeClr val="tx1"/>
                </a:solidFill>
                <a:effectLst/>
                <a:latin typeface="+mn-lt"/>
                <a:ea typeface="+mn-ea"/>
                <a:cs typeface="+mn-cs"/>
              </a:rPr>
              <a:t> [835] </a:t>
            </a:r>
            <a:r>
              <a:rPr lang="en-US" sz="1200" kern="1200" dirty="0" err="1">
                <a:solidFill>
                  <a:schemeClr val="tx1"/>
                </a:solidFill>
                <a:effectLst/>
                <a:latin typeface="+mn-lt"/>
                <a:ea typeface="+mn-ea"/>
                <a:cs typeface="+mn-cs"/>
              </a:rPr>
              <a:t>vergessen</a:t>
            </a:r>
            <a:r>
              <a:rPr lang="en-US" sz="1200" kern="1200" dirty="0">
                <a:solidFill>
                  <a:schemeClr val="tx1"/>
                </a:solidFill>
                <a:effectLst/>
                <a:latin typeface="+mn-lt"/>
                <a:ea typeface="+mn-ea"/>
                <a:cs typeface="+mn-cs"/>
              </a:rPr>
              <a:t> [584] werden1, </a:t>
            </a:r>
            <a:r>
              <a:rPr lang="en-US" sz="1200" kern="1200" dirty="0" err="1">
                <a:solidFill>
                  <a:schemeClr val="tx1"/>
                </a:solidFill>
                <a:effectLst/>
                <a:latin typeface="+mn-lt"/>
                <a:ea typeface="+mn-ea"/>
                <a:cs typeface="+mn-cs"/>
              </a:rPr>
              <a:t>wirst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wird</a:t>
            </a:r>
            <a:r>
              <a:rPr lang="en-US" sz="1200" kern="1200" dirty="0">
                <a:solidFill>
                  <a:schemeClr val="tx1"/>
                </a:solidFill>
                <a:effectLst/>
                <a:latin typeface="+mn-lt"/>
                <a:ea typeface="+mn-ea"/>
                <a:cs typeface="+mn-cs"/>
              </a:rPr>
              <a:t> [8] </a:t>
            </a:r>
            <a:r>
              <a:rPr lang="en-US" sz="1200" kern="1200" dirty="0" err="1">
                <a:solidFill>
                  <a:schemeClr val="tx1"/>
                </a:solidFill>
                <a:effectLst/>
                <a:latin typeface="+mn-lt"/>
                <a:ea typeface="+mn-ea"/>
                <a:cs typeface="+mn-cs"/>
              </a:rPr>
              <a:t>wohnen</a:t>
            </a:r>
            <a:r>
              <a:rPr lang="en-US" sz="1200" kern="1200" dirty="0">
                <a:solidFill>
                  <a:schemeClr val="tx1"/>
                </a:solidFill>
                <a:effectLst/>
                <a:latin typeface="+mn-lt"/>
                <a:ea typeface="+mn-ea"/>
                <a:cs typeface="+mn-cs"/>
              </a:rPr>
              <a:t> [560] </a:t>
            </a:r>
            <a:r>
              <a:rPr lang="en-US" sz="1200" kern="1200" dirty="0" err="1">
                <a:solidFill>
                  <a:schemeClr val="tx1"/>
                </a:solidFill>
                <a:effectLst/>
                <a:latin typeface="+mn-lt"/>
                <a:ea typeface="+mn-ea"/>
                <a:cs typeface="+mn-cs"/>
              </a:rPr>
              <a:t>welcher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welche</a:t>
            </a:r>
            <a:r>
              <a:rPr lang="en-US" sz="1200" kern="1200" dirty="0">
                <a:solidFill>
                  <a:schemeClr val="tx1"/>
                </a:solidFill>
                <a:effectLst/>
                <a:latin typeface="+mn-lt"/>
                <a:ea typeface="+mn-ea"/>
                <a:cs typeface="+mn-cs"/>
              </a:rPr>
              <a:t>, welches [122] dich [217] man [32] Sie [7] Angriff [1489] </a:t>
            </a:r>
            <a:r>
              <a:rPr lang="en-US" sz="1200" kern="1200" dirty="0" err="1">
                <a:solidFill>
                  <a:schemeClr val="tx1"/>
                </a:solidFill>
                <a:effectLst/>
                <a:latin typeface="+mn-lt"/>
                <a:ea typeface="+mn-ea"/>
                <a:cs typeface="+mn-cs"/>
              </a:rPr>
              <a:t>Gesetz</a:t>
            </a:r>
            <a:r>
              <a:rPr lang="en-US" sz="1200" kern="1200" dirty="0">
                <a:solidFill>
                  <a:schemeClr val="tx1"/>
                </a:solidFill>
                <a:effectLst/>
                <a:latin typeface="+mn-lt"/>
                <a:ea typeface="+mn-ea"/>
                <a:cs typeface="+mn-cs"/>
              </a:rPr>
              <a:t> [578] </a:t>
            </a:r>
            <a:r>
              <a:rPr lang="en-US" sz="1200" kern="1200" dirty="0" err="1">
                <a:solidFill>
                  <a:schemeClr val="tx1"/>
                </a:solidFill>
                <a:effectLst/>
                <a:latin typeface="+mn-lt"/>
                <a:ea typeface="+mn-ea"/>
                <a:cs typeface="+mn-cs"/>
              </a:rPr>
              <a:t>Grund</a:t>
            </a:r>
            <a:r>
              <a:rPr lang="en-US" sz="1200" kern="1200" dirty="0">
                <a:solidFill>
                  <a:schemeClr val="tx1"/>
                </a:solidFill>
                <a:effectLst/>
                <a:latin typeface="+mn-lt"/>
                <a:ea typeface="+mn-ea"/>
                <a:cs typeface="+mn-cs"/>
              </a:rPr>
              <a:t> [249] </a:t>
            </a:r>
            <a:r>
              <a:rPr lang="en-US" sz="1200" kern="1200" dirty="0" err="1">
                <a:solidFill>
                  <a:schemeClr val="tx1"/>
                </a:solidFill>
                <a:effectLst/>
                <a:latin typeface="+mn-lt"/>
                <a:ea typeface="+mn-ea"/>
                <a:cs typeface="+mn-cs"/>
              </a:rPr>
              <a:t>Haar</a:t>
            </a:r>
            <a:r>
              <a:rPr lang="en-US" sz="1200" kern="1200" dirty="0">
                <a:solidFill>
                  <a:schemeClr val="tx1"/>
                </a:solidFill>
                <a:effectLst/>
                <a:latin typeface="+mn-lt"/>
                <a:ea typeface="+mn-ea"/>
                <a:cs typeface="+mn-cs"/>
              </a:rPr>
              <a:t> [748] Hobby [3608] </a:t>
            </a:r>
            <a:r>
              <a:rPr lang="en-US" sz="1200"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kern="1200" dirty="0" err="1">
                <a:solidFill>
                  <a:schemeClr val="tx1"/>
                </a:solidFill>
                <a:effectLst/>
                <a:latin typeface="+mn-lt"/>
                <a:ea typeface="+mn-ea"/>
                <a:cs typeface="+mn-cs"/>
              </a:rPr>
              <a:t>Kosten</a:t>
            </a:r>
            <a:r>
              <a:rPr lang="en-US" sz="1200" kern="1200" dirty="0">
                <a:solidFill>
                  <a:schemeClr val="tx1"/>
                </a:solidFill>
                <a:effectLst/>
                <a:latin typeface="+mn-lt"/>
                <a:ea typeface="+mn-ea"/>
                <a:cs typeface="+mn-cs"/>
              </a:rPr>
              <a:t> [465] Lust [1407] </a:t>
            </a:r>
            <a:r>
              <a:rPr lang="en-US" sz="1200" kern="1200" dirty="0" err="1">
                <a:solidFill>
                  <a:schemeClr val="tx1"/>
                </a:solidFill>
                <a:effectLst/>
                <a:latin typeface="+mn-lt"/>
                <a:ea typeface="+mn-ea"/>
                <a:cs typeface="+mn-cs"/>
              </a:rPr>
              <a:t>Punkt</a:t>
            </a:r>
            <a:r>
              <a:rPr lang="en-US" sz="1200" kern="1200" dirty="0">
                <a:solidFill>
                  <a:schemeClr val="tx1"/>
                </a:solidFill>
                <a:effectLst/>
                <a:latin typeface="+mn-lt"/>
                <a:ea typeface="+mn-ea"/>
                <a:cs typeface="+mn-cs"/>
              </a:rPr>
              <a:t> [248] </a:t>
            </a:r>
            <a:r>
              <a:rPr lang="en-US" sz="1200" kern="1200" dirty="0" err="1">
                <a:solidFill>
                  <a:schemeClr val="tx1"/>
                </a:solidFill>
                <a:effectLst/>
                <a:latin typeface="+mn-lt"/>
                <a:ea typeface="+mn-ea"/>
                <a:cs typeface="+mn-cs"/>
              </a:rPr>
              <a:t>Schauspieler</a:t>
            </a:r>
            <a:r>
              <a:rPr lang="en-US" sz="1200" kern="1200" dirty="0">
                <a:solidFill>
                  <a:schemeClr val="tx1"/>
                </a:solidFill>
                <a:effectLst/>
                <a:latin typeface="+mn-lt"/>
                <a:ea typeface="+mn-ea"/>
                <a:cs typeface="+mn-cs"/>
              </a:rPr>
              <a:t> [1704] </a:t>
            </a:r>
            <a:r>
              <a:rPr lang="en-US" sz="1200" kern="1200" dirty="0" err="1">
                <a:solidFill>
                  <a:schemeClr val="tx1"/>
                </a:solidFill>
                <a:effectLst/>
                <a:latin typeface="+mn-lt"/>
                <a:ea typeface="+mn-ea"/>
                <a:cs typeface="+mn-cs"/>
              </a:rPr>
              <a:t>Stück</a:t>
            </a:r>
            <a:r>
              <a:rPr lang="en-US" sz="1200" kern="1200" dirty="0">
                <a:solidFill>
                  <a:schemeClr val="tx1"/>
                </a:solidFill>
                <a:effectLst/>
                <a:latin typeface="+mn-lt"/>
                <a:ea typeface="+mn-ea"/>
                <a:cs typeface="+mn-cs"/>
              </a:rPr>
              <a:t> [511] </a:t>
            </a:r>
            <a:r>
              <a:rPr lang="en-US" sz="1200" kern="1200" dirty="0" err="1">
                <a:solidFill>
                  <a:schemeClr val="tx1"/>
                </a:solidFill>
                <a:effectLst/>
                <a:latin typeface="+mn-lt"/>
                <a:ea typeface="+mn-ea"/>
                <a:cs typeface="+mn-cs"/>
              </a:rPr>
              <a:t>Telefon</a:t>
            </a:r>
            <a:r>
              <a:rPr lang="en-US" sz="1200" kern="1200" dirty="0">
                <a:solidFill>
                  <a:schemeClr val="tx1"/>
                </a:solidFill>
                <a:effectLst/>
                <a:latin typeface="+mn-lt"/>
                <a:ea typeface="+mn-ea"/>
                <a:cs typeface="+mn-cs"/>
              </a:rPr>
              <a:t> [1595] Uniform [3857] </a:t>
            </a:r>
            <a:r>
              <a:rPr lang="en-US" sz="1200" kern="1200" dirty="0" err="1">
                <a:solidFill>
                  <a:schemeClr val="tx1"/>
                </a:solidFill>
                <a:effectLst/>
                <a:latin typeface="+mn-lt"/>
                <a:ea typeface="+mn-ea"/>
                <a:cs typeface="+mn-cs"/>
              </a:rPr>
              <a:t>falsch</a:t>
            </a:r>
            <a:r>
              <a:rPr lang="en-US" sz="1200" kern="1200" dirty="0">
                <a:solidFill>
                  <a:schemeClr val="tx1"/>
                </a:solidFill>
                <a:effectLst/>
                <a:latin typeface="+mn-lt"/>
                <a:ea typeface="+mn-ea"/>
                <a:cs typeface="+mn-cs"/>
              </a:rPr>
              <a:t> [524] </a:t>
            </a:r>
            <a:r>
              <a:rPr lang="en-US" sz="1200" kern="1200" dirty="0" err="1">
                <a:solidFill>
                  <a:schemeClr val="tx1"/>
                </a:solidFill>
                <a:effectLst/>
                <a:latin typeface="+mn-lt"/>
                <a:ea typeface="+mn-ea"/>
                <a:cs typeface="+mn-cs"/>
              </a:rPr>
              <a:t>freiwillig</a:t>
            </a:r>
            <a:r>
              <a:rPr lang="en-US" sz="1200" kern="1200" dirty="0">
                <a:solidFill>
                  <a:schemeClr val="tx1"/>
                </a:solidFill>
                <a:effectLst/>
                <a:latin typeface="+mn-lt"/>
                <a:ea typeface="+mn-ea"/>
                <a:cs typeface="+mn-cs"/>
              </a:rPr>
              <a:t> [1652] </a:t>
            </a:r>
            <a:r>
              <a:rPr lang="en-US" sz="1200" kern="1200" dirty="0" err="1">
                <a:solidFill>
                  <a:schemeClr val="tx1"/>
                </a:solidFill>
                <a:effectLst/>
                <a:latin typeface="+mn-lt"/>
                <a:ea typeface="+mn-ea"/>
                <a:cs typeface="+mn-cs"/>
              </a:rPr>
              <a:t>ganz</a:t>
            </a:r>
            <a:r>
              <a:rPr lang="en-US" sz="1200" kern="1200" dirty="0">
                <a:solidFill>
                  <a:schemeClr val="tx1"/>
                </a:solidFill>
                <a:effectLst/>
                <a:latin typeface="+mn-lt"/>
                <a:ea typeface="+mn-ea"/>
                <a:cs typeface="+mn-cs"/>
              </a:rPr>
              <a:t> [69] </a:t>
            </a:r>
            <a:r>
              <a:rPr lang="en-US" sz="1200" kern="1200" dirty="0" err="1">
                <a:solidFill>
                  <a:schemeClr val="tx1"/>
                </a:solidFill>
                <a:effectLst/>
                <a:latin typeface="+mn-lt"/>
                <a:ea typeface="+mn-ea"/>
                <a:cs typeface="+mn-cs"/>
              </a:rPr>
              <a:t>gefährlich</a:t>
            </a:r>
            <a:r>
              <a:rPr lang="en-US" sz="1200" kern="1200" dirty="0">
                <a:solidFill>
                  <a:schemeClr val="tx1"/>
                </a:solidFill>
                <a:effectLst/>
                <a:latin typeface="+mn-lt"/>
                <a:ea typeface="+mn-ea"/>
                <a:cs typeface="+mn-cs"/>
              </a:rPr>
              <a:t> [1211] </a:t>
            </a:r>
            <a:r>
              <a:rPr lang="en-US" sz="1200" kern="1200" dirty="0" err="1">
                <a:solidFill>
                  <a:schemeClr val="tx1"/>
                </a:solidFill>
                <a:effectLst/>
                <a:latin typeface="+mn-lt"/>
                <a:ea typeface="+mn-ea"/>
                <a:cs typeface="+mn-cs"/>
              </a:rPr>
              <a:t>gemeinsam</a:t>
            </a:r>
            <a:r>
              <a:rPr lang="en-US" sz="1200" kern="1200" dirty="0">
                <a:solidFill>
                  <a:schemeClr val="tx1"/>
                </a:solidFill>
                <a:effectLst/>
                <a:latin typeface="+mn-lt"/>
                <a:ea typeface="+mn-ea"/>
                <a:cs typeface="+mn-cs"/>
              </a:rPr>
              <a:t> [295] </a:t>
            </a:r>
            <a:r>
              <a:rPr lang="en-US" sz="1200" kern="1200" dirty="0" err="1">
                <a:solidFill>
                  <a:schemeClr val="tx1"/>
                </a:solidFill>
                <a:effectLst/>
                <a:latin typeface="+mn-lt"/>
                <a:ea typeface="+mn-ea"/>
                <a:cs typeface="+mn-cs"/>
              </a:rPr>
              <a:t>leicht</a:t>
            </a:r>
            <a:r>
              <a:rPr lang="en-US" sz="1200" kern="1200" dirty="0">
                <a:solidFill>
                  <a:schemeClr val="tx1"/>
                </a:solidFill>
                <a:effectLst/>
                <a:latin typeface="+mn-lt"/>
                <a:ea typeface="+mn-ea"/>
                <a:cs typeface="+mn-cs"/>
              </a:rPr>
              <a:t> [311] </a:t>
            </a:r>
            <a:r>
              <a:rPr lang="en-US" sz="1200" kern="1200" dirty="0" err="1">
                <a:solidFill>
                  <a:schemeClr val="tx1"/>
                </a:solidFill>
                <a:effectLst/>
                <a:latin typeface="+mn-lt"/>
                <a:ea typeface="+mn-ea"/>
                <a:cs typeface="+mn-cs"/>
              </a:rPr>
              <a:t>müde</a:t>
            </a:r>
            <a:r>
              <a:rPr lang="en-US" sz="1200" kern="1200" dirty="0">
                <a:solidFill>
                  <a:schemeClr val="tx1"/>
                </a:solidFill>
                <a:effectLst/>
                <a:latin typeface="+mn-lt"/>
                <a:ea typeface="+mn-ea"/>
                <a:cs typeface="+mn-cs"/>
              </a:rPr>
              <a:t> [2000] </a:t>
            </a:r>
            <a:r>
              <a:rPr lang="en-US" sz="1200" kern="1200" dirty="0" err="1">
                <a:solidFill>
                  <a:schemeClr val="tx1"/>
                </a:solidFill>
                <a:effectLst/>
                <a:latin typeface="+mn-lt"/>
                <a:ea typeface="+mn-ea"/>
                <a:cs typeface="+mn-cs"/>
              </a:rPr>
              <a:t>richtig</a:t>
            </a:r>
            <a:r>
              <a:rPr lang="en-US" sz="1200" kern="1200" dirty="0">
                <a:solidFill>
                  <a:schemeClr val="tx1"/>
                </a:solidFill>
                <a:effectLst/>
                <a:latin typeface="+mn-lt"/>
                <a:ea typeface="+mn-ea"/>
                <a:cs typeface="+mn-cs"/>
              </a:rPr>
              <a:t> [177] </a:t>
            </a:r>
            <a:r>
              <a:rPr lang="en-US" sz="1200" kern="1200" dirty="0" err="1">
                <a:solidFill>
                  <a:schemeClr val="tx1"/>
                </a:solidFill>
                <a:effectLst/>
                <a:latin typeface="+mn-lt"/>
                <a:ea typeface="+mn-ea"/>
                <a:cs typeface="+mn-cs"/>
              </a:rPr>
              <a:t>schwer</a:t>
            </a:r>
            <a:r>
              <a:rPr lang="en-US" sz="1200" kern="1200" dirty="0">
                <a:solidFill>
                  <a:schemeClr val="tx1"/>
                </a:solidFill>
                <a:effectLst/>
                <a:latin typeface="+mn-lt"/>
                <a:ea typeface="+mn-ea"/>
                <a:cs typeface="+mn-cs"/>
              </a:rPr>
              <a:t> [257] </a:t>
            </a:r>
            <a:r>
              <a:rPr lang="en-US" sz="1200" kern="1200" dirty="0" err="1">
                <a:solidFill>
                  <a:schemeClr val="tx1"/>
                </a:solidFill>
                <a:effectLst/>
                <a:latin typeface="+mn-lt"/>
                <a:ea typeface="+mn-ea"/>
                <a:cs typeface="+mn-cs"/>
              </a:rPr>
              <a:t>sicher</a:t>
            </a:r>
            <a:r>
              <a:rPr lang="en-US" sz="1200" kern="1200" dirty="0">
                <a:solidFill>
                  <a:schemeClr val="tx1"/>
                </a:solidFill>
                <a:effectLst/>
                <a:latin typeface="+mn-lt"/>
                <a:ea typeface="+mn-ea"/>
                <a:cs typeface="+mn-cs"/>
              </a:rPr>
              <a:t> [265] </a:t>
            </a:r>
            <a:r>
              <a:rPr lang="en-US" sz="1200" kern="1200" dirty="0" err="1">
                <a:solidFill>
                  <a:schemeClr val="tx1"/>
                </a:solidFill>
                <a:effectLst/>
                <a:latin typeface="+mn-lt"/>
                <a:ea typeface="+mn-ea"/>
                <a:cs typeface="+mn-cs"/>
              </a:rPr>
              <a:t>spät</a:t>
            </a:r>
            <a:r>
              <a:rPr lang="en-US" sz="1200" kern="1200" dirty="0">
                <a:solidFill>
                  <a:schemeClr val="tx1"/>
                </a:solidFill>
                <a:effectLst/>
                <a:latin typeface="+mn-lt"/>
                <a:ea typeface="+mn-ea"/>
                <a:cs typeface="+mn-cs"/>
              </a:rPr>
              <a:t> [169] </a:t>
            </a:r>
            <a:r>
              <a:rPr lang="en-US" sz="1200" kern="1200" dirty="0" err="1">
                <a:solidFill>
                  <a:schemeClr val="tx1"/>
                </a:solidFill>
                <a:effectLst/>
                <a:latin typeface="+mn-lt"/>
                <a:ea typeface="+mn-ea"/>
                <a:cs typeface="+mn-cs"/>
              </a:rPr>
              <a:t>traditionell</a:t>
            </a:r>
            <a:r>
              <a:rPr lang="en-US" sz="1200" kern="1200" dirty="0">
                <a:solidFill>
                  <a:schemeClr val="tx1"/>
                </a:solidFill>
                <a:effectLst/>
                <a:latin typeface="+mn-lt"/>
                <a:ea typeface="+mn-ea"/>
                <a:cs typeface="+mn-cs"/>
              </a:rPr>
              <a:t> [1555] warm [1281] am [&gt;5009] </a:t>
            </a:r>
            <a:r>
              <a:rPr lang="en-US" sz="1200" kern="1200" dirty="0" err="1">
                <a:solidFill>
                  <a:schemeClr val="tx1"/>
                </a:solidFill>
                <a:effectLst/>
                <a:latin typeface="+mn-lt"/>
                <a:ea typeface="+mn-ea"/>
                <a:cs typeface="+mn-cs"/>
              </a:rPr>
              <a:t>genug</a:t>
            </a:r>
            <a:r>
              <a:rPr lang="en-US" sz="1200" kern="1200" dirty="0">
                <a:solidFill>
                  <a:schemeClr val="tx1"/>
                </a:solidFill>
                <a:effectLst/>
                <a:latin typeface="+mn-lt"/>
                <a:ea typeface="+mn-ea"/>
                <a:cs typeface="+mn-cs"/>
              </a:rPr>
              <a:t> [498] in </a:t>
            </a:r>
            <a:r>
              <a:rPr lang="en-US" sz="1200" kern="1200" dirty="0" err="1">
                <a:solidFill>
                  <a:schemeClr val="tx1"/>
                </a:solidFill>
                <a:effectLst/>
                <a:latin typeface="+mn-lt"/>
                <a:ea typeface="+mn-ea"/>
                <a:cs typeface="+mn-cs"/>
              </a:rPr>
              <a:t>Ordnung</a:t>
            </a:r>
            <a:r>
              <a:rPr lang="en-US" sz="1200" kern="1200" dirty="0">
                <a:solidFill>
                  <a:schemeClr val="tx1"/>
                </a:solidFill>
                <a:effectLst/>
                <a:latin typeface="+mn-lt"/>
                <a:ea typeface="+mn-ea"/>
                <a:cs typeface="+mn-cs"/>
              </a:rPr>
              <a:t> [n/a] noch1 [33] null [1680]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selber</a:t>
            </a:r>
            <a:r>
              <a:rPr lang="en-US" sz="1200" kern="1200" dirty="0">
                <a:solidFill>
                  <a:schemeClr val="tx1"/>
                </a:solidFill>
                <a:effectLst/>
                <a:latin typeface="+mn-lt"/>
                <a:ea typeface="+mn-ea"/>
                <a:cs typeface="+mn-cs"/>
              </a:rPr>
              <a:t> [101] </a:t>
            </a:r>
            <a:r>
              <a:rPr lang="en-US" sz="1200" kern="1200" dirty="0" err="1">
                <a:solidFill>
                  <a:schemeClr val="tx1"/>
                </a:solidFill>
                <a:effectLst/>
                <a:latin typeface="+mn-lt"/>
                <a:ea typeface="+mn-ea"/>
                <a:cs typeface="+mn-cs"/>
              </a:rPr>
              <a:t>unten</a:t>
            </a:r>
            <a:r>
              <a:rPr lang="en-US" sz="1200" kern="1200" dirty="0">
                <a:solidFill>
                  <a:schemeClr val="tx1"/>
                </a:solidFill>
                <a:effectLst/>
                <a:latin typeface="+mn-lt"/>
                <a:ea typeface="+mn-ea"/>
                <a:cs typeface="+mn-cs"/>
              </a:rPr>
              <a:t> [710]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klar</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030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a:t>
            </a:r>
            <a:r>
              <a:rPr lang="en-US" b="1" baseline="0" dirty="0"/>
              <a:t> minutes (six slides)</a:t>
            </a:r>
          </a:p>
          <a:p>
            <a:br>
              <a:rPr lang="en-US" dirty="0"/>
            </a:br>
            <a:r>
              <a:rPr lang="en-US" b="1" dirty="0"/>
              <a:t>Aim</a:t>
            </a:r>
            <a:r>
              <a:rPr lang="en-US" dirty="0"/>
              <a:t>: to </a:t>
            </a:r>
            <a:r>
              <a:rPr lang="en-US" dirty="0" err="1"/>
              <a:t>practise</a:t>
            </a:r>
            <a:r>
              <a:rPr lang="en-US" dirty="0"/>
              <a:t> productive (oral) recall of 18 words from this week’s vocabulary</a:t>
            </a:r>
            <a:r>
              <a:rPr lang="en-US" baseline="0" dirty="0"/>
              <a:t> </a:t>
            </a:r>
            <a:r>
              <a:rPr lang="en-US" dirty="0"/>
              <a:t>within a given time. This is slide 1/6. </a:t>
            </a:r>
          </a:p>
          <a:p>
            <a:endParaRPr lang="en-US" b="1" dirty="0"/>
          </a:p>
          <a:p>
            <a:r>
              <a:rPr lang="en-US" b="1" dirty="0"/>
              <a:t>Procedure:</a:t>
            </a:r>
          </a:p>
          <a:p>
            <a:pPr marL="0" indent="0">
              <a:buFont typeface="+mj-lt"/>
              <a:buNone/>
            </a:pPr>
            <a:r>
              <a:rPr lang="en-US" dirty="0"/>
              <a:t>1. Students need to say all three words before six seconds elapse.</a:t>
            </a:r>
          </a:p>
          <a:p>
            <a:pPr marL="0" indent="0">
              <a:buFont typeface="+mj-lt"/>
              <a:buNone/>
            </a:pPr>
            <a:r>
              <a:rPr lang="en-US" dirty="0"/>
              <a:t>2. Teachers click to reveal answers.</a:t>
            </a:r>
          </a:p>
          <a:p>
            <a:pPr marL="0" indent="0">
              <a:buFont typeface="+mj-lt"/>
              <a:buNone/>
            </a:pPr>
            <a:r>
              <a:rPr lang="en-US" dirty="0"/>
              <a:t>3. Repeat if additional practice needed.</a:t>
            </a:r>
          </a:p>
          <a:p>
            <a:pPr marL="0" indent="0">
              <a:buFont typeface="+mj-lt"/>
              <a:buNone/>
            </a:pPr>
            <a:endParaRPr lang="en-US"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[2/6]</a:t>
            </a:r>
            <a:endParaRPr lang="en-US"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044617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[3/6]</a:t>
            </a:r>
            <a:endParaRPr lang="en-US"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048713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[4/6]</a:t>
            </a:r>
            <a:endParaRPr lang="en-US"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1318668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[5/6]</a:t>
            </a:r>
            <a:endParaRPr lang="en-US"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2271529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covered with the appropriate substitute word.</a:t>
            </a:r>
            <a:br>
              <a:rPr lang="en-GB" dirty="0"/>
            </a:br>
            <a:r>
              <a:rPr lang="en-GB" dirty="0"/>
              <a:t>2. Note that sometimes changes are needed to other words in the sentence. All of these changes revisit previously taught grammar, which teachers can elicit and/or explain as needed. </a:t>
            </a:r>
          </a:p>
          <a:p>
            <a:endParaRPr lang="en-GB" dirty="0"/>
          </a:p>
          <a:p>
            <a:r>
              <a:rPr lang="en-GB" dirty="0"/>
              <a:t>Changes are:</a:t>
            </a:r>
            <a:br>
              <a:rPr lang="en-GB" dirty="0"/>
            </a:br>
            <a:r>
              <a:rPr lang="en-GB" dirty="0" err="1"/>
              <a:t>i</a:t>
            </a:r>
            <a:r>
              <a:rPr lang="en-GB" dirty="0"/>
              <a:t>. </a:t>
            </a:r>
            <a:r>
              <a:rPr lang="en-GB" i="1" dirty="0" err="1"/>
              <a:t>einen</a:t>
            </a:r>
            <a:r>
              <a:rPr lang="en-GB" i="1" dirty="0"/>
              <a:t> </a:t>
            </a:r>
            <a:r>
              <a:rPr lang="en-GB" i="1" dirty="0" err="1"/>
              <a:t>sicheren</a:t>
            </a:r>
            <a:r>
              <a:rPr lang="en-GB" i="1" dirty="0"/>
              <a:t> </a:t>
            </a:r>
            <a:r>
              <a:rPr lang="en-GB" i="1" dirty="0">
                <a:sym typeface="Wingdings" panose="05000000000000000000" pitchFamily="2" charset="2"/>
              </a:rPr>
              <a:t> </a:t>
            </a:r>
            <a:r>
              <a:rPr lang="en-GB" i="1" dirty="0" err="1">
                <a:sym typeface="Wingdings" panose="05000000000000000000" pitchFamily="2" charset="2"/>
              </a:rPr>
              <a:t>ein</a:t>
            </a:r>
            <a:r>
              <a:rPr lang="en-GB" i="1" dirty="0">
                <a:sym typeface="Wingdings" panose="05000000000000000000" pitchFamily="2" charset="2"/>
              </a:rPr>
              <a:t> </a:t>
            </a:r>
            <a:r>
              <a:rPr lang="en-GB" i="1" dirty="0" err="1">
                <a:sym typeface="Wingdings" panose="05000000000000000000" pitchFamily="2" charset="2"/>
              </a:rPr>
              <a:t>sicheres</a:t>
            </a:r>
            <a:endParaRPr lang="en-GB" i="1" dirty="0">
              <a:sym typeface="Wingdings" panose="05000000000000000000" pitchFamily="2" charset="2"/>
            </a:endParaRPr>
          </a:p>
          <a:p>
            <a:r>
              <a:rPr lang="en-GB" i="1" dirty="0">
                <a:sym typeface="Wingdings" panose="05000000000000000000" pitchFamily="2" charset="2"/>
              </a:rPr>
              <a:t>ii. </a:t>
            </a:r>
            <a:r>
              <a:rPr lang="en-GB" i="1" dirty="0" err="1">
                <a:sym typeface="Wingdings" panose="05000000000000000000" pitchFamily="2" charset="2"/>
              </a:rPr>
              <a:t>habe</a:t>
            </a:r>
            <a:r>
              <a:rPr lang="en-GB" i="1" dirty="0">
                <a:sym typeface="Wingdings" panose="05000000000000000000" pitchFamily="2" charset="2"/>
              </a:rPr>
              <a:t> Lust, </a:t>
            </a:r>
            <a:r>
              <a:rPr lang="en-GB" i="1" dirty="0" err="1">
                <a:sym typeface="Wingdings" panose="05000000000000000000" pitchFamily="2" charset="2"/>
              </a:rPr>
              <a:t>zu</a:t>
            </a:r>
            <a:r>
              <a:rPr lang="en-GB" i="1" dirty="0">
                <a:sym typeface="Wingdings" panose="05000000000000000000" pitchFamily="2" charset="2"/>
              </a:rPr>
              <a:t>…  will…</a:t>
            </a:r>
            <a:br>
              <a:rPr lang="en-GB" i="1" dirty="0">
                <a:sym typeface="Wingdings" panose="05000000000000000000" pitchFamily="2" charset="2"/>
              </a:rPr>
            </a:br>
            <a:r>
              <a:rPr lang="en-GB" i="1" dirty="0">
                <a:sym typeface="Wingdings" panose="05000000000000000000" pitchFamily="2" charset="2"/>
              </a:rPr>
              <a:t>iii. hast </a:t>
            </a:r>
            <a:r>
              <a:rPr lang="en-GB" i="1" dirty="0" err="1">
                <a:sym typeface="Wingdings" panose="05000000000000000000" pitchFamily="2" charset="2"/>
              </a:rPr>
              <a:t>haben</a:t>
            </a:r>
            <a:endParaRPr lang="en-GB" i="1" dirty="0">
              <a:sym typeface="Wingdings" panose="05000000000000000000" pitchFamily="2" charset="2"/>
            </a:endParaRPr>
          </a:p>
          <a:p>
            <a:r>
              <a:rPr lang="en-GB" i="1" dirty="0">
                <a:sym typeface="Wingdings" panose="05000000000000000000" pitchFamily="2" charset="2"/>
              </a:rPr>
              <a:t>iv. </a:t>
            </a:r>
            <a:r>
              <a:rPr lang="en-GB" i="1" dirty="0" err="1">
                <a:sym typeface="Wingdings" panose="05000000000000000000" pitchFamily="2" charset="2"/>
              </a:rPr>
              <a:t>wirst</a:t>
            </a:r>
            <a:r>
              <a:rPr lang="en-GB" i="1" dirty="0">
                <a:sym typeface="Wingdings" panose="05000000000000000000" pitchFamily="2" charset="2"/>
              </a:rPr>
              <a:t>   </a:t>
            </a:r>
            <a:r>
              <a:rPr lang="en-GB" i="1" dirty="0" err="1">
                <a:sym typeface="Wingdings" panose="05000000000000000000" pitchFamily="2" charset="2"/>
              </a:rPr>
              <a:t>werden</a:t>
            </a:r>
            <a:endParaRPr lang="en-GB" i="1" dirty="0">
              <a:sym typeface="Wingdings" panose="05000000000000000000" pitchFamily="2" charset="2"/>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761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[6/6]</a:t>
            </a:r>
            <a:endParaRPr lang="en-US"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649641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dirty="0"/>
            </a:br>
            <a:br>
              <a:rPr lang="en-GB" b="1" dirty="0"/>
            </a:br>
            <a:r>
              <a:rPr lang="en-GB" b="1" dirty="0"/>
              <a:t>Aim: </a:t>
            </a:r>
            <a:r>
              <a:rPr lang="en-GB" b="0" dirty="0"/>
              <a:t>to practise reading aloud with a mixture of known and unknown words.</a:t>
            </a:r>
            <a:br>
              <a:rPr lang="en-GB" b="0" dirty="0"/>
            </a:br>
            <a:br>
              <a:rPr lang="en-GB" dirty="0"/>
            </a:br>
            <a:r>
              <a:rPr lang="en-GB" b="1" dirty="0"/>
              <a:t>Procedure:</a:t>
            </a:r>
            <a:br>
              <a:rPr lang="en-GB" dirty="0"/>
            </a:br>
            <a:r>
              <a:rPr lang="en-GB" dirty="0"/>
              <a:t>1. Person B turns away, with his/her gapped version of the text, available on a separate handout.</a:t>
            </a:r>
          </a:p>
          <a:p>
            <a:r>
              <a:rPr lang="en-GB" dirty="0"/>
              <a:t>2. Click to bring up the text.</a:t>
            </a:r>
          </a:p>
          <a:p>
            <a:r>
              <a:rPr lang="en-GB" dirty="0"/>
              <a:t>3. Person A reads aloud.</a:t>
            </a:r>
          </a:p>
          <a:p>
            <a:r>
              <a:rPr lang="en-GB" dirty="0"/>
              <a:t>4. Person B transcribes the missing words.</a:t>
            </a:r>
          </a:p>
          <a:p>
            <a:r>
              <a:rPr lang="en-GB" dirty="0"/>
              <a:t>5. Person B turns back to check spellings.</a:t>
            </a:r>
            <a:br>
              <a:rPr lang="en-GB" dirty="0"/>
            </a:br>
            <a:r>
              <a:rPr lang="en-GB" dirty="0"/>
              <a:t>6. A and B discuss any facts in English that they understand from the text.</a:t>
            </a:r>
            <a:br>
              <a:rPr lang="en-GB" dirty="0"/>
            </a:br>
            <a:r>
              <a:rPr lang="en-GB" dirty="0"/>
              <a:t>7. Click to hear a native speaker reading the text aloud.</a:t>
            </a:r>
            <a:br>
              <a:rPr lang="en-GB" dirty="0"/>
            </a:br>
            <a:r>
              <a:rPr lang="en-GB" dirty="0"/>
              <a:t>8. Swap roles and move to the following slide.</a:t>
            </a:r>
          </a:p>
          <a:p>
            <a:br>
              <a:rPr lang="en-GB" dirty="0"/>
            </a:br>
            <a:r>
              <a:rPr lang="en-GB" b="1" dirty="0"/>
              <a:t>Transcript:</a:t>
            </a:r>
            <a:br>
              <a:rPr lang="en-GB" dirty="0"/>
            </a:br>
            <a:r>
              <a:rPr lang="de-DE" sz="1200" b="0" dirty="0">
                <a:solidFill>
                  <a:srgbClr val="115076"/>
                </a:solidFill>
              </a:rPr>
              <a:t>Hilfe! Wo ist ein Tier?!    </a:t>
            </a:r>
          </a:p>
          <a:p>
            <a:r>
              <a:rPr lang="de-DE" sz="1200" b="0" dirty="0">
                <a:solidFill>
                  <a:srgbClr val="115076"/>
                </a:solidFill>
              </a:rPr>
              <a:t>Was machst du, wenn du Hilfe brauchst? Keine Panik – wenn nur ein Tier in der Nähe ist! So haben diese Tiere schon Menschen geholfen: </a:t>
            </a:r>
          </a:p>
          <a:p>
            <a:r>
              <a:rPr lang="de-DE" sz="1200" b="0" dirty="0">
                <a:solidFill>
                  <a:srgbClr val="115076"/>
                </a:solidFill>
              </a:rPr>
              <a:t>Ein Schwein: Es hat sich auf die Straße gelegt, um Hilfe zu holen. Danke, liebes Schwein!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Hilfe</a:t>
            </a:r>
            <a:r>
              <a:rPr lang="en-GB" baseline="0" dirty="0"/>
              <a:t> [481] </a:t>
            </a:r>
            <a:r>
              <a:rPr lang="en-GB" baseline="0" dirty="0" err="1"/>
              <a:t>Panik</a:t>
            </a:r>
            <a:r>
              <a:rPr lang="en-GB" baseline="0" dirty="0"/>
              <a:t> [4209] </a:t>
            </a:r>
            <a:r>
              <a:rPr lang="en-GB" baseline="0" dirty="0" err="1"/>
              <a:t>Schwein</a:t>
            </a:r>
            <a:r>
              <a:rPr lang="en-GB" baseline="0" dirty="0"/>
              <a:t> [2975]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598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dirty="0"/>
            </a:br>
            <a:r>
              <a:rPr lang="de-DE" sz="1200" b="0" dirty="0">
                <a:solidFill>
                  <a:srgbClr val="115076"/>
                </a:solidFill>
              </a:rPr>
              <a:t>Delfine: sie haben Menschen, die im Meer geschwommen sind, geholfen. Danke, liebe Delfine! </a:t>
            </a:r>
          </a:p>
          <a:p>
            <a:r>
              <a:rPr lang="de-DE" sz="1200" b="0" dirty="0">
                <a:solidFill>
                  <a:srgbClr val="115076"/>
                </a:solidFill>
              </a:rPr>
              <a:t>Ein Gorilla: Er hat einem Jungen im Zoo geholfen, der zu ihm ins Gehege gefallen ist. Danke, lieber Gorilla!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Delfin [&gt;5009] </a:t>
            </a:r>
            <a:r>
              <a:rPr lang="en-GB" baseline="0" dirty="0" err="1"/>
              <a:t>Gorila</a:t>
            </a:r>
            <a:r>
              <a:rPr lang="en-GB" baseline="0" dirty="0"/>
              <a:t> [&gt;5009] Zoo [&gt;5009] </a:t>
            </a:r>
            <a:r>
              <a:rPr lang="en-GB" baseline="0" dirty="0" err="1"/>
              <a:t>Gehege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230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0" dirty="0"/>
              <a:t>: </a:t>
            </a:r>
            <a:r>
              <a:rPr lang="en-GB" b="1" dirty="0"/>
              <a:t>15 minutes (two slides)</a:t>
            </a:r>
            <a:br>
              <a:rPr lang="en-GB" dirty="0"/>
            </a:br>
            <a:br>
              <a:rPr lang="en-GB" b="1" dirty="0"/>
            </a:br>
            <a:r>
              <a:rPr lang="en-GB" b="1" dirty="0"/>
              <a:t>Aim: </a:t>
            </a:r>
            <a:r>
              <a:rPr lang="en-GB" b="0" dirty="0"/>
              <a:t>t</a:t>
            </a:r>
            <a:r>
              <a:rPr lang="en-US" sz="1200" kern="1200" dirty="0">
                <a:solidFill>
                  <a:schemeClr val="tx1"/>
                </a:solidFill>
                <a:effectLst/>
                <a:latin typeface="+mn-lt"/>
                <a:ea typeface="+mn-ea"/>
                <a:cs typeface="+mn-cs"/>
              </a:rPr>
              <a:t>o </a:t>
            </a:r>
            <a:r>
              <a:rPr lang="en-GB" sz="1200" kern="1200" dirty="0">
                <a:solidFill>
                  <a:schemeClr val="tx1"/>
                </a:solidFill>
                <a:effectLst/>
                <a:latin typeface="+mn-lt"/>
                <a:ea typeface="+mn-ea"/>
                <a:cs typeface="+mn-cs"/>
              </a:rPr>
              <a:t>practise spoken production in response to a photo, in a freer context with limited prompts and support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Students have 2 minutes each to think about what to say in the response to the prompts.  Both partners can prepare this slide, and then also the next slide.</a:t>
            </a:r>
            <a:br>
              <a:rPr lang="en-GB" dirty="0"/>
            </a:br>
            <a:r>
              <a:rPr lang="en-GB" dirty="0"/>
              <a:t>2. After preparation time (4 minutes), the teacher announces which partner will do which photo (this ensures that both students put the maximum effort into preparing both).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Partner A talks about the designated photo. Partner B makes notes/transcribes (depending on speed of speaking) what A says.  These notes can be given to Partner A, with any oral feedback that Partner B has, anything s/he has noticed.</a:t>
            </a:r>
            <a:br>
              <a:rPr lang="en-GB" dirty="0"/>
            </a:br>
            <a:r>
              <a:rPr lang="en-GB" dirty="0"/>
              <a:t>4. Then roles are reversed and Partner B speaks.</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704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231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0" dirty="0"/>
              <a:t>: </a:t>
            </a:r>
            <a:r>
              <a:rPr lang="en-GB" b="1" dirty="0"/>
              <a:t>2 minutes</a:t>
            </a:r>
            <a:br>
              <a:rPr lang="en-GB" dirty="0"/>
            </a:br>
            <a:br>
              <a:rPr lang="en-GB" b="1" dirty="0"/>
            </a:br>
            <a:r>
              <a:rPr lang="en-GB" b="1" dirty="0"/>
              <a:t>Aim: </a:t>
            </a:r>
            <a:r>
              <a:rPr lang="en-GB" b="0" dirty="0"/>
              <a:t>t</a:t>
            </a:r>
            <a:r>
              <a:rPr lang="en-US" sz="1200" kern="1200" dirty="0">
                <a:solidFill>
                  <a:schemeClr val="tx1"/>
                </a:solidFill>
                <a:effectLst/>
                <a:latin typeface="+mn-lt"/>
                <a:ea typeface="+mn-ea"/>
                <a:cs typeface="+mn-cs"/>
              </a:rPr>
              <a:t>o recap </a:t>
            </a:r>
            <a:r>
              <a:rPr lang="en-GB" sz="1200" kern="1200" dirty="0">
                <a:solidFill>
                  <a:schemeClr val="tx1"/>
                </a:solidFill>
                <a:effectLst/>
                <a:latin typeface="+mn-lt"/>
                <a:ea typeface="+mn-ea"/>
                <a:cs typeface="+mn-cs"/>
              </a:rPr>
              <a:t>WO3 with two-verb structures across a full range of tenses.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b="1" dirty="0"/>
              <a:t>Procedure:</a:t>
            </a:r>
            <a:br>
              <a:rPr lang="en-GB" dirty="0"/>
            </a:br>
            <a:r>
              <a:rPr lang="en-GB" dirty="0"/>
              <a:t>1. Click to present the information.</a:t>
            </a:r>
            <a:br>
              <a:rPr lang="en-GB" dirty="0"/>
            </a:br>
            <a:r>
              <a:rPr lang="en-GB" dirty="0"/>
              <a:t>2. Elicit English meanings.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distinguish between WO1 and WO3 conjunctions based on syntax; to practise written comprehension of a variety of revisited vocabulary in a longer context.</a:t>
            </a:r>
          </a:p>
          <a:p>
            <a:r>
              <a:rPr lang="en-GB" dirty="0"/>
              <a:t> </a:t>
            </a:r>
          </a:p>
          <a:p>
            <a:r>
              <a:rPr lang="en-GB" b="1" dirty="0"/>
              <a:t>Procedure:</a:t>
            </a:r>
          </a:p>
          <a:p>
            <a:r>
              <a:rPr lang="en-GB" dirty="0"/>
              <a:t>1. Students decide, based on word order (either WO1 or WO3), which one out of the two conjunctions (in bold) is correct. </a:t>
            </a:r>
          </a:p>
          <a:p>
            <a:r>
              <a:rPr lang="en-GB" dirty="0"/>
              <a:t>3. Click for answer.</a:t>
            </a:r>
          </a:p>
          <a:p>
            <a:r>
              <a:rPr lang="en-GB" dirty="0"/>
              <a:t>4. For comprehension, students read item 1 on the right and fill in the gap (in English), which includes the conjunction and the verb.</a:t>
            </a:r>
          </a:p>
          <a:p>
            <a:r>
              <a:rPr lang="en-GB" dirty="0"/>
              <a:t>5. Click to bring up answer.</a:t>
            </a:r>
          </a:p>
          <a:p>
            <a:r>
              <a:rPr lang="en-GB" dirty="0"/>
              <a:t>6. Continue for items 2-6.</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Tierarzt</a:t>
            </a:r>
            <a:r>
              <a:rPr lang="en-GB" b="0" baseline="0" dirty="0"/>
              <a:t> [&gt;5009]</a:t>
            </a:r>
            <a:br>
              <a:rPr lang="en-GB" b="0"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807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 (two slides)</a:t>
            </a:r>
            <a:br>
              <a:rPr lang="en-GB" dirty="0"/>
            </a:br>
            <a:br>
              <a:rPr lang="en-GB" b="1" dirty="0"/>
            </a:br>
            <a:r>
              <a:rPr lang="en-GB" b="1" dirty="0"/>
              <a:t>Aim: </a:t>
            </a:r>
            <a:r>
              <a:rPr lang="en-GB" b="0" dirty="0"/>
              <a:t>to practise written production of perfect tense sentences, prompted by the present tense.</a:t>
            </a:r>
            <a:br>
              <a:rPr lang="en-GB" b="0" dirty="0"/>
            </a:br>
            <a:br>
              <a:rPr lang="en-GB" dirty="0"/>
            </a:br>
            <a:r>
              <a:rPr lang="en-GB" b="1" dirty="0"/>
              <a:t>Procedure:</a:t>
            </a:r>
            <a:br>
              <a:rPr lang="en-GB" dirty="0"/>
            </a:br>
            <a:r>
              <a:rPr lang="en-GB" dirty="0"/>
              <a:t>1. Students write each sentence in the past (perfect) tense.</a:t>
            </a:r>
          </a:p>
          <a:p>
            <a:r>
              <a:rPr lang="en-GB" dirty="0"/>
              <a:t>2. Click to reveal answers one by one.  First click reveals the German perfect tense sentence.</a:t>
            </a:r>
            <a:br>
              <a:rPr lang="en-GB" dirty="0"/>
            </a:br>
            <a:r>
              <a:rPr lang="en-GB" dirty="0"/>
              <a:t>3. Click again to reveal the English translation.</a:t>
            </a:r>
            <a:br>
              <a:rPr lang="en-GB" dirty="0"/>
            </a:br>
            <a:br>
              <a:rPr lang="en-GB" dirty="0"/>
            </a:br>
            <a:r>
              <a:rPr lang="en-GB" b="1" i="1" dirty="0"/>
              <a:t>Note</a:t>
            </a:r>
            <a:r>
              <a:rPr lang="en-GB" dirty="0"/>
              <a:t>: we re-use the past participles from lesson 1 in this task.</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1" dirty="0"/>
              <a:t>Timing: 15 minutes (two slides)</a:t>
            </a:r>
            <a:br>
              <a:rPr lang="en-GB" dirty="0"/>
            </a:br>
            <a:br>
              <a:rPr lang="en-GB" b="1" dirty="0"/>
            </a:br>
            <a:r>
              <a:rPr lang="en-GB" b="1" dirty="0"/>
              <a:t>Aim: </a:t>
            </a:r>
            <a:r>
              <a:rPr lang="en-GB" b="0" dirty="0"/>
              <a:t>to practise written production of perfect tense sentences, prompted by the present tense.</a:t>
            </a:r>
            <a:br>
              <a:rPr lang="en-GB" b="0" dirty="0"/>
            </a:br>
            <a:br>
              <a:rPr lang="en-GB" dirty="0"/>
            </a:br>
            <a:r>
              <a:rPr lang="en-GB" b="1" dirty="0"/>
              <a:t>Procedure:</a:t>
            </a:r>
            <a:br>
              <a:rPr lang="en-GB" dirty="0"/>
            </a:br>
            <a:r>
              <a:rPr lang="en-GB" dirty="0"/>
              <a:t>1. Students write each sentence in the past (perfect) tense.</a:t>
            </a:r>
          </a:p>
          <a:p>
            <a:r>
              <a:rPr lang="en-GB" dirty="0"/>
              <a:t>2. Click to reveal answers one by one.  First click reveals the German perfect tense sentence.</a:t>
            </a:r>
            <a:br>
              <a:rPr lang="en-GB" dirty="0"/>
            </a:br>
            <a:r>
              <a:rPr lang="en-GB" dirty="0"/>
              <a:t>3. Click again to reveal the English translation.</a:t>
            </a:r>
            <a:br>
              <a:rPr lang="en-GB" dirty="0"/>
            </a:br>
            <a:br>
              <a:rPr lang="en-GB" dirty="0"/>
            </a:br>
            <a:r>
              <a:rPr lang="en-GB" b="1" i="1" dirty="0"/>
              <a:t>Note</a:t>
            </a:r>
            <a:r>
              <a:rPr lang="en-GB" dirty="0"/>
              <a:t>: we re-use the past participles from lesson 1 in this task.</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36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homework.</a:t>
            </a:r>
            <a:br>
              <a:rPr lang="en-GB" sz="1200" b="0" i="0" dirty="0">
                <a:latin typeface="+mn-lt"/>
                <a:ea typeface="Calibri"/>
                <a:cs typeface="Calibri"/>
                <a:sym typeface="Calibri"/>
              </a:rPr>
            </a:br>
            <a:r>
              <a:rPr lang="en-GB" sz="1200" b="1" i="0" dirty="0">
                <a:latin typeface="+mn-lt"/>
                <a:ea typeface="Calibri"/>
                <a:cs typeface="Calibri"/>
                <a:sym typeface="Calibri"/>
              </a:rPr>
              <a:t>Note</a:t>
            </a:r>
            <a:r>
              <a:rPr lang="en-GB" sz="1200" b="0" i="0" dirty="0">
                <a:latin typeface="+mn-lt"/>
                <a:ea typeface="Calibri"/>
                <a:cs typeface="Calibri"/>
                <a:sym typeface="Calibri"/>
              </a:rPr>
              <a:t>: Students will revise the new words they have learnt since the November assessment in these mashups.  They have been steadily revisiting words from Y7/8 throughout Y9. So far they have spent 11 weeks revisiting around 50 words each week from previous learning.</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some of this week’s vocabulary items; to practise an exam style vocabulary task.</a:t>
            </a:r>
            <a:br>
              <a:rPr lang="en-GB" dirty="0"/>
            </a:br>
            <a:br>
              <a:rPr lang="en-GB" dirty="0"/>
            </a:br>
            <a:r>
              <a:rPr lang="en-GB" b="1" dirty="0"/>
              <a:t>Procedure:</a:t>
            </a:r>
            <a:br>
              <a:rPr lang="en-GB" dirty="0"/>
            </a:br>
            <a:r>
              <a:rPr lang="en-GB" dirty="0"/>
              <a:t>1. Click on the action buttons to hear the definitions.</a:t>
            </a:r>
          </a:p>
          <a:p>
            <a:r>
              <a:rPr lang="en-GB" dirty="0"/>
              <a:t>2. Students decide which word is the correct answer</a:t>
            </a:r>
          </a:p>
          <a:p>
            <a:r>
              <a:rPr lang="en-GB" dirty="0"/>
              <a:t>3. The first letter of each answer will spell out the secret words, </a:t>
            </a:r>
            <a:r>
              <a:rPr lang="en-GB" dirty="0" err="1"/>
              <a:t>Hilfe</a:t>
            </a:r>
            <a:r>
              <a:rPr lang="en-GB" dirty="0"/>
              <a:t>, DRK! (</a:t>
            </a:r>
            <a:r>
              <a:rPr lang="en-GB" dirty="0" err="1"/>
              <a:t>Deutsches</a:t>
            </a:r>
            <a:r>
              <a:rPr lang="en-GB" dirty="0"/>
              <a:t> Rotes </a:t>
            </a:r>
            <a:r>
              <a:rPr lang="en-GB" dirty="0" err="1"/>
              <a:t>Kreuz</a:t>
            </a:r>
            <a:r>
              <a:rPr lang="en-GB" dirty="0"/>
              <a:t>)</a:t>
            </a:r>
          </a:p>
          <a:p>
            <a:r>
              <a:rPr lang="en-GB" dirty="0"/>
              <a:t>4. Click to reveal the answers (the secret word) along the door.</a:t>
            </a:r>
          </a:p>
          <a:p>
            <a:r>
              <a:rPr lang="en-GB" dirty="0"/>
              <a:t>5. When all the correct answers have been revealed, the door will open, revealing the word Toll!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de-DE" sz="1200" kern="1200" dirty="0">
                <a:solidFill>
                  <a:schemeClr val="tx1"/>
                </a:solidFill>
                <a:effectLst/>
                <a:latin typeface="+mn-lt"/>
                <a:ea typeface="+mn-ea"/>
                <a:cs typeface="+mn-cs"/>
              </a:rPr>
              <a:t>1.  Es wächst auf deinem Kopf.</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Das is OK.</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Man will etwas gerne machen.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Das ist nicht richtig.</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Mama sagt, ich darf das machen.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Nicht ihr, man oder Sie.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Ein Schauspieler spielt das in einem Film.</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Der Preis von etwas.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(three slides)</a:t>
            </a:r>
            <a:br>
              <a:rPr lang="en-GB" dirty="0"/>
            </a:br>
            <a:br>
              <a:rPr lang="en-GB" b="1" dirty="0"/>
            </a:br>
            <a:r>
              <a:rPr lang="en-GB" b="1" dirty="0"/>
              <a:t>Aim: </a:t>
            </a:r>
            <a:r>
              <a:rPr lang="en-GB" b="0" dirty="0"/>
              <a:t>to recap knowledge of the perfect tense with weak and strong verbs, </a:t>
            </a:r>
            <a:r>
              <a:rPr lang="en-GB" b="0" i="1" dirty="0" err="1"/>
              <a:t>haben</a:t>
            </a:r>
            <a:r>
              <a:rPr lang="en-GB" b="0" i="1" dirty="0"/>
              <a:t> </a:t>
            </a:r>
            <a:r>
              <a:rPr lang="en-GB" b="0" dirty="0"/>
              <a:t>and </a:t>
            </a:r>
            <a:r>
              <a:rPr lang="en-GB" b="0" i="1" dirty="0"/>
              <a:t>sein, </a:t>
            </a:r>
            <a:r>
              <a:rPr lang="en-GB" b="0" i="0" dirty="0"/>
              <a:t>including the five previously taught and practised ‘anchor’ patterns.</a:t>
            </a:r>
            <a:br>
              <a:rPr lang="en-GB" b="0" i="0" dirty="0"/>
            </a:br>
            <a:endParaRPr lang="en-GB" b="0" i="0" dirty="0"/>
          </a:p>
          <a:p>
            <a:r>
              <a:rPr lang="en-GB" b="1" dirty="0"/>
              <a:t>Procedure:</a:t>
            </a:r>
            <a:br>
              <a:rPr lang="en-GB" dirty="0"/>
            </a:br>
            <a:r>
              <a:rPr lang="en-GB" dirty="0"/>
              <a:t>1. Click on the</a:t>
            </a:r>
            <a:r>
              <a:rPr lang="en-GB" baseline="0" dirty="0"/>
              <a:t> mouse to animate the explanation, step by step.</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85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[2/3]</a:t>
            </a:r>
            <a:endParaRPr lang="en-GB" i="0"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7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[3/3]</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84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recognition of past participles and their ‘anchor’ patterns; to practise written production of infinitive verbs.</a:t>
            </a:r>
            <a:br>
              <a:rPr lang="en-GB" dirty="0"/>
            </a:br>
            <a:br>
              <a:rPr lang="en-GB" dirty="0"/>
            </a:br>
            <a:r>
              <a:rPr lang="en-GB" b="1" dirty="0"/>
              <a:t>Procedure:</a:t>
            </a:r>
            <a:br>
              <a:rPr lang="en-GB" dirty="0"/>
            </a:br>
            <a:r>
              <a:rPr lang="en-GB" dirty="0"/>
              <a:t>1. Students write the 6 column table and a space for 3 irregular verbs in their books.</a:t>
            </a:r>
          </a:p>
          <a:p>
            <a:r>
              <a:rPr lang="en-GB" dirty="0"/>
              <a:t>2. Tell them there will be 3 x past participles from each category and they need to write the infinitive.</a:t>
            </a:r>
          </a:p>
          <a:p>
            <a:r>
              <a:rPr lang="en-GB" dirty="0"/>
              <a:t>3. Click to animate the first past participle.</a:t>
            </a:r>
          </a:p>
          <a:p>
            <a:r>
              <a:rPr lang="en-GB" dirty="0"/>
              <a:t>4. Students write the infinitive form in the correct category.</a:t>
            </a:r>
          </a:p>
          <a:p>
            <a:r>
              <a:rPr lang="en-GB" dirty="0"/>
              <a:t>5. Continue for 21 verbs.</a:t>
            </a:r>
          </a:p>
          <a:p>
            <a:r>
              <a:rPr lang="en-GB" dirty="0"/>
              <a:t>6. Click to reveal 3 infinitive verbs from each of the 7 categories.</a:t>
            </a:r>
            <a:br>
              <a:rPr lang="en-GB" dirty="0"/>
            </a:br>
            <a:r>
              <a:rPr lang="en-GB" dirty="0"/>
              <a:t>7. Elicit English meanings chorally, and at pace.</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726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knowledge of the verbs fallen and </a:t>
            </a:r>
            <a:r>
              <a:rPr lang="en-GB" b="0" dirty="0" err="1"/>
              <a:t>gefallen</a:t>
            </a:r>
            <a:r>
              <a:rPr lang="en-GB" b="0" dirty="0"/>
              <a:t>, explaining their meanings and use of the past participle </a:t>
            </a:r>
            <a:r>
              <a:rPr lang="en-GB" b="0" i="1" dirty="0" err="1"/>
              <a:t>gefallen</a:t>
            </a:r>
            <a:r>
              <a:rPr lang="en-GB" b="0" dirty="0"/>
              <a:t>.</a:t>
            </a:r>
          </a:p>
          <a:p>
            <a:endParaRPr lang="en-GB" b="0" i="0" dirty="0"/>
          </a:p>
          <a:p>
            <a:r>
              <a:rPr lang="en-GB" b="1" dirty="0"/>
              <a:t>Procedure:</a:t>
            </a:r>
            <a:br>
              <a:rPr lang="en-GB" dirty="0"/>
            </a:br>
            <a:r>
              <a:rPr lang="en-GB" dirty="0"/>
              <a:t>1. Click on the</a:t>
            </a:r>
            <a:r>
              <a:rPr lang="en-GB" baseline="0" dirty="0"/>
              <a:t> mouse to animate the explanation, step by step.</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534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83243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4656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6797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8664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566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51375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77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7054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80520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071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4343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47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181577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0424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57010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1485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182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59105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268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34511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44057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9252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2103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4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311504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326949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audio" Target="../media/audio9.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9.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image" Target="../media/image1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9.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38.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6.xml"/><Relationship Id="rId5" Type="http://schemas.openxmlformats.org/officeDocument/2006/relationships/image" Target="../media/image39.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5.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3.png"/><Relationship Id="rId9"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fontScale="90000"/>
          </a:bodyPr>
          <a:lstStyle/>
          <a:p>
            <a:pPr algn="l"/>
            <a:r>
              <a:rPr lang="en-GB" sz="4000" b="1" dirty="0">
                <a:solidFill>
                  <a:prstClr val="white"/>
                </a:solidFill>
              </a:rPr>
              <a:t>Volunteering; responding to emergencies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Revisit past tenses</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multiple SSC</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45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18070"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022896" cy="869950"/>
          </a:xfrm>
          <a:prstGeom prst="rect">
            <a:avLst/>
          </a:prstGeom>
        </p:spPr>
      </p:pic>
      <p:sp>
        <p:nvSpPr>
          <p:cNvPr id="4" name="Title 3"/>
          <p:cNvSpPr>
            <a:spLocks noGrp="1"/>
          </p:cNvSpPr>
          <p:nvPr>
            <p:ph type="title"/>
          </p:nvPr>
        </p:nvSpPr>
        <p:spPr>
          <a:xfrm>
            <a:off x="0" y="294041"/>
            <a:ext cx="70485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 </a:t>
            </a:r>
            <a:r>
              <a:rPr lang="en-GB" sz="3600" dirty="0">
                <a:solidFill>
                  <a:schemeClr val="bg1"/>
                </a:solidFill>
              </a:rPr>
              <a:t>[1/8]</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10972800" y="294040"/>
            <a:ext cx="984528" cy="4108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C6252D5-B8A8-4780-9AB4-BBCDEA8990D0}"/>
              </a:ext>
            </a:extLst>
          </p:cNvPr>
          <p:cNvSpPr txBox="1"/>
          <p:nvPr/>
        </p:nvSpPr>
        <p:spPr>
          <a:xfrm rot="21422831">
            <a:off x="10935" y="2638136"/>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Die Frau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ist</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ins Wasser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gefallen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grpSp>
        <p:nvGrpSpPr>
          <p:cNvPr id="20" name="Group 19">
            <a:extLst>
              <a:ext uri="{FF2B5EF4-FFF2-40B4-BE49-F238E27FC236}">
                <a16:creationId xmlns:a16="http://schemas.microsoft.com/office/drawing/2014/main" id="{38754DA2-53BF-4FE2-B7DE-D7E7DEB8B983}"/>
              </a:ext>
            </a:extLst>
          </p:cNvPr>
          <p:cNvGrpSpPr/>
          <p:nvPr/>
        </p:nvGrpSpPr>
        <p:grpSpPr>
          <a:xfrm rot="21420767">
            <a:off x="4968601" y="2648987"/>
            <a:ext cx="2825179" cy="672397"/>
            <a:chOff x="2008949" y="3922513"/>
            <a:chExt cx="2830866" cy="1229535"/>
          </a:xfrm>
        </p:grpSpPr>
        <p:pic>
          <p:nvPicPr>
            <p:cNvPr id="21" name="Picture 20">
              <a:extLst>
                <a:ext uri="{FF2B5EF4-FFF2-40B4-BE49-F238E27FC236}">
                  <a16:creationId xmlns:a16="http://schemas.microsoft.com/office/drawing/2014/main" id="{9DA2FDFD-35E6-4205-AAE1-4C24EEF45FC0}"/>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2" name="Picture 21">
              <a:extLst>
                <a:ext uri="{FF2B5EF4-FFF2-40B4-BE49-F238E27FC236}">
                  <a16:creationId xmlns:a16="http://schemas.microsoft.com/office/drawing/2014/main" id="{24DA97F0-60E4-4124-904D-E294541953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6" name="TextBox 5">
            <a:extLst>
              <a:ext uri="{FF2B5EF4-FFF2-40B4-BE49-F238E27FC236}">
                <a16:creationId xmlns:a16="http://schemas.microsoft.com/office/drawing/2014/main" id="{AE10EBBB-4566-42A3-86FC-F28AF0B2CB17}"/>
              </a:ext>
            </a:extLst>
          </p:cNvPr>
          <p:cNvSpPr txBox="1"/>
          <p:nvPr/>
        </p:nvSpPr>
        <p:spPr>
          <a:xfrm>
            <a:off x="-6662556" y="2007943"/>
            <a:ext cx="4828808" cy="4974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16390EFB-9636-4680-8F13-29793E03E689}"/>
              </a:ext>
            </a:extLst>
          </p:cNvPr>
          <p:cNvSpPr txBox="1"/>
          <p:nvPr/>
        </p:nvSpPr>
        <p:spPr>
          <a:xfrm rot="21447537">
            <a:off x="4524462" y="3666920"/>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gut</a:t>
            </a:r>
          </a:p>
        </p:txBody>
      </p:sp>
      <p:pic>
        <p:nvPicPr>
          <p:cNvPr id="17" name="Picture 16">
            <a:extLst>
              <a:ext uri="{FF2B5EF4-FFF2-40B4-BE49-F238E27FC236}">
                <a16:creationId xmlns:a16="http://schemas.microsoft.com/office/drawing/2014/main" id="{98ADA05A-3449-4CA6-AF0F-2D3B4035B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621"/>
          <a:stretch/>
        </p:blipFill>
        <p:spPr>
          <a:xfrm rot="21423230">
            <a:off x="8049137" y="1102202"/>
            <a:ext cx="3932244" cy="1122198"/>
          </a:xfrm>
          <a:prstGeom prst="rect">
            <a:avLst/>
          </a:prstGeom>
        </p:spPr>
      </p:pic>
      <p:sp>
        <p:nvSpPr>
          <p:cNvPr id="18" name="TextBox 17">
            <a:extLst>
              <a:ext uri="{FF2B5EF4-FFF2-40B4-BE49-F238E27FC236}">
                <a16:creationId xmlns:a16="http://schemas.microsoft.com/office/drawing/2014/main" id="{1E1AD3A7-8901-414A-8277-F79015324480}"/>
              </a:ext>
            </a:extLst>
          </p:cNvPr>
          <p:cNvSpPr txBox="1"/>
          <p:nvPr/>
        </p:nvSpPr>
        <p:spPr>
          <a:xfrm rot="21447537">
            <a:off x="4617351" y="4687842"/>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 Wasser</a:t>
            </a:r>
          </a:p>
        </p:txBody>
      </p:sp>
      <p:sp>
        <p:nvSpPr>
          <p:cNvPr id="23" name="TextBox 22">
            <a:extLst>
              <a:ext uri="{FF2B5EF4-FFF2-40B4-BE49-F238E27FC236}">
                <a16:creationId xmlns:a16="http://schemas.microsoft.com/office/drawing/2014/main" id="{30C1CB23-D23B-41AC-96F5-87C285B338D2}"/>
              </a:ext>
            </a:extLst>
          </p:cNvPr>
          <p:cNvSpPr txBox="1"/>
          <p:nvPr/>
        </p:nvSpPr>
        <p:spPr>
          <a:xfrm rot="21422831">
            <a:off x="10934" y="4003644"/>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rPr>
              <a:t>The woman fell into the water.</a:t>
            </a:r>
          </a:p>
        </p:txBody>
      </p:sp>
    </p:spTree>
    <p:extLst>
      <p:ext uri="{BB962C8B-B14F-4D97-AF65-F5344CB8AC3E}">
        <p14:creationId xmlns:p14="http://schemas.microsoft.com/office/powerpoint/2010/main" val="82080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022896" cy="869950"/>
          </a:xfrm>
          <a:prstGeom prst="rect">
            <a:avLst/>
          </a:prstGeom>
        </p:spPr>
      </p:pic>
      <p:sp>
        <p:nvSpPr>
          <p:cNvPr id="4" name="Title 3"/>
          <p:cNvSpPr>
            <a:spLocks noGrp="1"/>
          </p:cNvSpPr>
          <p:nvPr>
            <p:ph type="title"/>
          </p:nvPr>
        </p:nvSpPr>
        <p:spPr>
          <a:xfrm>
            <a:off x="0" y="294041"/>
            <a:ext cx="70485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 </a:t>
            </a:r>
            <a:r>
              <a:rPr lang="en-GB" sz="3600" dirty="0">
                <a:solidFill>
                  <a:schemeClr val="bg1"/>
                </a:solidFill>
              </a:rPr>
              <a:t>[2/8]</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10972800" y="294040"/>
            <a:ext cx="984528" cy="4108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C6252D5-B8A8-4780-9AB4-BBCDEA8990D0}"/>
              </a:ext>
            </a:extLst>
          </p:cNvPr>
          <p:cNvSpPr txBox="1"/>
          <p:nvPr/>
        </p:nvSpPr>
        <p:spPr>
          <a:xfrm rot="21422831">
            <a:off x="10935" y="2638136"/>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Der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Schauspieler</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hat </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mir gut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gefallen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grpSp>
        <p:nvGrpSpPr>
          <p:cNvPr id="20" name="Group 19">
            <a:extLst>
              <a:ext uri="{FF2B5EF4-FFF2-40B4-BE49-F238E27FC236}">
                <a16:creationId xmlns:a16="http://schemas.microsoft.com/office/drawing/2014/main" id="{38754DA2-53BF-4FE2-B7DE-D7E7DEB8B983}"/>
              </a:ext>
            </a:extLst>
          </p:cNvPr>
          <p:cNvGrpSpPr/>
          <p:nvPr/>
        </p:nvGrpSpPr>
        <p:grpSpPr>
          <a:xfrm rot="21420767">
            <a:off x="6734892" y="2630723"/>
            <a:ext cx="1925385" cy="672397"/>
            <a:chOff x="2008949" y="3922513"/>
            <a:chExt cx="2830866" cy="1229535"/>
          </a:xfrm>
        </p:grpSpPr>
        <p:pic>
          <p:nvPicPr>
            <p:cNvPr id="21" name="Picture 20">
              <a:extLst>
                <a:ext uri="{FF2B5EF4-FFF2-40B4-BE49-F238E27FC236}">
                  <a16:creationId xmlns:a16="http://schemas.microsoft.com/office/drawing/2014/main" id="{9DA2FDFD-35E6-4205-AAE1-4C24EEF45FC0}"/>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2" name="Picture 21">
              <a:extLst>
                <a:ext uri="{FF2B5EF4-FFF2-40B4-BE49-F238E27FC236}">
                  <a16:creationId xmlns:a16="http://schemas.microsoft.com/office/drawing/2014/main" id="{24DA97F0-60E4-4124-904D-E294541953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6" name="TextBox 5">
            <a:extLst>
              <a:ext uri="{FF2B5EF4-FFF2-40B4-BE49-F238E27FC236}">
                <a16:creationId xmlns:a16="http://schemas.microsoft.com/office/drawing/2014/main" id="{AE10EBBB-4566-42A3-86FC-F28AF0B2CB17}"/>
              </a:ext>
            </a:extLst>
          </p:cNvPr>
          <p:cNvSpPr txBox="1"/>
          <p:nvPr/>
        </p:nvSpPr>
        <p:spPr>
          <a:xfrm>
            <a:off x="-6662556" y="2007943"/>
            <a:ext cx="4828808" cy="4974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16390EFB-9636-4680-8F13-29793E03E689}"/>
              </a:ext>
            </a:extLst>
          </p:cNvPr>
          <p:cNvSpPr txBox="1"/>
          <p:nvPr/>
        </p:nvSpPr>
        <p:spPr>
          <a:xfrm rot="21447537">
            <a:off x="4617349" y="3503133"/>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mir gut</a:t>
            </a:r>
          </a:p>
        </p:txBody>
      </p:sp>
      <p:pic>
        <p:nvPicPr>
          <p:cNvPr id="17" name="Picture 16">
            <a:extLst>
              <a:ext uri="{FF2B5EF4-FFF2-40B4-BE49-F238E27FC236}">
                <a16:creationId xmlns:a16="http://schemas.microsoft.com/office/drawing/2014/main" id="{98ADA05A-3449-4CA6-AF0F-2D3B4035B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621"/>
          <a:stretch/>
        </p:blipFill>
        <p:spPr>
          <a:xfrm rot="21423230">
            <a:off x="8049137" y="1102202"/>
            <a:ext cx="3932244" cy="1122198"/>
          </a:xfrm>
          <a:prstGeom prst="rect">
            <a:avLst/>
          </a:prstGeom>
        </p:spPr>
      </p:pic>
      <p:sp>
        <p:nvSpPr>
          <p:cNvPr id="18" name="TextBox 17">
            <a:extLst>
              <a:ext uri="{FF2B5EF4-FFF2-40B4-BE49-F238E27FC236}">
                <a16:creationId xmlns:a16="http://schemas.microsoft.com/office/drawing/2014/main" id="{1E1AD3A7-8901-414A-8277-F79015324480}"/>
              </a:ext>
            </a:extLst>
          </p:cNvPr>
          <p:cNvSpPr txBox="1"/>
          <p:nvPr/>
        </p:nvSpPr>
        <p:spPr>
          <a:xfrm rot="21447537">
            <a:off x="4617351" y="4687842"/>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von der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Bühne</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3" name="TextBox 22">
            <a:extLst>
              <a:ext uri="{FF2B5EF4-FFF2-40B4-BE49-F238E27FC236}">
                <a16:creationId xmlns:a16="http://schemas.microsoft.com/office/drawing/2014/main" id="{30C1CB23-D23B-41AC-96F5-87C285B338D2}"/>
              </a:ext>
            </a:extLst>
          </p:cNvPr>
          <p:cNvSpPr txBox="1"/>
          <p:nvPr/>
        </p:nvSpPr>
        <p:spPr>
          <a:xfrm rot="21422831">
            <a:off x="10935" y="3899349"/>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rPr>
              <a:t>I liked the actor.</a:t>
            </a:r>
          </a:p>
        </p:txBody>
      </p:sp>
      <p:sp>
        <p:nvSpPr>
          <p:cNvPr id="14" name="Speech Bubble: Rectangle with Corners Rounded 1">
            <a:extLst>
              <a:ext uri="{FF2B5EF4-FFF2-40B4-BE49-F238E27FC236}">
                <a16:creationId xmlns:a16="http://schemas.microsoft.com/office/drawing/2014/main" id="{9570A027-E2F2-4D50-BD8F-2E01E6CEC668}"/>
              </a:ext>
            </a:extLst>
          </p:cNvPr>
          <p:cNvSpPr/>
          <p:nvPr/>
        </p:nvSpPr>
        <p:spPr>
          <a:xfrm>
            <a:off x="8449252" y="5109036"/>
            <a:ext cx="3427448" cy="869950"/>
          </a:xfrm>
          <a:prstGeom prst="wedgeRoundRectCallout">
            <a:avLst>
              <a:gd name="adj1" fmla="val 21224"/>
              <a:gd name="adj2" fmla="val -3335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Bühne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stage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5823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022896" cy="869950"/>
          </a:xfrm>
          <a:prstGeom prst="rect">
            <a:avLst/>
          </a:prstGeom>
        </p:spPr>
      </p:pic>
      <p:sp>
        <p:nvSpPr>
          <p:cNvPr id="4" name="Title 3"/>
          <p:cNvSpPr>
            <a:spLocks noGrp="1"/>
          </p:cNvSpPr>
          <p:nvPr>
            <p:ph type="title"/>
          </p:nvPr>
        </p:nvSpPr>
        <p:spPr>
          <a:xfrm>
            <a:off x="0" y="294041"/>
            <a:ext cx="70485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 </a:t>
            </a:r>
            <a:r>
              <a:rPr lang="en-GB" sz="3600" dirty="0">
                <a:solidFill>
                  <a:schemeClr val="bg1"/>
                </a:solidFill>
              </a:rPr>
              <a:t>[3/8]</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10972800" y="294040"/>
            <a:ext cx="984528" cy="4108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C6252D5-B8A8-4780-9AB4-BBCDEA8990D0}"/>
              </a:ext>
            </a:extLst>
          </p:cNvPr>
          <p:cNvSpPr txBox="1"/>
          <p:nvPr/>
        </p:nvSpPr>
        <p:spPr>
          <a:xfrm rot="21422831">
            <a:off x="10935" y="2638136"/>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Das Kind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ist</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002060"/>
                </a:solidFill>
                <a:effectLst/>
                <a:uLnTx/>
                <a:uFillTx/>
                <a:latin typeface="Century Gothic" panose="020F0302020204030204"/>
                <a:ea typeface="+mn-ea"/>
                <a:cs typeface="+mn-cs"/>
              </a:rPr>
              <a:t>aus</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002060"/>
                </a:solidFill>
                <a:effectLst/>
                <a:uLnTx/>
                <a:uFillTx/>
                <a:latin typeface="Century Gothic" panose="020F0302020204030204"/>
                <a:ea typeface="+mn-ea"/>
                <a:cs typeface="+mn-cs"/>
              </a:rPr>
              <a:t>dem</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 Fenster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gefallen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grpSp>
        <p:nvGrpSpPr>
          <p:cNvPr id="20" name="Group 19">
            <a:extLst>
              <a:ext uri="{FF2B5EF4-FFF2-40B4-BE49-F238E27FC236}">
                <a16:creationId xmlns:a16="http://schemas.microsoft.com/office/drawing/2014/main" id="{38754DA2-53BF-4FE2-B7DE-D7E7DEB8B983}"/>
              </a:ext>
            </a:extLst>
          </p:cNvPr>
          <p:cNvGrpSpPr/>
          <p:nvPr/>
        </p:nvGrpSpPr>
        <p:grpSpPr>
          <a:xfrm rot="21420767">
            <a:off x="4128156" y="2665487"/>
            <a:ext cx="4572944" cy="672397"/>
            <a:chOff x="2008949" y="3922513"/>
            <a:chExt cx="2830866" cy="1229535"/>
          </a:xfrm>
        </p:grpSpPr>
        <p:pic>
          <p:nvPicPr>
            <p:cNvPr id="21" name="Picture 20">
              <a:extLst>
                <a:ext uri="{FF2B5EF4-FFF2-40B4-BE49-F238E27FC236}">
                  <a16:creationId xmlns:a16="http://schemas.microsoft.com/office/drawing/2014/main" id="{9DA2FDFD-35E6-4205-AAE1-4C24EEF45FC0}"/>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2" name="Picture 21">
              <a:extLst>
                <a:ext uri="{FF2B5EF4-FFF2-40B4-BE49-F238E27FC236}">
                  <a16:creationId xmlns:a16="http://schemas.microsoft.com/office/drawing/2014/main" id="{24DA97F0-60E4-4124-904D-E294541953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6" name="TextBox 5">
            <a:extLst>
              <a:ext uri="{FF2B5EF4-FFF2-40B4-BE49-F238E27FC236}">
                <a16:creationId xmlns:a16="http://schemas.microsoft.com/office/drawing/2014/main" id="{AE10EBBB-4566-42A3-86FC-F28AF0B2CB17}"/>
              </a:ext>
            </a:extLst>
          </p:cNvPr>
          <p:cNvSpPr txBox="1"/>
          <p:nvPr/>
        </p:nvSpPr>
        <p:spPr>
          <a:xfrm>
            <a:off x="-6662556" y="2007943"/>
            <a:ext cx="4828808" cy="4974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16390EFB-9636-4680-8F13-29793E03E689}"/>
              </a:ext>
            </a:extLst>
          </p:cNvPr>
          <p:cNvSpPr txBox="1"/>
          <p:nvPr/>
        </p:nvSpPr>
        <p:spPr>
          <a:xfrm rot="21447537">
            <a:off x="4617350" y="3465700"/>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Hund</a:t>
            </a:r>
          </a:p>
        </p:txBody>
      </p:sp>
      <p:pic>
        <p:nvPicPr>
          <p:cNvPr id="17" name="Picture 16">
            <a:extLst>
              <a:ext uri="{FF2B5EF4-FFF2-40B4-BE49-F238E27FC236}">
                <a16:creationId xmlns:a16="http://schemas.microsoft.com/office/drawing/2014/main" id="{98ADA05A-3449-4CA6-AF0F-2D3B4035B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621"/>
          <a:stretch/>
        </p:blipFill>
        <p:spPr>
          <a:xfrm rot="21423230">
            <a:off x="8049137" y="1102202"/>
            <a:ext cx="3932244" cy="1122198"/>
          </a:xfrm>
          <a:prstGeom prst="rect">
            <a:avLst/>
          </a:prstGeom>
        </p:spPr>
      </p:pic>
      <p:sp>
        <p:nvSpPr>
          <p:cNvPr id="18" name="TextBox 17">
            <a:extLst>
              <a:ext uri="{FF2B5EF4-FFF2-40B4-BE49-F238E27FC236}">
                <a16:creationId xmlns:a16="http://schemas.microsoft.com/office/drawing/2014/main" id="{1E1AD3A7-8901-414A-8277-F79015324480}"/>
              </a:ext>
            </a:extLst>
          </p:cNvPr>
          <p:cNvSpPr txBox="1"/>
          <p:nvPr/>
        </p:nvSpPr>
        <p:spPr>
          <a:xfrm rot="21447537">
            <a:off x="4617209" y="4681458"/>
            <a:ext cx="3678883"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dem</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Fenster</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0C1CB23-D23B-41AC-96F5-87C285B338D2}"/>
              </a:ext>
            </a:extLst>
          </p:cNvPr>
          <p:cNvSpPr txBox="1"/>
          <p:nvPr/>
        </p:nvSpPr>
        <p:spPr>
          <a:xfrm rot="21422831">
            <a:off x="10934" y="4003644"/>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rPr>
              <a:t>The child fell out of</a:t>
            </a:r>
            <a:r>
              <a:rPr kumimoji="0" lang="en-GB" sz="4200" i="1" u="none" strike="noStrike" kern="1200" cap="none" spc="0" normalizeH="0" noProof="0" dirty="0">
                <a:ln>
                  <a:noFill/>
                </a:ln>
                <a:solidFill>
                  <a:srgbClr val="002060"/>
                </a:solidFill>
                <a:effectLst/>
                <a:uLnTx/>
                <a:uFillTx/>
                <a:latin typeface="Century Gothic" panose="020F0302020204030204"/>
                <a:ea typeface="+mn-ea"/>
                <a:cs typeface="+mn-cs"/>
              </a:rPr>
              <a:t> the window</a:t>
            </a:r>
            <a:r>
              <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93666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022896" cy="869950"/>
          </a:xfrm>
          <a:prstGeom prst="rect">
            <a:avLst/>
          </a:prstGeom>
        </p:spPr>
      </p:pic>
      <p:sp>
        <p:nvSpPr>
          <p:cNvPr id="4" name="Title 3"/>
          <p:cNvSpPr>
            <a:spLocks noGrp="1"/>
          </p:cNvSpPr>
          <p:nvPr>
            <p:ph type="title"/>
          </p:nvPr>
        </p:nvSpPr>
        <p:spPr>
          <a:xfrm>
            <a:off x="0" y="294041"/>
            <a:ext cx="70485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 </a:t>
            </a:r>
            <a:r>
              <a:rPr lang="en-GB" sz="3600" dirty="0">
                <a:solidFill>
                  <a:schemeClr val="bg1"/>
                </a:solidFill>
              </a:rPr>
              <a:t>[4/8]</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10972800" y="294040"/>
            <a:ext cx="984528" cy="4108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C6252D5-B8A8-4780-9AB4-BBCDEA8990D0}"/>
              </a:ext>
            </a:extLst>
          </p:cNvPr>
          <p:cNvSpPr txBox="1"/>
          <p:nvPr/>
        </p:nvSpPr>
        <p:spPr>
          <a:xfrm rot="21422831">
            <a:off x="10935" y="2638136"/>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Schwimmen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ist</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den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Sportlern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002060"/>
                </a:solidFill>
                <a:effectLst/>
                <a:uLnTx/>
                <a:uFillTx/>
                <a:latin typeface="Century Gothic" panose="020F0302020204030204"/>
                <a:ea typeface="+mn-ea"/>
                <a:cs typeface="+mn-cs"/>
              </a:rPr>
              <a:t>schwer</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gefallen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grpSp>
        <p:nvGrpSpPr>
          <p:cNvPr id="20" name="Group 19">
            <a:extLst>
              <a:ext uri="{FF2B5EF4-FFF2-40B4-BE49-F238E27FC236}">
                <a16:creationId xmlns:a16="http://schemas.microsoft.com/office/drawing/2014/main" id="{38754DA2-53BF-4FE2-B7DE-D7E7DEB8B983}"/>
              </a:ext>
            </a:extLst>
          </p:cNvPr>
          <p:cNvGrpSpPr/>
          <p:nvPr/>
        </p:nvGrpSpPr>
        <p:grpSpPr>
          <a:xfrm rot="21420767">
            <a:off x="7768005" y="2517696"/>
            <a:ext cx="1952482" cy="672397"/>
            <a:chOff x="2008949" y="3922513"/>
            <a:chExt cx="2830866" cy="1229535"/>
          </a:xfrm>
        </p:grpSpPr>
        <p:pic>
          <p:nvPicPr>
            <p:cNvPr id="21" name="Picture 20">
              <a:extLst>
                <a:ext uri="{FF2B5EF4-FFF2-40B4-BE49-F238E27FC236}">
                  <a16:creationId xmlns:a16="http://schemas.microsoft.com/office/drawing/2014/main" id="{9DA2FDFD-35E6-4205-AAE1-4C24EEF45FC0}"/>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2" name="Picture 21">
              <a:extLst>
                <a:ext uri="{FF2B5EF4-FFF2-40B4-BE49-F238E27FC236}">
                  <a16:creationId xmlns:a16="http://schemas.microsoft.com/office/drawing/2014/main" id="{24DA97F0-60E4-4124-904D-E294541953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6" name="TextBox 5">
            <a:extLst>
              <a:ext uri="{FF2B5EF4-FFF2-40B4-BE49-F238E27FC236}">
                <a16:creationId xmlns:a16="http://schemas.microsoft.com/office/drawing/2014/main" id="{AE10EBBB-4566-42A3-86FC-F28AF0B2CB17}"/>
              </a:ext>
            </a:extLst>
          </p:cNvPr>
          <p:cNvSpPr txBox="1"/>
          <p:nvPr/>
        </p:nvSpPr>
        <p:spPr>
          <a:xfrm>
            <a:off x="-6662556" y="2007943"/>
            <a:ext cx="4828808" cy="4974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16390EFB-9636-4680-8F13-29793E03E689}"/>
              </a:ext>
            </a:extLst>
          </p:cNvPr>
          <p:cNvSpPr txBox="1"/>
          <p:nvPr/>
        </p:nvSpPr>
        <p:spPr>
          <a:xfrm rot="21447537">
            <a:off x="4725175" y="3571576"/>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98ADA05A-3449-4CA6-AF0F-2D3B4035B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621"/>
          <a:stretch/>
        </p:blipFill>
        <p:spPr>
          <a:xfrm rot="21423230">
            <a:off x="8049137" y="1102202"/>
            <a:ext cx="3932244" cy="1122198"/>
          </a:xfrm>
          <a:prstGeom prst="rect">
            <a:avLst/>
          </a:prstGeom>
        </p:spPr>
      </p:pic>
      <p:sp>
        <p:nvSpPr>
          <p:cNvPr id="18" name="TextBox 17">
            <a:extLst>
              <a:ext uri="{FF2B5EF4-FFF2-40B4-BE49-F238E27FC236}">
                <a16:creationId xmlns:a16="http://schemas.microsoft.com/office/drawing/2014/main" id="{1E1AD3A7-8901-414A-8277-F79015324480}"/>
              </a:ext>
            </a:extLst>
          </p:cNvPr>
          <p:cNvSpPr txBox="1"/>
          <p:nvPr/>
        </p:nvSpPr>
        <p:spPr>
          <a:xfrm rot="21447537">
            <a:off x="4725166" y="4743246"/>
            <a:ext cx="3408234"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0C1CB23-D23B-41AC-96F5-87C285B338D2}"/>
              </a:ext>
            </a:extLst>
          </p:cNvPr>
          <p:cNvSpPr txBox="1"/>
          <p:nvPr/>
        </p:nvSpPr>
        <p:spPr>
          <a:xfrm rot="21422831">
            <a:off x="10934" y="4003644"/>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rPr>
              <a:t>Swimming was hard for the sportspeople.</a:t>
            </a:r>
          </a:p>
        </p:txBody>
      </p:sp>
    </p:spTree>
    <p:extLst>
      <p:ext uri="{BB962C8B-B14F-4D97-AF65-F5344CB8AC3E}">
        <p14:creationId xmlns:p14="http://schemas.microsoft.com/office/powerpoint/2010/main" val="39954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022896" cy="869950"/>
          </a:xfrm>
          <a:prstGeom prst="rect">
            <a:avLst/>
          </a:prstGeom>
        </p:spPr>
      </p:pic>
      <p:sp>
        <p:nvSpPr>
          <p:cNvPr id="4" name="Title 3"/>
          <p:cNvSpPr>
            <a:spLocks noGrp="1"/>
          </p:cNvSpPr>
          <p:nvPr>
            <p:ph type="title"/>
          </p:nvPr>
        </p:nvSpPr>
        <p:spPr>
          <a:xfrm>
            <a:off x="0" y="294041"/>
            <a:ext cx="70485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 </a:t>
            </a:r>
            <a:r>
              <a:rPr lang="en-GB" sz="3600" dirty="0">
                <a:solidFill>
                  <a:schemeClr val="bg1"/>
                </a:solidFill>
              </a:rPr>
              <a:t>[5/8]</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10972800" y="294040"/>
            <a:ext cx="984528" cy="4108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C6252D5-B8A8-4780-9AB4-BBCDEA8990D0}"/>
              </a:ext>
            </a:extLst>
          </p:cNvPr>
          <p:cNvSpPr txBox="1"/>
          <p:nvPr/>
        </p:nvSpPr>
        <p:spPr>
          <a:xfrm rot="21422831">
            <a:off x="10935" y="2638136"/>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Das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Pferd</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hat </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den </a:t>
            </a:r>
            <a:r>
              <a:rPr kumimoji="0" lang="en-GB" sz="4200" b="1" i="0" u="none" strike="noStrike" kern="1200" cap="none" spc="0" normalizeH="0" baseline="0" noProof="0" dirty="0" err="1">
                <a:ln>
                  <a:noFill/>
                </a:ln>
                <a:solidFill>
                  <a:srgbClr val="002060"/>
                </a:solidFill>
                <a:effectLst/>
                <a:uLnTx/>
                <a:uFillTx/>
                <a:latin typeface="Century Gothic" panose="020F0302020204030204"/>
                <a:ea typeface="+mn-ea"/>
                <a:cs typeface="+mn-cs"/>
              </a:rPr>
              <a:t>Leuten</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gefallen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grpSp>
        <p:nvGrpSpPr>
          <p:cNvPr id="20" name="Group 19">
            <a:extLst>
              <a:ext uri="{FF2B5EF4-FFF2-40B4-BE49-F238E27FC236}">
                <a16:creationId xmlns:a16="http://schemas.microsoft.com/office/drawing/2014/main" id="{38754DA2-53BF-4FE2-B7DE-D7E7DEB8B983}"/>
              </a:ext>
            </a:extLst>
          </p:cNvPr>
          <p:cNvGrpSpPr/>
          <p:nvPr/>
        </p:nvGrpSpPr>
        <p:grpSpPr>
          <a:xfrm rot="21420767">
            <a:off x="5168661" y="2719071"/>
            <a:ext cx="2947338" cy="672397"/>
            <a:chOff x="2008949" y="3922513"/>
            <a:chExt cx="2830866" cy="1229535"/>
          </a:xfrm>
        </p:grpSpPr>
        <p:pic>
          <p:nvPicPr>
            <p:cNvPr id="21" name="Picture 20">
              <a:extLst>
                <a:ext uri="{FF2B5EF4-FFF2-40B4-BE49-F238E27FC236}">
                  <a16:creationId xmlns:a16="http://schemas.microsoft.com/office/drawing/2014/main" id="{9DA2FDFD-35E6-4205-AAE1-4C24EEF45FC0}"/>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2" name="Picture 21">
              <a:extLst>
                <a:ext uri="{FF2B5EF4-FFF2-40B4-BE49-F238E27FC236}">
                  <a16:creationId xmlns:a16="http://schemas.microsoft.com/office/drawing/2014/main" id="{24DA97F0-60E4-4124-904D-E294541953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6" name="TextBox 5">
            <a:extLst>
              <a:ext uri="{FF2B5EF4-FFF2-40B4-BE49-F238E27FC236}">
                <a16:creationId xmlns:a16="http://schemas.microsoft.com/office/drawing/2014/main" id="{AE10EBBB-4566-42A3-86FC-F28AF0B2CB17}"/>
              </a:ext>
            </a:extLst>
          </p:cNvPr>
          <p:cNvSpPr txBox="1"/>
          <p:nvPr/>
        </p:nvSpPr>
        <p:spPr>
          <a:xfrm>
            <a:off x="-6662556" y="2007943"/>
            <a:ext cx="4828808" cy="4974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16390EFB-9636-4680-8F13-29793E03E689}"/>
              </a:ext>
            </a:extLst>
          </p:cNvPr>
          <p:cNvSpPr txBox="1"/>
          <p:nvPr/>
        </p:nvSpPr>
        <p:spPr>
          <a:xfrm rot="21447537">
            <a:off x="4507375" y="3484432"/>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98ADA05A-3449-4CA6-AF0F-2D3B4035B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621"/>
          <a:stretch/>
        </p:blipFill>
        <p:spPr>
          <a:xfrm rot="21423230">
            <a:off x="8049137" y="1102202"/>
            <a:ext cx="3932244" cy="1122198"/>
          </a:xfrm>
          <a:prstGeom prst="rect">
            <a:avLst/>
          </a:prstGeom>
        </p:spPr>
      </p:pic>
      <p:sp>
        <p:nvSpPr>
          <p:cNvPr id="18" name="TextBox 17">
            <a:extLst>
              <a:ext uri="{FF2B5EF4-FFF2-40B4-BE49-F238E27FC236}">
                <a16:creationId xmlns:a16="http://schemas.microsoft.com/office/drawing/2014/main" id="{1E1AD3A7-8901-414A-8277-F79015324480}"/>
              </a:ext>
            </a:extLst>
          </p:cNvPr>
          <p:cNvSpPr txBox="1"/>
          <p:nvPr/>
        </p:nvSpPr>
        <p:spPr>
          <a:xfrm rot="21447537">
            <a:off x="4617351" y="4687842"/>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Leuten</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0C1CB23-D23B-41AC-96F5-87C285B338D2}"/>
              </a:ext>
            </a:extLst>
          </p:cNvPr>
          <p:cNvSpPr txBox="1"/>
          <p:nvPr/>
        </p:nvSpPr>
        <p:spPr>
          <a:xfrm rot="21422831">
            <a:off x="10934" y="4003644"/>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rPr>
              <a:t>The</a:t>
            </a:r>
            <a:r>
              <a:rPr kumimoji="0" lang="en-GB" sz="4200" i="1" u="none" strike="noStrike" kern="1200" cap="none" spc="0" normalizeH="0" noProof="0" dirty="0">
                <a:ln>
                  <a:noFill/>
                </a:ln>
                <a:solidFill>
                  <a:srgbClr val="002060"/>
                </a:solidFill>
                <a:effectLst/>
                <a:uLnTx/>
                <a:uFillTx/>
                <a:latin typeface="Century Gothic" panose="020F0302020204030204"/>
                <a:ea typeface="+mn-ea"/>
                <a:cs typeface="+mn-cs"/>
              </a:rPr>
              <a:t> people liked the horse.</a:t>
            </a:r>
            <a:endPar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17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022896" cy="869950"/>
          </a:xfrm>
          <a:prstGeom prst="rect">
            <a:avLst/>
          </a:prstGeom>
        </p:spPr>
      </p:pic>
      <p:sp>
        <p:nvSpPr>
          <p:cNvPr id="4" name="Title 3"/>
          <p:cNvSpPr>
            <a:spLocks noGrp="1"/>
          </p:cNvSpPr>
          <p:nvPr>
            <p:ph type="title"/>
          </p:nvPr>
        </p:nvSpPr>
        <p:spPr>
          <a:xfrm>
            <a:off x="0" y="294041"/>
            <a:ext cx="70485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 </a:t>
            </a:r>
            <a:r>
              <a:rPr lang="en-GB" sz="3600" dirty="0">
                <a:solidFill>
                  <a:schemeClr val="bg1"/>
                </a:solidFill>
              </a:rPr>
              <a:t>[6/8]</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10972800" y="294040"/>
            <a:ext cx="984528" cy="4108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C6252D5-B8A8-4780-9AB4-BBCDEA8990D0}"/>
              </a:ext>
            </a:extLst>
          </p:cNvPr>
          <p:cNvSpPr txBox="1"/>
          <p:nvPr/>
        </p:nvSpPr>
        <p:spPr>
          <a:xfrm rot="21422831">
            <a:off x="10935" y="2638136"/>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Die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Katze</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hat </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den </a:t>
            </a:r>
            <a:r>
              <a:rPr kumimoji="0" lang="en-GB" sz="4200" b="1" i="0" u="none" strike="noStrike" kern="1200" cap="none" spc="0" normalizeH="0" baseline="0" noProof="0" dirty="0" err="1">
                <a:ln>
                  <a:noFill/>
                </a:ln>
                <a:solidFill>
                  <a:srgbClr val="002060"/>
                </a:solidFill>
                <a:effectLst/>
                <a:uLnTx/>
                <a:uFillTx/>
                <a:latin typeface="Century Gothic" panose="020F0302020204030204"/>
                <a:ea typeface="+mn-ea"/>
                <a:cs typeface="+mn-cs"/>
              </a:rPr>
              <a:t>Kindern</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gefallen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grpSp>
        <p:nvGrpSpPr>
          <p:cNvPr id="20" name="Group 19">
            <a:extLst>
              <a:ext uri="{FF2B5EF4-FFF2-40B4-BE49-F238E27FC236}">
                <a16:creationId xmlns:a16="http://schemas.microsoft.com/office/drawing/2014/main" id="{38754DA2-53BF-4FE2-B7DE-D7E7DEB8B983}"/>
              </a:ext>
            </a:extLst>
          </p:cNvPr>
          <p:cNvGrpSpPr/>
          <p:nvPr/>
        </p:nvGrpSpPr>
        <p:grpSpPr>
          <a:xfrm rot="21420767">
            <a:off x="5132524" y="2660027"/>
            <a:ext cx="3256638" cy="672397"/>
            <a:chOff x="2008949" y="3922513"/>
            <a:chExt cx="2830866" cy="1229535"/>
          </a:xfrm>
        </p:grpSpPr>
        <p:pic>
          <p:nvPicPr>
            <p:cNvPr id="21" name="Picture 20">
              <a:extLst>
                <a:ext uri="{FF2B5EF4-FFF2-40B4-BE49-F238E27FC236}">
                  <a16:creationId xmlns:a16="http://schemas.microsoft.com/office/drawing/2014/main" id="{9DA2FDFD-35E6-4205-AAE1-4C24EEF45FC0}"/>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2" name="Picture 21">
              <a:extLst>
                <a:ext uri="{FF2B5EF4-FFF2-40B4-BE49-F238E27FC236}">
                  <a16:creationId xmlns:a16="http://schemas.microsoft.com/office/drawing/2014/main" id="{24DA97F0-60E4-4124-904D-E294541953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6" name="TextBox 5">
            <a:extLst>
              <a:ext uri="{FF2B5EF4-FFF2-40B4-BE49-F238E27FC236}">
                <a16:creationId xmlns:a16="http://schemas.microsoft.com/office/drawing/2014/main" id="{AE10EBBB-4566-42A3-86FC-F28AF0B2CB17}"/>
              </a:ext>
            </a:extLst>
          </p:cNvPr>
          <p:cNvSpPr txBox="1"/>
          <p:nvPr/>
        </p:nvSpPr>
        <p:spPr>
          <a:xfrm>
            <a:off x="-6662556" y="2007943"/>
            <a:ext cx="4828808" cy="4974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16390EFB-9636-4680-8F13-29793E03E689}"/>
              </a:ext>
            </a:extLst>
          </p:cNvPr>
          <p:cNvSpPr txBox="1"/>
          <p:nvPr/>
        </p:nvSpPr>
        <p:spPr>
          <a:xfrm rot="21447537">
            <a:off x="4617351" y="3472552"/>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vom</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Baum</a:t>
            </a:r>
          </a:p>
        </p:txBody>
      </p:sp>
      <p:pic>
        <p:nvPicPr>
          <p:cNvPr id="17" name="Picture 16">
            <a:extLst>
              <a:ext uri="{FF2B5EF4-FFF2-40B4-BE49-F238E27FC236}">
                <a16:creationId xmlns:a16="http://schemas.microsoft.com/office/drawing/2014/main" id="{98ADA05A-3449-4CA6-AF0F-2D3B4035B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621"/>
          <a:stretch/>
        </p:blipFill>
        <p:spPr>
          <a:xfrm rot="21423230">
            <a:off x="8049137" y="1102202"/>
            <a:ext cx="3932244" cy="1122198"/>
          </a:xfrm>
          <a:prstGeom prst="rect">
            <a:avLst/>
          </a:prstGeom>
        </p:spPr>
      </p:pic>
      <p:sp>
        <p:nvSpPr>
          <p:cNvPr id="18" name="TextBox 17">
            <a:extLst>
              <a:ext uri="{FF2B5EF4-FFF2-40B4-BE49-F238E27FC236}">
                <a16:creationId xmlns:a16="http://schemas.microsoft.com/office/drawing/2014/main" id="{1E1AD3A7-8901-414A-8277-F79015324480}"/>
              </a:ext>
            </a:extLst>
          </p:cNvPr>
          <p:cNvSpPr txBox="1"/>
          <p:nvPr/>
        </p:nvSpPr>
        <p:spPr>
          <a:xfrm rot="21447537">
            <a:off x="4617351" y="4687842"/>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Kindern</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0C1CB23-D23B-41AC-96F5-87C285B338D2}"/>
              </a:ext>
            </a:extLst>
          </p:cNvPr>
          <p:cNvSpPr txBox="1"/>
          <p:nvPr/>
        </p:nvSpPr>
        <p:spPr>
          <a:xfrm rot="21422831">
            <a:off x="10934" y="4003644"/>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rPr>
              <a:t>The children liked the cat.</a:t>
            </a:r>
          </a:p>
        </p:txBody>
      </p:sp>
    </p:spTree>
    <p:extLst>
      <p:ext uri="{BB962C8B-B14F-4D97-AF65-F5344CB8AC3E}">
        <p14:creationId xmlns:p14="http://schemas.microsoft.com/office/powerpoint/2010/main" val="12458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022896" cy="869950"/>
          </a:xfrm>
          <a:prstGeom prst="rect">
            <a:avLst/>
          </a:prstGeom>
        </p:spPr>
      </p:pic>
      <p:sp>
        <p:nvSpPr>
          <p:cNvPr id="4" name="Title 3"/>
          <p:cNvSpPr>
            <a:spLocks noGrp="1"/>
          </p:cNvSpPr>
          <p:nvPr>
            <p:ph type="title"/>
          </p:nvPr>
        </p:nvSpPr>
        <p:spPr>
          <a:xfrm>
            <a:off x="0" y="294041"/>
            <a:ext cx="70485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 </a:t>
            </a:r>
            <a:r>
              <a:rPr lang="en-GB" sz="3600" dirty="0">
                <a:solidFill>
                  <a:schemeClr val="bg1"/>
                </a:solidFill>
              </a:rPr>
              <a:t>[7/8]</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10972800" y="294040"/>
            <a:ext cx="984528" cy="4108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C6252D5-B8A8-4780-9AB4-BBCDEA8990D0}"/>
              </a:ext>
            </a:extLst>
          </p:cNvPr>
          <p:cNvSpPr txBox="1"/>
          <p:nvPr/>
        </p:nvSpPr>
        <p:spPr>
          <a:xfrm rot="21422831">
            <a:off x="10935" y="2638136"/>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Die </a:t>
            </a:r>
            <a:r>
              <a:rPr lang="en-GB" sz="4200" b="1" dirty="0" err="1">
                <a:solidFill>
                  <a:srgbClr val="FF6600"/>
                </a:solidFill>
                <a:latin typeface="Century Gothic" panose="020F0302020204030204"/>
              </a:rPr>
              <a:t>Ärztin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lang="en-GB" sz="4200" b="1" dirty="0">
                <a:solidFill>
                  <a:srgbClr val="FF6600"/>
                </a:solidFill>
                <a:latin typeface="Century Gothic" panose="020F0302020204030204"/>
              </a:rPr>
              <a:t>hat</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den </a:t>
            </a:r>
            <a:r>
              <a:rPr kumimoji="0" lang="en-GB" sz="4200" b="1" i="0" u="none" strike="noStrike" kern="1200" cap="none" spc="0" normalizeH="0" baseline="0" noProof="0" dirty="0" err="1">
                <a:ln>
                  <a:noFill/>
                </a:ln>
                <a:solidFill>
                  <a:srgbClr val="002060"/>
                </a:solidFill>
                <a:effectLst/>
                <a:uLnTx/>
                <a:uFillTx/>
                <a:latin typeface="Century Gothic" panose="020F0302020204030204"/>
                <a:ea typeface="+mn-ea"/>
                <a:cs typeface="+mn-cs"/>
              </a:rPr>
              <a:t>Patienten</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gefallen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grpSp>
        <p:nvGrpSpPr>
          <p:cNvPr id="20" name="Group 19">
            <a:extLst>
              <a:ext uri="{FF2B5EF4-FFF2-40B4-BE49-F238E27FC236}">
                <a16:creationId xmlns:a16="http://schemas.microsoft.com/office/drawing/2014/main" id="{38754DA2-53BF-4FE2-B7DE-D7E7DEB8B983}"/>
              </a:ext>
            </a:extLst>
          </p:cNvPr>
          <p:cNvGrpSpPr/>
          <p:nvPr/>
        </p:nvGrpSpPr>
        <p:grpSpPr>
          <a:xfrm rot="21420767">
            <a:off x="4899726" y="2659079"/>
            <a:ext cx="3539402" cy="672397"/>
            <a:chOff x="2008949" y="3922513"/>
            <a:chExt cx="2830866" cy="1229535"/>
          </a:xfrm>
        </p:grpSpPr>
        <p:pic>
          <p:nvPicPr>
            <p:cNvPr id="21" name="Picture 20">
              <a:extLst>
                <a:ext uri="{FF2B5EF4-FFF2-40B4-BE49-F238E27FC236}">
                  <a16:creationId xmlns:a16="http://schemas.microsoft.com/office/drawing/2014/main" id="{9DA2FDFD-35E6-4205-AAE1-4C24EEF45FC0}"/>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2" name="Picture 21">
              <a:extLst>
                <a:ext uri="{FF2B5EF4-FFF2-40B4-BE49-F238E27FC236}">
                  <a16:creationId xmlns:a16="http://schemas.microsoft.com/office/drawing/2014/main" id="{24DA97F0-60E4-4124-904D-E294541953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6" name="TextBox 5">
            <a:extLst>
              <a:ext uri="{FF2B5EF4-FFF2-40B4-BE49-F238E27FC236}">
                <a16:creationId xmlns:a16="http://schemas.microsoft.com/office/drawing/2014/main" id="{AE10EBBB-4566-42A3-86FC-F28AF0B2CB17}"/>
              </a:ext>
            </a:extLst>
          </p:cNvPr>
          <p:cNvSpPr txBox="1"/>
          <p:nvPr/>
        </p:nvSpPr>
        <p:spPr>
          <a:xfrm>
            <a:off x="-6662556" y="2007943"/>
            <a:ext cx="4828808" cy="4974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16390EFB-9636-4680-8F13-29793E03E689}"/>
              </a:ext>
            </a:extLst>
          </p:cNvPr>
          <p:cNvSpPr txBox="1"/>
          <p:nvPr/>
        </p:nvSpPr>
        <p:spPr>
          <a:xfrm rot="21447537">
            <a:off x="4409268" y="3543682"/>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Patienten</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98ADA05A-3449-4CA6-AF0F-2D3B4035B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621"/>
          <a:stretch/>
        </p:blipFill>
        <p:spPr>
          <a:xfrm rot="21423230">
            <a:off x="8049137" y="1102202"/>
            <a:ext cx="3932244" cy="1122198"/>
          </a:xfrm>
          <a:prstGeom prst="rect">
            <a:avLst/>
          </a:prstGeom>
        </p:spPr>
      </p:pic>
      <p:sp>
        <p:nvSpPr>
          <p:cNvPr id="18" name="TextBox 17">
            <a:extLst>
              <a:ext uri="{FF2B5EF4-FFF2-40B4-BE49-F238E27FC236}">
                <a16:creationId xmlns:a16="http://schemas.microsoft.com/office/drawing/2014/main" id="{1E1AD3A7-8901-414A-8277-F79015324480}"/>
              </a:ext>
            </a:extLst>
          </p:cNvPr>
          <p:cNvSpPr txBox="1"/>
          <p:nvPr/>
        </p:nvSpPr>
        <p:spPr>
          <a:xfrm rot="21447537">
            <a:off x="4617351" y="4687842"/>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die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Straße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0C1CB23-D23B-41AC-96F5-87C285B338D2}"/>
              </a:ext>
            </a:extLst>
          </p:cNvPr>
          <p:cNvSpPr txBox="1"/>
          <p:nvPr/>
        </p:nvSpPr>
        <p:spPr>
          <a:xfrm rot="21422831">
            <a:off x="10934" y="4003644"/>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rPr>
              <a:t>The patients</a:t>
            </a:r>
            <a:r>
              <a:rPr kumimoji="0" lang="en-GB" sz="4200" i="1" u="none" strike="noStrike" kern="1200" cap="none" spc="0" normalizeH="0" noProof="0" dirty="0">
                <a:ln>
                  <a:noFill/>
                </a:ln>
                <a:solidFill>
                  <a:srgbClr val="002060"/>
                </a:solidFill>
                <a:effectLst/>
                <a:uLnTx/>
                <a:uFillTx/>
                <a:latin typeface="Century Gothic" panose="020F0302020204030204"/>
                <a:ea typeface="+mn-ea"/>
                <a:cs typeface="+mn-cs"/>
              </a:rPr>
              <a:t> liked the doctor.</a:t>
            </a:r>
            <a:endPar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891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022896" cy="869950"/>
          </a:xfrm>
          <a:prstGeom prst="rect">
            <a:avLst/>
          </a:prstGeom>
        </p:spPr>
      </p:pic>
      <p:sp>
        <p:nvSpPr>
          <p:cNvPr id="4" name="Title 3"/>
          <p:cNvSpPr>
            <a:spLocks noGrp="1"/>
          </p:cNvSpPr>
          <p:nvPr>
            <p:ph type="title"/>
          </p:nvPr>
        </p:nvSpPr>
        <p:spPr>
          <a:xfrm>
            <a:off x="0" y="294041"/>
            <a:ext cx="70485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 </a:t>
            </a:r>
            <a:r>
              <a:rPr lang="en-GB" sz="3600" dirty="0">
                <a:solidFill>
                  <a:schemeClr val="bg1"/>
                </a:solidFill>
              </a:rPr>
              <a:t>[8/8]</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10972800" y="294040"/>
            <a:ext cx="984528" cy="4108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C6252D5-B8A8-4780-9AB4-BBCDEA8990D0}"/>
              </a:ext>
            </a:extLst>
          </p:cNvPr>
          <p:cNvSpPr txBox="1"/>
          <p:nvPr/>
        </p:nvSpPr>
        <p:spPr>
          <a:xfrm rot="21422831">
            <a:off x="-6504" y="2634503"/>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Der Lehrer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ist</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002060"/>
                </a:solidFill>
                <a:effectLst/>
                <a:uLnTx/>
                <a:uFillTx/>
                <a:latin typeface="Century Gothic" panose="020F0302020204030204"/>
                <a:ea typeface="+mn-ea"/>
                <a:cs typeface="+mn-cs"/>
              </a:rPr>
              <a:t>im</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002060"/>
                </a:solidFill>
                <a:effectLst/>
                <a:uLnTx/>
                <a:uFillTx/>
                <a:latin typeface="Century Gothic" panose="020F0302020204030204"/>
                <a:ea typeface="+mn-ea"/>
                <a:cs typeface="+mn-cs"/>
              </a:rPr>
              <a:t>Unterricht</a:t>
            </a:r>
            <a:r>
              <a:rPr kumimoji="0" lang="en-GB" sz="4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gefallen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grpSp>
        <p:nvGrpSpPr>
          <p:cNvPr id="20" name="Group 19">
            <a:extLst>
              <a:ext uri="{FF2B5EF4-FFF2-40B4-BE49-F238E27FC236}">
                <a16:creationId xmlns:a16="http://schemas.microsoft.com/office/drawing/2014/main" id="{38754DA2-53BF-4FE2-B7DE-D7E7DEB8B983}"/>
              </a:ext>
            </a:extLst>
          </p:cNvPr>
          <p:cNvGrpSpPr/>
          <p:nvPr/>
        </p:nvGrpSpPr>
        <p:grpSpPr>
          <a:xfrm rot="21420767">
            <a:off x="4996521" y="2677689"/>
            <a:ext cx="3407514" cy="672397"/>
            <a:chOff x="2008949" y="3922513"/>
            <a:chExt cx="2830866" cy="1229535"/>
          </a:xfrm>
        </p:grpSpPr>
        <p:pic>
          <p:nvPicPr>
            <p:cNvPr id="21" name="Picture 20">
              <a:extLst>
                <a:ext uri="{FF2B5EF4-FFF2-40B4-BE49-F238E27FC236}">
                  <a16:creationId xmlns:a16="http://schemas.microsoft.com/office/drawing/2014/main" id="{9DA2FDFD-35E6-4205-AAE1-4C24EEF45FC0}"/>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2" name="Picture 21">
              <a:extLst>
                <a:ext uri="{FF2B5EF4-FFF2-40B4-BE49-F238E27FC236}">
                  <a16:creationId xmlns:a16="http://schemas.microsoft.com/office/drawing/2014/main" id="{24DA97F0-60E4-4124-904D-E294541953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6" name="TextBox 5">
            <a:extLst>
              <a:ext uri="{FF2B5EF4-FFF2-40B4-BE49-F238E27FC236}">
                <a16:creationId xmlns:a16="http://schemas.microsoft.com/office/drawing/2014/main" id="{AE10EBBB-4566-42A3-86FC-F28AF0B2CB17}"/>
              </a:ext>
            </a:extLst>
          </p:cNvPr>
          <p:cNvSpPr txBox="1"/>
          <p:nvPr/>
        </p:nvSpPr>
        <p:spPr>
          <a:xfrm>
            <a:off x="-6662556" y="2007943"/>
            <a:ext cx="4828808" cy="4974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16390EFB-9636-4680-8F13-29793E03E689}"/>
              </a:ext>
            </a:extLst>
          </p:cNvPr>
          <p:cNvSpPr txBox="1"/>
          <p:nvPr/>
        </p:nvSpPr>
        <p:spPr>
          <a:xfrm rot="21447537">
            <a:off x="4543011" y="3517753"/>
            <a:ext cx="3539580"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noProof="0" dirty="0" err="1">
                <a:solidFill>
                  <a:srgbClr val="4472C4">
                    <a:lumMod val="50000"/>
                  </a:srgbClr>
                </a:solidFill>
                <a:latin typeface="Century Gothic" panose="020F0302020204030204"/>
              </a:rPr>
              <a:t>Mathe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98ADA05A-3449-4CA6-AF0F-2D3B4035B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621"/>
          <a:stretch/>
        </p:blipFill>
        <p:spPr>
          <a:xfrm rot="21423230">
            <a:off x="8049137" y="1102202"/>
            <a:ext cx="3932244" cy="1122198"/>
          </a:xfrm>
          <a:prstGeom prst="rect">
            <a:avLst/>
          </a:prstGeom>
        </p:spPr>
      </p:pic>
      <p:sp>
        <p:nvSpPr>
          <p:cNvPr id="18" name="TextBox 17">
            <a:extLst>
              <a:ext uri="{FF2B5EF4-FFF2-40B4-BE49-F238E27FC236}">
                <a16:creationId xmlns:a16="http://schemas.microsoft.com/office/drawing/2014/main" id="{1E1AD3A7-8901-414A-8277-F79015324480}"/>
              </a:ext>
            </a:extLst>
          </p:cNvPr>
          <p:cNvSpPr txBox="1"/>
          <p:nvPr/>
        </p:nvSpPr>
        <p:spPr>
          <a:xfrm rot="21447537">
            <a:off x="4617351" y="4687842"/>
            <a:ext cx="3390901" cy="73577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Unterricht</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3" name="TextBox 22">
            <a:extLst>
              <a:ext uri="{FF2B5EF4-FFF2-40B4-BE49-F238E27FC236}">
                <a16:creationId xmlns:a16="http://schemas.microsoft.com/office/drawing/2014/main" id="{30C1CB23-D23B-41AC-96F5-87C285B338D2}"/>
              </a:ext>
            </a:extLst>
          </p:cNvPr>
          <p:cNvSpPr txBox="1"/>
          <p:nvPr/>
        </p:nvSpPr>
        <p:spPr>
          <a:xfrm rot="21422831">
            <a:off x="10934" y="4003644"/>
            <a:ext cx="12187569"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i="1" u="none" strike="noStrike" kern="1200" cap="none" spc="0" normalizeH="0" baseline="0" noProof="0" dirty="0">
                <a:ln>
                  <a:noFill/>
                </a:ln>
                <a:solidFill>
                  <a:srgbClr val="002060"/>
                </a:solidFill>
                <a:effectLst/>
                <a:uLnTx/>
                <a:uFillTx/>
                <a:latin typeface="Century Gothic" panose="020F0302020204030204"/>
                <a:ea typeface="+mn-ea"/>
                <a:cs typeface="+mn-cs"/>
              </a:rPr>
              <a:t>The teacher fell in the lesson.</a:t>
            </a:r>
          </a:p>
        </p:txBody>
      </p:sp>
    </p:spTree>
    <p:extLst>
      <p:ext uri="{BB962C8B-B14F-4D97-AF65-F5344CB8AC3E}">
        <p14:creationId xmlns:p14="http://schemas.microsoft.com/office/powerpoint/2010/main" val="425960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7932" cy="707849"/>
          </a:xfrm>
        </p:spPr>
        <p:txBody>
          <a:bodyPr>
            <a:normAutofit fontScale="90000"/>
          </a:bodyPr>
          <a:lstStyle/>
          <a:p>
            <a:r>
              <a:rPr lang="en-US" sz="3600" b="1" dirty="0">
                <a:solidFill>
                  <a:schemeClr val="bg1"/>
                </a:solidFill>
              </a:rPr>
              <a:t>F</a:t>
            </a:r>
            <a:r>
              <a:rPr lang="en-GB" sz="3600" b="1" dirty="0" err="1">
                <a:solidFill>
                  <a:schemeClr val="bg1"/>
                </a:solidFill>
              </a:rPr>
              <a:t>reiwillig</a:t>
            </a:r>
            <a:r>
              <a:rPr lang="en-GB" sz="3600" b="1" dirty="0">
                <a:solidFill>
                  <a:schemeClr val="bg1"/>
                </a:solidFill>
              </a:rPr>
              <a:t> </a:t>
            </a:r>
            <a:r>
              <a:rPr lang="en-GB" sz="3600" b="1" dirty="0" err="1">
                <a:solidFill>
                  <a:schemeClr val="bg1"/>
                </a:solidFill>
              </a:rPr>
              <a:t>bei</a:t>
            </a:r>
            <a:r>
              <a:rPr lang="en-GB" sz="3600" b="1" dirty="0">
                <a:solidFill>
                  <a:schemeClr val="bg1"/>
                </a:solidFill>
              </a:rPr>
              <a:t> der </a:t>
            </a:r>
            <a:r>
              <a:rPr lang="en-GB" sz="3600" b="1" dirty="0" err="1">
                <a:solidFill>
                  <a:schemeClr val="bg1"/>
                </a:solidFill>
              </a:rPr>
              <a:t>Feuerwehr</a:t>
            </a:r>
            <a:r>
              <a:rPr lang="en-GB" sz="3600" b="1" dirty="0">
                <a:solidFill>
                  <a:schemeClr val="bg1"/>
                </a:solidFill>
              </a:rPr>
              <a:t> </a:t>
            </a:r>
          </a:p>
        </p:txBody>
      </p:sp>
      <p:sp>
        <p:nvSpPr>
          <p:cNvPr id="5" name="Rounded Rectangle 11">
            <a:hlinkClick r:id="" action="ppaction://noaction">
              <a:snd r:embed="rId5" name="9.2.2.4 slide 18.wav"/>
            </a:hlinkClick>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11505494" cy="707886"/>
          </a:xfrm>
          <a:prstGeom prst="rect">
            <a:avLst/>
          </a:prstGeom>
          <a:noFill/>
        </p:spPr>
        <p:txBody>
          <a:bodyPr wrap="square" rtlCol="0">
            <a:spAutoFit/>
          </a:bodyPr>
          <a:lstStyle/>
          <a:p>
            <a:r>
              <a:rPr lang="en-US" sz="2000" dirty="0">
                <a:solidFill>
                  <a:schemeClr val="accent5">
                    <a:lumMod val="50000"/>
                  </a:schemeClr>
                </a:solidFill>
              </a:rPr>
              <a:t>Listen. Write the activity in each space in the grid below.  </a:t>
            </a:r>
            <a:br>
              <a:rPr lang="en-US" sz="2000" dirty="0">
                <a:solidFill>
                  <a:schemeClr val="accent5">
                    <a:lumMod val="50000"/>
                  </a:schemeClr>
                </a:solidFill>
              </a:rPr>
            </a:br>
            <a:r>
              <a:rPr lang="en-US" sz="2000" dirty="0">
                <a:solidFill>
                  <a:schemeClr val="accent5">
                    <a:lumMod val="50000"/>
                  </a:schemeClr>
                </a:solidFill>
              </a:rPr>
              <a:t>You must decide </a:t>
            </a:r>
            <a:r>
              <a:rPr lang="en-US" sz="2000" b="1" dirty="0">
                <a:solidFill>
                  <a:schemeClr val="accent5">
                    <a:lumMod val="50000"/>
                  </a:schemeClr>
                </a:solidFill>
              </a:rPr>
              <a:t>who</a:t>
            </a:r>
            <a:r>
              <a:rPr lang="en-US" sz="2000" dirty="0">
                <a:solidFill>
                  <a:schemeClr val="accent5">
                    <a:lumMod val="50000"/>
                  </a:schemeClr>
                </a:solidFill>
              </a:rPr>
              <a:t> does </a:t>
            </a:r>
            <a:r>
              <a:rPr lang="en-US" sz="2000" b="1" dirty="0">
                <a:solidFill>
                  <a:schemeClr val="accent5">
                    <a:lumMod val="50000"/>
                  </a:schemeClr>
                </a:solidFill>
              </a:rPr>
              <a:t>what</a:t>
            </a:r>
            <a:r>
              <a:rPr lang="en-US" sz="2000" dirty="0">
                <a:solidFill>
                  <a:schemeClr val="accent5">
                    <a:lumMod val="50000"/>
                  </a:schemeClr>
                </a:solidFill>
              </a:rPr>
              <a:t>  activity, and </a:t>
            </a:r>
            <a:r>
              <a:rPr lang="en-US" sz="2000" b="1" dirty="0">
                <a:solidFill>
                  <a:schemeClr val="accent5">
                    <a:lumMod val="50000"/>
                  </a:schemeClr>
                </a:solidFill>
              </a:rPr>
              <a:t>when</a:t>
            </a:r>
            <a:r>
              <a:rPr lang="en-US" sz="2000" dirty="0">
                <a:solidFill>
                  <a:schemeClr val="accent5">
                    <a:lumMod val="50000"/>
                  </a:schemeClr>
                </a:solidFill>
              </a:rPr>
              <a:t>.</a:t>
            </a:r>
          </a:p>
        </p:txBody>
      </p:sp>
      <p:graphicFrame>
        <p:nvGraphicFramePr>
          <p:cNvPr id="2" name="Table 1">
            <a:extLst>
              <a:ext uri="{FF2B5EF4-FFF2-40B4-BE49-F238E27FC236}">
                <a16:creationId xmlns:a16="http://schemas.microsoft.com/office/drawing/2014/main" id="{5BDA3356-B36B-4CA2-B7C5-73BD6CF52B57}"/>
              </a:ext>
            </a:extLst>
          </p:cNvPr>
          <p:cNvGraphicFramePr>
            <a:graphicFrameLocks noGrp="1"/>
          </p:cNvGraphicFramePr>
          <p:nvPr>
            <p:extLst>
              <p:ext uri="{D42A27DB-BD31-4B8C-83A1-F6EECF244321}">
                <p14:modId xmlns:p14="http://schemas.microsoft.com/office/powerpoint/2010/main" val="2076469369"/>
              </p:ext>
            </p:extLst>
          </p:nvPr>
        </p:nvGraphicFramePr>
        <p:xfrm>
          <a:off x="343253" y="2969017"/>
          <a:ext cx="11777328" cy="3125725"/>
        </p:xfrm>
        <a:graphic>
          <a:graphicData uri="http://schemas.openxmlformats.org/drawingml/2006/table">
            <a:tbl>
              <a:tblPr firstRow="1" firstCol="1" bandRow="1"/>
              <a:tblGrid>
                <a:gridCol w="1618897">
                  <a:extLst>
                    <a:ext uri="{9D8B030D-6E8A-4147-A177-3AD203B41FA5}">
                      <a16:colId xmlns:a16="http://schemas.microsoft.com/office/drawing/2014/main" val="1042467691"/>
                    </a:ext>
                  </a:extLst>
                </a:gridCol>
                <a:gridCol w="3378753">
                  <a:extLst>
                    <a:ext uri="{9D8B030D-6E8A-4147-A177-3AD203B41FA5}">
                      <a16:colId xmlns:a16="http://schemas.microsoft.com/office/drawing/2014/main" val="960011471"/>
                    </a:ext>
                  </a:extLst>
                </a:gridCol>
                <a:gridCol w="3389839">
                  <a:extLst>
                    <a:ext uri="{9D8B030D-6E8A-4147-A177-3AD203B41FA5}">
                      <a16:colId xmlns:a16="http://schemas.microsoft.com/office/drawing/2014/main" val="580873730"/>
                    </a:ext>
                  </a:extLst>
                </a:gridCol>
                <a:gridCol w="3389839">
                  <a:extLst>
                    <a:ext uri="{9D8B030D-6E8A-4147-A177-3AD203B41FA5}">
                      <a16:colId xmlns:a16="http://schemas.microsoft.com/office/drawing/2014/main" val="771692394"/>
                    </a:ext>
                  </a:extLst>
                </a:gridCol>
              </a:tblGrid>
              <a:tr h="592455">
                <a:tc>
                  <a:txBody>
                    <a:bodyPr/>
                    <a:lstStyle/>
                    <a:p>
                      <a:pPr algn="l">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last weekend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lnSpc>
                          <a:spcPct val="107000"/>
                        </a:lnSpc>
                        <a:spcAft>
                          <a:spcPts val="0"/>
                        </a:spcAft>
                      </a:pPr>
                      <a:r>
                        <a:rPr lang="de-DE" sz="2000" b="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next weekend</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624438318"/>
                  </a:ext>
                </a:extLst>
              </a:tr>
              <a:tr h="443230">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Kati</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find out the reason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find work easy</a:t>
                      </a: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endPar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learn about the law</a:t>
                      </a:r>
                      <a:b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069384972"/>
                  </a:ext>
                </a:extLst>
              </a:tr>
              <a:tr h="179070">
                <a:tc>
                  <a:txBody>
                    <a:bodyPr/>
                    <a:lstStyle/>
                    <a:p>
                      <a:pPr algn="ctr">
                        <a:lnSpc>
                          <a:spcPct val="107000"/>
                        </a:lnSpc>
                        <a:spcAft>
                          <a:spcPts val="0"/>
                        </a:spcAft>
                      </a:pP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Maike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b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help the actors</a:t>
                      </a:r>
                    </a:p>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be tired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b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not come to lesson</a:t>
                      </a:r>
                    </a:p>
                    <a:p>
                      <a:pPr algn="l">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27280709"/>
                  </a:ext>
                </a:extLst>
              </a:tr>
              <a:tr h="417195">
                <a:tc>
                  <a:txBody>
                    <a:bodyPr/>
                    <a:lstStyle/>
                    <a:p>
                      <a:pPr algn="ct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Kati und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Maike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wear uniform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tc>
                  <a:txBody>
                    <a:bodyPr/>
                    <a:lstStyle/>
                    <a:p>
                      <a:pPr algn="l">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have a piece of cake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1552862021"/>
                  </a:ext>
                </a:extLst>
              </a:tr>
            </a:tbl>
          </a:graphicData>
        </a:graphic>
      </p:graphicFrame>
      <p:graphicFrame>
        <p:nvGraphicFramePr>
          <p:cNvPr id="7" name="Table 6">
            <a:extLst>
              <a:ext uri="{FF2B5EF4-FFF2-40B4-BE49-F238E27FC236}">
                <a16:creationId xmlns:a16="http://schemas.microsoft.com/office/drawing/2014/main" id="{E3530606-1CF1-4481-8637-DB407DF1B0E7}"/>
              </a:ext>
            </a:extLst>
          </p:cNvPr>
          <p:cNvGraphicFramePr>
            <a:graphicFrameLocks noGrp="1"/>
          </p:cNvGraphicFramePr>
          <p:nvPr>
            <p:extLst>
              <p:ext uri="{D42A27DB-BD31-4B8C-83A1-F6EECF244321}">
                <p14:modId xmlns:p14="http://schemas.microsoft.com/office/powerpoint/2010/main" val="459960239"/>
              </p:ext>
            </p:extLst>
          </p:nvPr>
        </p:nvGraphicFramePr>
        <p:xfrm>
          <a:off x="180000" y="2005352"/>
          <a:ext cx="11940581" cy="856234"/>
        </p:xfrm>
        <a:graphic>
          <a:graphicData uri="http://schemas.openxmlformats.org/drawingml/2006/table">
            <a:tbl>
              <a:tblPr firstRow="1" firstCol="1" bandRow="1"/>
              <a:tblGrid>
                <a:gridCol w="11940581">
                  <a:extLst>
                    <a:ext uri="{9D8B030D-6E8A-4147-A177-3AD203B41FA5}">
                      <a16:colId xmlns:a16="http://schemas.microsoft.com/office/drawing/2014/main" val="349871250"/>
                    </a:ext>
                  </a:extLst>
                </a:gridCol>
              </a:tblGrid>
              <a:tr h="744855">
                <a:tc>
                  <a:txBody>
                    <a:bodyPr/>
                    <a:lstStyle/>
                    <a:p>
                      <a:pPr algn="ctr">
                        <a:lnSpc>
                          <a:spcPct val="150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wear uniform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 </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help the actors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have a piece of cake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go to the theatre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be tired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not come to lesson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7 </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help the dog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8 </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find work easy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9</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learn about the law</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6186139"/>
                  </a:ext>
                </a:extLst>
              </a:tr>
            </a:tbl>
          </a:graphicData>
        </a:graphic>
      </p:graphicFrame>
      <p:sp>
        <p:nvSpPr>
          <p:cNvPr id="9" name="TextBox 8">
            <a:extLst>
              <a:ext uri="{FF2B5EF4-FFF2-40B4-BE49-F238E27FC236}">
                <a16:creationId xmlns:a16="http://schemas.microsoft.com/office/drawing/2014/main" id="{6B090392-9B89-472A-9CA9-BCBCDA838AF3}"/>
              </a:ext>
            </a:extLst>
          </p:cNvPr>
          <p:cNvSpPr txBox="1"/>
          <p:nvPr/>
        </p:nvSpPr>
        <p:spPr>
          <a:xfrm>
            <a:off x="2040037" y="4768651"/>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0" name="TextBox 9">
            <a:extLst>
              <a:ext uri="{FF2B5EF4-FFF2-40B4-BE49-F238E27FC236}">
                <a16:creationId xmlns:a16="http://schemas.microsoft.com/office/drawing/2014/main" id="{336516AD-9A0F-4312-A700-E1FA4F72C561}"/>
              </a:ext>
            </a:extLst>
          </p:cNvPr>
          <p:cNvSpPr txBox="1"/>
          <p:nvPr/>
        </p:nvSpPr>
        <p:spPr>
          <a:xfrm>
            <a:off x="2040037" y="5562000"/>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1" name="TextBox 10">
            <a:extLst>
              <a:ext uri="{FF2B5EF4-FFF2-40B4-BE49-F238E27FC236}">
                <a16:creationId xmlns:a16="http://schemas.microsoft.com/office/drawing/2014/main" id="{85B271FB-510F-4C62-AFFD-C59DF8C47019}"/>
              </a:ext>
            </a:extLst>
          </p:cNvPr>
          <p:cNvSpPr txBox="1"/>
          <p:nvPr/>
        </p:nvSpPr>
        <p:spPr>
          <a:xfrm>
            <a:off x="5487273" y="4751000"/>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________________</a:t>
            </a:r>
            <a:endParaRPr lang="en-GB" sz="2000" dirty="0">
              <a:solidFill>
                <a:schemeClr val="accent5">
                  <a:lumMod val="50000"/>
                </a:schemeClr>
              </a:solidFill>
            </a:endParaRPr>
          </a:p>
        </p:txBody>
      </p:sp>
      <p:sp>
        <p:nvSpPr>
          <p:cNvPr id="12" name="TextBox 11">
            <a:extLst>
              <a:ext uri="{FF2B5EF4-FFF2-40B4-BE49-F238E27FC236}">
                <a16:creationId xmlns:a16="http://schemas.microsoft.com/office/drawing/2014/main" id="{E1DD9A43-0525-40C3-AED5-1250724FA711}"/>
              </a:ext>
            </a:extLst>
          </p:cNvPr>
          <p:cNvSpPr txBox="1"/>
          <p:nvPr/>
        </p:nvSpPr>
        <p:spPr>
          <a:xfrm>
            <a:off x="5416821" y="3838631"/>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EE0B83ED-5132-4617-B111-8D82B9BB52AD}"/>
              </a:ext>
            </a:extLst>
          </p:cNvPr>
          <p:cNvSpPr txBox="1"/>
          <p:nvPr/>
        </p:nvSpPr>
        <p:spPr>
          <a:xfrm>
            <a:off x="8768701" y="3870940"/>
            <a:ext cx="2523783"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4" name="TextBox 13">
            <a:extLst>
              <a:ext uri="{FF2B5EF4-FFF2-40B4-BE49-F238E27FC236}">
                <a16:creationId xmlns:a16="http://schemas.microsoft.com/office/drawing/2014/main" id="{596628F1-7529-444B-94C8-A45DF5E23811}"/>
              </a:ext>
            </a:extLst>
          </p:cNvPr>
          <p:cNvSpPr txBox="1"/>
          <p:nvPr/>
        </p:nvSpPr>
        <p:spPr>
          <a:xfrm>
            <a:off x="8803927" y="4805990"/>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24F96959-84D8-4FF9-B0D0-FE30B403CD04}"/>
              </a:ext>
            </a:extLst>
          </p:cNvPr>
          <p:cNvSpPr txBox="1"/>
          <p:nvPr/>
        </p:nvSpPr>
        <p:spPr>
          <a:xfrm>
            <a:off x="8803927" y="5630616"/>
            <a:ext cx="2779983"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pic>
        <p:nvPicPr>
          <p:cNvPr id="1026" name="Picture 2" descr="Fireman, Fire, Axe, Save, Helmet, Fighting, Courage">
            <a:extLst>
              <a:ext uri="{FF2B5EF4-FFF2-40B4-BE49-F238E27FC236}">
                <a16:creationId xmlns:a16="http://schemas.microsoft.com/office/drawing/2014/main" id="{1EC4101F-2A21-4476-BF5C-C25B28E179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083" y="388070"/>
            <a:ext cx="1660244" cy="1406324"/>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1">
            <a:extLst>
              <a:ext uri="{FF2B5EF4-FFF2-40B4-BE49-F238E27FC236}">
                <a16:creationId xmlns:a16="http://schemas.microsoft.com/office/drawing/2014/main" id="{5242668B-BD8D-4E61-BEBB-DFB5E2424F97}"/>
              </a:ext>
            </a:extLst>
          </p:cNvPr>
          <p:cNvSpPr/>
          <p:nvPr/>
        </p:nvSpPr>
        <p:spPr>
          <a:xfrm>
            <a:off x="5649671" y="388070"/>
            <a:ext cx="3427448" cy="869950"/>
          </a:xfrm>
          <a:prstGeom prst="wedgeRoundRectCallout">
            <a:avLst>
              <a:gd name="adj1" fmla="val 21224"/>
              <a:gd name="adj2" fmla="val -3335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freiwillige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Feuerwehr</a:t>
            </a:r>
            <a:r>
              <a:rPr lang="en-GB" sz="2000" dirty="0">
                <a:solidFill>
                  <a:prstClr val="white"/>
                </a:solidFill>
                <a:latin typeface="Century Gothic" panose="020F0302020204030204"/>
              </a:rPr>
              <a:t> – volunteer fire service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Action Button: Sound 15">
            <a:hlinkClick r:id="" action="ppaction://noaction" highlightClick="1">
              <a:snd r:embed="rId5" name="9.2.2.4 slide 18.wav"/>
            </a:hlinkClick>
            <a:extLst>
              <a:ext uri="{FF2B5EF4-FFF2-40B4-BE49-F238E27FC236}">
                <a16:creationId xmlns:a16="http://schemas.microsoft.com/office/drawing/2014/main" id="{534880E3-7977-DA48-B11E-5EE66AD51F02}"/>
              </a:ext>
            </a:extLst>
          </p:cNvPr>
          <p:cNvSpPr/>
          <p:nvPr/>
        </p:nvSpPr>
        <p:spPr>
          <a:xfrm>
            <a:off x="343253" y="2969017"/>
            <a:ext cx="1603881" cy="587844"/>
          </a:xfrm>
          <a:prstGeom prst="actionButtonSound">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762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285053" cy="707849"/>
          </a:xfrm>
        </p:spPr>
        <p:txBody>
          <a:bodyPr>
            <a:normAutofit/>
          </a:bodyPr>
          <a:lstStyle/>
          <a:p>
            <a:r>
              <a:rPr lang="en-GB" sz="3600" b="1" dirty="0" err="1">
                <a:solidFill>
                  <a:schemeClr val="bg1"/>
                </a:solidFill>
              </a:rPr>
              <a:t>Freiwillig</a:t>
            </a:r>
            <a:r>
              <a:rPr lang="en-GB" sz="3600" b="1" dirty="0">
                <a:solidFill>
                  <a:schemeClr val="bg1"/>
                </a:solidFill>
              </a:rPr>
              <a:t> </a:t>
            </a:r>
            <a:r>
              <a:rPr lang="en-GB" sz="3600" b="1" dirty="0" err="1">
                <a:solidFill>
                  <a:schemeClr val="bg1"/>
                </a:solidFill>
              </a:rPr>
              <a:t>bei</a:t>
            </a:r>
            <a:r>
              <a:rPr lang="en-GB" sz="3600" b="1" dirty="0">
                <a:solidFill>
                  <a:schemeClr val="bg1"/>
                </a:solidFill>
              </a:rPr>
              <a:t> der </a:t>
            </a:r>
            <a:r>
              <a:rPr lang="en-GB" sz="3600" b="1" dirty="0" err="1">
                <a:solidFill>
                  <a:schemeClr val="bg1"/>
                </a:solidFill>
              </a:rPr>
              <a:t>Feuerwehr</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11505494" cy="400110"/>
          </a:xfrm>
          <a:prstGeom prst="rect">
            <a:avLst/>
          </a:prstGeom>
          <a:noFill/>
        </p:spPr>
        <p:txBody>
          <a:bodyPr wrap="square" rtlCol="0">
            <a:spAutoFit/>
          </a:bodyPr>
          <a:lstStyle/>
          <a:p>
            <a:r>
              <a:rPr lang="en-US" sz="2000" dirty="0">
                <a:solidFill>
                  <a:schemeClr val="accent5">
                    <a:lumMod val="50000"/>
                  </a:schemeClr>
                </a:solidFill>
              </a:rPr>
              <a:t>Listen again. Write as many details as you can for each question a)-d). </a:t>
            </a:r>
          </a:p>
        </p:txBody>
      </p:sp>
      <p:graphicFrame>
        <p:nvGraphicFramePr>
          <p:cNvPr id="9" name="Table 8">
            <a:extLst>
              <a:ext uri="{FF2B5EF4-FFF2-40B4-BE49-F238E27FC236}">
                <a16:creationId xmlns:a16="http://schemas.microsoft.com/office/drawing/2014/main" id="{36578924-AC73-44EA-AC5A-BF4F3368C9FC}"/>
              </a:ext>
            </a:extLst>
          </p:cNvPr>
          <p:cNvGraphicFramePr>
            <a:graphicFrameLocks noGrp="1"/>
          </p:cNvGraphicFramePr>
          <p:nvPr>
            <p:extLst>
              <p:ext uri="{D42A27DB-BD31-4B8C-83A1-F6EECF244321}">
                <p14:modId xmlns:p14="http://schemas.microsoft.com/office/powerpoint/2010/main" val="2657330645"/>
              </p:ext>
            </p:extLst>
          </p:nvPr>
        </p:nvGraphicFramePr>
        <p:xfrm>
          <a:off x="180000" y="2100740"/>
          <a:ext cx="11717931" cy="3461260"/>
        </p:xfrm>
        <a:graphic>
          <a:graphicData uri="http://schemas.openxmlformats.org/drawingml/2006/table">
            <a:tbl>
              <a:tblPr firstRow="1" firstCol="1" bandRow="1"/>
              <a:tblGrid>
                <a:gridCol w="592524">
                  <a:extLst>
                    <a:ext uri="{9D8B030D-6E8A-4147-A177-3AD203B41FA5}">
                      <a16:colId xmlns:a16="http://schemas.microsoft.com/office/drawing/2014/main" val="3078170038"/>
                    </a:ext>
                  </a:extLst>
                </a:gridCol>
                <a:gridCol w="5504924">
                  <a:extLst>
                    <a:ext uri="{9D8B030D-6E8A-4147-A177-3AD203B41FA5}">
                      <a16:colId xmlns:a16="http://schemas.microsoft.com/office/drawing/2014/main" val="3500054516"/>
                    </a:ext>
                  </a:extLst>
                </a:gridCol>
                <a:gridCol w="5620483">
                  <a:extLst>
                    <a:ext uri="{9D8B030D-6E8A-4147-A177-3AD203B41FA5}">
                      <a16:colId xmlns:a16="http://schemas.microsoft.com/office/drawing/2014/main" val="1884815230"/>
                    </a:ext>
                  </a:extLst>
                </a:gridCol>
              </a:tblGrid>
              <a:tr h="304800">
                <a:tc>
                  <a:txBody>
                    <a:bodyPr/>
                    <a:lstStyle/>
                    <a:p>
                      <a:pPr>
                        <a:lnSpc>
                          <a:spcPct val="107000"/>
                        </a:lnSpc>
                        <a:spcAft>
                          <a:spcPts val="0"/>
                        </a:spcAft>
                      </a:pPr>
                      <a:r>
                        <a:rPr lang="en-GB" sz="2000" b="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Write as many details as you can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marks per question)</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858869"/>
                  </a:ext>
                </a:extLst>
              </a:tr>
              <a:tr h="422340">
                <a:tc>
                  <a:txBody>
                    <a:bodyPr/>
                    <a:lstStyle/>
                    <a:p>
                      <a:pPr>
                        <a:lnSpc>
                          <a:spcPct val="107000"/>
                        </a:lnSpc>
                        <a:spcAft>
                          <a:spcPts val="0"/>
                        </a:spcAft>
                      </a:pPr>
                      <a:r>
                        <a:rPr lang="en-GB" sz="20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What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does Kati think about volunteering?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ok – no costs, good experience</a:t>
                      </a:r>
                    </a:p>
                    <a:p>
                      <a:pP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262498"/>
                  </a:ext>
                </a:extLst>
              </a:tr>
              <a:tr h="314960">
                <a:tc>
                  <a:txBody>
                    <a:bodyPr/>
                    <a:lstStyle/>
                    <a:p>
                      <a:pPr>
                        <a:lnSpc>
                          <a:spcPct val="107000"/>
                        </a:lnSpc>
                        <a:spcAft>
                          <a:spcPts val="0"/>
                        </a:spcAft>
                      </a:pPr>
                      <a:r>
                        <a:rPr lang="en-GB" sz="20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What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happened on Saturday?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attack on a theatre</a:t>
                      </a:r>
                    </a:p>
                    <a:p>
                      <a:pP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496781"/>
                  </a:ext>
                </a:extLst>
              </a:tr>
              <a:tr h="266065">
                <a:tc>
                  <a:txBody>
                    <a:bodyPr/>
                    <a:lstStyle/>
                    <a:p>
                      <a:pPr>
                        <a:lnSpc>
                          <a:spcPct val="107000"/>
                        </a:lnSpc>
                        <a:spcAft>
                          <a:spcPts val="0"/>
                        </a:spcAft>
                      </a:pPr>
                      <a:r>
                        <a:rPr lang="en-GB" sz="20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What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does Kati think about Saturday’s lesson?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not hard, not dangerous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7639784"/>
                  </a:ext>
                </a:extLst>
              </a:tr>
              <a:tr h="31750">
                <a:tc>
                  <a:txBody>
                    <a:bodyPr/>
                    <a:lstStyle/>
                    <a:p>
                      <a:pPr>
                        <a:lnSpc>
                          <a:spcPct val="107000"/>
                        </a:lnSpc>
                        <a:spcAft>
                          <a:spcPts val="0"/>
                        </a:spcAft>
                      </a:pPr>
                      <a:r>
                        <a:rPr lang="en-GB" sz="20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Why</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Maike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not coming to the lesson?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it goes on until late,</a:t>
                      </a:r>
                    </a:p>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she has to get enough sleep.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7008008"/>
                  </a:ext>
                </a:extLst>
              </a:tr>
            </a:tbl>
          </a:graphicData>
        </a:graphic>
      </p:graphicFrame>
      <p:pic>
        <p:nvPicPr>
          <p:cNvPr id="2050" name="Picture 2" descr="Nurse, Woman, Girl, Care, Emergency, Health, Hospital">
            <a:extLst>
              <a:ext uri="{FF2B5EF4-FFF2-40B4-BE49-F238E27FC236}">
                <a16:creationId xmlns:a16="http://schemas.microsoft.com/office/drawing/2014/main" id="{6491B17D-E6BD-4D87-B471-CCC59C788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3585" y="2651921"/>
            <a:ext cx="17145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bulance, Auto, Emergency Medical Services">
            <a:extLst>
              <a:ext uri="{FF2B5EF4-FFF2-40B4-BE49-F238E27FC236}">
                <a16:creationId xmlns:a16="http://schemas.microsoft.com/office/drawing/2014/main" id="{8954EF5E-22A7-4260-B7B1-EBF00D2F57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8536" y="5026671"/>
            <a:ext cx="3628664" cy="1814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A431F2-8946-4142-A9F6-4F83E1ECA514}"/>
              </a:ext>
            </a:extLst>
          </p:cNvPr>
          <p:cNvSpPr txBox="1"/>
          <p:nvPr/>
        </p:nvSpPr>
        <p:spPr>
          <a:xfrm>
            <a:off x="6285052" y="2803941"/>
            <a:ext cx="4051140"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______________________________</a:t>
            </a:r>
          </a:p>
        </p:txBody>
      </p:sp>
      <p:sp>
        <p:nvSpPr>
          <p:cNvPr id="11" name="TextBox 10">
            <a:extLst>
              <a:ext uri="{FF2B5EF4-FFF2-40B4-BE49-F238E27FC236}">
                <a16:creationId xmlns:a16="http://schemas.microsoft.com/office/drawing/2014/main" id="{2B8E7A0D-B1BD-4528-8AAC-FB8043634D8E}"/>
              </a:ext>
            </a:extLst>
          </p:cNvPr>
          <p:cNvSpPr txBox="1"/>
          <p:nvPr/>
        </p:nvSpPr>
        <p:spPr>
          <a:xfrm>
            <a:off x="6285052" y="3398287"/>
            <a:ext cx="4051140"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______________________________</a:t>
            </a:r>
            <a:endParaRPr lang="en-GB" sz="2000" dirty="0">
              <a:solidFill>
                <a:schemeClr val="accent5">
                  <a:lumMod val="50000"/>
                </a:schemeClr>
              </a:solidFill>
            </a:endParaRPr>
          </a:p>
        </p:txBody>
      </p:sp>
      <p:sp>
        <p:nvSpPr>
          <p:cNvPr id="12" name="TextBox 11">
            <a:extLst>
              <a:ext uri="{FF2B5EF4-FFF2-40B4-BE49-F238E27FC236}">
                <a16:creationId xmlns:a16="http://schemas.microsoft.com/office/drawing/2014/main" id="{1BE46137-7C19-4223-9AFB-4D926A2CE46C}"/>
              </a:ext>
            </a:extLst>
          </p:cNvPr>
          <p:cNvSpPr txBox="1"/>
          <p:nvPr/>
        </p:nvSpPr>
        <p:spPr>
          <a:xfrm>
            <a:off x="6285052" y="4024088"/>
            <a:ext cx="4051140"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______________________________</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4CB3500F-8A2A-4EC9-B6E5-BBE46163745B}"/>
              </a:ext>
            </a:extLst>
          </p:cNvPr>
          <p:cNvSpPr txBox="1"/>
          <p:nvPr/>
        </p:nvSpPr>
        <p:spPr>
          <a:xfrm>
            <a:off x="6285052" y="4656698"/>
            <a:ext cx="4566223" cy="830997"/>
          </a:xfrm>
          <a:prstGeom prst="rect">
            <a:avLst/>
          </a:prstGeom>
          <a:solidFill>
            <a:schemeClr val="bg1"/>
          </a:solidFill>
        </p:spPr>
        <p:txBody>
          <a:bodyPr wrap="square" rtlCol="0">
            <a:spAutoFit/>
          </a:bodyPr>
          <a:lstStyle/>
          <a:p>
            <a:pPr algn="l"/>
            <a:endParaRPr lang="en-US" sz="2400" b="1" dirty="0">
              <a:solidFill>
                <a:schemeClr val="accent5">
                  <a:lumMod val="50000"/>
                </a:schemeClr>
              </a:solidFill>
            </a:endParaRPr>
          </a:p>
          <a:p>
            <a:pPr algn="l"/>
            <a:r>
              <a:rPr lang="en-US" sz="2400" b="1" dirty="0">
                <a:solidFill>
                  <a:schemeClr val="accent5">
                    <a:lumMod val="50000"/>
                  </a:schemeClr>
                </a:solidFill>
              </a:rPr>
              <a:t>____________________________</a:t>
            </a:r>
            <a:endParaRPr lang="en-GB" sz="2400" b="1" dirty="0">
              <a:solidFill>
                <a:schemeClr val="accent5">
                  <a:lumMod val="50000"/>
                </a:schemeClr>
              </a:solidFill>
            </a:endParaRPr>
          </a:p>
        </p:txBody>
      </p:sp>
      <p:sp>
        <p:nvSpPr>
          <p:cNvPr id="17" name="Action Button: Sound 16">
            <a:hlinkClick r:id="" action="ppaction://noaction" highlightClick="1">
              <a:snd r:embed="rId7" name="9.2.2.4 slide 18.wav"/>
            </a:hlinkClick>
            <a:extLst>
              <a:ext uri="{FF2B5EF4-FFF2-40B4-BE49-F238E27FC236}">
                <a16:creationId xmlns:a16="http://schemas.microsoft.com/office/drawing/2014/main" id="{B298597D-ECF4-A143-A79E-AA5B2038FD4C}"/>
              </a:ext>
            </a:extLst>
          </p:cNvPr>
          <p:cNvSpPr/>
          <p:nvPr/>
        </p:nvSpPr>
        <p:spPr>
          <a:xfrm>
            <a:off x="180000" y="2100740"/>
            <a:ext cx="594551" cy="618893"/>
          </a:xfrm>
          <a:prstGeom prst="actionButtonSound">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1">
            <a:hlinkClick r:id="" action="ppaction://noaction">
              <a:snd r:embed="rId7" name="9.2.2.4 slide 18.wav"/>
            </a:hlinkClick>
            <a:extLst>
              <a:ext uri="{FF2B5EF4-FFF2-40B4-BE49-F238E27FC236}">
                <a16:creationId xmlns:a16="http://schemas.microsoft.com/office/drawing/2014/main" id="{35D3093A-3F47-C449-A32C-1E29E309ED5C}"/>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518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4387"/>
            <a:ext cx="5822758" cy="869950"/>
          </a:xfrm>
          <a:prstGeom prst="rect">
            <a:avLst/>
          </a:prstGeom>
        </p:spPr>
      </p:pic>
      <p:sp>
        <p:nvSpPr>
          <p:cNvPr id="4" name="Title 3"/>
          <p:cNvSpPr>
            <a:spLocks noGrp="1"/>
          </p:cNvSpPr>
          <p:nvPr>
            <p:ph type="title"/>
          </p:nvPr>
        </p:nvSpPr>
        <p:spPr>
          <a:xfrm>
            <a:off x="0" y="134387"/>
            <a:ext cx="5435600" cy="707849"/>
          </a:xfrm>
        </p:spPr>
        <p:txBody>
          <a:bodyPr>
            <a:normAutofit fontScale="90000"/>
          </a:bodyPr>
          <a:lstStyle/>
          <a:p>
            <a:r>
              <a:rPr lang="en-GB" sz="3600" b="1" dirty="0">
                <a:solidFill>
                  <a:schemeClr val="bg1"/>
                </a:solidFill>
              </a:rPr>
              <a:t>Das Deutsche Rote </a:t>
            </a:r>
            <a:r>
              <a:rPr lang="en-GB" sz="3600" b="1" dirty="0" err="1">
                <a:solidFill>
                  <a:schemeClr val="bg1"/>
                </a:solidFill>
              </a:rPr>
              <a:t>Kreuz</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369243" y="-53567"/>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708981"/>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sng" strike="noStrike" kern="1200" cap="none" spc="0" normalizeH="0" baseline="0" noProof="0" dirty="0">
                <a:ln>
                  <a:noFill/>
                </a:ln>
                <a:solidFill>
                  <a:srgbClr val="1F4E79"/>
                </a:solidFill>
                <a:effectLst/>
                <a:uLnTx/>
                <a:uFillTx/>
                <a:latin typeface="Century Gothic" panose="020F0302020204030204"/>
                <a:ea typeface="+mn-ea"/>
                <a:cs typeface="+mn-cs"/>
              </a:rPr>
              <a:t>Das Deutsche Rote Kreuz (DRK)*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Am Tag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bin ich Schauspieler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Am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Abend</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habe ich ein Hobby: seit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Juli</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arbeite ich freiwillig für das DRK.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Aus diesem Grund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verdiene ich kein Geld, aber man bezahlt meine Kosten und ich bekomme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eine Uniform</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Ich habe viel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erlebt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Ich habe zum Beispiel Menschen nach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Angriffen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geholfen und sie an einen sicheren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Ort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gebracht. Natürlich kann das ganz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gefährlich</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sein, es ist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nicht leicht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und ich kann sehr müde werden. Aber ich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habe Lust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Menschen zu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helfen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mehr zu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erfahren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Ich weiß selbst, dass die Welt noch nicht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in Ordnung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ist. Deshalb will ich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gemeinsam</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mit dem DRK neue Gesetze, die uns erlauben werden, mehr Menschen zu schützen.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Ich sage allen, die in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Deutschland</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wohnen: wenn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du</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genug Zeit hast, warum nicht freiwillig für das DRK arbeiten?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Du</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wirst es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richtig</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genießen und es nie vergessen!</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27557"/>
            <a:ext cx="1619526"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482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perfekt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55398" y="2829698"/>
            <a:ext cx="1543050"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11735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Haus</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deshalb</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3" y="6377796"/>
            <a:ext cx="161579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Frankreich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730842" y="6370599"/>
            <a:ext cx="13400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210302" y="6377796"/>
            <a:ext cx="13400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Unfällen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7689762" y="6377796"/>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5857" y="4524242"/>
            <a:ext cx="1543050" cy="9869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erkaufe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10284" y="3909613"/>
            <a:ext cx="1543050" cy="4004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August</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10284" y="322266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10284" y="256177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10284" y="1897981"/>
            <a:ext cx="1833244" cy="4009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nterstützen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Speech Bubble: Rectangle with Corners Rounded 32">
            <a:extLst>
              <a:ext uri="{FF2B5EF4-FFF2-40B4-BE49-F238E27FC236}">
                <a16:creationId xmlns:a16="http://schemas.microsoft.com/office/drawing/2014/main" id="{DC2CB9E4-AFFE-491D-80E4-6F0819572CAB}"/>
              </a:ext>
            </a:extLst>
          </p:cNvPr>
          <p:cNvSpPr/>
          <p:nvPr/>
        </p:nvSpPr>
        <p:spPr>
          <a:xfrm>
            <a:off x="9461412" y="5951692"/>
            <a:ext cx="2667000" cy="407781"/>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German red cross</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4" name="Picture 33" descr="Drc, German Red Cross">
            <a:extLst>
              <a:ext uri="{FF2B5EF4-FFF2-40B4-BE49-F238E27FC236}">
                <a16:creationId xmlns:a16="http://schemas.microsoft.com/office/drawing/2014/main" id="{BB901C66-1FDF-4E5D-8203-995AFEA3D6B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6672" y="837968"/>
            <a:ext cx="1136650" cy="852170"/>
          </a:xfrm>
          <a:prstGeom prst="rect">
            <a:avLst/>
          </a:prstGeom>
          <a:noFill/>
          <a:ln>
            <a:noFill/>
          </a:ln>
        </p:spPr>
      </p:pic>
    </p:spTree>
    <p:extLst>
      <p:ext uri="{BB962C8B-B14F-4D97-AF65-F5344CB8AC3E}">
        <p14:creationId xmlns:p14="http://schemas.microsoft.com/office/powerpoint/2010/main" val="3681532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7932" cy="707849"/>
          </a:xfrm>
        </p:spPr>
        <p:txBody>
          <a:bodyPr>
            <a:normAutofit/>
          </a:bodyPr>
          <a:lstStyle/>
          <a:p>
            <a:r>
              <a:rPr lang="en-US" sz="3600" b="1" dirty="0" err="1">
                <a:solidFill>
                  <a:schemeClr val="bg1"/>
                </a:solidFill>
              </a:rPr>
              <a:t>Antworten</a:t>
            </a:r>
            <a:r>
              <a:rPr lang="en-US" sz="3600" b="1" dirty="0">
                <a:solidFill>
                  <a:schemeClr val="bg1"/>
                </a:solidFill>
              </a:rPr>
              <a:t> [1/2]</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11505494" cy="707886"/>
          </a:xfrm>
          <a:prstGeom prst="rect">
            <a:avLst/>
          </a:prstGeom>
          <a:noFill/>
        </p:spPr>
        <p:txBody>
          <a:bodyPr wrap="square" rtlCol="0">
            <a:spAutoFit/>
          </a:bodyPr>
          <a:lstStyle/>
          <a:p>
            <a:r>
              <a:rPr lang="en-US" sz="2000" dirty="0">
                <a:solidFill>
                  <a:schemeClr val="accent5">
                    <a:lumMod val="50000"/>
                  </a:schemeClr>
                </a:solidFill>
              </a:rPr>
              <a:t>Listen. Write the activity in each space in the grid below.  </a:t>
            </a:r>
            <a:br>
              <a:rPr lang="en-US" sz="2000" dirty="0">
                <a:solidFill>
                  <a:schemeClr val="accent5">
                    <a:lumMod val="50000"/>
                  </a:schemeClr>
                </a:solidFill>
              </a:rPr>
            </a:br>
            <a:r>
              <a:rPr lang="en-US" sz="2000" dirty="0">
                <a:solidFill>
                  <a:schemeClr val="accent5">
                    <a:lumMod val="50000"/>
                  </a:schemeClr>
                </a:solidFill>
              </a:rPr>
              <a:t>You must decide </a:t>
            </a:r>
            <a:r>
              <a:rPr lang="en-US" sz="2000" b="1" dirty="0">
                <a:solidFill>
                  <a:schemeClr val="accent5">
                    <a:lumMod val="50000"/>
                  </a:schemeClr>
                </a:solidFill>
              </a:rPr>
              <a:t>who</a:t>
            </a:r>
            <a:r>
              <a:rPr lang="en-US" sz="2000" dirty="0">
                <a:solidFill>
                  <a:schemeClr val="accent5">
                    <a:lumMod val="50000"/>
                  </a:schemeClr>
                </a:solidFill>
              </a:rPr>
              <a:t> does </a:t>
            </a:r>
            <a:r>
              <a:rPr lang="en-US" sz="2000" b="1" dirty="0">
                <a:solidFill>
                  <a:schemeClr val="accent5">
                    <a:lumMod val="50000"/>
                  </a:schemeClr>
                </a:solidFill>
              </a:rPr>
              <a:t>what</a:t>
            </a:r>
            <a:r>
              <a:rPr lang="en-US" sz="2000" dirty="0">
                <a:solidFill>
                  <a:schemeClr val="accent5">
                    <a:lumMod val="50000"/>
                  </a:schemeClr>
                </a:solidFill>
              </a:rPr>
              <a:t>  activity, and </a:t>
            </a:r>
            <a:r>
              <a:rPr lang="en-US" sz="2000" b="1" dirty="0">
                <a:solidFill>
                  <a:schemeClr val="accent5">
                    <a:lumMod val="50000"/>
                  </a:schemeClr>
                </a:solidFill>
              </a:rPr>
              <a:t>when</a:t>
            </a:r>
            <a:r>
              <a:rPr lang="en-US" sz="2000" dirty="0">
                <a:solidFill>
                  <a:schemeClr val="accent5">
                    <a:lumMod val="50000"/>
                  </a:schemeClr>
                </a:solidFill>
              </a:rPr>
              <a:t>.</a:t>
            </a:r>
          </a:p>
        </p:txBody>
      </p:sp>
      <p:graphicFrame>
        <p:nvGraphicFramePr>
          <p:cNvPr id="2" name="Table 1">
            <a:extLst>
              <a:ext uri="{FF2B5EF4-FFF2-40B4-BE49-F238E27FC236}">
                <a16:creationId xmlns:a16="http://schemas.microsoft.com/office/drawing/2014/main" id="{5BDA3356-B36B-4CA2-B7C5-73BD6CF52B57}"/>
              </a:ext>
            </a:extLst>
          </p:cNvPr>
          <p:cNvGraphicFramePr>
            <a:graphicFrameLocks noGrp="1"/>
          </p:cNvGraphicFramePr>
          <p:nvPr/>
        </p:nvGraphicFramePr>
        <p:xfrm>
          <a:off x="343253" y="2969017"/>
          <a:ext cx="11777328" cy="3125725"/>
        </p:xfrm>
        <a:graphic>
          <a:graphicData uri="http://schemas.openxmlformats.org/drawingml/2006/table">
            <a:tbl>
              <a:tblPr firstRow="1" firstCol="1" bandRow="1"/>
              <a:tblGrid>
                <a:gridCol w="1608949">
                  <a:extLst>
                    <a:ext uri="{9D8B030D-6E8A-4147-A177-3AD203B41FA5}">
                      <a16:colId xmlns:a16="http://schemas.microsoft.com/office/drawing/2014/main" val="1042467691"/>
                    </a:ext>
                  </a:extLst>
                </a:gridCol>
                <a:gridCol w="3388701">
                  <a:extLst>
                    <a:ext uri="{9D8B030D-6E8A-4147-A177-3AD203B41FA5}">
                      <a16:colId xmlns:a16="http://schemas.microsoft.com/office/drawing/2014/main" val="960011471"/>
                    </a:ext>
                  </a:extLst>
                </a:gridCol>
                <a:gridCol w="3389839">
                  <a:extLst>
                    <a:ext uri="{9D8B030D-6E8A-4147-A177-3AD203B41FA5}">
                      <a16:colId xmlns:a16="http://schemas.microsoft.com/office/drawing/2014/main" val="580873730"/>
                    </a:ext>
                  </a:extLst>
                </a:gridCol>
                <a:gridCol w="3389839">
                  <a:extLst>
                    <a:ext uri="{9D8B030D-6E8A-4147-A177-3AD203B41FA5}">
                      <a16:colId xmlns:a16="http://schemas.microsoft.com/office/drawing/2014/main" val="771692394"/>
                    </a:ext>
                  </a:extLst>
                </a:gridCol>
              </a:tblGrid>
              <a:tr h="592455">
                <a:tc>
                  <a:txBody>
                    <a:bodyPr/>
                    <a:lstStyle/>
                    <a:p>
                      <a:pPr algn="l">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last weekend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lnSpc>
                          <a:spcPct val="107000"/>
                        </a:lnSpc>
                        <a:spcAft>
                          <a:spcPts val="0"/>
                        </a:spcAft>
                      </a:pPr>
                      <a:r>
                        <a:rPr lang="de-DE" sz="2000" b="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next weekend</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624438318"/>
                  </a:ext>
                </a:extLst>
              </a:tr>
              <a:tr h="443230">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Kati</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find out the reason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find work easy</a:t>
                      </a: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endPar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learn about the law</a:t>
                      </a:r>
                      <a:b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069384972"/>
                  </a:ext>
                </a:extLst>
              </a:tr>
              <a:tr h="179070">
                <a:tc>
                  <a:txBody>
                    <a:bodyPr/>
                    <a:lstStyle/>
                    <a:p>
                      <a:pPr algn="ctr">
                        <a:lnSpc>
                          <a:spcPct val="107000"/>
                        </a:lnSpc>
                        <a:spcAft>
                          <a:spcPts val="0"/>
                        </a:spcAft>
                      </a:pP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Maike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b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help the actors</a:t>
                      </a:r>
                    </a:p>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be tired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b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not come to lesson</a:t>
                      </a:r>
                    </a:p>
                    <a:p>
                      <a:pPr algn="l">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27280709"/>
                  </a:ext>
                </a:extLst>
              </a:tr>
              <a:tr h="417195">
                <a:tc>
                  <a:txBody>
                    <a:bodyPr/>
                    <a:lstStyle/>
                    <a:p>
                      <a:pPr algn="ct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Kati und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Maike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wear uniform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tc>
                  <a:txBody>
                    <a:bodyPr/>
                    <a:lstStyle/>
                    <a:p>
                      <a:pPr algn="l">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l">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have a piece of cake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1552862021"/>
                  </a:ext>
                </a:extLst>
              </a:tr>
            </a:tbl>
          </a:graphicData>
        </a:graphic>
      </p:graphicFrame>
      <p:graphicFrame>
        <p:nvGraphicFramePr>
          <p:cNvPr id="7" name="Table 6">
            <a:extLst>
              <a:ext uri="{FF2B5EF4-FFF2-40B4-BE49-F238E27FC236}">
                <a16:creationId xmlns:a16="http://schemas.microsoft.com/office/drawing/2014/main" id="{E3530606-1CF1-4481-8637-DB407DF1B0E7}"/>
              </a:ext>
            </a:extLst>
          </p:cNvPr>
          <p:cNvGraphicFramePr>
            <a:graphicFrameLocks noGrp="1"/>
          </p:cNvGraphicFramePr>
          <p:nvPr/>
        </p:nvGraphicFramePr>
        <p:xfrm>
          <a:off x="180000" y="2005352"/>
          <a:ext cx="11940581" cy="856234"/>
        </p:xfrm>
        <a:graphic>
          <a:graphicData uri="http://schemas.openxmlformats.org/drawingml/2006/table">
            <a:tbl>
              <a:tblPr firstRow="1" firstCol="1" bandRow="1"/>
              <a:tblGrid>
                <a:gridCol w="11940581">
                  <a:extLst>
                    <a:ext uri="{9D8B030D-6E8A-4147-A177-3AD203B41FA5}">
                      <a16:colId xmlns:a16="http://schemas.microsoft.com/office/drawing/2014/main" val="349871250"/>
                    </a:ext>
                  </a:extLst>
                </a:gridCol>
              </a:tblGrid>
              <a:tr h="744855">
                <a:tc>
                  <a:txBody>
                    <a:bodyPr/>
                    <a:lstStyle/>
                    <a:p>
                      <a:pPr algn="ctr">
                        <a:lnSpc>
                          <a:spcPct val="150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wear uniform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 </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help the actors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have a piece of cake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go to the theatre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be tired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not come to lesson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7 </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help the dog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8 </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find work easy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9</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learn about the law</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6186139"/>
                  </a:ext>
                </a:extLst>
              </a:tr>
            </a:tbl>
          </a:graphicData>
        </a:graphic>
      </p:graphicFrame>
      <p:sp>
        <p:nvSpPr>
          <p:cNvPr id="9" name="TextBox 8">
            <a:extLst>
              <a:ext uri="{FF2B5EF4-FFF2-40B4-BE49-F238E27FC236}">
                <a16:creationId xmlns:a16="http://schemas.microsoft.com/office/drawing/2014/main" id="{6B090392-9B89-472A-9CA9-BCBCDA838AF3}"/>
              </a:ext>
            </a:extLst>
          </p:cNvPr>
          <p:cNvSpPr txBox="1"/>
          <p:nvPr/>
        </p:nvSpPr>
        <p:spPr>
          <a:xfrm>
            <a:off x="2040037" y="4768651"/>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0" name="TextBox 9">
            <a:extLst>
              <a:ext uri="{FF2B5EF4-FFF2-40B4-BE49-F238E27FC236}">
                <a16:creationId xmlns:a16="http://schemas.microsoft.com/office/drawing/2014/main" id="{336516AD-9A0F-4312-A700-E1FA4F72C561}"/>
              </a:ext>
            </a:extLst>
          </p:cNvPr>
          <p:cNvSpPr txBox="1"/>
          <p:nvPr/>
        </p:nvSpPr>
        <p:spPr>
          <a:xfrm>
            <a:off x="2040037" y="5562000"/>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1" name="TextBox 10">
            <a:extLst>
              <a:ext uri="{FF2B5EF4-FFF2-40B4-BE49-F238E27FC236}">
                <a16:creationId xmlns:a16="http://schemas.microsoft.com/office/drawing/2014/main" id="{85B271FB-510F-4C62-AFFD-C59DF8C47019}"/>
              </a:ext>
            </a:extLst>
          </p:cNvPr>
          <p:cNvSpPr txBox="1"/>
          <p:nvPr/>
        </p:nvSpPr>
        <p:spPr>
          <a:xfrm>
            <a:off x="5487273" y="4751000"/>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________________</a:t>
            </a:r>
            <a:endParaRPr lang="en-GB" sz="2000" dirty="0">
              <a:solidFill>
                <a:schemeClr val="accent5">
                  <a:lumMod val="50000"/>
                </a:schemeClr>
              </a:solidFill>
            </a:endParaRPr>
          </a:p>
        </p:txBody>
      </p:sp>
      <p:sp>
        <p:nvSpPr>
          <p:cNvPr id="12" name="TextBox 11">
            <a:extLst>
              <a:ext uri="{FF2B5EF4-FFF2-40B4-BE49-F238E27FC236}">
                <a16:creationId xmlns:a16="http://schemas.microsoft.com/office/drawing/2014/main" id="{E1DD9A43-0525-40C3-AED5-1250724FA711}"/>
              </a:ext>
            </a:extLst>
          </p:cNvPr>
          <p:cNvSpPr txBox="1"/>
          <p:nvPr/>
        </p:nvSpPr>
        <p:spPr>
          <a:xfrm>
            <a:off x="5416821" y="3838631"/>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EE0B83ED-5132-4617-B111-8D82B9BB52AD}"/>
              </a:ext>
            </a:extLst>
          </p:cNvPr>
          <p:cNvSpPr txBox="1"/>
          <p:nvPr/>
        </p:nvSpPr>
        <p:spPr>
          <a:xfrm>
            <a:off x="8768701" y="3870940"/>
            <a:ext cx="2523783"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4" name="TextBox 13">
            <a:extLst>
              <a:ext uri="{FF2B5EF4-FFF2-40B4-BE49-F238E27FC236}">
                <a16:creationId xmlns:a16="http://schemas.microsoft.com/office/drawing/2014/main" id="{596628F1-7529-444B-94C8-A45DF5E23811}"/>
              </a:ext>
            </a:extLst>
          </p:cNvPr>
          <p:cNvSpPr txBox="1"/>
          <p:nvPr/>
        </p:nvSpPr>
        <p:spPr>
          <a:xfrm>
            <a:off x="8803927" y="4805990"/>
            <a:ext cx="2488557"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24F96959-84D8-4FF9-B0D0-FE30B403CD04}"/>
              </a:ext>
            </a:extLst>
          </p:cNvPr>
          <p:cNvSpPr txBox="1"/>
          <p:nvPr/>
        </p:nvSpPr>
        <p:spPr>
          <a:xfrm>
            <a:off x="8803927" y="5630616"/>
            <a:ext cx="2779983"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a:t>
            </a:r>
            <a:endParaRPr lang="en-GB" sz="2000" dirty="0">
              <a:solidFill>
                <a:schemeClr val="accent5">
                  <a:lumMod val="50000"/>
                </a:schemeClr>
              </a:solidFill>
            </a:endParaRPr>
          </a:p>
        </p:txBody>
      </p:sp>
      <p:pic>
        <p:nvPicPr>
          <p:cNvPr id="1026" name="Picture 2" descr="Fireman, Fire, Axe, Save, Helmet, Fighting, Courage">
            <a:extLst>
              <a:ext uri="{FF2B5EF4-FFF2-40B4-BE49-F238E27FC236}">
                <a16:creationId xmlns:a16="http://schemas.microsoft.com/office/drawing/2014/main" id="{1EC4101F-2A21-4476-BF5C-C25B28E179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8083" y="388070"/>
            <a:ext cx="1660244" cy="1406324"/>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1">
            <a:extLst>
              <a:ext uri="{FF2B5EF4-FFF2-40B4-BE49-F238E27FC236}">
                <a16:creationId xmlns:a16="http://schemas.microsoft.com/office/drawing/2014/main" id="{5242668B-BD8D-4E61-BEBB-DFB5E2424F97}"/>
              </a:ext>
            </a:extLst>
          </p:cNvPr>
          <p:cNvSpPr/>
          <p:nvPr/>
        </p:nvSpPr>
        <p:spPr>
          <a:xfrm>
            <a:off x="5649671" y="388070"/>
            <a:ext cx="3427448" cy="869950"/>
          </a:xfrm>
          <a:prstGeom prst="wedgeRoundRectCallout">
            <a:avLst>
              <a:gd name="adj1" fmla="val 21224"/>
              <a:gd name="adj2" fmla="val -3335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freiwillige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Feuerwehr</a:t>
            </a:r>
            <a:r>
              <a:rPr lang="en-GB" sz="2000" dirty="0">
                <a:solidFill>
                  <a:prstClr val="white"/>
                </a:solidFill>
                <a:latin typeface="Century Gothic" panose="020F0302020204030204"/>
              </a:rPr>
              <a:t> – volunteer fire service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ction Button: Sound 16">
            <a:hlinkClick r:id="" action="ppaction://noaction" highlightClick="1">
              <a:snd r:embed="rId6" name="9.2.2.4 slide 18.wav"/>
            </a:hlinkClick>
            <a:extLst>
              <a:ext uri="{FF2B5EF4-FFF2-40B4-BE49-F238E27FC236}">
                <a16:creationId xmlns:a16="http://schemas.microsoft.com/office/drawing/2014/main" id="{0BD7326C-9006-804E-865C-8CB3F3CEF6FC}"/>
              </a:ext>
            </a:extLst>
          </p:cNvPr>
          <p:cNvSpPr/>
          <p:nvPr/>
        </p:nvSpPr>
        <p:spPr>
          <a:xfrm>
            <a:off x="343253" y="2969017"/>
            <a:ext cx="1603881" cy="587844"/>
          </a:xfrm>
          <a:prstGeom prst="actionButtonSound">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32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285053" cy="707849"/>
          </a:xfrm>
        </p:spPr>
        <p:txBody>
          <a:bodyPr>
            <a:normAutofit/>
          </a:bodyPr>
          <a:lstStyle/>
          <a:p>
            <a:r>
              <a:rPr lang="en-GB" sz="3600" b="1" dirty="0" err="1">
                <a:solidFill>
                  <a:schemeClr val="bg1"/>
                </a:solidFill>
              </a:rPr>
              <a:t>Antworten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11505494" cy="400110"/>
          </a:xfrm>
          <a:prstGeom prst="rect">
            <a:avLst/>
          </a:prstGeom>
          <a:noFill/>
        </p:spPr>
        <p:txBody>
          <a:bodyPr wrap="square" rtlCol="0">
            <a:spAutoFit/>
          </a:bodyPr>
          <a:lstStyle/>
          <a:p>
            <a:r>
              <a:rPr lang="en-US" sz="2000" dirty="0">
                <a:solidFill>
                  <a:schemeClr val="accent5">
                    <a:lumMod val="50000"/>
                  </a:schemeClr>
                </a:solidFill>
              </a:rPr>
              <a:t>Listen again. Write as many details as you can for each question a)-d). </a:t>
            </a:r>
          </a:p>
        </p:txBody>
      </p:sp>
      <p:graphicFrame>
        <p:nvGraphicFramePr>
          <p:cNvPr id="9" name="Table 8">
            <a:extLst>
              <a:ext uri="{FF2B5EF4-FFF2-40B4-BE49-F238E27FC236}">
                <a16:creationId xmlns:a16="http://schemas.microsoft.com/office/drawing/2014/main" id="{36578924-AC73-44EA-AC5A-BF4F3368C9FC}"/>
              </a:ext>
            </a:extLst>
          </p:cNvPr>
          <p:cNvGraphicFramePr>
            <a:graphicFrameLocks noGrp="1"/>
          </p:cNvGraphicFramePr>
          <p:nvPr>
            <p:extLst>
              <p:ext uri="{D42A27DB-BD31-4B8C-83A1-F6EECF244321}">
                <p14:modId xmlns:p14="http://schemas.microsoft.com/office/powerpoint/2010/main" val="2858478626"/>
              </p:ext>
            </p:extLst>
          </p:nvPr>
        </p:nvGraphicFramePr>
        <p:xfrm>
          <a:off x="180000" y="2100740"/>
          <a:ext cx="11717931" cy="3461260"/>
        </p:xfrm>
        <a:graphic>
          <a:graphicData uri="http://schemas.openxmlformats.org/drawingml/2006/table">
            <a:tbl>
              <a:tblPr firstRow="1" firstCol="1" bandRow="1"/>
              <a:tblGrid>
                <a:gridCol w="592524">
                  <a:extLst>
                    <a:ext uri="{9D8B030D-6E8A-4147-A177-3AD203B41FA5}">
                      <a16:colId xmlns:a16="http://schemas.microsoft.com/office/drawing/2014/main" val="3078170038"/>
                    </a:ext>
                  </a:extLst>
                </a:gridCol>
                <a:gridCol w="5504924">
                  <a:extLst>
                    <a:ext uri="{9D8B030D-6E8A-4147-A177-3AD203B41FA5}">
                      <a16:colId xmlns:a16="http://schemas.microsoft.com/office/drawing/2014/main" val="3500054516"/>
                    </a:ext>
                  </a:extLst>
                </a:gridCol>
                <a:gridCol w="5620483">
                  <a:extLst>
                    <a:ext uri="{9D8B030D-6E8A-4147-A177-3AD203B41FA5}">
                      <a16:colId xmlns:a16="http://schemas.microsoft.com/office/drawing/2014/main" val="1884815230"/>
                    </a:ext>
                  </a:extLst>
                </a:gridCol>
              </a:tblGrid>
              <a:tr h="304800">
                <a:tc>
                  <a:txBody>
                    <a:bodyPr/>
                    <a:lstStyle/>
                    <a:p>
                      <a:pPr>
                        <a:lnSpc>
                          <a:spcPct val="107000"/>
                        </a:lnSpc>
                        <a:spcAft>
                          <a:spcPts val="0"/>
                        </a:spcAft>
                      </a:pPr>
                      <a:r>
                        <a:rPr lang="en-GB" sz="2000" b="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Write as many details as you can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marks per question)</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858869"/>
                  </a:ext>
                </a:extLst>
              </a:tr>
              <a:tr h="422340">
                <a:tc>
                  <a:txBody>
                    <a:bodyPr/>
                    <a:lstStyle/>
                    <a:p>
                      <a:pPr>
                        <a:lnSpc>
                          <a:spcPct val="107000"/>
                        </a:lnSpc>
                        <a:spcAft>
                          <a:spcPts val="0"/>
                        </a:spcAft>
                      </a:pPr>
                      <a:r>
                        <a:rPr lang="en-GB" sz="20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What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does Kati think about volunteering?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ok – no costs, good experience</a:t>
                      </a:r>
                    </a:p>
                    <a:p>
                      <a:pP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262498"/>
                  </a:ext>
                </a:extLst>
              </a:tr>
              <a:tr h="314960">
                <a:tc>
                  <a:txBody>
                    <a:bodyPr/>
                    <a:lstStyle/>
                    <a:p>
                      <a:pPr>
                        <a:lnSpc>
                          <a:spcPct val="107000"/>
                        </a:lnSpc>
                        <a:spcAft>
                          <a:spcPts val="0"/>
                        </a:spcAft>
                      </a:pPr>
                      <a:r>
                        <a:rPr lang="en-GB" sz="20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What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happnened</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on Saturday?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attack on a theatre</a:t>
                      </a:r>
                    </a:p>
                    <a:p>
                      <a:pP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496781"/>
                  </a:ext>
                </a:extLst>
              </a:tr>
              <a:tr h="266065">
                <a:tc>
                  <a:txBody>
                    <a:bodyPr/>
                    <a:lstStyle/>
                    <a:p>
                      <a:pPr>
                        <a:lnSpc>
                          <a:spcPct val="107000"/>
                        </a:lnSpc>
                        <a:spcAft>
                          <a:spcPts val="0"/>
                        </a:spcAft>
                      </a:pPr>
                      <a:r>
                        <a:rPr lang="en-GB" sz="20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What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does Kati think about Saturday’s lesson?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not hard, not dangerous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7639784"/>
                  </a:ext>
                </a:extLst>
              </a:tr>
              <a:tr h="31750">
                <a:tc>
                  <a:txBody>
                    <a:bodyPr/>
                    <a:lstStyle/>
                    <a:p>
                      <a:pPr>
                        <a:lnSpc>
                          <a:spcPct val="107000"/>
                        </a:lnSpc>
                        <a:spcAft>
                          <a:spcPts val="0"/>
                        </a:spcAft>
                      </a:pPr>
                      <a:r>
                        <a:rPr lang="en-GB" sz="20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Why</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Maike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not coming to the lesson?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it goes on until late,</a:t>
                      </a:r>
                    </a:p>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she has to get enough sleep.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7008008"/>
                  </a:ext>
                </a:extLst>
              </a:tr>
            </a:tbl>
          </a:graphicData>
        </a:graphic>
      </p:graphicFrame>
      <p:pic>
        <p:nvPicPr>
          <p:cNvPr id="2050" name="Picture 2" descr="Nurse, Woman, Girl, Care, Emergency, Health, Hospital">
            <a:extLst>
              <a:ext uri="{FF2B5EF4-FFF2-40B4-BE49-F238E27FC236}">
                <a16:creationId xmlns:a16="http://schemas.microsoft.com/office/drawing/2014/main" id="{6491B17D-E6BD-4D87-B471-CCC59C788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3585" y="2651921"/>
            <a:ext cx="17145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bulance, Auto, Emergency Medical Services">
            <a:extLst>
              <a:ext uri="{FF2B5EF4-FFF2-40B4-BE49-F238E27FC236}">
                <a16:creationId xmlns:a16="http://schemas.microsoft.com/office/drawing/2014/main" id="{8954EF5E-22A7-4260-B7B1-EBF00D2F57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8536" y="5026671"/>
            <a:ext cx="3628664" cy="1814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A431F2-8946-4142-A9F6-4F83E1ECA514}"/>
              </a:ext>
            </a:extLst>
          </p:cNvPr>
          <p:cNvSpPr txBox="1"/>
          <p:nvPr/>
        </p:nvSpPr>
        <p:spPr>
          <a:xfrm>
            <a:off x="6285052" y="2772501"/>
            <a:ext cx="4051140"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______________________________</a:t>
            </a:r>
          </a:p>
        </p:txBody>
      </p:sp>
      <p:sp>
        <p:nvSpPr>
          <p:cNvPr id="11" name="TextBox 10">
            <a:extLst>
              <a:ext uri="{FF2B5EF4-FFF2-40B4-BE49-F238E27FC236}">
                <a16:creationId xmlns:a16="http://schemas.microsoft.com/office/drawing/2014/main" id="{2B8E7A0D-B1BD-4528-8AAC-FB8043634D8E}"/>
              </a:ext>
            </a:extLst>
          </p:cNvPr>
          <p:cNvSpPr txBox="1"/>
          <p:nvPr/>
        </p:nvSpPr>
        <p:spPr>
          <a:xfrm>
            <a:off x="6285052" y="3391478"/>
            <a:ext cx="4051140"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______________________________</a:t>
            </a:r>
            <a:endParaRPr lang="en-GB" sz="2000" dirty="0">
              <a:solidFill>
                <a:schemeClr val="accent5">
                  <a:lumMod val="50000"/>
                </a:schemeClr>
              </a:solidFill>
            </a:endParaRPr>
          </a:p>
        </p:txBody>
      </p:sp>
      <p:sp>
        <p:nvSpPr>
          <p:cNvPr id="12" name="TextBox 11">
            <a:extLst>
              <a:ext uri="{FF2B5EF4-FFF2-40B4-BE49-F238E27FC236}">
                <a16:creationId xmlns:a16="http://schemas.microsoft.com/office/drawing/2014/main" id="{1BE46137-7C19-4223-9AFB-4D926A2CE46C}"/>
              </a:ext>
            </a:extLst>
          </p:cNvPr>
          <p:cNvSpPr txBox="1"/>
          <p:nvPr/>
        </p:nvSpPr>
        <p:spPr>
          <a:xfrm>
            <a:off x="6285052" y="4024088"/>
            <a:ext cx="4051140" cy="400110"/>
          </a:xfrm>
          <a:prstGeom prst="rect">
            <a:avLst/>
          </a:prstGeom>
          <a:solidFill>
            <a:schemeClr val="bg1"/>
          </a:solidFill>
        </p:spPr>
        <p:txBody>
          <a:bodyPr wrap="square" rtlCol="0">
            <a:spAutoFit/>
          </a:bodyPr>
          <a:lstStyle/>
          <a:p>
            <a:pPr algn="l"/>
            <a:r>
              <a:rPr lang="en-US" sz="2000" dirty="0">
                <a:solidFill>
                  <a:schemeClr val="accent5">
                    <a:lumMod val="50000"/>
                  </a:schemeClr>
                </a:solidFill>
              </a:rPr>
              <a:t>______________________________</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4CB3500F-8A2A-4EC9-B6E5-BBE46163745B}"/>
              </a:ext>
            </a:extLst>
          </p:cNvPr>
          <p:cNvSpPr txBox="1"/>
          <p:nvPr/>
        </p:nvSpPr>
        <p:spPr>
          <a:xfrm>
            <a:off x="6285052" y="4656698"/>
            <a:ext cx="4566223" cy="830997"/>
          </a:xfrm>
          <a:prstGeom prst="rect">
            <a:avLst/>
          </a:prstGeom>
          <a:solidFill>
            <a:schemeClr val="bg1"/>
          </a:solidFill>
        </p:spPr>
        <p:txBody>
          <a:bodyPr wrap="square" rtlCol="0">
            <a:spAutoFit/>
          </a:bodyPr>
          <a:lstStyle/>
          <a:p>
            <a:pPr algn="l"/>
            <a:endParaRPr lang="en-US" sz="2400" b="1" dirty="0">
              <a:solidFill>
                <a:schemeClr val="accent5">
                  <a:lumMod val="50000"/>
                </a:schemeClr>
              </a:solidFill>
            </a:endParaRPr>
          </a:p>
          <a:p>
            <a:pPr algn="l"/>
            <a:r>
              <a:rPr lang="en-US" sz="2400" b="1" dirty="0">
                <a:solidFill>
                  <a:schemeClr val="accent5">
                    <a:lumMod val="50000"/>
                  </a:schemeClr>
                </a:solidFill>
              </a:rPr>
              <a:t>____________________________</a:t>
            </a:r>
            <a:endParaRPr lang="en-GB" sz="2400" b="1" dirty="0">
              <a:solidFill>
                <a:schemeClr val="accent5">
                  <a:lumMod val="50000"/>
                </a:schemeClr>
              </a:solidFill>
            </a:endParaRPr>
          </a:p>
        </p:txBody>
      </p:sp>
      <p:sp>
        <p:nvSpPr>
          <p:cNvPr id="15" name="Action Button: Sound 14">
            <a:hlinkClick r:id="" action="ppaction://noaction" highlightClick="1">
              <a:snd r:embed="rId7" name="9.2.2.4 slide 18.wav"/>
            </a:hlinkClick>
            <a:extLst>
              <a:ext uri="{FF2B5EF4-FFF2-40B4-BE49-F238E27FC236}">
                <a16:creationId xmlns:a16="http://schemas.microsoft.com/office/drawing/2014/main" id="{BBF7C712-92AA-1A4C-9062-1F09249BC99C}"/>
              </a:ext>
            </a:extLst>
          </p:cNvPr>
          <p:cNvSpPr/>
          <p:nvPr/>
        </p:nvSpPr>
        <p:spPr>
          <a:xfrm>
            <a:off x="180000" y="2100740"/>
            <a:ext cx="594551" cy="618893"/>
          </a:xfrm>
          <a:prstGeom prst="actionButtonSound">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9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791200" cy="869950"/>
          </a:xfrm>
          <a:prstGeom prst="rect">
            <a:avLst/>
          </a:prstGeom>
        </p:spPr>
      </p:pic>
      <p:sp>
        <p:nvSpPr>
          <p:cNvPr id="4" name="Title 3"/>
          <p:cNvSpPr>
            <a:spLocks noGrp="1"/>
          </p:cNvSpPr>
          <p:nvPr>
            <p:ph type="title"/>
          </p:nvPr>
        </p:nvSpPr>
        <p:spPr>
          <a:xfrm>
            <a:off x="0" y="294041"/>
            <a:ext cx="5276850" cy="707849"/>
          </a:xfrm>
        </p:spPr>
        <p:txBody>
          <a:bodyPr>
            <a:normAutofit fontScale="90000"/>
          </a:bodyPr>
          <a:lstStyle/>
          <a:p>
            <a:r>
              <a:rPr lang="en-GB" sz="3600" b="1" dirty="0" err="1">
                <a:solidFill>
                  <a:schemeClr val="bg1"/>
                </a:solidFill>
              </a:rPr>
              <a:t>einen</a:t>
            </a:r>
            <a:r>
              <a:rPr lang="en-GB" sz="3600" b="1" dirty="0">
                <a:solidFill>
                  <a:schemeClr val="bg1"/>
                </a:solidFill>
              </a:rPr>
              <a:t> </a:t>
            </a:r>
            <a:r>
              <a:rPr lang="en-GB" sz="3600" b="1" dirty="0" err="1">
                <a:solidFill>
                  <a:schemeClr val="bg1"/>
                </a:solidFill>
              </a:rPr>
              <a:t>Bericht</a:t>
            </a:r>
            <a:r>
              <a:rPr lang="en-GB" sz="3600" b="1" dirty="0">
                <a:solidFill>
                  <a:schemeClr val="bg1"/>
                </a:solidFill>
              </a:rPr>
              <a:t>* </a:t>
            </a:r>
            <a:r>
              <a:rPr lang="en-GB" sz="3600" b="1" dirty="0" err="1">
                <a:solidFill>
                  <a:schemeClr val="bg1"/>
                </a:solidFill>
              </a:rPr>
              <a:t>schreiben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9395317" y="797172"/>
            <a:ext cx="2949083"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den Text.</a:t>
            </a:r>
          </a:p>
        </p:txBody>
      </p:sp>
      <p:sp>
        <p:nvSpPr>
          <p:cNvPr id="6" name="Rectangle 5">
            <a:extLst>
              <a:ext uri="{FF2B5EF4-FFF2-40B4-BE49-F238E27FC236}">
                <a16:creationId xmlns:a16="http://schemas.microsoft.com/office/drawing/2014/main" id="{C3F7C55D-6676-408F-96E4-3768E5DA1E97}"/>
              </a:ext>
            </a:extLst>
          </p:cNvPr>
          <p:cNvSpPr/>
          <p:nvPr/>
        </p:nvSpPr>
        <p:spPr>
          <a:xfrm>
            <a:off x="172884" y="1322681"/>
            <a:ext cx="11846232" cy="4844500"/>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27B4BC1-81C8-4689-AF26-99C428483B57}"/>
              </a:ext>
            </a:extLst>
          </p:cNvPr>
          <p:cNvSpPr txBox="1"/>
          <p:nvPr/>
        </p:nvSpPr>
        <p:spPr>
          <a:xfrm>
            <a:off x="178182" y="1852437"/>
            <a:ext cx="11835636" cy="400110"/>
          </a:xfrm>
          <a:prstGeom prst="rect">
            <a:avLst/>
          </a:prstGeom>
          <a:noFill/>
        </p:spPr>
        <p:txBody>
          <a:bodyPr wrap="square" rtlCol="0">
            <a:spAutoFit/>
          </a:bodyPr>
          <a:lstStyle/>
          <a:p>
            <a:pPr lvl="0" algn="ctr">
              <a:defRPr/>
            </a:pPr>
            <a:r>
              <a:rPr lang="en-GB" sz="2000" dirty="0">
                <a:solidFill>
                  <a:srgbClr val="4472C4">
                    <a:lumMod val="50000"/>
                  </a:srgbClr>
                </a:solidFill>
              </a:rPr>
              <a:t>15.6.2021 </a:t>
            </a:r>
            <a:r>
              <a:rPr lang="en-GB" sz="2000" dirty="0">
                <a:solidFill>
                  <a:srgbClr val="4472C4">
                    <a:lumMod val="50000"/>
                  </a:srgbClr>
                </a:solidFill>
                <a:latin typeface="Century Gothic" panose="020B0502020202020204" pitchFamily="34" charset="0"/>
              </a:rPr>
              <a:t>• </a:t>
            </a:r>
            <a:r>
              <a:rPr lang="fr-FR" sz="2000" dirty="0">
                <a:solidFill>
                  <a:srgbClr val="4472C4">
                    <a:lumMod val="50000"/>
                  </a:srgbClr>
                </a:solidFill>
              </a:rPr>
              <a:t>16.36 </a:t>
            </a:r>
            <a:r>
              <a:rPr lang="fr-FR" sz="2000" dirty="0" err="1">
                <a:solidFill>
                  <a:srgbClr val="4472C4">
                    <a:lumMod val="50000"/>
                  </a:srgbClr>
                </a:solidFill>
              </a:rPr>
              <a:t>Uhr</a:t>
            </a:r>
            <a:r>
              <a:rPr lang="fr-FR" sz="2000" dirty="0">
                <a:solidFill>
                  <a:srgbClr val="4472C4">
                    <a:lumMod val="50000"/>
                  </a:srgbClr>
                </a:solidFill>
              </a:rPr>
              <a:t> </a:t>
            </a:r>
            <a:r>
              <a:rPr lang="en-GB" sz="2000" dirty="0">
                <a:solidFill>
                  <a:srgbClr val="4472C4">
                    <a:lumMod val="50000"/>
                  </a:srgbClr>
                </a:solidFill>
                <a:latin typeface="Century Gothic" panose="020B0502020202020204" pitchFamily="34" charset="0"/>
              </a:rPr>
              <a:t>•</a:t>
            </a:r>
            <a:r>
              <a:rPr lang="fr-FR" sz="2000" dirty="0">
                <a:solidFill>
                  <a:srgbClr val="4472C4">
                    <a:lumMod val="50000"/>
                  </a:srgbClr>
                </a:solidFill>
              </a:rPr>
              <a:t> 4 Min </a:t>
            </a:r>
            <a:r>
              <a:rPr lang="en-GB" sz="2000" dirty="0">
                <a:solidFill>
                  <a:srgbClr val="4472C4">
                    <a:lumMod val="50000"/>
                  </a:srgbClr>
                </a:solidFill>
                <a:latin typeface="Century Gothic" panose="020B0502020202020204" pitchFamily="34" charset="0"/>
              </a:rPr>
              <a:t>•</a:t>
            </a:r>
            <a:r>
              <a:rPr lang="fr-FR" sz="2000" dirty="0">
                <a:solidFill>
                  <a:srgbClr val="4472C4">
                    <a:lumMod val="50000"/>
                  </a:srgbClr>
                </a:solidFill>
              </a:rPr>
              <a:t> </a:t>
            </a:r>
            <a:r>
              <a:rPr lang="fr-FR" sz="2000" dirty="0" err="1">
                <a:solidFill>
                  <a:srgbClr val="4472C4">
                    <a:lumMod val="50000"/>
                  </a:srgbClr>
                </a:solidFill>
              </a:rPr>
              <a:t>Autorin</a:t>
            </a:r>
            <a:r>
              <a:rPr lang="fr-FR" sz="2000" dirty="0">
                <a:solidFill>
                  <a:srgbClr val="4472C4">
                    <a:lumMod val="50000"/>
                  </a:srgbClr>
                </a:solidFill>
              </a:rPr>
              <a:t>: </a:t>
            </a:r>
            <a:r>
              <a:rPr lang="en-GB" sz="2000" dirty="0">
                <a:solidFill>
                  <a:srgbClr val="4472C4">
                    <a:lumMod val="50000"/>
                  </a:srgbClr>
                </a:solidFill>
                <a:latin typeface="Century Gothic" panose="020B0502020202020204" pitchFamily="34" charset="0"/>
              </a:rPr>
              <a:t>Heike Krüsemann</a:t>
            </a:r>
            <a:endParaRPr lang="en-GB" sz="2000" dirty="0">
              <a:solidFill>
                <a:srgbClr val="4472C4">
                  <a:lumMod val="50000"/>
                </a:srgbClr>
              </a:solidFill>
            </a:endParaRPr>
          </a:p>
        </p:txBody>
      </p:sp>
      <p:sp>
        <p:nvSpPr>
          <p:cNvPr id="9" name="TextBox 8">
            <a:extLst>
              <a:ext uri="{FF2B5EF4-FFF2-40B4-BE49-F238E27FC236}">
                <a16:creationId xmlns:a16="http://schemas.microsoft.com/office/drawing/2014/main" id="{A987605E-1E71-47CC-8206-556F839CD51B}"/>
              </a:ext>
            </a:extLst>
          </p:cNvPr>
          <p:cNvSpPr txBox="1"/>
          <p:nvPr/>
        </p:nvSpPr>
        <p:spPr>
          <a:xfrm>
            <a:off x="213828" y="1282297"/>
            <a:ext cx="11827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Mausi und die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Feuerwehr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94D766D5-8774-42F1-82F2-A5AF4621993D}"/>
              </a:ext>
            </a:extLst>
          </p:cNvPr>
          <p:cNvSpPr txBox="1"/>
          <p:nvPr/>
        </p:nvSpPr>
        <p:spPr>
          <a:xfrm>
            <a:off x="267724" y="2376000"/>
            <a:ext cx="4288893" cy="3726918"/>
          </a:xfrm>
          <a:prstGeom prst="rect">
            <a:avLst/>
          </a:prstGeom>
          <a:noFill/>
          <a:ln>
            <a:solidFill>
              <a:srgbClr val="115076"/>
            </a:solidFill>
          </a:ln>
        </p:spPr>
        <p:txBody>
          <a:bodyPr wrap="square" rtlCol="0">
            <a:spAutoFit/>
          </a:bodyPr>
          <a:lstStyle/>
          <a:p>
            <a:pPr fontAlgn="base">
              <a:lnSpc>
                <a:spcPct val="150000"/>
              </a:lnSpc>
              <a:defRPr/>
            </a:pPr>
            <a:r>
              <a:rPr lang="de-DE" sz="2000" dirty="0">
                <a:solidFill>
                  <a:srgbClr val="002060"/>
                </a:solidFill>
              </a:rPr>
              <a:t>Die Katze Mausi</a:t>
            </a:r>
            <a:r>
              <a:rPr lang="de-DE" sz="2000" b="1" dirty="0">
                <a:solidFill>
                  <a:srgbClr val="002060"/>
                </a:solidFill>
              </a:rPr>
              <a:t> ist     </a:t>
            </a:r>
            <a:r>
              <a:rPr lang="de-DE" sz="2000" dirty="0">
                <a:solidFill>
                  <a:srgbClr val="002060"/>
                </a:solidFill>
              </a:rPr>
              <a:t>auf den Baum </a:t>
            </a:r>
            <a:r>
              <a:rPr lang="de-DE" sz="2000" b="1" dirty="0">
                <a:solidFill>
                  <a:srgbClr val="002060"/>
                </a:solidFill>
              </a:rPr>
              <a:t>geklettert. </a:t>
            </a:r>
          </a:p>
          <a:p>
            <a:pPr fontAlgn="base">
              <a:lnSpc>
                <a:spcPct val="150000"/>
              </a:lnSpc>
              <a:defRPr/>
            </a:pPr>
            <a:r>
              <a:rPr lang="de-DE" sz="2000" dirty="0">
                <a:solidFill>
                  <a:srgbClr val="002060"/>
                </a:solidFill>
              </a:rPr>
              <a:t>Sie </a:t>
            </a:r>
            <a:r>
              <a:rPr lang="de-DE" sz="2000" b="1" dirty="0">
                <a:solidFill>
                  <a:srgbClr val="002060"/>
                </a:solidFill>
              </a:rPr>
              <a:t>ist      </a:t>
            </a:r>
            <a:r>
              <a:rPr lang="de-DE" sz="2000" dirty="0">
                <a:solidFill>
                  <a:srgbClr val="002060"/>
                </a:solidFill>
              </a:rPr>
              <a:t>viel zu lange auf dem Baum </a:t>
            </a:r>
            <a:r>
              <a:rPr lang="de-DE" sz="2000" b="1" dirty="0">
                <a:solidFill>
                  <a:srgbClr val="002060"/>
                </a:solidFill>
              </a:rPr>
              <a:t>geblieben</a:t>
            </a:r>
            <a:r>
              <a:rPr lang="de-DE" sz="2000" dirty="0">
                <a:solidFill>
                  <a:srgbClr val="002060"/>
                </a:solidFill>
              </a:rPr>
              <a:t>!   Die Feuerwehr </a:t>
            </a:r>
            <a:r>
              <a:rPr lang="de-DE" sz="2000" b="1" dirty="0">
                <a:solidFill>
                  <a:srgbClr val="002060"/>
                </a:solidFill>
              </a:rPr>
              <a:t>ist</a:t>
            </a:r>
            <a:r>
              <a:rPr lang="de-DE" sz="2000" dirty="0">
                <a:solidFill>
                  <a:srgbClr val="002060"/>
                </a:solidFill>
              </a:rPr>
              <a:t>    </a:t>
            </a:r>
            <a:r>
              <a:rPr lang="de-DE" sz="2000" b="1" dirty="0">
                <a:solidFill>
                  <a:srgbClr val="002060"/>
                </a:solidFill>
              </a:rPr>
              <a:t>gekommen </a:t>
            </a:r>
            <a:r>
              <a:rPr lang="de-DE" sz="2000" dirty="0">
                <a:solidFill>
                  <a:srgbClr val="002060"/>
                </a:solidFill>
              </a:rPr>
              <a:t>und </a:t>
            </a:r>
            <a:r>
              <a:rPr lang="de-DE" sz="2000" b="1" dirty="0">
                <a:solidFill>
                  <a:srgbClr val="002060"/>
                </a:solidFill>
              </a:rPr>
              <a:t>hat</a:t>
            </a:r>
            <a:r>
              <a:rPr lang="de-DE" sz="2000" dirty="0">
                <a:solidFill>
                  <a:srgbClr val="002060"/>
                </a:solidFill>
              </a:rPr>
              <a:t>    Mausi </a:t>
            </a:r>
            <a:r>
              <a:rPr lang="de-DE" sz="2000" b="1" dirty="0">
                <a:solidFill>
                  <a:srgbClr val="002060"/>
                </a:solidFill>
              </a:rPr>
              <a:t>gerettet</a:t>
            </a:r>
            <a:r>
              <a:rPr lang="de-DE" sz="2000" dirty="0">
                <a:solidFill>
                  <a:srgbClr val="002060"/>
                </a:solidFill>
              </a:rPr>
              <a:t>.    </a:t>
            </a:r>
          </a:p>
          <a:p>
            <a:pPr fontAlgn="base">
              <a:lnSpc>
                <a:spcPct val="150000"/>
              </a:lnSpc>
              <a:defRPr/>
            </a:pPr>
            <a:r>
              <a:rPr lang="de-DE" sz="2000" dirty="0">
                <a:solidFill>
                  <a:srgbClr val="002060"/>
                </a:solidFill>
              </a:rPr>
              <a:t>Mausi </a:t>
            </a:r>
            <a:r>
              <a:rPr lang="de-DE" sz="2000" b="1" dirty="0">
                <a:solidFill>
                  <a:srgbClr val="002060"/>
                </a:solidFill>
              </a:rPr>
              <a:t>hat</a:t>
            </a:r>
            <a:r>
              <a:rPr lang="de-DE" sz="2000" dirty="0">
                <a:solidFill>
                  <a:srgbClr val="002060"/>
                </a:solidFill>
              </a:rPr>
              <a:t>   der kleinen Annemarie Bauer   </a:t>
            </a:r>
            <a:r>
              <a:rPr lang="de-DE" sz="2000" b="1" dirty="0">
                <a:solidFill>
                  <a:srgbClr val="002060"/>
                </a:solidFill>
              </a:rPr>
              <a:t>gehört</a:t>
            </a:r>
            <a:r>
              <a:rPr lang="de-DE" sz="2000" dirty="0">
                <a:solidFill>
                  <a:srgbClr val="002060"/>
                </a:solidFill>
              </a:rPr>
              <a:t>. </a:t>
            </a:r>
            <a:endParaRPr lang="fr-FR" sz="2000" dirty="0">
              <a:solidFill>
                <a:srgbClr val="002060"/>
              </a:solidFill>
            </a:endParaRPr>
          </a:p>
        </p:txBody>
      </p:sp>
      <p:sp>
        <p:nvSpPr>
          <p:cNvPr id="13" name="TextBox 12">
            <a:extLst>
              <a:ext uri="{FF2B5EF4-FFF2-40B4-BE49-F238E27FC236}">
                <a16:creationId xmlns:a16="http://schemas.microsoft.com/office/drawing/2014/main" id="{83768BA3-1F30-4E99-B153-4342FB866D7A}"/>
              </a:ext>
            </a:extLst>
          </p:cNvPr>
          <p:cNvSpPr txBox="1"/>
          <p:nvPr/>
        </p:nvSpPr>
        <p:spPr>
          <a:xfrm>
            <a:off x="4592830" y="2375999"/>
            <a:ext cx="3662483" cy="3727111"/>
          </a:xfrm>
          <a:prstGeom prst="rect">
            <a:avLst/>
          </a:prstGeom>
          <a:noFill/>
          <a:ln>
            <a:solidFill>
              <a:srgbClr val="115076"/>
            </a:solidFill>
          </a:ln>
        </p:spPr>
        <p:txBody>
          <a:bodyPr wrap="square" rtlCol="0">
            <a:spAutoFit/>
          </a:bodyPr>
          <a:lstStyle/>
          <a:p>
            <a:pPr lvl="0">
              <a:lnSpc>
                <a:spcPct val="150000"/>
              </a:lnSpc>
              <a:defRPr/>
            </a:pPr>
            <a:r>
              <a:rPr lang="de-DE" sz="2000" dirty="0">
                <a:solidFill>
                  <a:srgbClr val="002060"/>
                </a:solidFill>
              </a:rPr>
              <a:t>Herr und Frau Bauer </a:t>
            </a:r>
            <a:r>
              <a:rPr lang="de-DE" sz="2000" b="1" dirty="0">
                <a:solidFill>
                  <a:srgbClr val="002060"/>
                </a:solidFill>
              </a:rPr>
              <a:t>sind </a:t>
            </a:r>
            <a:r>
              <a:rPr lang="de-DE" sz="2000" dirty="0">
                <a:solidFill>
                  <a:srgbClr val="002060"/>
                </a:solidFill>
              </a:rPr>
              <a:t> bei der Arbeit </a:t>
            </a:r>
            <a:r>
              <a:rPr lang="de-DE" sz="2000" b="1" dirty="0">
                <a:solidFill>
                  <a:srgbClr val="002060"/>
                </a:solidFill>
              </a:rPr>
              <a:t>gewesen</a:t>
            </a:r>
            <a:r>
              <a:rPr lang="de-DE" sz="2000" dirty="0">
                <a:solidFill>
                  <a:srgbClr val="002060"/>
                </a:solidFill>
              </a:rPr>
              <a:t>.     Sie </a:t>
            </a:r>
            <a:r>
              <a:rPr lang="de-DE" sz="2000" b="1" dirty="0">
                <a:solidFill>
                  <a:srgbClr val="002060"/>
                </a:solidFill>
              </a:rPr>
              <a:t>haben</a:t>
            </a:r>
            <a:r>
              <a:rPr lang="de-DE" sz="2000" dirty="0">
                <a:solidFill>
                  <a:srgbClr val="002060"/>
                </a:solidFill>
              </a:rPr>
              <a:t>     Annemarie </a:t>
            </a:r>
            <a:r>
              <a:rPr lang="de-DE" sz="2000" b="1" dirty="0">
                <a:solidFill>
                  <a:srgbClr val="002060"/>
                </a:solidFill>
              </a:rPr>
              <a:t>erlaubt</a:t>
            </a:r>
            <a:r>
              <a:rPr lang="de-DE" sz="2000" dirty="0">
                <a:solidFill>
                  <a:srgbClr val="002060"/>
                </a:solidFill>
              </a:rPr>
              <a:t>,</a:t>
            </a:r>
            <a:r>
              <a:rPr lang="de-DE" sz="2000" b="1" dirty="0">
                <a:solidFill>
                  <a:srgbClr val="002060"/>
                </a:solidFill>
              </a:rPr>
              <a:t>         </a:t>
            </a:r>
            <a:r>
              <a:rPr lang="de-DE" sz="2000" dirty="0">
                <a:solidFill>
                  <a:srgbClr val="002060"/>
                </a:solidFill>
              </a:rPr>
              <a:t>mit Mausi zu spielen. Annemarie und Mausi  </a:t>
            </a:r>
            <a:r>
              <a:rPr lang="de-DE" sz="2000" b="1" dirty="0">
                <a:solidFill>
                  <a:srgbClr val="002060"/>
                </a:solidFill>
              </a:rPr>
              <a:t>haben</a:t>
            </a:r>
            <a:r>
              <a:rPr lang="de-DE" sz="2000" dirty="0">
                <a:solidFill>
                  <a:srgbClr val="002060"/>
                </a:solidFill>
              </a:rPr>
              <a:t>   viel Spaß </a:t>
            </a:r>
            <a:r>
              <a:rPr lang="de-DE" sz="2000" b="1" dirty="0">
                <a:solidFill>
                  <a:srgbClr val="002060"/>
                </a:solidFill>
              </a:rPr>
              <a:t>gehabt,   </a:t>
            </a:r>
            <a:r>
              <a:rPr lang="de-DE" sz="2000" dirty="0">
                <a:solidFill>
                  <a:srgbClr val="002060"/>
                </a:solidFill>
              </a:rPr>
              <a:t>    aber dann </a:t>
            </a:r>
            <a:r>
              <a:rPr lang="de-DE" sz="2000" b="1" dirty="0">
                <a:solidFill>
                  <a:srgbClr val="002060"/>
                </a:solidFill>
              </a:rPr>
              <a:t>ist</a:t>
            </a:r>
            <a:r>
              <a:rPr lang="de-DE" sz="2000" dirty="0">
                <a:solidFill>
                  <a:srgbClr val="002060"/>
                </a:solidFill>
              </a:rPr>
              <a:t>     es gefährlich    </a:t>
            </a:r>
            <a:r>
              <a:rPr lang="de-DE" sz="2000" b="1" dirty="0">
                <a:solidFill>
                  <a:srgbClr val="002060"/>
                </a:solidFill>
              </a:rPr>
              <a:t>geworden!</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6E2854C-69B5-4119-8206-48A29FE2BA58}"/>
              </a:ext>
            </a:extLst>
          </p:cNvPr>
          <p:cNvSpPr txBox="1"/>
          <p:nvPr/>
        </p:nvSpPr>
        <p:spPr>
          <a:xfrm>
            <a:off x="8302122" y="2375999"/>
            <a:ext cx="3753207" cy="3727111"/>
          </a:xfrm>
          <a:prstGeom prst="rect">
            <a:avLst/>
          </a:prstGeom>
          <a:noFill/>
          <a:ln>
            <a:solidFill>
              <a:srgbClr val="115076"/>
            </a:solidFill>
          </a:ln>
        </p:spPr>
        <p:txBody>
          <a:bodyPr wrap="square" rtlCol="0">
            <a:spAutoFit/>
          </a:bodyPr>
          <a:lstStyle/>
          <a:p>
            <a:pPr fontAlgn="base">
              <a:lnSpc>
                <a:spcPct val="150000"/>
              </a:lnSpc>
              <a:defRPr/>
            </a:pPr>
            <a:r>
              <a:rPr lang="de-DE" sz="2000" dirty="0">
                <a:solidFill>
                  <a:srgbClr val="002060"/>
                </a:solidFill>
              </a:rPr>
              <a:t>Die Feuerwehr </a:t>
            </a:r>
            <a:r>
              <a:rPr lang="de-DE" sz="2000" b="1" dirty="0">
                <a:solidFill>
                  <a:srgbClr val="002060"/>
                </a:solidFill>
              </a:rPr>
              <a:t>hat</a:t>
            </a:r>
            <a:r>
              <a:rPr lang="de-DE" sz="2000" dirty="0">
                <a:solidFill>
                  <a:srgbClr val="002060"/>
                </a:solidFill>
              </a:rPr>
              <a:t>      </a:t>
            </a:r>
            <a:r>
              <a:rPr lang="de-DE" sz="2000" b="1" dirty="0">
                <a:solidFill>
                  <a:srgbClr val="002060"/>
                </a:solidFill>
              </a:rPr>
              <a:t>gesagt</a:t>
            </a:r>
            <a:r>
              <a:rPr lang="de-DE" sz="2000" dirty="0">
                <a:solidFill>
                  <a:srgbClr val="002060"/>
                </a:solidFill>
              </a:rPr>
              <a:t>:   </a:t>
            </a:r>
          </a:p>
          <a:p>
            <a:pPr fontAlgn="base">
              <a:lnSpc>
                <a:spcPct val="150000"/>
              </a:lnSpc>
              <a:defRPr/>
            </a:pPr>
            <a:r>
              <a:rPr lang="de-DE" sz="2000" dirty="0">
                <a:solidFill>
                  <a:srgbClr val="002060"/>
                </a:solidFill>
              </a:rPr>
              <a:t>„Mausi, du kletterst nicht mehr auf den Baum, ist das klar?“ </a:t>
            </a:r>
          </a:p>
          <a:p>
            <a:pPr fontAlgn="base">
              <a:lnSpc>
                <a:spcPct val="150000"/>
              </a:lnSpc>
              <a:defRPr/>
            </a:pPr>
            <a:endParaRPr lang="de-DE" sz="2000" dirty="0">
              <a:solidFill>
                <a:srgbClr val="002060"/>
              </a:solidFill>
            </a:endParaRPr>
          </a:p>
          <a:p>
            <a:pPr fontAlgn="base">
              <a:lnSpc>
                <a:spcPct val="150000"/>
              </a:lnSpc>
              <a:defRPr/>
            </a:pPr>
            <a:r>
              <a:rPr lang="de-DE" sz="2000" dirty="0">
                <a:solidFill>
                  <a:srgbClr val="002060"/>
                </a:solidFill>
              </a:rPr>
              <a:t>Mausi </a:t>
            </a:r>
            <a:r>
              <a:rPr lang="de-DE" sz="2000" b="1" dirty="0">
                <a:solidFill>
                  <a:srgbClr val="002060"/>
                </a:solidFill>
              </a:rPr>
              <a:t>hat        gesagt</a:t>
            </a:r>
            <a:r>
              <a:rPr lang="de-DE" sz="2000" dirty="0">
                <a:solidFill>
                  <a:srgbClr val="002060"/>
                </a:solidFill>
              </a:rPr>
              <a:t>:</a:t>
            </a:r>
          </a:p>
          <a:p>
            <a:pPr fontAlgn="base">
              <a:lnSpc>
                <a:spcPct val="150000"/>
              </a:lnSpc>
              <a:defRPr/>
            </a:pPr>
            <a:r>
              <a:rPr lang="de-DE" sz="2000" dirty="0">
                <a:solidFill>
                  <a:srgbClr val="002060"/>
                </a:solidFill>
              </a:rPr>
              <a:t> „Miau!“</a:t>
            </a:r>
          </a:p>
        </p:txBody>
      </p:sp>
      <p:sp>
        <p:nvSpPr>
          <p:cNvPr id="2" name="Rectangle: Rounded Corners 1">
            <a:extLst>
              <a:ext uri="{FF2B5EF4-FFF2-40B4-BE49-F238E27FC236}">
                <a16:creationId xmlns:a16="http://schemas.microsoft.com/office/drawing/2014/main" id="{90CEF841-8527-41AA-9264-C469E9D51AC3}"/>
              </a:ext>
            </a:extLst>
          </p:cNvPr>
          <p:cNvSpPr/>
          <p:nvPr/>
        </p:nvSpPr>
        <p:spPr>
          <a:xfrm>
            <a:off x="2283752" y="2519478"/>
            <a:ext cx="506146"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a:t>
            </a:r>
          </a:p>
        </p:txBody>
      </p:sp>
      <p:sp>
        <p:nvSpPr>
          <p:cNvPr id="15" name="Rectangle: Rounded Corners 14">
            <a:extLst>
              <a:ext uri="{FF2B5EF4-FFF2-40B4-BE49-F238E27FC236}">
                <a16:creationId xmlns:a16="http://schemas.microsoft.com/office/drawing/2014/main" id="{70656541-0E57-42D4-8CE0-1904388863CD}"/>
              </a:ext>
            </a:extLst>
          </p:cNvPr>
          <p:cNvSpPr/>
          <p:nvPr/>
        </p:nvSpPr>
        <p:spPr>
          <a:xfrm>
            <a:off x="1123117" y="2957465"/>
            <a:ext cx="1383182"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klettern</a:t>
            </a:r>
            <a:r>
              <a:rPr lang="en-GB" sz="2000" dirty="0">
                <a:solidFill>
                  <a:srgbClr val="002060"/>
                </a:solidFill>
              </a:rPr>
              <a:t>].</a:t>
            </a:r>
          </a:p>
        </p:txBody>
      </p:sp>
      <p:sp>
        <p:nvSpPr>
          <p:cNvPr id="16" name="Rectangle: Rounded Corners 15">
            <a:extLst>
              <a:ext uri="{FF2B5EF4-FFF2-40B4-BE49-F238E27FC236}">
                <a16:creationId xmlns:a16="http://schemas.microsoft.com/office/drawing/2014/main" id="{AA615C0E-C4FA-4EE2-A58B-C87A45957B23}"/>
              </a:ext>
            </a:extLst>
          </p:cNvPr>
          <p:cNvSpPr/>
          <p:nvPr/>
        </p:nvSpPr>
        <p:spPr>
          <a:xfrm>
            <a:off x="775915" y="3395629"/>
            <a:ext cx="506146"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a:t>
            </a:r>
          </a:p>
        </p:txBody>
      </p:sp>
      <p:sp>
        <p:nvSpPr>
          <p:cNvPr id="17" name="Rectangle: Rounded Corners 16">
            <a:extLst>
              <a:ext uri="{FF2B5EF4-FFF2-40B4-BE49-F238E27FC236}">
                <a16:creationId xmlns:a16="http://schemas.microsoft.com/office/drawing/2014/main" id="{02E5A8E7-CE9F-443A-B56A-3D90C671FC0C}"/>
              </a:ext>
            </a:extLst>
          </p:cNvPr>
          <p:cNvSpPr/>
          <p:nvPr/>
        </p:nvSpPr>
        <p:spPr>
          <a:xfrm>
            <a:off x="1125068" y="3867630"/>
            <a:ext cx="1529232"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bleiben</a:t>
            </a:r>
            <a:r>
              <a:rPr lang="en-GB" sz="2000" dirty="0">
                <a:solidFill>
                  <a:srgbClr val="002060"/>
                </a:solidFill>
              </a:rPr>
              <a:t>].</a:t>
            </a:r>
          </a:p>
        </p:txBody>
      </p:sp>
      <p:sp>
        <p:nvSpPr>
          <p:cNvPr id="18" name="Rectangle: Rounded Corners 17">
            <a:extLst>
              <a:ext uri="{FF2B5EF4-FFF2-40B4-BE49-F238E27FC236}">
                <a16:creationId xmlns:a16="http://schemas.microsoft.com/office/drawing/2014/main" id="{60F9241B-8D98-4373-AC15-875FCD39AA70}"/>
              </a:ext>
            </a:extLst>
          </p:cNvPr>
          <p:cNvSpPr/>
          <p:nvPr/>
        </p:nvSpPr>
        <p:spPr>
          <a:xfrm>
            <a:off x="301270" y="4375882"/>
            <a:ext cx="506146"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__</a:t>
            </a:r>
          </a:p>
        </p:txBody>
      </p:sp>
      <p:sp>
        <p:nvSpPr>
          <p:cNvPr id="19" name="Rectangle: Rounded Corners 18">
            <a:extLst>
              <a:ext uri="{FF2B5EF4-FFF2-40B4-BE49-F238E27FC236}">
                <a16:creationId xmlns:a16="http://schemas.microsoft.com/office/drawing/2014/main" id="{830F3FEC-3557-4A52-AF75-75A930C05EDE}"/>
              </a:ext>
            </a:extLst>
          </p:cNvPr>
          <p:cNvSpPr/>
          <p:nvPr/>
        </p:nvSpPr>
        <p:spPr>
          <a:xfrm>
            <a:off x="875362" y="4344505"/>
            <a:ext cx="1529232"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kommen</a:t>
            </a:r>
            <a:r>
              <a:rPr lang="en-GB" sz="2000" dirty="0">
                <a:solidFill>
                  <a:srgbClr val="002060"/>
                </a:solidFill>
              </a:rPr>
              <a:t>]</a:t>
            </a:r>
          </a:p>
        </p:txBody>
      </p:sp>
      <p:sp>
        <p:nvSpPr>
          <p:cNvPr id="20" name="Rectangle: Rounded Corners 19">
            <a:extLst>
              <a:ext uri="{FF2B5EF4-FFF2-40B4-BE49-F238E27FC236}">
                <a16:creationId xmlns:a16="http://schemas.microsoft.com/office/drawing/2014/main" id="{70B6FAC1-E4BC-4020-B26D-439E4811845B}"/>
              </a:ext>
            </a:extLst>
          </p:cNvPr>
          <p:cNvSpPr/>
          <p:nvPr/>
        </p:nvSpPr>
        <p:spPr>
          <a:xfrm>
            <a:off x="2900207" y="4344504"/>
            <a:ext cx="506146"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a:t>
            </a:r>
          </a:p>
        </p:txBody>
      </p:sp>
      <p:sp>
        <p:nvSpPr>
          <p:cNvPr id="21" name="Rectangle: Rounded Corners 20">
            <a:extLst>
              <a:ext uri="{FF2B5EF4-FFF2-40B4-BE49-F238E27FC236}">
                <a16:creationId xmlns:a16="http://schemas.microsoft.com/office/drawing/2014/main" id="{119A4972-61D8-42ED-8478-49F637EDEAC5}"/>
              </a:ext>
            </a:extLst>
          </p:cNvPr>
          <p:cNvSpPr/>
          <p:nvPr/>
        </p:nvSpPr>
        <p:spPr>
          <a:xfrm>
            <a:off x="281063" y="4788860"/>
            <a:ext cx="1325622"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retten</a:t>
            </a:r>
            <a:r>
              <a:rPr lang="en-GB" sz="2000" dirty="0">
                <a:solidFill>
                  <a:srgbClr val="002060"/>
                </a:solidFill>
              </a:rPr>
              <a:t>].</a:t>
            </a:r>
          </a:p>
        </p:txBody>
      </p:sp>
      <p:sp>
        <p:nvSpPr>
          <p:cNvPr id="22" name="Rectangle: Rounded Corners 21">
            <a:extLst>
              <a:ext uri="{FF2B5EF4-FFF2-40B4-BE49-F238E27FC236}">
                <a16:creationId xmlns:a16="http://schemas.microsoft.com/office/drawing/2014/main" id="{8017CF6B-0395-4F76-A3E8-686EC35D4C38}"/>
              </a:ext>
            </a:extLst>
          </p:cNvPr>
          <p:cNvSpPr/>
          <p:nvPr/>
        </p:nvSpPr>
        <p:spPr>
          <a:xfrm>
            <a:off x="1133832" y="5208008"/>
            <a:ext cx="506146"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a:t>
            </a:r>
          </a:p>
        </p:txBody>
      </p:sp>
      <p:sp>
        <p:nvSpPr>
          <p:cNvPr id="23" name="Rectangle: Rounded Corners 22">
            <a:extLst>
              <a:ext uri="{FF2B5EF4-FFF2-40B4-BE49-F238E27FC236}">
                <a16:creationId xmlns:a16="http://schemas.microsoft.com/office/drawing/2014/main" id="{AA5697E6-1155-46C7-9B12-8EC684C38AF9}"/>
              </a:ext>
            </a:extLst>
          </p:cNvPr>
          <p:cNvSpPr/>
          <p:nvPr/>
        </p:nvSpPr>
        <p:spPr>
          <a:xfrm>
            <a:off x="2616705" y="5684082"/>
            <a:ext cx="1529232"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gehören</a:t>
            </a:r>
            <a:r>
              <a:rPr lang="en-GB" sz="2000" dirty="0">
                <a:solidFill>
                  <a:srgbClr val="002060"/>
                </a:solidFill>
              </a:rPr>
              <a:t>].</a:t>
            </a:r>
          </a:p>
        </p:txBody>
      </p:sp>
      <p:sp>
        <p:nvSpPr>
          <p:cNvPr id="24" name="Rectangle: Rounded Corners 23">
            <a:extLst>
              <a:ext uri="{FF2B5EF4-FFF2-40B4-BE49-F238E27FC236}">
                <a16:creationId xmlns:a16="http://schemas.microsoft.com/office/drawing/2014/main" id="{CFB8D5C0-A3BB-4375-9185-E92F6C56B781}"/>
              </a:ext>
            </a:extLst>
          </p:cNvPr>
          <p:cNvSpPr/>
          <p:nvPr/>
        </p:nvSpPr>
        <p:spPr>
          <a:xfrm>
            <a:off x="7109752" y="2519477"/>
            <a:ext cx="738848"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____</a:t>
            </a:r>
          </a:p>
        </p:txBody>
      </p:sp>
      <p:sp>
        <p:nvSpPr>
          <p:cNvPr id="25" name="Rectangle: Rounded Corners 24">
            <a:extLst>
              <a:ext uri="{FF2B5EF4-FFF2-40B4-BE49-F238E27FC236}">
                <a16:creationId xmlns:a16="http://schemas.microsoft.com/office/drawing/2014/main" id="{55124B5F-2EC0-4FA8-BC68-D21316E09153}"/>
              </a:ext>
            </a:extLst>
          </p:cNvPr>
          <p:cNvSpPr/>
          <p:nvPr/>
        </p:nvSpPr>
        <p:spPr>
          <a:xfrm>
            <a:off x="6443841" y="2957464"/>
            <a:ext cx="1304928"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[sein].</a:t>
            </a:r>
          </a:p>
        </p:txBody>
      </p:sp>
      <p:sp>
        <p:nvSpPr>
          <p:cNvPr id="26" name="Rectangle: Rounded Corners 25">
            <a:extLst>
              <a:ext uri="{FF2B5EF4-FFF2-40B4-BE49-F238E27FC236}">
                <a16:creationId xmlns:a16="http://schemas.microsoft.com/office/drawing/2014/main" id="{711AD4D4-977E-4578-85FE-DCA7043B0EED}"/>
              </a:ext>
            </a:extLst>
          </p:cNvPr>
          <p:cNvSpPr/>
          <p:nvPr/>
        </p:nvSpPr>
        <p:spPr>
          <a:xfrm>
            <a:off x="5077508" y="3395628"/>
            <a:ext cx="896077"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____</a:t>
            </a:r>
          </a:p>
        </p:txBody>
      </p:sp>
      <p:sp>
        <p:nvSpPr>
          <p:cNvPr id="27" name="Rectangle: Rounded Corners 26">
            <a:extLst>
              <a:ext uri="{FF2B5EF4-FFF2-40B4-BE49-F238E27FC236}">
                <a16:creationId xmlns:a16="http://schemas.microsoft.com/office/drawing/2014/main" id="{F3C8944C-6A56-4531-9025-0DE150D16F3C}"/>
              </a:ext>
            </a:extLst>
          </p:cNvPr>
          <p:cNvSpPr/>
          <p:nvPr/>
        </p:nvSpPr>
        <p:spPr>
          <a:xfrm>
            <a:off x="4636469" y="3885039"/>
            <a:ext cx="1645625"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dirty="0" err="1">
                <a:solidFill>
                  <a:srgbClr val="002060"/>
                </a:solidFill>
              </a:rPr>
              <a:t>erlauben</a:t>
            </a:r>
            <a:r>
              <a:rPr lang="en-GB" sz="2000" dirty="0">
                <a:solidFill>
                  <a:srgbClr val="002060"/>
                </a:solidFill>
              </a:rPr>
              <a:t>],</a:t>
            </a:r>
          </a:p>
        </p:txBody>
      </p:sp>
      <p:sp>
        <p:nvSpPr>
          <p:cNvPr id="28" name="Rectangle: Rounded Corners 27">
            <a:extLst>
              <a:ext uri="{FF2B5EF4-FFF2-40B4-BE49-F238E27FC236}">
                <a16:creationId xmlns:a16="http://schemas.microsoft.com/office/drawing/2014/main" id="{58956E97-FACD-4B2D-9F82-7DE71F7E26B8}"/>
              </a:ext>
            </a:extLst>
          </p:cNvPr>
          <p:cNvSpPr/>
          <p:nvPr/>
        </p:nvSpPr>
        <p:spPr>
          <a:xfrm>
            <a:off x="5459281" y="4755534"/>
            <a:ext cx="896077"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____</a:t>
            </a:r>
          </a:p>
        </p:txBody>
      </p:sp>
      <p:sp>
        <p:nvSpPr>
          <p:cNvPr id="29" name="Rectangle: Rounded Corners 28">
            <a:extLst>
              <a:ext uri="{FF2B5EF4-FFF2-40B4-BE49-F238E27FC236}">
                <a16:creationId xmlns:a16="http://schemas.microsoft.com/office/drawing/2014/main" id="{243204D4-1CC3-4E67-833E-917F04A1FD30}"/>
              </a:ext>
            </a:extLst>
          </p:cNvPr>
          <p:cNvSpPr/>
          <p:nvPr/>
        </p:nvSpPr>
        <p:spPr>
          <a:xfrm>
            <a:off x="4651458" y="5233470"/>
            <a:ext cx="1322128"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dirty="0" err="1">
                <a:solidFill>
                  <a:srgbClr val="002060"/>
                </a:solidFill>
              </a:rPr>
              <a:t>haben</a:t>
            </a:r>
            <a:r>
              <a:rPr lang="en-GB" sz="2000" dirty="0">
                <a:solidFill>
                  <a:srgbClr val="002060"/>
                </a:solidFill>
              </a:rPr>
              <a:t>],</a:t>
            </a:r>
          </a:p>
        </p:txBody>
      </p:sp>
      <p:sp>
        <p:nvSpPr>
          <p:cNvPr id="30" name="Rectangle: Rounded Corners 29">
            <a:extLst>
              <a:ext uri="{FF2B5EF4-FFF2-40B4-BE49-F238E27FC236}">
                <a16:creationId xmlns:a16="http://schemas.microsoft.com/office/drawing/2014/main" id="{96672FDE-47AD-46BD-911A-99352D233307}"/>
              </a:ext>
            </a:extLst>
          </p:cNvPr>
          <p:cNvSpPr/>
          <p:nvPr/>
        </p:nvSpPr>
        <p:spPr>
          <a:xfrm>
            <a:off x="7479176" y="5193086"/>
            <a:ext cx="738848"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____</a:t>
            </a:r>
          </a:p>
        </p:txBody>
      </p:sp>
      <p:sp>
        <p:nvSpPr>
          <p:cNvPr id="31" name="Rectangle: Rounded Corners 30">
            <a:extLst>
              <a:ext uri="{FF2B5EF4-FFF2-40B4-BE49-F238E27FC236}">
                <a16:creationId xmlns:a16="http://schemas.microsoft.com/office/drawing/2014/main" id="{F1BDAD37-6862-46FF-B5BC-1C6F9F60E7CC}"/>
              </a:ext>
            </a:extLst>
          </p:cNvPr>
          <p:cNvSpPr/>
          <p:nvPr/>
        </p:nvSpPr>
        <p:spPr>
          <a:xfrm>
            <a:off x="6363968" y="5685090"/>
            <a:ext cx="1493225"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dirty="0" err="1">
                <a:solidFill>
                  <a:srgbClr val="002060"/>
                </a:solidFill>
              </a:rPr>
              <a:t>werden</a:t>
            </a:r>
            <a:r>
              <a:rPr lang="en-GB" sz="2000" dirty="0">
                <a:solidFill>
                  <a:srgbClr val="002060"/>
                </a:solidFill>
              </a:rPr>
              <a:t>]!</a:t>
            </a:r>
          </a:p>
        </p:txBody>
      </p:sp>
      <p:sp>
        <p:nvSpPr>
          <p:cNvPr id="32" name="Rectangle: Rounded Corners 31">
            <a:extLst>
              <a:ext uri="{FF2B5EF4-FFF2-40B4-BE49-F238E27FC236}">
                <a16:creationId xmlns:a16="http://schemas.microsoft.com/office/drawing/2014/main" id="{979EEC19-CA80-4286-8D5F-18F270F35B9E}"/>
              </a:ext>
            </a:extLst>
          </p:cNvPr>
          <p:cNvSpPr/>
          <p:nvPr/>
        </p:nvSpPr>
        <p:spPr>
          <a:xfrm>
            <a:off x="10205249" y="2526501"/>
            <a:ext cx="738848"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____</a:t>
            </a:r>
          </a:p>
        </p:txBody>
      </p:sp>
      <p:sp>
        <p:nvSpPr>
          <p:cNvPr id="33" name="Rectangle: Rounded Corners 32">
            <a:extLst>
              <a:ext uri="{FF2B5EF4-FFF2-40B4-BE49-F238E27FC236}">
                <a16:creationId xmlns:a16="http://schemas.microsoft.com/office/drawing/2014/main" id="{F00DB572-C1E8-4078-A857-0120F7405F8F}"/>
              </a:ext>
            </a:extLst>
          </p:cNvPr>
          <p:cNvSpPr/>
          <p:nvPr/>
        </p:nvSpPr>
        <p:spPr>
          <a:xfrm>
            <a:off x="8350066" y="2970429"/>
            <a:ext cx="1390834"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dirty="0" err="1">
                <a:solidFill>
                  <a:srgbClr val="002060"/>
                </a:solidFill>
              </a:rPr>
              <a:t>sagen</a:t>
            </a:r>
            <a:r>
              <a:rPr lang="en-GB" sz="2000" dirty="0">
                <a:solidFill>
                  <a:srgbClr val="002060"/>
                </a:solidFill>
              </a:rPr>
              <a:t>]:</a:t>
            </a:r>
          </a:p>
        </p:txBody>
      </p:sp>
      <p:sp>
        <p:nvSpPr>
          <p:cNvPr id="34" name="Rectangle: Rounded Corners 33">
            <a:extLst>
              <a:ext uri="{FF2B5EF4-FFF2-40B4-BE49-F238E27FC236}">
                <a16:creationId xmlns:a16="http://schemas.microsoft.com/office/drawing/2014/main" id="{26EBF5EA-8AEE-44C0-A240-BEC0D68CC099}"/>
              </a:ext>
            </a:extLst>
          </p:cNvPr>
          <p:cNvSpPr/>
          <p:nvPr/>
        </p:nvSpPr>
        <p:spPr>
          <a:xfrm>
            <a:off x="9099183" y="5193086"/>
            <a:ext cx="738848"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____</a:t>
            </a:r>
          </a:p>
        </p:txBody>
      </p:sp>
      <p:sp>
        <p:nvSpPr>
          <p:cNvPr id="35" name="Rectangle: Rounded Corners 34">
            <a:extLst>
              <a:ext uri="{FF2B5EF4-FFF2-40B4-BE49-F238E27FC236}">
                <a16:creationId xmlns:a16="http://schemas.microsoft.com/office/drawing/2014/main" id="{8AE19186-29B0-4F29-9FF9-AB0E17CFDA75}"/>
              </a:ext>
            </a:extLst>
          </p:cNvPr>
          <p:cNvSpPr/>
          <p:nvPr/>
        </p:nvSpPr>
        <p:spPr>
          <a:xfrm>
            <a:off x="9950972" y="5286701"/>
            <a:ext cx="1390834"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dirty="0" err="1">
                <a:solidFill>
                  <a:srgbClr val="002060"/>
                </a:solidFill>
              </a:rPr>
              <a:t>sagen</a:t>
            </a:r>
            <a:r>
              <a:rPr lang="en-GB" sz="2000" dirty="0">
                <a:solidFill>
                  <a:srgbClr val="002060"/>
                </a:solidFill>
              </a:rPr>
              <a:t>]:</a:t>
            </a:r>
          </a:p>
        </p:txBody>
      </p:sp>
      <p:sp>
        <p:nvSpPr>
          <p:cNvPr id="36" name="Speech Bubble: Rectangle with Corners Rounded 1">
            <a:extLst>
              <a:ext uri="{FF2B5EF4-FFF2-40B4-BE49-F238E27FC236}">
                <a16:creationId xmlns:a16="http://schemas.microsoft.com/office/drawing/2014/main" id="{9CE1924C-A676-4BB5-8B58-7A9C5B99C5C1}"/>
              </a:ext>
            </a:extLst>
          </p:cNvPr>
          <p:cNvSpPr/>
          <p:nvPr/>
        </p:nvSpPr>
        <p:spPr>
          <a:xfrm>
            <a:off x="4927974" y="148497"/>
            <a:ext cx="4467343" cy="1010808"/>
          </a:xfrm>
          <a:prstGeom prst="wedgeRoundRectCallout">
            <a:avLst>
              <a:gd name="adj1" fmla="val 21224"/>
              <a:gd name="adj2" fmla="val -3335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Feuerwehr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fire brigade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Bericht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report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retten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to rescue, save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30" name="Picture 6" descr="Nature, Plant, Tree">
            <a:extLst>
              <a:ext uri="{FF2B5EF4-FFF2-40B4-BE49-F238E27FC236}">
                <a16:creationId xmlns:a16="http://schemas.microsoft.com/office/drawing/2014/main" id="{98676EEF-A4B7-40C8-92D4-65654E2ADC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1546" y="4138196"/>
            <a:ext cx="1820519" cy="19191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t, Animal, Eyes, Feline, Cartoon, Comic, Black">
            <a:extLst>
              <a:ext uri="{FF2B5EF4-FFF2-40B4-BE49-F238E27FC236}">
                <a16:creationId xmlns:a16="http://schemas.microsoft.com/office/drawing/2014/main" id="{634CEEA2-1A8A-4990-A621-86F6EB9293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8713" y="4544873"/>
            <a:ext cx="619317" cy="5353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re, Girl, Firefighter, People, Help, Fear, Delete">
            <a:extLst>
              <a:ext uri="{FF2B5EF4-FFF2-40B4-BE49-F238E27FC236}">
                <a16:creationId xmlns:a16="http://schemas.microsoft.com/office/drawing/2014/main" id="{A484AD5B-5202-4041-AE2D-ADCC1EE5C9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6718" y="4698984"/>
            <a:ext cx="915743" cy="92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791200" cy="869950"/>
          </a:xfrm>
          <a:prstGeom prst="rect">
            <a:avLst/>
          </a:prstGeom>
        </p:spPr>
      </p:pic>
      <p:sp>
        <p:nvSpPr>
          <p:cNvPr id="4" name="Title 3"/>
          <p:cNvSpPr>
            <a:spLocks noGrp="1"/>
          </p:cNvSpPr>
          <p:nvPr>
            <p:ph type="title"/>
          </p:nvPr>
        </p:nvSpPr>
        <p:spPr>
          <a:xfrm>
            <a:off x="0" y="294041"/>
            <a:ext cx="5276850" cy="707849"/>
          </a:xfrm>
        </p:spPr>
        <p:txBody>
          <a:bodyPr>
            <a:normAutofit fontScale="90000"/>
          </a:bodyPr>
          <a:lstStyle/>
          <a:p>
            <a:r>
              <a:rPr lang="en-GB" sz="3600" b="1" dirty="0" err="1">
                <a:solidFill>
                  <a:schemeClr val="bg1"/>
                </a:solidFill>
              </a:rPr>
              <a:t>einen</a:t>
            </a:r>
            <a:r>
              <a:rPr lang="en-GB" sz="3600" b="1" dirty="0">
                <a:solidFill>
                  <a:schemeClr val="bg1"/>
                </a:solidFill>
              </a:rPr>
              <a:t> </a:t>
            </a:r>
            <a:r>
              <a:rPr lang="en-GB" sz="3600" b="1" dirty="0" err="1">
                <a:solidFill>
                  <a:schemeClr val="bg1"/>
                </a:solidFill>
              </a:rPr>
              <a:t>Bericht</a:t>
            </a:r>
            <a:r>
              <a:rPr lang="en-GB" sz="3600" b="1" dirty="0">
                <a:solidFill>
                  <a:schemeClr val="bg1"/>
                </a:solidFill>
              </a:rPr>
              <a:t>* </a:t>
            </a:r>
            <a:r>
              <a:rPr lang="en-GB" sz="3600" b="1" dirty="0" err="1">
                <a:solidFill>
                  <a:schemeClr val="bg1"/>
                </a:solidFill>
              </a:rPr>
              <a:t>schreiben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9395317" y="797172"/>
            <a:ext cx="2949083"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den Text.</a:t>
            </a:r>
          </a:p>
        </p:txBody>
      </p:sp>
      <p:sp>
        <p:nvSpPr>
          <p:cNvPr id="6" name="Rectangle 5">
            <a:extLst>
              <a:ext uri="{FF2B5EF4-FFF2-40B4-BE49-F238E27FC236}">
                <a16:creationId xmlns:a16="http://schemas.microsoft.com/office/drawing/2014/main" id="{C3F7C55D-6676-408F-96E4-3768E5DA1E97}"/>
              </a:ext>
            </a:extLst>
          </p:cNvPr>
          <p:cNvSpPr/>
          <p:nvPr/>
        </p:nvSpPr>
        <p:spPr>
          <a:xfrm>
            <a:off x="172884" y="1322681"/>
            <a:ext cx="11846232" cy="4844500"/>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27B4BC1-81C8-4689-AF26-99C428483B57}"/>
              </a:ext>
            </a:extLst>
          </p:cNvPr>
          <p:cNvSpPr txBox="1"/>
          <p:nvPr/>
        </p:nvSpPr>
        <p:spPr>
          <a:xfrm>
            <a:off x="178182" y="1852437"/>
            <a:ext cx="118356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15.6.2021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16.36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 Min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Autorin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Heike Krüsemann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987605E-1E71-47CC-8206-556F839CD51B}"/>
              </a:ext>
            </a:extLst>
          </p:cNvPr>
          <p:cNvSpPr txBox="1"/>
          <p:nvPr/>
        </p:nvSpPr>
        <p:spPr>
          <a:xfrm>
            <a:off x="213828" y="1282297"/>
            <a:ext cx="11827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Mausi und die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Feuerwehr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94D766D5-8774-42F1-82F2-A5AF4621993D}"/>
              </a:ext>
            </a:extLst>
          </p:cNvPr>
          <p:cNvSpPr txBox="1"/>
          <p:nvPr/>
        </p:nvSpPr>
        <p:spPr>
          <a:xfrm>
            <a:off x="267724" y="2376000"/>
            <a:ext cx="4288893" cy="3726918"/>
          </a:xfrm>
          <a:prstGeom prst="rect">
            <a:avLst/>
          </a:prstGeom>
          <a:noFill/>
          <a:ln>
            <a:solidFill>
              <a:srgbClr val="115076"/>
            </a:solidFill>
          </a:ln>
        </p:spPr>
        <p:txBody>
          <a:bodyPr wrap="square" rtlCol="0">
            <a:spAutoFit/>
          </a:bodyPr>
          <a:lstStyle/>
          <a:p>
            <a:pPr fontAlgn="base">
              <a:lnSpc>
                <a:spcPct val="150000"/>
              </a:lnSpc>
              <a:defRPr/>
            </a:pPr>
            <a:r>
              <a:rPr lang="de-DE" sz="2000" dirty="0">
                <a:solidFill>
                  <a:srgbClr val="002060"/>
                </a:solidFill>
              </a:rPr>
              <a:t>Die Katze Mausi</a:t>
            </a:r>
            <a:r>
              <a:rPr lang="de-DE" sz="2000" b="1" dirty="0">
                <a:solidFill>
                  <a:srgbClr val="002060"/>
                </a:solidFill>
              </a:rPr>
              <a:t> ist </a:t>
            </a:r>
            <a:r>
              <a:rPr lang="de-DE" sz="2000" dirty="0">
                <a:solidFill>
                  <a:srgbClr val="002060"/>
                </a:solidFill>
              </a:rPr>
              <a:t>auf den Baum </a:t>
            </a:r>
            <a:r>
              <a:rPr lang="de-DE" sz="2000" b="1" dirty="0">
                <a:solidFill>
                  <a:srgbClr val="002060"/>
                </a:solidFill>
              </a:rPr>
              <a:t>geklettert. </a:t>
            </a:r>
          </a:p>
          <a:p>
            <a:pPr fontAlgn="base">
              <a:lnSpc>
                <a:spcPct val="150000"/>
              </a:lnSpc>
              <a:defRPr/>
            </a:pPr>
            <a:r>
              <a:rPr lang="de-DE" sz="2000" dirty="0">
                <a:solidFill>
                  <a:srgbClr val="002060"/>
                </a:solidFill>
              </a:rPr>
              <a:t>Sie </a:t>
            </a:r>
            <a:r>
              <a:rPr lang="de-DE" sz="2000" b="1" dirty="0">
                <a:solidFill>
                  <a:srgbClr val="002060"/>
                </a:solidFill>
              </a:rPr>
              <a:t>ist </a:t>
            </a:r>
            <a:r>
              <a:rPr lang="de-DE" sz="2000" dirty="0">
                <a:solidFill>
                  <a:srgbClr val="002060"/>
                </a:solidFill>
              </a:rPr>
              <a:t>viel zu lange auf dem Baum </a:t>
            </a:r>
            <a:r>
              <a:rPr lang="de-DE" sz="2000" b="1" dirty="0">
                <a:solidFill>
                  <a:srgbClr val="002060"/>
                </a:solidFill>
              </a:rPr>
              <a:t>geblieben</a:t>
            </a:r>
            <a:r>
              <a:rPr lang="de-DE" sz="2000" dirty="0">
                <a:solidFill>
                  <a:srgbClr val="002060"/>
                </a:solidFill>
              </a:rPr>
              <a:t>!   Die Feuerwehr </a:t>
            </a:r>
            <a:r>
              <a:rPr lang="de-DE" sz="2000" b="1" dirty="0">
                <a:solidFill>
                  <a:srgbClr val="002060"/>
                </a:solidFill>
              </a:rPr>
              <a:t>ist</a:t>
            </a:r>
            <a:r>
              <a:rPr lang="de-DE" sz="2000" dirty="0">
                <a:solidFill>
                  <a:srgbClr val="002060"/>
                </a:solidFill>
              </a:rPr>
              <a:t> </a:t>
            </a:r>
            <a:r>
              <a:rPr lang="de-DE" sz="2000" b="1" dirty="0">
                <a:solidFill>
                  <a:srgbClr val="002060"/>
                </a:solidFill>
              </a:rPr>
              <a:t>gekommen </a:t>
            </a:r>
            <a:r>
              <a:rPr lang="de-DE" sz="2000" dirty="0">
                <a:solidFill>
                  <a:srgbClr val="002060"/>
                </a:solidFill>
              </a:rPr>
              <a:t>und </a:t>
            </a:r>
            <a:r>
              <a:rPr lang="de-DE" sz="2000" b="1" dirty="0">
                <a:solidFill>
                  <a:srgbClr val="002060"/>
                </a:solidFill>
              </a:rPr>
              <a:t>hat</a:t>
            </a:r>
            <a:r>
              <a:rPr lang="de-DE" sz="2000" dirty="0">
                <a:solidFill>
                  <a:srgbClr val="002060"/>
                </a:solidFill>
              </a:rPr>
              <a:t>          Mausi </a:t>
            </a:r>
            <a:r>
              <a:rPr lang="de-DE" sz="2000" b="1" dirty="0">
                <a:solidFill>
                  <a:srgbClr val="002060"/>
                </a:solidFill>
              </a:rPr>
              <a:t>gerettet</a:t>
            </a:r>
            <a:r>
              <a:rPr lang="de-DE" sz="2000" dirty="0">
                <a:solidFill>
                  <a:srgbClr val="002060"/>
                </a:solidFill>
              </a:rPr>
              <a:t>.    </a:t>
            </a:r>
          </a:p>
          <a:p>
            <a:pPr fontAlgn="base">
              <a:lnSpc>
                <a:spcPct val="150000"/>
              </a:lnSpc>
              <a:defRPr/>
            </a:pPr>
            <a:r>
              <a:rPr lang="de-DE" sz="2000" dirty="0">
                <a:solidFill>
                  <a:srgbClr val="002060"/>
                </a:solidFill>
              </a:rPr>
              <a:t>Mausi </a:t>
            </a:r>
            <a:r>
              <a:rPr lang="de-DE" sz="2000" b="1" dirty="0">
                <a:solidFill>
                  <a:srgbClr val="002060"/>
                </a:solidFill>
              </a:rPr>
              <a:t>hat</a:t>
            </a:r>
            <a:r>
              <a:rPr lang="de-DE" sz="2000" dirty="0">
                <a:solidFill>
                  <a:srgbClr val="002060"/>
                </a:solidFill>
              </a:rPr>
              <a:t>            der kleinen Annemarie Bauer   </a:t>
            </a:r>
            <a:r>
              <a:rPr lang="de-DE" sz="2000" b="1" dirty="0">
                <a:solidFill>
                  <a:srgbClr val="002060"/>
                </a:solidFill>
              </a:rPr>
              <a:t>gehört</a:t>
            </a:r>
            <a:r>
              <a:rPr lang="de-DE" sz="2000" dirty="0">
                <a:solidFill>
                  <a:srgbClr val="002060"/>
                </a:solidFill>
              </a:rPr>
              <a:t>. </a:t>
            </a:r>
            <a:endParaRPr lang="fr-FR" sz="2000" dirty="0">
              <a:solidFill>
                <a:srgbClr val="002060"/>
              </a:solidFill>
            </a:endParaRPr>
          </a:p>
        </p:txBody>
      </p:sp>
      <p:sp>
        <p:nvSpPr>
          <p:cNvPr id="13" name="TextBox 12">
            <a:extLst>
              <a:ext uri="{FF2B5EF4-FFF2-40B4-BE49-F238E27FC236}">
                <a16:creationId xmlns:a16="http://schemas.microsoft.com/office/drawing/2014/main" id="{83768BA3-1F30-4E99-B153-4342FB866D7A}"/>
              </a:ext>
            </a:extLst>
          </p:cNvPr>
          <p:cNvSpPr txBox="1"/>
          <p:nvPr/>
        </p:nvSpPr>
        <p:spPr>
          <a:xfrm>
            <a:off x="4592830" y="2375999"/>
            <a:ext cx="3662483" cy="3727111"/>
          </a:xfrm>
          <a:prstGeom prst="rect">
            <a:avLst/>
          </a:prstGeom>
          <a:noFill/>
          <a:ln>
            <a:solidFill>
              <a:srgbClr val="115076"/>
            </a:solidFill>
          </a:ln>
        </p:spPr>
        <p:txBody>
          <a:bodyPr wrap="square" rtlCol="0">
            <a:spAutoFit/>
          </a:bodyPr>
          <a:lstStyle/>
          <a:p>
            <a:pPr lvl="0">
              <a:lnSpc>
                <a:spcPct val="150000"/>
              </a:lnSpc>
              <a:defRPr/>
            </a:pPr>
            <a:r>
              <a:rPr lang="de-DE" sz="2000" dirty="0">
                <a:solidFill>
                  <a:srgbClr val="002060"/>
                </a:solidFill>
              </a:rPr>
              <a:t>Herr und Frau Bauer </a:t>
            </a:r>
            <a:r>
              <a:rPr lang="de-DE" sz="2000" b="1" dirty="0">
                <a:solidFill>
                  <a:srgbClr val="002060"/>
                </a:solidFill>
              </a:rPr>
              <a:t>sind </a:t>
            </a:r>
            <a:r>
              <a:rPr lang="de-DE" sz="2000" dirty="0">
                <a:solidFill>
                  <a:srgbClr val="002060"/>
                </a:solidFill>
              </a:rPr>
              <a:t> bei der Arbeit </a:t>
            </a:r>
            <a:r>
              <a:rPr lang="de-DE" sz="2000" b="1" dirty="0">
                <a:solidFill>
                  <a:srgbClr val="002060"/>
                </a:solidFill>
              </a:rPr>
              <a:t>gewesen</a:t>
            </a:r>
            <a:r>
              <a:rPr lang="de-DE" sz="2000" dirty="0">
                <a:solidFill>
                  <a:srgbClr val="002060"/>
                </a:solidFill>
              </a:rPr>
              <a:t>.     Sie </a:t>
            </a:r>
            <a:r>
              <a:rPr lang="de-DE" sz="2000" b="1" dirty="0">
                <a:solidFill>
                  <a:srgbClr val="002060"/>
                </a:solidFill>
              </a:rPr>
              <a:t>haben</a:t>
            </a:r>
            <a:r>
              <a:rPr lang="de-DE" sz="2000" dirty="0">
                <a:solidFill>
                  <a:srgbClr val="002060"/>
                </a:solidFill>
              </a:rPr>
              <a:t>        Annemarie </a:t>
            </a:r>
            <a:r>
              <a:rPr lang="de-DE" sz="2000" b="1" dirty="0">
                <a:solidFill>
                  <a:srgbClr val="002060"/>
                </a:solidFill>
              </a:rPr>
              <a:t>erlaubt</a:t>
            </a:r>
            <a:r>
              <a:rPr lang="de-DE" sz="2000" dirty="0">
                <a:solidFill>
                  <a:srgbClr val="002060"/>
                </a:solidFill>
              </a:rPr>
              <a:t>,</a:t>
            </a:r>
            <a:r>
              <a:rPr lang="de-DE" sz="2000" b="1" dirty="0">
                <a:solidFill>
                  <a:srgbClr val="002060"/>
                </a:solidFill>
              </a:rPr>
              <a:t>         </a:t>
            </a:r>
            <a:r>
              <a:rPr lang="de-DE" sz="2000" dirty="0">
                <a:solidFill>
                  <a:srgbClr val="002060"/>
                </a:solidFill>
              </a:rPr>
              <a:t>mit Mausi zu spielen.  Annemarie und Mausi  </a:t>
            </a:r>
            <a:r>
              <a:rPr lang="de-DE" sz="2000" b="1" dirty="0">
                <a:solidFill>
                  <a:srgbClr val="002060"/>
                </a:solidFill>
              </a:rPr>
              <a:t>haben</a:t>
            </a:r>
            <a:r>
              <a:rPr lang="de-DE" sz="2000" dirty="0">
                <a:solidFill>
                  <a:srgbClr val="002060"/>
                </a:solidFill>
              </a:rPr>
              <a:t>   viel Spaß </a:t>
            </a:r>
            <a:r>
              <a:rPr lang="de-DE" sz="2000" b="1" dirty="0">
                <a:solidFill>
                  <a:srgbClr val="002060"/>
                </a:solidFill>
              </a:rPr>
              <a:t>gehabt,   </a:t>
            </a:r>
            <a:r>
              <a:rPr lang="de-DE" sz="2000" dirty="0">
                <a:solidFill>
                  <a:srgbClr val="002060"/>
                </a:solidFill>
              </a:rPr>
              <a:t>aber dann </a:t>
            </a:r>
            <a:r>
              <a:rPr lang="de-DE" sz="2000" b="1" dirty="0">
                <a:solidFill>
                  <a:srgbClr val="002060"/>
                </a:solidFill>
              </a:rPr>
              <a:t>ist</a:t>
            </a:r>
            <a:r>
              <a:rPr lang="de-DE" sz="2000" dirty="0">
                <a:solidFill>
                  <a:srgbClr val="002060"/>
                </a:solidFill>
              </a:rPr>
              <a:t>      es gefährlich    </a:t>
            </a:r>
            <a:r>
              <a:rPr lang="de-DE" sz="2000" b="1" dirty="0">
                <a:solidFill>
                  <a:srgbClr val="002060"/>
                </a:solidFill>
              </a:rPr>
              <a:t>geworden!</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6E2854C-69B5-4119-8206-48A29FE2BA58}"/>
              </a:ext>
            </a:extLst>
          </p:cNvPr>
          <p:cNvSpPr txBox="1"/>
          <p:nvPr/>
        </p:nvSpPr>
        <p:spPr>
          <a:xfrm>
            <a:off x="8302122" y="2375999"/>
            <a:ext cx="3753207" cy="3727111"/>
          </a:xfrm>
          <a:prstGeom prst="rect">
            <a:avLst/>
          </a:prstGeom>
          <a:noFill/>
          <a:ln>
            <a:solidFill>
              <a:srgbClr val="115076"/>
            </a:solidFill>
          </a:ln>
        </p:spPr>
        <p:txBody>
          <a:bodyPr wrap="square" rtlCol="0">
            <a:spAutoFit/>
          </a:bodyPr>
          <a:lstStyle/>
          <a:p>
            <a:pPr fontAlgn="base">
              <a:lnSpc>
                <a:spcPct val="150000"/>
              </a:lnSpc>
              <a:defRPr/>
            </a:pPr>
            <a:r>
              <a:rPr lang="de-DE" sz="2000" dirty="0">
                <a:solidFill>
                  <a:srgbClr val="002060"/>
                </a:solidFill>
              </a:rPr>
              <a:t>Die Feuerwehr </a:t>
            </a:r>
            <a:r>
              <a:rPr lang="de-DE" sz="2000" b="1" dirty="0">
                <a:solidFill>
                  <a:srgbClr val="002060"/>
                </a:solidFill>
              </a:rPr>
              <a:t>hat</a:t>
            </a:r>
            <a:r>
              <a:rPr lang="de-DE" sz="2000" dirty="0">
                <a:solidFill>
                  <a:srgbClr val="002060"/>
                </a:solidFill>
              </a:rPr>
              <a:t>      </a:t>
            </a:r>
            <a:r>
              <a:rPr lang="de-DE" sz="2000" b="1" dirty="0">
                <a:solidFill>
                  <a:srgbClr val="002060"/>
                </a:solidFill>
              </a:rPr>
              <a:t>gesagt</a:t>
            </a:r>
            <a:r>
              <a:rPr lang="de-DE" sz="2000" dirty="0">
                <a:solidFill>
                  <a:srgbClr val="002060"/>
                </a:solidFill>
              </a:rPr>
              <a:t>:   </a:t>
            </a:r>
          </a:p>
          <a:p>
            <a:pPr fontAlgn="base">
              <a:lnSpc>
                <a:spcPct val="150000"/>
              </a:lnSpc>
              <a:defRPr/>
            </a:pPr>
            <a:r>
              <a:rPr lang="de-DE" sz="2000" dirty="0">
                <a:solidFill>
                  <a:srgbClr val="002060"/>
                </a:solidFill>
              </a:rPr>
              <a:t>„Mausi, du kletterst nicht mehr auf den Baum, ist das klar?“ </a:t>
            </a:r>
          </a:p>
          <a:p>
            <a:pPr fontAlgn="base">
              <a:lnSpc>
                <a:spcPct val="150000"/>
              </a:lnSpc>
              <a:defRPr/>
            </a:pPr>
            <a:endParaRPr lang="de-DE" sz="2000" dirty="0">
              <a:solidFill>
                <a:srgbClr val="002060"/>
              </a:solidFill>
            </a:endParaRPr>
          </a:p>
          <a:p>
            <a:pPr fontAlgn="base">
              <a:lnSpc>
                <a:spcPct val="150000"/>
              </a:lnSpc>
              <a:defRPr/>
            </a:pPr>
            <a:r>
              <a:rPr lang="de-DE" sz="2000" dirty="0">
                <a:solidFill>
                  <a:srgbClr val="002060"/>
                </a:solidFill>
              </a:rPr>
              <a:t>Mausi </a:t>
            </a:r>
            <a:r>
              <a:rPr lang="de-DE" sz="2000" b="1" dirty="0">
                <a:solidFill>
                  <a:srgbClr val="002060"/>
                </a:solidFill>
              </a:rPr>
              <a:t>hat        gesagt</a:t>
            </a:r>
            <a:r>
              <a:rPr lang="de-DE" sz="2000" dirty="0">
                <a:solidFill>
                  <a:srgbClr val="002060"/>
                </a:solidFill>
              </a:rPr>
              <a:t>:</a:t>
            </a:r>
          </a:p>
          <a:p>
            <a:pPr fontAlgn="base">
              <a:lnSpc>
                <a:spcPct val="150000"/>
              </a:lnSpc>
              <a:defRPr/>
            </a:pPr>
            <a:r>
              <a:rPr lang="de-DE" sz="2000" dirty="0">
                <a:solidFill>
                  <a:srgbClr val="002060"/>
                </a:solidFill>
              </a:rPr>
              <a:t> „Miau!“</a:t>
            </a:r>
          </a:p>
        </p:txBody>
      </p:sp>
      <p:sp>
        <p:nvSpPr>
          <p:cNvPr id="2" name="Rectangle: Rounded Corners 1">
            <a:extLst>
              <a:ext uri="{FF2B5EF4-FFF2-40B4-BE49-F238E27FC236}">
                <a16:creationId xmlns:a16="http://schemas.microsoft.com/office/drawing/2014/main" id="{90CEF841-8527-41AA-9264-C469E9D51AC3}"/>
              </a:ext>
            </a:extLst>
          </p:cNvPr>
          <p:cNvSpPr/>
          <p:nvPr/>
        </p:nvSpPr>
        <p:spPr>
          <a:xfrm>
            <a:off x="2332172" y="2514171"/>
            <a:ext cx="2213849"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002060"/>
                </a:solidFill>
              </a:rPr>
              <a:t>klettert</a:t>
            </a:r>
            <a:r>
              <a:rPr lang="en-GB" sz="2000" dirty="0">
                <a:solidFill>
                  <a:srgbClr val="002060"/>
                </a:solidFill>
              </a:rPr>
              <a:t> </a:t>
            </a:r>
          </a:p>
        </p:txBody>
      </p:sp>
      <p:sp>
        <p:nvSpPr>
          <p:cNvPr id="16" name="Rectangle: Rounded Corners 15">
            <a:extLst>
              <a:ext uri="{FF2B5EF4-FFF2-40B4-BE49-F238E27FC236}">
                <a16:creationId xmlns:a16="http://schemas.microsoft.com/office/drawing/2014/main" id="{AA615C0E-C4FA-4EE2-A58B-C87A45957B23}"/>
              </a:ext>
            </a:extLst>
          </p:cNvPr>
          <p:cNvSpPr/>
          <p:nvPr/>
        </p:nvSpPr>
        <p:spPr>
          <a:xfrm>
            <a:off x="780522" y="3425890"/>
            <a:ext cx="3159563"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002060"/>
                </a:solidFill>
              </a:rPr>
              <a:t>bleibt</a:t>
            </a:r>
            <a:r>
              <a:rPr lang="en-GB" sz="2000" b="1" dirty="0">
                <a:solidFill>
                  <a:srgbClr val="002060"/>
                </a:solidFill>
              </a:rPr>
              <a:t> </a:t>
            </a:r>
            <a:r>
              <a:rPr lang="en-GB" sz="2000" dirty="0" err="1">
                <a:solidFill>
                  <a:srgbClr val="002060"/>
                </a:solidFill>
              </a:rPr>
              <a:t>viel</a:t>
            </a:r>
            <a:r>
              <a:rPr lang="en-GB" sz="2000" dirty="0">
                <a:solidFill>
                  <a:srgbClr val="002060"/>
                </a:solidFill>
              </a:rPr>
              <a:t> </a:t>
            </a:r>
            <a:r>
              <a:rPr lang="en-GB" sz="2000" dirty="0" err="1">
                <a:solidFill>
                  <a:srgbClr val="002060"/>
                </a:solidFill>
              </a:rPr>
              <a:t>zu</a:t>
            </a:r>
            <a:r>
              <a:rPr lang="en-GB" sz="2000" dirty="0">
                <a:solidFill>
                  <a:srgbClr val="002060"/>
                </a:solidFill>
              </a:rPr>
              <a:t> </a:t>
            </a:r>
            <a:r>
              <a:rPr lang="en-GB" sz="2000" dirty="0" err="1">
                <a:solidFill>
                  <a:srgbClr val="002060"/>
                </a:solidFill>
              </a:rPr>
              <a:t>lange</a:t>
            </a:r>
            <a:endParaRPr lang="en-GB" sz="2000" b="1" dirty="0">
              <a:solidFill>
                <a:srgbClr val="002060"/>
              </a:solidFill>
            </a:endParaRPr>
          </a:p>
        </p:txBody>
      </p:sp>
      <p:sp>
        <p:nvSpPr>
          <p:cNvPr id="17" name="Rectangle: Rounded Corners 16">
            <a:extLst>
              <a:ext uri="{FF2B5EF4-FFF2-40B4-BE49-F238E27FC236}">
                <a16:creationId xmlns:a16="http://schemas.microsoft.com/office/drawing/2014/main" id="{02E5A8E7-CE9F-443A-B56A-3D90C671FC0C}"/>
              </a:ext>
            </a:extLst>
          </p:cNvPr>
          <p:cNvSpPr/>
          <p:nvPr/>
        </p:nvSpPr>
        <p:spPr>
          <a:xfrm>
            <a:off x="380224" y="3893950"/>
            <a:ext cx="2318451"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auf </a:t>
            </a:r>
            <a:r>
              <a:rPr lang="en-GB" sz="2000" dirty="0" err="1">
                <a:solidFill>
                  <a:srgbClr val="002060"/>
                </a:solidFill>
              </a:rPr>
              <a:t>dem</a:t>
            </a:r>
            <a:r>
              <a:rPr lang="en-GB" sz="2000" dirty="0">
                <a:solidFill>
                  <a:srgbClr val="002060"/>
                </a:solidFill>
              </a:rPr>
              <a:t> Baum!</a:t>
            </a:r>
          </a:p>
        </p:txBody>
      </p:sp>
      <p:sp>
        <p:nvSpPr>
          <p:cNvPr id="19" name="Rectangle: Rounded Corners 18">
            <a:extLst>
              <a:ext uri="{FF2B5EF4-FFF2-40B4-BE49-F238E27FC236}">
                <a16:creationId xmlns:a16="http://schemas.microsoft.com/office/drawing/2014/main" id="{830F3FEC-3557-4A52-AF75-75A930C05EDE}"/>
              </a:ext>
            </a:extLst>
          </p:cNvPr>
          <p:cNvSpPr/>
          <p:nvPr/>
        </p:nvSpPr>
        <p:spPr>
          <a:xfrm>
            <a:off x="289576" y="4344503"/>
            <a:ext cx="1803518"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rPr>
              <a:t>kommt</a:t>
            </a:r>
            <a:endParaRPr lang="en-GB" sz="2000" b="1" dirty="0">
              <a:solidFill>
                <a:srgbClr val="002060"/>
              </a:solidFill>
            </a:endParaRPr>
          </a:p>
        </p:txBody>
      </p:sp>
      <p:sp>
        <p:nvSpPr>
          <p:cNvPr id="21" name="Rectangle: Rounded Corners 20">
            <a:extLst>
              <a:ext uri="{FF2B5EF4-FFF2-40B4-BE49-F238E27FC236}">
                <a16:creationId xmlns:a16="http://schemas.microsoft.com/office/drawing/2014/main" id="{119A4972-61D8-42ED-8478-49F637EDEAC5}"/>
              </a:ext>
            </a:extLst>
          </p:cNvPr>
          <p:cNvSpPr/>
          <p:nvPr/>
        </p:nvSpPr>
        <p:spPr>
          <a:xfrm>
            <a:off x="2730185" y="4320063"/>
            <a:ext cx="1081572"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002060"/>
                </a:solidFill>
              </a:rPr>
              <a:t>rettet</a:t>
            </a:r>
            <a:endParaRPr lang="en-GB" sz="2000" b="1" dirty="0">
              <a:solidFill>
                <a:srgbClr val="002060"/>
              </a:solidFill>
            </a:endParaRPr>
          </a:p>
        </p:txBody>
      </p:sp>
      <p:sp>
        <p:nvSpPr>
          <p:cNvPr id="22" name="Rectangle: Rounded Corners 21">
            <a:extLst>
              <a:ext uri="{FF2B5EF4-FFF2-40B4-BE49-F238E27FC236}">
                <a16:creationId xmlns:a16="http://schemas.microsoft.com/office/drawing/2014/main" id="{8017CF6B-0395-4F76-A3E8-686EC35D4C38}"/>
              </a:ext>
            </a:extLst>
          </p:cNvPr>
          <p:cNvSpPr/>
          <p:nvPr/>
        </p:nvSpPr>
        <p:spPr>
          <a:xfrm>
            <a:off x="1148572" y="5238709"/>
            <a:ext cx="1198340"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002060"/>
                </a:solidFill>
              </a:rPr>
              <a:t>gehört</a:t>
            </a:r>
            <a:r>
              <a:rPr lang="en-US" sz="2000" b="1" dirty="0">
                <a:solidFill>
                  <a:srgbClr val="002060"/>
                </a:solidFill>
              </a:rPr>
              <a:t> </a:t>
            </a:r>
            <a:endParaRPr lang="en-GB" sz="2000" b="1" dirty="0">
              <a:solidFill>
                <a:srgbClr val="002060"/>
              </a:solidFill>
            </a:endParaRPr>
          </a:p>
        </p:txBody>
      </p:sp>
      <p:sp>
        <p:nvSpPr>
          <p:cNvPr id="23" name="Rectangle: Rounded Corners 22">
            <a:extLst>
              <a:ext uri="{FF2B5EF4-FFF2-40B4-BE49-F238E27FC236}">
                <a16:creationId xmlns:a16="http://schemas.microsoft.com/office/drawing/2014/main" id="{AA5697E6-1155-46C7-9B12-8EC684C38AF9}"/>
              </a:ext>
            </a:extLst>
          </p:cNvPr>
          <p:cNvSpPr/>
          <p:nvPr/>
        </p:nvSpPr>
        <p:spPr>
          <a:xfrm>
            <a:off x="2616705" y="5684082"/>
            <a:ext cx="1529232"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2060"/>
                </a:solidFill>
              </a:rPr>
              <a:t>.</a:t>
            </a:r>
            <a:endParaRPr lang="en-GB" sz="2000" dirty="0">
              <a:solidFill>
                <a:srgbClr val="002060"/>
              </a:solidFill>
            </a:endParaRPr>
          </a:p>
        </p:txBody>
      </p:sp>
      <p:sp>
        <p:nvSpPr>
          <p:cNvPr id="25" name="Rectangle: Rounded Corners 24">
            <a:extLst>
              <a:ext uri="{FF2B5EF4-FFF2-40B4-BE49-F238E27FC236}">
                <a16:creationId xmlns:a16="http://schemas.microsoft.com/office/drawing/2014/main" id="{55124B5F-2EC0-4FA8-BC68-D21316E09153}"/>
              </a:ext>
            </a:extLst>
          </p:cNvPr>
          <p:cNvSpPr/>
          <p:nvPr/>
        </p:nvSpPr>
        <p:spPr>
          <a:xfrm>
            <a:off x="6424071" y="2970428"/>
            <a:ext cx="1304928"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p>
        </p:txBody>
      </p:sp>
      <p:sp>
        <p:nvSpPr>
          <p:cNvPr id="26" name="Rectangle: Rounded Corners 25">
            <a:extLst>
              <a:ext uri="{FF2B5EF4-FFF2-40B4-BE49-F238E27FC236}">
                <a16:creationId xmlns:a16="http://schemas.microsoft.com/office/drawing/2014/main" id="{711AD4D4-977E-4578-85FE-DCA7043B0EED}"/>
              </a:ext>
            </a:extLst>
          </p:cNvPr>
          <p:cNvSpPr/>
          <p:nvPr/>
        </p:nvSpPr>
        <p:spPr>
          <a:xfrm>
            <a:off x="4669117" y="3885894"/>
            <a:ext cx="896077"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endParaRPr>
          </a:p>
        </p:txBody>
      </p:sp>
      <p:sp>
        <p:nvSpPr>
          <p:cNvPr id="27" name="Rectangle: Rounded Corners 26">
            <a:extLst>
              <a:ext uri="{FF2B5EF4-FFF2-40B4-BE49-F238E27FC236}">
                <a16:creationId xmlns:a16="http://schemas.microsoft.com/office/drawing/2014/main" id="{F3C8944C-6A56-4531-9025-0DE150D16F3C}"/>
              </a:ext>
            </a:extLst>
          </p:cNvPr>
          <p:cNvSpPr/>
          <p:nvPr/>
        </p:nvSpPr>
        <p:spPr>
          <a:xfrm>
            <a:off x="5026022" y="3402698"/>
            <a:ext cx="1337117"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002060"/>
                </a:solidFill>
              </a:rPr>
              <a:t>erlauben</a:t>
            </a:r>
            <a:endParaRPr lang="en-GB" sz="2000" b="1" dirty="0">
              <a:solidFill>
                <a:srgbClr val="002060"/>
              </a:solidFill>
            </a:endParaRPr>
          </a:p>
        </p:txBody>
      </p:sp>
      <p:sp>
        <p:nvSpPr>
          <p:cNvPr id="29" name="Rectangle: Rounded Corners 28">
            <a:extLst>
              <a:ext uri="{FF2B5EF4-FFF2-40B4-BE49-F238E27FC236}">
                <a16:creationId xmlns:a16="http://schemas.microsoft.com/office/drawing/2014/main" id="{243204D4-1CC3-4E67-833E-917F04A1FD30}"/>
              </a:ext>
            </a:extLst>
          </p:cNvPr>
          <p:cNvSpPr/>
          <p:nvPr/>
        </p:nvSpPr>
        <p:spPr>
          <a:xfrm>
            <a:off x="4688177" y="5233470"/>
            <a:ext cx="935277"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a:solidFill>
                  <a:srgbClr val="002060"/>
                </a:solidFill>
              </a:rPr>
              <a:t>,</a:t>
            </a:r>
            <a:endParaRPr lang="en-GB" sz="2000" dirty="0">
              <a:solidFill>
                <a:srgbClr val="002060"/>
              </a:solidFill>
            </a:endParaRPr>
          </a:p>
        </p:txBody>
      </p:sp>
      <p:sp>
        <p:nvSpPr>
          <p:cNvPr id="30" name="Rectangle: Rounded Corners 29">
            <a:extLst>
              <a:ext uri="{FF2B5EF4-FFF2-40B4-BE49-F238E27FC236}">
                <a16:creationId xmlns:a16="http://schemas.microsoft.com/office/drawing/2014/main" id="{96672FDE-47AD-46BD-911A-99352D233307}"/>
              </a:ext>
            </a:extLst>
          </p:cNvPr>
          <p:cNvSpPr/>
          <p:nvPr/>
        </p:nvSpPr>
        <p:spPr>
          <a:xfrm>
            <a:off x="7186507" y="5233469"/>
            <a:ext cx="738847"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rPr>
              <a:t>wird</a:t>
            </a:r>
            <a:endParaRPr lang="en-GB" sz="2000" b="1" dirty="0">
              <a:solidFill>
                <a:srgbClr val="002060"/>
              </a:solidFill>
            </a:endParaRPr>
          </a:p>
        </p:txBody>
      </p:sp>
      <p:sp>
        <p:nvSpPr>
          <p:cNvPr id="31" name="Rectangle: Rounded Corners 30">
            <a:extLst>
              <a:ext uri="{FF2B5EF4-FFF2-40B4-BE49-F238E27FC236}">
                <a16:creationId xmlns:a16="http://schemas.microsoft.com/office/drawing/2014/main" id="{F1BDAD37-6862-46FF-B5BC-1C6F9F60E7CC}"/>
              </a:ext>
            </a:extLst>
          </p:cNvPr>
          <p:cNvSpPr/>
          <p:nvPr/>
        </p:nvSpPr>
        <p:spPr>
          <a:xfrm>
            <a:off x="6242844" y="5689714"/>
            <a:ext cx="1667382"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p>
        </p:txBody>
      </p:sp>
      <p:sp>
        <p:nvSpPr>
          <p:cNvPr id="32" name="Rectangle: Rounded Corners 31">
            <a:extLst>
              <a:ext uri="{FF2B5EF4-FFF2-40B4-BE49-F238E27FC236}">
                <a16:creationId xmlns:a16="http://schemas.microsoft.com/office/drawing/2014/main" id="{979EEC19-CA80-4286-8D5F-18F270F35B9E}"/>
              </a:ext>
            </a:extLst>
          </p:cNvPr>
          <p:cNvSpPr/>
          <p:nvPr/>
        </p:nvSpPr>
        <p:spPr>
          <a:xfrm>
            <a:off x="10178725" y="2476996"/>
            <a:ext cx="1064841"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002060"/>
                </a:solidFill>
              </a:rPr>
              <a:t>sagt</a:t>
            </a:r>
            <a:r>
              <a:rPr lang="en-GB" sz="2000" b="1" dirty="0">
                <a:solidFill>
                  <a:srgbClr val="002060"/>
                </a:solidFill>
              </a:rPr>
              <a:t>:</a:t>
            </a:r>
          </a:p>
        </p:txBody>
      </p:sp>
      <p:sp>
        <p:nvSpPr>
          <p:cNvPr id="33" name="Rectangle: Rounded Corners 32">
            <a:extLst>
              <a:ext uri="{FF2B5EF4-FFF2-40B4-BE49-F238E27FC236}">
                <a16:creationId xmlns:a16="http://schemas.microsoft.com/office/drawing/2014/main" id="{F00DB572-C1E8-4078-A857-0120F7405F8F}"/>
              </a:ext>
            </a:extLst>
          </p:cNvPr>
          <p:cNvSpPr/>
          <p:nvPr/>
        </p:nvSpPr>
        <p:spPr>
          <a:xfrm>
            <a:off x="8403766" y="2981535"/>
            <a:ext cx="1390834"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rgbClr val="002060"/>
              </a:solidFill>
            </a:endParaRPr>
          </a:p>
        </p:txBody>
      </p:sp>
      <p:sp>
        <p:nvSpPr>
          <p:cNvPr id="34" name="Rectangle: Rounded Corners 33">
            <a:extLst>
              <a:ext uri="{FF2B5EF4-FFF2-40B4-BE49-F238E27FC236}">
                <a16:creationId xmlns:a16="http://schemas.microsoft.com/office/drawing/2014/main" id="{26EBF5EA-8AEE-44C0-A240-BEC0D68CC099}"/>
              </a:ext>
            </a:extLst>
          </p:cNvPr>
          <p:cNvSpPr/>
          <p:nvPr/>
        </p:nvSpPr>
        <p:spPr>
          <a:xfrm>
            <a:off x="9183659" y="5209923"/>
            <a:ext cx="915165"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002060"/>
                </a:solidFill>
              </a:rPr>
              <a:t>sagt</a:t>
            </a:r>
            <a:r>
              <a:rPr lang="en-GB" sz="2000" b="1" dirty="0">
                <a:solidFill>
                  <a:srgbClr val="002060"/>
                </a:solidFill>
              </a:rPr>
              <a:t>:</a:t>
            </a:r>
          </a:p>
        </p:txBody>
      </p:sp>
      <p:sp>
        <p:nvSpPr>
          <p:cNvPr id="35" name="Rectangle: Rounded Corners 34">
            <a:extLst>
              <a:ext uri="{FF2B5EF4-FFF2-40B4-BE49-F238E27FC236}">
                <a16:creationId xmlns:a16="http://schemas.microsoft.com/office/drawing/2014/main" id="{8AE19186-29B0-4F29-9FF9-AB0E17CFDA75}"/>
              </a:ext>
            </a:extLst>
          </p:cNvPr>
          <p:cNvSpPr/>
          <p:nvPr/>
        </p:nvSpPr>
        <p:spPr>
          <a:xfrm>
            <a:off x="10002408" y="5243495"/>
            <a:ext cx="1390834"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rgbClr val="002060"/>
              </a:solidFill>
            </a:endParaRPr>
          </a:p>
        </p:txBody>
      </p:sp>
      <p:pic>
        <p:nvPicPr>
          <p:cNvPr id="1030" name="Picture 6" descr="Nature, Plant, Tree">
            <a:extLst>
              <a:ext uri="{FF2B5EF4-FFF2-40B4-BE49-F238E27FC236}">
                <a16:creationId xmlns:a16="http://schemas.microsoft.com/office/drawing/2014/main" id="{98676EEF-A4B7-40C8-92D4-65654E2ADC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1546" y="4138196"/>
            <a:ext cx="1820519" cy="19191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t, Animal, Eyes, Feline, Cartoon, Comic, Black">
            <a:extLst>
              <a:ext uri="{FF2B5EF4-FFF2-40B4-BE49-F238E27FC236}">
                <a16:creationId xmlns:a16="http://schemas.microsoft.com/office/drawing/2014/main" id="{634CEEA2-1A8A-4990-A621-86F6EB9293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8713" y="4544873"/>
            <a:ext cx="619317" cy="5353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re, Girl, Firefighter, People, Help, Fear, Delete">
            <a:extLst>
              <a:ext uri="{FF2B5EF4-FFF2-40B4-BE49-F238E27FC236}">
                <a16:creationId xmlns:a16="http://schemas.microsoft.com/office/drawing/2014/main" id="{A484AD5B-5202-4041-AE2D-ADCC1EE5C9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7970" y="4279973"/>
            <a:ext cx="915743" cy="92995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98E39558-07BE-425B-A978-D8A7690D4810}"/>
              </a:ext>
            </a:extLst>
          </p:cNvPr>
          <p:cNvSpPr/>
          <p:nvPr/>
        </p:nvSpPr>
        <p:spPr>
          <a:xfrm>
            <a:off x="279533" y="2981535"/>
            <a:ext cx="3159563"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auf den Baum. </a:t>
            </a:r>
          </a:p>
        </p:txBody>
      </p:sp>
      <p:sp>
        <p:nvSpPr>
          <p:cNvPr id="39" name="Rectangle: Rounded Corners 38">
            <a:extLst>
              <a:ext uri="{FF2B5EF4-FFF2-40B4-BE49-F238E27FC236}">
                <a16:creationId xmlns:a16="http://schemas.microsoft.com/office/drawing/2014/main" id="{D3F49C61-F734-41DC-BC93-95F2B2A76D39}"/>
              </a:ext>
            </a:extLst>
          </p:cNvPr>
          <p:cNvSpPr/>
          <p:nvPr/>
        </p:nvSpPr>
        <p:spPr>
          <a:xfrm>
            <a:off x="1135452" y="4788156"/>
            <a:ext cx="1081572" cy="34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2060"/>
                </a:solidFill>
              </a:rPr>
              <a:t>.</a:t>
            </a:r>
            <a:endParaRPr lang="en-GB" sz="2000" dirty="0">
              <a:solidFill>
                <a:srgbClr val="002060"/>
              </a:solidFill>
            </a:endParaRPr>
          </a:p>
        </p:txBody>
      </p:sp>
      <p:sp>
        <p:nvSpPr>
          <p:cNvPr id="37" name="Speech Bubble: Rectangle with Corners Rounded 1">
            <a:extLst>
              <a:ext uri="{FF2B5EF4-FFF2-40B4-BE49-F238E27FC236}">
                <a16:creationId xmlns:a16="http://schemas.microsoft.com/office/drawing/2014/main" id="{D5EFECA4-2D40-406C-B21D-918E13D621DC}"/>
              </a:ext>
            </a:extLst>
          </p:cNvPr>
          <p:cNvSpPr/>
          <p:nvPr/>
        </p:nvSpPr>
        <p:spPr>
          <a:xfrm>
            <a:off x="4927974" y="148497"/>
            <a:ext cx="4467343" cy="1010808"/>
          </a:xfrm>
          <a:prstGeom prst="wedgeRoundRectCallout">
            <a:avLst>
              <a:gd name="adj1" fmla="val 21224"/>
              <a:gd name="adj2" fmla="val -3335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Feuerwehr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fire brigade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Bericht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report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retten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to rescue, save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4630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9" grpId="0" animBg="1"/>
      <p:bldP spid="21" grpId="0" animBg="1"/>
      <p:bldP spid="22" grpId="0" animBg="1"/>
      <p:bldP spid="23" grpId="0" animBg="1"/>
      <p:bldP spid="25" grpId="0" animBg="1"/>
      <p:bldP spid="26" grpId="0" animBg="1"/>
      <p:bldP spid="27" grpId="0" animBg="1"/>
      <p:bldP spid="29" grpId="0" animBg="1"/>
      <p:bldP spid="30" grpId="0" animBg="1"/>
      <p:bldP spid="31" grpId="0" animBg="1"/>
      <p:bldP spid="32" grpId="0" animBg="1"/>
      <p:bldP spid="33" grpId="0" animBg="1"/>
      <p:bldP spid="34" grpId="0" animBg="1"/>
      <p:bldP spid="35" grpId="0" animBg="1"/>
      <p:bldP spid="38" grpId="0" animBg="1"/>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fontScale="90000"/>
          </a:bodyPr>
          <a:lstStyle/>
          <a:p>
            <a:pPr algn="l"/>
            <a:r>
              <a:rPr lang="en-GB" sz="4000" b="1" dirty="0">
                <a:solidFill>
                  <a:prstClr val="white"/>
                </a:solidFill>
              </a:rPr>
              <a:t>Volunteering; responding to emergencies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Revisit past tenses; word order 3</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fluency practice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4 - Lesson 45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18070"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20</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20425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6149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0"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8291335"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deutschen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Picture 15" descr="A picture containing icon&#10;&#10;Description automatically generated">
            <a:extLst>
              <a:ext uri="{FF2B5EF4-FFF2-40B4-BE49-F238E27FC236}">
                <a16:creationId xmlns:a16="http://schemas.microsoft.com/office/drawing/2014/main" id="{74F7FFC2-02E3-4D8C-B084-B561606E1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2210">
            <a:off x="606466" y="3008233"/>
            <a:ext cx="3085623" cy="841534"/>
          </a:xfrm>
          <a:prstGeom prst="rect">
            <a:avLst/>
          </a:prstGeom>
        </p:spPr>
      </p:pic>
      <p:sp>
        <p:nvSpPr>
          <p:cNvPr id="18" name="TextBox 17">
            <a:extLst>
              <a:ext uri="{FF2B5EF4-FFF2-40B4-BE49-F238E27FC236}">
                <a16:creationId xmlns:a16="http://schemas.microsoft.com/office/drawing/2014/main" id="{D2ABCDB3-117C-4FBA-962F-72D6213C30E6}"/>
              </a:ext>
            </a:extLst>
          </p:cNvPr>
          <p:cNvSpPr txBox="1"/>
          <p:nvPr/>
        </p:nvSpPr>
        <p:spPr>
          <a:xfrm>
            <a:off x="553465" y="4998418"/>
            <a:ext cx="3377404" cy="584775"/>
          </a:xfrm>
          <a:prstGeom prst="rect">
            <a:avLst/>
          </a:prstGeom>
          <a:noFill/>
        </p:spPr>
        <p:txBody>
          <a:bodyPr wrap="square" rtlCol="0">
            <a:spAutoFit/>
          </a:bodyPr>
          <a:lstStyle/>
          <a:p>
            <a:pPr algn="ctr"/>
            <a:r>
              <a:rPr lang="en-GB" sz="3200" b="1" dirty="0" err="1">
                <a:solidFill>
                  <a:schemeClr val="accent5">
                    <a:lumMod val="50000"/>
                  </a:schemeClr>
                </a:solidFill>
              </a:rPr>
              <a:t>sie</a:t>
            </a:r>
            <a:r>
              <a:rPr lang="en-GB" sz="3200" b="1" dirty="0">
                <a:solidFill>
                  <a:schemeClr val="accent5">
                    <a:lumMod val="50000"/>
                  </a:schemeClr>
                </a:solidFill>
              </a:rPr>
              <a:t> </a:t>
            </a:r>
            <a:r>
              <a:rPr lang="en-GB" sz="3200" b="1" dirty="0" err="1">
                <a:solidFill>
                  <a:schemeClr val="accent5">
                    <a:lumMod val="50000"/>
                  </a:schemeClr>
                </a:solidFill>
              </a:rPr>
              <a:t>wird</a:t>
            </a:r>
            <a:endParaRPr lang="en-GB" sz="3200" b="1" dirty="0">
              <a:solidFill>
                <a:schemeClr val="accent5">
                  <a:lumMod val="50000"/>
                </a:schemeClr>
              </a:solidFill>
            </a:endParaRPr>
          </a:p>
        </p:txBody>
      </p:sp>
      <p:sp>
        <p:nvSpPr>
          <p:cNvPr id="19" name="TextBox 18">
            <a:extLst>
              <a:ext uri="{FF2B5EF4-FFF2-40B4-BE49-F238E27FC236}">
                <a16:creationId xmlns:a16="http://schemas.microsoft.com/office/drawing/2014/main" id="{FA8B004E-5DC6-452D-A150-F462818DFD3E}"/>
              </a:ext>
            </a:extLst>
          </p:cNvPr>
          <p:cNvSpPr txBox="1"/>
          <p:nvPr/>
        </p:nvSpPr>
        <p:spPr>
          <a:xfrm>
            <a:off x="3699941" y="5014933"/>
            <a:ext cx="3377404" cy="584775"/>
          </a:xfrm>
          <a:prstGeom prst="rect">
            <a:avLst/>
          </a:prstGeom>
          <a:noFill/>
        </p:spPr>
        <p:txBody>
          <a:bodyPr wrap="square" rtlCol="0">
            <a:spAutoFit/>
          </a:bodyPr>
          <a:lstStyle/>
          <a:p>
            <a:pPr algn="ctr"/>
            <a:r>
              <a:rPr lang="en-GB" sz="3200" b="1" dirty="0">
                <a:solidFill>
                  <a:schemeClr val="accent5">
                    <a:lumMod val="50000"/>
                  </a:schemeClr>
                </a:solidFill>
              </a:rPr>
              <a:t>das </a:t>
            </a:r>
            <a:r>
              <a:rPr lang="en-GB" sz="3200" b="1" dirty="0" err="1">
                <a:solidFill>
                  <a:schemeClr val="accent5">
                    <a:lumMod val="50000"/>
                  </a:schemeClr>
                </a:solidFill>
              </a:rPr>
              <a:t>Gesetz</a:t>
            </a:r>
            <a:endParaRPr lang="en-GB" sz="3200" b="1" dirty="0">
              <a:solidFill>
                <a:schemeClr val="accent5">
                  <a:lumMod val="50000"/>
                </a:schemeClr>
              </a:solidFill>
            </a:endParaRPr>
          </a:p>
        </p:txBody>
      </p:sp>
      <p:sp>
        <p:nvSpPr>
          <p:cNvPr id="20" name="TextBox 19">
            <a:extLst>
              <a:ext uri="{FF2B5EF4-FFF2-40B4-BE49-F238E27FC236}">
                <a16:creationId xmlns:a16="http://schemas.microsoft.com/office/drawing/2014/main" id="{6B909D00-C06E-4DDA-9266-F957A9310782}"/>
              </a:ext>
            </a:extLst>
          </p:cNvPr>
          <p:cNvSpPr txBox="1"/>
          <p:nvPr/>
        </p:nvSpPr>
        <p:spPr>
          <a:xfrm>
            <a:off x="6731220" y="4798362"/>
            <a:ext cx="3377404" cy="1569660"/>
          </a:xfrm>
          <a:prstGeom prst="rect">
            <a:avLst/>
          </a:prstGeom>
          <a:noFill/>
        </p:spPr>
        <p:txBody>
          <a:bodyPr wrap="square" rtlCol="0">
            <a:spAutoFit/>
          </a:bodyPr>
          <a:lstStyle/>
          <a:p>
            <a:pPr algn="ctr"/>
            <a:r>
              <a:rPr lang="en-GB" sz="3200" b="1" dirty="0" err="1">
                <a:solidFill>
                  <a:schemeClr val="accent5">
                    <a:lumMod val="50000"/>
                  </a:schemeClr>
                </a:solidFill>
              </a:rPr>
              <a:t>welcher</a:t>
            </a:r>
            <a:r>
              <a:rPr lang="en-GB" sz="3200" b="1" dirty="0">
                <a:solidFill>
                  <a:schemeClr val="accent5">
                    <a:lumMod val="50000"/>
                  </a:schemeClr>
                </a:solidFill>
              </a:rPr>
              <a:t>, </a:t>
            </a:r>
            <a:br>
              <a:rPr lang="en-GB" sz="3200" b="1" dirty="0">
                <a:solidFill>
                  <a:schemeClr val="accent5">
                    <a:lumMod val="50000"/>
                  </a:schemeClr>
                </a:solidFill>
              </a:rPr>
            </a:br>
            <a:r>
              <a:rPr lang="en-GB" sz="3200" b="1" dirty="0" err="1">
                <a:solidFill>
                  <a:schemeClr val="accent5">
                    <a:lumMod val="50000"/>
                  </a:schemeClr>
                </a:solidFill>
              </a:rPr>
              <a:t>welche</a:t>
            </a:r>
            <a:r>
              <a:rPr lang="en-GB" sz="3200" b="1" dirty="0">
                <a:solidFill>
                  <a:schemeClr val="accent5">
                    <a:lumMod val="50000"/>
                  </a:schemeClr>
                </a:solidFill>
              </a:rPr>
              <a:t>,</a:t>
            </a:r>
            <a:br>
              <a:rPr lang="en-GB" sz="3200" b="1" dirty="0">
                <a:solidFill>
                  <a:schemeClr val="accent5">
                    <a:lumMod val="50000"/>
                  </a:schemeClr>
                </a:solidFill>
              </a:rPr>
            </a:br>
            <a:r>
              <a:rPr lang="en-GB" sz="3200" b="1" dirty="0">
                <a:solidFill>
                  <a:schemeClr val="accent5">
                    <a:lumMod val="50000"/>
                  </a:schemeClr>
                </a:solidFill>
              </a:rPr>
              <a:t>welches</a:t>
            </a:r>
          </a:p>
        </p:txBody>
      </p:sp>
      <p:pic>
        <p:nvPicPr>
          <p:cNvPr id="22" name="Picture 21">
            <a:extLst>
              <a:ext uri="{FF2B5EF4-FFF2-40B4-BE49-F238E27FC236}">
                <a16:creationId xmlns:a16="http://schemas.microsoft.com/office/drawing/2014/main" id="{56D965B5-5CEB-4CCB-931A-6ACF521037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5667" y="1669714"/>
            <a:ext cx="3286972" cy="2876101"/>
          </a:xfrm>
          <a:prstGeom prst="rect">
            <a:avLst/>
          </a:prstGeom>
        </p:spPr>
      </p:pic>
      <p:pic>
        <p:nvPicPr>
          <p:cNvPr id="24" name="Picture 23" descr="Icon&#10;&#10;Description automatically generated">
            <a:extLst>
              <a:ext uri="{FF2B5EF4-FFF2-40B4-BE49-F238E27FC236}">
                <a16:creationId xmlns:a16="http://schemas.microsoft.com/office/drawing/2014/main" id="{203FFFF4-8874-4F84-B10C-AEEC29BEB1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779" y="2607728"/>
            <a:ext cx="1388002" cy="2187983"/>
          </a:xfrm>
          <a:prstGeom prst="rect">
            <a:avLst/>
          </a:prstGeom>
        </p:spPr>
      </p:pic>
      <p:sp>
        <p:nvSpPr>
          <p:cNvPr id="25" name="TextBox 24">
            <a:extLst>
              <a:ext uri="{FF2B5EF4-FFF2-40B4-BE49-F238E27FC236}">
                <a16:creationId xmlns:a16="http://schemas.microsoft.com/office/drawing/2014/main" id="{525A7CD1-8548-4F7D-B59F-92B1931710B2}"/>
              </a:ext>
            </a:extLst>
          </p:cNvPr>
          <p:cNvSpPr txBox="1"/>
          <p:nvPr/>
        </p:nvSpPr>
        <p:spPr>
          <a:xfrm>
            <a:off x="5062748" y="4191947"/>
            <a:ext cx="1894760" cy="461665"/>
          </a:xfrm>
          <a:prstGeom prst="rect">
            <a:avLst/>
          </a:prstGeom>
          <a:noFill/>
        </p:spPr>
        <p:txBody>
          <a:bodyPr wrap="square" rtlCol="0">
            <a:spAutoFit/>
          </a:bodyPr>
          <a:lstStyle/>
          <a:p>
            <a:pPr algn="ctr"/>
            <a:r>
              <a:rPr lang="en-GB" sz="2400" b="1" dirty="0">
                <a:solidFill>
                  <a:schemeClr val="accent5">
                    <a:lumMod val="50000"/>
                  </a:schemeClr>
                </a:solidFill>
              </a:rPr>
              <a:t>law</a:t>
            </a:r>
          </a:p>
        </p:txBody>
      </p:sp>
      <p:pic>
        <p:nvPicPr>
          <p:cNvPr id="26" name="Picture 25" descr="A close up of a logo&#10;&#10;Description automatically generated">
            <a:extLst>
              <a:ext uri="{FF2B5EF4-FFF2-40B4-BE49-F238E27FC236}">
                <a16:creationId xmlns:a16="http://schemas.microsoft.com/office/drawing/2014/main" id="{434F47C0-B3D1-4847-A72B-3FE648FB45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1140" y="2529716"/>
            <a:ext cx="2164820" cy="1988496"/>
          </a:xfrm>
          <a:prstGeom prst="rect">
            <a:avLst/>
          </a:prstGeom>
        </p:spPr>
      </p:pic>
      <p:sp>
        <p:nvSpPr>
          <p:cNvPr id="27" name="TextBox 26">
            <a:extLst>
              <a:ext uri="{FF2B5EF4-FFF2-40B4-BE49-F238E27FC236}">
                <a16:creationId xmlns:a16="http://schemas.microsoft.com/office/drawing/2014/main" id="{D702AF5A-0992-40FF-AC33-8CA5B7688914}"/>
              </a:ext>
            </a:extLst>
          </p:cNvPr>
          <p:cNvSpPr txBox="1"/>
          <p:nvPr/>
        </p:nvSpPr>
        <p:spPr>
          <a:xfrm>
            <a:off x="7367844" y="4301181"/>
            <a:ext cx="1894760" cy="461665"/>
          </a:xfrm>
          <a:prstGeom prst="rect">
            <a:avLst/>
          </a:prstGeom>
          <a:noFill/>
        </p:spPr>
        <p:txBody>
          <a:bodyPr wrap="square" rtlCol="0">
            <a:spAutoFit/>
          </a:bodyPr>
          <a:lstStyle/>
          <a:p>
            <a:pPr algn="ctr"/>
            <a:r>
              <a:rPr lang="en-GB" sz="2400" b="1" dirty="0">
                <a:solidFill>
                  <a:schemeClr val="accent5">
                    <a:lumMod val="50000"/>
                  </a:schemeClr>
                </a:solidFill>
              </a:rPr>
              <a:t>which?</a:t>
            </a: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6000"/>
                                        <p:tgtEl>
                                          <p:spTgt spid="7"/>
                                        </p:tgtEl>
                                      </p:cBhvr>
                                    </p:animEffect>
                                    <p:set>
                                      <p:cBhvr>
                                        <p:cTn id="16" dur="1" fill="hold">
                                          <p:stCondLst>
                                            <p:cond delay="5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6149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0"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8291335"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deutschen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8" name="TextBox 17">
            <a:extLst>
              <a:ext uri="{FF2B5EF4-FFF2-40B4-BE49-F238E27FC236}">
                <a16:creationId xmlns:a16="http://schemas.microsoft.com/office/drawing/2014/main" id="{D2ABCDB3-117C-4FBA-962F-72D6213C30E6}"/>
              </a:ext>
            </a:extLst>
          </p:cNvPr>
          <p:cNvSpPr txBox="1"/>
          <p:nvPr/>
        </p:nvSpPr>
        <p:spPr>
          <a:xfrm>
            <a:off x="553465" y="4998418"/>
            <a:ext cx="3377404" cy="584775"/>
          </a:xfrm>
          <a:prstGeom prst="rect">
            <a:avLst/>
          </a:prstGeom>
          <a:noFill/>
        </p:spPr>
        <p:txBody>
          <a:bodyPr wrap="square" rtlCol="0">
            <a:spAutoFit/>
          </a:bodyPr>
          <a:lstStyle/>
          <a:p>
            <a:pPr algn="ctr"/>
            <a:r>
              <a:rPr lang="en-GB" sz="3200" b="1" dirty="0" err="1">
                <a:solidFill>
                  <a:schemeClr val="accent5">
                    <a:lumMod val="50000"/>
                  </a:schemeClr>
                </a:solidFill>
              </a:rPr>
              <a:t>gelegen</a:t>
            </a:r>
            <a:endParaRPr lang="en-GB" sz="3200" b="1" dirty="0">
              <a:solidFill>
                <a:schemeClr val="accent5">
                  <a:lumMod val="50000"/>
                </a:schemeClr>
              </a:solidFill>
            </a:endParaRPr>
          </a:p>
        </p:txBody>
      </p:sp>
      <p:sp>
        <p:nvSpPr>
          <p:cNvPr id="19" name="TextBox 18">
            <a:extLst>
              <a:ext uri="{FF2B5EF4-FFF2-40B4-BE49-F238E27FC236}">
                <a16:creationId xmlns:a16="http://schemas.microsoft.com/office/drawing/2014/main" id="{FA8B004E-5DC6-452D-A150-F462818DFD3E}"/>
              </a:ext>
            </a:extLst>
          </p:cNvPr>
          <p:cNvSpPr txBox="1"/>
          <p:nvPr/>
        </p:nvSpPr>
        <p:spPr>
          <a:xfrm>
            <a:off x="3699941" y="5014933"/>
            <a:ext cx="3377404" cy="584775"/>
          </a:xfrm>
          <a:prstGeom prst="rect">
            <a:avLst/>
          </a:prstGeom>
          <a:noFill/>
        </p:spPr>
        <p:txBody>
          <a:bodyPr wrap="square" rtlCol="0">
            <a:spAutoFit/>
          </a:bodyPr>
          <a:lstStyle/>
          <a:p>
            <a:pPr algn="ctr"/>
            <a:r>
              <a:rPr lang="en-GB" sz="3200" b="1" dirty="0" err="1">
                <a:solidFill>
                  <a:schemeClr val="accent5">
                    <a:lumMod val="50000"/>
                  </a:schemeClr>
                </a:solidFill>
              </a:rPr>
              <a:t>wohnen</a:t>
            </a:r>
            <a:endParaRPr lang="en-GB" sz="3200" b="1" dirty="0">
              <a:solidFill>
                <a:schemeClr val="accent5">
                  <a:lumMod val="50000"/>
                </a:schemeClr>
              </a:solidFill>
            </a:endParaRPr>
          </a:p>
        </p:txBody>
      </p:sp>
      <p:sp>
        <p:nvSpPr>
          <p:cNvPr id="20" name="TextBox 19">
            <a:extLst>
              <a:ext uri="{FF2B5EF4-FFF2-40B4-BE49-F238E27FC236}">
                <a16:creationId xmlns:a16="http://schemas.microsoft.com/office/drawing/2014/main" id="{6B909D00-C06E-4DDA-9266-F957A9310782}"/>
              </a:ext>
            </a:extLst>
          </p:cNvPr>
          <p:cNvSpPr txBox="1"/>
          <p:nvPr/>
        </p:nvSpPr>
        <p:spPr>
          <a:xfrm>
            <a:off x="6782632" y="4979878"/>
            <a:ext cx="3377404" cy="584775"/>
          </a:xfrm>
          <a:prstGeom prst="rect">
            <a:avLst/>
          </a:prstGeom>
          <a:noFill/>
        </p:spPr>
        <p:txBody>
          <a:bodyPr wrap="square" rtlCol="0">
            <a:spAutoFit/>
          </a:bodyPr>
          <a:lstStyle/>
          <a:p>
            <a:pPr algn="ctr"/>
            <a:r>
              <a:rPr lang="en-GB" sz="3200" b="1" dirty="0" err="1">
                <a:solidFill>
                  <a:schemeClr val="accent5">
                    <a:lumMod val="50000"/>
                  </a:schemeClr>
                </a:solidFill>
              </a:rPr>
              <a:t>unten</a:t>
            </a:r>
            <a:endParaRPr lang="en-GB" sz="3200" b="1" dirty="0">
              <a:solidFill>
                <a:schemeClr val="accent5">
                  <a:lumMod val="50000"/>
                </a:schemeClr>
              </a:solidFill>
            </a:endParaRPr>
          </a:p>
        </p:txBody>
      </p:sp>
      <p:pic>
        <p:nvPicPr>
          <p:cNvPr id="1026" name="Picture 2" descr="Stickman, Stick Figure, Man, Blue, Laying Down">
            <a:extLst>
              <a:ext uri="{FF2B5EF4-FFF2-40B4-BE49-F238E27FC236}">
                <a16:creationId xmlns:a16="http://schemas.microsoft.com/office/drawing/2014/main" id="{B9A8DAEE-C657-4585-A393-D620235927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608" y="3172017"/>
            <a:ext cx="3002676" cy="1807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use, Cottage, Residence, Family House, Apartment">
            <a:extLst>
              <a:ext uri="{FF2B5EF4-FFF2-40B4-BE49-F238E27FC236}">
                <a16:creationId xmlns:a16="http://schemas.microsoft.com/office/drawing/2014/main" id="{B28ED3B6-5E62-4183-A1C9-012E066AC0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9568" y="2460513"/>
            <a:ext cx="3150094" cy="1988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 Arrow, Curved, Sign, Symbol, Direction, Icon, Set">
            <a:extLst>
              <a:ext uri="{FF2B5EF4-FFF2-40B4-BE49-F238E27FC236}">
                <a16:creationId xmlns:a16="http://schemas.microsoft.com/office/drawing/2014/main" id="{039B1482-1FD9-49EB-9E79-53C16A11D0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5394" y="2165619"/>
            <a:ext cx="1101437" cy="220287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004092A-E53A-422E-8102-1E2E8B809593}"/>
              </a:ext>
            </a:extLst>
          </p:cNvPr>
          <p:cNvSpPr txBox="1"/>
          <p:nvPr/>
        </p:nvSpPr>
        <p:spPr>
          <a:xfrm>
            <a:off x="1162085" y="4459218"/>
            <a:ext cx="1894760" cy="461665"/>
          </a:xfrm>
          <a:prstGeom prst="rect">
            <a:avLst/>
          </a:prstGeom>
          <a:noFill/>
        </p:spPr>
        <p:txBody>
          <a:bodyPr wrap="square" rtlCol="0">
            <a:spAutoFit/>
          </a:bodyPr>
          <a:lstStyle/>
          <a:p>
            <a:pPr algn="ctr"/>
            <a:r>
              <a:rPr lang="en-GB" sz="2400" b="1" dirty="0">
                <a:solidFill>
                  <a:schemeClr val="accent5">
                    <a:lumMod val="50000"/>
                  </a:schemeClr>
                </a:solidFill>
              </a:rPr>
              <a:t>lain</a:t>
            </a:r>
          </a:p>
        </p:txBody>
      </p:sp>
      <p:sp>
        <p:nvSpPr>
          <p:cNvPr id="23" name="TextBox 22">
            <a:extLst>
              <a:ext uri="{FF2B5EF4-FFF2-40B4-BE49-F238E27FC236}">
                <a16:creationId xmlns:a16="http://schemas.microsoft.com/office/drawing/2014/main" id="{6AB98FC7-136C-4A56-8797-80C9AF7DF8E9}"/>
              </a:ext>
            </a:extLst>
          </p:cNvPr>
          <p:cNvSpPr txBox="1"/>
          <p:nvPr/>
        </p:nvSpPr>
        <p:spPr>
          <a:xfrm>
            <a:off x="4333856" y="4459218"/>
            <a:ext cx="2448078" cy="461665"/>
          </a:xfrm>
          <a:prstGeom prst="rect">
            <a:avLst/>
          </a:prstGeom>
          <a:noFill/>
        </p:spPr>
        <p:txBody>
          <a:bodyPr wrap="square" rtlCol="0">
            <a:spAutoFit/>
          </a:bodyPr>
          <a:lstStyle/>
          <a:p>
            <a:pPr algn="ctr"/>
            <a:r>
              <a:rPr lang="en-GB" sz="2400" b="1" dirty="0">
                <a:solidFill>
                  <a:schemeClr val="accent5">
                    <a:lumMod val="50000"/>
                  </a:schemeClr>
                </a:solidFill>
              </a:rPr>
              <a:t>to live, living</a:t>
            </a:r>
          </a:p>
        </p:txBody>
      </p:sp>
      <p:sp>
        <p:nvSpPr>
          <p:cNvPr id="24" name="TextBox 23">
            <a:extLst>
              <a:ext uri="{FF2B5EF4-FFF2-40B4-BE49-F238E27FC236}">
                <a16:creationId xmlns:a16="http://schemas.microsoft.com/office/drawing/2014/main" id="{6A2E40A1-DE93-4C6F-8D64-C44418ECEF38}"/>
              </a:ext>
            </a:extLst>
          </p:cNvPr>
          <p:cNvSpPr txBox="1"/>
          <p:nvPr/>
        </p:nvSpPr>
        <p:spPr>
          <a:xfrm>
            <a:off x="7810503" y="4427487"/>
            <a:ext cx="1894760" cy="461665"/>
          </a:xfrm>
          <a:prstGeom prst="rect">
            <a:avLst/>
          </a:prstGeom>
          <a:noFill/>
        </p:spPr>
        <p:txBody>
          <a:bodyPr wrap="square" rtlCol="0">
            <a:spAutoFit/>
          </a:bodyPr>
          <a:lstStyle/>
          <a:p>
            <a:pPr algn="ctr"/>
            <a:r>
              <a:rPr lang="en-GB" sz="2400" b="1" dirty="0">
                <a:solidFill>
                  <a:schemeClr val="accent5">
                    <a:lumMod val="50000"/>
                  </a:schemeClr>
                </a:solidFill>
              </a:rPr>
              <a:t>downstairs</a:t>
            </a:r>
          </a:p>
        </p:txBody>
      </p:sp>
    </p:spTree>
    <p:extLst>
      <p:ext uri="{BB962C8B-B14F-4D97-AF65-F5344CB8AC3E}">
        <p14:creationId xmlns:p14="http://schemas.microsoft.com/office/powerpoint/2010/main" val="10829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6000"/>
                                        <p:tgtEl>
                                          <p:spTgt spid="7"/>
                                        </p:tgtEl>
                                      </p:cBhvr>
                                    </p:animEffect>
                                    <p:set>
                                      <p:cBhvr>
                                        <p:cTn id="16" dur="1" fill="hold">
                                          <p:stCondLst>
                                            <p:cond delay="5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6149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[3/6]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0"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8291335"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deutschen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8" name="TextBox 17">
            <a:extLst>
              <a:ext uri="{FF2B5EF4-FFF2-40B4-BE49-F238E27FC236}">
                <a16:creationId xmlns:a16="http://schemas.microsoft.com/office/drawing/2014/main" id="{D2ABCDB3-117C-4FBA-962F-72D6213C30E6}"/>
              </a:ext>
            </a:extLst>
          </p:cNvPr>
          <p:cNvSpPr txBox="1"/>
          <p:nvPr/>
        </p:nvSpPr>
        <p:spPr>
          <a:xfrm>
            <a:off x="553465" y="4998418"/>
            <a:ext cx="3377404" cy="584775"/>
          </a:xfrm>
          <a:prstGeom prst="rect">
            <a:avLst/>
          </a:prstGeom>
          <a:noFill/>
        </p:spPr>
        <p:txBody>
          <a:bodyPr wrap="square" rtlCol="0">
            <a:spAutoFit/>
          </a:bodyPr>
          <a:lstStyle/>
          <a:p>
            <a:pPr algn="ctr"/>
            <a:r>
              <a:rPr lang="en-GB" sz="3200" b="1" dirty="0" err="1">
                <a:solidFill>
                  <a:schemeClr val="accent5">
                    <a:lumMod val="50000"/>
                  </a:schemeClr>
                </a:solidFill>
              </a:rPr>
              <a:t>werden</a:t>
            </a:r>
            <a:endParaRPr lang="en-GB" sz="3200" b="1" dirty="0">
              <a:solidFill>
                <a:schemeClr val="accent5">
                  <a:lumMod val="50000"/>
                </a:schemeClr>
              </a:solidFill>
            </a:endParaRPr>
          </a:p>
        </p:txBody>
      </p:sp>
      <p:sp>
        <p:nvSpPr>
          <p:cNvPr id="19" name="TextBox 18">
            <a:extLst>
              <a:ext uri="{FF2B5EF4-FFF2-40B4-BE49-F238E27FC236}">
                <a16:creationId xmlns:a16="http://schemas.microsoft.com/office/drawing/2014/main" id="{FA8B004E-5DC6-452D-A150-F462818DFD3E}"/>
              </a:ext>
            </a:extLst>
          </p:cNvPr>
          <p:cNvSpPr txBox="1"/>
          <p:nvPr/>
        </p:nvSpPr>
        <p:spPr>
          <a:xfrm>
            <a:off x="3699941" y="5014933"/>
            <a:ext cx="3377404" cy="584775"/>
          </a:xfrm>
          <a:prstGeom prst="rect">
            <a:avLst/>
          </a:prstGeom>
          <a:noFill/>
        </p:spPr>
        <p:txBody>
          <a:bodyPr wrap="square" rtlCol="0">
            <a:spAutoFit/>
          </a:bodyPr>
          <a:lstStyle/>
          <a:p>
            <a:pPr algn="ctr"/>
            <a:r>
              <a:rPr lang="en-GB" sz="3200" b="1" dirty="0">
                <a:solidFill>
                  <a:schemeClr val="accent5">
                    <a:lumMod val="50000"/>
                  </a:schemeClr>
                </a:solidFill>
              </a:rPr>
              <a:t>der </a:t>
            </a:r>
            <a:r>
              <a:rPr lang="en-GB" sz="3200" b="1" dirty="0" err="1">
                <a:solidFill>
                  <a:schemeClr val="accent5">
                    <a:lumMod val="50000"/>
                  </a:schemeClr>
                </a:solidFill>
              </a:rPr>
              <a:t>Punkt</a:t>
            </a:r>
            <a:endParaRPr lang="en-GB" sz="3200" b="1" dirty="0">
              <a:solidFill>
                <a:schemeClr val="accent5">
                  <a:lumMod val="50000"/>
                </a:schemeClr>
              </a:solidFill>
            </a:endParaRPr>
          </a:p>
        </p:txBody>
      </p:sp>
      <p:sp>
        <p:nvSpPr>
          <p:cNvPr id="20" name="TextBox 19">
            <a:extLst>
              <a:ext uri="{FF2B5EF4-FFF2-40B4-BE49-F238E27FC236}">
                <a16:creationId xmlns:a16="http://schemas.microsoft.com/office/drawing/2014/main" id="{6B909D00-C06E-4DDA-9266-F957A9310782}"/>
              </a:ext>
            </a:extLst>
          </p:cNvPr>
          <p:cNvSpPr txBox="1"/>
          <p:nvPr/>
        </p:nvSpPr>
        <p:spPr>
          <a:xfrm>
            <a:off x="6583078" y="4988474"/>
            <a:ext cx="4012624" cy="584775"/>
          </a:xfrm>
          <a:prstGeom prst="rect">
            <a:avLst/>
          </a:prstGeom>
          <a:noFill/>
        </p:spPr>
        <p:txBody>
          <a:bodyPr wrap="square" rtlCol="0">
            <a:spAutoFit/>
          </a:bodyPr>
          <a:lstStyle/>
          <a:p>
            <a:pPr algn="ctr"/>
            <a:r>
              <a:rPr lang="en-US" sz="3200" b="1" dirty="0" err="1">
                <a:solidFill>
                  <a:schemeClr val="accent5">
                    <a:lumMod val="50000"/>
                  </a:schemeClr>
                </a:solidFill>
              </a:rPr>
              <a:t>selbst</a:t>
            </a:r>
            <a:r>
              <a:rPr lang="en-US" sz="3200" b="1" dirty="0">
                <a:solidFill>
                  <a:schemeClr val="accent5">
                    <a:lumMod val="50000"/>
                  </a:schemeClr>
                </a:solidFill>
              </a:rPr>
              <a:t>, </a:t>
            </a:r>
            <a:r>
              <a:rPr lang="en-US" sz="3200" b="1" dirty="0" err="1">
                <a:solidFill>
                  <a:schemeClr val="accent5">
                    <a:lumMod val="50000"/>
                  </a:schemeClr>
                </a:solidFill>
              </a:rPr>
              <a:t>selber</a:t>
            </a:r>
            <a:endParaRPr lang="en-GB" sz="3200" b="1" dirty="0">
              <a:solidFill>
                <a:schemeClr val="accent5">
                  <a:lumMod val="50000"/>
                </a:schemeClr>
              </a:solidFill>
            </a:endParaRPr>
          </a:p>
        </p:txBody>
      </p:sp>
      <p:pic>
        <p:nvPicPr>
          <p:cNvPr id="28" name="Picture 27" descr="Logo&#10;&#10;Description automatically generated with medium confidence">
            <a:extLst>
              <a:ext uri="{FF2B5EF4-FFF2-40B4-BE49-F238E27FC236}">
                <a16:creationId xmlns:a16="http://schemas.microsoft.com/office/drawing/2014/main" id="{B9D097E8-0228-48DA-8F16-12620A07B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66850">
            <a:off x="180578" y="3158981"/>
            <a:ext cx="3706020" cy="583979"/>
          </a:xfrm>
          <a:prstGeom prst="rect">
            <a:avLst/>
          </a:prstGeom>
        </p:spPr>
      </p:pic>
      <p:pic>
        <p:nvPicPr>
          <p:cNvPr id="2050" name="Picture 2" descr="Circle, Dot, Multicolored, Abstract, Logotype, Circular">
            <a:extLst>
              <a:ext uri="{FF2B5EF4-FFF2-40B4-BE49-F238E27FC236}">
                <a16:creationId xmlns:a16="http://schemas.microsoft.com/office/drawing/2014/main" id="{150978FE-2DD4-4B57-B1C0-B6962B19FD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5042" y="2290052"/>
            <a:ext cx="2073860" cy="20738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ite Male, 3D Model, Isolated, 3D, Model, Full Body">
            <a:extLst>
              <a:ext uri="{FF2B5EF4-FFF2-40B4-BE49-F238E27FC236}">
                <a16:creationId xmlns:a16="http://schemas.microsoft.com/office/drawing/2014/main" id="{F90B5348-8662-4858-8BAD-DD84213E10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4768" y="2041078"/>
            <a:ext cx="2673927" cy="26739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D96BD50-AC23-48F7-84E3-493B01202B63}"/>
              </a:ext>
            </a:extLst>
          </p:cNvPr>
          <p:cNvSpPr txBox="1"/>
          <p:nvPr/>
        </p:nvSpPr>
        <p:spPr>
          <a:xfrm>
            <a:off x="4591762" y="4363911"/>
            <a:ext cx="1894760" cy="461665"/>
          </a:xfrm>
          <a:prstGeom prst="rect">
            <a:avLst/>
          </a:prstGeom>
          <a:noFill/>
        </p:spPr>
        <p:txBody>
          <a:bodyPr wrap="square" rtlCol="0">
            <a:spAutoFit/>
          </a:bodyPr>
          <a:lstStyle/>
          <a:p>
            <a:pPr algn="ctr"/>
            <a:r>
              <a:rPr lang="en-GB" sz="2400" b="1" dirty="0">
                <a:solidFill>
                  <a:schemeClr val="accent5">
                    <a:lumMod val="50000"/>
                  </a:schemeClr>
                </a:solidFill>
              </a:rPr>
              <a:t>point, dot</a:t>
            </a:r>
          </a:p>
        </p:txBody>
      </p:sp>
      <p:sp>
        <p:nvSpPr>
          <p:cNvPr id="23" name="TextBox 22">
            <a:extLst>
              <a:ext uri="{FF2B5EF4-FFF2-40B4-BE49-F238E27FC236}">
                <a16:creationId xmlns:a16="http://schemas.microsoft.com/office/drawing/2014/main" id="{0F57463A-5475-4ECB-99A4-55E78951C472}"/>
              </a:ext>
            </a:extLst>
          </p:cNvPr>
          <p:cNvSpPr txBox="1"/>
          <p:nvPr/>
        </p:nvSpPr>
        <p:spPr>
          <a:xfrm>
            <a:off x="7564351" y="4363912"/>
            <a:ext cx="1894760" cy="461665"/>
          </a:xfrm>
          <a:prstGeom prst="rect">
            <a:avLst/>
          </a:prstGeom>
          <a:noFill/>
        </p:spPr>
        <p:txBody>
          <a:bodyPr wrap="square" rtlCol="0">
            <a:spAutoFit/>
          </a:bodyPr>
          <a:lstStyle/>
          <a:p>
            <a:pPr algn="ctr"/>
            <a:r>
              <a:rPr lang="en-GB" sz="2400" b="1" dirty="0">
                <a:solidFill>
                  <a:schemeClr val="accent5">
                    <a:lumMod val="50000"/>
                  </a:schemeClr>
                </a:solidFill>
              </a:rPr>
              <a:t>self</a:t>
            </a:r>
          </a:p>
        </p:txBody>
      </p:sp>
    </p:spTree>
    <p:extLst>
      <p:ext uri="{BB962C8B-B14F-4D97-AF65-F5344CB8AC3E}">
        <p14:creationId xmlns:p14="http://schemas.microsoft.com/office/powerpoint/2010/main" val="57740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6000"/>
                                        <p:tgtEl>
                                          <p:spTgt spid="7"/>
                                        </p:tgtEl>
                                      </p:cBhvr>
                                    </p:animEffect>
                                    <p:set>
                                      <p:cBhvr>
                                        <p:cTn id="16" dur="1" fill="hold">
                                          <p:stCondLst>
                                            <p:cond delay="5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6149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[4/6]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0"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8291335"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deutschen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8" name="TextBox 17">
            <a:extLst>
              <a:ext uri="{FF2B5EF4-FFF2-40B4-BE49-F238E27FC236}">
                <a16:creationId xmlns:a16="http://schemas.microsoft.com/office/drawing/2014/main" id="{D2ABCDB3-117C-4FBA-962F-72D6213C30E6}"/>
              </a:ext>
            </a:extLst>
          </p:cNvPr>
          <p:cNvSpPr txBox="1"/>
          <p:nvPr/>
        </p:nvSpPr>
        <p:spPr>
          <a:xfrm>
            <a:off x="553465" y="4998418"/>
            <a:ext cx="3377404" cy="584775"/>
          </a:xfrm>
          <a:prstGeom prst="rect">
            <a:avLst/>
          </a:prstGeom>
          <a:noFill/>
        </p:spPr>
        <p:txBody>
          <a:bodyPr wrap="square" rtlCol="0">
            <a:spAutoFit/>
          </a:bodyPr>
          <a:lstStyle/>
          <a:p>
            <a:pPr algn="ctr"/>
            <a:r>
              <a:rPr lang="en-GB" sz="3200" b="1" dirty="0" err="1">
                <a:solidFill>
                  <a:schemeClr val="accent5">
                    <a:lumMod val="50000"/>
                  </a:schemeClr>
                </a:solidFill>
              </a:rPr>
              <a:t>noch</a:t>
            </a:r>
            <a:endParaRPr lang="en-GB" sz="3200" b="1" dirty="0">
              <a:solidFill>
                <a:schemeClr val="accent5">
                  <a:lumMod val="50000"/>
                </a:schemeClr>
              </a:solidFill>
            </a:endParaRPr>
          </a:p>
        </p:txBody>
      </p:sp>
      <p:sp>
        <p:nvSpPr>
          <p:cNvPr id="19" name="TextBox 18">
            <a:extLst>
              <a:ext uri="{FF2B5EF4-FFF2-40B4-BE49-F238E27FC236}">
                <a16:creationId xmlns:a16="http://schemas.microsoft.com/office/drawing/2014/main" id="{FA8B004E-5DC6-452D-A150-F462818DFD3E}"/>
              </a:ext>
            </a:extLst>
          </p:cNvPr>
          <p:cNvSpPr txBox="1"/>
          <p:nvPr/>
        </p:nvSpPr>
        <p:spPr>
          <a:xfrm>
            <a:off x="3699941" y="5014933"/>
            <a:ext cx="3377404" cy="584775"/>
          </a:xfrm>
          <a:prstGeom prst="rect">
            <a:avLst/>
          </a:prstGeom>
          <a:noFill/>
        </p:spPr>
        <p:txBody>
          <a:bodyPr wrap="square" rtlCol="0">
            <a:spAutoFit/>
          </a:bodyPr>
          <a:lstStyle/>
          <a:p>
            <a:pPr algn="ctr"/>
            <a:r>
              <a:rPr lang="en-GB" sz="3200" b="1" dirty="0" err="1">
                <a:solidFill>
                  <a:schemeClr val="accent5">
                    <a:lumMod val="50000"/>
                  </a:schemeClr>
                </a:solidFill>
              </a:rPr>
              <a:t>vergessen</a:t>
            </a:r>
            <a:endParaRPr lang="en-GB" sz="3200" b="1" dirty="0">
              <a:solidFill>
                <a:schemeClr val="accent5">
                  <a:lumMod val="50000"/>
                </a:schemeClr>
              </a:solidFill>
            </a:endParaRPr>
          </a:p>
        </p:txBody>
      </p:sp>
      <p:sp>
        <p:nvSpPr>
          <p:cNvPr id="20" name="TextBox 19">
            <a:extLst>
              <a:ext uri="{FF2B5EF4-FFF2-40B4-BE49-F238E27FC236}">
                <a16:creationId xmlns:a16="http://schemas.microsoft.com/office/drawing/2014/main" id="{6B909D00-C06E-4DDA-9266-F957A9310782}"/>
              </a:ext>
            </a:extLst>
          </p:cNvPr>
          <p:cNvSpPr txBox="1"/>
          <p:nvPr/>
        </p:nvSpPr>
        <p:spPr>
          <a:xfrm>
            <a:off x="6731220" y="5020942"/>
            <a:ext cx="3377404" cy="584775"/>
          </a:xfrm>
          <a:prstGeom prst="rect">
            <a:avLst/>
          </a:prstGeom>
          <a:noFill/>
        </p:spPr>
        <p:txBody>
          <a:bodyPr wrap="square" rtlCol="0">
            <a:spAutoFit/>
          </a:bodyPr>
          <a:lstStyle/>
          <a:p>
            <a:pPr algn="ctr"/>
            <a:r>
              <a:rPr lang="en-GB" sz="3200" b="1" dirty="0" err="1">
                <a:solidFill>
                  <a:schemeClr val="accent5">
                    <a:lumMod val="50000"/>
                  </a:schemeClr>
                </a:solidFill>
              </a:rPr>
              <a:t>ganz</a:t>
            </a:r>
            <a:endParaRPr lang="en-GB" sz="3200" b="1" dirty="0">
              <a:solidFill>
                <a:schemeClr val="accent5">
                  <a:lumMod val="50000"/>
                </a:schemeClr>
              </a:solidFill>
            </a:endParaRPr>
          </a:p>
        </p:txBody>
      </p:sp>
      <p:pic>
        <p:nvPicPr>
          <p:cNvPr id="23" name="Picture 22" descr="A picture containing text, clipart&#10;&#10;Description automatically generated">
            <a:extLst>
              <a:ext uri="{FF2B5EF4-FFF2-40B4-BE49-F238E27FC236}">
                <a16:creationId xmlns:a16="http://schemas.microsoft.com/office/drawing/2014/main" id="{AA2CAB6F-3592-45C2-A380-D06C7C1E1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1539">
            <a:off x="810816" y="3300033"/>
            <a:ext cx="2727035" cy="1018093"/>
          </a:xfrm>
          <a:prstGeom prst="rect">
            <a:avLst/>
          </a:prstGeom>
        </p:spPr>
      </p:pic>
      <p:pic>
        <p:nvPicPr>
          <p:cNvPr id="3074" name="Picture 2" descr="Reminder, Bow, Red Ribbon, Hand, Symbols, Knot, Event">
            <a:extLst>
              <a:ext uri="{FF2B5EF4-FFF2-40B4-BE49-F238E27FC236}">
                <a16:creationId xmlns:a16="http://schemas.microsoft.com/office/drawing/2014/main" id="{CA43B078-EE4C-4EDE-8A5C-A7B75C8AFC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3487" y="2300754"/>
            <a:ext cx="1333950" cy="19884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uzzle, Puzzle Piece, Missing Part, Complete, Fill Gaps">
            <a:extLst>
              <a:ext uri="{FF2B5EF4-FFF2-40B4-BE49-F238E27FC236}">
                <a16:creationId xmlns:a16="http://schemas.microsoft.com/office/drawing/2014/main" id="{76874176-052E-4F36-8874-4C137CDB0E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9435" y="2530840"/>
            <a:ext cx="2599688" cy="18522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FDE6534-1359-458C-BC69-5CA3C29CBA18}"/>
              </a:ext>
            </a:extLst>
          </p:cNvPr>
          <p:cNvSpPr txBox="1"/>
          <p:nvPr/>
        </p:nvSpPr>
        <p:spPr>
          <a:xfrm>
            <a:off x="3845545" y="4383118"/>
            <a:ext cx="3185141" cy="461665"/>
          </a:xfrm>
          <a:prstGeom prst="rect">
            <a:avLst/>
          </a:prstGeom>
          <a:noFill/>
        </p:spPr>
        <p:txBody>
          <a:bodyPr wrap="square" rtlCol="0">
            <a:spAutoFit/>
          </a:bodyPr>
          <a:lstStyle/>
          <a:p>
            <a:pPr algn="ctr"/>
            <a:r>
              <a:rPr lang="en-GB" sz="2400" b="1" dirty="0">
                <a:solidFill>
                  <a:schemeClr val="accent5">
                    <a:lumMod val="50000"/>
                  </a:schemeClr>
                </a:solidFill>
              </a:rPr>
              <a:t>to forget, forgetting</a:t>
            </a:r>
          </a:p>
        </p:txBody>
      </p:sp>
      <p:sp>
        <p:nvSpPr>
          <p:cNvPr id="25" name="TextBox 24">
            <a:extLst>
              <a:ext uri="{FF2B5EF4-FFF2-40B4-BE49-F238E27FC236}">
                <a16:creationId xmlns:a16="http://schemas.microsoft.com/office/drawing/2014/main" id="{7F6BC08B-6BBF-45B3-9088-C0162C05D401}"/>
              </a:ext>
            </a:extLst>
          </p:cNvPr>
          <p:cNvSpPr txBox="1"/>
          <p:nvPr/>
        </p:nvSpPr>
        <p:spPr>
          <a:xfrm>
            <a:off x="7266933" y="4370742"/>
            <a:ext cx="2312105" cy="461665"/>
          </a:xfrm>
          <a:prstGeom prst="rect">
            <a:avLst/>
          </a:prstGeom>
          <a:noFill/>
        </p:spPr>
        <p:txBody>
          <a:bodyPr wrap="square" rtlCol="0">
            <a:spAutoFit/>
          </a:bodyPr>
          <a:lstStyle/>
          <a:p>
            <a:pPr algn="ctr"/>
            <a:r>
              <a:rPr lang="en-GB" sz="2400" b="1" dirty="0">
                <a:solidFill>
                  <a:schemeClr val="accent5">
                    <a:lumMod val="50000"/>
                  </a:schemeClr>
                </a:solidFill>
              </a:rPr>
              <a:t>whole, all the</a:t>
            </a:r>
          </a:p>
        </p:txBody>
      </p:sp>
    </p:spTree>
    <p:extLst>
      <p:ext uri="{BB962C8B-B14F-4D97-AF65-F5344CB8AC3E}">
        <p14:creationId xmlns:p14="http://schemas.microsoft.com/office/powerpoint/2010/main" val="172222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6000"/>
                                        <p:tgtEl>
                                          <p:spTgt spid="7"/>
                                        </p:tgtEl>
                                      </p:cBhvr>
                                    </p:animEffect>
                                    <p:set>
                                      <p:cBhvr>
                                        <p:cTn id="16" dur="1" fill="hold">
                                          <p:stCondLst>
                                            <p:cond delay="5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6149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[5/6]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0"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8291335"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deutschen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8" name="TextBox 17">
            <a:extLst>
              <a:ext uri="{FF2B5EF4-FFF2-40B4-BE49-F238E27FC236}">
                <a16:creationId xmlns:a16="http://schemas.microsoft.com/office/drawing/2014/main" id="{D2ABCDB3-117C-4FBA-962F-72D6213C30E6}"/>
              </a:ext>
            </a:extLst>
          </p:cNvPr>
          <p:cNvSpPr txBox="1"/>
          <p:nvPr/>
        </p:nvSpPr>
        <p:spPr>
          <a:xfrm>
            <a:off x="553465" y="4998418"/>
            <a:ext cx="3377404" cy="584775"/>
          </a:xfrm>
          <a:prstGeom prst="rect">
            <a:avLst/>
          </a:prstGeom>
          <a:noFill/>
        </p:spPr>
        <p:txBody>
          <a:bodyPr wrap="square" rtlCol="0">
            <a:spAutoFit/>
          </a:bodyPr>
          <a:lstStyle/>
          <a:p>
            <a:pPr algn="ctr"/>
            <a:r>
              <a:rPr lang="en-GB" sz="3200" b="1" dirty="0">
                <a:solidFill>
                  <a:schemeClr val="accent5">
                    <a:lumMod val="50000"/>
                  </a:schemeClr>
                </a:solidFill>
              </a:rPr>
              <a:t>du </a:t>
            </a:r>
            <a:r>
              <a:rPr lang="en-GB" sz="3200" b="1" dirty="0" err="1">
                <a:solidFill>
                  <a:schemeClr val="accent5">
                    <a:lumMod val="50000"/>
                  </a:schemeClr>
                </a:solidFill>
              </a:rPr>
              <a:t>wirst</a:t>
            </a:r>
            <a:endParaRPr lang="en-GB" sz="3200" b="1" dirty="0">
              <a:solidFill>
                <a:schemeClr val="accent5">
                  <a:lumMod val="50000"/>
                </a:schemeClr>
              </a:solidFill>
            </a:endParaRPr>
          </a:p>
        </p:txBody>
      </p:sp>
      <p:sp>
        <p:nvSpPr>
          <p:cNvPr id="19" name="TextBox 18">
            <a:extLst>
              <a:ext uri="{FF2B5EF4-FFF2-40B4-BE49-F238E27FC236}">
                <a16:creationId xmlns:a16="http://schemas.microsoft.com/office/drawing/2014/main" id="{FA8B004E-5DC6-452D-A150-F462818DFD3E}"/>
              </a:ext>
            </a:extLst>
          </p:cNvPr>
          <p:cNvSpPr txBox="1"/>
          <p:nvPr/>
        </p:nvSpPr>
        <p:spPr>
          <a:xfrm>
            <a:off x="3699941" y="5014933"/>
            <a:ext cx="3377404" cy="584775"/>
          </a:xfrm>
          <a:prstGeom prst="rect">
            <a:avLst/>
          </a:prstGeom>
          <a:noFill/>
        </p:spPr>
        <p:txBody>
          <a:bodyPr wrap="square" rtlCol="0">
            <a:spAutoFit/>
          </a:bodyPr>
          <a:lstStyle/>
          <a:p>
            <a:pPr algn="ctr"/>
            <a:r>
              <a:rPr lang="en-GB" sz="3200" b="1" dirty="0" err="1">
                <a:solidFill>
                  <a:schemeClr val="accent5">
                    <a:lumMod val="50000"/>
                  </a:schemeClr>
                </a:solidFill>
              </a:rPr>
              <a:t>Juli</a:t>
            </a:r>
            <a:endParaRPr lang="en-GB" sz="3200" b="1" dirty="0">
              <a:solidFill>
                <a:schemeClr val="accent5">
                  <a:lumMod val="50000"/>
                </a:schemeClr>
              </a:solidFill>
            </a:endParaRPr>
          </a:p>
        </p:txBody>
      </p:sp>
      <p:sp>
        <p:nvSpPr>
          <p:cNvPr id="20" name="TextBox 19">
            <a:extLst>
              <a:ext uri="{FF2B5EF4-FFF2-40B4-BE49-F238E27FC236}">
                <a16:creationId xmlns:a16="http://schemas.microsoft.com/office/drawing/2014/main" id="{6B909D00-C06E-4DDA-9266-F957A9310782}"/>
              </a:ext>
            </a:extLst>
          </p:cNvPr>
          <p:cNvSpPr txBox="1"/>
          <p:nvPr/>
        </p:nvSpPr>
        <p:spPr>
          <a:xfrm>
            <a:off x="6731220" y="4987330"/>
            <a:ext cx="3377404" cy="584775"/>
          </a:xfrm>
          <a:prstGeom prst="rect">
            <a:avLst/>
          </a:prstGeom>
          <a:noFill/>
        </p:spPr>
        <p:txBody>
          <a:bodyPr wrap="square" rtlCol="0">
            <a:spAutoFit/>
          </a:bodyPr>
          <a:lstStyle/>
          <a:p>
            <a:pPr algn="ctr"/>
            <a:r>
              <a:rPr lang="en-GB" sz="3200" b="1" dirty="0">
                <a:solidFill>
                  <a:schemeClr val="accent5">
                    <a:lumMod val="50000"/>
                  </a:schemeClr>
                </a:solidFill>
              </a:rPr>
              <a:t>in </a:t>
            </a:r>
            <a:r>
              <a:rPr lang="en-GB" sz="3200" b="1" dirty="0" err="1">
                <a:solidFill>
                  <a:schemeClr val="accent5">
                    <a:lumMod val="50000"/>
                  </a:schemeClr>
                </a:solidFill>
              </a:rPr>
              <a:t>Ordnung</a:t>
            </a:r>
            <a:endParaRPr lang="en-GB" sz="3200" b="1" dirty="0">
              <a:solidFill>
                <a:schemeClr val="accent5">
                  <a:lumMod val="50000"/>
                </a:schemeClr>
              </a:solidFill>
            </a:endParaRPr>
          </a:p>
        </p:txBody>
      </p:sp>
      <p:pic>
        <p:nvPicPr>
          <p:cNvPr id="23" name="Picture 22" descr="Text&#10;&#10;Description automatically generated">
            <a:extLst>
              <a:ext uri="{FF2B5EF4-FFF2-40B4-BE49-F238E27FC236}">
                <a16:creationId xmlns:a16="http://schemas.microsoft.com/office/drawing/2014/main" id="{31311B34-D3F0-4087-B5A1-10943FC08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68496">
            <a:off x="404208" y="3157395"/>
            <a:ext cx="3173608" cy="1149196"/>
          </a:xfrm>
          <a:prstGeom prst="rect">
            <a:avLst/>
          </a:prstGeom>
        </p:spPr>
      </p:pic>
      <p:pic>
        <p:nvPicPr>
          <p:cNvPr id="4098" name="Picture 2" descr="Independence Day, Usa, America, Calendar, Event">
            <a:extLst>
              <a:ext uri="{FF2B5EF4-FFF2-40B4-BE49-F238E27FC236}">
                <a16:creationId xmlns:a16="http://schemas.microsoft.com/office/drawing/2014/main" id="{59BB1AE8-7105-449F-A9B6-F3DD5136A2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5562" y="2321685"/>
            <a:ext cx="2050553" cy="24045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umbs, Up, Like, Thumb, Confirm, Okay, Go, Green">
            <a:extLst>
              <a:ext uri="{FF2B5EF4-FFF2-40B4-BE49-F238E27FC236}">
                <a16:creationId xmlns:a16="http://schemas.microsoft.com/office/drawing/2014/main" id="{2F28CA90-E83A-4CD8-85F6-C8B8997288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6395" y="2353741"/>
            <a:ext cx="1050140" cy="19239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EF85EFB-1BC3-4DDF-8058-7AE365F91630}"/>
              </a:ext>
            </a:extLst>
          </p:cNvPr>
          <p:cNvSpPr txBox="1"/>
          <p:nvPr/>
        </p:nvSpPr>
        <p:spPr>
          <a:xfrm>
            <a:off x="7680464" y="4230614"/>
            <a:ext cx="1894760" cy="461665"/>
          </a:xfrm>
          <a:prstGeom prst="rect">
            <a:avLst/>
          </a:prstGeom>
          <a:noFill/>
        </p:spPr>
        <p:txBody>
          <a:bodyPr wrap="square" rtlCol="0">
            <a:spAutoFit/>
          </a:bodyPr>
          <a:lstStyle/>
          <a:p>
            <a:pPr algn="ctr"/>
            <a:r>
              <a:rPr lang="en-GB" sz="2400" b="1" dirty="0">
                <a:solidFill>
                  <a:schemeClr val="accent5">
                    <a:lumMod val="50000"/>
                  </a:schemeClr>
                </a:solidFill>
              </a:rPr>
              <a:t>OK</a:t>
            </a:r>
          </a:p>
        </p:txBody>
      </p:sp>
    </p:spTree>
    <p:extLst>
      <p:ext uri="{BB962C8B-B14F-4D97-AF65-F5344CB8AC3E}">
        <p14:creationId xmlns:p14="http://schemas.microsoft.com/office/powerpoint/2010/main" val="132150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6000"/>
                                        <p:tgtEl>
                                          <p:spTgt spid="7"/>
                                        </p:tgtEl>
                                      </p:cBhvr>
                                    </p:animEffect>
                                    <p:set>
                                      <p:cBhvr>
                                        <p:cTn id="16" dur="1" fill="hold">
                                          <p:stCondLst>
                                            <p:cond delay="5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6075214" cy="869950"/>
          </a:xfrm>
          <a:prstGeom prst="rect">
            <a:avLst/>
          </a:prstGeom>
        </p:spPr>
      </p:pic>
      <p:sp>
        <p:nvSpPr>
          <p:cNvPr id="4" name="Title 3"/>
          <p:cNvSpPr>
            <a:spLocks noGrp="1"/>
          </p:cNvSpPr>
          <p:nvPr>
            <p:ph type="title"/>
          </p:nvPr>
        </p:nvSpPr>
        <p:spPr>
          <a:xfrm>
            <a:off x="-1" y="134387"/>
            <a:ext cx="5771324" cy="707849"/>
          </a:xfrm>
        </p:spPr>
        <p:txBody>
          <a:bodyPr>
            <a:normAutofit fontScale="90000"/>
          </a:bodyPr>
          <a:lstStyle/>
          <a:p>
            <a:r>
              <a:rPr lang="en-GB" sz="3600" b="1" dirty="0">
                <a:solidFill>
                  <a:schemeClr val="bg1"/>
                </a:solidFill>
              </a:rPr>
              <a:t>Das Deutsche Rote </a:t>
            </a:r>
            <a:r>
              <a:rPr lang="en-GB" sz="3600" b="1" dirty="0" err="1">
                <a:solidFill>
                  <a:schemeClr val="bg1"/>
                </a:solidFill>
              </a:rPr>
              <a:t>Kreuz</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297570" y="-3524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478149"/>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0" i="0" u="sng" strike="noStrike" kern="1200" cap="none" spc="0" normalizeH="0" baseline="0" noProof="0" dirty="0">
                <a:ln>
                  <a:noFill/>
                </a:ln>
                <a:solidFill>
                  <a:srgbClr val="1F4E79"/>
                </a:solidFill>
                <a:effectLst/>
                <a:uLnTx/>
                <a:uFillTx/>
                <a:latin typeface="Century Gothic" panose="020F0302020204030204"/>
                <a:ea typeface="+mn-ea"/>
                <a:cs typeface="+mn-cs"/>
              </a:rPr>
              <a:t>Das Deutsche Rote Kreuz (DRK)*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Am Tag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bin ich Schauspieler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Am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Abend</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habe ich ein Hobby: seit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Juli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arbeite ich freiwillig für das DRK.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Aus diesem Grund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verdiene ich kein Geld, aber man bezahlt meine Kosten und ich bekomme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eine Uniform</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Ich habe viel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erlebt</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Ich habe zum Beispiel Menschen nach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Angriffen</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geholfen und sie an einen sicheren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Ort</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gebracht. Natürlich kann das ganz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gefährlich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sein, es ist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nicht leicht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und ich kann sehr müde werden. Aber ich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habe Lust</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Menschen zu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helfen</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und mehr zu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erfahren</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Ich weiß selbst, dass die Welt noch nicht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in Ordnung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ist. Deshalb will ich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gemeinsam</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mit dem DRK neue Gesetze, die uns erlauben werden, mehr Menschen zu schützen.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Ich sage allen, die in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Deutschland</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wohnen: wenn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du</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genug Zeit          hast, warum nicht freiwillig für das DRK arbeiten?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Du</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wirst          es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richtig</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genießen und es nie vergessen!</a:t>
            </a:r>
            <a:endParaRPr kumimoji="0" lang="en-GB" sz="19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27557"/>
            <a:ext cx="1619526"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482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perfekt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55398" y="2829698"/>
            <a:ext cx="1543050"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11735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Haus</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deshalb</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3" y="6361165"/>
            <a:ext cx="161579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Frankreich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735170" y="6361165"/>
            <a:ext cx="13400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209807" y="6359211"/>
            <a:ext cx="13400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Unfällen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7689762" y="6366540"/>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5857" y="4524242"/>
            <a:ext cx="1543050" cy="9869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erkaufe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10284" y="3909613"/>
            <a:ext cx="1543050" cy="4004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August</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10284" y="322266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10284" y="256177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10284" y="1897981"/>
            <a:ext cx="1833244" cy="4009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nterstützen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Speech Bubble: Rectangle with Corners Rounded 32">
            <a:extLst>
              <a:ext uri="{FF2B5EF4-FFF2-40B4-BE49-F238E27FC236}">
                <a16:creationId xmlns:a16="http://schemas.microsoft.com/office/drawing/2014/main" id="{DC2CB9E4-AFFE-491D-80E4-6F0819572CAB}"/>
              </a:ext>
            </a:extLst>
          </p:cNvPr>
          <p:cNvSpPr/>
          <p:nvPr/>
        </p:nvSpPr>
        <p:spPr>
          <a:xfrm>
            <a:off x="9461412" y="5951692"/>
            <a:ext cx="2667000" cy="407781"/>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German red cross</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4" name="Rectangle: Rounded Corners 33">
            <a:extLst>
              <a:ext uri="{FF2B5EF4-FFF2-40B4-BE49-F238E27FC236}">
                <a16:creationId xmlns:a16="http://schemas.microsoft.com/office/drawing/2014/main" id="{A61FCE31-4B47-4C42-BD0C-EA5D65B03007}"/>
              </a:ext>
            </a:extLst>
          </p:cNvPr>
          <p:cNvSpPr/>
          <p:nvPr/>
        </p:nvSpPr>
        <p:spPr>
          <a:xfrm>
            <a:off x="3094923" y="1963799"/>
            <a:ext cx="2676400" cy="26167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v</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erkaufe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Telefone</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81FD56DE-BF54-405C-8E9B-36DE283140C4}"/>
              </a:ext>
            </a:extLst>
          </p:cNvPr>
          <p:cNvSpPr/>
          <p:nvPr/>
        </p:nvSpPr>
        <p:spPr>
          <a:xfrm>
            <a:off x="6249504" y="1950953"/>
            <a:ext cx="1649317" cy="30353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Nachmittag</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4C4E5B14-B59D-495E-9247-5D57EF22D777}"/>
              </a:ext>
            </a:extLst>
          </p:cNvPr>
          <p:cNvSpPr/>
          <p:nvPr/>
        </p:nvSpPr>
        <p:spPr>
          <a:xfrm>
            <a:off x="3469364" y="2242643"/>
            <a:ext cx="1036474" cy="30344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August</a:t>
            </a:r>
          </a:p>
        </p:txBody>
      </p:sp>
      <p:sp>
        <p:nvSpPr>
          <p:cNvPr id="38" name="Rectangle: Rounded Corners 37">
            <a:extLst>
              <a:ext uri="{FF2B5EF4-FFF2-40B4-BE49-F238E27FC236}">
                <a16:creationId xmlns:a16="http://schemas.microsoft.com/office/drawing/2014/main" id="{964F84DF-497D-4BF0-962E-182EBEAF23B6}"/>
              </a:ext>
            </a:extLst>
          </p:cNvPr>
          <p:cNvSpPr/>
          <p:nvPr/>
        </p:nvSpPr>
        <p:spPr>
          <a:xfrm>
            <a:off x="2130632" y="2554134"/>
            <a:ext cx="2241951" cy="2432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Deshalb</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25B89312-500D-4411-9A9B-9AEBED4D6EF0}"/>
              </a:ext>
            </a:extLst>
          </p:cNvPr>
          <p:cNvSpPr/>
          <p:nvPr/>
        </p:nvSpPr>
        <p:spPr>
          <a:xfrm>
            <a:off x="5966078" y="2810549"/>
            <a:ext cx="1649318" cy="31171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Kleidung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12D60268-4B0C-4B8D-8FBA-F3ED8FC11417}"/>
              </a:ext>
            </a:extLst>
          </p:cNvPr>
          <p:cNvSpPr/>
          <p:nvPr/>
        </p:nvSpPr>
        <p:spPr>
          <a:xfrm>
            <a:off x="2107022" y="3112569"/>
            <a:ext cx="1318158" cy="30129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gesehen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78A1BBB8-6A0C-4B5C-89DC-082CC3B1FE30}"/>
              </a:ext>
            </a:extLst>
          </p:cNvPr>
          <p:cNvSpPr/>
          <p:nvPr/>
        </p:nvSpPr>
        <p:spPr>
          <a:xfrm>
            <a:off x="8060837" y="3122261"/>
            <a:ext cx="1343142" cy="30129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Unfällen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1DED1ED4-53D0-4FE5-BC37-11F8E13F7444}"/>
              </a:ext>
            </a:extLst>
          </p:cNvPr>
          <p:cNvSpPr/>
          <p:nvPr/>
        </p:nvSpPr>
        <p:spPr>
          <a:xfrm>
            <a:off x="4538560" y="3398952"/>
            <a:ext cx="2535602" cy="2760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sicheres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Haus</a:t>
            </a:r>
          </a:p>
        </p:txBody>
      </p:sp>
      <p:sp>
        <p:nvSpPr>
          <p:cNvPr id="43" name="Rectangle: Rounded Corners 42">
            <a:extLst>
              <a:ext uri="{FF2B5EF4-FFF2-40B4-BE49-F238E27FC236}">
                <a16:creationId xmlns:a16="http://schemas.microsoft.com/office/drawing/2014/main" id="{B70F988D-1D04-434A-97B6-49B9C7A3C71D}"/>
              </a:ext>
            </a:extLst>
          </p:cNvPr>
          <p:cNvSpPr/>
          <p:nvPr/>
        </p:nvSpPr>
        <p:spPr>
          <a:xfrm>
            <a:off x="3904771" y="3713665"/>
            <a:ext cx="1391607" cy="26435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schwierig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Rounded Corners 43">
            <a:extLst>
              <a:ext uri="{FF2B5EF4-FFF2-40B4-BE49-F238E27FC236}">
                <a16:creationId xmlns:a16="http://schemas.microsoft.com/office/drawing/2014/main" id="{CE4AD7DB-C24E-48AC-BA84-78507EF06466}"/>
              </a:ext>
            </a:extLst>
          </p:cNvPr>
          <p:cNvSpPr/>
          <p:nvPr/>
        </p:nvSpPr>
        <p:spPr>
          <a:xfrm>
            <a:off x="6517787" y="3681579"/>
            <a:ext cx="1381034" cy="27013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schwer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C61B95A9-3CE5-46F6-9E1D-1E7316FB4A31}"/>
              </a:ext>
            </a:extLst>
          </p:cNvPr>
          <p:cNvSpPr/>
          <p:nvPr/>
        </p:nvSpPr>
        <p:spPr>
          <a:xfrm>
            <a:off x="5550452" y="3971003"/>
            <a:ext cx="1193248" cy="2760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will</a:t>
            </a:r>
          </a:p>
        </p:txBody>
      </p:sp>
      <p:sp>
        <p:nvSpPr>
          <p:cNvPr id="46" name="Rectangle: Rounded Corners 45">
            <a:extLst>
              <a:ext uri="{FF2B5EF4-FFF2-40B4-BE49-F238E27FC236}">
                <a16:creationId xmlns:a16="http://schemas.microsoft.com/office/drawing/2014/main" id="{E3E21F2A-CCD7-44F8-A477-C58DFFBD90D9}"/>
              </a:ext>
            </a:extLst>
          </p:cNvPr>
          <p:cNvSpPr/>
          <p:nvPr/>
        </p:nvSpPr>
        <p:spPr>
          <a:xfrm>
            <a:off x="8060837" y="4018906"/>
            <a:ext cx="1706015" cy="26521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unterstützen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9EC58BA2-EB6E-4050-A787-8265E7BD5ECE}"/>
              </a:ext>
            </a:extLst>
          </p:cNvPr>
          <p:cNvSpPr/>
          <p:nvPr/>
        </p:nvSpPr>
        <p:spPr>
          <a:xfrm>
            <a:off x="3343563" y="4261345"/>
            <a:ext cx="1391607" cy="297647"/>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lernen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Rounded Corners 47">
            <a:extLst>
              <a:ext uri="{FF2B5EF4-FFF2-40B4-BE49-F238E27FC236}">
                <a16:creationId xmlns:a16="http://schemas.microsoft.com/office/drawing/2014/main" id="{326CB42C-4C65-4888-AC2E-E1CBDD9EECA7}"/>
              </a:ext>
            </a:extLst>
          </p:cNvPr>
          <p:cNvSpPr/>
          <p:nvPr/>
        </p:nvSpPr>
        <p:spPr>
          <a:xfrm>
            <a:off x="2081716" y="4599896"/>
            <a:ext cx="1391607" cy="24769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perfekt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30264B60-D21E-400E-91EB-71BF2D95E3AA}"/>
              </a:ext>
            </a:extLst>
          </p:cNvPr>
          <p:cNvSpPr/>
          <p:nvPr/>
        </p:nvSpPr>
        <p:spPr>
          <a:xfrm>
            <a:off x="5722302" y="4534620"/>
            <a:ext cx="1576571" cy="31276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C1197349-F65C-4BFA-A420-14D7F2DD632D}"/>
              </a:ext>
            </a:extLst>
          </p:cNvPr>
          <p:cNvSpPr/>
          <p:nvPr/>
        </p:nvSpPr>
        <p:spPr>
          <a:xfrm>
            <a:off x="4656847" y="5106671"/>
            <a:ext cx="1553456" cy="3077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Frankreich</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1E5AB38A-7116-4368-B647-F1ECBDC98A32}"/>
              </a:ext>
            </a:extLst>
          </p:cNvPr>
          <p:cNvSpPr/>
          <p:nvPr/>
        </p:nvSpPr>
        <p:spPr>
          <a:xfrm>
            <a:off x="8051717" y="5126942"/>
            <a:ext cx="680691" cy="3007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Sie</a:t>
            </a:r>
          </a:p>
        </p:txBody>
      </p:sp>
      <p:sp>
        <p:nvSpPr>
          <p:cNvPr id="52" name="Rectangle: Rounded Corners 51">
            <a:extLst>
              <a:ext uri="{FF2B5EF4-FFF2-40B4-BE49-F238E27FC236}">
                <a16:creationId xmlns:a16="http://schemas.microsoft.com/office/drawing/2014/main" id="{213AF63C-C37C-45C1-A553-D213762C315C}"/>
              </a:ext>
            </a:extLst>
          </p:cNvPr>
          <p:cNvSpPr/>
          <p:nvPr/>
        </p:nvSpPr>
        <p:spPr>
          <a:xfrm>
            <a:off x="2599009" y="5393167"/>
            <a:ext cx="1137131" cy="3007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haben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E074789A-1D9F-45FE-8429-78909DBFA01C}"/>
              </a:ext>
            </a:extLst>
          </p:cNvPr>
          <p:cNvSpPr/>
          <p:nvPr/>
        </p:nvSpPr>
        <p:spPr>
          <a:xfrm>
            <a:off x="2062581" y="5734825"/>
            <a:ext cx="1615794" cy="34273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werden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8E0BE5FF-DA65-47A3-8A48-1645A17CEA45}"/>
              </a:ext>
            </a:extLst>
          </p:cNvPr>
          <p:cNvSpPr/>
          <p:nvPr/>
        </p:nvSpPr>
        <p:spPr>
          <a:xfrm>
            <a:off x="4028958" y="5728841"/>
            <a:ext cx="1352623" cy="297647"/>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sehr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viel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5" name="Picture 54" descr="Drc, German Red Cross">
            <a:extLst>
              <a:ext uri="{FF2B5EF4-FFF2-40B4-BE49-F238E27FC236}">
                <a16:creationId xmlns:a16="http://schemas.microsoft.com/office/drawing/2014/main" id="{60A28C69-2568-4C90-9546-CFF6333165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4510" y="823866"/>
            <a:ext cx="1136650" cy="852170"/>
          </a:xfrm>
          <a:prstGeom prst="rect">
            <a:avLst/>
          </a:prstGeom>
          <a:noFill/>
          <a:ln>
            <a:noFill/>
          </a:ln>
        </p:spPr>
      </p:pic>
    </p:spTree>
    <p:extLst>
      <p:ext uri="{BB962C8B-B14F-4D97-AF65-F5344CB8AC3E}">
        <p14:creationId xmlns:p14="http://schemas.microsoft.com/office/powerpoint/2010/main" val="17099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25" presetClass="emph" presetSubtype="0" fill="hold" grpId="0" nodeType="withEffect">
                                  <p:stCondLst>
                                    <p:cond delay="0"/>
                                  </p:stCondLst>
                                  <p:childTnLst>
                                    <p:animClr clrSpc="hsl" dir="cw">
                                      <p:cBhvr override="childStyle">
                                        <p:cTn id="8" dur="500" fill="hold"/>
                                        <p:tgtEl>
                                          <p:spTgt spid="27"/>
                                        </p:tgtEl>
                                        <p:attrNameLst>
                                          <p:attrName>style.color</p:attrName>
                                        </p:attrNameLst>
                                      </p:cBhvr>
                                      <p:by>
                                        <p:hsl h="0" s="-70588" l="0"/>
                                      </p:by>
                                    </p:animClr>
                                    <p:animClr clrSpc="hsl" dir="cw">
                                      <p:cBhvr>
                                        <p:cTn id="9" dur="500" fill="hold"/>
                                        <p:tgtEl>
                                          <p:spTgt spid="27"/>
                                        </p:tgtEl>
                                        <p:attrNameLst>
                                          <p:attrName>fillcolor</p:attrName>
                                        </p:attrNameLst>
                                      </p:cBhvr>
                                      <p:by>
                                        <p:hsl h="0" s="-70588" l="0"/>
                                      </p:by>
                                    </p:animClr>
                                    <p:animClr clrSpc="hsl" dir="cw">
                                      <p:cBhvr>
                                        <p:cTn id="10" dur="500" fill="hold"/>
                                        <p:tgtEl>
                                          <p:spTgt spid="27"/>
                                        </p:tgtEl>
                                        <p:attrNameLst>
                                          <p:attrName>stroke.color</p:attrName>
                                        </p:attrNameLst>
                                      </p:cBhvr>
                                      <p:by>
                                        <p:hsl h="0" s="-70588" l="0"/>
                                      </p:by>
                                    </p:animClr>
                                    <p:set>
                                      <p:cBhvr>
                                        <p:cTn id="11" dur="500" fill="hold"/>
                                        <p:tgtEl>
                                          <p:spTgt spid="27"/>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par>
                                <p:cTn id="16" presetID="25" presetClass="emph" presetSubtype="0" fill="hold" grpId="0" nodeType="withEffect">
                                  <p:stCondLst>
                                    <p:cond delay="0"/>
                                  </p:stCondLst>
                                  <p:childTnLst>
                                    <p:animClr clrSpc="hsl" dir="cw">
                                      <p:cBhvr override="childStyle">
                                        <p:cTn id="17" dur="500" fill="hold"/>
                                        <p:tgtEl>
                                          <p:spTgt spid="15"/>
                                        </p:tgtEl>
                                        <p:attrNameLst>
                                          <p:attrName>style.color</p:attrName>
                                        </p:attrNameLst>
                                      </p:cBhvr>
                                      <p:by>
                                        <p:hsl h="0" s="-70588" l="0"/>
                                      </p:by>
                                    </p:animClr>
                                    <p:animClr clrSpc="hsl" dir="cw">
                                      <p:cBhvr>
                                        <p:cTn id="18" dur="500" fill="hold"/>
                                        <p:tgtEl>
                                          <p:spTgt spid="15"/>
                                        </p:tgtEl>
                                        <p:attrNameLst>
                                          <p:attrName>fillcolor</p:attrName>
                                        </p:attrNameLst>
                                      </p:cBhvr>
                                      <p:by>
                                        <p:hsl h="0" s="-70588" l="0"/>
                                      </p:by>
                                    </p:animClr>
                                    <p:animClr clrSpc="hsl" dir="cw">
                                      <p:cBhvr>
                                        <p:cTn id="19" dur="500" fill="hold"/>
                                        <p:tgtEl>
                                          <p:spTgt spid="15"/>
                                        </p:tgtEl>
                                        <p:attrNameLst>
                                          <p:attrName>stroke.color</p:attrName>
                                        </p:attrNameLst>
                                      </p:cBhvr>
                                      <p:by>
                                        <p:hsl h="0" s="-70588" l="0"/>
                                      </p:by>
                                    </p:animClr>
                                    <p:set>
                                      <p:cBhvr>
                                        <p:cTn id="20" dur="500" fill="hold"/>
                                        <p:tgtEl>
                                          <p:spTgt spid="15"/>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25" presetClass="emph" presetSubtype="0" fill="hold" grpId="0" nodeType="withEffect">
                                  <p:stCondLst>
                                    <p:cond delay="0"/>
                                  </p:stCondLst>
                                  <p:childTnLst>
                                    <p:animClr clrSpc="hsl" dir="cw">
                                      <p:cBhvr override="childStyle">
                                        <p:cTn id="26" dur="500" fill="hold"/>
                                        <p:tgtEl>
                                          <p:spTgt spid="28"/>
                                        </p:tgtEl>
                                        <p:attrNameLst>
                                          <p:attrName>style.color</p:attrName>
                                        </p:attrNameLst>
                                      </p:cBhvr>
                                      <p:by>
                                        <p:hsl h="0" s="-70588" l="0"/>
                                      </p:by>
                                    </p:animClr>
                                    <p:animClr clrSpc="hsl" dir="cw">
                                      <p:cBhvr>
                                        <p:cTn id="27" dur="500" fill="hold"/>
                                        <p:tgtEl>
                                          <p:spTgt spid="28"/>
                                        </p:tgtEl>
                                        <p:attrNameLst>
                                          <p:attrName>fillcolor</p:attrName>
                                        </p:attrNameLst>
                                      </p:cBhvr>
                                      <p:by>
                                        <p:hsl h="0" s="-70588" l="0"/>
                                      </p:by>
                                    </p:animClr>
                                    <p:animClr clrSpc="hsl" dir="cw">
                                      <p:cBhvr>
                                        <p:cTn id="28" dur="500" fill="hold"/>
                                        <p:tgtEl>
                                          <p:spTgt spid="28"/>
                                        </p:tgtEl>
                                        <p:attrNameLst>
                                          <p:attrName>stroke.color</p:attrName>
                                        </p:attrNameLst>
                                      </p:cBhvr>
                                      <p:by>
                                        <p:hsl h="0" s="-70588" l="0"/>
                                      </p:by>
                                    </p:animClr>
                                    <p:set>
                                      <p:cBhvr>
                                        <p:cTn id="29" dur="500" fill="hold"/>
                                        <p:tgtEl>
                                          <p:spTgt spid="28"/>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25" presetClass="emph" presetSubtype="0" fill="hold" grpId="0" nodeType="withEffect">
                                  <p:stCondLst>
                                    <p:cond delay="0"/>
                                  </p:stCondLst>
                                  <p:childTnLst>
                                    <p:animClr clrSpc="hsl" dir="cw">
                                      <p:cBhvr override="childStyle">
                                        <p:cTn id="35" dur="500" fill="hold"/>
                                        <p:tgtEl>
                                          <p:spTgt spid="17"/>
                                        </p:tgtEl>
                                        <p:attrNameLst>
                                          <p:attrName>style.color</p:attrName>
                                        </p:attrNameLst>
                                      </p:cBhvr>
                                      <p:by>
                                        <p:hsl h="0" s="-70588" l="0"/>
                                      </p:by>
                                    </p:animClr>
                                    <p:animClr clrSpc="hsl" dir="cw">
                                      <p:cBhvr>
                                        <p:cTn id="36" dur="500" fill="hold"/>
                                        <p:tgtEl>
                                          <p:spTgt spid="17"/>
                                        </p:tgtEl>
                                        <p:attrNameLst>
                                          <p:attrName>fillcolor</p:attrName>
                                        </p:attrNameLst>
                                      </p:cBhvr>
                                      <p:by>
                                        <p:hsl h="0" s="-70588" l="0"/>
                                      </p:by>
                                    </p:animClr>
                                    <p:animClr clrSpc="hsl" dir="cw">
                                      <p:cBhvr>
                                        <p:cTn id="37" dur="500" fill="hold"/>
                                        <p:tgtEl>
                                          <p:spTgt spid="17"/>
                                        </p:tgtEl>
                                        <p:attrNameLst>
                                          <p:attrName>stroke.color</p:attrName>
                                        </p:attrNameLst>
                                      </p:cBhvr>
                                      <p:by>
                                        <p:hsl h="0" s="-70588" l="0"/>
                                      </p:by>
                                    </p:animClr>
                                    <p:set>
                                      <p:cBhvr>
                                        <p:cTn id="38" dur="500" fill="hold"/>
                                        <p:tgtEl>
                                          <p:spTgt spid="17"/>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25" presetClass="emph" presetSubtype="0" fill="hold" grpId="0" nodeType="withEffect">
                                  <p:stCondLst>
                                    <p:cond delay="0"/>
                                  </p:stCondLst>
                                  <p:childTnLst>
                                    <p:animClr clrSpc="hsl" dir="cw">
                                      <p:cBhvr override="childStyle">
                                        <p:cTn id="44" dur="500" fill="hold"/>
                                        <p:tgtEl>
                                          <p:spTgt spid="14"/>
                                        </p:tgtEl>
                                        <p:attrNameLst>
                                          <p:attrName>style.color</p:attrName>
                                        </p:attrNameLst>
                                      </p:cBhvr>
                                      <p:by>
                                        <p:hsl h="0" s="-70588" l="0"/>
                                      </p:by>
                                    </p:animClr>
                                    <p:animClr clrSpc="hsl" dir="cw">
                                      <p:cBhvr>
                                        <p:cTn id="45" dur="500" fill="hold"/>
                                        <p:tgtEl>
                                          <p:spTgt spid="14"/>
                                        </p:tgtEl>
                                        <p:attrNameLst>
                                          <p:attrName>fillcolor</p:attrName>
                                        </p:attrNameLst>
                                      </p:cBhvr>
                                      <p:by>
                                        <p:hsl h="0" s="-70588" l="0"/>
                                      </p:by>
                                    </p:animClr>
                                    <p:animClr clrSpc="hsl" dir="cw">
                                      <p:cBhvr>
                                        <p:cTn id="46" dur="500" fill="hold"/>
                                        <p:tgtEl>
                                          <p:spTgt spid="14"/>
                                        </p:tgtEl>
                                        <p:attrNameLst>
                                          <p:attrName>stroke.color</p:attrName>
                                        </p:attrNameLst>
                                      </p:cBhvr>
                                      <p:by>
                                        <p:hsl h="0" s="-70588" l="0"/>
                                      </p:by>
                                    </p:animClr>
                                    <p:set>
                                      <p:cBhvr>
                                        <p:cTn id="47" dur="500" fill="hold"/>
                                        <p:tgtEl>
                                          <p:spTgt spid="14"/>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par>
                                <p:cTn id="52" presetID="25" presetClass="emph" presetSubtype="0" fill="hold" grpId="0" nodeType="withEffect">
                                  <p:stCondLst>
                                    <p:cond delay="0"/>
                                  </p:stCondLst>
                                  <p:childTnLst>
                                    <p:animClr clrSpc="hsl" dir="cw">
                                      <p:cBhvr override="childStyle">
                                        <p:cTn id="53" dur="500" fill="hold"/>
                                        <p:tgtEl>
                                          <p:spTgt spid="25"/>
                                        </p:tgtEl>
                                        <p:attrNameLst>
                                          <p:attrName>style.color</p:attrName>
                                        </p:attrNameLst>
                                      </p:cBhvr>
                                      <p:by>
                                        <p:hsl h="0" s="-70588" l="0"/>
                                      </p:by>
                                    </p:animClr>
                                    <p:animClr clrSpc="hsl" dir="cw">
                                      <p:cBhvr>
                                        <p:cTn id="54" dur="500" fill="hold"/>
                                        <p:tgtEl>
                                          <p:spTgt spid="25"/>
                                        </p:tgtEl>
                                        <p:attrNameLst>
                                          <p:attrName>fillcolor</p:attrName>
                                        </p:attrNameLst>
                                      </p:cBhvr>
                                      <p:by>
                                        <p:hsl h="0" s="-70588" l="0"/>
                                      </p:by>
                                    </p:animClr>
                                    <p:animClr clrSpc="hsl" dir="cw">
                                      <p:cBhvr>
                                        <p:cTn id="55" dur="500" fill="hold"/>
                                        <p:tgtEl>
                                          <p:spTgt spid="25"/>
                                        </p:tgtEl>
                                        <p:attrNameLst>
                                          <p:attrName>stroke.color</p:attrName>
                                        </p:attrNameLst>
                                      </p:cBhvr>
                                      <p:by>
                                        <p:hsl h="0" s="-70588" l="0"/>
                                      </p:by>
                                    </p:animClr>
                                    <p:set>
                                      <p:cBhvr>
                                        <p:cTn id="56" dur="500" fill="hold"/>
                                        <p:tgtEl>
                                          <p:spTgt spid="25"/>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25" presetClass="emph" presetSubtype="0" fill="hold" grpId="0" nodeType="withEffect">
                                  <p:stCondLst>
                                    <p:cond delay="0"/>
                                  </p:stCondLst>
                                  <p:childTnLst>
                                    <p:animClr clrSpc="hsl" dir="cw">
                                      <p:cBhvr override="childStyle">
                                        <p:cTn id="62" dur="500" fill="hold"/>
                                        <p:tgtEl>
                                          <p:spTgt spid="24"/>
                                        </p:tgtEl>
                                        <p:attrNameLst>
                                          <p:attrName>style.color</p:attrName>
                                        </p:attrNameLst>
                                      </p:cBhvr>
                                      <p:by>
                                        <p:hsl h="0" s="-70588" l="0"/>
                                      </p:by>
                                    </p:animClr>
                                    <p:animClr clrSpc="hsl" dir="cw">
                                      <p:cBhvr>
                                        <p:cTn id="63" dur="500" fill="hold"/>
                                        <p:tgtEl>
                                          <p:spTgt spid="24"/>
                                        </p:tgtEl>
                                        <p:attrNameLst>
                                          <p:attrName>fillcolor</p:attrName>
                                        </p:attrNameLst>
                                      </p:cBhvr>
                                      <p:by>
                                        <p:hsl h="0" s="-70588" l="0"/>
                                      </p:by>
                                    </p:animClr>
                                    <p:animClr clrSpc="hsl" dir="cw">
                                      <p:cBhvr>
                                        <p:cTn id="64" dur="500" fill="hold"/>
                                        <p:tgtEl>
                                          <p:spTgt spid="24"/>
                                        </p:tgtEl>
                                        <p:attrNameLst>
                                          <p:attrName>stroke.color</p:attrName>
                                        </p:attrNameLst>
                                      </p:cBhvr>
                                      <p:by>
                                        <p:hsl h="0" s="-70588" l="0"/>
                                      </p:by>
                                    </p:animClr>
                                    <p:set>
                                      <p:cBhvr>
                                        <p:cTn id="65" dur="500" fill="hold"/>
                                        <p:tgtEl>
                                          <p:spTgt spid="24"/>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childTnLst>
                                </p:cTn>
                              </p:par>
                              <p:par>
                                <p:cTn id="70" presetID="25" presetClass="emph" presetSubtype="0" fill="hold" grpId="0" nodeType="withEffect">
                                  <p:stCondLst>
                                    <p:cond delay="0"/>
                                  </p:stCondLst>
                                  <p:childTnLst>
                                    <p:animClr clrSpc="hsl" dir="cw">
                                      <p:cBhvr override="childStyle">
                                        <p:cTn id="71" dur="500" fill="hold"/>
                                        <p:tgtEl>
                                          <p:spTgt spid="13"/>
                                        </p:tgtEl>
                                        <p:attrNameLst>
                                          <p:attrName>style.color</p:attrName>
                                        </p:attrNameLst>
                                      </p:cBhvr>
                                      <p:by>
                                        <p:hsl h="0" s="-70588" l="0"/>
                                      </p:by>
                                    </p:animClr>
                                    <p:animClr clrSpc="hsl" dir="cw">
                                      <p:cBhvr>
                                        <p:cTn id="72" dur="500" fill="hold"/>
                                        <p:tgtEl>
                                          <p:spTgt spid="13"/>
                                        </p:tgtEl>
                                        <p:attrNameLst>
                                          <p:attrName>fillcolor</p:attrName>
                                        </p:attrNameLst>
                                      </p:cBhvr>
                                      <p:by>
                                        <p:hsl h="0" s="-70588" l="0"/>
                                      </p:by>
                                    </p:animClr>
                                    <p:animClr clrSpc="hsl" dir="cw">
                                      <p:cBhvr>
                                        <p:cTn id="73" dur="500" fill="hold"/>
                                        <p:tgtEl>
                                          <p:spTgt spid="13"/>
                                        </p:tgtEl>
                                        <p:attrNameLst>
                                          <p:attrName>stroke.color</p:attrName>
                                        </p:attrNameLst>
                                      </p:cBhvr>
                                      <p:by>
                                        <p:hsl h="0" s="-70588" l="0"/>
                                      </p:by>
                                    </p:animClr>
                                    <p:set>
                                      <p:cBhvr>
                                        <p:cTn id="74" dur="500" fill="hold"/>
                                        <p:tgtEl>
                                          <p:spTgt spid="13"/>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25" presetClass="emph" presetSubtype="0" fill="hold" grpId="0" nodeType="withEffect">
                                  <p:stCondLst>
                                    <p:cond delay="0"/>
                                  </p:stCondLst>
                                  <p:childTnLst>
                                    <p:animClr clrSpc="hsl" dir="cw">
                                      <p:cBhvr override="childStyle">
                                        <p:cTn id="80" dur="500" fill="hold"/>
                                        <p:tgtEl>
                                          <p:spTgt spid="29"/>
                                        </p:tgtEl>
                                        <p:attrNameLst>
                                          <p:attrName>style.color</p:attrName>
                                        </p:attrNameLst>
                                      </p:cBhvr>
                                      <p:by>
                                        <p:hsl h="0" s="-70588" l="0"/>
                                      </p:by>
                                    </p:animClr>
                                    <p:animClr clrSpc="hsl" dir="cw">
                                      <p:cBhvr>
                                        <p:cTn id="81" dur="500" fill="hold"/>
                                        <p:tgtEl>
                                          <p:spTgt spid="29"/>
                                        </p:tgtEl>
                                        <p:attrNameLst>
                                          <p:attrName>fillcolor</p:attrName>
                                        </p:attrNameLst>
                                      </p:cBhvr>
                                      <p:by>
                                        <p:hsl h="0" s="-70588" l="0"/>
                                      </p:by>
                                    </p:animClr>
                                    <p:animClr clrSpc="hsl" dir="cw">
                                      <p:cBhvr>
                                        <p:cTn id="82" dur="500" fill="hold"/>
                                        <p:tgtEl>
                                          <p:spTgt spid="29"/>
                                        </p:tgtEl>
                                        <p:attrNameLst>
                                          <p:attrName>stroke.color</p:attrName>
                                        </p:attrNameLst>
                                      </p:cBhvr>
                                      <p:by>
                                        <p:hsl h="0" s="-70588" l="0"/>
                                      </p:by>
                                    </p:animClr>
                                    <p:set>
                                      <p:cBhvr>
                                        <p:cTn id="83" dur="500" fill="hold"/>
                                        <p:tgtEl>
                                          <p:spTgt spid="29"/>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childTnLst>
                                </p:cTn>
                              </p:par>
                              <p:par>
                                <p:cTn id="88" presetID="25" presetClass="emph" presetSubtype="0" fill="hold" grpId="0" nodeType="withEffect">
                                  <p:stCondLst>
                                    <p:cond delay="0"/>
                                  </p:stCondLst>
                                  <p:childTnLst>
                                    <p:animClr clrSpc="hsl" dir="cw">
                                      <p:cBhvr override="childStyle">
                                        <p:cTn id="89" dur="500" fill="hold"/>
                                        <p:tgtEl>
                                          <p:spTgt spid="12"/>
                                        </p:tgtEl>
                                        <p:attrNameLst>
                                          <p:attrName>style.color</p:attrName>
                                        </p:attrNameLst>
                                      </p:cBhvr>
                                      <p:by>
                                        <p:hsl h="0" s="-70588" l="0"/>
                                      </p:by>
                                    </p:animClr>
                                    <p:animClr clrSpc="hsl" dir="cw">
                                      <p:cBhvr>
                                        <p:cTn id="90" dur="500" fill="hold"/>
                                        <p:tgtEl>
                                          <p:spTgt spid="12"/>
                                        </p:tgtEl>
                                        <p:attrNameLst>
                                          <p:attrName>fillcolor</p:attrName>
                                        </p:attrNameLst>
                                      </p:cBhvr>
                                      <p:by>
                                        <p:hsl h="0" s="-70588" l="0"/>
                                      </p:by>
                                    </p:animClr>
                                    <p:animClr clrSpc="hsl" dir="cw">
                                      <p:cBhvr>
                                        <p:cTn id="91" dur="500" fill="hold"/>
                                        <p:tgtEl>
                                          <p:spTgt spid="12"/>
                                        </p:tgtEl>
                                        <p:attrNameLst>
                                          <p:attrName>stroke.color</p:attrName>
                                        </p:attrNameLst>
                                      </p:cBhvr>
                                      <p:by>
                                        <p:hsl h="0" s="-70588" l="0"/>
                                      </p:by>
                                    </p:animClr>
                                    <p:set>
                                      <p:cBhvr>
                                        <p:cTn id="92" dur="500" fill="hold"/>
                                        <p:tgtEl>
                                          <p:spTgt spid="12"/>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par>
                                <p:cTn id="97" presetID="25" presetClass="emph" presetSubtype="0" fill="hold" grpId="0" nodeType="withEffect">
                                  <p:stCondLst>
                                    <p:cond delay="0"/>
                                  </p:stCondLst>
                                  <p:childTnLst>
                                    <p:animClr clrSpc="hsl" dir="cw">
                                      <p:cBhvr override="childStyle">
                                        <p:cTn id="98" dur="500" fill="hold"/>
                                        <p:tgtEl>
                                          <p:spTgt spid="16"/>
                                        </p:tgtEl>
                                        <p:attrNameLst>
                                          <p:attrName>style.color</p:attrName>
                                        </p:attrNameLst>
                                      </p:cBhvr>
                                      <p:by>
                                        <p:hsl h="0" s="-70588" l="0"/>
                                      </p:by>
                                    </p:animClr>
                                    <p:animClr clrSpc="hsl" dir="cw">
                                      <p:cBhvr>
                                        <p:cTn id="99" dur="500" fill="hold"/>
                                        <p:tgtEl>
                                          <p:spTgt spid="16"/>
                                        </p:tgtEl>
                                        <p:attrNameLst>
                                          <p:attrName>fillcolor</p:attrName>
                                        </p:attrNameLst>
                                      </p:cBhvr>
                                      <p:by>
                                        <p:hsl h="0" s="-70588" l="0"/>
                                      </p:by>
                                    </p:animClr>
                                    <p:animClr clrSpc="hsl" dir="cw">
                                      <p:cBhvr>
                                        <p:cTn id="100" dur="500" fill="hold"/>
                                        <p:tgtEl>
                                          <p:spTgt spid="16"/>
                                        </p:tgtEl>
                                        <p:attrNameLst>
                                          <p:attrName>stroke.color</p:attrName>
                                        </p:attrNameLst>
                                      </p:cBhvr>
                                      <p:by>
                                        <p:hsl h="0" s="-70588" l="0"/>
                                      </p:by>
                                    </p:animClr>
                                    <p:set>
                                      <p:cBhvr>
                                        <p:cTn id="101" dur="500" fill="hold"/>
                                        <p:tgtEl>
                                          <p:spTgt spid="16"/>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46"/>
                                        </p:tgtEl>
                                        <p:attrNameLst>
                                          <p:attrName>style.visibility</p:attrName>
                                        </p:attrNameLst>
                                      </p:cBhvr>
                                      <p:to>
                                        <p:strVal val="visible"/>
                                      </p:to>
                                    </p:set>
                                  </p:childTnLst>
                                </p:cTn>
                              </p:par>
                              <p:par>
                                <p:cTn id="106" presetID="25" presetClass="emph" presetSubtype="0" fill="hold" grpId="0" nodeType="withEffect">
                                  <p:stCondLst>
                                    <p:cond delay="0"/>
                                  </p:stCondLst>
                                  <p:childTnLst>
                                    <p:animClr clrSpc="hsl" dir="cw">
                                      <p:cBhvr override="childStyle">
                                        <p:cTn id="107" dur="500" fill="hold"/>
                                        <p:tgtEl>
                                          <p:spTgt spid="32"/>
                                        </p:tgtEl>
                                        <p:attrNameLst>
                                          <p:attrName>style.color</p:attrName>
                                        </p:attrNameLst>
                                      </p:cBhvr>
                                      <p:by>
                                        <p:hsl h="0" s="-70588" l="0"/>
                                      </p:by>
                                    </p:animClr>
                                    <p:animClr clrSpc="hsl" dir="cw">
                                      <p:cBhvr>
                                        <p:cTn id="108" dur="500" fill="hold"/>
                                        <p:tgtEl>
                                          <p:spTgt spid="32"/>
                                        </p:tgtEl>
                                        <p:attrNameLst>
                                          <p:attrName>fillcolor</p:attrName>
                                        </p:attrNameLst>
                                      </p:cBhvr>
                                      <p:by>
                                        <p:hsl h="0" s="-70588" l="0"/>
                                      </p:by>
                                    </p:animClr>
                                    <p:animClr clrSpc="hsl" dir="cw">
                                      <p:cBhvr>
                                        <p:cTn id="109" dur="500" fill="hold"/>
                                        <p:tgtEl>
                                          <p:spTgt spid="32"/>
                                        </p:tgtEl>
                                        <p:attrNameLst>
                                          <p:attrName>stroke.color</p:attrName>
                                        </p:attrNameLst>
                                      </p:cBhvr>
                                      <p:by>
                                        <p:hsl h="0" s="-70588" l="0"/>
                                      </p:by>
                                    </p:animClr>
                                    <p:set>
                                      <p:cBhvr>
                                        <p:cTn id="110" dur="500" fill="hold"/>
                                        <p:tgtEl>
                                          <p:spTgt spid="32"/>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par>
                                <p:cTn id="115" presetID="25" presetClass="emph" presetSubtype="0" fill="hold" grpId="0" nodeType="withEffect">
                                  <p:stCondLst>
                                    <p:cond delay="0"/>
                                  </p:stCondLst>
                                  <p:childTnLst>
                                    <p:animClr clrSpc="hsl" dir="cw">
                                      <p:cBhvr override="childStyle">
                                        <p:cTn id="116" dur="500" fill="hold"/>
                                        <p:tgtEl>
                                          <p:spTgt spid="18"/>
                                        </p:tgtEl>
                                        <p:attrNameLst>
                                          <p:attrName>style.color</p:attrName>
                                        </p:attrNameLst>
                                      </p:cBhvr>
                                      <p:by>
                                        <p:hsl h="0" s="-70588" l="0"/>
                                      </p:by>
                                    </p:animClr>
                                    <p:animClr clrSpc="hsl" dir="cw">
                                      <p:cBhvr>
                                        <p:cTn id="117" dur="500" fill="hold"/>
                                        <p:tgtEl>
                                          <p:spTgt spid="18"/>
                                        </p:tgtEl>
                                        <p:attrNameLst>
                                          <p:attrName>fillcolor</p:attrName>
                                        </p:attrNameLst>
                                      </p:cBhvr>
                                      <p:by>
                                        <p:hsl h="0" s="-70588" l="0"/>
                                      </p:by>
                                    </p:animClr>
                                    <p:animClr clrSpc="hsl" dir="cw">
                                      <p:cBhvr>
                                        <p:cTn id="118" dur="500" fill="hold"/>
                                        <p:tgtEl>
                                          <p:spTgt spid="18"/>
                                        </p:tgtEl>
                                        <p:attrNameLst>
                                          <p:attrName>stroke.color</p:attrName>
                                        </p:attrNameLst>
                                      </p:cBhvr>
                                      <p:by>
                                        <p:hsl h="0" s="-70588" l="0"/>
                                      </p:by>
                                    </p:animClr>
                                    <p:set>
                                      <p:cBhvr>
                                        <p:cTn id="119" dur="500" fill="hold"/>
                                        <p:tgtEl>
                                          <p:spTgt spid="18"/>
                                        </p:tgtEl>
                                        <p:attrNameLst>
                                          <p:attrName>fill.type</p:attrName>
                                        </p:attrNameLst>
                                      </p:cBhvr>
                                      <p:to>
                                        <p:strVal val="solid"/>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48"/>
                                        </p:tgtEl>
                                        <p:attrNameLst>
                                          <p:attrName>style.visibility</p:attrName>
                                        </p:attrNameLst>
                                      </p:cBhvr>
                                      <p:to>
                                        <p:strVal val="visible"/>
                                      </p:to>
                                    </p:set>
                                  </p:childTnLst>
                                </p:cTn>
                              </p:par>
                              <p:par>
                                <p:cTn id="124" presetID="25" presetClass="emph" presetSubtype="0" fill="hold" grpId="0" nodeType="withEffect">
                                  <p:stCondLst>
                                    <p:cond delay="0"/>
                                  </p:stCondLst>
                                  <p:childTnLst>
                                    <p:animClr clrSpc="hsl" dir="cw">
                                      <p:cBhvr override="childStyle">
                                        <p:cTn id="125" dur="500" fill="hold"/>
                                        <p:tgtEl>
                                          <p:spTgt spid="11"/>
                                        </p:tgtEl>
                                        <p:attrNameLst>
                                          <p:attrName>style.color</p:attrName>
                                        </p:attrNameLst>
                                      </p:cBhvr>
                                      <p:by>
                                        <p:hsl h="0" s="-70588" l="0"/>
                                      </p:by>
                                    </p:animClr>
                                    <p:animClr clrSpc="hsl" dir="cw">
                                      <p:cBhvr>
                                        <p:cTn id="126" dur="500" fill="hold"/>
                                        <p:tgtEl>
                                          <p:spTgt spid="11"/>
                                        </p:tgtEl>
                                        <p:attrNameLst>
                                          <p:attrName>fillcolor</p:attrName>
                                        </p:attrNameLst>
                                      </p:cBhvr>
                                      <p:by>
                                        <p:hsl h="0" s="-70588" l="0"/>
                                      </p:by>
                                    </p:animClr>
                                    <p:animClr clrSpc="hsl" dir="cw">
                                      <p:cBhvr>
                                        <p:cTn id="127" dur="500" fill="hold"/>
                                        <p:tgtEl>
                                          <p:spTgt spid="11"/>
                                        </p:tgtEl>
                                        <p:attrNameLst>
                                          <p:attrName>stroke.color</p:attrName>
                                        </p:attrNameLst>
                                      </p:cBhvr>
                                      <p:by>
                                        <p:hsl h="0" s="-70588" l="0"/>
                                      </p:by>
                                    </p:animClr>
                                    <p:set>
                                      <p:cBhvr>
                                        <p:cTn id="128" dur="500" fill="hold"/>
                                        <p:tgtEl>
                                          <p:spTgt spid="11"/>
                                        </p:tgtEl>
                                        <p:attrNameLst>
                                          <p:attrName>fill.type</p:attrName>
                                        </p:attrNameLst>
                                      </p:cBhvr>
                                      <p:to>
                                        <p:strVal val="solid"/>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childTnLst>
                                </p:cTn>
                              </p:par>
                              <p:par>
                                <p:cTn id="133" presetID="25" presetClass="emph" presetSubtype="0" fill="hold" grpId="0" nodeType="withEffect">
                                  <p:stCondLst>
                                    <p:cond delay="0"/>
                                  </p:stCondLst>
                                  <p:childTnLst>
                                    <p:animClr clrSpc="hsl" dir="cw">
                                      <p:cBhvr override="childStyle">
                                        <p:cTn id="134" dur="500" fill="hold"/>
                                        <p:tgtEl>
                                          <p:spTgt spid="22"/>
                                        </p:tgtEl>
                                        <p:attrNameLst>
                                          <p:attrName>style.color</p:attrName>
                                        </p:attrNameLst>
                                      </p:cBhvr>
                                      <p:by>
                                        <p:hsl h="0" s="-70588" l="0"/>
                                      </p:by>
                                    </p:animClr>
                                    <p:animClr clrSpc="hsl" dir="cw">
                                      <p:cBhvr>
                                        <p:cTn id="135" dur="500" fill="hold"/>
                                        <p:tgtEl>
                                          <p:spTgt spid="22"/>
                                        </p:tgtEl>
                                        <p:attrNameLst>
                                          <p:attrName>fillcolor</p:attrName>
                                        </p:attrNameLst>
                                      </p:cBhvr>
                                      <p:by>
                                        <p:hsl h="0" s="-70588" l="0"/>
                                      </p:by>
                                    </p:animClr>
                                    <p:animClr clrSpc="hsl" dir="cw">
                                      <p:cBhvr>
                                        <p:cTn id="136" dur="500" fill="hold"/>
                                        <p:tgtEl>
                                          <p:spTgt spid="22"/>
                                        </p:tgtEl>
                                        <p:attrNameLst>
                                          <p:attrName>stroke.color</p:attrName>
                                        </p:attrNameLst>
                                      </p:cBhvr>
                                      <p:by>
                                        <p:hsl h="0" s="-70588" l="0"/>
                                      </p:by>
                                    </p:animClr>
                                    <p:set>
                                      <p:cBhvr>
                                        <p:cTn id="137" dur="500" fill="hold"/>
                                        <p:tgtEl>
                                          <p:spTgt spid="22"/>
                                        </p:tgtEl>
                                        <p:attrNameLst>
                                          <p:attrName>fill.type</p:attrName>
                                        </p:attrNameLst>
                                      </p:cBhvr>
                                      <p:to>
                                        <p:strVal val="solid"/>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50"/>
                                        </p:tgtEl>
                                        <p:attrNameLst>
                                          <p:attrName>style.visibility</p:attrName>
                                        </p:attrNameLst>
                                      </p:cBhvr>
                                      <p:to>
                                        <p:strVal val="visible"/>
                                      </p:to>
                                    </p:set>
                                  </p:childTnLst>
                                </p:cTn>
                              </p:par>
                              <p:par>
                                <p:cTn id="142" presetID="25" presetClass="emph" presetSubtype="0" fill="hold" grpId="0" nodeType="withEffect">
                                  <p:stCondLst>
                                    <p:cond delay="0"/>
                                  </p:stCondLst>
                                  <p:childTnLst>
                                    <p:animClr clrSpc="hsl" dir="cw">
                                      <p:cBhvr override="childStyle">
                                        <p:cTn id="143" dur="500" fill="hold"/>
                                        <p:tgtEl>
                                          <p:spTgt spid="10"/>
                                        </p:tgtEl>
                                        <p:attrNameLst>
                                          <p:attrName>style.color</p:attrName>
                                        </p:attrNameLst>
                                      </p:cBhvr>
                                      <p:by>
                                        <p:hsl h="0" s="-70588" l="0"/>
                                      </p:by>
                                    </p:animClr>
                                    <p:animClr clrSpc="hsl" dir="cw">
                                      <p:cBhvr>
                                        <p:cTn id="144" dur="500" fill="hold"/>
                                        <p:tgtEl>
                                          <p:spTgt spid="10"/>
                                        </p:tgtEl>
                                        <p:attrNameLst>
                                          <p:attrName>fillcolor</p:attrName>
                                        </p:attrNameLst>
                                      </p:cBhvr>
                                      <p:by>
                                        <p:hsl h="0" s="-70588" l="0"/>
                                      </p:by>
                                    </p:animClr>
                                    <p:animClr clrSpc="hsl" dir="cw">
                                      <p:cBhvr>
                                        <p:cTn id="145" dur="500" fill="hold"/>
                                        <p:tgtEl>
                                          <p:spTgt spid="10"/>
                                        </p:tgtEl>
                                        <p:attrNameLst>
                                          <p:attrName>stroke.color</p:attrName>
                                        </p:attrNameLst>
                                      </p:cBhvr>
                                      <p:by>
                                        <p:hsl h="0" s="-70588" l="0"/>
                                      </p:by>
                                    </p:animClr>
                                    <p:set>
                                      <p:cBhvr>
                                        <p:cTn id="146" dur="500" fill="hold"/>
                                        <p:tgtEl>
                                          <p:spTgt spid="10"/>
                                        </p:tgtEl>
                                        <p:attrNameLst>
                                          <p:attrName>fill.type</p:attrName>
                                        </p:attrNameLst>
                                      </p:cBhvr>
                                      <p:to>
                                        <p:strVal val="solid"/>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1"/>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52"/>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3"/>
                                        </p:tgtEl>
                                        <p:attrNameLst>
                                          <p:attrName>style.visibility</p:attrName>
                                        </p:attrNameLst>
                                      </p:cBhvr>
                                      <p:to>
                                        <p:strVal val="visible"/>
                                      </p:to>
                                    </p:set>
                                  </p:childTnLst>
                                </p:cTn>
                              </p:par>
                              <p:par>
                                <p:cTn id="155" presetID="25" presetClass="emph" presetSubtype="0" fill="hold" grpId="0" nodeType="withEffect">
                                  <p:stCondLst>
                                    <p:cond delay="0"/>
                                  </p:stCondLst>
                                  <p:childTnLst>
                                    <p:animClr clrSpc="hsl" dir="cw">
                                      <p:cBhvr override="childStyle">
                                        <p:cTn id="156" dur="500" fill="hold"/>
                                        <p:tgtEl>
                                          <p:spTgt spid="30"/>
                                        </p:tgtEl>
                                        <p:attrNameLst>
                                          <p:attrName>style.color</p:attrName>
                                        </p:attrNameLst>
                                      </p:cBhvr>
                                      <p:by>
                                        <p:hsl h="0" s="-70588" l="0"/>
                                      </p:by>
                                    </p:animClr>
                                    <p:animClr clrSpc="hsl" dir="cw">
                                      <p:cBhvr>
                                        <p:cTn id="157" dur="500" fill="hold"/>
                                        <p:tgtEl>
                                          <p:spTgt spid="30"/>
                                        </p:tgtEl>
                                        <p:attrNameLst>
                                          <p:attrName>fillcolor</p:attrName>
                                        </p:attrNameLst>
                                      </p:cBhvr>
                                      <p:by>
                                        <p:hsl h="0" s="-70588" l="0"/>
                                      </p:by>
                                    </p:animClr>
                                    <p:animClr clrSpc="hsl" dir="cw">
                                      <p:cBhvr>
                                        <p:cTn id="158" dur="500" fill="hold"/>
                                        <p:tgtEl>
                                          <p:spTgt spid="30"/>
                                        </p:tgtEl>
                                        <p:attrNameLst>
                                          <p:attrName>stroke.color</p:attrName>
                                        </p:attrNameLst>
                                      </p:cBhvr>
                                      <p:by>
                                        <p:hsl h="0" s="-70588" l="0"/>
                                      </p:by>
                                    </p:animClr>
                                    <p:set>
                                      <p:cBhvr>
                                        <p:cTn id="159" dur="500" fill="hold"/>
                                        <p:tgtEl>
                                          <p:spTgt spid="30"/>
                                        </p:tgtEl>
                                        <p:attrNameLst>
                                          <p:attrName>fill.type</p:attrName>
                                        </p:attrNameLst>
                                      </p:cBhvr>
                                      <p:to>
                                        <p:strVal val="solid"/>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54"/>
                                        </p:tgtEl>
                                        <p:attrNameLst>
                                          <p:attrName>style.visibility</p:attrName>
                                        </p:attrNameLst>
                                      </p:cBhvr>
                                      <p:to>
                                        <p:strVal val="visible"/>
                                      </p:to>
                                    </p:set>
                                  </p:childTnLst>
                                </p:cTn>
                              </p:par>
                              <p:par>
                                <p:cTn id="164" presetID="25" presetClass="emph" presetSubtype="0" fill="hold" grpId="0" nodeType="withEffect">
                                  <p:stCondLst>
                                    <p:cond delay="0"/>
                                  </p:stCondLst>
                                  <p:childTnLst>
                                    <p:animClr clrSpc="hsl" dir="cw">
                                      <p:cBhvr override="childStyle">
                                        <p:cTn id="165" dur="500" fill="hold"/>
                                        <p:tgtEl>
                                          <p:spTgt spid="23"/>
                                        </p:tgtEl>
                                        <p:attrNameLst>
                                          <p:attrName>style.color</p:attrName>
                                        </p:attrNameLst>
                                      </p:cBhvr>
                                      <p:by>
                                        <p:hsl h="0" s="-70588" l="0"/>
                                      </p:by>
                                    </p:animClr>
                                    <p:animClr clrSpc="hsl" dir="cw">
                                      <p:cBhvr>
                                        <p:cTn id="166" dur="500" fill="hold"/>
                                        <p:tgtEl>
                                          <p:spTgt spid="23"/>
                                        </p:tgtEl>
                                        <p:attrNameLst>
                                          <p:attrName>fillcolor</p:attrName>
                                        </p:attrNameLst>
                                      </p:cBhvr>
                                      <p:by>
                                        <p:hsl h="0" s="-70588" l="0"/>
                                      </p:by>
                                    </p:animClr>
                                    <p:animClr clrSpc="hsl" dir="cw">
                                      <p:cBhvr>
                                        <p:cTn id="167" dur="500" fill="hold"/>
                                        <p:tgtEl>
                                          <p:spTgt spid="23"/>
                                        </p:tgtEl>
                                        <p:attrNameLst>
                                          <p:attrName>stroke.color</p:attrName>
                                        </p:attrNameLst>
                                      </p:cBhvr>
                                      <p:by>
                                        <p:hsl h="0" s="-70588" l="0"/>
                                      </p:by>
                                    </p:animClr>
                                    <p:set>
                                      <p:cBhvr>
                                        <p:cTn id="168"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2" grpId="0" animBg="1"/>
      <p:bldP spid="23" grpId="0" animBg="1"/>
      <p:bldP spid="24" grpId="0" animBg="1"/>
      <p:bldP spid="25" grpId="0" animBg="1"/>
      <p:bldP spid="27" grpId="0" animBg="1"/>
      <p:bldP spid="28" grpId="0" animBg="1"/>
      <p:bldP spid="29" grpId="0" animBg="1"/>
      <p:bldP spid="30" grpId="0" animBg="1"/>
      <p:bldP spid="32"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6149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[6/6]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0"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8291335"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deutschen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8" name="TextBox 17">
            <a:extLst>
              <a:ext uri="{FF2B5EF4-FFF2-40B4-BE49-F238E27FC236}">
                <a16:creationId xmlns:a16="http://schemas.microsoft.com/office/drawing/2014/main" id="{D2ABCDB3-117C-4FBA-962F-72D6213C30E6}"/>
              </a:ext>
            </a:extLst>
          </p:cNvPr>
          <p:cNvSpPr txBox="1"/>
          <p:nvPr/>
        </p:nvSpPr>
        <p:spPr>
          <a:xfrm>
            <a:off x="553465" y="4998418"/>
            <a:ext cx="3377404" cy="584775"/>
          </a:xfrm>
          <a:prstGeom prst="rect">
            <a:avLst/>
          </a:prstGeom>
          <a:noFill/>
        </p:spPr>
        <p:txBody>
          <a:bodyPr wrap="square" rtlCol="0">
            <a:spAutoFit/>
          </a:bodyPr>
          <a:lstStyle/>
          <a:p>
            <a:pPr algn="ctr"/>
            <a:r>
              <a:rPr lang="en-GB" sz="3200" b="1" dirty="0">
                <a:solidFill>
                  <a:schemeClr val="accent5">
                    <a:lumMod val="50000"/>
                  </a:schemeClr>
                </a:solidFill>
              </a:rPr>
              <a:t>er </a:t>
            </a:r>
            <a:r>
              <a:rPr lang="en-GB" sz="3200" b="1" dirty="0" err="1">
                <a:solidFill>
                  <a:schemeClr val="accent5">
                    <a:lumMod val="50000"/>
                  </a:schemeClr>
                </a:solidFill>
              </a:rPr>
              <a:t>wird</a:t>
            </a:r>
            <a:endParaRPr lang="en-GB" sz="3200" b="1" dirty="0">
              <a:solidFill>
                <a:schemeClr val="accent5">
                  <a:lumMod val="50000"/>
                </a:schemeClr>
              </a:solidFill>
            </a:endParaRPr>
          </a:p>
        </p:txBody>
      </p:sp>
      <p:sp>
        <p:nvSpPr>
          <p:cNvPr id="19" name="TextBox 18">
            <a:extLst>
              <a:ext uri="{FF2B5EF4-FFF2-40B4-BE49-F238E27FC236}">
                <a16:creationId xmlns:a16="http://schemas.microsoft.com/office/drawing/2014/main" id="{FA8B004E-5DC6-452D-A150-F462818DFD3E}"/>
              </a:ext>
            </a:extLst>
          </p:cNvPr>
          <p:cNvSpPr txBox="1"/>
          <p:nvPr/>
        </p:nvSpPr>
        <p:spPr>
          <a:xfrm>
            <a:off x="3730261" y="5004801"/>
            <a:ext cx="3377404" cy="584775"/>
          </a:xfrm>
          <a:prstGeom prst="rect">
            <a:avLst/>
          </a:prstGeom>
          <a:noFill/>
        </p:spPr>
        <p:txBody>
          <a:bodyPr wrap="square" rtlCol="0">
            <a:spAutoFit/>
          </a:bodyPr>
          <a:lstStyle/>
          <a:p>
            <a:pPr algn="ctr"/>
            <a:r>
              <a:rPr lang="en-GB" sz="3200" b="1" dirty="0">
                <a:solidFill>
                  <a:schemeClr val="accent5">
                    <a:lumMod val="50000"/>
                  </a:schemeClr>
                </a:solidFill>
              </a:rPr>
              <a:t>das </a:t>
            </a:r>
            <a:r>
              <a:rPr lang="en-GB" sz="3200" b="1" dirty="0" err="1">
                <a:solidFill>
                  <a:schemeClr val="accent5">
                    <a:lumMod val="50000"/>
                  </a:schemeClr>
                </a:solidFill>
              </a:rPr>
              <a:t>Telefon</a:t>
            </a:r>
            <a:endParaRPr lang="en-GB" sz="3200" b="1" dirty="0">
              <a:solidFill>
                <a:schemeClr val="accent5">
                  <a:lumMod val="50000"/>
                </a:schemeClr>
              </a:solidFill>
            </a:endParaRPr>
          </a:p>
        </p:txBody>
      </p:sp>
      <p:sp>
        <p:nvSpPr>
          <p:cNvPr id="20" name="TextBox 19">
            <a:extLst>
              <a:ext uri="{FF2B5EF4-FFF2-40B4-BE49-F238E27FC236}">
                <a16:creationId xmlns:a16="http://schemas.microsoft.com/office/drawing/2014/main" id="{6B909D00-C06E-4DDA-9266-F957A9310782}"/>
              </a:ext>
            </a:extLst>
          </p:cNvPr>
          <p:cNvSpPr txBox="1"/>
          <p:nvPr/>
        </p:nvSpPr>
        <p:spPr>
          <a:xfrm>
            <a:off x="6733372" y="4958266"/>
            <a:ext cx="3377404" cy="584775"/>
          </a:xfrm>
          <a:prstGeom prst="rect">
            <a:avLst/>
          </a:prstGeom>
          <a:noFill/>
        </p:spPr>
        <p:txBody>
          <a:bodyPr wrap="square" rtlCol="0">
            <a:spAutoFit/>
          </a:bodyPr>
          <a:lstStyle/>
          <a:p>
            <a:pPr algn="ctr"/>
            <a:r>
              <a:rPr lang="en-GB" sz="3200" b="1" dirty="0">
                <a:solidFill>
                  <a:schemeClr val="accent5">
                    <a:lumMod val="50000"/>
                  </a:schemeClr>
                </a:solidFill>
              </a:rPr>
              <a:t>die Uniform</a:t>
            </a:r>
          </a:p>
        </p:txBody>
      </p:sp>
      <p:pic>
        <p:nvPicPr>
          <p:cNvPr id="21" name="Picture 20" descr="Logo&#10;&#10;Description automatically generated">
            <a:extLst>
              <a:ext uri="{FF2B5EF4-FFF2-40B4-BE49-F238E27FC236}">
                <a16:creationId xmlns:a16="http://schemas.microsoft.com/office/drawing/2014/main" id="{D2BBBE65-A7FA-4685-B745-4B53DA9FD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50431">
            <a:off x="957426" y="3121203"/>
            <a:ext cx="2503542" cy="1076021"/>
          </a:xfrm>
          <a:prstGeom prst="rect">
            <a:avLst/>
          </a:prstGeom>
        </p:spPr>
      </p:pic>
      <p:pic>
        <p:nvPicPr>
          <p:cNvPr id="5122" name="Picture 2" descr="Telephone, Dial Plate, Red, Retro, Communication, Call">
            <a:extLst>
              <a:ext uri="{FF2B5EF4-FFF2-40B4-BE49-F238E27FC236}">
                <a16:creationId xmlns:a16="http://schemas.microsoft.com/office/drawing/2014/main" id="{88F5408A-13F4-4C35-91B2-44125DF55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9912" y="2529716"/>
            <a:ext cx="2302580" cy="22525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at, Jacket, Clothing, Uniform, Grey, Costume">
            <a:extLst>
              <a:ext uri="{FF2B5EF4-FFF2-40B4-BE49-F238E27FC236}">
                <a16:creationId xmlns:a16="http://schemas.microsoft.com/office/drawing/2014/main" id="{44E22DDD-ABB3-4A23-A758-3D060E23B6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1680" y="2115909"/>
            <a:ext cx="2099309" cy="233978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228FFB8-6DB3-4B53-9CDC-436FE89F8860}"/>
              </a:ext>
            </a:extLst>
          </p:cNvPr>
          <p:cNvSpPr txBox="1"/>
          <p:nvPr/>
        </p:nvSpPr>
        <p:spPr>
          <a:xfrm>
            <a:off x="7626229" y="4352275"/>
            <a:ext cx="1894760" cy="461665"/>
          </a:xfrm>
          <a:prstGeom prst="rect">
            <a:avLst/>
          </a:prstGeom>
          <a:noFill/>
        </p:spPr>
        <p:txBody>
          <a:bodyPr wrap="square" rtlCol="0">
            <a:spAutoFit/>
          </a:bodyPr>
          <a:lstStyle/>
          <a:p>
            <a:pPr algn="ctr"/>
            <a:r>
              <a:rPr lang="en-GB" sz="2400" b="1" dirty="0">
                <a:solidFill>
                  <a:schemeClr val="accent5">
                    <a:lumMod val="50000"/>
                  </a:schemeClr>
                </a:solidFill>
              </a:rPr>
              <a:t>uniform</a:t>
            </a:r>
          </a:p>
        </p:txBody>
      </p:sp>
    </p:spTree>
    <p:extLst>
      <p:ext uri="{BB962C8B-B14F-4D97-AF65-F5344CB8AC3E}">
        <p14:creationId xmlns:p14="http://schemas.microsoft.com/office/powerpoint/2010/main" val="74025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6000"/>
                                        <p:tgtEl>
                                          <p:spTgt spid="7"/>
                                        </p:tgtEl>
                                      </p:cBhvr>
                                    </p:animEffect>
                                    <p:set>
                                      <p:cBhvr>
                                        <p:cTn id="16" dur="1" fill="hold">
                                          <p:stCondLst>
                                            <p:cond delay="5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7543801" cy="869950"/>
          </a:xfrm>
          <a:prstGeom prst="rect">
            <a:avLst/>
          </a:prstGeom>
        </p:spPr>
      </p:pic>
      <p:sp>
        <p:nvSpPr>
          <p:cNvPr id="4" name="Title 3"/>
          <p:cNvSpPr>
            <a:spLocks noGrp="1"/>
          </p:cNvSpPr>
          <p:nvPr>
            <p:ph type="title"/>
          </p:nvPr>
        </p:nvSpPr>
        <p:spPr>
          <a:xfrm>
            <a:off x="0" y="294041"/>
            <a:ext cx="7266262" cy="794404"/>
          </a:xfrm>
        </p:spPr>
        <p:txBody>
          <a:bodyPr>
            <a:noAutofit/>
          </a:bodyPr>
          <a:lstStyle/>
          <a:p>
            <a:r>
              <a:rPr lang="en-GB" sz="2800" b="1" dirty="0">
                <a:solidFill>
                  <a:schemeClr val="bg1"/>
                </a:solidFill>
              </a:rPr>
              <a:t>Read aloud and comprehension [1/2]</a:t>
            </a:r>
          </a:p>
        </p:txBody>
      </p:sp>
      <p:sp>
        <p:nvSpPr>
          <p:cNvPr id="20" name="Rectangle 1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 name="Rectangle 1"/>
          <p:cNvSpPr/>
          <p:nvPr/>
        </p:nvSpPr>
        <p:spPr>
          <a:xfrm>
            <a:off x="208635" y="1336138"/>
            <a:ext cx="11866345" cy="465973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Person A</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Read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the following text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aloud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You won’t know some of the words – don’t worry! Just do your best.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Your</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partner will try to write the words in bold as you say them.</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Person B</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Now say, in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English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any 2 facts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mentioned in the text.  </a:t>
            </a:r>
          </a:p>
        </p:txBody>
      </p:sp>
      <p:sp>
        <p:nvSpPr>
          <p:cNvPr id="11" name="Rounded Rectangle 11">
            <a:extLst>
              <a:ext uri="{FF2B5EF4-FFF2-40B4-BE49-F238E27FC236}">
                <a16:creationId xmlns:a16="http://schemas.microsoft.com/office/drawing/2014/main" id="{E8CA524B-D5AD-45B1-B44A-C07758848A59}"/>
              </a:ext>
            </a:extLst>
          </p:cNvPr>
          <p:cNvSpPr/>
          <p:nvPr/>
        </p:nvSpPr>
        <p:spPr>
          <a:xfrm>
            <a:off x="10677378" y="247046"/>
            <a:ext cx="127994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Phonetik</a:t>
            </a:r>
            <a:endParaRPr lang="en-GB" b="1" dirty="0">
              <a:solidFill>
                <a:prstClr val="white"/>
              </a:solidFill>
              <a:latin typeface="Century Gothic" panose="020B0502020202020204" pitchFamily="34" charset="0"/>
            </a:endParaRPr>
          </a:p>
        </p:txBody>
      </p:sp>
      <p:sp>
        <p:nvSpPr>
          <p:cNvPr id="8" name="Rectangle 7">
            <a:extLst>
              <a:ext uri="{FF2B5EF4-FFF2-40B4-BE49-F238E27FC236}">
                <a16:creationId xmlns:a16="http://schemas.microsoft.com/office/drawing/2014/main" id="{32E363B5-25F7-42E6-829B-2676386AE799}"/>
              </a:ext>
            </a:extLst>
          </p:cNvPr>
          <p:cNvSpPr/>
          <p:nvPr/>
        </p:nvSpPr>
        <p:spPr>
          <a:xfrm>
            <a:off x="309282" y="2780923"/>
            <a:ext cx="11443447" cy="2221383"/>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92A989E-30BF-4208-8DB7-A74994B39925}"/>
              </a:ext>
            </a:extLst>
          </p:cNvPr>
          <p:cNvSpPr txBox="1"/>
          <p:nvPr/>
        </p:nvSpPr>
        <p:spPr>
          <a:xfrm>
            <a:off x="326623" y="2960590"/>
            <a:ext cx="10990729" cy="1862048"/>
          </a:xfrm>
          <a:prstGeom prst="rect">
            <a:avLst/>
          </a:prstGeom>
          <a:noFill/>
        </p:spPr>
        <p:txBody>
          <a:bodyPr wrap="square" rtlCol="0">
            <a:spAutoFit/>
          </a:bodyPr>
          <a:lstStyle/>
          <a:p>
            <a:r>
              <a:rPr lang="de-DE" sz="2300" dirty="0">
                <a:solidFill>
                  <a:srgbClr val="115076"/>
                </a:solidFill>
              </a:rPr>
              <a:t>Hilfe! Wo ist ein Tier?!    </a:t>
            </a:r>
          </a:p>
          <a:p>
            <a:r>
              <a:rPr lang="de-DE" sz="2300" dirty="0">
                <a:solidFill>
                  <a:srgbClr val="115076"/>
                </a:solidFill>
              </a:rPr>
              <a:t>Was machst du, wenn du [1] </a:t>
            </a:r>
            <a:r>
              <a:rPr lang="de-DE" sz="2300" b="1" dirty="0">
                <a:solidFill>
                  <a:srgbClr val="115076"/>
                </a:solidFill>
              </a:rPr>
              <a:t>Hilfe </a:t>
            </a:r>
            <a:r>
              <a:rPr lang="de-DE" sz="2300" dirty="0">
                <a:solidFill>
                  <a:srgbClr val="115076"/>
                </a:solidFill>
              </a:rPr>
              <a:t>brauchst? Keine [</a:t>
            </a:r>
            <a:r>
              <a:rPr lang="de-DE" sz="2300" b="1" dirty="0">
                <a:solidFill>
                  <a:srgbClr val="115076"/>
                </a:solidFill>
              </a:rPr>
              <a:t>2</a:t>
            </a:r>
            <a:r>
              <a:rPr lang="de-DE" sz="2300" dirty="0">
                <a:solidFill>
                  <a:srgbClr val="115076"/>
                </a:solidFill>
              </a:rPr>
              <a:t>] </a:t>
            </a:r>
            <a:r>
              <a:rPr lang="de-DE" sz="2300" b="1" dirty="0">
                <a:solidFill>
                  <a:srgbClr val="115076"/>
                </a:solidFill>
              </a:rPr>
              <a:t>Panik</a:t>
            </a:r>
            <a:r>
              <a:rPr lang="de-DE" sz="2300" dirty="0">
                <a:solidFill>
                  <a:srgbClr val="115076"/>
                </a:solidFill>
              </a:rPr>
              <a:t> – wenn nur ein Tier in der [</a:t>
            </a:r>
            <a:r>
              <a:rPr lang="de-DE" sz="2300" b="1" dirty="0">
                <a:solidFill>
                  <a:srgbClr val="115076"/>
                </a:solidFill>
              </a:rPr>
              <a:t>3</a:t>
            </a:r>
            <a:r>
              <a:rPr lang="de-DE" sz="2300" dirty="0">
                <a:solidFill>
                  <a:srgbClr val="115076"/>
                </a:solidFill>
              </a:rPr>
              <a:t>] </a:t>
            </a:r>
            <a:r>
              <a:rPr lang="de-DE" sz="2300" b="1" dirty="0">
                <a:solidFill>
                  <a:srgbClr val="115076"/>
                </a:solidFill>
              </a:rPr>
              <a:t>Nähe</a:t>
            </a:r>
            <a:r>
              <a:rPr lang="de-DE" sz="2300" dirty="0">
                <a:solidFill>
                  <a:srgbClr val="115076"/>
                </a:solidFill>
              </a:rPr>
              <a:t> ist! So haben diese Tiere [</a:t>
            </a:r>
            <a:r>
              <a:rPr lang="de-DE" sz="2300" b="1" dirty="0">
                <a:solidFill>
                  <a:srgbClr val="115076"/>
                </a:solidFill>
              </a:rPr>
              <a:t>4</a:t>
            </a:r>
            <a:r>
              <a:rPr lang="de-DE" sz="2300" dirty="0">
                <a:solidFill>
                  <a:srgbClr val="115076"/>
                </a:solidFill>
              </a:rPr>
              <a:t>] </a:t>
            </a:r>
            <a:r>
              <a:rPr lang="de-DE" sz="2300" b="1" dirty="0">
                <a:solidFill>
                  <a:srgbClr val="115076"/>
                </a:solidFill>
              </a:rPr>
              <a:t>schon</a:t>
            </a:r>
            <a:r>
              <a:rPr lang="de-DE" sz="2300" dirty="0">
                <a:solidFill>
                  <a:srgbClr val="115076"/>
                </a:solidFill>
              </a:rPr>
              <a:t> Menschen geholfen: </a:t>
            </a:r>
          </a:p>
          <a:p>
            <a:r>
              <a:rPr lang="de-DE" sz="2300" dirty="0">
                <a:solidFill>
                  <a:srgbClr val="115076"/>
                </a:solidFill>
              </a:rPr>
              <a:t>Ein [</a:t>
            </a:r>
            <a:r>
              <a:rPr lang="de-DE" sz="2300" b="1" dirty="0">
                <a:solidFill>
                  <a:srgbClr val="115076"/>
                </a:solidFill>
              </a:rPr>
              <a:t>5</a:t>
            </a:r>
            <a:r>
              <a:rPr lang="de-DE" sz="2300" dirty="0">
                <a:solidFill>
                  <a:srgbClr val="115076"/>
                </a:solidFill>
              </a:rPr>
              <a:t>] </a:t>
            </a:r>
            <a:r>
              <a:rPr lang="de-DE" sz="2300" b="1" dirty="0">
                <a:solidFill>
                  <a:srgbClr val="115076"/>
                </a:solidFill>
              </a:rPr>
              <a:t>Schwein</a:t>
            </a:r>
            <a:r>
              <a:rPr lang="de-DE" sz="2300" dirty="0">
                <a:solidFill>
                  <a:srgbClr val="115076"/>
                </a:solidFill>
              </a:rPr>
              <a:t>: Es hat sich auf die Straße gelegt, um Hilfe zu [</a:t>
            </a:r>
            <a:r>
              <a:rPr lang="de-DE" sz="2300" b="1" dirty="0">
                <a:solidFill>
                  <a:srgbClr val="115076"/>
                </a:solidFill>
              </a:rPr>
              <a:t>6</a:t>
            </a:r>
            <a:r>
              <a:rPr lang="de-DE" sz="2300" dirty="0">
                <a:solidFill>
                  <a:srgbClr val="115076"/>
                </a:solidFill>
              </a:rPr>
              <a:t>] </a:t>
            </a:r>
            <a:r>
              <a:rPr lang="de-DE" sz="2300" b="1" dirty="0">
                <a:solidFill>
                  <a:srgbClr val="115076"/>
                </a:solidFill>
              </a:rPr>
              <a:t>holen</a:t>
            </a:r>
            <a:r>
              <a:rPr lang="de-DE" sz="2300" dirty="0">
                <a:solidFill>
                  <a:srgbClr val="115076"/>
                </a:solidFill>
              </a:rPr>
              <a:t>. Danke, liebes Schwein!</a:t>
            </a:r>
          </a:p>
        </p:txBody>
      </p:sp>
      <p:pic>
        <p:nvPicPr>
          <p:cNvPr id="5" name="9.2.2.4 slide 31 .wav" descr="9.2.2.4 slide 31 .wav">
            <a:hlinkClick r:id="" action="ppaction://media"/>
            <a:extLst>
              <a:ext uri="{FF2B5EF4-FFF2-40B4-BE49-F238E27FC236}">
                <a16:creationId xmlns:a16="http://schemas.microsoft.com/office/drawing/2014/main" id="{40921729-25E4-DE49-8B84-623AD9E59E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3799" y="192726"/>
            <a:ext cx="1121229" cy="1121229"/>
          </a:xfrm>
          <a:prstGeom prst="rect">
            <a:avLst/>
          </a:prstGeom>
        </p:spPr>
      </p:pic>
    </p:spTree>
    <p:extLst>
      <p:ext uri="{BB962C8B-B14F-4D97-AF65-F5344CB8AC3E}">
        <p14:creationId xmlns:p14="http://schemas.microsoft.com/office/powerpoint/2010/main" val="91556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087" y="280417"/>
            <a:ext cx="7172133" cy="794404"/>
          </a:xfrm>
        </p:spPr>
        <p:txBody>
          <a:bodyPr>
            <a:noAutofit/>
          </a:bodyPr>
          <a:lstStyle/>
          <a:p>
            <a:r>
              <a:rPr lang="en-GB" sz="2800" b="1" dirty="0">
                <a:solidFill>
                  <a:schemeClr val="bg1"/>
                </a:solidFill>
              </a:rPr>
              <a:t>Read aloud and comprehension [2/2]</a:t>
            </a:r>
          </a:p>
        </p:txBody>
      </p:sp>
      <p:sp>
        <p:nvSpPr>
          <p:cNvPr id="20" name="Rectangle 1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 name="Rectangle 1"/>
          <p:cNvSpPr/>
          <p:nvPr/>
        </p:nvSpPr>
        <p:spPr>
          <a:xfrm>
            <a:off x="208635" y="1336138"/>
            <a:ext cx="11866345" cy="465973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Person B</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Read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the following text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aloud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You won’t know some of the words – don’t worry! Just do your best.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Your</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partner will try to write the words in bold as you say them.</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Person A and B</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Now say, in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English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any 2 facts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mentioned in the text.  </a:t>
            </a:r>
          </a:p>
        </p:txBody>
      </p:sp>
      <p:sp>
        <p:nvSpPr>
          <p:cNvPr id="11" name="Rounded Rectangle 11">
            <a:extLst>
              <a:ext uri="{FF2B5EF4-FFF2-40B4-BE49-F238E27FC236}">
                <a16:creationId xmlns:a16="http://schemas.microsoft.com/office/drawing/2014/main" id="{E8CA524B-D5AD-45B1-B44A-C07758848A59}"/>
              </a:ext>
            </a:extLst>
          </p:cNvPr>
          <p:cNvSpPr/>
          <p:nvPr/>
        </p:nvSpPr>
        <p:spPr>
          <a:xfrm>
            <a:off x="10677378" y="247046"/>
            <a:ext cx="127994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Phonetik</a:t>
            </a:r>
            <a:endParaRPr lang="en-GB" b="1" dirty="0">
              <a:solidFill>
                <a:prstClr val="white"/>
              </a:solidFill>
              <a:latin typeface="Century Gothic" panose="020B0502020202020204" pitchFamily="34" charset="0"/>
            </a:endParaRPr>
          </a:p>
        </p:txBody>
      </p:sp>
      <p:sp>
        <p:nvSpPr>
          <p:cNvPr id="13" name="Rectangle 12">
            <a:extLst>
              <a:ext uri="{FF2B5EF4-FFF2-40B4-BE49-F238E27FC236}">
                <a16:creationId xmlns:a16="http://schemas.microsoft.com/office/drawing/2014/main" id="{91202241-1E10-4B9A-A969-2C111808725F}"/>
              </a:ext>
            </a:extLst>
          </p:cNvPr>
          <p:cNvSpPr/>
          <p:nvPr/>
        </p:nvSpPr>
        <p:spPr>
          <a:xfrm>
            <a:off x="309282" y="2780923"/>
            <a:ext cx="11443447" cy="2221383"/>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EB52BF3-2F03-456F-B2A9-E3D14F0A0A79}"/>
              </a:ext>
            </a:extLst>
          </p:cNvPr>
          <p:cNvSpPr txBox="1"/>
          <p:nvPr/>
        </p:nvSpPr>
        <p:spPr>
          <a:xfrm>
            <a:off x="439271" y="2977453"/>
            <a:ext cx="10990729" cy="1569660"/>
          </a:xfrm>
          <a:prstGeom prst="rect">
            <a:avLst/>
          </a:prstGeom>
          <a:noFill/>
        </p:spPr>
        <p:txBody>
          <a:bodyPr wrap="square" rtlCol="0">
            <a:spAutoFit/>
          </a:bodyPr>
          <a:lstStyle/>
          <a:p>
            <a:r>
              <a:rPr lang="de-DE" sz="2400" dirty="0">
                <a:solidFill>
                  <a:srgbClr val="115076"/>
                </a:solidFill>
              </a:rPr>
              <a:t>[1] </a:t>
            </a:r>
            <a:r>
              <a:rPr lang="de-DE" sz="2400" b="1" dirty="0">
                <a:solidFill>
                  <a:srgbClr val="115076"/>
                </a:solidFill>
              </a:rPr>
              <a:t>Delfine</a:t>
            </a:r>
            <a:r>
              <a:rPr lang="de-DE" sz="2400" dirty="0">
                <a:solidFill>
                  <a:srgbClr val="115076"/>
                </a:solidFill>
              </a:rPr>
              <a:t>: sie haben Menschen, die im [</a:t>
            </a:r>
            <a:r>
              <a:rPr lang="de-DE" sz="2400" b="1" dirty="0">
                <a:solidFill>
                  <a:srgbClr val="115076"/>
                </a:solidFill>
              </a:rPr>
              <a:t>2</a:t>
            </a:r>
            <a:r>
              <a:rPr lang="de-DE" sz="2400" dirty="0">
                <a:solidFill>
                  <a:srgbClr val="115076"/>
                </a:solidFill>
              </a:rPr>
              <a:t>] </a:t>
            </a:r>
            <a:r>
              <a:rPr lang="de-DE" sz="2400" b="1" dirty="0">
                <a:solidFill>
                  <a:srgbClr val="115076"/>
                </a:solidFill>
              </a:rPr>
              <a:t>Meer</a:t>
            </a:r>
            <a:r>
              <a:rPr lang="de-DE" sz="2400" dirty="0">
                <a:solidFill>
                  <a:srgbClr val="115076"/>
                </a:solidFill>
              </a:rPr>
              <a:t> geschwommen sind, geholfen. Danke, liebe Delfine! </a:t>
            </a:r>
          </a:p>
          <a:p>
            <a:r>
              <a:rPr lang="de-DE" sz="2400" dirty="0">
                <a:solidFill>
                  <a:srgbClr val="115076"/>
                </a:solidFill>
              </a:rPr>
              <a:t>Ein [3] </a:t>
            </a:r>
            <a:r>
              <a:rPr lang="de-DE" sz="2400" b="1" dirty="0">
                <a:solidFill>
                  <a:srgbClr val="115076"/>
                </a:solidFill>
              </a:rPr>
              <a:t>Gorilla</a:t>
            </a:r>
            <a:r>
              <a:rPr lang="de-DE" sz="2400" dirty="0">
                <a:solidFill>
                  <a:srgbClr val="115076"/>
                </a:solidFill>
              </a:rPr>
              <a:t>: Er hat einem [4] </a:t>
            </a:r>
            <a:r>
              <a:rPr lang="de-DE" sz="2400" b="1" dirty="0">
                <a:solidFill>
                  <a:srgbClr val="115076"/>
                </a:solidFill>
              </a:rPr>
              <a:t>Jungen</a:t>
            </a:r>
            <a:r>
              <a:rPr lang="de-DE" sz="2400" dirty="0">
                <a:solidFill>
                  <a:srgbClr val="115076"/>
                </a:solidFill>
              </a:rPr>
              <a:t> im [5] </a:t>
            </a:r>
            <a:r>
              <a:rPr lang="de-DE" sz="2400" b="1" dirty="0">
                <a:solidFill>
                  <a:srgbClr val="115076"/>
                </a:solidFill>
              </a:rPr>
              <a:t>Zoo</a:t>
            </a:r>
            <a:r>
              <a:rPr lang="de-DE" sz="2400" dirty="0">
                <a:solidFill>
                  <a:srgbClr val="115076"/>
                </a:solidFill>
              </a:rPr>
              <a:t> geholfen, der zu ihm ins [6] </a:t>
            </a:r>
            <a:r>
              <a:rPr lang="de-DE" sz="2400" b="1" dirty="0">
                <a:solidFill>
                  <a:srgbClr val="115076"/>
                </a:solidFill>
              </a:rPr>
              <a:t>Gehege*</a:t>
            </a:r>
            <a:r>
              <a:rPr lang="de-DE" sz="2400" dirty="0">
                <a:solidFill>
                  <a:srgbClr val="115076"/>
                </a:solidFill>
              </a:rPr>
              <a:t> gefallen ist. Danke, lieber Gorilla!</a:t>
            </a:r>
          </a:p>
        </p:txBody>
      </p:sp>
      <p:sp>
        <p:nvSpPr>
          <p:cNvPr id="16" name="Speech Bubble: Rectangle with Corners Rounded 1">
            <a:extLst>
              <a:ext uri="{FF2B5EF4-FFF2-40B4-BE49-F238E27FC236}">
                <a16:creationId xmlns:a16="http://schemas.microsoft.com/office/drawing/2014/main" id="{9FB8F172-1A59-4828-9D6A-400B95EDA436}"/>
              </a:ext>
            </a:extLst>
          </p:cNvPr>
          <p:cNvSpPr/>
          <p:nvPr/>
        </p:nvSpPr>
        <p:spPr>
          <a:xfrm>
            <a:off x="8175010" y="4517186"/>
            <a:ext cx="3416116" cy="404147"/>
          </a:xfrm>
          <a:prstGeom prst="wedgeRoundRectCallout">
            <a:avLst>
              <a:gd name="adj1" fmla="val 21224"/>
              <a:gd name="adj2" fmla="val -3335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enclosure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background rectangle">
            <a:extLst>
              <a:ext uri="{FF2B5EF4-FFF2-40B4-BE49-F238E27FC236}">
                <a16:creationId xmlns:a16="http://schemas.microsoft.com/office/drawing/2014/main" id="{0F669F2B-BC59-BF43-85EB-8C99B0BE00A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7543801" cy="869950"/>
          </a:xfrm>
          <a:prstGeom prst="rect">
            <a:avLst/>
          </a:prstGeom>
        </p:spPr>
      </p:pic>
      <p:sp>
        <p:nvSpPr>
          <p:cNvPr id="15" name="Title 3">
            <a:extLst>
              <a:ext uri="{FF2B5EF4-FFF2-40B4-BE49-F238E27FC236}">
                <a16:creationId xmlns:a16="http://schemas.microsoft.com/office/drawing/2014/main" id="{5139CCCE-398F-1445-80E0-8743A7343A63}"/>
              </a:ext>
            </a:extLst>
          </p:cNvPr>
          <p:cNvSpPr txBox="1">
            <a:spLocks/>
          </p:cNvSpPr>
          <p:nvPr/>
        </p:nvSpPr>
        <p:spPr>
          <a:xfrm>
            <a:off x="0" y="294041"/>
            <a:ext cx="7266262" cy="794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Read aloud and comprehension [2/2]</a:t>
            </a:r>
          </a:p>
        </p:txBody>
      </p:sp>
      <p:pic>
        <p:nvPicPr>
          <p:cNvPr id="3" name="9.2.2.4 slide 32.wav" descr="9.2.2.4 slide 32.wav">
            <a:hlinkClick r:id="" action="ppaction://media"/>
            <a:extLst>
              <a:ext uri="{FF2B5EF4-FFF2-40B4-BE49-F238E27FC236}">
                <a16:creationId xmlns:a16="http://schemas.microsoft.com/office/drawing/2014/main" id="{A6338BD9-F707-6641-A47B-B5E19A0449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3800" y="166115"/>
            <a:ext cx="1121230" cy="1121230"/>
          </a:xfrm>
          <a:prstGeom prst="rect">
            <a:avLst/>
          </a:prstGeom>
        </p:spPr>
      </p:pic>
    </p:spTree>
    <p:extLst>
      <p:ext uri="{BB962C8B-B14F-4D97-AF65-F5344CB8AC3E}">
        <p14:creationId xmlns:p14="http://schemas.microsoft.com/office/powerpoint/2010/main" val="417095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31323" cy="869950"/>
          </a:xfrm>
          <a:prstGeom prst="rect">
            <a:avLst/>
          </a:prstGeom>
        </p:spPr>
      </p:pic>
      <p:sp>
        <p:nvSpPr>
          <p:cNvPr id="4" name="Title 3"/>
          <p:cNvSpPr>
            <a:spLocks noGrp="1"/>
          </p:cNvSpPr>
          <p:nvPr>
            <p:ph type="title"/>
          </p:nvPr>
        </p:nvSpPr>
        <p:spPr>
          <a:xfrm>
            <a:off x="-72086" y="280417"/>
            <a:ext cx="4055633" cy="721474"/>
          </a:xfrm>
        </p:spPr>
        <p:txBody>
          <a:bodyPr>
            <a:normAutofit/>
          </a:bodyPr>
          <a:lstStyle/>
          <a:p>
            <a:r>
              <a:rPr lang="en-GB" sz="2800" b="1" dirty="0" err="1">
                <a:solidFill>
                  <a:schemeClr val="bg1"/>
                </a:solidFill>
              </a:rPr>
              <a:t>ein</a:t>
            </a:r>
            <a:r>
              <a:rPr lang="en-GB" sz="2800" b="1" dirty="0">
                <a:solidFill>
                  <a:schemeClr val="bg1"/>
                </a:solidFill>
              </a:rPr>
              <a:t> </a:t>
            </a:r>
            <a:r>
              <a:rPr lang="en-GB" sz="2800" b="1" dirty="0" err="1">
                <a:solidFill>
                  <a:schemeClr val="bg1"/>
                </a:solidFill>
              </a:rPr>
              <a:t>Foto</a:t>
            </a:r>
            <a:r>
              <a:rPr lang="en-GB" sz="2800" b="1" dirty="0">
                <a:solidFill>
                  <a:schemeClr val="bg1"/>
                </a:solidFill>
              </a:rPr>
              <a:t> </a:t>
            </a:r>
            <a:r>
              <a:rPr lang="en-GB" sz="2800" b="1" dirty="0" err="1">
                <a:solidFill>
                  <a:schemeClr val="bg1"/>
                </a:solidFill>
              </a:rPr>
              <a:t>beschreiben</a:t>
            </a:r>
            <a:endParaRPr lang="en-GB" sz="2800" b="1" dirty="0">
              <a:solidFill>
                <a:schemeClr val="bg1"/>
              </a:solidFill>
            </a:endParaRPr>
          </a:p>
        </p:txBody>
      </p:sp>
      <p:sp>
        <p:nvSpPr>
          <p:cNvPr id="20" name="Rectangle 1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2"/>
          <p:cNvSpPr>
            <a:spLocks noChangeArrowheads="1"/>
          </p:cNvSpPr>
          <p:nvPr/>
        </p:nvSpPr>
        <p:spPr bwMode="auto">
          <a:xfrm>
            <a:off x="144292" y="1172738"/>
            <a:ext cx="11810165"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35438" algn="l"/>
              </a:tabLst>
              <a:defRPr>
                <a:solidFill>
                  <a:schemeClr val="tx1"/>
                </a:solidFill>
                <a:latin typeface="Arial" panose="020B0604020202020204" pitchFamily="34" charset="0"/>
              </a:defRPr>
            </a:lvl1pPr>
            <a:lvl2pPr eaLnBrk="0" fontAlgn="base" hangingPunct="0">
              <a:spcBef>
                <a:spcPct val="0"/>
              </a:spcBef>
              <a:spcAft>
                <a:spcPct val="0"/>
              </a:spcAft>
              <a:tabLst>
                <a:tab pos="4135438" algn="l"/>
              </a:tabLst>
              <a:defRPr>
                <a:solidFill>
                  <a:schemeClr val="tx1"/>
                </a:solidFill>
                <a:latin typeface="Arial" panose="020B0604020202020204" pitchFamily="34" charset="0"/>
              </a:defRPr>
            </a:lvl2pPr>
            <a:lvl3pPr eaLnBrk="0" fontAlgn="base" hangingPunct="0">
              <a:spcBef>
                <a:spcPct val="0"/>
              </a:spcBef>
              <a:spcAft>
                <a:spcPct val="0"/>
              </a:spcAft>
              <a:tabLst>
                <a:tab pos="4135438" algn="l"/>
              </a:tabLst>
              <a:defRPr>
                <a:solidFill>
                  <a:schemeClr val="tx1"/>
                </a:solidFill>
                <a:latin typeface="Arial" panose="020B0604020202020204" pitchFamily="34" charset="0"/>
              </a:defRPr>
            </a:lvl3pPr>
            <a:lvl4pPr eaLnBrk="0" fontAlgn="base" hangingPunct="0">
              <a:spcBef>
                <a:spcPct val="0"/>
              </a:spcBef>
              <a:spcAft>
                <a:spcPct val="0"/>
              </a:spcAft>
              <a:tabLst>
                <a:tab pos="4135438" algn="l"/>
              </a:tabLst>
              <a:defRPr>
                <a:solidFill>
                  <a:schemeClr val="tx1"/>
                </a:solidFill>
                <a:latin typeface="Arial" panose="020B0604020202020204" pitchFamily="34" charset="0"/>
              </a:defRPr>
            </a:lvl4pPr>
            <a:lvl5pPr eaLnBrk="0" fontAlgn="base" hangingPunct="0">
              <a:spcBef>
                <a:spcPct val="0"/>
              </a:spcBef>
              <a:spcAft>
                <a:spcPct val="0"/>
              </a:spcAft>
              <a:tabLst>
                <a:tab pos="4135438" algn="l"/>
              </a:tabLst>
              <a:defRPr>
                <a:solidFill>
                  <a:schemeClr val="tx1"/>
                </a:solidFill>
                <a:latin typeface="Arial" panose="020B0604020202020204" pitchFamily="34" charset="0"/>
              </a:defRPr>
            </a:lvl5pPr>
            <a:lvl6pPr eaLnBrk="0" fontAlgn="base" hangingPunct="0">
              <a:spcBef>
                <a:spcPct val="0"/>
              </a:spcBef>
              <a:spcAft>
                <a:spcPct val="0"/>
              </a:spcAft>
              <a:tabLst>
                <a:tab pos="4135438" algn="l"/>
              </a:tabLst>
              <a:defRPr>
                <a:solidFill>
                  <a:schemeClr val="tx1"/>
                </a:solidFill>
                <a:latin typeface="Arial" panose="020B0604020202020204" pitchFamily="34" charset="0"/>
              </a:defRPr>
            </a:lvl6pPr>
            <a:lvl7pPr eaLnBrk="0" fontAlgn="base" hangingPunct="0">
              <a:spcBef>
                <a:spcPct val="0"/>
              </a:spcBef>
              <a:spcAft>
                <a:spcPct val="0"/>
              </a:spcAft>
              <a:tabLst>
                <a:tab pos="4135438" algn="l"/>
              </a:tabLst>
              <a:defRPr>
                <a:solidFill>
                  <a:schemeClr val="tx1"/>
                </a:solidFill>
                <a:latin typeface="Arial" panose="020B0604020202020204" pitchFamily="34" charset="0"/>
              </a:defRPr>
            </a:lvl7pPr>
            <a:lvl8pPr eaLnBrk="0" fontAlgn="base" hangingPunct="0">
              <a:spcBef>
                <a:spcPct val="0"/>
              </a:spcBef>
              <a:spcAft>
                <a:spcPct val="0"/>
              </a:spcAft>
              <a:tabLst>
                <a:tab pos="4135438" algn="l"/>
              </a:tabLst>
              <a:defRPr>
                <a:solidFill>
                  <a:schemeClr val="tx1"/>
                </a:solidFill>
                <a:latin typeface="Arial" panose="020B0604020202020204" pitchFamily="34" charset="0"/>
              </a:defRPr>
            </a:lvl8pPr>
            <a:lvl9pPr eaLnBrk="0" fontAlgn="base" hangingPunct="0">
              <a:spcBef>
                <a:spcPct val="0"/>
              </a:spcBef>
              <a:spcAft>
                <a:spcPct val="0"/>
              </a:spcAft>
              <a:tabLst>
                <a:tab pos="41354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Look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the photo and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answer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questions below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in German.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For some questions, you will need to use your imagination to make up a possible answer.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Just try to keep going and say something that you know how to say!</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You have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 minutes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to prepare all of your answers before you speak.</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PART A</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What can you see in this photo?</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Try to say at least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 different things.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Here are some ideas about what you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could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say.</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You can say different things if you wish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lvl="1"/>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•Say what you can see in the </a:t>
            </a:r>
            <a:r>
              <a:rPr lang="en-GB" sz="2000" dirty="0">
                <a:solidFill>
                  <a:srgbClr val="115076"/>
                </a:solidFill>
                <a:latin typeface="Century Gothic" panose="020F0302020204030204"/>
              </a:rPr>
              <a:t>photo</a:t>
            </a:r>
            <a:br>
              <a:rPr lang="en-GB" sz="2000" dirty="0">
                <a:solidFill>
                  <a:srgbClr val="115076"/>
                </a:solidFill>
                <a:latin typeface="Century Gothic" panose="020F0302020204030204"/>
              </a:rPr>
            </a:br>
            <a:r>
              <a:rPr lang="en-GB" sz="2000" dirty="0">
                <a:solidFill>
                  <a:srgbClr val="115076"/>
                </a:solidFill>
                <a:latin typeface="Century Gothic" panose="020F0302020204030204"/>
              </a:rPr>
              <a:t>•Say what people are doing</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•Say what the man </a:t>
            </a:r>
            <a:r>
              <a:rPr lang="en-GB" sz="2000" dirty="0">
                <a:solidFill>
                  <a:srgbClr val="115076"/>
                </a:solidFill>
                <a:latin typeface="Century Gothic" panose="020F0302020204030204"/>
              </a:rPr>
              <a:t>on the right </a:t>
            </a:r>
            <a:r>
              <a:rPr lang="en-GB" sz="2000" dirty="0" err="1">
                <a:solidFill>
                  <a:srgbClr val="115076"/>
                </a:solidFill>
                <a:latin typeface="Century Gothic" panose="020F0302020204030204"/>
              </a:rPr>
              <a:t>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 going to do this</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afternoon</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PART B</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538163" marR="0" lvl="1" indent="-80963"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Ask the man on the left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one question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Rounded Rectangle 11">
            <a:extLst>
              <a:ext uri="{FF2B5EF4-FFF2-40B4-BE49-F238E27FC236}">
                <a16:creationId xmlns:a16="http://schemas.microsoft.com/office/drawing/2014/main" id="{0985B94A-D5AD-4666-A98D-2926219B7B4F}"/>
              </a:ext>
            </a:extLst>
          </p:cNvPr>
          <p:cNvSpPr/>
          <p:nvPr/>
        </p:nvSpPr>
        <p:spPr>
          <a:xfrm>
            <a:off x="10482146" y="247046"/>
            <a:ext cx="14770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person, outdoor&#10;&#10;Description automatically generated">
            <a:extLst>
              <a:ext uri="{FF2B5EF4-FFF2-40B4-BE49-F238E27FC236}">
                <a16:creationId xmlns:a16="http://schemas.microsoft.com/office/drawing/2014/main" id="{3162628D-8646-4B07-B0A3-5304442F56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4972" y="2883606"/>
            <a:ext cx="5139485" cy="3429000"/>
          </a:xfrm>
          <a:prstGeom prst="rect">
            <a:avLst/>
          </a:prstGeom>
        </p:spPr>
      </p:pic>
    </p:spTree>
    <p:extLst>
      <p:ext uri="{BB962C8B-B14F-4D97-AF65-F5344CB8AC3E}">
        <p14:creationId xmlns:p14="http://schemas.microsoft.com/office/powerpoint/2010/main" val="2222345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31323" cy="869950"/>
          </a:xfrm>
          <a:prstGeom prst="rect">
            <a:avLst/>
          </a:prstGeom>
        </p:spPr>
      </p:pic>
      <p:sp>
        <p:nvSpPr>
          <p:cNvPr id="4" name="Title 3"/>
          <p:cNvSpPr>
            <a:spLocks noGrp="1"/>
          </p:cNvSpPr>
          <p:nvPr>
            <p:ph type="title"/>
          </p:nvPr>
        </p:nvSpPr>
        <p:spPr>
          <a:xfrm>
            <a:off x="-72086" y="280417"/>
            <a:ext cx="4055633" cy="721474"/>
          </a:xfrm>
        </p:spPr>
        <p:txBody>
          <a:bodyPr>
            <a:normAutofit/>
          </a:bodyPr>
          <a:lstStyle/>
          <a:p>
            <a:r>
              <a:rPr lang="en-GB" sz="2800" b="1" dirty="0" err="1">
                <a:solidFill>
                  <a:schemeClr val="bg1"/>
                </a:solidFill>
              </a:rPr>
              <a:t>ein</a:t>
            </a:r>
            <a:r>
              <a:rPr lang="en-GB" sz="2800" b="1" dirty="0">
                <a:solidFill>
                  <a:schemeClr val="bg1"/>
                </a:solidFill>
              </a:rPr>
              <a:t> </a:t>
            </a:r>
            <a:r>
              <a:rPr lang="en-GB" sz="2800" b="1" dirty="0" err="1">
                <a:solidFill>
                  <a:schemeClr val="bg1"/>
                </a:solidFill>
              </a:rPr>
              <a:t>Foto</a:t>
            </a:r>
            <a:r>
              <a:rPr lang="en-GB" sz="2800" b="1" dirty="0">
                <a:solidFill>
                  <a:schemeClr val="bg1"/>
                </a:solidFill>
              </a:rPr>
              <a:t> </a:t>
            </a:r>
            <a:r>
              <a:rPr lang="en-GB" sz="2800" b="1" dirty="0" err="1">
                <a:solidFill>
                  <a:schemeClr val="bg1"/>
                </a:solidFill>
              </a:rPr>
              <a:t>beschreiben</a:t>
            </a:r>
            <a:endParaRPr lang="en-GB" sz="2800" b="1" dirty="0">
              <a:solidFill>
                <a:schemeClr val="bg1"/>
              </a:solidFill>
            </a:endParaRPr>
          </a:p>
        </p:txBody>
      </p:sp>
      <p:sp>
        <p:nvSpPr>
          <p:cNvPr id="20" name="Rectangle 1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2"/>
          <p:cNvSpPr>
            <a:spLocks noChangeArrowheads="1"/>
          </p:cNvSpPr>
          <p:nvPr/>
        </p:nvSpPr>
        <p:spPr bwMode="auto">
          <a:xfrm>
            <a:off x="144292" y="1326626"/>
            <a:ext cx="11810165"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35438" algn="l"/>
              </a:tabLst>
              <a:defRPr>
                <a:solidFill>
                  <a:schemeClr val="tx1"/>
                </a:solidFill>
                <a:latin typeface="Arial" panose="020B0604020202020204" pitchFamily="34" charset="0"/>
              </a:defRPr>
            </a:lvl1pPr>
            <a:lvl2pPr eaLnBrk="0" fontAlgn="base" hangingPunct="0">
              <a:spcBef>
                <a:spcPct val="0"/>
              </a:spcBef>
              <a:spcAft>
                <a:spcPct val="0"/>
              </a:spcAft>
              <a:tabLst>
                <a:tab pos="4135438" algn="l"/>
              </a:tabLst>
              <a:defRPr>
                <a:solidFill>
                  <a:schemeClr val="tx1"/>
                </a:solidFill>
                <a:latin typeface="Arial" panose="020B0604020202020204" pitchFamily="34" charset="0"/>
              </a:defRPr>
            </a:lvl2pPr>
            <a:lvl3pPr eaLnBrk="0" fontAlgn="base" hangingPunct="0">
              <a:spcBef>
                <a:spcPct val="0"/>
              </a:spcBef>
              <a:spcAft>
                <a:spcPct val="0"/>
              </a:spcAft>
              <a:tabLst>
                <a:tab pos="4135438" algn="l"/>
              </a:tabLst>
              <a:defRPr>
                <a:solidFill>
                  <a:schemeClr val="tx1"/>
                </a:solidFill>
                <a:latin typeface="Arial" panose="020B0604020202020204" pitchFamily="34" charset="0"/>
              </a:defRPr>
            </a:lvl3pPr>
            <a:lvl4pPr eaLnBrk="0" fontAlgn="base" hangingPunct="0">
              <a:spcBef>
                <a:spcPct val="0"/>
              </a:spcBef>
              <a:spcAft>
                <a:spcPct val="0"/>
              </a:spcAft>
              <a:tabLst>
                <a:tab pos="4135438" algn="l"/>
              </a:tabLst>
              <a:defRPr>
                <a:solidFill>
                  <a:schemeClr val="tx1"/>
                </a:solidFill>
                <a:latin typeface="Arial" panose="020B0604020202020204" pitchFamily="34" charset="0"/>
              </a:defRPr>
            </a:lvl4pPr>
            <a:lvl5pPr eaLnBrk="0" fontAlgn="base" hangingPunct="0">
              <a:spcBef>
                <a:spcPct val="0"/>
              </a:spcBef>
              <a:spcAft>
                <a:spcPct val="0"/>
              </a:spcAft>
              <a:tabLst>
                <a:tab pos="4135438" algn="l"/>
              </a:tabLst>
              <a:defRPr>
                <a:solidFill>
                  <a:schemeClr val="tx1"/>
                </a:solidFill>
                <a:latin typeface="Arial" panose="020B0604020202020204" pitchFamily="34" charset="0"/>
              </a:defRPr>
            </a:lvl5pPr>
            <a:lvl6pPr eaLnBrk="0" fontAlgn="base" hangingPunct="0">
              <a:spcBef>
                <a:spcPct val="0"/>
              </a:spcBef>
              <a:spcAft>
                <a:spcPct val="0"/>
              </a:spcAft>
              <a:tabLst>
                <a:tab pos="4135438" algn="l"/>
              </a:tabLst>
              <a:defRPr>
                <a:solidFill>
                  <a:schemeClr val="tx1"/>
                </a:solidFill>
                <a:latin typeface="Arial" panose="020B0604020202020204" pitchFamily="34" charset="0"/>
              </a:defRPr>
            </a:lvl6pPr>
            <a:lvl7pPr eaLnBrk="0" fontAlgn="base" hangingPunct="0">
              <a:spcBef>
                <a:spcPct val="0"/>
              </a:spcBef>
              <a:spcAft>
                <a:spcPct val="0"/>
              </a:spcAft>
              <a:tabLst>
                <a:tab pos="4135438" algn="l"/>
              </a:tabLst>
              <a:defRPr>
                <a:solidFill>
                  <a:schemeClr val="tx1"/>
                </a:solidFill>
                <a:latin typeface="Arial" panose="020B0604020202020204" pitchFamily="34" charset="0"/>
              </a:defRPr>
            </a:lvl7pPr>
            <a:lvl8pPr eaLnBrk="0" fontAlgn="base" hangingPunct="0">
              <a:spcBef>
                <a:spcPct val="0"/>
              </a:spcBef>
              <a:spcAft>
                <a:spcPct val="0"/>
              </a:spcAft>
              <a:tabLst>
                <a:tab pos="4135438" algn="l"/>
              </a:tabLst>
              <a:defRPr>
                <a:solidFill>
                  <a:schemeClr val="tx1"/>
                </a:solidFill>
                <a:latin typeface="Arial" panose="020B0604020202020204" pitchFamily="34" charset="0"/>
              </a:defRPr>
            </a:lvl8pPr>
            <a:lvl9pPr eaLnBrk="0" fontAlgn="base" hangingPunct="0">
              <a:spcBef>
                <a:spcPct val="0"/>
              </a:spcBef>
              <a:spcAft>
                <a:spcPct val="0"/>
              </a:spcAft>
              <a:tabLst>
                <a:tab pos="41354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Look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the photo and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answer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questions below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in German.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For some questions, you will need to use your imagination to make up a possible answer.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Just try to keep going and say something that you know how to say!</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You have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 minutes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to prepare all of your answers before you speak.</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PART A</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What can you see in this photo?</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Try to say at least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 different things.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Here are some ideas about what you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could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say.</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You can say different things if you wish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•Say who you can see in the photo</a:t>
            </a:r>
          </a:p>
          <a:p>
            <a:pPr lvl="1">
              <a:defRPr/>
            </a:pPr>
            <a:r>
              <a:rPr lang="en-GB" sz="2000" dirty="0">
                <a:solidFill>
                  <a:srgbClr val="115076"/>
                </a:solidFill>
                <a:latin typeface="Century Gothic" panose="020F0302020204030204"/>
              </a:rPr>
              <a:t>•Say what people are doing</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•Say what the girl is going to do this afternoon</a:t>
            </a:r>
          </a:p>
          <a:p>
            <a:pPr marL="0" marR="0" lvl="0" indent="0" algn="l" defTabSz="914400" rtl="0" eaLnBrk="0" fontAlgn="base" latinLnBrk="0" hangingPunct="0">
              <a:lnSpc>
                <a:spcPct val="100000"/>
              </a:lnSpc>
              <a:spcBef>
                <a:spcPct val="0"/>
              </a:spcBef>
              <a:spcAft>
                <a:spcPct val="0"/>
              </a:spcAft>
              <a:buClrTx/>
              <a:buSzTx/>
              <a:buFontTx/>
              <a:buNone/>
              <a:tabLst>
                <a:tab pos="4135438" algn="l"/>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PART B</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538163" marR="0" lvl="1" indent="-80963"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135438" algn="l"/>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Ask the woman on the left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one question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Rounded Rectangle 11">
            <a:extLst>
              <a:ext uri="{FF2B5EF4-FFF2-40B4-BE49-F238E27FC236}">
                <a16:creationId xmlns:a16="http://schemas.microsoft.com/office/drawing/2014/main" id="{0985B94A-D5AD-4666-A98D-2926219B7B4F}"/>
              </a:ext>
            </a:extLst>
          </p:cNvPr>
          <p:cNvSpPr/>
          <p:nvPr/>
        </p:nvSpPr>
        <p:spPr>
          <a:xfrm>
            <a:off x="10482146" y="247046"/>
            <a:ext cx="14770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person, child, child, outdoor&#10;&#10;Description automatically generated">
            <a:extLst>
              <a:ext uri="{FF2B5EF4-FFF2-40B4-BE49-F238E27FC236}">
                <a16:creationId xmlns:a16="http://schemas.microsoft.com/office/drawing/2014/main" id="{214B8CF1-78AB-43B4-AF65-F99503182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0853" y="2689908"/>
            <a:ext cx="5276855" cy="3506910"/>
          </a:xfrm>
          <a:prstGeom prst="rect">
            <a:avLst/>
          </a:prstGeom>
        </p:spPr>
      </p:pic>
    </p:spTree>
    <p:extLst>
      <p:ext uri="{BB962C8B-B14F-4D97-AF65-F5344CB8AC3E}">
        <p14:creationId xmlns:p14="http://schemas.microsoft.com/office/powerpoint/2010/main" val="546616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755403" cy="869950"/>
          </a:xfrm>
          <a:prstGeom prst="rect">
            <a:avLst/>
          </a:prstGeom>
        </p:spPr>
      </p:pic>
      <p:sp>
        <p:nvSpPr>
          <p:cNvPr id="4" name="Title 3"/>
          <p:cNvSpPr>
            <a:spLocks noGrp="1"/>
          </p:cNvSpPr>
          <p:nvPr>
            <p:ph type="title"/>
          </p:nvPr>
        </p:nvSpPr>
        <p:spPr>
          <a:xfrm>
            <a:off x="0" y="321466"/>
            <a:ext cx="8077200" cy="707849"/>
          </a:xfrm>
        </p:spPr>
        <p:txBody>
          <a:bodyPr>
            <a:normAutofit/>
          </a:bodyPr>
          <a:lstStyle/>
          <a:p>
            <a:r>
              <a:rPr lang="en-GB" sz="3200" b="1" dirty="0">
                <a:solidFill>
                  <a:schemeClr val="bg1"/>
                </a:solidFill>
              </a:rPr>
              <a:t>Word order 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Speech Bubble: Rectangle with Corners Rounded 19">
            <a:extLst>
              <a:ext uri="{FF2B5EF4-FFF2-40B4-BE49-F238E27FC236}">
                <a16:creationId xmlns:a16="http://schemas.microsoft.com/office/drawing/2014/main" id="{310B6995-772B-48CB-8395-BFDE9A83DFE0}"/>
              </a:ext>
            </a:extLst>
          </p:cNvPr>
          <p:cNvSpPr/>
          <p:nvPr/>
        </p:nvSpPr>
        <p:spPr>
          <a:xfrm>
            <a:off x="-1" y="1219320"/>
            <a:ext cx="11957311" cy="568634"/>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some conjunctions kick the </a:t>
            </a:r>
            <a:r>
              <a:rPr kumimoji="0" lang="en-US" sz="22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form verb </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end of the clause.</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17BF10FB-0DEA-45EB-BD3F-FE797A387CA7}"/>
              </a:ext>
            </a:extLst>
          </p:cNvPr>
          <p:cNvSpPr/>
          <p:nvPr/>
        </p:nvSpPr>
        <p:spPr>
          <a:xfrm>
            <a:off x="8436599" y="871022"/>
            <a:ext cx="3532813" cy="349836"/>
          </a:xfrm>
          <a:prstGeom prst="wedgeRoundRectCallout">
            <a:avLst>
              <a:gd name="adj1" fmla="val -27846"/>
              <a:gd name="adj2" fmla="val 9979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is word order 3 (WO3). </a:t>
            </a:r>
          </a:p>
        </p:txBody>
      </p:sp>
      <p:sp>
        <p:nvSpPr>
          <p:cNvPr id="14" name="TextBox 13">
            <a:extLst>
              <a:ext uri="{FF2B5EF4-FFF2-40B4-BE49-F238E27FC236}">
                <a16:creationId xmlns:a16="http://schemas.microsoft.com/office/drawing/2014/main" id="{9FD20F07-9660-476A-B3A9-CB902285A467}"/>
              </a:ext>
            </a:extLst>
          </p:cNvPr>
          <p:cNvSpPr txBox="1"/>
          <p:nvPr/>
        </p:nvSpPr>
        <p:spPr>
          <a:xfrm>
            <a:off x="2002118" y="2159712"/>
            <a:ext cx="11502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freiwillig</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weil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Erfahrungen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421B8793-20CF-4B87-B930-76A30146999C}"/>
              </a:ext>
            </a:extLst>
          </p:cNvPr>
          <p:cNvSpPr txBox="1"/>
          <p:nvPr/>
        </p:nvSpPr>
        <p:spPr>
          <a:xfrm>
            <a:off x="2053263" y="3313279"/>
            <a:ext cx="118404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dass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Arbeit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genießen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B2295B66-E84A-4585-A557-D44038C40551}"/>
              </a:ext>
            </a:extLst>
          </p:cNvPr>
          <p:cNvSpPr txBox="1"/>
          <p:nvPr/>
        </p:nvSpPr>
        <p:spPr>
          <a:xfrm>
            <a:off x="2053262" y="2570487"/>
            <a:ext cx="100406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work voluntarily </a:t>
            </a:r>
            <a:r>
              <a:rPr kumimoji="0" lang="en-GB" sz="2000" b="0" i="1" u="none" strike="noStrike" kern="1200" cap="none" spc="0" normalizeH="0" baseline="0" noProof="0" dirty="0">
                <a:ln>
                  <a:noFill/>
                </a:ln>
                <a:solidFill>
                  <a:srgbClr val="F26200"/>
                </a:solidFill>
                <a:effectLst/>
                <a:uLnTx/>
                <a:uFillTx/>
                <a:latin typeface="Century Gothic" panose="020F0302020204030204"/>
                <a:ea typeface="+mn-ea"/>
                <a:cs typeface="+mn-cs"/>
              </a:rPr>
              <a:t>because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want</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have new experiences.</a:t>
            </a:r>
          </a:p>
        </p:txBody>
      </p:sp>
      <p:sp>
        <p:nvSpPr>
          <p:cNvPr id="40" name="TextBox 39">
            <a:extLst>
              <a:ext uri="{FF2B5EF4-FFF2-40B4-BE49-F238E27FC236}">
                <a16:creationId xmlns:a16="http://schemas.microsoft.com/office/drawing/2014/main" id="{865A009C-5393-4278-A7D6-E6E524C813CA}"/>
              </a:ext>
            </a:extLst>
          </p:cNvPr>
          <p:cNvSpPr txBox="1"/>
          <p:nvPr/>
        </p:nvSpPr>
        <p:spPr>
          <a:xfrm>
            <a:off x="2053262" y="3704104"/>
            <a:ext cx="101387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lang="en-GB" sz="2000" i="1" dirty="0">
                <a:solidFill>
                  <a:srgbClr val="4472C4">
                    <a:lumMod val="50000"/>
                  </a:srgbClr>
                </a:solidFill>
                <a:latin typeface="Century Gothic" panose="020F0302020204030204"/>
              </a:rPr>
              <a:t>think </a:t>
            </a:r>
            <a:r>
              <a:rPr kumimoji="0" lang="en-GB" sz="2000" b="0" i="1" u="none" strike="noStrike" kern="1200" cap="none" spc="0" normalizeH="0" baseline="0" noProof="0" dirty="0">
                <a:ln>
                  <a:noFill/>
                </a:ln>
                <a:solidFill>
                  <a:srgbClr val="F26200"/>
                </a:solidFill>
                <a:effectLst/>
                <a:uLnTx/>
                <a:uFillTx/>
                <a:latin typeface="Century Gothic" panose="020F0302020204030204"/>
                <a:ea typeface="+mn-ea"/>
                <a:cs typeface="+mn-cs"/>
              </a:rPr>
              <a:t>that</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you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also enjoy this work.</a:t>
            </a:r>
          </a:p>
        </p:txBody>
      </p:sp>
      <p:sp>
        <p:nvSpPr>
          <p:cNvPr id="48" name="Speech Bubble: Rectangle with Corners Rounded 47">
            <a:extLst>
              <a:ext uri="{FF2B5EF4-FFF2-40B4-BE49-F238E27FC236}">
                <a16:creationId xmlns:a16="http://schemas.microsoft.com/office/drawing/2014/main" id="{1A555A89-77F2-4B53-9B6C-B212835FC4C8}"/>
              </a:ext>
            </a:extLst>
          </p:cNvPr>
          <p:cNvSpPr/>
          <p:nvPr/>
        </p:nvSpPr>
        <p:spPr>
          <a:xfrm>
            <a:off x="2988291" y="6422692"/>
            <a:ext cx="9105625" cy="376524"/>
          </a:xfrm>
          <a:prstGeom prst="wedgeRoundRectCallout">
            <a:avLst>
              <a:gd name="adj1" fmla="val 24996"/>
              <a:gd name="adj2" fmla="val 502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Other WO3 conjunctions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bevor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nachdem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während</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wenn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Speech Bubble: Rectangle with Corners Rounded 52">
            <a:extLst>
              <a:ext uri="{FF2B5EF4-FFF2-40B4-BE49-F238E27FC236}">
                <a16:creationId xmlns:a16="http://schemas.microsoft.com/office/drawing/2014/main" id="{3056AB3D-D524-47B0-A9C7-36784487FC19}"/>
              </a:ext>
            </a:extLst>
          </p:cNvPr>
          <p:cNvSpPr/>
          <p:nvPr/>
        </p:nvSpPr>
        <p:spPr>
          <a:xfrm>
            <a:off x="2988291" y="259014"/>
            <a:ext cx="5160815" cy="621842"/>
          </a:xfrm>
          <a:prstGeom prst="wedgeRoundRectCallout">
            <a:avLst>
              <a:gd name="adj1" fmla="val -22707"/>
              <a:gd name="adj2" fmla="val 8648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bg1"/>
                </a:solidFill>
                <a:latin typeface="Century Gothic" panose="020B0502020202020204" pitchFamily="34" charset="0"/>
              </a:rPr>
              <a:t>Other conjunctions do </a:t>
            </a:r>
            <a:r>
              <a:rPr lang="en-US" sz="2000" u="sng" dirty="0">
                <a:solidFill>
                  <a:schemeClr val="bg1"/>
                </a:solidFill>
                <a:latin typeface="Century Gothic" panose="020B0502020202020204" pitchFamily="34" charset="0"/>
              </a:rPr>
              <a:t>not</a:t>
            </a:r>
            <a:r>
              <a:rPr lang="en-US" sz="2000" dirty="0">
                <a:solidFill>
                  <a:schemeClr val="bg1"/>
                </a:solidFill>
                <a:latin typeface="Century Gothic" panose="020B0502020202020204" pitchFamily="34" charset="0"/>
              </a:rPr>
              <a:t> change the word order: </a:t>
            </a:r>
            <a:r>
              <a:rPr lang="en-US" sz="2000" b="1" dirty="0" err="1">
                <a:solidFill>
                  <a:schemeClr val="bg1"/>
                </a:solidFill>
                <a:latin typeface="Century Gothic" panose="020B0502020202020204" pitchFamily="34" charset="0"/>
              </a:rPr>
              <a:t>denn</a:t>
            </a:r>
            <a:r>
              <a:rPr lang="en-US" sz="2000" b="1" dirty="0">
                <a:solidFill>
                  <a:schemeClr val="bg1"/>
                </a:solidFill>
                <a:latin typeface="Century Gothic" panose="020B0502020202020204" pitchFamily="34" charset="0"/>
              </a:rPr>
              <a:t>, und, </a:t>
            </a:r>
            <a:r>
              <a:rPr lang="en-US" sz="2000" b="1" dirty="0" err="1">
                <a:solidFill>
                  <a:schemeClr val="bg1"/>
                </a:solidFill>
                <a:latin typeface="Century Gothic" panose="020B0502020202020204" pitchFamily="34" charset="0"/>
              </a:rPr>
              <a:t>aber</a:t>
            </a:r>
            <a:r>
              <a:rPr lang="en-US" sz="2000" b="1" dirty="0">
                <a:solidFill>
                  <a:schemeClr val="bg1"/>
                </a:solidFill>
                <a:latin typeface="Century Gothic" panose="020B0502020202020204" pitchFamily="34" charset="0"/>
              </a:rPr>
              <a:t>, </a:t>
            </a:r>
            <a:r>
              <a:rPr lang="en-US" sz="2000" b="1" dirty="0" err="1">
                <a:solidFill>
                  <a:schemeClr val="bg1"/>
                </a:solidFill>
                <a:latin typeface="Century Gothic" panose="020B0502020202020204" pitchFamily="34" charset="0"/>
              </a:rPr>
              <a:t>oder</a:t>
            </a:r>
            <a:r>
              <a:rPr lang="en-US" sz="2000" b="1" dirty="0">
                <a:solidFill>
                  <a:schemeClr val="bg1"/>
                </a:solidFill>
                <a:latin typeface="Century Gothic" panose="020B0502020202020204" pitchFamily="34" charset="0"/>
              </a:rPr>
              <a:t>.</a:t>
            </a:r>
            <a:endParaRPr lang="en-GB" sz="2000" b="1" dirty="0">
              <a:solidFill>
                <a:schemeClr val="bg1"/>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id="{17B43DB7-B4A2-4512-8B53-30466F4B2AC3}"/>
              </a:ext>
            </a:extLst>
          </p:cNvPr>
          <p:cNvSpPr/>
          <p:nvPr/>
        </p:nvSpPr>
        <p:spPr>
          <a:xfrm>
            <a:off x="13198" y="1642078"/>
            <a:ext cx="11957311" cy="568634"/>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B0502020202020204" pitchFamily="34" charset="0"/>
              </a:rPr>
              <a:t>Remember! T</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his happens</a:t>
            </a:r>
            <a:r>
              <a:rPr kumimoji="0" lang="en-US" sz="2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all tenses, single and 2-verb structures:</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2EB59980-5F26-4ED6-9AD9-ED285B097519}"/>
              </a:ext>
            </a:extLst>
          </p:cNvPr>
          <p:cNvSpPr txBox="1"/>
          <p:nvPr/>
        </p:nvSpPr>
        <p:spPr>
          <a:xfrm>
            <a:off x="209525" y="2196921"/>
            <a:ext cx="1647410" cy="830997"/>
          </a:xfrm>
          <a:prstGeom prst="rect">
            <a:avLst/>
          </a:prstGeom>
          <a:solidFill>
            <a:srgbClr val="EBEFF7"/>
          </a:solidFill>
          <a:ln>
            <a:solidFill>
              <a:srgbClr val="115076"/>
            </a:solidFill>
          </a:ln>
        </p:spPr>
        <p:txBody>
          <a:bodyPr wrap="square" rtlCol="0">
            <a:spAutoFit/>
          </a:bodyPr>
          <a:lstStyle/>
          <a:p>
            <a:pPr algn="l"/>
            <a:r>
              <a:rPr lang="en-GB" sz="2400" dirty="0">
                <a:solidFill>
                  <a:schemeClr val="accent5">
                    <a:lumMod val="50000"/>
                  </a:schemeClr>
                </a:solidFill>
              </a:rPr>
              <a:t>Present modals</a:t>
            </a:r>
          </a:p>
        </p:txBody>
      </p:sp>
      <p:sp>
        <p:nvSpPr>
          <p:cNvPr id="22" name="TextBox 21">
            <a:extLst>
              <a:ext uri="{FF2B5EF4-FFF2-40B4-BE49-F238E27FC236}">
                <a16:creationId xmlns:a16="http://schemas.microsoft.com/office/drawing/2014/main" id="{F7A88CF6-5F51-42A0-8868-1DB1111B5C84}"/>
              </a:ext>
            </a:extLst>
          </p:cNvPr>
          <p:cNvSpPr txBox="1"/>
          <p:nvPr/>
        </p:nvSpPr>
        <p:spPr>
          <a:xfrm>
            <a:off x="209525" y="3368418"/>
            <a:ext cx="1647410" cy="461665"/>
          </a:xfrm>
          <a:prstGeom prst="rect">
            <a:avLst/>
          </a:prstGeom>
          <a:solidFill>
            <a:srgbClr val="EBEFF7"/>
          </a:solidFill>
          <a:ln>
            <a:solidFill>
              <a:srgbClr val="115076"/>
            </a:solidFill>
          </a:ln>
        </p:spPr>
        <p:txBody>
          <a:bodyPr wrap="square" rtlCol="0">
            <a:spAutoFit/>
          </a:bodyPr>
          <a:lstStyle/>
          <a:p>
            <a:pPr algn="l"/>
            <a:r>
              <a:rPr lang="en-GB" sz="2400" dirty="0">
                <a:solidFill>
                  <a:schemeClr val="accent5">
                    <a:lumMod val="50000"/>
                  </a:schemeClr>
                </a:solidFill>
              </a:rPr>
              <a:t>Future</a:t>
            </a:r>
          </a:p>
        </p:txBody>
      </p:sp>
      <p:sp>
        <p:nvSpPr>
          <p:cNvPr id="23" name="TextBox 22">
            <a:extLst>
              <a:ext uri="{FF2B5EF4-FFF2-40B4-BE49-F238E27FC236}">
                <a16:creationId xmlns:a16="http://schemas.microsoft.com/office/drawing/2014/main" id="{78E363CF-CBFC-4E1F-B647-856A33B19485}"/>
              </a:ext>
            </a:extLst>
          </p:cNvPr>
          <p:cNvSpPr txBox="1"/>
          <p:nvPr/>
        </p:nvSpPr>
        <p:spPr>
          <a:xfrm>
            <a:off x="209524" y="4290943"/>
            <a:ext cx="1647411" cy="830997"/>
          </a:xfrm>
          <a:prstGeom prst="rect">
            <a:avLst/>
          </a:prstGeom>
          <a:solidFill>
            <a:srgbClr val="EBEFF7"/>
          </a:solidFill>
          <a:ln>
            <a:solidFill>
              <a:srgbClr val="115076"/>
            </a:solidFill>
          </a:ln>
        </p:spPr>
        <p:txBody>
          <a:bodyPr wrap="square" rtlCol="0">
            <a:spAutoFit/>
          </a:bodyPr>
          <a:lstStyle/>
          <a:p>
            <a:pPr algn="l"/>
            <a:r>
              <a:rPr lang="en-GB" sz="2400" dirty="0">
                <a:solidFill>
                  <a:schemeClr val="accent5">
                    <a:lumMod val="50000"/>
                  </a:schemeClr>
                </a:solidFill>
              </a:rPr>
              <a:t>Imperfect modals</a:t>
            </a:r>
          </a:p>
        </p:txBody>
      </p:sp>
      <p:sp>
        <p:nvSpPr>
          <p:cNvPr id="24" name="TextBox 23">
            <a:extLst>
              <a:ext uri="{FF2B5EF4-FFF2-40B4-BE49-F238E27FC236}">
                <a16:creationId xmlns:a16="http://schemas.microsoft.com/office/drawing/2014/main" id="{C224E47A-7A4B-4A0A-A12D-6816B752E634}"/>
              </a:ext>
            </a:extLst>
          </p:cNvPr>
          <p:cNvSpPr txBox="1"/>
          <p:nvPr/>
        </p:nvSpPr>
        <p:spPr>
          <a:xfrm>
            <a:off x="209523" y="5494815"/>
            <a:ext cx="1647411" cy="830997"/>
          </a:xfrm>
          <a:prstGeom prst="rect">
            <a:avLst/>
          </a:prstGeom>
          <a:solidFill>
            <a:srgbClr val="EBEFF7"/>
          </a:solidFill>
          <a:ln>
            <a:solidFill>
              <a:srgbClr val="115076"/>
            </a:solidFill>
          </a:ln>
        </p:spPr>
        <p:txBody>
          <a:bodyPr wrap="square" rtlCol="0">
            <a:spAutoFit/>
          </a:bodyPr>
          <a:lstStyle/>
          <a:p>
            <a:pPr algn="l"/>
            <a:r>
              <a:rPr lang="en-GB" sz="2400" dirty="0">
                <a:solidFill>
                  <a:schemeClr val="accent5">
                    <a:lumMod val="50000"/>
                  </a:schemeClr>
                </a:solidFill>
              </a:rPr>
              <a:t>Past (perfect)</a:t>
            </a:r>
          </a:p>
        </p:txBody>
      </p:sp>
      <p:sp>
        <p:nvSpPr>
          <p:cNvPr id="26" name="TextBox 25">
            <a:extLst>
              <a:ext uri="{FF2B5EF4-FFF2-40B4-BE49-F238E27FC236}">
                <a16:creationId xmlns:a16="http://schemas.microsoft.com/office/drawing/2014/main" id="{E96716D2-905D-41A8-96B6-F45D05370B17}"/>
              </a:ext>
            </a:extLst>
          </p:cNvPr>
          <p:cNvSpPr txBox="1"/>
          <p:nvPr/>
        </p:nvSpPr>
        <p:spPr>
          <a:xfrm>
            <a:off x="2004220" y="4275554"/>
            <a:ext cx="101387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tolle</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Arbeit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gefunden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obwohl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AA2A1377-B63C-4CD4-998B-6D39BC032D7D}"/>
              </a:ext>
            </a:extLst>
          </p:cNvPr>
          <p:cNvSpPr txBox="1"/>
          <p:nvPr/>
        </p:nvSpPr>
        <p:spPr>
          <a:xfrm>
            <a:off x="2004220" y="4664402"/>
            <a:ext cx="101387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found a great  job </a:t>
            </a:r>
            <a:r>
              <a:rPr kumimoji="0" lang="en-GB" sz="2000" b="0" i="1" u="none" strike="noStrike" kern="1200" cap="none" spc="0" normalizeH="0" baseline="0" noProof="0" dirty="0">
                <a:ln>
                  <a:noFill/>
                </a:ln>
                <a:solidFill>
                  <a:srgbClr val="F26200"/>
                </a:solidFill>
                <a:effectLst/>
                <a:uLnTx/>
                <a:uFillTx/>
                <a:latin typeface="Century Gothic" panose="020F0302020204030204"/>
                <a:ea typeface="+mn-ea"/>
                <a:cs typeface="+mn-cs"/>
              </a:rPr>
              <a:t>although</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had to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look for a long time.</a:t>
            </a:r>
          </a:p>
        </p:txBody>
      </p:sp>
      <p:sp>
        <p:nvSpPr>
          <p:cNvPr id="29" name="TextBox 28">
            <a:extLst>
              <a:ext uri="{FF2B5EF4-FFF2-40B4-BE49-F238E27FC236}">
                <a16:creationId xmlns:a16="http://schemas.microsoft.com/office/drawing/2014/main" id="{D0170442-2C6E-4A58-B688-D6477BC6502C}"/>
              </a:ext>
            </a:extLst>
          </p:cNvPr>
          <p:cNvSpPr txBox="1"/>
          <p:nvPr/>
        </p:nvSpPr>
        <p:spPr>
          <a:xfrm>
            <a:off x="2092222" y="5540201"/>
            <a:ext cx="101387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lang="en-GB" sz="2200" dirty="0" err="1">
                <a:solidFill>
                  <a:srgbClr val="4472C4">
                    <a:lumMod val="50000"/>
                  </a:srgbClr>
                </a:solidFill>
                <a:latin typeface="Century Gothic" panose="020F0302020204030204"/>
              </a:rPr>
              <a:t>habe</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viel</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erlebt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als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DRK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gearbeitet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7F1EA851-47E0-4D3A-B29F-5F7879E2DC2E}"/>
              </a:ext>
            </a:extLst>
          </p:cNvPr>
          <p:cNvSpPr txBox="1"/>
          <p:nvPr/>
        </p:nvSpPr>
        <p:spPr>
          <a:xfrm>
            <a:off x="2053262" y="5900249"/>
            <a:ext cx="101387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experienced</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lot </a:t>
            </a:r>
            <a:r>
              <a:rPr kumimoji="0" lang="en-GB" sz="2000" b="0" i="1" u="none" strike="noStrike" kern="1200" cap="none" spc="0" normalizeH="0" baseline="0" noProof="0" dirty="0">
                <a:ln>
                  <a:noFill/>
                </a:ln>
                <a:solidFill>
                  <a:srgbClr val="F26200"/>
                </a:solidFill>
                <a:effectLst/>
                <a:uLnTx/>
                <a:uFillTx/>
                <a:latin typeface="Century Gothic" panose="020F0302020204030204"/>
                <a:ea typeface="+mn-ea"/>
                <a:cs typeface="+mn-cs"/>
              </a:rPr>
              <a:t>when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worked</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the German Red Cross.</a:t>
            </a:r>
          </a:p>
        </p:txBody>
      </p:sp>
    </p:spTree>
    <p:extLst>
      <p:ext uri="{BB962C8B-B14F-4D97-AF65-F5344CB8AC3E}">
        <p14:creationId xmlns:p14="http://schemas.microsoft.com/office/powerpoint/2010/main" val="13330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14" grpId="0"/>
      <p:bldP spid="28" grpId="0"/>
      <p:bldP spid="38" grpId="0"/>
      <p:bldP spid="40" grpId="0"/>
      <p:bldP spid="48" grpId="0" animBg="1"/>
      <p:bldP spid="53" grpId="0" animBg="1"/>
      <p:bldP spid="20" grpId="0" animBg="1"/>
      <p:bldP spid="2" grpId="0" animBg="1"/>
      <p:bldP spid="22" grpId="0" animBg="1"/>
      <p:bldP spid="23" grpId="0" animBg="1"/>
      <p:bldP spid="24" grpId="0" animBg="1"/>
      <p:bldP spid="26" grpId="0"/>
      <p:bldP spid="27"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9" y="124650"/>
            <a:ext cx="2177403" cy="733098"/>
          </a:xfrm>
          <a:prstGeom prst="rect">
            <a:avLst/>
          </a:prstGeom>
        </p:spPr>
      </p:pic>
      <p:sp>
        <p:nvSpPr>
          <p:cNvPr id="4" name="Title 3"/>
          <p:cNvSpPr>
            <a:spLocks noGrp="1"/>
          </p:cNvSpPr>
          <p:nvPr>
            <p:ph type="title"/>
          </p:nvPr>
        </p:nvSpPr>
        <p:spPr>
          <a:xfrm>
            <a:off x="8238" y="89483"/>
            <a:ext cx="3745089" cy="707849"/>
          </a:xfrm>
        </p:spPr>
        <p:txBody>
          <a:bodyPr>
            <a:normAutofit/>
          </a:bodyPr>
          <a:lstStyle/>
          <a:p>
            <a:r>
              <a:rPr lang="en-GB" sz="3600" b="1" dirty="0">
                <a:solidFill>
                  <a:schemeClr val="bg1"/>
                </a:solidFill>
              </a:rPr>
              <a:t>WO 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39992" y="215838"/>
            <a:ext cx="94633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0A18FE2A-039F-4A50-8B83-BEB6379FDB91}"/>
              </a:ext>
            </a:extLst>
          </p:cNvPr>
          <p:cNvSpPr/>
          <p:nvPr/>
        </p:nvSpPr>
        <p:spPr>
          <a:xfrm>
            <a:off x="6143379" y="885159"/>
            <a:ext cx="5847547" cy="557377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I work as a volunteer _____________________ 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On Saturday I help animals  _______________ ___________________________________________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I got a cat off a tree</a:t>
            </a:r>
            <a:r>
              <a:rPr kumimoji="0" lang="en-US"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______________________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___________________________________________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There was an attack from a dog __________ ___________________________________________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I saw 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_________________________________ </a:t>
            </a:r>
            <a:r>
              <a:rPr lang="en-US" sz="2000" dirty="0">
                <a:solidFill>
                  <a:srgbClr val="002060"/>
                </a:solidFill>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I took her to the vet </a:t>
            </a:r>
            <a:r>
              <a:rPr kumimoji="0" lang="en-US"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_____________</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_____________________________________. </a:t>
            </a:r>
          </a:p>
        </p:txBody>
      </p:sp>
      <p:sp>
        <p:nvSpPr>
          <p:cNvPr id="12" name="TextBox 11">
            <a:extLst>
              <a:ext uri="{FF2B5EF4-FFF2-40B4-BE49-F238E27FC236}">
                <a16:creationId xmlns:a16="http://schemas.microsoft.com/office/drawing/2014/main" id="{A11ABE13-8423-48FE-9A39-99E66E7366BE}"/>
              </a:ext>
            </a:extLst>
          </p:cNvPr>
          <p:cNvSpPr txBox="1"/>
          <p:nvPr/>
        </p:nvSpPr>
        <p:spPr>
          <a:xfrm>
            <a:off x="6143378" y="1352424"/>
            <a:ext cx="63429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whilst/whereas you have to do your homework.</a:t>
            </a:r>
          </a:p>
        </p:txBody>
      </p:sp>
      <p:sp>
        <p:nvSpPr>
          <p:cNvPr id="13" name="TextBox 12">
            <a:extLst>
              <a:ext uri="{FF2B5EF4-FFF2-40B4-BE49-F238E27FC236}">
                <a16:creationId xmlns:a16="http://schemas.microsoft.com/office/drawing/2014/main" id="{4B8FA733-20BA-4706-8A26-4CADBD5D71E5}"/>
              </a:ext>
            </a:extLst>
          </p:cNvPr>
          <p:cNvSpPr txBox="1"/>
          <p:nvPr/>
        </p:nvSpPr>
        <p:spPr>
          <a:xfrm>
            <a:off x="6189462" y="2304654"/>
            <a:ext cx="57529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although I will </a:t>
            </a:r>
            <a:r>
              <a:rPr lang="en-US" sz="2000" b="1" dirty="0">
                <a:solidFill>
                  <a:srgbClr val="DAA520"/>
                </a:solidFill>
                <a:latin typeface="Century Gothic" panose="020F0302020204030204"/>
              </a:rPr>
              <a:t>ha</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rdly</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have any free time.</a:t>
            </a:r>
          </a:p>
        </p:txBody>
      </p:sp>
      <p:sp>
        <p:nvSpPr>
          <p:cNvPr id="14" name="TextBox 13">
            <a:extLst>
              <a:ext uri="{FF2B5EF4-FFF2-40B4-BE49-F238E27FC236}">
                <a16:creationId xmlns:a16="http://schemas.microsoft.com/office/drawing/2014/main" id="{553E3D3C-D823-4883-BA9C-62C0E6740387}"/>
              </a:ext>
            </a:extLst>
          </p:cNvPr>
          <p:cNvSpPr txBox="1"/>
          <p:nvPr/>
        </p:nvSpPr>
        <p:spPr>
          <a:xfrm>
            <a:off x="6205255" y="3211143"/>
            <a:ext cx="4934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because/as I wanted to save her/it</a:t>
            </a:r>
            <a:r>
              <a:rPr kumimoji="0" lang="en-US" sz="2000" b="1" i="0" u="none" strike="noStrike" kern="1200" cap="none" spc="0" normalizeH="0" noProof="0" dirty="0">
                <a:ln>
                  <a:noFill/>
                </a:ln>
                <a:solidFill>
                  <a:srgbClr val="DAA520"/>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7E0D905D-68FB-4D96-B22F-719E3FF1FFBF}"/>
              </a:ext>
            </a:extLst>
          </p:cNvPr>
          <p:cNvSpPr txBox="1"/>
          <p:nvPr/>
        </p:nvSpPr>
        <p:spPr>
          <a:xfrm>
            <a:off x="6205255" y="4096313"/>
            <a:ext cx="47199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and the cat jumped onto the tree.</a:t>
            </a:r>
          </a:p>
        </p:txBody>
      </p:sp>
      <p:sp>
        <p:nvSpPr>
          <p:cNvPr id="17" name="TextBox 16">
            <a:extLst>
              <a:ext uri="{FF2B5EF4-FFF2-40B4-BE49-F238E27FC236}">
                <a16:creationId xmlns:a16="http://schemas.microsoft.com/office/drawing/2014/main" id="{7BB7C305-FC28-4678-ABC4-893373DEB9F8}"/>
              </a:ext>
            </a:extLst>
          </p:cNvPr>
          <p:cNvSpPr txBox="1"/>
          <p:nvPr/>
        </p:nvSpPr>
        <p:spPr>
          <a:xfrm>
            <a:off x="6189462" y="5013674"/>
            <a:ext cx="3968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that the cat had (was in) pain.</a:t>
            </a:r>
          </a:p>
        </p:txBody>
      </p:sp>
      <p:sp>
        <p:nvSpPr>
          <p:cNvPr id="18" name="TextBox 17">
            <a:extLst>
              <a:ext uri="{FF2B5EF4-FFF2-40B4-BE49-F238E27FC236}">
                <a16:creationId xmlns:a16="http://schemas.microsoft.com/office/drawing/2014/main" id="{02BD1898-F385-4166-AEAB-F8375909B50B}"/>
              </a:ext>
            </a:extLst>
          </p:cNvPr>
          <p:cNvSpPr txBox="1"/>
          <p:nvPr/>
        </p:nvSpPr>
        <p:spPr>
          <a:xfrm>
            <a:off x="6265004" y="5920163"/>
            <a:ext cx="4874988" cy="400110"/>
          </a:xfrm>
          <a:prstGeom prst="rect">
            <a:avLst/>
          </a:prstGeom>
          <a:noFill/>
        </p:spPr>
        <p:txBody>
          <a:bodyPr wrap="square" rtlCol="0">
            <a:spAutoFit/>
          </a:bodyPr>
          <a:lstStyle/>
          <a:p>
            <a:pPr lvl="0">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after I had given her/it</a:t>
            </a:r>
            <a:r>
              <a:rPr kumimoji="0" lang="en-US" sz="2000" b="1" i="0" u="none" strike="noStrike" kern="1200" cap="none" spc="0" normalizeH="0" noProof="0" dirty="0">
                <a:ln>
                  <a:noFill/>
                </a:ln>
                <a:solidFill>
                  <a:srgbClr val="DAA520"/>
                </a:solidFill>
                <a:effectLst/>
                <a:uLnTx/>
                <a:uFillTx/>
                <a:latin typeface="Century Gothic" panose="020F0302020204030204"/>
                <a:ea typeface="+mn-ea"/>
                <a:cs typeface="+mn-cs"/>
              </a:rPr>
              <a:t> some </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water. </a:t>
            </a:r>
          </a:p>
        </p:txBody>
      </p:sp>
      <p:sp>
        <p:nvSpPr>
          <p:cNvPr id="2" name="TextBox 1">
            <a:extLst>
              <a:ext uri="{FF2B5EF4-FFF2-40B4-BE49-F238E27FC236}">
                <a16:creationId xmlns:a16="http://schemas.microsoft.com/office/drawing/2014/main" id="{BE6F924C-0139-468C-AE3F-0AA2246B4572}"/>
              </a:ext>
            </a:extLst>
          </p:cNvPr>
          <p:cNvSpPr txBox="1"/>
          <p:nvPr/>
        </p:nvSpPr>
        <p:spPr>
          <a:xfrm>
            <a:off x="3162893" y="885159"/>
            <a:ext cx="786807" cy="30277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93FFA93E-1EB1-4D08-99BA-7F6CFAF90F45}"/>
              </a:ext>
            </a:extLst>
          </p:cNvPr>
          <p:cNvSpPr/>
          <p:nvPr/>
        </p:nvSpPr>
        <p:spPr>
          <a:xfrm>
            <a:off x="192433" y="966431"/>
            <a:ext cx="461861" cy="38598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3" name="TextBox 32">
            <a:extLst>
              <a:ext uri="{FF2B5EF4-FFF2-40B4-BE49-F238E27FC236}">
                <a16:creationId xmlns:a16="http://schemas.microsoft.com/office/drawing/2014/main" id="{73DD5921-45E1-4592-BB4A-FD9EAD03F240}"/>
              </a:ext>
            </a:extLst>
          </p:cNvPr>
          <p:cNvSpPr txBox="1"/>
          <p:nvPr/>
        </p:nvSpPr>
        <p:spPr>
          <a:xfrm>
            <a:off x="3269597" y="-40725"/>
            <a:ext cx="8104773" cy="769441"/>
          </a:xfrm>
          <a:prstGeom prst="rect">
            <a:avLst/>
          </a:prstGeom>
          <a:noFill/>
          <a:ln>
            <a:noFill/>
          </a:ln>
        </p:spPr>
        <p:txBody>
          <a:bodyPr wrap="square" rtlCol="0">
            <a:spAutoFit/>
          </a:bodyPr>
          <a:lstStyle/>
          <a:p>
            <a:pPr algn="l"/>
            <a:r>
              <a:rPr lang="en-US" sz="2200" dirty="0">
                <a:solidFill>
                  <a:schemeClr val="accent5">
                    <a:lumMod val="50000"/>
                  </a:schemeClr>
                </a:solidFill>
              </a:rPr>
              <a:t>Linus </a:t>
            </a:r>
            <a:r>
              <a:rPr lang="en-US" sz="2200" dirty="0" err="1">
                <a:solidFill>
                  <a:schemeClr val="accent5">
                    <a:lumMod val="50000"/>
                  </a:schemeClr>
                </a:solidFill>
              </a:rPr>
              <a:t>ist</a:t>
            </a:r>
            <a:r>
              <a:rPr lang="en-US" sz="2200" dirty="0">
                <a:solidFill>
                  <a:schemeClr val="accent5">
                    <a:lumMod val="50000"/>
                  </a:schemeClr>
                </a:solidFill>
              </a:rPr>
              <a:t> </a:t>
            </a:r>
            <a:r>
              <a:rPr lang="en-US" sz="2200" dirty="0" err="1">
                <a:solidFill>
                  <a:schemeClr val="accent5">
                    <a:lumMod val="50000"/>
                  </a:schemeClr>
                </a:solidFill>
              </a:rPr>
              <a:t>Schüler</a:t>
            </a:r>
            <a:r>
              <a:rPr lang="en-US" sz="2200" dirty="0">
                <a:solidFill>
                  <a:schemeClr val="accent5">
                    <a:lumMod val="50000"/>
                  </a:schemeClr>
                </a:solidFill>
              </a:rPr>
              <a:t>. In seiner </a:t>
            </a:r>
            <a:r>
              <a:rPr lang="en-US" sz="2200" dirty="0" err="1">
                <a:solidFill>
                  <a:schemeClr val="accent5">
                    <a:lumMod val="50000"/>
                  </a:schemeClr>
                </a:solidFill>
              </a:rPr>
              <a:t>Freizeit</a:t>
            </a:r>
            <a:r>
              <a:rPr lang="en-US" sz="2200" dirty="0">
                <a:solidFill>
                  <a:schemeClr val="accent5">
                    <a:lumMod val="50000"/>
                  </a:schemeClr>
                </a:solidFill>
              </a:rPr>
              <a:t> </a:t>
            </a:r>
            <a:r>
              <a:rPr lang="en-US" sz="2200" dirty="0" err="1">
                <a:solidFill>
                  <a:schemeClr val="accent5">
                    <a:lumMod val="50000"/>
                  </a:schemeClr>
                </a:solidFill>
              </a:rPr>
              <a:t>hilft</a:t>
            </a:r>
            <a:r>
              <a:rPr lang="en-US" sz="2200" dirty="0">
                <a:solidFill>
                  <a:schemeClr val="accent5">
                    <a:lumMod val="50000"/>
                  </a:schemeClr>
                </a:solidFill>
              </a:rPr>
              <a:t> er </a:t>
            </a:r>
            <a:r>
              <a:rPr lang="en-US" sz="2200" dirty="0" err="1">
                <a:solidFill>
                  <a:schemeClr val="accent5">
                    <a:lumMod val="50000"/>
                  </a:schemeClr>
                </a:solidFill>
              </a:rPr>
              <a:t>Tiere</a:t>
            </a:r>
            <a:r>
              <a:rPr lang="en-US" sz="2200" dirty="0">
                <a:solidFill>
                  <a:schemeClr val="accent5">
                    <a:lumMod val="50000"/>
                  </a:schemeClr>
                </a:solidFill>
              </a:rPr>
              <a:t> </a:t>
            </a:r>
            <a:r>
              <a:rPr lang="en-US" sz="2200" dirty="0" err="1">
                <a:solidFill>
                  <a:schemeClr val="accent5">
                    <a:lumMod val="50000"/>
                  </a:schemeClr>
                </a:solidFill>
              </a:rPr>
              <a:t>retten</a:t>
            </a:r>
            <a:r>
              <a:rPr lang="en-US" sz="2200" dirty="0">
                <a:solidFill>
                  <a:schemeClr val="accent5">
                    <a:lumMod val="50000"/>
                  </a:schemeClr>
                </a:solidFill>
              </a:rPr>
              <a:t>. </a:t>
            </a:r>
            <a:br>
              <a:rPr lang="en-US" sz="2200" dirty="0">
                <a:solidFill>
                  <a:schemeClr val="accent5">
                    <a:lumMod val="50000"/>
                  </a:schemeClr>
                </a:solidFill>
              </a:rPr>
            </a:br>
            <a:r>
              <a:rPr lang="en-US" sz="2200" dirty="0" err="1">
                <a:solidFill>
                  <a:schemeClr val="accent5">
                    <a:lumMod val="50000"/>
                  </a:schemeClr>
                </a:solidFill>
              </a:rPr>
              <a:t>Welche</a:t>
            </a:r>
            <a:r>
              <a:rPr lang="en-US" sz="2200" dirty="0">
                <a:solidFill>
                  <a:schemeClr val="accent5">
                    <a:lumMod val="50000"/>
                  </a:schemeClr>
                </a:solidFill>
              </a:rPr>
              <a:t> </a:t>
            </a:r>
            <a:r>
              <a:rPr lang="en-US" sz="2200" dirty="0" err="1">
                <a:solidFill>
                  <a:schemeClr val="accent5">
                    <a:lumMod val="50000"/>
                  </a:schemeClr>
                </a:solidFill>
              </a:rPr>
              <a:t>Konjunktion</a:t>
            </a:r>
            <a:r>
              <a:rPr lang="en-US" sz="2200" dirty="0">
                <a:solidFill>
                  <a:schemeClr val="accent5">
                    <a:lumMod val="50000"/>
                  </a:schemeClr>
                </a:solidFill>
              </a:rPr>
              <a:t> </a:t>
            </a:r>
            <a:r>
              <a:rPr lang="en-US" sz="2200" dirty="0" err="1">
                <a:solidFill>
                  <a:schemeClr val="accent5">
                    <a:lumMod val="50000"/>
                  </a:schemeClr>
                </a:solidFill>
              </a:rPr>
              <a:t>passt</a:t>
            </a:r>
            <a:r>
              <a:rPr lang="en-US" sz="2200" dirty="0">
                <a:solidFill>
                  <a:schemeClr val="accent5">
                    <a:lumMod val="50000"/>
                  </a:schemeClr>
                </a:solidFill>
              </a:rPr>
              <a:t>?  </a:t>
            </a:r>
            <a:r>
              <a:rPr lang="en-US" sz="2200" dirty="0" err="1">
                <a:solidFill>
                  <a:schemeClr val="accent5">
                    <a:lumMod val="50000"/>
                  </a:schemeClr>
                </a:solidFill>
              </a:rPr>
              <a:t>Schreib</a:t>
            </a:r>
            <a:r>
              <a:rPr lang="en-US" sz="2200" dirty="0">
                <a:solidFill>
                  <a:schemeClr val="accent5">
                    <a:lumMod val="50000"/>
                  </a:schemeClr>
                </a:solidFill>
              </a:rPr>
              <a:t> </a:t>
            </a:r>
            <a:r>
              <a:rPr lang="en-US" sz="2200" dirty="0" err="1">
                <a:solidFill>
                  <a:schemeClr val="accent5">
                    <a:lumMod val="50000"/>
                  </a:schemeClr>
                </a:solidFill>
              </a:rPr>
              <a:t>auch</a:t>
            </a:r>
            <a:r>
              <a:rPr lang="en-US" sz="2200" dirty="0">
                <a:solidFill>
                  <a:schemeClr val="accent5">
                    <a:lumMod val="50000"/>
                  </a:schemeClr>
                </a:solidFill>
              </a:rPr>
              <a:t> auf </a:t>
            </a:r>
            <a:r>
              <a:rPr lang="en-US" sz="2200" dirty="0" err="1">
                <a:solidFill>
                  <a:schemeClr val="accent5">
                    <a:lumMod val="50000"/>
                  </a:schemeClr>
                </a:solidFill>
              </a:rPr>
              <a:t>Englisch</a:t>
            </a:r>
            <a:r>
              <a:rPr lang="en-US" sz="2200" dirty="0">
                <a:solidFill>
                  <a:schemeClr val="accent5">
                    <a:lumMod val="50000"/>
                  </a:schemeClr>
                </a:solidFill>
              </a:rPr>
              <a:t>.</a:t>
            </a:r>
            <a:endParaRPr lang="en-GB" sz="2200" dirty="0">
              <a:solidFill>
                <a:schemeClr val="accent5">
                  <a:lumMod val="50000"/>
                </a:schemeClr>
              </a:solidFill>
            </a:endParaRPr>
          </a:p>
        </p:txBody>
      </p:sp>
      <p:sp>
        <p:nvSpPr>
          <p:cNvPr id="34" name="Rounded Rectangular Callout 32">
            <a:extLst>
              <a:ext uri="{FF2B5EF4-FFF2-40B4-BE49-F238E27FC236}">
                <a16:creationId xmlns:a16="http://schemas.microsoft.com/office/drawing/2014/main" id="{D008FCD8-8B3E-4360-996E-91725FA1B542}"/>
              </a:ext>
            </a:extLst>
          </p:cNvPr>
          <p:cNvSpPr/>
          <p:nvPr/>
        </p:nvSpPr>
        <p:spPr>
          <a:xfrm>
            <a:off x="730834" y="822803"/>
            <a:ext cx="5211891" cy="701072"/>
          </a:xfrm>
          <a:prstGeom prst="wedgeRoundRectCallout">
            <a:avLst>
              <a:gd name="adj1" fmla="val -22858"/>
              <a:gd name="adj2" fmla="val 48539"/>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arbeite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freiwillig</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aber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während</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musst</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9" name="TextBox 18">
            <a:extLst>
              <a:ext uri="{FF2B5EF4-FFF2-40B4-BE49-F238E27FC236}">
                <a16:creationId xmlns:a16="http://schemas.microsoft.com/office/drawing/2014/main" id="{F1FE9C94-5806-49B0-B103-2D576CBD0DE0}"/>
              </a:ext>
            </a:extLst>
          </p:cNvPr>
          <p:cNvSpPr txBox="1"/>
          <p:nvPr/>
        </p:nvSpPr>
        <p:spPr>
          <a:xfrm>
            <a:off x="3326366" y="880801"/>
            <a:ext cx="834409" cy="28822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ounded Rectangular Callout 32">
            <a:extLst>
              <a:ext uri="{FF2B5EF4-FFF2-40B4-BE49-F238E27FC236}">
                <a16:creationId xmlns:a16="http://schemas.microsoft.com/office/drawing/2014/main" id="{E1553613-6768-4FAA-913F-279FAC6A407D}"/>
              </a:ext>
            </a:extLst>
          </p:cNvPr>
          <p:cNvSpPr/>
          <p:nvPr/>
        </p:nvSpPr>
        <p:spPr>
          <a:xfrm>
            <a:off x="730834" y="1636681"/>
            <a:ext cx="5211890" cy="701072"/>
          </a:xfrm>
          <a:prstGeom prst="wedgeRoundRectCallout">
            <a:avLst>
              <a:gd name="adj1" fmla="val -22858"/>
              <a:gd name="adj2" fmla="val 48539"/>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rgbClr val="002060"/>
                </a:solidFill>
                <a:latin typeface="Century Gothic" panose="020B0502020202020204" pitchFamily="34" charset="0"/>
              </a:rPr>
              <a:t>Am </a:t>
            </a:r>
            <a:r>
              <a:rPr lang="en-US" sz="2000" dirty="0" err="1">
                <a:solidFill>
                  <a:srgbClr val="002060"/>
                </a:solidFill>
                <a:latin typeface="Century Gothic" panose="020B0502020202020204" pitchFamily="34" charset="0"/>
              </a:rPr>
              <a:t>Samstag</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helfe</a:t>
            </a:r>
            <a:r>
              <a:rPr lang="en-US" sz="2000" dirty="0">
                <a:solidFill>
                  <a:srgbClr val="002060"/>
                </a:solidFill>
                <a:latin typeface="Century Gothic" panose="020B0502020202020204" pitchFamily="34" charset="0"/>
              </a:rPr>
              <a:t> ich </a:t>
            </a:r>
            <a:r>
              <a:rPr lang="en-US" sz="2000" dirty="0" err="1">
                <a:solidFill>
                  <a:srgbClr val="002060"/>
                </a:solidFill>
                <a:latin typeface="Century Gothic" panose="020B0502020202020204" pitchFamily="34" charset="0"/>
              </a:rPr>
              <a:t>Tieren</a:t>
            </a:r>
            <a:r>
              <a:rPr lang="en-US" sz="2000" dirty="0">
                <a:solidFill>
                  <a:srgbClr val="002060"/>
                </a:solidFill>
                <a:latin typeface="Century Gothic" panose="020B0502020202020204" pitchFamily="34" charset="0"/>
              </a:rPr>
              <a:t>, </a:t>
            </a:r>
            <a:r>
              <a:rPr lang="en-US" sz="2000" b="1" dirty="0" err="1">
                <a:solidFill>
                  <a:srgbClr val="002060"/>
                </a:solidFill>
                <a:latin typeface="Century Gothic" panose="020B0502020202020204" pitchFamily="34" charset="0"/>
              </a:rPr>
              <a:t>obwohl</a:t>
            </a:r>
            <a:r>
              <a:rPr lang="en-US" sz="2000" b="1" dirty="0">
                <a:solidFill>
                  <a:srgbClr val="002060"/>
                </a:solidFill>
                <a:latin typeface="Century Gothic" panose="020B0502020202020204" pitchFamily="34" charset="0"/>
              </a:rPr>
              <a:t>  |</a:t>
            </a:r>
            <a:r>
              <a:rPr lang="en-US" sz="2000" b="1" dirty="0" err="1">
                <a:solidFill>
                  <a:srgbClr val="002060"/>
                </a:solidFill>
                <a:latin typeface="Century Gothic" panose="020B0502020202020204" pitchFamily="34" charset="0"/>
              </a:rPr>
              <a:t>aber</a:t>
            </a:r>
            <a:r>
              <a:rPr lang="en-US" sz="2000" b="1" dirty="0">
                <a:solidFill>
                  <a:srgbClr val="002060"/>
                </a:solidFill>
                <a:latin typeface="Century Gothic" panose="020B0502020202020204" pitchFamily="34" charset="0"/>
              </a:rPr>
              <a:t> </a:t>
            </a:r>
            <a:r>
              <a:rPr lang="en-US" sz="2000" dirty="0">
                <a:solidFill>
                  <a:srgbClr val="002060"/>
                </a:solidFill>
                <a:latin typeface="Century Gothic" panose="020B0502020202020204" pitchFamily="34" charset="0"/>
              </a:rPr>
              <a:t>ich </a:t>
            </a:r>
            <a:r>
              <a:rPr lang="en-US" sz="2000" dirty="0" err="1">
                <a:solidFill>
                  <a:srgbClr val="002060"/>
                </a:solidFill>
                <a:latin typeface="Century Gothic" panose="020B0502020202020204" pitchFamily="34" charset="0"/>
              </a:rPr>
              <a:t>kaum</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Freizeit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haben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werde</a:t>
            </a:r>
            <a:r>
              <a:rPr lang="en-US" sz="2000" dirty="0">
                <a:solidFill>
                  <a:srgbClr val="002060"/>
                </a:solidFill>
                <a:latin typeface="Century Gothic" panose="020B0502020202020204" pitchFamily="34" charset="0"/>
              </a:rPr>
              <a:t>.</a:t>
            </a:r>
          </a:p>
        </p:txBody>
      </p:sp>
      <p:sp>
        <p:nvSpPr>
          <p:cNvPr id="20" name="TextBox 19">
            <a:extLst>
              <a:ext uri="{FF2B5EF4-FFF2-40B4-BE49-F238E27FC236}">
                <a16:creationId xmlns:a16="http://schemas.microsoft.com/office/drawing/2014/main" id="{4F8BD14D-5A7D-4260-B40F-AA1CCABCDD4D}"/>
              </a:ext>
            </a:extLst>
          </p:cNvPr>
          <p:cNvSpPr txBox="1"/>
          <p:nvPr/>
        </p:nvSpPr>
        <p:spPr>
          <a:xfrm>
            <a:off x="890503" y="2008255"/>
            <a:ext cx="712265" cy="30277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2">
            <a:extLst>
              <a:ext uri="{FF2B5EF4-FFF2-40B4-BE49-F238E27FC236}">
                <a16:creationId xmlns:a16="http://schemas.microsoft.com/office/drawing/2014/main" id="{9A26AF28-02A2-4748-A967-B7982EF0A135}"/>
              </a:ext>
            </a:extLst>
          </p:cNvPr>
          <p:cNvSpPr/>
          <p:nvPr/>
        </p:nvSpPr>
        <p:spPr>
          <a:xfrm>
            <a:off x="730834" y="2517032"/>
            <a:ext cx="5206322" cy="701072"/>
          </a:xfrm>
          <a:prstGeom prst="wedgeRoundRectCallout">
            <a:avLst>
              <a:gd name="adj1" fmla="val -22858"/>
              <a:gd name="adj2" fmla="val 48539"/>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Katze</a:t>
            </a:r>
            <a:r>
              <a:rPr kumimoji="0" lang="en-US"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vom</a:t>
            </a:r>
            <a:r>
              <a:rPr kumimoji="0" lang="en-US"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Baum </a:t>
            </a:r>
            <a:r>
              <a:rPr kumimoji="0" lang="en-US"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geholt</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denn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weil</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ich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wollte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retten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FB5BBDAA-02DA-4C47-91E4-A6121F24944C}"/>
              </a:ext>
            </a:extLst>
          </p:cNvPr>
          <p:cNvSpPr txBox="1"/>
          <p:nvPr/>
        </p:nvSpPr>
        <p:spPr>
          <a:xfrm>
            <a:off x="1534742" y="2896866"/>
            <a:ext cx="789145" cy="284688"/>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ounded Rectangular Callout 32">
            <a:extLst>
              <a:ext uri="{FF2B5EF4-FFF2-40B4-BE49-F238E27FC236}">
                <a16:creationId xmlns:a16="http://schemas.microsoft.com/office/drawing/2014/main" id="{1AC30A74-2B45-4D91-8514-BC459383FD5E}"/>
              </a:ext>
            </a:extLst>
          </p:cNvPr>
          <p:cNvSpPr/>
          <p:nvPr/>
        </p:nvSpPr>
        <p:spPr>
          <a:xfrm>
            <a:off x="758270" y="3331982"/>
            <a:ext cx="5178886" cy="964386"/>
          </a:xfrm>
          <a:prstGeom prst="wedgeRoundRectCallout">
            <a:avLst>
              <a:gd name="adj1" fmla="val -22858"/>
              <a:gd name="adj2" fmla="val 48539"/>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Es gab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Angriff von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einem</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Hund,</a:t>
            </a:r>
          </a:p>
          <a:p>
            <a:pPr lvl="0">
              <a:defRPr/>
            </a:pPr>
            <a:r>
              <a:rPr lang="en-US" sz="2000" b="1" dirty="0">
                <a:solidFill>
                  <a:srgbClr val="002060"/>
                </a:solidFill>
              </a:rPr>
              <a:t>bevor</a:t>
            </a:r>
            <a:r>
              <a:rPr lang="en-US" sz="2000" dirty="0">
                <a:solidFill>
                  <a:srgbClr val="002060"/>
                </a:solidFill>
              </a:rPr>
              <a:t> | </a:t>
            </a:r>
            <a:r>
              <a:rPr lang="en-US" sz="2000" b="1" dirty="0">
                <a:solidFill>
                  <a:srgbClr val="002060"/>
                </a:solidFill>
              </a:rPr>
              <a:t>und</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Katze</a:t>
            </a:r>
            <a:r>
              <a:rPr kumimoji="0" lang="en-US"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002060"/>
                </a:solidFill>
                <a:effectLst/>
                <a:uLnTx/>
                <a:uFillTx/>
                <a:latin typeface="Century Gothic" panose="020F0302020204030204"/>
                <a:ea typeface="+mn-ea"/>
                <a:cs typeface="+mn-cs"/>
              </a:rPr>
              <a:t>ist</a:t>
            </a:r>
            <a:r>
              <a:rPr kumimoji="0" lang="en-US" sz="2000" b="0" i="0" u="none" strike="noStrike" kern="1200" cap="none" spc="0" normalizeH="0" noProof="0" dirty="0">
                <a:ln>
                  <a:noFill/>
                </a:ln>
                <a:solidFill>
                  <a:srgbClr val="002060"/>
                </a:solidFill>
                <a:effectLst/>
                <a:uLnTx/>
                <a:uFillTx/>
                <a:latin typeface="Century Gothic" panose="020F0302020204030204"/>
                <a:ea typeface="+mn-ea"/>
                <a:cs typeface="+mn-cs"/>
              </a:rPr>
              <a:t> auf den Baum </a:t>
            </a:r>
            <a:r>
              <a:rPr kumimoji="0" lang="en-US" sz="2000" b="0" i="0" u="none" strike="noStrike" kern="1200" cap="none" spc="0" normalizeH="0" noProof="0" dirty="0" err="1">
                <a:ln>
                  <a:noFill/>
                </a:ln>
                <a:solidFill>
                  <a:srgbClr val="002060"/>
                </a:solidFill>
                <a:effectLst/>
                <a:uLnTx/>
                <a:uFillTx/>
                <a:latin typeface="Century Gothic" panose="020F0302020204030204"/>
                <a:ea typeface="+mn-ea"/>
                <a:cs typeface="+mn-cs"/>
              </a:rPr>
              <a:t>gesprungen</a:t>
            </a:r>
            <a:r>
              <a:rPr kumimoji="0" lang="en-US" sz="2000" b="0" i="0" u="none" strike="noStrike" kern="1200" cap="none" spc="0" normalizeH="0" noProof="0" dirty="0">
                <a:ln>
                  <a:noFill/>
                </a:ln>
                <a:solidFill>
                  <a:srgbClr val="002060"/>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732DD311-D5A9-4293-BE9B-E1B982787CB2}"/>
              </a:ext>
            </a:extLst>
          </p:cNvPr>
          <p:cNvSpPr txBox="1"/>
          <p:nvPr/>
        </p:nvSpPr>
        <p:spPr>
          <a:xfrm>
            <a:off x="852051" y="3703380"/>
            <a:ext cx="1043543" cy="30277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ounded Rectangular Callout 32">
            <a:extLst>
              <a:ext uri="{FF2B5EF4-FFF2-40B4-BE49-F238E27FC236}">
                <a16:creationId xmlns:a16="http://schemas.microsoft.com/office/drawing/2014/main" id="{8996B63C-C59B-4B91-92C4-21991C6EF4DE}"/>
              </a:ext>
            </a:extLst>
          </p:cNvPr>
          <p:cNvSpPr/>
          <p:nvPr/>
        </p:nvSpPr>
        <p:spPr>
          <a:xfrm>
            <a:off x="736923" y="4410246"/>
            <a:ext cx="5178886" cy="733098"/>
          </a:xfrm>
          <a:prstGeom prst="wedgeRoundRectCallout">
            <a:avLst>
              <a:gd name="adj1" fmla="val -22858"/>
              <a:gd name="adj2" fmla="val 48539"/>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gesehen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US" sz="2000" b="1" dirty="0">
                <a:solidFill>
                  <a:srgbClr val="002060"/>
                </a:solidFill>
              </a:rPr>
              <a:t> </a:t>
            </a:r>
            <a:r>
              <a:rPr lang="en-US" sz="2000" b="1" dirty="0" err="1">
                <a:solidFill>
                  <a:srgbClr val="002060"/>
                </a:solidFill>
              </a:rPr>
              <a:t>dass</a:t>
            </a:r>
            <a:r>
              <a:rPr lang="en-US" sz="2000" dirty="0">
                <a:solidFill>
                  <a:srgbClr val="002060"/>
                </a:solidFill>
              </a:rPr>
              <a:t> |</a:t>
            </a:r>
            <a:r>
              <a:rPr lang="en-US" sz="2000" b="1" dirty="0">
                <a:solidFill>
                  <a:srgbClr val="002060"/>
                </a:solidFill>
              </a:rPr>
              <a:t>---</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Katze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Schmerzen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gehabt</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hat.</a:t>
            </a:r>
          </a:p>
        </p:txBody>
      </p:sp>
      <p:sp>
        <p:nvSpPr>
          <p:cNvPr id="23" name="TextBox 22">
            <a:extLst>
              <a:ext uri="{FF2B5EF4-FFF2-40B4-BE49-F238E27FC236}">
                <a16:creationId xmlns:a16="http://schemas.microsoft.com/office/drawing/2014/main" id="{6CB3DB3F-F264-4287-9B0F-12601FDF9085}"/>
              </a:ext>
            </a:extLst>
          </p:cNvPr>
          <p:cNvSpPr txBox="1"/>
          <p:nvPr/>
        </p:nvSpPr>
        <p:spPr>
          <a:xfrm>
            <a:off x="3886826" y="4506697"/>
            <a:ext cx="547898" cy="26349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ounded Rectangular Callout 32">
            <a:extLst>
              <a:ext uri="{FF2B5EF4-FFF2-40B4-BE49-F238E27FC236}">
                <a16:creationId xmlns:a16="http://schemas.microsoft.com/office/drawing/2014/main" id="{BE944348-E32E-4C00-9C87-EF9E50CF14D3}"/>
              </a:ext>
            </a:extLst>
          </p:cNvPr>
          <p:cNvSpPr/>
          <p:nvPr/>
        </p:nvSpPr>
        <p:spPr>
          <a:xfrm>
            <a:off x="764313" y="5257222"/>
            <a:ext cx="5172844" cy="1017287"/>
          </a:xfrm>
          <a:prstGeom prst="wedgeRoundRectCallout">
            <a:avLst>
              <a:gd name="adj1" fmla="val -22858"/>
              <a:gd name="adj2" fmla="val 48539"/>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Ich </a:t>
            </a:r>
            <a:r>
              <a:rPr lang="en-US" sz="2000" dirty="0" err="1">
                <a:solidFill>
                  <a:srgbClr val="002060"/>
                </a:solidFill>
                <a:latin typeface="Century Gothic" panose="020F0302020204030204"/>
              </a:rPr>
              <a:t>habe</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sie</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zum</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Tierarzt</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gebracht</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nachdem</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und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ich </a:t>
            </a:r>
            <a:r>
              <a:rPr lang="en-US" sz="2000" dirty="0" err="1">
                <a:solidFill>
                  <a:srgbClr val="002060"/>
                </a:solidFill>
                <a:latin typeface="Century Gothic" panose="020F0302020204030204"/>
              </a:rPr>
              <a:t>ihr</a:t>
            </a:r>
            <a:r>
              <a:rPr lang="en-US" sz="2000" dirty="0">
                <a:solidFill>
                  <a:srgbClr val="002060"/>
                </a:solidFill>
                <a:latin typeface="Century Gothic" panose="020F0302020204030204"/>
              </a:rPr>
              <a:t> Wasser </a:t>
            </a:r>
            <a:r>
              <a:rPr lang="en-US" sz="2000" dirty="0" err="1">
                <a:solidFill>
                  <a:srgbClr val="002060"/>
                </a:solidFill>
                <a:latin typeface="Century Gothic" panose="020F0302020204030204"/>
              </a:rPr>
              <a:t>gegeben</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habe</a:t>
            </a:r>
            <a:r>
              <a:rPr lang="en-US" sz="2000" dirty="0">
                <a:solidFill>
                  <a:srgbClr val="002060"/>
                </a:solidFill>
                <a:latin typeface="Century Gothic" panose="020F0302020204030204"/>
              </a:rPr>
              <a:t>.</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B3923953-E0A4-4578-8F69-279A88BEBEA7}"/>
              </a:ext>
            </a:extLst>
          </p:cNvPr>
          <p:cNvSpPr txBox="1"/>
          <p:nvPr/>
        </p:nvSpPr>
        <p:spPr>
          <a:xfrm>
            <a:off x="2203596" y="5642626"/>
            <a:ext cx="755361" cy="29020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148" name="Picture 4" descr="Grooming, Cat, Kitty, Kitten, Feline, Pet, Animal">
            <a:extLst>
              <a:ext uri="{FF2B5EF4-FFF2-40B4-BE49-F238E27FC236}">
                <a16:creationId xmlns:a16="http://schemas.microsoft.com/office/drawing/2014/main" id="{9281371F-18B9-4077-8601-DF33AB747FBB}"/>
              </a:ext>
            </a:extLst>
          </p:cNvPr>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711" y="4738079"/>
            <a:ext cx="1418323" cy="1420295"/>
          </a:xfrm>
          <a:prstGeom prst="rect">
            <a:avLst/>
          </a:prstGeom>
          <a:noFill/>
          <a:extLst>
            <a:ext uri="{909E8E84-426E-40DD-AFC4-6F175D3DCCD1}">
              <a14:hiddenFill xmlns:a14="http://schemas.microsoft.com/office/drawing/2010/main">
                <a:solidFill>
                  <a:srgbClr val="FFFFFF"/>
                </a:solidFill>
              </a14:hiddenFill>
            </a:ext>
          </a:extLst>
        </p:spPr>
      </p:pic>
      <p:sp>
        <p:nvSpPr>
          <p:cNvPr id="32" name="Speech Bubble: Rectangle with Corners Rounded 1">
            <a:extLst>
              <a:ext uri="{FF2B5EF4-FFF2-40B4-BE49-F238E27FC236}">
                <a16:creationId xmlns:a16="http://schemas.microsoft.com/office/drawing/2014/main" id="{87432839-B76D-4A7D-BD06-219272BC8FF6}"/>
              </a:ext>
            </a:extLst>
          </p:cNvPr>
          <p:cNvSpPr/>
          <p:nvPr/>
        </p:nvSpPr>
        <p:spPr>
          <a:xfrm>
            <a:off x="3427990" y="6137573"/>
            <a:ext cx="2487819" cy="630944"/>
          </a:xfrm>
          <a:prstGeom prst="wedgeRoundRectCallout">
            <a:avLst>
              <a:gd name="adj1" fmla="val 16351"/>
              <a:gd name="adj2" fmla="val -90697"/>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do you think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Tierarzt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means?</a:t>
            </a:r>
          </a:p>
        </p:txBody>
      </p:sp>
      <p:sp>
        <p:nvSpPr>
          <p:cNvPr id="41" name="Oval 40">
            <a:extLst>
              <a:ext uri="{FF2B5EF4-FFF2-40B4-BE49-F238E27FC236}">
                <a16:creationId xmlns:a16="http://schemas.microsoft.com/office/drawing/2014/main" id="{5BB3F8B6-ED95-4866-A782-1697241D7B67}"/>
              </a:ext>
            </a:extLst>
          </p:cNvPr>
          <p:cNvSpPr/>
          <p:nvPr/>
        </p:nvSpPr>
        <p:spPr>
          <a:xfrm>
            <a:off x="201073" y="1817529"/>
            <a:ext cx="461861" cy="38598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2" name="Oval 41">
            <a:extLst>
              <a:ext uri="{FF2B5EF4-FFF2-40B4-BE49-F238E27FC236}">
                <a16:creationId xmlns:a16="http://schemas.microsoft.com/office/drawing/2014/main" id="{97CE9D8F-70A0-488A-99C5-53E8E9BBC2EC}"/>
              </a:ext>
            </a:extLst>
          </p:cNvPr>
          <p:cNvSpPr/>
          <p:nvPr/>
        </p:nvSpPr>
        <p:spPr>
          <a:xfrm>
            <a:off x="201072" y="2690646"/>
            <a:ext cx="461861" cy="38598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3" name="Oval 42">
            <a:extLst>
              <a:ext uri="{FF2B5EF4-FFF2-40B4-BE49-F238E27FC236}">
                <a16:creationId xmlns:a16="http://schemas.microsoft.com/office/drawing/2014/main" id="{CFA1681D-2182-49A7-9F6A-AD3BDA70617F}"/>
              </a:ext>
            </a:extLst>
          </p:cNvPr>
          <p:cNvSpPr/>
          <p:nvPr/>
        </p:nvSpPr>
        <p:spPr>
          <a:xfrm>
            <a:off x="189536" y="3582372"/>
            <a:ext cx="461861" cy="38598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4" name="Oval 43">
            <a:extLst>
              <a:ext uri="{FF2B5EF4-FFF2-40B4-BE49-F238E27FC236}">
                <a16:creationId xmlns:a16="http://schemas.microsoft.com/office/drawing/2014/main" id="{E17A63B8-EB2A-4F7A-AFFD-B92A88D99BC4}"/>
              </a:ext>
            </a:extLst>
          </p:cNvPr>
          <p:cNvSpPr/>
          <p:nvPr/>
        </p:nvSpPr>
        <p:spPr>
          <a:xfrm>
            <a:off x="187321" y="4708995"/>
            <a:ext cx="461861" cy="38598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5" name="Oval 44">
            <a:extLst>
              <a:ext uri="{FF2B5EF4-FFF2-40B4-BE49-F238E27FC236}">
                <a16:creationId xmlns:a16="http://schemas.microsoft.com/office/drawing/2014/main" id="{43289AE6-E079-4116-A7A2-AA59DF2D7EDE}"/>
              </a:ext>
            </a:extLst>
          </p:cNvPr>
          <p:cNvSpPr/>
          <p:nvPr/>
        </p:nvSpPr>
        <p:spPr>
          <a:xfrm>
            <a:off x="187320" y="5642626"/>
            <a:ext cx="461861" cy="38598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6146" name="Picture 2" descr="Word Cloud, Heart, Love, Loyalty, Affection, Luck, Red">
            <a:extLst>
              <a:ext uri="{FF2B5EF4-FFF2-40B4-BE49-F238E27FC236}">
                <a16:creationId xmlns:a16="http://schemas.microsoft.com/office/drawing/2014/main" id="{0E72D86F-A42B-4D43-9313-B7CFE93CD3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3887" y="0"/>
            <a:ext cx="945710" cy="794529"/>
          </a:xfrm>
          <a:prstGeom prst="rect">
            <a:avLst/>
          </a:prstGeom>
          <a:noFill/>
          <a:extLst>
            <a:ext uri="{909E8E84-426E-40DD-AFC4-6F175D3DCCD1}">
              <a14:hiddenFill xmlns:a14="http://schemas.microsoft.com/office/drawing/2010/main">
                <a:solidFill>
                  <a:srgbClr val="FFFFFF"/>
                </a:solidFill>
              </a14:hiddenFill>
            </a:ext>
          </a:extLst>
        </p:spPr>
      </p:pic>
      <p:sp>
        <p:nvSpPr>
          <p:cNvPr id="46" name="Speech Bubble: Rectangle with Corners Rounded 1">
            <a:extLst>
              <a:ext uri="{FF2B5EF4-FFF2-40B4-BE49-F238E27FC236}">
                <a16:creationId xmlns:a16="http://schemas.microsoft.com/office/drawing/2014/main" id="{4313EBD5-FAF1-40E9-AF3E-FFBC39502334}"/>
              </a:ext>
            </a:extLst>
          </p:cNvPr>
          <p:cNvSpPr/>
          <p:nvPr/>
        </p:nvSpPr>
        <p:spPr>
          <a:xfrm>
            <a:off x="10059838" y="715513"/>
            <a:ext cx="2026489" cy="435637"/>
          </a:xfrm>
          <a:prstGeom prst="wedgeRoundRectCallout">
            <a:avLst>
              <a:gd name="adj1" fmla="val -49504"/>
              <a:gd name="adj2" fmla="val 40191"/>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retten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save </a:t>
            </a:r>
          </a:p>
        </p:txBody>
      </p:sp>
    </p:spTree>
    <p:extLst>
      <p:ext uri="{BB962C8B-B14F-4D97-AF65-F5344CB8AC3E}">
        <p14:creationId xmlns:p14="http://schemas.microsoft.com/office/powerpoint/2010/main" val="11547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P spid="19" grpId="0" animBg="1"/>
      <p:bldP spid="20" grpId="0" animBg="1"/>
      <p:bldP spid="21" grpId="0" animBg="1"/>
      <p:bldP spid="22" grpId="0" animBg="1"/>
      <p:bldP spid="23" grpId="0" animBg="1"/>
      <p:bldP spid="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86656" cy="869950"/>
          </a:xfrm>
          <a:prstGeom prst="rect">
            <a:avLst/>
          </a:prstGeom>
        </p:spPr>
      </p:pic>
      <p:sp>
        <p:nvSpPr>
          <p:cNvPr id="4" name="Title 3"/>
          <p:cNvSpPr>
            <a:spLocks noGrp="1"/>
          </p:cNvSpPr>
          <p:nvPr>
            <p:ph type="title"/>
          </p:nvPr>
        </p:nvSpPr>
        <p:spPr>
          <a:xfrm>
            <a:off x="0" y="294041"/>
            <a:ext cx="4395266" cy="707849"/>
          </a:xfrm>
        </p:spPr>
        <p:txBody>
          <a:bodyPr>
            <a:normAutofit fontScale="90000"/>
          </a:bodyPr>
          <a:lstStyle/>
          <a:p>
            <a:r>
              <a:rPr lang="en-GB" sz="3600" b="1" dirty="0" err="1">
                <a:solidFill>
                  <a:schemeClr val="bg1"/>
                </a:solidFill>
              </a:rPr>
              <a:t>Wiederholung</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2146" y="247046"/>
            <a:ext cx="14770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E046013F-E4BA-4634-BBA5-FEC328754E0B}"/>
              </a:ext>
            </a:extLst>
          </p:cNvPr>
          <p:cNvGraphicFramePr>
            <a:graphicFrameLocks noGrp="1"/>
          </p:cNvGraphicFramePr>
          <p:nvPr>
            <p:extLst>
              <p:ext uri="{D42A27DB-BD31-4B8C-83A1-F6EECF244321}">
                <p14:modId xmlns:p14="http://schemas.microsoft.com/office/powerpoint/2010/main" val="190633282"/>
              </p:ext>
            </p:extLst>
          </p:nvPr>
        </p:nvGraphicFramePr>
        <p:xfrm>
          <a:off x="256032" y="1285350"/>
          <a:ext cx="11881891" cy="4982276"/>
        </p:xfrm>
        <a:graphic>
          <a:graphicData uri="http://schemas.openxmlformats.org/drawingml/2006/table">
            <a:tbl>
              <a:tblPr firstRow="1" bandRow="1">
                <a:tableStyleId>{00A15C55-8517-42AA-B614-E9B94910E393}</a:tableStyleId>
              </a:tblPr>
              <a:tblGrid>
                <a:gridCol w="560832">
                  <a:extLst>
                    <a:ext uri="{9D8B030D-6E8A-4147-A177-3AD203B41FA5}">
                      <a16:colId xmlns:a16="http://schemas.microsoft.com/office/drawing/2014/main" val="2607353726"/>
                    </a:ext>
                  </a:extLst>
                </a:gridCol>
                <a:gridCol w="11321059">
                  <a:extLst>
                    <a:ext uri="{9D8B030D-6E8A-4147-A177-3AD203B41FA5}">
                      <a16:colId xmlns:a16="http://schemas.microsoft.com/office/drawing/2014/main" val="1600817978"/>
                    </a:ext>
                  </a:extLst>
                </a:gridCol>
              </a:tblGrid>
              <a:tr h="459688">
                <a:tc>
                  <a:txBody>
                    <a:bodyPr/>
                    <a:lstStyle/>
                    <a:p>
                      <a:pPr algn="ctr"/>
                      <a:r>
                        <a:rPr lang="en-US" sz="2000" b="1" dirty="0">
                          <a:solidFill>
                            <a:schemeClr val="accent1">
                              <a:lumMod val="50000"/>
                            </a:schemeClr>
                          </a:solidFill>
                        </a:rPr>
                        <a:t>1</a:t>
                      </a:r>
                      <a:endParaRPr lang="en-GB" sz="2000" b="1" dirty="0">
                        <a:solidFill>
                          <a:schemeClr val="accent1">
                            <a:lumMod val="50000"/>
                          </a:schemeClr>
                        </a:solidFill>
                      </a:endParaRPr>
                    </a:p>
                  </a:txBody>
                  <a:tcPr anchor="ctr">
                    <a:solidFill>
                      <a:srgbClr val="FFF4E7"/>
                    </a:solidFill>
                  </a:tcPr>
                </a:tc>
                <a:tc>
                  <a:txBody>
                    <a:bodyPr/>
                    <a:lstStyle/>
                    <a:p>
                      <a:r>
                        <a:rPr lang="en-GB" sz="2000" b="0" dirty="0">
                          <a:solidFill>
                            <a:schemeClr val="accent1">
                              <a:lumMod val="50000"/>
                            </a:schemeClr>
                          </a:solidFill>
                        </a:rPr>
                        <a:t>Sie </a:t>
                      </a:r>
                      <a:r>
                        <a:rPr lang="en-GB" sz="2000" b="0" dirty="0" err="1">
                          <a:solidFill>
                            <a:schemeClr val="accent1">
                              <a:lumMod val="50000"/>
                            </a:schemeClr>
                          </a:solidFill>
                        </a:rPr>
                        <a:t>verdient</a:t>
                      </a:r>
                      <a:r>
                        <a:rPr lang="en-GB" sz="2000" b="0" dirty="0">
                          <a:solidFill>
                            <a:schemeClr val="accent1">
                              <a:lumMod val="50000"/>
                            </a:schemeClr>
                          </a:solidFill>
                        </a:rPr>
                        <a:t> </a:t>
                      </a:r>
                      <a:r>
                        <a:rPr lang="en-GB" sz="2000" b="0" dirty="0" err="1">
                          <a:solidFill>
                            <a:schemeClr val="accent1">
                              <a:lumMod val="50000"/>
                            </a:schemeClr>
                          </a:solidFill>
                        </a:rPr>
                        <a:t>nichts</a:t>
                      </a:r>
                      <a:r>
                        <a:rPr lang="en-GB" sz="2000" b="0" dirty="0">
                          <a:solidFill>
                            <a:schemeClr val="accent1">
                              <a:lumMod val="50000"/>
                            </a:schemeClr>
                          </a:solidFill>
                        </a:rPr>
                        <a:t>.</a:t>
                      </a:r>
                    </a:p>
                  </a:txBody>
                  <a:tcPr anchor="ctr">
                    <a:solidFill>
                      <a:srgbClr val="FFF4E7"/>
                    </a:solidFill>
                  </a:tcPr>
                </a:tc>
                <a:extLst>
                  <a:ext uri="{0D108BD9-81ED-4DB2-BD59-A6C34878D82A}">
                    <a16:rowId xmlns:a16="http://schemas.microsoft.com/office/drawing/2014/main" val="1171492714"/>
                  </a:ext>
                </a:extLst>
              </a:tr>
              <a:tr h="497067">
                <a:tc>
                  <a:txBody>
                    <a:bodyPr/>
                    <a:lstStyle/>
                    <a:p>
                      <a:pPr algn="ctr"/>
                      <a:r>
                        <a:rPr lang="en-US" sz="2000" b="1" dirty="0">
                          <a:solidFill>
                            <a:schemeClr val="accent1">
                              <a:lumMod val="50000"/>
                            </a:schemeClr>
                          </a:solidFill>
                        </a:rPr>
                        <a:t>2</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115076"/>
                          </a:solidFill>
                        </a:rPr>
                        <a:t>Ich bin in </a:t>
                      </a:r>
                      <a:r>
                        <a:rPr lang="en-GB" sz="2000" b="0" dirty="0" err="1">
                          <a:solidFill>
                            <a:srgbClr val="115076"/>
                          </a:solidFill>
                        </a:rPr>
                        <a:t>Frankreich</a:t>
                      </a:r>
                      <a:r>
                        <a:rPr lang="en-GB" sz="2000" b="0" dirty="0">
                          <a:solidFill>
                            <a:srgbClr val="115076"/>
                          </a:solidFill>
                        </a:rPr>
                        <a:t>.</a:t>
                      </a:r>
                    </a:p>
                  </a:txBody>
                  <a:tcPr anchor="ctr"/>
                </a:tc>
                <a:extLst>
                  <a:ext uri="{0D108BD9-81ED-4DB2-BD59-A6C34878D82A}">
                    <a16:rowId xmlns:a16="http://schemas.microsoft.com/office/drawing/2014/main" val="1961458278"/>
                  </a:ext>
                </a:extLst>
              </a:tr>
              <a:tr h="497067">
                <a:tc>
                  <a:txBody>
                    <a:bodyPr/>
                    <a:lstStyle/>
                    <a:p>
                      <a:pPr algn="ctr"/>
                      <a:r>
                        <a:rPr lang="en-US" sz="2000" b="1" dirty="0">
                          <a:solidFill>
                            <a:schemeClr val="accent1">
                              <a:lumMod val="50000"/>
                            </a:schemeClr>
                          </a:solidFill>
                        </a:rPr>
                        <a:t>3</a:t>
                      </a:r>
                      <a:endParaRPr lang="en-GB" sz="2000" b="1" dirty="0">
                        <a:solidFill>
                          <a:schemeClr val="accent1">
                            <a:lumMod val="50000"/>
                          </a:schemeClr>
                        </a:solidFill>
                      </a:endParaRPr>
                    </a:p>
                  </a:txBody>
                  <a:tcPr anchor="ctr"/>
                </a:tc>
                <a:tc>
                  <a:txBody>
                    <a:bodyPr/>
                    <a:lstStyle/>
                    <a:p>
                      <a:r>
                        <a:rPr lang="en-US" sz="2000" dirty="0">
                          <a:solidFill>
                            <a:schemeClr val="accent1">
                              <a:lumMod val="50000"/>
                            </a:schemeClr>
                          </a:solidFill>
                        </a:rPr>
                        <a:t>Du </a:t>
                      </a:r>
                      <a:r>
                        <a:rPr lang="en-US" sz="2000" dirty="0" err="1">
                          <a:solidFill>
                            <a:schemeClr val="accent1">
                              <a:lumMod val="50000"/>
                            </a:schemeClr>
                          </a:solidFill>
                        </a:rPr>
                        <a:t>bleibst</a:t>
                      </a:r>
                      <a:r>
                        <a:rPr lang="en-US" sz="2000" dirty="0">
                          <a:solidFill>
                            <a:schemeClr val="accent1">
                              <a:lumMod val="50000"/>
                            </a:schemeClr>
                          </a:solidFill>
                        </a:rPr>
                        <a:t> </a:t>
                      </a:r>
                      <a:r>
                        <a:rPr lang="en-US" sz="2000" dirty="0" err="1">
                          <a:solidFill>
                            <a:schemeClr val="accent1">
                              <a:lumMod val="50000"/>
                            </a:schemeClr>
                          </a:solidFill>
                        </a:rPr>
                        <a:t>zu</a:t>
                      </a:r>
                      <a:r>
                        <a:rPr lang="en-US" sz="2000" dirty="0">
                          <a:solidFill>
                            <a:schemeClr val="accent1">
                              <a:lumMod val="50000"/>
                            </a:schemeClr>
                          </a:solidFill>
                        </a:rPr>
                        <a:t> </a:t>
                      </a:r>
                      <a:r>
                        <a:rPr lang="en-US" sz="2000" dirty="0" err="1">
                          <a:solidFill>
                            <a:schemeClr val="accent1">
                              <a:lumMod val="50000"/>
                            </a:schemeClr>
                          </a:solidFill>
                        </a:rPr>
                        <a:t>Hause</a:t>
                      </a:r>
                      <a:r>
                        <a:rPr lang="en-US" sz="2000" dirty="0">
                          <a:solidFill>
                            <a:schemeClr val="accent1">
                              <a:lumMod val="50000"/>
                            </a:schemeClr>
                          </a:solidFill>
                        </a:rPr>
                        <a:t>. </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r>
                        <a:rPr lang="en-US" sz="2000" b="1" dirty="0">
                          <a:solidFill>
                            <a:schemeClr val="accent1">
                              <a:lumMod val="50000"/>
                            </a:schemeClr>
                          </a:solidFill>
                        </a:rPr>
                        <a:t>4</a:t>
                      </a:r>
                      <a:endParaRPr lang="en-GB" sz="2000" b="1" dirty="0">
                        <a:solidFill>
                          <a:schemeClr val="accent1">
                            <a:lumMod val="50000"/>
                          </a:schemeClr>
                        </a:solidFill>
                      </a:endParaRPr>
                    </a:p>
                  </a:txBody>
                  <a:tcPr anchor="ctr"/>
                </a:tc>
                <a:tc>
                  <a:txBody>
                    <a:bodyPr/>
                    <a:lstStyle/>
                    <a:p>
                      <a:r>
                        <a:rPr lang="en-US" sz="2000" dirty="0">
                          <a:solidFill>
                            <a:schemeClr val="accent1">
                              <a:lumMod val="50000"/>
                            </a:schemeClr>
                          </a:solidFill>
                        </a:rPr>
                        <a:t>Er </a:t>
                      </a:r>
                      <a:r>
                        <a:rPr lang="en-US" sz="2000" dirty="0" err="1">
                          <a:solidFill>
                            <a:schemeClr val="accent1">
                              <a:lumMod val="50000"/>
                            </a:schemeClr>
                          </a:solidFill>
                        </a:rPr>
                        <a:t>wohnt</a:t>
                      </a:r>
                      <a:r>
                        <a:rPr lang="en-US" sz="2000" dirty="0">
                          <a:solidFill>
                            <a:schemeClr val="accent1">
                              <a:lumMod val="50000"/>
                            </a:schemeClr>
                          </a:solidFill>
                        </a:rPr>
                        <a:t> in München.</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546052">
                <a:tc>
                  <a:txBody>
                    <a:bodyPr/>
                    <a:lstStyle/>
                    <a:p>
                      <a:pPr algn="ctr"/>
                      <a:r>
                        <a:rPr lang="en-US" sz="2000" b="1" dirty="0">
                          <a:solidFill>
                            <a:schemeClr val="accent1">
                              <a:lumMod val="50000"/>
                            </a:schemeClr>
                          </a:solidFill>
                        </a:rPr>
                        <a:t>5</a:t>
                      </a:r>
                      <a:endParaRPr lang="en-GB" sz="2000" b="1" dirty="0">
                        <a:solidFill>
                          <a:schemeClr val="accent1">
                            <a:lumMod val="50000"/>
                          </a:schemeClr>
                        </a:solidFill>
                      </a:endParaRPr>
                    </a:p>
                  </a:txBody>
                  <a:tcPr anchor="ctr"/>
                </a:tc>
                <a:tc>
                  <a:txBody>
                    <a:bodyPr/>
                    <a:lstStyle/>
                    <a:p>
                      <a:r>
                        <a:rPr lang="en-US" sz="2000" dirty="0" err="1">
                          <a:solidFill>
                            <a:schemeClr val="accent1">
                              <a:lumMod val="50000"/>
                            </a:schemeClr>
                          </a:solidFill>
                        </a:rPr>
                        <a:t>Ihr</a:t>
                      </a:r>
                      <a:r>
                        <a:rPr lang="en-US" sz="2000" dirty="0">
                          <a:solidFill>
                            <a:schemeClr val="accent1">
                              <a:lumMod val="50000"/>
                            </a:schemeClr>
                          </a:solidFill>
                        </a:rPr>
                        <a:t> </a:t>
                      </a:r>
                      <a:r>
                        <a:rPr lang="en-US" sz="2000" dirty="0" err="1">
                          <a:solidFill>
                            <a:schemeClr val="accent1">
                              <a:lumMod val="50000"/>
                            </a:schemeClr>
                          </a:solidFill>
                        </a:rPr>
                        <a:t>werdet</a:t>
                      </a:r>
                      <a:r>
                        <a:rPr lang="en-US" sz="2000" dirty="0">
                          <a:solidFill>
                            <a:schemeClr val="accent1">
                              <a:lumMod val="50000"/>
                            </a:schemeClr>
                          </a:solidFill>
                        </a:rPr>
                        <a:t> </a:t>
                      </a:r>
                      <a:r>
                        <a:rPr lang="en-US" sz="2000" dirty="0" err="1">
                          <a:solidFill>
                            <a:schemeClr val="accent1">
                              <a:lumMod val="50000"/>
                            </a:schemeClr>
                          </a:solidFill>
                        </a:rPr>
                        <a:t>fünfzehn</a:t>
                      </a:r>
                      <a:r>
                        <a:rPr lang="en-US" sz="2000" dirty="0">
                          <a:solidFill>
                            <a:schemeClr val="accent1">
                              <a:lumMod val="50000"/>
                            </a:schemeClr>
                          </a:solidFill>
                        </a:rPr>
                        <a:t> Jahre alt. </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r>
                        <a:rPr lang="en-US" sz="2000" b="1" dirty="0">
                          <a:solidFill>
                            <a:schemeClr val="accent1">
                              <a:lumMod val="50000"/>
                            </a:schemeClr>
                          </a:solidFill>
                        </a:rPr>
                        <a:t>6</a:t>
                      </a:r>
                      <a:endParaRPr lang="en-GB" sz="2000" b="1" dirty="0">
                        <a:solidFill>
                          <a:schemeClr val="accent1">
                            <a:lumMod val="50000"/>
                          </a:schemeClr>
                        </a:solidFill>
                      </a:endParaRPr>
                    </a:p>
                  </a:txBody>
                  <a:tcPr anchor="ctr"/>
                </a:tc>
                <a:tc>
                  <a:txBody>
                    <a:bodyPr/>
                    <a:lstStyle/>
                    <a:p>
                      <a:r>
                        <a:rPr lang="en-US" sz="2000" dirty="0">
                          <a:solidFill>
                            <a:schemeClr val="accent1">
                              <a:lumMod val="50000"/>
                            </a:schemeClr>
                          </a:solidFill>
                        </a:rPr>
                        <a:t>Mama </a:t>
                      </a:r>
                      <a:r>
                        <a:rPr lang="en-US" sz="2000" dirty="0" err="1">
                          <a:solidFill>
                            <a:schemeClr val="accent1">
                              <a:lumMod val="50000"/>
                            </a:schemeClr>
                          </a:solidFill>
                        </a:rPr>
                        <a:t>erlaubt</a:t>
                      </a:r>
                      <a:r>
                        <a:rPr lang="en-US" sz="2000" dirty="0">
                          <a:solidFill>
                            <a:schemeClr val="accent1">
                              <a:lumMod val="50000"/>
                            </a:schemeClr>
                          </a:solidFill>
                        </a:rPr>
                        <a:t> mir, </a:t>
                      </a:r>
                      <a:r>
                        <a:rPr lang="en-US" sz="2000" dirty="0" err="1">
                          <a:solidFill>
                            <a:schemeClr val="accent1">
                              <a:lumMod val="50000"/>
                            </a:schemeClr>
                          </a:solidFill>
                        </a:rPr>
                        <a:t>Eis</a:t>
                      </a:r>
                      <a:r>
                        <a:rPr lang="en-US" sz="2000" dirty="0">
                          <a:solidFill>
                            <a:schemeClr val="accent1">
                              <a:lumMod val="50000"/>
                            </a:schemeClr>
                          </a:solidFill>
                        </a:rPr>
                        <a:t> </a:t>
                      </a:r>
                      <a:r>
                        <a:rPr lang="en-US" sz="2000" dirty="0" err="1">
                          <a:solidFill>
                            <a:schemeClr val="accent1">
                              <a:lumMod val="50000"/>
                            </a:schemeClr>
                          </a:solidFill>
                        </a:rPr>
                        <a:t>zu</a:t>
                      </a:r>
                      <a:r>
                        <a:rPr lang="en-US" sz="2000" dirty="0">
                          <a:solidFill>
                            <a:schemeClr val="accent1">
                              <a:lumMod val="50000"/>
                            </a:schemeClr>
                          </a:solidFill>
                        </a:rPr>
                        <a:t> </a:t>
                      </a:r>
                      <a:r>
                        <a:rPr lang="en-US" sz="2000" dirty="0" err="1">
                          <a:solidFill>
                            <a:schemeClr val="accent1">
                              <a:lumMod val="50000"/>
                            </a:schemeClr>
                          </a:solidFill>
                        </a:rPr>
                        <a:t>essen</a:t>
                      </a:r>
                      <a:r>
                        <a:rPr lang="en-US" sz="2000" dirty="0">
                          <a:solidFill>
                            <a:schemeClr val="accent1">
                              <a:lumMod val="50000"/>
                            </a:schemeClr>
                          </a:solidFill>
                        </a:rPr>
                        <a:t>. </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r>
                        <a:rPr lang="en-US" sz="2000" b="1" dirty="0">
                          <a:solidFill>
                            <a:schemeClr val="accent1">
                              <a:lumMod val="50000"/>
                            </a:schemeClr>
                          </a:solidFill>
                        </a:rPr>
                        <a:t>7</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Kati und ich </a:t>
                      </a:r>
                      <a:r>
                        <a:rPr lang="en-US" sz="2000" dirty="0" err="1">
                          <a:solidFill>
                            <a:schemeClr val="accent1">
                              <a:lumMod val="50000"/>
                            </a:schemeClr>
                          </a:solidFill>
                        </a:rPr>
                        <a:t>steigen</a:t>
                      </a:r>
                      <a:r>
                        <a:rPr lang="en-US" sz="2000" dirty="0">
                          <a:solidFill>
                            <a:schemeClr val="accent1">
                              <a:lumMod val="50000"/>
                            </a:schemeClr>
                          </a:solidFill>
                        </a:rPr>
                        <a:t> auf den Berg. </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r>
                        <a:rPr lang="en-US" sz="2000" b="1" dirty="0">
                          <a:solidFill>
                            <a:schemeClr val="accent1">
                              <a:lumMod val="50000"/>
                            </a:schemeClr>
                          </a:solidFill>
                        </a:rPr>
                        <a:t>8</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Der Gast </a:t>
                      </a:r>
                      <a:r>
                        <a:rPr lang="en-US" sz="2000" dirty="0" err="1">
                          <a:solidFill>
                            <a:schemeClr val="accent1">
                              <a:lumMod val="50000"/>
                            </a:schemeClr>
                          </a:solidFill>
                        </a:rPr>
                        <a:t>nimmt</a:t>
                      </a:r>
                      <a:r>
                        <a:rPr lang="en-US" sz="2000" dirty="0">
                          <a:solidFill>
                            <a:schemeClr val="accent1">
                              <a:lumMod val="50000"/>
                            </a:schemeClr>
                          </a:solidFill>
                        </a:rPr>
                        <a:t> </a:t>
                      </a:r>
                      <a:r>
                        <a:rPr lang="en-US" sz="2000" dirty="0" err="1">
                          <a:solidFill>
                            <a:schemeClr val="accent1">
                              <a:lumMod val="50000"/>
                            </a:schemeClr>
                          </a:solidFill>
                        </a:rPr>
                        <a:t>Gemüse</a:t>
                      </a:r>
                      <a:r>
                        <a:rPr lang="en-US" sz="200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r h="497067">
                <a:tc>
                  <a:txBody>
                    <a:bodyPr/>
                    <a:lstStyle/>
                    <a:p>
                      <a:pPr algn="ctr"/>
                      <a:r>
                        <a:rPr lang="en-US" sz="2000" b="1" dirty="0">
                          <a:solidFill>
                            <a:schemeClr val="accent1">
                              <a:lumMod val="50000"/>
                            </a:schemeClr>
                          </a:solidFill>
                        </a:rPr>
                        <a:t>9</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1">
                              <a:lumMod val="50000"/>
                            </a:schemeClr>
                          </a:solidFill>
                        </a:rPr>
                        <a:t>Wir</a:t>
                      </a:r>
                      <a:r>
                        <a:rPr lang="en-US" sz="2000" dirty="0">
                          <a:solidFill>
                            <a:schemeClr val="accent1">
                              <a:lumMod val="50000"/>
                            </a:schemeClr>
                          </a:solidFill>
                        </a:rPr>
                        <a:t> </a:t>
                      </a:r>
                      <a:r>
                        <a:rPr lang="en-US" sz="2000" dirty="0" err="1">
                          <a:solidFill>
                            <a:schemeClr val="accent1">
                              <a:lumMod val="50000"/>
                            </a:schemeClr>
                          </a:solidFill>
                        </a:rPr>
                        <a:t>schreiben</a:t>
                      </a:r>
                      <a:r>
                        <a:rPr lang="en-US" sz="2000" dirty="0">
                          <a:solidFill>
                            <a:schemeClr val="accent1">
                              <a:lumMod val="50000"/>
                            </a:schemeClr>
                          </a:solidFill>
                        </a:rPr>
                        <a:t> </a:t>
                      </a:r>
                      <a:r>
                        <a:rPr lang="en-US" sz="2000" dirty="0" err="1">
                          <a:solidFill>
                            <a:schemeClr val="accent1">
                              <a:lumMod val="50000"/>
                            </a:schemeClr>
                          </a:solidFill>
                        </a:rPr>
                        <a:t>einen</a:t>
                      </a:r>
                      <a:r>
                        <a:rPr lang="en-US" sz="2000" dirty="0">
                          <a:solidFill>
                            <a:schemeClr val="accent1">
                              <a:lumMod val="50000"/>
                            </a:schemeClr>
                          </a:solidFill>
                        </a:rPr>
                        <a:t> Brief. </a:t>
                      </a:r>
                      <a:endParaRPr lang="en-GB" sz="2000" dirty="0">
                        <a:solidFill>
                          <a:schemeClr val="accent1">
                            <a:lumMod val="50000"/>
                          </a:schemeClr>
                        </a:solidFill>
                      </a:endParaRPr>
                    </a:p>
                  </a:txBody>
                  <a:tcPr anchor="ctr"/>
                </a:tc>
                <a:extLst>
                  <a:ext uri="{0D108BD9-81ED-4DB2-BD59-A6C34878D82A}">
                    <a16:rowId xmlns:a16="http://schemas.microsoft.com/office/drawing/2014/main" val="431135765"/>
                  </a:ext>
                </a:extLst>
              </a:tr>
              <a:tr h="497067">
                <a:tc>
                  <a:txBody>
                    <a:bodyPr/>
                    <a:lstStyle/>
                    <a:p>
                      <a:pPr algn="ctr"/>
                      <a:r>
                        <a:rPr lang="en-US" sz="2000" b="1" dirty="0">
                          <a:solidFill>
                            <a:schemeClr val="accent1">
                              <a:lumMod val="50000"/>
                            </a:schemeClr>
                          </a:solidFill>
                        </a:rPr>
                        <a:t>10</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Bei </a:t>
                      </a:r>
                      <a:r>
                        <a:rPr lang="en-US" sz="2000" dirty="0" err="1">
                          <a:solidFill>
                            <a:schemeClr val="accent1">
                              <a:lumMod val="50000"/>
                            </a:schemeClr>
                          </a:solidFill>
                        </a:rPr>
                        <a:t>meiner</a:t>
                      </a:r>
                      <a:r>
                        <a:rPr lang="en-US" sz="2000" dirty="0">
                          <a:solidFill>
                            <a:schemeClr val="accent1">
                              <a:lumMod val="50000"/>
                            </a:schemeClr>
                          </a:solidFill>
                        </a:rPr>
                        <a:t> Arbeit </a:t>
                      </a:r>
                      <a:r>
                        <a:rPr lang="en-US" sz="2000" dirty="0" err="1">
                          <a:solidFill>
                            <a:schemeClr val="accent1">
                              <a:lumMod val="50000"/>
                            </a:schemeClr>
                          </a:solidFill>
                        </a:rPr>
                        <a:t>erfahre</a:t>
                      </a:r>
                      <a:r>
                        <a:rPr lang="en-US" sz="2000" dirty="0">
                          <a:solidFill>
                            <a:schemeClr val="accent1">
                              <a:lumMod val="50000"/>
                            </a:schemeClr>
                          </a:solidFill>
                        </a:rPr>
                        <a:t> ich </a:t>
                      </a:r>
                      <a:r>
                        <a:rPr lang="en-US" sz="2000" dirty="0" err="1">
                          <a:solidFill>
                            <a:schemeClr val="accent1">
                              <a:lumMod val="50000"/>
                            </a:schemeClr>
                          </a:solidFill>
                        </a:rPr>
                        <a:t>viel</a:t>
                      </a:r>
                      <a:r>
                        <a:rPr lang="en-US" sz="2000" dirty="0">
                          <a:solidFill>
                            <a:schemeClr val="accent1">
                              <a:lumMod val="50000"/>
                            </a:schemeClr>
                          </a:solidFill>
                        </a:rPr>
                        <a:t>. </a:t>
                      </a:r>
                      <a:endParaRPr lang="en-GB" sz="2000" dirty="0">
                        <a:solidFill>
                          <a:schemeClr val="accent1">
                            <a:lumMod val="50000"/>
                          </a:schemeClr>
                        </a:solidFill>
                      </a:endParaRPr>
                    </a:p>
                  </a:txBody>
                  <a:tcPr anchor="ctr"/>
                </a:tc>
                <a:extLst>
                  <a:ext uri="{0D108BD9-81ED-4DB2-BD59-A6C34878D82A}">
                    <a16:rowId xmlns:a16="http://schemas.microsoft.com/office/drawing/2014/main" val="1988549204"/>
                  </a:ext>
                </a:extLst>
              </a:tr>
            </a:tbl>
          </a:graphicData>
        </a:graphic>
      </p:graphicFrame>
      <p:sp>
        <p:nvSpPr>
          <p:cNvPr id="2" name="TextBox 1">
            <a:extLst>
              <a:ext uri="{FF2B5EF4-FFF2-40B4-BE49-F238E27FC236}">
                <a16:creationId xmlns:a16="http://schemas.microsoft.com/office/drawing/2014/main" id="{593F1D1B-FCC0-420A-8A03-6E7EB392DC98}"/>
              </a:ext>
            </a:extLst>
          </p:cNvPr>
          <p:cNvSpPr txBox="1"/>
          <p:nvPr/>
        </p:nvSpPr>
        <p:spPr>
          <a:xfrm>
            <a:off x="4591404" y="390947"/>
            <a:ext cx="5634464" cy="461665"/>
          </a:xfrm>
          <a:prstGeom prst="rect">
            <a:avLst/>
          </a:prstGeom>
          <a:noFill/>
        </p:spPr>
        <p:txBody>
          <a:bodyPr wrap="square" rtlCol="0">
            <a:spAutoFit/>
          </a:bodyPr>
          <a:lstStyle/>
          <a:p>
            <a:pPr algn="l"/>
            <a:r>
              <a:rPr lang="en-GB" sz="2400" dirty="0" err="1">
                <a:solidFill>
                  <a:schemeClr val="accent5">
                    <a:lumMod val="50000"/>
                  </a:schemeClr>
                </a:solidFill>
              </a:rPr>
              <a:t>Schreib</a:t>
            </a:r>
            <a:r>
              <a:rPr lang="en-GB" sz="2400" dirty="0">
                <a:solidFill>
                  <a:schemeClr val="accent5">
                    <a:lumMod val="50000"/>
                  </a:schemeClr>
                </a:solidFill>
              </a:rPr>
              <a:t> </a:t>
            </a: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Sätze</a:t>
            </a:r>
            <a:r>
              <a:rPr lang="en-GB" sz="2400" dirty="0">
                <a:solidFill>
                  <a:schemeClr val="accent5">
                    <a:lumMod val="50000"/>
                  </a:schemeClr>
                </a:solidFill>
              </a:rPr>
              <a:t> </a:t>
            </a:r>
            <a:r>
              <a:rPr lang="en-GB" sz="2400" dirty="0" err="1">
                <a:solidFill>
                  <a:schemeClr val="accent5">
                    <a:lumMod val="50000"/>
                  </a:schemeClr>
                </a:solidFill>
              </a:rPr>
              <a:t>im</a:t>
            </a:r>
            <a:r>
              <a:rPr lang="en-GB" sz="2400" dirty="0">
                <a:solidFill>
                  <a:schemeClr val="accent5">
                    <a:lumMod val="50000"/>
                  </a:schemeClr>
                </a:solidFill>
              </a:rPr>
              <a:t> </a:t>
            </a:r>
            <a:r>
              <a:rPr lang="en-GB" sz="2400" dirty="0" err="1">
                <a:solidFill>
                  <a:schemeClr val="accent5">
                    <a:lumMod val="50000"/>
                  </a:schemeClr>
                </a:solidFill>
              </a:rPr>
              <a:t>Perfekt</a:t>
            </a:r>
            <a:r>
              <a:rPr lang="en-GB" sz="2400" dirty="0">
                <a:solidFill>
                  <a:schemeClr val="accent5">
                    <a:lumMod val="50000"/>
                  </a:schemeClr>
                </a:solidFill>
              </a:rPr>
              <a:t>.</a:t>
            </a:r>
          </a:p>
        </p:txBody>
      </p:sp>
      <p:sp>
        <p:nvSpPr>
          <p:cNvPr id="12" name="Rectangle: Rounded Corners 11">
            <a:extLst>
              <a:ext uri="{FF2B5EF4-FFF2-40B4-BE49-F238E27FC236}">
                <a16:creationId xmlns:a16="http://schemas.microsoft.com/office/drawing/2014/main" id="{A489C050-7A59-48FE-8931-B28D908AB25B}"/>
              </a:ext>
            </a:extLst>
          </p:cNvPr>
          <p:cNvSpPr/>
          <p:nvPr/>
        </p:nvSpPr>
        <p:spPr>
          <a:xfrm>
            <a:off x="822512" y="1337317"/>
            <a:ext cx="528945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Sie hat </a:t>
            </a:r>
            <a:r>
              <a:rPr lang="en-GB" sz="2000" dirty="0" err="1">
                <a:solidFill>
                  <a:srgbClr val="115076"/>
                </a:solidFill>
              </a:rPr>
              <a:t>nichts</a:t>
            </a:r>
            <a:r>
              <a:rPr lang="en-GB" sz="2000" dirty="0">
                <a:solidFill>
                  <a:srgbClr val="115076"/>
                </a:solidFill>
              </a:rPr>
              <a:t> </a:t>
            </a:r>
            <a:r>
              <a:rPr lang="en-GB" sz="2000" dirty="0" err="1">
                <a:solidFill>
                  <a:srgbClr val="115076"/>
                </a:solidFill>
              </a:rPr>
              <a:t>verdient</a:t>
            </a:r>
            <a:r>
              <a:rPr lang="en-GB" sz="2000" dirty="0">
                <a:solidFill>
                  <a:srgbClr val="115076"/>
                </a:solidFill>
              </a:rPr>
              <a:t>.</a:t>
            </a:r>
          </a:p>
        </p:txBody>
      </p:sp>
      <p:sp>
        <p:nvSpPr>
          <p:cNvPr id="42" name="Rectangle: Rounded Corners 41">
            <a:extLst>
              <a:ext uri="{FF2B5EF4-FFF2-40B4-BE49-F238E27FC236}">
                <a16:creationId xmlns:a16="http://schemas.microsoft.com/office/drawing/2014/main" id="{898A2E81-0AE5-4981-B484-3FF5398A70C8}"/>
              </a:ext>
            </a:extLst>
          </p:cNvPr>
          <p:cNvSpPr/>
          <p:nvPr/>
        </p:nvSpPr>
        <p:spPr>
          <a:xfrm>
            <a:off x="6154445" y="1304437"/>
            <a:ext cx="605567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She earnt / has earnt nothing. </a:t>
            </a:r>
          </a:p>
        </p:txBody>
      </p:sp>
      <p:sp>
        <p:nvSpPr>
          <p:cNvPr id="43" name="Rectangle: Rounded Corners 42">
            <a:extLst>
              <a:ext uri="{FF2B5EF4-FFF2-40B4-BE49-F238E27FC236}">
                <a16:creationId xmlns:a16="http://schemas.microsoft.com/office/drawing/2014/main" id="{2A86A88F-7FE2-4B43-96D0-6815B7A63120}"/>
              </a:ext>
            </a:extLst>
          </p:cNvPr>
          <p:cNvSpPr/>
          <p:nvPr/>
        </p:nvSpPr>
        <p:spPr>
          <a:xfrm>
            <a:off x="-447093" y="-555539"/>
            <a:ext cx="5289452"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002060"/>
                </a:solidFill>
              </a:rPr>
              <a:t>xxxxxxxxxxxx</a:t>
            </a:r>
            <a:endParaRPr lang="en-GB" sz="2000" dirty="0">
              <a:solidFill>
                <a:srgbClr val="002060"/>
              </a:solidFill>
            </a:endParaRPr>
          </a:p>
        </p:txBody>
      </p:sp>
      <p:sp>
        <p:nvSpPr>
          <p:cNvPr id="10" name="Rectangle: Rounded Corners 9">
            <a:extLst>
              <a:ext uri="{FF2B5EF4-FFF2-40B4-BE49-F238E27FC236}">
                <a16:creationId xmlns:a16="http://schemas.microsoft.com/office/drawing/2014/main" id="{922ADF7F-7A84-4FD9-866C-E5A22E439CD6}"/>
              </a:ext>
            </a:extLst>
          </p:cNvPr>
          <p:cNvSpPr/>
          <p:nvPr/>
        </p:nvSpPr>
        <p:spPr>
          <a:xfrm>
            <a:off x="850915" y="1800516"/>
            <a:ext cx="4652143"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Ich bin in </a:t>
            </a:r>
            <a:r>
              <a:rPr lang="en-US" sz="2000" dirty="0" err="1">
                <a:solidFill>
                  <a:srgbClr val="115076"/>
                </a:solidFill>
              </a:rPr>
              <a:t>Frankreich</a:t>
            </a:r>
            <a:r>
              <a:rPr lang="en-US" sz="2000" dirty="0">
                <a:solidFill>
                  <a:srgbClr val="115076"/>
                </a:solidFill>
              </a:rPr>
              <a:t> </a:t>
            </a:r>
            <a:r>
              <a:rPr lang="en-US" sz="2000" dirty="0" err="1">
                <a:solidFill>
                  <a:srgbClr val="115076"/>
                </a:solidFill>
              </a:rPr>
              <a:t>gewesen</a:t>
            </a:r>
            <a:r>
              <a:rPr lang="en-US" sz="2000" dirty="0">
                <a:solidFill>
                  <a:srgbClr val="115076"/>
                </a:solidFill>
              </a:rPr>
              <a:t>.</a:t>
            </a:r>
            <a:endParaRPr lang="en-GB" sz="2000" dirty="0">
              <a:solidFill>
                <a:srgbClr val="115076"/>
              </a:solidFill>
            </a:endParaRPr>
          </a:p>
        </p:txBody>
      </p:sp>
      <p:sp>
        <p:nvSpPr>
          <p:cNvPr id="11" name="Rectangle: Rounded Corners 10">
            <a:extLst>
              <a:ext uri="{FF2B5EF4-FFF2-40B4-BE49-F238E27FC236}">
                <a16:creationId xmlns:a16="http://schemas.microsoft.com/office/drawing/2014/main" id="{65BDFA78-B413-473B-9A90-721972E9B92D}"/>
              </a:ext>
            </a:extLst>
          </p:cNvPr>
          <p:cNvSpPr/>
          <p:nvPr/>
        </p:nvSpPr>
        <p:spPr>
          <a:xfrm>
            <a:off x="6157599" y="1832612"/>
            <a:ext cx="5642466"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I was / have been in France.</a:t>
            </a:r>
            <a:endParaRPr lang="en-GB" sz="2000" dirty="0">
              <a:solidFill>
                <a:srgbClr val="115076"/>
              </a:solidFill>
            </a:endParaRPr>
          </a:p>
        </p:txBody>
      </p:sp>
      <p:sp>
        <p:nvSpPr>
          <p:cNvPr id="13" name="Rectangle: Rounded Corners 12">
            <a:extLst>
              <a:ext uri="{FF2B5EF4-FFF2-40B4-BE49-F238E27FC236}">
                <a16:creationId xmlns:a16="http://schemas.microsoft.com/office/drawing/2014/main" id="{0E49F2E9-FC81-4B75-9D02-6AA1742CC35E}"/>
              </a:ext>
            </a:extLst>
          </p:cNvPr>
          <p:cNvSpPr/>
          <p:nvPr/>
        </p:nvSpPr>
        <p:spPr>
          <a:xfrm>
            <a:off x="806548" y="2311891"/>
            <a:ext cx="528945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Du </a:t>
            </a:r>
            <a:r>
              <a:rPr lang="en-GB" sz="2000" dirty="0" err="1">
                <a:solidFill>
                  <a:srgbClr val="115076"/>
                </a:solidFill>
              </a:rPr>
              <a:t>bist</a:t>
            </a:r>
            <a:r>
              <a:rPr lang="en-GB" sz="2000" dirty="0">
                <a:solidFill>
                  <a:srgbClr val="115076"/>
                </a:solidFill>
              </a:rPr>
              <a:t> </a:t>
            </a:r>
            <a:r>
              <a:rPr lang="en-GB" sz="2000" dirty="0" err="1">
                <a:solidFill>
                  <a:srgbClr val="115076"/>
                </a:solidFill>
              </a:rPr>
              <a:t>zu</a:t>
            </a:r>
            <a:r>
              <a:rPr lang="en-GB" sz="2000" dirty="0">
                <a:solidFill>
                  <a:srgbClr val="115076"/>
                </a:solidFill>
              </a:rPr>
              <a:t> </a:t>
            </a:r>
            <a:r>
              <a:rPr lang="en-GB" sz="2000" dirty="0" err="1">
                <a:solidFill>
                  <a:srgbClr val="115076"/>
                </a:solidFill>
              </a:rPr>
              <a:t>Hause</a:t>
            </a:r>
            <a:r>
              <a:rPr lang="en-GB" sz="2000" dirty="0">
                <a:solidFill>
                  <a:srgbClr val="115076"/>
                </a:solidFill>
              </a:rPr>
              <a:t> </a:t>
            </a:r>
            <a:r>
              <a:rPr lang="en-GB" sz="2000" dirty="0" err="1">
                <a:solidFill>
                  <a:srgbClr val="115076"/>
                </a:solidFill>
              </a:rPr>
              <a:t>geblieben</a:t>
            </a:r>
            <a:r>
              <a:rPr lang="en-GB" sz="2000" dirty="0">
                <a:solidFill>
                  <a:srgbClr val="115076"/>
                </a:solidFill>
              </a:rPr>
              <a:t>.</a:t>
            </a:r>
          </a:p>
        </p:txBody>
      </p:sp>
      <p:sp>
        <p:nvSpPr>
          <p:cNvPr id="14" name="Rectangle: Rounded Corners 13">
            <a:extLst>
              <a:ext uri="{FF2B5EF4-FFF2-40B4-BE49-F238E27FC236}">
                <a16:creationId xmlns:a16="http://schemas.microsoft.com/office/drawing/2014/main" id="{F6E54EC3-5166-4B65-A0D5-7A0F7F092434}"/>
              </a:ext>
            </a:extLst>
          </p:cNvPr>
          <p:cNvSpPr/>
          <p:nvPr/>
        </p:nvSpPr>
        <p:spPr>
          <a:xfrm>
            <a:off x="6111964" y="2315020"/>
            <a:ext cx="605567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You stayed / have stayed at home.</a:t>
            </a:r>
          </a:p>
        </p:txBody>
      </p:sp>
      <p:sp>
        <p:nvSpPr>
          <p:cNvPr id="15" name="Rectangle: Rounded Corners 14">
            <a:extLst>
              <a:ext uri="{FF2B5EF4-FFF2-40B4-BE49-F238E27FC236}">
                <a16:creationId xmlns:a16="http://schemas.microsoft.com/office/drawing/2014/main" id="{99ADA18F-2D16-473F-A818-DD8311A87764}"/>
              </a:ext>
            </a:extLst>
          </p:cNvPr>
          <p:cNvSpPr/>
          <p:nvPr/>
        </p:nvSpPr>
        <p:spPr>
          <a:xfrm>
            <a:off x="822512" y="2824547"/>
            <a:ext cx="4652143"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Er hat in München </a:t>
            </a:r>
            <a:r>
              <a:rPr lang="en-US" sz="2000" dirty="0" err="1">
                <a:solidFill>
                  <a:srgbClr val="115076"/>
                </a:solidFill>
              </a:rPr>
              <a:t>gewohnt</a:t>
            </a:r>
            <a:r>
              <a:rPr lang="en-US" sz="2000" dirty="0">
                <a:solidFill>
                  <a:srgbClr val="115076"/>
                </a:solidFill>
              </a:rPr>
              <a:t>.</a:t>
            </a:r>
            <a:endParaRPr lang="en-GB" sz="2000" dirty="0">
              <a:solidFill>
                <a:srgbClr val="115076"/>
              </a:solidFill>
            </a:endParaRPr>
          </a:p>
        </p:txBody>
      </p:sp>
      <p:sp>
        <p:nvSpPr>
          <p:cNvPr id="16" name="Rectangle: Rounded Corners 15">
            <a:extLst>
              <a:ext uri="{FF2B5EF4-FFF2-40B4-BE49-F238E27FC236}">
                <a16:creationId xmlns:a16="http://schemas.microsoft.com/office/drawing/2014/main" id="{5729A38F-6A93-4C2C-ABE8-AC495CCC8786}"/>
              </a:ext>
            </a:extLst>
          </p:cNvPr>
          <p:cNvSpPr/>
          <p:nvPr/>
        </p:nvSpPr>
        <p:spPr>
          <a:xfrm>
            <a:off x="6139312" y="2817233"/>
            <a:ext cx="5642466"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He lived / has lived in Munich. </a:t>
            </a:r>
            <a:endParaRPr lang="en-GB" sz="2000" dirty="0">
              <a:solidFill>
                <a:srgbClr val="115076"/>
              </a:solidFill>
            </a:endParaRPr>
          </a:p>
        </p:txBody>
      </p:sp>
      <p:sp>
        <p:nvSpPr>
          <p:cNvPr id="17" name="Rectangle: Rounded Corners 16">
            <a:extLst>
              <a:ext uri="{FF2B5EF4-FFF2-40B4-BE49-F238E27FC236}">
                <a16:creationId xmlns:a16="http://schemas.microsoft.com/office/drawing/2014/main" id="{3E1B991C-23F8-4882-92A9-7A063132D548}"/>
              </a:ext>
            </a:extLst>
          </p:cNvPr>
          <p:cNvSpPr/>
          <p:nvPr/>
        </p:nvSpPr>
        <p:spPr>
          <a:xfrm>
            <a:off x="822512" y="3325603"/>
            <a:ext cx="528945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rgbClr val="115076"/>
                </a:solidFill>
              </a:rPr>
              <a:t>Ihr</a:t>
            </a:r>
            <a:r>
              <a:rPr lang="en-US" sz="2000" dirty="0">
                <a:solidFill>
                  <a:srgbClr val="115076"/>
                </a:solidFill>
              </a:rPr>
              <a:t> </a:t>
            </a:r>
            <a:r>
              <a:rPr lang="en-US" sz="2000" dirty="0" err="1">
                <a:solidFill>
                  <a:srgbClr val="115076"/>
                </a:solidFill>
              </a:rPr>
              <a:t>seid</a:t>
            </a:r>
            <a:r>
              <a:rPr lang="en-US" sz="2000" dirty="0">
                <a:solidFill>
                  <a:srgbClr val="115076"/>
                </a:solidFill>
              </a:rPr>
              <a:t> </a:t>
            </a:r>
            <a:r>
              <a:rPr lang="en-US" sz="2000" dirty="0" err="1">
                <a:solidFill>
                  <a:srgbClr val="115076"/>
                </a:solidFill>
              </a:rPr>
              <a:t>fünfzehn</a:t>
            </a:r>
            <a:r>
              <a:rPr lang="en-US" sz="2000" dirty="0">
                <a:solidFill>
                  <a:srgbClr val="115076"/>
                </a:solidFill>
              </a:rPr>
              <a:t> Jahre alt </a:t>
            </a:r>
            <a:r>
              <a:rPr lang="en-US" sz="2000" dirty="0" err="1">
                <a:solidFill>
                  <a:srgbClr val="115076"/>
                </a:solidFill>
              </a:rPr>
              <a:t>geworden</a:t>
            </a:r>
            <a:r>
              <a:rPr lang="en-US" sz="2000" dirty="0">
                <a:solidFill>
                  <a:srgbClr val="115076"/>
                </a:solidFill>
              </a:rPr>
              <a:t>.</a:t>
            </a:r>
            <a:endParaRPr lang="en-GB" sz="2000" dirty="0">
              <a:solidFill>
                <a:srgbClr val="115076"/>
              </a:solidFill>
            </a:endParaRPr>
          </a:p>
        </p:txBody>
      </p:sp>
      <p:sp>
        <p:nvSpPr>
          <p:cNvPr id="18" name="Rectangle: Rounded Corners 17">
            <a:extLst>
              <a:ext uri="{FF2B5EF4-FFF2-40B4-BE49-F238E27FC236}">
                <a16:creationId xmlns:a16="http://schemas.microsoft.com/office/drawing/2014/main" id="{D3644AA7-96DC-40A5-B35D-BED00A8941FD}"/>
              </a:ext>
            </a:extLst>
          </p:cNvPr>
          <p:cNvSpPr/>
          <p:nvPr/>
        </p:nvSpPr>
        <p:spPr>
          <a:xfrm>
            <a:off x="6154445" y="3341337"/>
            <a:ext cx="605567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You became / have become fifteen years old. </a:t>
            </a:r>
          </a:p>
        </p:txBody>
      </p:sp>
      <p:sp>
        <p:nvSpPr>
          <p:cNvPr id="19" name="Rectangle: Rounded Corners 18">
            <a:extLst>
              <a:ext uri="{FF2B5EF4-FFF2-40B4-BE49-F238E27FC236}">
                <a16:creationId xmlns:a16="http://schemas.microsoft.com/office/drawing/2014/main" id="{806D9F06-149F-4F25-A8D4-BDD544D52BE0}"/>
              </a:ext>
            </a:extLst>
          </p:cNvPr>
          <p:cNvSpPr/>
          <p:nvPr/>
        </p:nvSpPr>
        <p:spPr>
          <a:xfrm>
            <a:off x="822512" y="3849412"/>
            <a:ext cx="4652143"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Mama hat mir </a:t>
            </a:r>
            <a:r>
              <a:rPr lang="en-US" sz="2000" dirty="0" err="1">
                <a:solidFill>
                  <a:srgbClr val="115076"/>
                </a:solidFill>
              </a:rPr>
              <a:t>erlaubt</a:t>
            </a:r>
            <a:r>
              <a:rPr lang="en-US" sz="2000" dirty="0">
                <a:solidFill>
                  <a:srgbClr val="115076"/>
                </a:solidFill>
              </a:rPr>
              <a:t>, </a:t>
            </a:r>
            <a:r>
              <a:rPr lang="en-US" sz="2000" dirty="0" err="1">
                <a:solidFill>
                  <a:srgbClr val="115076"/>
                </a:solidFill>
              </a:rPr>
              <a:t>Eis</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essen</a:t>
            </a:r>
            <a:r>
              <a:rPr lang="en-US" sz="2000" dirty="0">
                <a:solidFill>
                  <a:srgbClr val="115076"/>
                </a:solidFill>
              </a:rPr>
              <a:t>.</a:t>
            </a:r>
            <a:endParaRPr lang="en-GB" sz="2000" dirty="0">
              <a:solidFill>
                <a:srgbClr val="115076"/>
              </a:solidFill>
            </a:endParaRPr>
          </a:p>
        </p:txBody>
      </p:sp>
      <p:sp>
        <p:nvSpPr>
          <p:cNvPr id="20" name="Rectangle: Rounded Corners 19">
            <a:extLst>
              <a:ext uri="{FF2B5EF4-FFF2-40B4-BE49-F238E27FC236}">
                <a16:creationId xmlns:a16="http://schemas.microsoft.com/office/drawing/2014/main" id="{9F407E86-5166-4509-BD0A-B581EE66CDA7}"/>
              </a:ext>
            </a:extLst>
          </p:cNvPr>
          <p:cNvSpPr/>
          <p:nvPr/>
        </p:nvSpPr>
        <p:spPr>
          <a:xfrm>
            <a:off x="5814647" y="3827047"/>
            <a:ext cx="6291796"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Mum allowed/ has allowed me to eat ice cream. </a:t>
            </a:r>
            <a:endParaRPr lang="en-GB" sz="2000" dirty="0">
              <a:solidFill>
                <a:srgbClr val="115076"/>
              </a:solidFill>
            </a:endParaRPr>
          </a:p>
        </p:txBody>
      </p:sp>
      <p:sp>
        <p:nvSpPr>
          <p:cNvPr id="21" name="Rectangle: Rounded Corners 20">
            <a:extLst>
              <a:ext uri="{FF2B5EF4-FFF2-40B4-BE49-F238E27FC236}">
                <a16:creationId xmlns:a16="http://schemas.microsoft.com/office/drawing/2014/main" id="{3832B2E5-913A-4129-A8DA-FFC9F545E34F}"/>
              </a:ext>
            </a:extLst>
          </p:cNvPr>
          <p:cNvSpPr/>
          <p:nvPr/>
        </p:nvSpPr>
        <p:spPr>
          <a:xfrm>
            <a:off x="824085" y="4372332"/>
            <a:ext cx="528945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Kati und ich </a:t>
            </a:r>
            <a:r>
              <a:rPr lang="en-US" sz="2000" dirty="0" err="1">
                <a:solidFill>
                  <a:srgbClr val="115076"/>
                </a:solidFill>
              </a:rPr>
              <a:t>sind</a:t>
            </a:r>
            <a:r>
              <a:rPr lang="en-US" sz="2000" dirty="0">
                <a:solidFill>
                  <a:srgbClr val="115076"/>
                </a:solidFill>
              </a:rPr>
              <a:t> auf den Berg </a:t>
            </a:r>
            <a:r>
              <a:rPr lang="en-US" sz="2000" dirty="0" err="1">
                <a:solidFill>
                  <a:srgbClr val="115076"/>
                </a:solidFill>
              </a:rPr>
              <a:t>gestiegen</a:t>
            </a:r>
            <a:r>
              <a:rPr lang="en-US" sz="2000" dirty="0">
                <a:solidFill>
                  <a:srgbClr val="115076"/>
                </a:solidFill>
              </a:rPr>
              <a:t>.</a:t>
            </a:r>
            <a:endParaRPr lang="en-GB" sz="2000" dirty="0">
              <a:solidFill>
                <a:srgbClr val="115076"/>
              </a:solidFill>
            </a:endParaRPr>
          </a:p>
        </p:txBody>
      </p:sp>
      <p:sp>
        <p:nvSpPr>
          <p:cNvPr id="22" name="Rectangle: Rounded Corners 21">
            <a:extLst>
              <a:ext uri="{FF2B5EF4-FFF2-40B4-BE49-F238E27FC236}">
                <a16:creationId xmlns:a16="http://schemas.microsoft.com/office/drawing/2014/main" id="{DD44F2A5-C4DA-4E7C-8254-344510E53C32}"/>
              </a:ext>
            </a:extLst>
          </p:cNvPr>
          <p:cNvSpPr/>
          <p:nvPr/>
        </p:nvSpPr>
        <p:spPr>
          <a:xfrm>
            <a:off x="6141231" y="4378991"/>
            <a:ext cx="5597235"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Kati and I climbed / climbed the mountain.</a:t>
            </a:r>
          </a:p>
        </p:txBody>
      </p:sp>
      <p:sp>
        <p:nvSpPr>
          <p:cNvPr id="23" name="Rectangle: Rounded Corners 22">
            <a:extLst>
              <a:ext uri="{FF2B5EF4-FFF2-40B4-BE49-F238E27FC236}">
                <a16:creationId xmlns:a16="http://schemas.microsoft.com/office/drawing/2014/main" id="{BD77274A-B5D5-43CD-A7DE-4AAB87CDD7E2}"/>
              </a:ext>
            </a:extLst>
          </p:cNvPr>
          <p:cNvSpPr/>
          <p:nvPr/>
        </p:nvSpPr>
        <p:spPr>
          <a:xfrm>
            <a:off x="850915" y="4840753"/>
            <a:ext cx="4652143"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Der Gast hat </a:t>
            </a:r>
            <a:r>
              <a:rPr lang="en-US" sz="2000" dirty="0" err="1">
                <a:solidFill>
                  <a:srgbClr val="115076"/>
                </a:solidFill>
              </a:rPr>
              <a:t>Gemüse</a:t>
            </a:r>
            <a:r>
              <a:rPr lang="en-US" sz="2000" dirty="0">
                <a:solidFill>
                  <a:srgbClr val="115076"/>
                </a:solidFill>
              </a:rPr>
              <a:t> </a:t>
            </a:r>
            <a:r>
              <a:rPr lang="en-US" sz="2000" dirty="0" err="1">
                <a:solidFill>
                  <a:srgbClr val="115076"/>
                </a:solidFill>
              </a:rPr>
              <a:t>genommen</a:t>
            </a:r>
            <a:r>
              <a:rPr lang="en-US" sz="2000" dirty="0">
                <a:solidFill>
                  <a:srgbClr val="115076"/>
                </a:solidFill>
              </a:rPr>
              <a:t>.</a:t>
            </a:r>
            <a:endParaRPr lang="en-GB" sz="2000" dirty="0">
              <a:solidFill>
                <a:srgbClr val="115076"/>
              </a:solidFill>
            </a:endParaRPr>
          </a:p>
        </p:txBody>
      </p:sp>
      <p:sp>
        <p:nvSpPr>
          <p:cNvPr id="24" name="Rectangle: Rounded Corners 23">
            <a:extLst>
              <a:ext uri="{FF2B5EF4-FFF2-40B4-BE49-F238E27FC236}">
                <a16:creationId xmlns:a16="http://schemas.microsoft.com/office/drawing/2014/main" id="{9C67FAE5-5076-40C8-980F-AA9D68920A2A}"/>
              </a:ext>
            </a:extLst>
          </p:cNvPr>
          <p:cNvSpPr/>
          <p:nvPr/>
        </p:nvSpPr>
        <p:spPr>
          <a:xfrm>
            <a:off x="6154445" y="4854275"/>
            <a:ext cx="5570806"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The guest took / has taken vegetables. </a:t>
            </a:r>
            <a:endParaRPr lang="en-GB" sz="2000" dirty="0">
              <a:solidFill>
                <a:srgbClr val="115076"/>
              </a:solidFill>
            </a:endParaRPr>
          </a:p>
        </p:txBody>
      </p:sp>
      <p:sp>
        <p:nvSpPr>
          <p:cNvPr id="25" name="Rectangle: Rounded Corners 24">
            <a:extLst>
              <a:ext uri="{FF2B5EF4-FFF2-40B4-BE49-F238E27FC236}">
                <a16:creationId xmlns:a16="http://schemas.microsoft.com/office/drawing/2014/main" id="{6F3B2C21-66C7-441C-8B06-8ACC4CB3D47C}"/>
              </a:ext>
            </a:extLst>
          </p:cNvPr>
          <p:cNvSpPr/>
          <p:nvPr/>
        </p:nvSpPr>
        <p:spPr>
          <a:xfrm>
            <a:off x="806547" y="5341227"/>
            <a:ext cx="528945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err="1">
                <a:solidFill>
                  <a:srgbClr val="115076"/>
                </a:solidFill>
              </a:rPr>
              <a:t>Wir</a:t>
            </a:r>
            <a:r>
              <a:rPr lang="en-US" sz="2000" dirty="0">
                <a:solidFill>
                  <a:srgbClr val="115076"/>
                </a:solidFill>
              </a:rPr>
              <a:t> </a:t>
            </a:r>
            <a:r>
              <a:rPr lang="en-US" sz="2000" dirty="0" err="1">
                <a:solidFill>
                  <a:srgbClr val="115076"/>
                </a:solidFill>
              </a:rPr>
              <a:t>haben</a:t>
            </a:r>
            <a:r>
              <a:rPr lang="en-US" sz="2000" dirty="0">
                <a:solidFill>
                  <a:srgbClr val="115076"/>
                </a:solidFill>
              </a:rPr>
              <a:t> </a:t>
            </a:r>
            <a:r>
              <a:rPr lang="en-US" sz="2000" dirty="0" err="1">
                <a:solidFill>
                  <a:srgbClr val="115076"/>
                </a:solidFill>
              </a:rPr>
              <a:t>einen</a:t>
            </a:r>
            <a:r>
              <a:rPr lang="en-US" sz="2000" dirty="0">
                <a:solidFill>
                  <a:srgbClr val="115076"/>
                </a:solidFill>
              </a:rPr>
              <a:t> Brief </a:t>
            </a:r>
            <a:r>
              <a:rPr lang="en-US" sz="2000" dirty="0" err="1">
                <a:solidFill>
                  <a:srgbClr val="115076"/>
                </a:solidFill>
              </a:rPr>
              <a:t>geschrieben</a:t>
            </a:r>
            <a:r>
              <a:rPr lang="en-US" sz="2000" dirty="0">
                <a:solidFill>
                  <a:srgbClr val="115076"/>
                </a:solidFill>
              </a:rPr>
              <a:t>. </a:t>
            </a:r>
            <a:endParaRPr lang="en-GB" sz="2000" dirty="0">
              <a:solidFill>
                <a:srgbClr val="115076"/>
              </a:solidFill>
            </a:endParaRPr>
          </a:p>
        </p:txBody>
      </p:sp>
      <p:sp>
        <p:nvSpPr>
          <p:cNvPr id="26" name="Rectangle: Rounded Corners 25">
            <a:extLst>
              <a:ext uri="{FF2B5EF4-FFF2-40B4-BE49-F238E27FC236}">
                <a16:creationId xmlns:a16="http://schemas.microsoft.com/office/drawing/2014/main" id="{1D25ADB0-50C7-49E3-8DBF-FB9E72EF9F65}"/>
              </a:ext>
            </a:extLst>
          </p:cNvPr>
          <p:cNvSpPr/>
          <p:nvPr/>
        </p:nvSpPr>
        <p:spPr>
          <a:xfrm>
            <a:off x="6202830" y="5329939"/>
            <a:ext cx="5597235"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We wrote / have written a letter.</a:t>
            </a:r>
          </a:p>
        </p:txBody>
      </p:sp>
      <p:sp>
        <p:nvSpPr>
          <p:cNvPr id="27" name="Rectangle: Rounded Corners 26">
            <a:extLst>
              <a:ext uri="{FF2B5EF4-FFF2-40B4-BE49-F238E27FC236}">
                <a16:creationId xmlns:a16="http://schemas.microsoft.com/office/drawing/2014/main" id="{B29349DC-6153-4147-AC3B-6ADCDDD44169}"/>
              </a:ext>
            </a:extLst>
          </p:cNvPr>
          <p:cNvSpPr/>
          <p:nvPr/>
        </p:nvSpPr>
        <p:spPr>
          <a:xfrm>
            <a:off x="822512" y="5827469"/>
            <a:ext cx="5167065"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Bei </a:t>
            </a:r>
            <a:r>
              <a:rPr lang="en-US" sz="2000" dirty="0" err="1">
                <a:solidFill>
                  <a:srgbClr val="115076"/>
                </a:solidFill>
              </a:rPr>
              <a:t>meiner</a:t>
            </a:r>
            <a:r>
              <a:rPr lang="en-US" sz="2000" dirty="0">
                <a:solidFill>
                  <a:srgbClr val="115076"/>
                </a:solidFill>
              </a:rPr>
              <a:t> Arbeit </a:t>
            </a:r>
            <a:r>
              <a:rPr lang="en-US" sz="2000" dirty="0" err="1">
                <a:solidFill>
                  <a:srgbClr val="115076"/>
                </a:solidFill>
              </a:rPr>
              <a:t>habe</a:t>
            </a:r>
            <a:r>
              <a:rPr lang="en-US" sz="2000" dirty="0">
                <a:solidFill>
                  <a:srgbClr val="115076"/>
                </a:solidFill>
              </a:rPr>
              <a:t> ich </a:t>
            </a:r>
            <a:r>
              <a:rPr lang="en-US" sz="2000" dirty="0" err="1">
                <a:solidFill>
                  <a:srgbClr val="115076"/>
                </a:solidFill>
              </a:rPr>
              <a:t>viel</a:t>
            </a:r>
            <a:r>
              <a:rPr lang="en-US" sz="2000" dirty="0">
                <a:solidFill>
                  <a:srgbClr val="115076"/>
                </a:solidFill>
              </a:rPr>
              <a:t> </a:t>
            </a:r>
            <a:r>
              <a:rPr lang="en-US" sz="2000" dirty="0" err="1">
                <a:solidFill>
                  <a:srgbClr val="115076"/>
                </a:solidFill>
              </a:rPr>
              <a:t>erfahren</a:t>
            </a:r>
            <a:r>
              <a:rPr lang="en-US" sz="2000" dirty="0">
                <a:solidFill>
                  <a:srgbClr val="115076"/>
                </a:solidFill>
              </a:rPr>
              <a:t>.</a:t>
            </a:r>
            <a:endParaRPr lang="en-GB" sz="2000" dirty="0">
              <a:solidFill>
                <a:srgbClr val="115076"/>
              </a:solidFill>
            </a:endParaRPr>
          </a:p>
        </p:txBody>
      </p:sp>
      <p:sp>
        <p:nvSpPr>
          <p:cNvPr id="28" name="Rectangle: Rounded Corners 27">
            <a:extLst>
              <a:ext uri="{FF2B5EF4-FFF2-40B4-BE49-F238E27FC236}">
                <a16:creationId xmlns:a16="http://schemas.microsoft.com/office/drawing/2014/main" id="{16F535BC-667F-4D25-BE01-C4ACD57C1CD9}"/>
              </a:ext>
            </a:extLst>
          </p:cNvPr>
          <p:cNvSpPr/>
          <p:nvPr/>
        </p:nvSpPr>
        <p:spPr>
          <a:xfrm>
            <a:off x="6196977" y="5866903"/>
            <a:ext cx="5909466" cy="314491"/>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At my work I (have) experienced a lot.</a:t>
            </a:r>
            <a:endParaRPr lang="en-GB" sz="2000" dirty="0">
              <a:solidFill>
                <a:srgbClr val="115076"/>
              </a:solidFill>
            </a:endParaRPr>
          </a:p>
        </p:txBody>
      </p:sp>
    </p:spTree>
    <p:extLst>
      <p:ext uri="{BB962C8B-B14F-4D97-AF65-F5344CB8AC3E}">
        <p14:creationId xmlns:p14="http://schemas.microsoft.com/office/powerpoint/2010/main" val="66259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2"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86656" cy="869950"/>
          </a:xfrm>
          <a:prstGeom prst="rect">
            <a:avLst/>
          </a:prstGeom>
        </p:spPr>
      </p:pic>
      <p:sp>
        <p:nvSpPr>
          <p:cNvPr id="4" name="Title 3"/>
          <p:cNvSpPr>
            <a:spLocks noGrp="1"/>
          </p:cNvSpPr>
          <p:nvPr>
            <p:ph type="title"/>
          </p:nvPr>
        </p:nvSpPr>
        <p:spPr>
          <a:xfrm>
            <a:off x="0" y="294041"/>
            <a:ext cx="4395266" cy="707849"/>
          </a:xfrm>
        </p:spPr>
        <p:txBody>
          <a:bodyPr>
            <a:normAutofit fontScale="90000"/>
          </a:bodyPr>
          <a:lstStyle/>
          <a:p>
            <a:r>
              <a:rPr lang="en-GB" sz="3600" b="1" dirty="0" err="1">
                <a:solidFill>
                  <a:schemeClr val="bg1"/>
                </a:solidFill>
              </a:rPr>
              <a:t>Wiederholung</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2146" y="247046"/>
            <a:ext cx="14770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E046013F-E4BA-4634-BBA5-FEC328754E0B}"/>
              </a:ext>
            </a:extLst>
          </p:cNvPr>
          <p:cNvGraphicFramePr>
            <a:graphicFrameLocks noGrp="1"/>
          </p:cNvGraphicFramePr>
          <p:nvPr>
            <p:extLst>
              <p:ext uri="{D42A27DB-BD31-4B8C-83A1-F6EECF244321}">
                <p14:modId xmlns:p14="http://schemas.microsoft.com/office/powerpoint/2010/main" val="1873799587"/>
              </p:ext>
            </p:extLst>
          </p:nvPr>
        </p:nvGraphicFramePr>
        <p:xfrm>
          <a:off x="256032" y="1285350"/>
          <a:ext cx="11814048" cy="5084348"/>
        </p:xfrm>
        <a:graphic>
          <a:graphicData uri="http://schemas.openxmlformats.org/drawingml/2006/table">
            <a:tbl>
              <a:tblPr firstRow="1" bandRow="1">
                <a:tableStyleId>{00A15C55-8517-42AA-B614-E9B94910E393}</a:tableStyleId>
              </a:tblPr>
              <a:tblGrid>
                <a:gridCol w="560832">
                  <a:extLst>
                    <a:ext uri="{9D8B030D-6E8A-4147-A177-3AD203B41FA5}">
                      <a16:colId xmlns:a16="http://schemas.microsoft.com/office/drawing/2014/main" val="2607353726"/>
                    </a:ext>
                  </a:extLst>
                </a:gridCol>
                <a:gridCol w="11253216">
                  <a:extLst>
                    <a:ext uri="{9D8B030D-6E8A-4147-A177-3AD203B41FA5}">
                      <a16:colId xmlns:a16="http://schemas.microsoft.com/office/drawing/2014/main" val="1600817978"/>
                    </a:ext>
                  </a:extLst>
                </a:gridCol>
              </a:tblGrid>
              <a:tr h="459688">
                <a:tc>
                  <a:txBody>
                    <a:bodyPr/>
                    <a:lstStyle/>
                    <a:p>
                      <a:pPr algn="ctr"/>
                      <a:r>
                        <a:rPr lang="en-US" sz="2000" b="1" dirty="0">
                          <a:solidFill>
                            <a:schemeClr val="accent1">
                              <a:lumMod val="50000"/>
                            </a:schemeClr>
                          </a:solidFill>
                        </a:rPr>
                        <a:t>11</a:t>
                      </a:r>
                      <a:endParaRPr lang="en-GB" sz="2000" b="1" dirty="0">
                        <a:solidFill>
                          <a:schemeClr val="accent1">
                            <a:lumMod val="50000"/>
                          </a:schemeClr>
                        </a:solidFill>
                      </a:endParaRPr>
                    </a:p>
                  </a:txBody>
                  <a:tcPr anchor="ctr">
                    <a:solidFill>
                      <a:srgbClr val="FFF4E7"/>
                    </a:solidFill>
                  </a:tcPr>
                </a:tc>
                <a:tc>
                  <a:txBody>
                    <a:bodyPr/>
                    <a:lstStyle/>
                    <a:p>
                      <a:r>
                        <a:rPr lang="en-GB" sz="2000" b="0" dirty="0">
                          <a:solidFill>
                            <a:schemeClr val="accent1">
                              <a:lumMod val="50000"/>
                            </a:schemeClr>
                          </a:solidFill>
                        </a:rPr>
                        <a:t>Du </a:t>
                      </a:r>
                      <a:r>
                        <a:rPr lang="en-GB" sz="2000" b="0" dirty="0" err="1">
                          <a:solidFill>
                            <a:schemeClr val="accent1">
                              <a:lumMod val="50000"/>
                            </a:schemeClr>
                          </a:solidFill>
                        </a:rPr>
                        <a:t>singst</a:t>
                      </a:r>
                      <a:r>
                        <a:rPr lang="en-GB" sz="2000" b="0" dirty="0">
                          <a:solidFill>
                            <a:schemeClr val="accent1">
                              <a:lumMod val="50000"/>
                            </a:schemeClr>
                          </a:solidFill>
                        </a:rPr>
                        <a:t> </a:t>
                      </a:r>
                      <a:r>
                        <a:rPr lang="en-GB" sz="2000" b="0" dirty="0" err="1">
                          <a:solidFill>
                            <a:schemeClr val="accent1">
                              <a:lumMod val="50000"/>
                            </a:schemeClr>
                          </a:solidFill>
                        </a:rPr>
                        <a:t>ein</a:t>
                      </a:r>
                      <a:r>
                        <a:rPr lang="en-GB" sz="2000" b="0" dirty="0">
                          <a:solidFill>
                            <a:schemeClr val="accent1">
                              <a:lumMod val="50000"/>
                            </a:schemeClr>
                          </a:solidFill>
                        </a:rPr>
                        <a:t> Lied.</a:t>
                      </a:r>
                    </a:p>
                  </a:txBody>
                  <a:tcPr anchor="ctr">
                    <a:solidFill>
                      <a:srgbClr val="FFF4E7"/>
                    </a:solidFill>
                  </a:tcPr>
                </a:tc>
                <a:extLst>
                  <a:ext uri="{0D108BD9-81ED-4DB2-BD59-A6C34878D82A}">
                    <a16:rowId xmlns:a16="http://schemas.microsoft.com/office/drawing/2014/main" val="1171492714"/>
                  </a:ext>
                </a:extLst>
              </a:tr>
              <a:tr h="497067">
                <a:tc>
                  <a:txBody>
                    <a:bodyPr/>
                    <a:lstStyle/>
                    <a:p>
                      <a:pPr algn="ctr"/>
                      <a:r>
                        <a:rPr lang="en-US" sz="2000" b="1" dirty="0">
                          <a:solidFill>
                            <a:srgbClr val="115076"/>
                          </a:solidFill>
                        </a:rPr>
                        <a:t>12</a:t>
                      </a:r>
                      <a:endParaRPr lang="en-GB" sz="20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115076"/>
                          </a:solidFill>
                        </a:rPr>
                        <a:t>Ich </a:t>
                      </a:r>
                      <a:r>
                        <a:rPr lang="en-GB" sz="2000" b="0" dirty="0" err="1">
                          <a:solidFill>
                            <a:srgbClr val="115076"/>
                          </a:solidFill>
                        </a:rPr>
                        <a:t>trage</a:t>
                      </a:r>
                      <a:r>
                        <a:rPr lang="en-GB" sz="2000" b="0" dirty="0">
                          <a:solidFill>
                            <a:srgbClr val="115076"/>
                          </a:solidFill>
                        </a:rPr>
                        <a:t> </a:t>
                      </a:r>
                      <a:r>
                        <a:rPr lang="en-GB" sz="2000" b="0" dirty="0" err="1">
                          <a:solidFill>
                            <a:srgbClr val="115076"/>
                          </a:solidFill>
                        </a:rPr>
                        <a:t>eine</a:t>
                      </a:r>
                      <a:r>
                        <a:rPr lang="en-GB" sz="2000" b="0" dirty="0">
                          <a:solidFill>
                            <a:srgbClr val="115076"/>
                          </a:solidFill>
                        </a:rPr>
                        <a:t> </a:t>
                      </a:r>
                      <a:r>
                        <a:rPr lang="en-GB" sz="2000" b="0" dirty="0" err="1">
                          <a:solidFill>
                            <a:srgbClr val="115076"/>
                          </a:solidFill>
                        </a:rPr>
                        <a:t>Jacke</a:t>
                      </a:r>
                      <a:r>
                        <a:rPr lang="en-GB" sz="2000" b="0" dirty="0">
                          <a:solidFill>
                            <a:srgbClr val="115076"/>
                          </a:solidFill>
                        </a:rPr>
                        <a:t>.</a:t>
                      </a:r>
                    </a:p>
                  </a:txBody>
                  <a:tcPr anchor="ctr"/>
                </a:tc>
                <a:extLst>
                  <a:ext uri="{0D108BD9-81ED-4DB2-BD59-A6C34878D82A}">
                    <a16:rowId xmlns:a16="http://schemas.microsoft.com/office/drawing/2014/main" val="1961458278"/>
                  </a:ext>
                </a:extLst>
              </a:tr>
              <a:tr h="497067">
                <a:tc>
                  <a:txBody>
                    <a:bodyPr/>
                    <a:lstStyle/>
                    <a:p>
                      <a:pPr algn="ctr"/>
                      <a:r>
                        <a:rPr lang="en-US" sz="2000" b="1" dirty="0">
                          <a:solidFill>
                            <a:schemeClr val="accent1">
                              <a:lumMod val="50000"/>
                            </a:schemeClr>
                          </a:solidFill>
                        </a:rPr>
                        <a:t>13</a:t>
                      </a:r>
                      <a:endParaRPr lang="en-GB" sz="2000" b="1" dirty="0">
                        <a:solidFill>
                          <a:schemeClr val="accent1">
                            <a:lumMod val="50000"/>
                          </a:schemeClr>
                        </a:solidFill>
                      </a:endParaRPr>
                    </a:p>
                  </a:txBody>
                  <a:tcPr anchor="ctr"/>
                </a:tc>
                <a:tc>
                  <a:txBody>
                    <a:bodyPr/>
                    <a:lstStyle/>
                    <a:p>
                      <a:r>
                        <a:rPr lang="en-US" sz="2000" dirty="0">
                          <a:solidFill>
                            <a:schemeClr val="accent1">
                              <a:lumMod val="50000"/>
                            </a:schemeClr>
                          </a:solidFill>
                        </a:rPr>
                        <a:t>Das </a:t>
                      </a:r>
                      <a:r>
                        <a:rPr lang="en-US" sz="2000" dirty="0" err="1">
                          <a:solidFill>
                            <a:schemeClr val="accent1">
                              <a:lumMod val="50000"/>
                            </a:schemeClr>
                          </a:solidFill>
                        </a:rPr>
                        <a:t>Mädchen</a:t>
                      </a:r>
                      <a:r>
                        <a:rPr lang="en-US" sz="2000" dirty="0">
                          <a:solidFill>
                            <a:schemeClr val="accent1">
                              <a:lumMod val="50000"/>
                            </a:schemeClr>
                          </a:solidFill>
                        </a:rPr>
                        <a:t> </a:t>
                      </a:r>
                      <a:r>
                        <a:rPr lang="en-US" sz="2000" dirty="0" err="1">
                          <a:solidFill>
                            <a:schemeClr val="accent1">
                              <a:lumMod val="50000"/>
                            </a:schemeClr>
                          </a:solidFill>
                        </a:rPr>
                        <a:t>springt</a:t>
                      </a:r>
                      <a:r>
                        <a:rPr lang="en-US" sz="2000" dirty="0">
                          <a:solidFill>
                            <a:schemeClr val="accent1">
                              <a:lumMod val="50000"/>
                            </a:schemeClr>
                          </a:solidFill>
                        </a:rPr>
                        <a:t> ins Wasser. </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r>
                        <a:rPr lang="en-US" sz="2000" b="1" dirty="0">
                          <a:solidFill>
                            <a:schemeClr val="accent1">
                              <a:lumMod val="50000"/>
                            </a:schemeClr>
                          </a:solidFill>
                        </a:rPr>
                        <a:t>14</a:t>
                      </a:r>
                      <a:endParaRPr lang="en-GB" sz="2000" b="1" dirty="0">
                        <a:solidFill>
                          <a:schemeClr val="accent1">
                            <a:lumMod val="50000"/>
                          </a:schemeClr>
                        </a:solidFill>
                      </a:endParaRPr>
                    </a:p>
                  </a:txBody>
                  <a:tcPr anchor="ctr"/>
                </a:tc>
                <a:tc>
                  <a:txBody>
                    <a:bodyPr/>
                    <a:lstStyle/>
                    <a:p>
                      <a:r>
                        <a:rPr lang="en-US" sz="2000" dirty="0">
                          <a:solidFill>
                            <a:schemeClr val="accent1">
                              <a:lumMod val="50000"/>
                            </a:schemeClr>
                          </a:solidFill>
                        </a:rPr>
                        <a:t>Die Freunde </a:t>
                      </a:r>
                      <a:r>
                        <a:rPr lang="en-US" sz="2000" dirty="0" err="1">
                          <a:solidFill>
                            <a:schemeClr val="accent1">
                              <a:lumMod val="50000"/>
                            </a:schemeClr>
                          </a:solidFill>
                        </a:rPr>
                        <a:t>gehen</a:t>
                      </a:r>
                      <a:r>
                        <a:rPr lang="en-US" sz="2000" dirty="0">
                          <a:solidFill>
                            <a:schemeClr val="accent1">
                              <a:lumMod val="50000"/>
                            </a:schemeClr>
                          </a:solidFill>
                        </a:rPr>
                        <a:t> ins Kino.</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546052">
                <a:tc>
                  <a:txBody>
                    <a:bodyPr/>
                    <a:lstStyle/>
                    <a:p>
                      <a:pPr algn="ctr"/>
                      <a:r>
                        <a:rPr lang="en-US" sz="2000" b="1" dirty="0">
                          <a:solidFill>
                            <a:schemeClr val="accent1">
                              <a:lumMod val="50000"/>
                            </a:schemeClr>
                          </a:solidFill>
                        </a:rPr>
                        <a:t>15</a:t>
                      </a:r>
                      <a:endParaRPr lang="en-GB" sz="2000" b="1" dirty="0">
                        <a:solidFill>
                          <a:schemeClr val="accent1">
                            <a:lumMod val="50000"/>
                          </a:schemeClr>
                        </a:solidFill>
                      </a:endParaRPr>
                    </a:p>
                  </a:txBody>
                  <a:tcPr anchor="ctr"/>
                </a:tc>
                <a:tc>
                  <a:txBody>
                    <a:bodyPr/>
                    <a:lstStyle/>
                    <a:p>
                      <a:r>
                        <a:rPr lang="en-US" sz="2000" dirty="0">
                          <a:solidFill>
                            <a:schemeClr val="accent1">
                              <a:lumMod val="50000"/>
                            </a:schemeClr>
                          </a:solidFill>
                        </a:rPr>
                        <a:t>Sie </a:t>
                      </a:r>
                      <a:r>
                        <a:rPr lang="en-US" sz="2000" dirty="0" err="1">
                          <a:solidFill>
                            <a:schemeClr val="accent1">
                              <a:lumMod val="50000"/>
                            </a:schemeClr>
                          </a:solidFill>
                        </a:rPr>
                        <a:t>verlassen</a:t>
                      </a:r>
                      <a:r>
                        <a:rPr lang="en-US" sz="2000" dirty="0">
                          <a:solidFill>
                            <a:schemeClr val="accent1">
                              <a:lumMod val="50000"/>
                            </a:schemeClr>
                          </a:solidFill>
                        </a:rPr>
                        <a:t> die Stadt.</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r>
                        <a:rPr lang="en-US" sz="2000" b="1" dirty="0">
                          <a:solidFill>
                            <a:schemeClr val="accent1">
                              <a:lumMod val="50000"/>
                            </a:schemeClr>
                          </a:solidFill>
                        </a:rPr>
                        <a:t>16</a:t>
                      </a:r>
                      <a:endParaRPr lang="en-GB" sz="2000" b="1" dirty="0">
                        <a:solidFill>
                          <a:schemeClr val="accent1">
                            <a:lumMod val="50000"/>
                          </a:schemeClr>
                        </a:solidFill>
                      </a:endParaRPr>
                    </a:p>
                  </a:txBody>
                  <a:tcPr anchor="ctr"/>
                </a:tc>
                <a:tc>
                  <a:txBody>
                    <a:bodyPr/>
                    <a:lstStyle/>
                    <a:p>
                      <a:r>
                        <a:rPr lang="en-US" sz="2000" dirty="0">
                          <a:solidFill>
                            <a:schemeClr val="accent1">
                              <a:lumMod val="50000"/>
                            </a:schemeClr>
                          </a:solidFill>
                        </a:rPr>
                        <a:t>Der Zug </a:t>
                      </a:r>
                      <a:r>
                        <a:rPr lang="en-US" sz="2000" dirty="0" err="1">
                          <a:solidFill>
                            <a:schemeClr val="accent1">
                              <a:lumMod val="50000"/>
                            </a:schemeClr>
                          </a:solidFill>
                        </a:rPr>
                        <a:t>kommt</a:t>
                      </a:r>
                      <a:r>
                        <a:rPr lang="en-US" sz="2000" dirty="0">
                          <a:solidFill>
                            <a:schemeClr val="accent1">
                              <a:lumMod val="50000"/>
                            </a:schemeClr>
                          </a:solidFill>
                        </a:rPr>
                        <a:t> an. </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r>
                        <a:rPr lang="en-US" sz="2000" b="1" dirty="0">
                          <a:solidFill>
                            <a:schemeClr val="accent1">
                              <a:lumMod val="50000"/>
                            </a:schemeClr>
                          </a:solidFill>
                        </a:rPr>
                        <a:t>17</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Das Buch </a:t>
                      </a:r>
                      <a:r>
                        <a:rPr lang="en-US" sz="2000" dirty="0" err="1">
                          <a:solidFill>
                            <a:schemeClr val="accent1">
                              <a:lumMod val="50000"/>
                            </a:schemeClr>
                          </a:solidFill>
                        </a:rPr>
                        <a:t>liegt</a:t>
                      </a:r>
                      <a:r>
                        <a:rPr lang="en-US" sz="2000" dirty="0">
                          <a:solidFill>
                            <a:schemeClr val="accent1">
                              <a:lumMod val="50000"/>
                            </a:schemeClr>
                          </a:solidFill>
                        </a:rPr>
                        <a:t> auf dem Tisch.</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599139">
                <a:tc>
                  <a:txBody>
                    <a:bodyPr/>
                    <a:lstStyle/>
                    <a:p>
                      <a:pPr algn="ctr"/>
                      <a:r>
                        <a:rPr lang="en-US" sz="2000" b="1" dirty="0">
                          <a:solidFill>
                            <a:schemeClr val="accent1">
                              <a:lumMod val="50000"/>
                            </a:schemeClr>
                          </a:solidFill>
                        </a:rPr>
                        <a:t>18</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Das </a:t>
                      </a:r>
                      <a:r>
                        <a:rPr lang="en-US" sz="2000" dirty="0" err="1">
                          <a:solidFill>
                            <a:schemeClr val="accent1">
                              <a:lumMod val="50000"/>
                            </a:schemeClr>
                          </a:solidFill>
                        </a:rPr>
                        <a:t>Konzert</a:t>
                      </a:r>
                      <a:r>
                        <a:rPr lang="en-US" sz="2000" dirty="0">
                          <a:solidFill>
                            <a:schemeClr val="accent1">
                              <a:lumMod val="50000"/>
                            </a:schemeClr>
                          </a:solidFill>
                        </a:rPr>
                        <a:t> </a:t>
                      </a:r>
                      <a:r>
                        <a:rPr lang="en-US" sz="2000" dirty="0" err="1">
                          <a:solidFill>
                            <a:schemeClr val="accent1">
                              <a:lumMod val="50000"/>
                            </a:schemeClr>
                          </a:solidFill>
                        </a:rPr>
                        <a:t>findet</a:t>
                      </a:r>
                      <a:r>
                        <a:rPr lang="en-US" sz="2000" dirty="0">
                          <a:solidFill>
                            <a:schemeClr val="accent1">
                              <a:lumMod val="50000"/>
                            </a:schemeClr>
                          </a:solidFill>
                        </a:rPr>
                        <a:t> </a:t>
                      </a:r>
                      <a:r>
                        <a:rPr lang="en-US" sz="2000" dirty="0" err="1">
                          <a:solidFill>
                            <a:schemeClr val="accent1">
                              <a:lumMod val="50000"/>
                            </a:schemeClr>
                          </a:solidFill>
                        </a:rPr>
                        <a:t>statt</a:t>
                      </a:r>
                      <a:r>
                        <a:rPr lang="en-US" sz="200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r h="497067">
                <a:tc>
                  <a:txBody>
                    <a:bodyPr/>
                    <a:lstStyle/>
                    <a:p>
                      <a:pPr algn="ctr"/>
                      <a:r>
                        <a:rPr lang="en-US" sz="2000" b="1" dirty="0">
                          <a:solidFill>
                            <a:schemeClr val="accent1">
                              <a:lumMod val="50000"/>
                            </a:schemeClr>
                          </a:solidFill>
                        </a:rPr>
                        <a:t>19</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1">
                              <a:lumMod val="50000"/>
                            </a:schemeClr>
                          </a:solidFill>
                        </a:rPr>
                        <a:t>Leider</a:t>
                      </a:r>
                      <a:r>
                        <a:rPr lang="en-US" sz="2000" dirty="0">
                          <a:solidFill>
                            <a:schemeClr val="accent1">
                              <a:lumMod val="50000"/>
                            </a:schemeClr>
                          </a:solidFill>
                        </a:rPr>
                        <a:t> </a:t>
                      </a:r>
                      <a:r>
                        <a:rPr lang="en-US" sz="2000" dirty="0" err="1">
                          <a:solidFill>
                            <a:schemeClr val="accent1">
                              <a:lumMod val="50000"/>
                            </a:schemeClr>
                          </a:solidFill>
                        </a:rPr>
                        <a:t>stirbt</a:t>
                      </a:r>
                      <a:r>
                        <a:rPr lang="en-US" sz="2000" dirty="0">
                          <a:solidFill>
                            <a:schemeClr val="accent1">
                              <a:lumMod val="50000"/>
                            </a:schemeClr>
                          </a:solidFill>
                        </a:rPr>
                        <a:t> </a:t>
                      </a:r>
                      <a:r>
                        <a:rPr lang="en-US" sz="2000" dirty="0" err="1">
                          <a:solidFill>
                            <a:schemeClr val="accent1">
                              <a:lumMod val="50000"/>
                            </a:schemeClr>
                          </a:solidFill>
                        </a:rPr>
                        <a:t>mein</a:t>
                      </a:r>
                      <a:r>
                        <a:rPr lang="en-US" sz="2000" dirty="0">
                          <a:solidFill>
                            <a:schemeClr val="accent1">
                              <a:lumMod val="50000"/>
                            </a:schemeClr>
                          </a:solidFill>
                        </a:rPr>
                        <a:t> Hund</a:t>
                      </a:r>
                      <a:endParaRPr lang="en-GB" sz="2000" dirty="0">
                        <a:solidFill>
                          <a:schemeClr val="accent1">
                            <a:lumMod val="50000"/>
                          </a:schemeClr>
                        </a:solidFill>
                      </a:endParaRPr>
                    </a:p>
                  </a:txBody>
                  <a:tcPr anchor="ctr"/>
                </a:tc>
                <a:extLst>
                  <a:ext uri="{0D108BD9-81ED-4DB2-BD59-A6C34878D82A}">
                    <a16:rowId xmlns:a16="http://schemas.microsoft.com/office/drawing/2014/main" val="431135765"/>
                  </a:ext>
                </a:extLst>
              </a:tr>
              <a:tr h="497067">
                <a:tc>
                  <a:txBody>
                    <a:bodyPr/>
                    <a:lstStyle/>
                    <a:p>
                      <a:pPr algn="ctr"/>
                      <a:r>
                        <a:rPr lang="en-US" sz="2000" b="1" dirty="0">
                          <a:solidFill>
                            <a:schemeClr val="accent1">
                              <a:lumMod val="50000"/>
                            </a:schemeClr>
                          </a:solidFill>
                        </a:rPr>
                        <a:t>20</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Toll! Du </a:t>
                      </a:r>
                      <a:r>
                        <a:rPr lang="en-US" sz="2000" dirty="0" err="1">
                          <a:solidFill>
                            <a:schemeClr val="accent1">
                              <a:lumMod val="50000"/>
                            </a:schemeClr>
                          </a:solidFill>
                        </a:rPr>
                        <a:t>gewinnst</a:t>
                      </a:r>
                      <a:r>
                        <a:rPr lang="en-US" sz="2000" dirty="0">
                          <a:solidFill>
                            <a:schemeClr val="accent1">
                              <a:lumMod val="50000"/>
                            </a:schemeClr>
                          </a:solidFill>
                        </a:rPr>
                        <a:t> den </a:t>
                      </a:r>
                      <a:r>
                        <a:rPr lang="en-US" sz="2000" dirty="0" err="1">
                          <a:solidFill>
                            <a:schemeClr val="accent1">
                              <a:lumMod val="50000"/>
                            </a:schemeClr>
                          </a:solidFill>
                        </a:rPr>
                        <a:t>Preis</a:t>
                      </a:r>
                      <a:r>
                        <a:rPr lang="en-US" sz="200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1988549204"/>
                  </a:ext>
                </a:extLst>
              </a:tr>
            </a:tbl>
          </a:graphicData>
        </a:graphic>
      </p:graphicFrame>
      <p:sp>
        <p:nvSpPr>
          <p:cNvPr id="2" name="TextBox 1">
            <a:extLst>
              <a:ext uri="{FF2B5EF4-FFF2-40B4-BE49-F238E27FC236}">
                <a16:creationId xmlns:a16="http://schemas.microsoft.com/office/drawing/2014/main" id="{593F1D1B-FCC0-420A-8A03-6E7EB392DC98}"/>
              </a:ext>
            </a:extLst>
          </p:cNvPr>
          <p:cNvSpPr txBox="1"/>
          <p:nvPr/>
        </p:nvSpPr>
        <p:spPr>
          <a:xfrm>
            <a:off x="4591404" y="390947"/>
            <a:ext cx="5634464" cy="461665"/>
          </a:xfrm>
          <a:prstGeom prst="rect">
            <a:avLst/>
          </a:prstGeom>
          <a:noFill/>
        </p:spPr>
        <p:txBody>
          <a:bodyPr wrap="square" rtlCol="0">
            <a:spAutoFit/>
          </a:bodyPr>
          <a:lstStyle/>
          <a:p>
            <a:pPr algn="l"/>
            <a:r>
              <a:rPr lang="en-GB" sz="2400" dirty="0" err="1">
                <a:solidFill>
                  <a:schemeClr val="accent5">
                    <a:lumMod val="50000"/>
                  </a:schemeClr>
                </a:solidFill>
              </a:rPr>
              <a:t>Schreib</a:t>
            </a:r>
            <a:r>
              <a:rPr lang="en-GB" sz="2400" dirty="0">
                <a:solidFill>
                  <a:schemeClr val="accent5">
                    <a:lumMod val="50000"/>
                  </a:schemeClr>
                </a:solidFill>
              </a:rPr>
              <a:t> </a:t>
            </a: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Sätze</a:t>
            </a:r>
            <a:r>
              <a:rPr lang="en-GB" sz="2400" dirty="0">
                <a:solidFill>
                  <a:schemeClr val="accent5">
                    <a:lumMod val="50000"/>
                  </a:schemeClr>
                </a:solidFill>
              </a:rPr>
              <a:t> </a:t>
            </a:r>
            <a:r>
              <a:rPr lang="en-GB" sz="2400" dirty="0" err="1">
                <a:solidFill>
                  <a:schemeClr val="accent5">
                    <a:lumMod val="50000"/>
                  </a:schemeClr>
                </a:solidFill>
              </a:rPr>
              <a:t>im</a:t>
            </a:r>
            <a:r>
              <a:rPr lang="en-GB" sz="2400" dirty="0">
                <a:solidFill>
                  <a:schemeClr val="accent5">
                    <a:lumMod val="50000"/>
                  </a:schemeClr>
                </a:solidFill>
              </a:rPr>
              <a:t> </a:t>
            </a:r>
            <a:r>
              <a:rPr lang="en-GB" sz="2400" dirty="0" err="1">
                <a:solidFill>
                  <a:schemeClr val="accent5">
                    <a:lumMod val="50000"/>
                  </a:schemeClr>
                </a:solidFill>
              </a:rPr>
              <a:t>Perfekt</a:t>
            </a:r>
            <a:r>
              <a:rPr lang="en-GB" sz="2400" dirty="0">
                <a:solidFill>
                  <a:schemeClr val="accent5">
                    <a:lumMod val="50000"/>
                  </a:schemeClr>
                </a:solidFill>
              </a:rPr>
              <a:t>.</a:t>
            </a:r>
          </a:p>
        </p:txBody>
      </p:sp>
      <p:sp>
        <p:nvSpPr>
          <p:cNvPr id="12" name="Rectangle: Rounded Corners 11">
            <a:extLst>
              <a:ext uri="{FF2B5EF4-FFF2-40B4-BE49-F238E27FC236}">
                <a16:creationId xmlns:a16="http://schemas.microsoft.com/office/drawing/2014/main" id="{A489C050-7A59-48FE-8931-B28D908AB25B}"/>
              </a:ext>
            </a:extLst>
          </p:cNvPr>
          <p:cNvSpPr/>
          <p:nvPr/>
        </p:nvSpPr>
        <p:spPr>
          <a:xfrm>
            <a:off x="843365" y="1335147"/>
            <a:ext cx="4069975"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Du hast </a:t>
            </a:r>
            <a:r>
              <a:rPr lang="en-US" sz="2000" dirty="0" err="1">
                <a:solidFill>
                  <a:srgbClr val="115076"/>
                </a:solidFill>
              </a:rPr>
              <a:t>ein</a:t>
            </a:r>
            <a:r>
              <a:rPr lang="en-US" sz="2000" dirty="0">
                <a:solidFill>
                  <a:srgbClr val="115076"/>
                </a:solidFill>
              </a:rPr>
              <a:t> Lied </a:t>
            </a:r>
            <a:r>
              <a:rPr lang="en-US" sz="2000" dirty="0" err="1">
                <a:solidFill>
                  <a:srgbClr val="115076"/>
                </a:solidFill>
              </a:rPr>
              <a:t>gesungen</a:t>
            </a:r>
            <a:r>
              <a:rPr lang="en-US" sz="2000" dirty="0">
                <a:solidFill>
                  <a:srgbClr val="115076"/>
                </a:solidFill>
              </a:rPr>
              <a:t>.</a:t>
            </a:r>
            <a:endParaRPr lang="en-GB" sz="2000" dirty="0">
              <a:solidFill>
                <a:srgbClr val="115076"/>
              </a:solidFill>
            </a:endParaRPr>
          </a:p>
        </p:txBody>
      </p:sp>
      <p:sp>
        <p:nvSpPr>
          <p:cNvPr id="42" name="Rectangle: Rounded Corners 41">
            <a:extLst>
              <a:ext uri="{FF2B5EF4-FFF2-40B4-BE49-F238E27FC236}">
                <a16:creationId xmlns:a16="http://schemas.microsoft.com/office/drawing/2014/main" id="{898A2E81-0AE5-4981-B484-3FF5398A70C8}"/>
              </a:ext>
            </a:extLst>
          </p:cNvPr>
          <p:cNvSpPr/>
          <p:nvPr/>
        </p:nvSpPr>
        <p:spPr>
          <a:xfrm>
            <a:off x="5973612" y="1275002"/>
            <a:ext cx="605567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You sang/ have sung a song. </a:t>
            </a:r>
          </a:p>
        </p:txBody>
      </p:sp>
      <p:sp>
        <p:nvSpPr>
          <p:cNvPr id="43" name="Rectangle: Rounded Corners 42">
            <a:extLst>
              <a:ext uri="{FF2B5EF4-FFF2-40B4-BE49-F238E27FC236}">
                <a16:creationId xmlns:a16="http://schemas.microsoft.com/office/drawing/2014/main" id="{2A86A88F-7FE2-4B43-96D0-6815B7A63120}"/>
              </a:ext>
            </a:extLst>
          </p:cNvPr>
          <p:cNvSpPr/>
          <p:nvPr/>
        </p:nvSpPr>
        <p:spPr>
          <a:xfrm>
            <a:off x="-447093" y="-555539"/>
            <a:ext cx="5289452"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002060"/>
                </a:solidFill>
              </a:rPr>
              <a:t>xxxxxxxxxxxx</a:t>
            </a:r>
            <a:endParaRPr lang="en-GB" sz="2000" dirty="0">
              <a:solidFill>
                <a:srgbClr val="002060"/>
              </a:solidFill>
            </a:endParaRPr>
          </a:p>
        </p:txBody>
      </p:sp>
      <p:sp>
        <p:nvSpPr>
          <p:cNvPr id="10" name="Rectangle: Rounded Corners 9">
            <a:extLst>
              <a:ext uri="{FF2B5EF4-FFF2-40B4-BE49-F238E27FC236}">
                <a16:creationId xmlns:a16="http://schemas.microsoft.com/office/drawing/2014/main" id="{922ADF7F-7A84-4FD9-866C-E5A22E439CD6}"/>
              </a:ext>
            </a:extLst>
          </p:cNvPr>
          <p:cNvSpPr/>
          <p:nvPr/>
        </p:nvSpPr>
        <p:spPr>
          <a:xfrm>
            <a:off x="873603" y="1826312"/>
            <a:ext cx="4652143"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Ich </a:t>
            </a:r>
            <a:r>
              <a:rPr lang="en-US" sz="2000" dirty="0" err="1">
                <a:solidFill>
                  <a:srgbClr val="115076"/>
                </a:solidFill>
              </a:rPr>
              <a:t>habe</a:t>
            </a:r>
            <a:r>
              <a:rPr lang="en-US" sz="2000" dirty="0">
                <a:solidFill>
                  <a:srgbClr val="115076"/>
                </a:solidFill>
              </a:rPr>
              <a:t> </a:t>
            </a:r>
            <a:r>
              <a:rPr lang="en-US" sz="2000" dirty="0" err="1">
                <a:solidFill>
                  <a:srgbClr val="115076"/>
                </a:solidFill>
              </a:rPr>
              <a:t>eine</a:t>
            </a:r>
            <a:r>
              <a:rPr lang="en-US" sz="2000" dirty="0">
                <a:solidFill>
                  <a:srgbClr val="115076"/>
                </a:solidFill>
              </a:rPr>
              <a:t> </a:t>
            </a:r>
            <a:r>
              <a:rPr lang="en-US" sz="2000" dirty="0" err="1">
                <a:solidFill>
                  <a:srgbClr val="115076"/>
                </a:solidFill>
              </a:rPr>
              <a:t>Jacke</a:t>
            </a:r>
            <a:r>
              <a:rPr lang="en-US" sz="2000" dirty="0">
                <a:solidFill>
                  <a:srgbClr val="115076"/>
                </a:solidFill>
              </a:rPr>
              <a:t> </a:t>
            </a:r>
            <a:r>
              <a:rPr lang="en-US" sz="2000" dirty="0" err="1">
                <a:solidFill>
                  <a:srgbClr val="115076"/>
                </a:solidFill>
              </a:rPr>
              <a:t>getragen</a:t>
            </a:r>
            <a:r>
              <a:rPr lang="en-US" sz="2000" dirty="0">
                <a:solidFill>
                  <a:srgbClr val="115076"/>
                </a:solidFill>
              </a:rPr>
              <a:t>.</a:t>
            </a:r>
            <a:endParaRPr lang="en-GB" sz="2000" dirty="0">
              <a:solidFill>
                <a:srgbClr val="115076"/>
              </a:solidFill>
            </a:endParaRPr>
          </a:p>
        </p:txBody>
      </p:sp>
      <p:sp>
        <p:nvSpPr>
          <p:cNvPr id="11" name="Rectangle: Rounded Corners 10">
            <a:extLst>
              <a:ext uri="{FF2B5EF4-FFF2-40B4-BE49-F238E27FC236}">
                <a16:creationId xmlns:a16="http://schemas.microsoft.com/office/drawing/2014/main" id="{65BDFA78-B413-473B-9A90-721972E9B92D}"/>
              </a:ext>
            </a:extLst>
          </p:cNvPr>
          <p:cNvSpPr/>
          <p:nvPr/>
        </p:nvSpPr>
        <p:spPr>
          <a:xfrm>
            <a:off x="6037841" y="1804876"/>
            <a:ext cx="5642466"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I wore / have worn a jacket.</a:t>
            </a:r>
            <a:endParaRPr lang="en-GB" sz="2000" dirty="0">
              <a:solidFill>
                <a:srgbClr val="115076"/>
              </a:solidFill>
            </a:endParaRPr>
          </a:p>
        </p:txBody>
      </p:sp>
      <p:sp>
        <p:nvSpPr>
          <p:cNvPr id="13" name="Rectangle: Rounded Corners 12">
            <a:extLst>
              <a:ext uri="{FF2B5EF4-FFF2-40B4-BE49-F238E27FC236}">
                <a16:creationId xmlns:a16="http://schemas.microsoft.com/office/drawing/2014/main" id="{0E49F2E9-FC81-4B75-9D02-6AA1742CC35E}"/>
              </a:ext>
            </a:extLst>
          </p:cNvPr>
          <p:cNvSpPr/>
          <p:nvPr/>
        </p:nvSpPr>
        <p:spPr>
          <a:xfrm>
            <a:off x="843365" y="2315202"/>
            <a:ext cx="528945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Das </a:t>
            </a:r>
            <a:r>
              <a:rPr lang="en-GB" sz="2000" dirty="0" err="1">
                <a:solidFill>
                  <a:srgbClr val="115076"/>
                </a:solidFill>
              </a:rPr>
              <a:t>Mädchen</a:t>
            </a:r>
            <a:r>
              <a:rPr lang="en-GB" sz="2000" dirty="0">
                <a:solidFill>
                  <a:srgbClr val="115076"/>
                </a:solidFill>
              </a:rPr>
              <a:t> </a:t>
            </a:r>
            <a:r>
              <a:rPr lang="en-GB" sz="2000" dirty="0" err="1">
                <a:solidFill>
                  <a:srgbClr val="115076"/>
                </a:solidFill>
              </a:rPr>
              <a:t>ist</a:t>
            </a:r>
            <a:r>
              <a:rPr lang="en-GB" sz="2000" dirty="0">
                <a:solidFill>
                  <a:srgbClr val="115076"/>
                </a:solidFill>
              </a:rPr>
              <a:t> ins Wasser </a:t>
            </a:r>
            <a:r>
              <a:rPr lang="en-GB" sz="2000" dirty="0" err="1">
                <a:solidFill>
                  <a:srgbClr val="115076"/>
                </a:solidFill>
              </a:rPr>
              <a:t>gesprungen</a:t>
            </a:r>
            <a:r>
              <a:rPr lang="en-GB" sz="2000" dirty="0">
                <a:solidFill>
                  <a:srgbClr val="115076"/>
                </a:solidFill>
              </a:rPr>
              <a:t>.</a:t>
            </a:r>
          </a:p>
        </p:txBody>
      </p:sp>
      <p:sp>
        <p:nvSpPr>
          <p:cNvPr id="14" name="Rectangle: Rounded Corners 13">
            <a:extLst>
              <a:ext uri="{FF2B5EF4-FFF2-40B4-BE49-F238E27FC236}">
                <a16:creationId xmlns:a16="http://schemas.microsoft.com/office/drawing/2014/main" id="{F6E54EC3-5166-4B65-A0D5-7A0F7F092434}"/>
              </a:ext>
            </a:extLst>
          </p:cNvPr>
          <p:cNvSpPr/>
          <p:nvPr/>
        </p:nvSpPr>
        <p:spPr>
          <a:xfrm>
            <a:off x="6050771" y="2282235"/>
            <a:ext cx="605567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The girl jumped / has jumped into the water.</a:t>
            </a:r>
          </a:p>
        </p:txBody>
      </p:sp>
      <p:sp>
        <p:nvSpPr>
          <p:cNvPr id="15" name="Rectangle: Rounded Corners 14">
            <a:extLst>
              <a:ext uri="{FF2B5EF4-FFF2-40B4-BE49-F238E27FC236}">
                <a16:creationId xmlns:a16="http://schemas.microsoft.com/office/drawing/2014/main" id="{99ADA18F-2D16-473F-A818-DD8311A87764}"/>
              </a:ext>
            </a:extLst>
          </p:cNvPr>
          <p:cNvSpPr/>
          <p:nvPr/>
        </p:nvSpPr>
        <p:spPr>
          <a:xfrm>
            <a:off x="843365" y="2825528"/>
            <a:ext cx="4964788"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Die Freunde </a:t>
            </a:r>
            <a:r>
              <a:rPr lang="en-US" sz="2000" dirty="0" err="1">
                <a:solidFill>
                  <a:srgbClr val="115076"/>
                </a:solidFill>
              </a:rPr>
              <a:t>sind</a:t>
            </a:r>
            <a:r>
              <a:rPr lang="en-US" sz="2000" dirty="0">
                <a:solidFill>
                  <a:srgbClr val="115076"/>
                </a:solidFill>
              </a:rPr>
              <a:t> ins Kino </a:t>
            </a:r>
            <a:r>
              <a:rPr lang="en-US" sz="2000" dirty="0" err="1">
                <a:solidFill>
                  <a:srgbClr val="115076"/>
                </a:solidFill>
              </a:rPr>
              <a:t>gegangen</a:t>
            </a:r>
            <a:r>
              <a:rPr lang="en-US" sz="2000" dirty="0">
                <a:solidFill>
                  <a:srgbClr val="115076"/>
                </a:solidFill>
              </a:rPr>
              <a:t>.</a:t>
            </a:r>
            <a:endParaRPr lang="en-GB" sz="2000" dirty="0">
              <a:solidFill>
                <a:srgbClr val="115076"/>
              </a:solidFill>
            </a:endParaRPr>
          </a:p>
        </p:txBody>
      </p:sp>
      <p:sp>
        <p:nvSpPr>
          <p:cNvPr id="16" name="Rectangle: Rounded Corners 15">
            <a:extLst>
              <a:ext uri="{FF2B5EF4-FFF2-40B4-BE49-F238E27FC236}">
                <a16:creationId xmlns:a16="http://schemas.microsoft.com/office/drawing/2014/main" id="{5729A38F-6A93-4C2C-ABE8-AC495CCC8786}"/>
              </a:ext>
            </a:extLst>
          </p:cNvPr>
          <p:cNvSpPr/>
          <p:nvPr/>
        </p:nvSpPr>
        <p:spPr>
          <a:xfrm>
            <a:off x="6096000" y="2803298"/>
            <a:ext cx="5839968"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The friends went / have gone to the cinema.</a:t>
            </a:r>
            <a:endParaRPr lang="en-GB" sz="2000" dirty="0">
              <a:solidFill>
                <a:srgbClr val="115076"/>
              </a:solidFill>
            </a:endParaRPr>
          </a:p>
        </p:txBody>
      </p:sp>
      <p:sp>
        <p:nvSpPr>
          <p:cNvPr id="17" name="Rectangle: Rounded Corners 16">
            <a:extLst>
              <a:ext uri="{FF2B5EF4-FFF2-40B4-BE49-F238E27FC236}">
                <a16:creationId xmlns:a16="http://schemas.microsoft.com/office/drawing/2014/main" id="{3E1B991C-23F8-4882-92A9-7A063132D548}"/>
              </a:ext>
            </a:extLst>
          </p:cNvPr>
          <p:cNvSpPr/>
          <p:nvPr/>
        </p:nvSpPr>
        <p:spPr>
          <a:xfrm>
            <a:off x="843365" y="3324623"/>
            <a:ext cx="528945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Sie </a:t>
            </a:r>
            <a:r>
              <a:rPr lang="en-US" sz="2000" dirty="0" err="1">
                <a:solidFill>
                  <a:srgbClr val="115076"/>
                </a:solidFill>
              </a:rPr>
              <a:t>haben</a:t>
            </a:r>
            <a:r>
              <a:rPr lang="en-US" sz="2000" dirty="0">
                <a:solidFill>
                  <a:srgbClr val="115076"/>
                </a:solidFill>
              </a:rPr>
              <a:t> die Stadt </a:t>
            </a:r>
            <a:r>
              <a:rPr lang="en-US" sz="2000" dirty="0" err="1">
                <a:solidFill>
                  <a:srgbClr val="115076"/>
                </a:solidFill>
              </a:rPr>
              <a:t>verlassen</a:t>
            </a:r>
            <a:r>
              <a:rPr lang="en-US" sz="2000" dirty="0">
                <a:solidFill>
                  <a:srgbClr val="115076"/>
                </a:solidFill>
              </a:rPr>
              <a:t>.</a:t>
            </a:r>
            <a:endParaRPr lang="en-GB" sz="2000" dirty="0">
              <a:solidFill>
                <a:srgbClr val="115076"/>
              </a:solidFill>
            </a:endParaRPr>
          </a:p>
        </p:txBody>
      </p:sp>
      <p:sp>
        <p:nvSpPr>
          <p:cNvPr id="18" name="Rectangle: Rounded Corners 17">
            <a:extLst>
              <a:ext uri="{FF2B5EF4-FFF2-40B4-BE49-F238E27FC236}">
                <a16:creationId xmlns:a16="http://schemas.microsoft.com/office/drawing/2014/main" id="{D3644AA7-96DC-40A5-B35D-BED00A8941FD}"/>
              </a:ext>
            </a:extLst>
          </p:cNvPr>
          <p:cNvSpPr/>
          <p:nvPr/>
        </p:nvSpPr>
        <p:spPr>
          <a:xfrm>
            <a:off x="6050771" y="3327194"/>
            <a:ext cx="605567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They / you formal left / have left the town. </a:t>
            </a:r>
          </a:p>
        </p:txBody>
      </p:sp>
      <p:sp>
        <p:nvSpPr>
          <p:cNvPr id="19" name="Rectangle: Rounded Corners 18">
            <a:extLst>
              <a:ext uri="{FF2B5EF4-FFF2-40B4-BE49-F238E27FC236}">
                <a16:creationId xmlns:a16="http://schemas.microsoft.com/office/drawing/2014/main" id="{806D9F06-149F-4F25-A8D4-BDD544D52BE0}"/>
              </a:ext>
            </a:extLst>
          </p:cNvPr>
          <p:cNvSpPr/>
          <p:nvPr/>
        </p:nvSpPr>
        <p:spPr>
          <a:xfrm>
            <a:off x="831670" y="3833997"/>
            <a:ext cx="4652143"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Der Zug </a:t>
            </a:r>
            <a:r>
              <a:rPr lang="en-US" sz="2000" dirty="0" err="1">
                <a:solidFill>
                  <a:srgbClr val="115076"/>
                </a:solidFill>
              </a:rPr>
              <a:t>ist</a:t>
            </a:r>
            <a:r>
              <a:rPr lang="en-US" sz="2000" dirty="0">
                <a:solidFill>
                  <a:srgbClr val="115076"/>
                </a:solidFill>
              </a:rPr>
              <a:t> </a:t>
            </a:r>
            <a:r>
              <a:rPr lang="en-US" sz="2000" dirty="0" err="1">
                <a:solidFill>
                  <a:srgbClr val="115076"/>
                </a:solidFill>
              </a:rPr>
              <a:t>angekommen</a:t>
            </a:r>
            <a:r>
              <a:rPr lang="en-US" sz="2000" dirty="0">
                <a:solidFill>
                  <a:srgbClr val="115076"/>
                </a:solidFill>
              </a:rPr>
              <a:t>.</a:t>
            </a:r>
            <a:endParaRPr lang="en-GB" sz="2000" dirty="0">
              <a:solidFill>
                <a:srgbClr val="115076"/>
              </a:solidFill>
            </a:endParaRPr>
          </a:p>
        </p:txBody>
      </p:sp>
      <p:sp>
        <p:nvSpPr>
          <p:cNvPr id="20" name="Rectangle: Rounded Corners 19">
            <a:extLst>
              <a:ext uri="{FF2B5EF4-FFF2-40B4-BE49-F238E27FC236}">
                <a16:creationId xmlns:a16="http://schemas.microsoft.com/office/drawing/2014/main" id="{9F407E86-5166-4509-BD0A-B581EE66CDA7}"/>
              </a:ext>
            </a:extLst>
          </p:cNvPr>
          <p:cNvSpPr/>
          <p:nvPr/>
        </p:nvSpPr>
        <p:spPr>
          <a:xfrm>
            <a:off x="6096000" y="3851114"/>
            <a:ext cx="4973782"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The train arrived / has arrived. </a:t>
            </a:r>
            <a:endParaRPr lang="en-GB" sz="2000" dirty="0">
              <a:solidFill>
                <a:srgbClr val="115076"/>
              </a:solidFill>
            </a:endParaRPr>
          </a:p>
        </p:txBody>
      </p:sp>
      <p:sp>
        <p:nvSpPr>
          <p:cNvPr id="21" name="Rectangle: Rounded Corners 20">
            <a:extLst>
              <a:ext uri="{FF2B5EF4-FFF2-40B4-BE49-F238E27FC236}">
                <a16:creationId xmlns:a16="http://schemas.microsoft.com/office/drawing/2014/main" id="{3832B2E5-913A-4129-A8DA-FFC9F545E34F}"/>
              </a:ext>
            </a:extLst>
          </p:cNvPr>
          <p:cNvSpPr/>
          <p:nvPr/>
        </p:nvSpPr>
        <p:spPr>
          <a:xfrm>
            <a:off x="873603" y="4353562"/>
            <a:ext cx="497378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Das Buch hat auf dem Tisch </a:t>
            </a:r>
            <a:r>
              <a:rPr lang="en-US" sz="2000" dirty="0" err="1">
                <a:solidFill>
                  <a:srgbClr val="115076"/>
                </a:solidFill>
              </a:rPr>
              <a:t>gelegen</a:t>
            </a:r>
            <a:r>
              <a:rPr lang="en-US" sz="2000" dirty="0">
                <a:solidFill>
                  <a:srgbClr val="115076"/>
                </a:solidFill>
              </a:rPr>
              <a:t>.</a:t>
            </a:r>
            <a:endParaRPr lang="en-GB" sz="2000" dirty="0">
              <a:solidFill>
                <a:srgbClr val="115076"/>
              </a:solidFill>
            </a:endParaRPr>
          </a:p>
        </p:txBody>
      </p:sp>
      <p:sp>
        <p:nvSpPr>
          <p:cNvPr id="22" name="Rectangle: Rounded Corners 21">
            <a:extLst>
              <a:ext uri="{FF2B5EF4-FFF2-40B4-BE49-F238E27FC236}">
                <a16:creationId xmlns:a16="http://schemas.microsoft.com/office/drawing/2014/main" id="{DD44F2A5-C4DA-4E7C-8254-344510E53C32}"/>
              </a:ext>
            </a:extLst>
          </p:cNvPr>
          <p:cNvSpPr/>
          <p:nvPr/>
        </p:nvSpPr>
        <p:spPr>
          <a:xfrm>
            <a:off x="6096000" y="4347847"/>
            <a:ext cx="5597235"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The book lay / has lain on the able.</a:t>
            </a:r>
          </a:p>
        </p:txBody>
      </p:sp>
      <p:sp>
        <p:nvSpPr>
          <p:cNvPr id="23" name="Rectangle: Rounded Corners 22">
            <a:extLst>
              <a:ext uri="{FF2B5EF4-FFF2-40B4-BE49-F238E27FC236}">
                <a16:creationId xmlns:a16="http://schemas.microsoft.com/office/drawing/2014/main" id="{BD77274A-B5D5-43CD-A7DE-4AAB87CDD7E2}"/>
              </a:ext>
            </a:extLst>
          </p:cNvPr>
          <p:cNvSpPr/>
          <p:nvPr/>
        </p:nvSpPr>
        <p:spPr>
          <a:xfrm>
            <a:off x="843365" y="4885163"/>
            <a:ext cx="4652143"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Das </a:t>
            </a:r>
            <a:r>
              <a:rPr lang="en-US" sz="2000" dirty="0" err="1">
                <a:solidFill>
                  <a:srgbClr val="115076"/>
                </a:solidFill>
              </a:rPr>
              <a:t>Konzert</a:t>
            </a:r>
            <a:r>
              <a:rPr lang="en-US" sz="2000" dirty="0">
                <a:solidFill>
                  <a:srgbClr val="115076"/>
                </a:solidFill>
              </a:rPr>
              <a:t> hat </a:t>
            </a:r>
            <a:r>
              <a:rPr lang="en-US" sz="2000" dirty="0" err="1">
                <a:solidFill>
                  <a:srgbClr val="115076"/>
                </a:solidFill>
              </a:rPr>
              <a:t>stattgefunden</a:t>
            </a:r>
            <a:r>
              <a:rPr lang="en-US" sz="2000" dirty="0">
                <a:solidFill>
                  <a:srgbClr val="115076"/>
                </a:solidFill>
              </a:rPr>
              <a:t>.</a:t>
            </a:r>
            <a:endParaRPr lang="en-GB" sz="2000" dirty="0">
              <a:solidFill>
                <a:srgbClr val="115076"/>
              </a:solidFill>
            </a:endParaRPr>
          </a:p>
        </p:txBody>
      </p:sp>
      <p:sp>
        <p:nvSpPr>
          <p:cNvPr id="24" name="Rectangle: Rounded Corners 23">
            <a:extLst>
              <a:ext uri="{FF2B5EF4-FFF2-40B4-BE49-F238E27FC236}">
                <a16:creationId xmlns:a16="http://schemas.microsoft.com/office/drawing/2014/main" id="{9C67FAE5-5076-40C8-980F-AA9D68920A2A}"/>
              </a:ext>
            </a:extLst>
          </p:cNvPr>
          <p:cNvSpPr/>
          <p:nvPr/>
        </p:nvSpPr>
        <p:spPr>
          <a:xfrm>
            <a:off x="6163055" y="4898607"/>
            <a:ext cx="5570806"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The concert took / has taken place. </a:t>
            </a:r>
            <a:endParaRPr lang="en-GB" sz="2000" dirty="0">
              <a:solidFill>
                <a:srgbClr val="115076"/>
              </a:solidFill>
            </a:endParaRPr>
          </a:p>
        </p:txBody>
      </p:sp>
      <p:sp>
        <p:nvSpPr>
          <p:cNvPr id="25" name="Rectangle: Rounded Corners 24">
            <a:extLst>
              <a:ext uri="{FF2B5EF4-FFF2-40B4-BE49-F238E27FC236}">
                <a16:creationId xmlns:a16="http://schemas.microsoft.com/office/drawing/2014/main" id="{6F3B2C21-66C7-441C-8B06-8ACC4CB3D47C}"/>
              </a:ext>
            </a:extLst>
          </p:cNvPr>
          <p:cNvSpPr/>
          <p:nvPr/>
        </p:nvSpPr>
        <p:spPr>
          <a:xfrm>
            <a:off x="873603" y="5422479"/>
            <a:ext cx="5289452"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err="1">
                <a:solidFill>
                  <a:srgbClr val="115076"/>
                </a:solidFill>
              </a:rPr>
              <a:t>Leider</a:t>
            </a:r>
            <a:r>
              <a:rPr lang="en-US" sz="2000" dirty="0">
                <a:solidFill>
                  <a:srgbClr val="115076"/>
                </a:solidFill>
              </a:rPr>
              <a:t> </a:t>
            </a:r>
            <a:r>
              <a:rPr lang="en-US" sz="2000" dirty="0" err="1">
                <a:solidFill>
                  <a:srgbClr val="115076"/>
                </a:solidFill>
              </a:rPr>
              <a:t>ist</a:t>
            </a:r>
            <a:r>
              <a:rPr lang="en-US" sz="2000" dirty="0">
                <a:solidFill>
                  <a:srgbClr val="115076"/>
                </a:solidFill>
              </a:rPr>
              <a:t> </a:t>
            </a:r>
            <a:r>
              <a:rPr lang="en-US" sz="2000" dirty="0" err="1">
                <a:solidFill>
                  <a:srgbClr val="115076"/>
                </a:solidFill>
              </a:rPr>
              <a:t>mein</a:t>
            </a:r>
            <a:r>
              <a:rPr lang="en-US" sz="2000" dirty="0">
                <a:solidFill>
                  <a:srgbClr val="115076"/>
                </a:solidFill>
              </a:rPr>
              <a:t> Hund </a:t>
            </a:r>
            <a:r>
              <a:rPr lang="en-US" sz="2000" dirty="0" err="1">
                <a:solidFill>
                  <a:srgbClr val="115076"/>
                </a:solidFill>
              </a:rPr>
              <a:t>gestorben</a:t>
            </a:r>
            <a:r>
              <a:rPr lang="en-US" sz="2000" dirty="0">
                <a:solidFill>
                  <a:srgbClr val="115076"/>
                </a:solidFill>
              </a:rPr>
              <a:t>.</a:t>
            </a:r>
            <a:endParaRPr lang="en-GB" sz="2000" dirty="0">
              <a:solidFill>
                <a:srgbClr val="115076"/>
              </a:solidFill>
            </a:endParaRPr>
          </a:p>
        </p:txBody>
      </p:sp>
      <p:sp>
        <p:nvSpPr>
          <p:cNvPr id="26" name="Rectangle: Rounded Corners 25">
            <a:extLst>
              <a:ext uri="{FF2B5EF4-FFF2-40B4-BE49-F238E27FC236}">
                <a16:creationId xmlns:a16="http://schemas.microsoft.com/office/drawing/2014/main" id="{1D25ADB0-50C7-49E3-8DBF-FB9E72EF9F65}"/>
              </a:ext>
            </a:extLst>
          </p:cNvPr>
          <p:cNvSpPr/>
          <p:nvPr/>
        </p:nvSpPr>
        <p:spPr>
          <a:xfrm>
            <a:off x="6095999" y="5444440"/>
            <a:ext cx="5597235"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rgbClr val="115076"/>
                </a:solidFill>
              </a:rPr>
              <a:t>Unfortunately my dog died / has died. </a:t>
            </a:r>
          </a:p>
        </p:txBody>
      </p:sp>
      <p:sp>
        <p:nvSpPr>
          <p:cNvPr id="27" name="Rectangle: Rounded Corners 26">
            <a:extLst>
              <a:ext uri="{FF2B5EF4-FFF2-40B4-BE49-F238E27FC236}">
                <a16:creationId xmlns:a16="http://schemas.microsoft.com/office/drawing/2014/main" id="{B29349DC-6153-4147-AC3B-6ADCDDD44169}"/>
              </a:ext>
            </a:extLst>
          </p:cNvPr>
          <p:cNvSpPr/>
          <p:nvPr/>
        </p:nvSpPr>
        <p:spPr>
          <a:xfrm>
            <a:off x="843365" y="5964788"/>
            <a:ext cx="5167065"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Toll! Du hast den </a:t>
            </a:r>
            <a:r>
              <a:rPr lang="en-US" sz="2000" dirty="0" err="1">
                <a:solidFill>
                  <a:srgbClr val="115076"/>
                </a:solidFill>
              </a:rPr>
              <a:t>Preis</a:t>
            </a:r>
            <a:r>
              <a:rPr lang="en-US" sz="2000" dirty="0">
                <a:solidFill>
                  <a:srgbClr val="115076"/>
                </a:solidFill>
              </a:rPr>
              <a:t> </a:t>
            </a:r>
            <a:r>
              <a:rPr lang="en-US" sz="2000" dirty="0" err="1">
                <a:solidFill>
                  <a:srgbClr val="115076"/>
                </a:solidFill>
              </a:rPr>
              <a:t>gewonnen</a:t>
            </a:r>
            <a:r>
              <a:rPr lang="en-US" sz="2000" dirty="0">
                <a:solidFill>
                  <a:srgbClr val="115076"/>
                </a:solidFill>
              </a:rPr>
              <a:t>!</a:t>
            </a:r>
            <a:endParaRPr lang="en-GB" sz="2000" dirty="0">
              <a:solidFill>
                <a:srgbClr val="115076"/>
              </a:solidFill>
            </a:endParaRPr>
          </a:p>
        </p:txBody>
      </p:sp>
      <p:sp>
        <p:nvSpPr>
          <p:cNvPr id="28" name="Rectangle: Rounded Corners 27">
            <a:extLst>
              <a:ext uri="{FF2B5EF4-FFF2-40B4-BE49-F238E27FC236}">
                <a16:creationId xmlns:a16="http://schemas.microsoft.com/office/drawing/2014/main" id="{16F535BC-667F-4D25-BE01-C4ACD57C1CD9}"/>
              </a:ext>
            </a:extLst>
          </p:cNvPr>
          <p:cNvSpPr/>
          <p:nvPr/>
        </p:nvSpPr>
        <p:spPr>
          <a:xfrm>
            <a:off x="6014408" y="5946399"/>
            <a:ext cx="6055672" cy="353925"/>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rgbClr val="115076"/>
                </a:solidFill>
              </a:rPr>
              <a:t>Great! You won / have won the prize!</a:t>
            </a:r>
            <a:endParaRPr lang="en-GB" sz="2000" dirty="0">
              <a:solidFill>
                <a:srgbClr val="115076"/>
              </a:solidFill>
            </a:endParaRPr>
          </a:p>
        </p:txBody>
      </p:sp>
    </p:spTree>
    <p:extLst>
      <p:ext uri="{BB962C8B-B14F-4D97-AF65-F5344CB8AC3E}">
        <p14:creationId xmlns:p14="http://schemas.microsoft.com/office/powerpoint/2010/main" val="9836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2"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2.2,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638288"/>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Revisit the new Y9 vocabulary you have learnt since the last assessment:</a:t>
            </a:r>
          </a:p>
        </p:txBody>
      </p:sp>
      <p:sp>
        <p:nvSpPr>
          <p:cNvPr id="7" name="TextBox 6"/>
          <p:cNvSpPr txBox="1"/>
          <p:nvPr/>
        </p:nvSpPr>
        <p:spPr>
          <a:xfrm>
            <a:off x="175149" y="2413428"/>
            <a:ext cx="5623767"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Year 9 Term 2.2 Week 5 Mashup 1:</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6" name="TextBox 15">
            <a:extLst>
              <a:ext uri="{FF2B5EF4-FFF2-40B4-BE49-F238E27FC236}">
                <a16:creationId xmlns:a16="http://schemas.microsoft.com/office/drawing/2014/main" id="{D56E20C2-C7B2-4DFA-B83D-1E64026B3942}"/>
              </a:ext>
            </a:extLst>
          </p:cNvPr>
          <p:cNvSpPr txBox="1"/>
          <p:nvPr/>
        </p:nvSpPr>
        <p:spPr>
          <a:xfrm>
            <a:off x="3876993" y="3858742"/>
            <a:ext cx="5623767"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Year 9 Term 2.2 Week 5 Mashup 2:</a:t>
            </a:r>
          </a:p>
        </p:txBody>
      </p:sp>
      <p:sp>
        <p:nvSpPr>
          <p:cNvPr id="17" name="TextBox 16">
            <a:extLst>
              <a:ext uri="{FF2B5EF4-FFF2-40B4-BE49-F238E27FC236}">
                <a16:creationId xmlns:a16="http://schemas.microsoft.com/office/drawing/2014/main" id="{05D97416-F322-42D3-B4FF-C93631DE3342}"/>
              </a:ext>
            </a:extLst>
          </p:cNvPr>
          <p:cNvSpPr txBox="1"/>
          <p:nvPr/>
        </p:nvSpPr>
        <p:spPr>
          <a:xfrm>
            <a:off x="216663" y="5161530"/>
            <a:ext cx="5623767"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Year 9 Term 2.2 Week 5 Mashup 3:</a:t>
            </a:r>
          </a:p>
        </p:txBody>
      </p:sp>
      <p:pic>
        <p:nvPicPr>
          <p:cNvPr id="4" name="Picture 3" descr="Qr code&#10;&#10;Description automatically generated">
            <a:extLst>
              <a:ext uri="{FF2B5EF4-FFF2-40B4-BE49-F238E27FC236}">
                <a16:creationId xmlns:a16="http://schemas.microsoft.com/office/drawing/2014/main" id="{81DACFF4-C39A-4C3F-AF40-93949396C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369" y="2006066"/>
            <a:ext cx="1561831" cy="1561831"/>
          </a:xfrm>
          <a:prstGeom prst="rect">
            <a:avLst/>
          </a:prstGeom>
        </p:spPr>
      </p:pic>
      <p:pic>
        <p:nvPicPr>
          <p:cNvPr id="9" name="Picture 8" descr="Qr code&#10;&#10;Description automatically generated">
            <a:extLst>
              <a:ext uri="{FF2B5EF4-FFF2-40B4-BE49-F238E27FC236}">
                <a16:creationId xmlns:a16="http://schemas.microsoft.com/office/drawing/2014/main" id="{5E62029D-6DE2-423E-A6AD-917047A7A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2387" y="3280448"/>
            <a:ext cx="1561831" cy="1561831"/>
          </a:xfrm>
          <a:prstGeom prst="rect">
            <a:avLst/>
          </a:prstGeom>
        </p:spPr>
      </p:pic>
      <p:pic>
        <p:nvPicPr>
          <p:cNvPr id="19" name="Picture 18" descr="Qr code&#10;&#10;Description automatically generated">
            <a:extLst>
              <a:ext uri="{FF2B5EF4-FFF2-40B4-BE49-F238E27FC236}">
                <a16:creationId xmlns:a16="http://schemas.microsoft.com/office/drawing/2014/main" id="{1E647D33-3018-4C01-993E-98F3064DBA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5369" y="4842279"/>
            <a:ext cx="1561831" cy="1561831"/>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85C25A-334A-4A64-A7A4-6B2231D66502}"/>
              </a:ext>
            </a:extLst>
          </p:cNvPr>
          <p:cNvGrpSpPr/>
          <p:nvPr/>
        </p:nvGrpSpPr>
        <p:grpSpPr>
          <a:xfrm>
            <a:off x="9701261" y="1179217"/>
            <a:ext cx="2352843" cy="4144172"/>
            <a:chOff x="8190301" y="1934623"/>
            <a:chExt cx="2232050" cy="4066143"/>
          </a:xfrm>
        </p:grpSpPr>
        <p:sp>
          <p:nvSpPr>
            <p:cNvPr id="12" name="Rectangle 11">
              <a:extLst>
                <a:ext uri="{FF2B5EF4-FFF2-40B4-BE49-F238E27FC236}">
                  <a16:creationId xmlns:a16="http://schemas.microsoft.com/office/drawing/2014/main" id="{C7BDC11C-68E7-4CF1-AA28-59DE162B83A1}"/>
                </a:ext>
              </a:extLst>
            </p:cNvPr>
            <p:cNvSpPr/>
            <p:nvPr/>
          </p:nvSpPr>
          <p:spPr>
            <a:xfrm>
              <a:off x="8190301" y="1934623"/>
              <a:ext cx="2215224" cy="4066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91B9B4C2-17BF-40A1-988B-870635EFE3C4}"/>
                </a:ext>
              </a:extLst>
            </p:cNvPr>
            <p:cNvSpPr txBox="1"/>
            <p:nvPr/>
          </p:nvSpPr>
          <p:spPr>
            <a:xfrm>
              <a:off x="8306698" y="2114020"/>
              <a:ext cx="2115653" cy="5232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Broadway" panose="04040905080B02020502" pitchFamily="82" charset="0"/>
                  <a:ea typeface="+mn-ea"/>
                  <a:cs typeface="+mn-cs"/>
                </a:rPr>
                <a:t>Toll!</a:t>
              </a:r>
            </a:p>
          </p:txBody>
        </p:sp>
      </p:grpSp>
      <p:pic>
        <p:nvPicPr>
          <p:cNvPr id="1026" name="Picture 2" descr="Graphic, Door, Entry, Exterior, House, Building">
            <a:extLst>
              <a:ext uri="{FF2B5EF4-FFF2-40B4-BE49-F238E27FC236}">
                <a16:creationId xmlns:a16="http://schemas.microsoft.com/office/drawing/2014/main" id="{FA2A9FB9-3D40-41E9-9B78-754CEC27F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7668" y="1062807"/>
            <a:ext cx="2608223" cy="51851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90937" cy="869950"/>
          </a:xfrm>
          <a:prstGeom prst="rect">
            <a:avLst/>
          </a:prstGeom>
        </p:spPr>
      </p:pic>
      <p:sp>
        <p:nvSpPr>
          <p:cNvPr id="4" name="Title 3"/>
          <p:cNvSpPr>
            <a:spLocks noGrp="1"/>
          </p:cNvSpPr>
          <p:nvPr>
            <p:ph type="title"/>
          </p:nvPr>
        </p:nvSpPr>
        <p:spPr>
          <a:xfrm>
            <a:off x="0" y="294041"/>
            <a:ext cx="5943600" cy="707849"/>
          </a:xfrm>
        </p:spPr>
        <p:txBody>
          <a:bodyPr>
            <a:normAutofit/>
          </a:bodyPr>
          <a:lstStyle/>
          <a:p>
            <a:r>
              <a:rPr lang="en-GB" sz="3600" b="1" dirty="0">
                <a:solidFill>
                  <a:schemeClr val="bg1"/>
                </a:solidFill>
              </a:rPr>
              <a:t>Welches Wort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5190634" y="541908"/>
            <a:ext cx="90153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Online-Escape-Room.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Welches Wort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098305341"/>
              </p:ext>
            </p:extLst>
          </p:nvPr>
        </p:nvGraphicFramePr>
        <p:xfrm>
          <a:off x="784431" y="1487850"/>
          <a:ext cx="8703535" cy="4794694"/>
        </p:xfrm>
        <a:graphic>
          <a:graphicData uri="http://schemas.openxmlformats.org/drawingml/2006/table">
            <a:tbl>
              <a:tblPr firstRow="1" bandRow="1">
                <a:tableStyleId>{00A15C55-8517-42AA-B614-E9B94910E393}</a:tableStyleId>
              </a:tblPr>
              <a:tblGrid>
                <a:gridCol w="622279">
                  <a:extLst>
                    <a:ext uri="{9D8B030D-6E8A-4147-A177-3AD203B41FA5}">
                      <a16:colId xmlns:a16="http://schemas.microsoft.com/office/drawing/2014/main" val="2607353726"/>
                    </a:ext>
                  </a:extLst>
                </a:gridCol>
                <a:gridCol w="2020314">
                  <a:extLst>
                    <a:ext uri="{9D8B030D-6E8A-4147-A177-3AD203B41FA5}">
                      <a16:colId xmlns:a16="http://schemas.microsoft.com/office/drawing/2014/main" val="4128092149"/>
                    </a:ext>
                  </a:extLst>
                </a:gridCol>
                <a:gridCol w="2020314">
                  <a:extLst>
                    <a:ext uri="{9D8B030D-6E8A-4147-A177-3AD203B41FA5}">
                      <a16:colId xmlns:a16="http://schemas.microsoft.com/office/drawing/2014/main" val="2609792770"/>
                    </a:ext>
                  </a:extLst>
                </a:gridCol>
                <a:gridCol w="2020314">
                  <a:extLst>
                    <a:ext uri="{9D8B030D-6E8A-4147-A177-3AD203B41FA5}">
                      <a16:colId xmlns:a16="http://schemas.microsoft.com/office/drawing/2014/main" val="2976815109"/>
                    </a:ext>
                  </a:extLst>
                </a:gridCol>
                <a:gridCol w="2020314">
                  <a:extLst>
                    <a:ext uri="{9D8B030D-6E8A-4147-A177-3AD203B41FA5}">
                      <a16:colId xmlns:a16="http://schemas.microsoft.com/office/drawing/2014/main" val="1260280611"/>
                    </a:ext>
                  </a:extLst>
                </a:gridCol>
              </a:tblGrid>
              <a:tr h="510206">
                <a:tc>
                  <a:txBody>
                    <a:bodyPr/>
                    <a:lstStyle/>
                    <a:p>
                      <a:r>
                        <a:rPr lang="en-GB" dirty="0"/>
                        <a:t> </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1</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2</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4</a:t>
                      </a:r>
                    </a:p>
                  </a:txBody>
                  <a:tcPr anchor="ctr"/>
                </a:tc>
                <a:extLst>
                  <a:ext uri="{0D108BD9-81ED-4DB2-BD59-A6C34878D82A}">
                    <a16:rowId xmlns:a16="http://schemas.microsoft.com/office/drawing/2014/main" val="1153431983"/>
                  </a:ext>
                </a:extLst>
              </a:tr>
              <a:tr h="535561">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Auge</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Haar</a:t>
                      </a:r>
                      <a:endParaRPr lang="en-GB" sz="2000" b="1"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warm</a:t>
                      </a:r>
                    </a:p>
                  </a:txBody>
                  <a:tcPr anchor="ctr"/>
                </a:tc>
                <a:tc>
                  <a:txBody>
                    <a:bodyPr/>
                    <a:lstStyle/>
                    <a:p>
                      <a:pPr algn="ctr"/>
                      <a:r>
                        <a:rPr lang="en-GB" sz="2000" b="1" dirty="0">
                          <a:solidFill>
                            <a:schemeClr val="accent1">
                              <a:lumMod val="50000"/>
                            </a:schemeClr>
                          </a:solidFill>
                        </a:rPr>
                        <a:t>Geist</a:t>
                      </a:r>
                    </a:p>
                  </a:txBody>
                  <a:tcPr anchor="ctr"/>
                </a:tc>
                <a:extLst>
                  <a:ext uri="{0D108BD9-81ED-4DB2-BD59-A6C34878D82A}">
                    <a16:rowId xmlns:a16="http://schemas.microsoft.com/office/drawing/2014/main" val="1171492714"/>
                  </a:ext>
                </a:extLst>
              </a:tr>
              <a:tr h="535561">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genug</a:t>
                      </a:r>
                      <a:endParaRPr lang="en-GB" sz="2000" b="1"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null</a:t>
                      </a:r>
                    </a:p>
                  </a:txBody>
                  <a:tcPr anchor="ctr"/>
                </a:tc>
                <a:tc>
                  <a:txBody>
                    <a:bodyPr/>
                    <a:lstStyle/>
                    <a:p>
                      <a:pPr algn="ctr"/>
                      <a:r>
                        <a:rPr lang="en-GB" sz="2000" b="1" dirty="0" err="1">
                          <a:solidFill>
                            <a:schemeClr val="accent1">
                              <a:lumMod val="50000"/>
                            </a:schemeClr>
                          </a:solidFill>
                        </a:rPr>
                        <a:t>klar</a:t>
                      </a:r>
                      <a:endParaRPr lang="en-GB" sz="2000" b="1"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in </a:t>
                      </a:r>
                      <a:r>
                        <a:rPr lang="en-GB" sz="2000" b="1" dirty="0" err="1">
                          <a:solidFill>
                            <a:schemeClr val="accent1">
                              <a:lumMod val="50000"/>
                            </a:schemeClr>
                          </a:solidFill>
                        </a:rPr>
                        <a:t>Ordnung</a:t>
                      </a:r>
                      <a:endParaRPr lang="en-GB" sz="2000" b="1" dirty="0">
                        <a:solidFill>
                          <a:schemeClr val="accent1">
                            <a:lumMod val="50000"/>
                          </a:schemeClr>
                        </a:solidFill>
                      </a:endParaRPr>
                    </a:p>
                  </a:txBody>
                  <a:tcPr anchor="ctr"/>
                </a:tc>
                <a:extLst>
                  <a:ext uri="{0D108BD9-81ED-4DB2-BD59-A6C34878D82A}">
                    <a16:rowId xmlns:a16="http://schemas.microsoft.com/office/drawing/2014/main" val="1961458278"/>
                  </a:ext>
                </a:extLst>
              </a:tr>
              <a:tr h="535561">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vorhaben</a:t>
                      </a:r>
                      <a:endParaRPr lang="en-GB" sz="2000" b="1"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Angst </a:t>
                      </a:r>
                      <a:r>
                        <a:rPr lang="en-GB" sz="2000" b="1" dirty="0" err="1">
                          <a:solidFill>
                            <a:schemeClr val="accent1">
                              <a:lumMod val="50000"/>
                            </a:schemeClr>
                          </a:solidFill>
                        </a:rPr>
                        <a:t>haben</a:t>
                      </a:r>
                      <a:endParaRPr lang="en-GB" sz="2000" b="1"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Lust </a:t>
                      </a:r>
                      <a:r>
                        <a:rPr lang="en-GB" sz="2000" b="1" dirty="0" err="1">
                          <a:solidFill>
                            <a:schemeClr val="accent1">
                              <a:lumMod val="50000"/>
                            </a:schemeClr>
                          </a:solidFill>
                        </a:rPr>
                        <a:t>haben</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Dienst</a:t>
                      </a:r>
                      <a:r>
                        <a:rPr lang="en-GB" sz="2000" b="1" dirty="0">
                          <a:solidFill>
                            <a:schemeClr val="accent1">
                              <a:lumMod val="50000"/>
                            </a:schemeClr>
                          </a:solidFill>
                        </a:rPr>
                        <a:t> </a:t>
                      </a:r>
                      <a:r>
                        <a:rPr lang="en-GB" sz="2000" b="1" dirty="0" err="1">
                          <a:solidFill>
                            <a:schemeClr val="accent1">
                              <a:lumMod val="50000"/>
                            </a:schemeClr>
                          </a:solidFill>
                        </a:rPr>
                        <a:t>haben</a:t>
                      </a:r>
                      <a:endParaRPr lang="en-GB" sz="2000" b="1" dirty="0">
                        <a:solidFill>
                          <a:schemeClr val="accent1">
                            <a:lumMod val="50000"/>
                          </a:schemeClr>
                        </a:solidFill>
                      </a:endParaRPr>
                    </a:p>
                  </a:txBody>
                  <a:tcPr anchor="ctr"/>
                </a:tc>
                <a:extLst>
                  <a:ext uri="{0D108BD9-81ED-4DB2-BD59-A6C34878D82A}">
                    <a16:rowId xmlns:a16="http://schemas.microsoft.com/office/drawing/2014/main" val="2189313960"/>
                  </a:ext>
                </a:extLst>
              </a:tr>
              <a:tr h="535561">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falsch</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schwer</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spät</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leicht</a:t>
                      </a:r>
                      <a:endParaRPr lang="en-GB" sz="2000" b="1" dirty="0">
                        <a:solidFill>
                          <a:schemeClr val="accent1">
                            <a:lumMod val="50000"/>
                          </a:schemeClr>
                        </a:solidFill>
                      </a:endParaRPr>
                    </a:p>
                  </a:txBody>
                  <a:tcPr anchor="ctr"/>
                </a:tc>
                <a:extLst>
                  <a:ext uri="{0D108BD9-81ED-4DB2-BD59-A6C34878D82A}">
                    <a16:rowId xmlns:a16="http://schemas.microsoft.com/office/drawing/2014/main" val="2344197191"/>
                  </a:ext>
                </a:extLst>
              </a:tr>
              <a:tr h="535561">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erleben</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erlauben</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enthalten</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erfahren</a:t>
                      </a:r>
                      <a:endParaRPr lang="en-GB" sz="2000" b="1" dirty="0">
                        <a:solidFill>
                          <a:schemeClr val="accent1">
                            <a:lumMod val="50000"/>
                          </a:schemeClr>
                        </a:solidFill>
                      </a:endParaRPr>
                    </a:p>
                  </a:txBody>
                  <a:tcPr anchor="ctr"/>
                </a:tc>
                <a:extLst>
                  <a:ext uri="{0D108BD9-81ED-4DB2-BD59-A6C34878D82A}">
                    <a16:rowId xmlns:a16="http://schemas.microsoft.com/office/drawing/2014/main" val="1972389626"/>
                  </a:ext>
                </a:extLst>
              </a:tr>
              <a:tr h="535561">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dich</a:t>
                      </a:r>
                    </a:p>
                  </a:txBody>
                  <a:tcPr anchor="ctr"/>
                </a:tc>
                <a:tc>
                  <a:txBody>
                    <a:bodyPr/>
                    <a:lstStyle/>
                    <a:p>
                      <a:pPr algn="ctr"/>
                      <a:r>
                        <a:rPr lang="en-GB" sz="2000" b="1" dirty="0" err="1">
                          <a:solidFill>
                            <a:schemeClr val="accent1">
                              <a:lumMod val="50000"/>
                            </a:schemeClr>
                          </a:solidFill>
                        </a:rPr>
                        <a:t>sich</a:t>
                      </a:r>
                      <a:endParaRPr lang="en-GB" sz="2000" b="1"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du</a:t>
                      </a:r>
                    </a:p>
                  </a:txBody>
                  <a:tcPr anchor="ctr"/>
                </a:tc>
                <a:tc>
                  <a:txBody>
                    <a:bodyPr/>
                    <a:lstStyle/>
                    <a:p>
                      <a:pPr algn="ctr"/>
                      <a:r>
                        <a:rPr lang="en-GB" sz="2000" b="1" dirty="0" err="1">
                          <a:solidFill>
                            <a:schemeClr val="accent1">
                              <a:lumMod val="50000"/>
                            </a:schemeClr>
                          </a:solidFill>
                        </a:rPr>
                        <a:t>uns</a:t>
                      </a:r>
                      <a:endParaRPr lang="en-GB" sz="2000" b="1" dirty="0">
                        <a:solidFill>
                          <a:schemeClr val="accent1">
                            <a:lumMod val="50000"/>
                          </a:schemeClr>
                        </a:solidFill>
                      </a:endParaRPr>
                    </a:p>
                  </a:txBody>
                  <a:tcPr anchor="ctr"/>
                </a:tc>
                <a:extLst>
                  <a:ext uri="{0D108BD9-81ED-4DB2-BD59-A6C34878D82A}">
                    <a16:rowId xmlns:a16="http://schemas.microsoft.com/office/drawing/2014/main" val="2482461130"/>
                  </a:ext>
                </a:extLst>
              </a:tr>
              <a:tr h="535561">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Grund</a:t>
                      </a:r>
                      <a:endParaRPr lang="en-GB" sz="2000" b="1"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Uniform</a:t>
                      </a:r>
                    </a:p>
                  </a:txBody>
                  <a:tcPr anchor="ctr"/>
                </a:tc>
                <a:tc>
                  <a:txBody>
                    <a:bodyPr/>
                    <a:lstStyle/>
                    <a:p>
                      <a:pPr algn="ctr"/>
                      <a:r>
                        <a:rPr lang="en-GB" sz="2000" b="1" dirty="0">
                          <a:solidFill>
                            <a:schemeClr val="accent1">
                              <a:lumMod val="50000"/>
                            </a:schemeClr>
                          </a:solidFill>
                        </a:rPr>
                        <a:t>Rolle</a:t>
                      </a:r>
                    </a:p>
                  </a:txBody>
                  <a:tcPr anchor="ctr"/>
                </a:tc>
                <a:tc>
                  <a:txBody>
                    <a:bodyPr/>
                    <a:lstStyle/>
                    <a:p>
                      <a:pPr algn="ctr"/>
                      <a:r>
                        <a:rPr lang="en-GB" sz="2000" b="1" dirty="0" err="1">
                          <a:solidFill>
                            <a:schemeClr val="accent1">
                              <a:lumMod val="50000"/>
                            </a:schemeClr>
                          </a:solidFill>
                        </a:rPr>
                        <a:t>Stück</a:t>
                      </a:r>
                      <a:endParaRPr lang="en-GB" sz="2000" b="1" dirty="0">
                        <a:solidFill>
                          <a:schemeClr val="accent1">
                            <a:lumMod val="50000"/>
                          </a:schemeClr>
                        </a:solidFill>
                      </a:endParaRPr>
                    </a:p>
                  </a:txBody>
                  <a:tcPr anchor="ctr"/>
                </a:tc>
                <a:extLst>
                  <a:ext uri="{0D108BD9-81ED-4DB2-BD59-A6C34878D82A}">
                    <a16:rowId xmlns:a16="http://schemas.microsoft.com/office/drawing/2014/main" val="1267862138"/>
                  </a:ext>
                </a:extLst>
              </a:tr>
              <a:tr h="535561">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Kosten</a:t>
                      </a:r>
                      <a:endParaRPr lang="en-GB" sz="2000" b="1"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Zeit</a:t>
                      </a:r>
                    </a:p>
                  </a:txBody>
                  <a:tcPr anchor="ctr"/>
                </a:tc>
                <a:tc>
                  <a:txBody>
                    <a:bodyPr/>
                    <a:lstStyle/>
                    <a:p>
                      <a:pPr algn="ctr"/>
                      <a:r>
                        <a:rPr lang="en-GB" sz="2000" b="1" dirty="0">
                          <a:solidFill>
                            <a:schemeClr val="accent1">
                              <a:lumMod val="50000"/>
                            </a:schemeClr>
                          </a:solidFill>
                        </a:rPr>
                        <a:t>Hobby</a:t>
                      </a:r>
                    </a:p>
                  </a:txBody>
                  <a:tcPr anchor="ctr"/>
                </a:tc>
                <a:tc>
                  <a:txBody>
                    <a:bodyPr/>
                    <a:lstStyle/>
                    <a:p>
                      <a:pPr algn="ctr"/>
                      <a:r>
                        <a:rPr lang="en-GB" sz="2000" b="1" dirty="0">
                          <a:solidFill>
                            <a:schemeClr val="accent1">
                              <a:lumMod val="50000"/>
                            </a:schemeClr>
                          </a:solidFill>
                        </a:rPr>
                        <a:t>Geld</a:t>
                      </a:r>
                    </a:p>
                  </a:txBody>
                  <a:tcPr anchor="ctr"/>
                </a:tc>
                <a:extLst>
                  <a:ext uri="{0D108BD9-81ED-4DB2-BD59-A6C34878D82A}">
                    <a16:rowId xmlns:a16="http://schemas.microsoft.com/office/drawing/2014/main" val="3926908207"/>
                  </a:ext>
                </a:extLst>
              </a:tr>
            </a:tbl>
          </a:graphicData>
        </a:graphic>
      </p:graphicFrame>
      <p:sp>
        <p:nvSpPr>
          <p:cNvPr id="32" name="Action Button: Custom 16">
            <a:hlinkClick r:id="" action="ppaction://noaction" highlightClick="1">
              <a:snd r:embed="rId5" name="9.2.2.4 Slide 4A.wav"/>
            </a:hlinkClick>
            <a:extLst>
              <a:ext uri="{FF2B5EF4-FFF2-40B4-BE49-F238E27FC236}">
                <a16:creationId xmlns:a16="http://schemas.microsoft.com/office/drawing/2014/main" id="{CD961F21-7689-462D-8D02-75F7E1F68812}"/>
              </a:ext>
            </a:extLst>
          </p:cNvPr>
          <p:cNvSpPr/>
          <p:nvPr/>
        </p:nvSpPr>
        <p:spPr>
          <a:xfrm>
            <a:off x="916427" y="21144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4" name="Action Button: Custom 16">
            <a:hlinkClick r:id="" action="ppaction://noaction" highlightClick="1">
              <a:snd r:embed="rId6" name="9.2.2.4 Slide 4C.wav"/>
            </a:hlinkClick>
            <a:extLst>
              <a:ext uri="{FF2B5EF4-FFF2-40B4-BE49-F238E27FC236}">
                <a16:creationId xmlns:a16="http://schemas.microsoft.com/office/drawing/2014/main" id="{52A25989-701B-45C7-9871-58D27EF42805}"/>
              </a:ext>
            </a:extLst>
          </p:cNvPr>
          <p:cNvSpPr/>
          <p:nvPr/>
        </p:nvSpPr>
        <p:spPr>
          <a:xfrm>
            <a:off x="909919" y="313801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40" name="Action Button: Custom 16">
            <a:hlinkClick r:id="" action="ppaction://noaction" highlightClick="1">
              <a:snd r:embed="rId7" name="9.2.2.4 Slide 4B.wav"/>
            </a:hlinkClick>
            <a:extLst>
              <a:ext uri="{FF2B5EF4-FFF2-40B4-BE49-F238E27FC236}">
                <a16:creationId xmlns:a16="http://schemas.microsoft.com/office/drawing/2014/main" id="{B5F1A2F2-8BC2-461C-9E76-6F52159A66C5}"/>
              </a:ext>
            </a:extLst>
          </p:cNvPr>
          <p:cNvSpPr/>
          <p:nvPr/>
        </p:nvSpPr>
        <p:spPr>
          <a:xfrm>
            <a:off x="909919" y="25886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41" name="Action Button: Custom 16">
            <a:hlinkClick r:id="" action="ppaction://noaction" highlightClick="1">
              <a:snd r:embed="rId8" name="9.2.2.4 Slide 4D.wav"/>
            </a:hlinkClick>
            <a:extLst>
              <a:ext uri="{FF2B5EF4-FFF2-40B4-BE49-F238E27FC236}">
                <a16:creationId xmlns:a16="http://schemas.microsoft.com/office/drawing/2014/main" id="{0F22CF07-28C5-4E51-8AC6-2A6455BC538B}"/>
              </a:ext>
            </a:extLst>
          </p:cNvPr>
          <p:cNvSpPr/>
          <p:nvPr/>
        </p:nvSpPr>
        <p:spPr>
          <a:xfrm>
            <a:off x="909919" y="36553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42" name="Action Button: Custom 16">
            <a:hlinkClick r:id="" action="ppaction://noaction" highlightClick="1">
              <a:snd r:embed="rId9" name="9.2.2.4 Slide 4E.wav"/>
            </a:hlinkClick>
            <a:extLst>
              <a:ext uri="{FF2B5EF4-FFF2-40B4-BE49-F238E27FC236}">
                <a16:creationId xmlns:a16="http://schemas.microsoft.com/office/drawing/2014/main" id="{674BB7CC-4346-47A0-A151-A93D27D285FA}"/>
              </a:ext>
            </a:extLst>
          </p:cNvPr>
          <p:cNvSpPr/>
          <p:nvPr/>
        </p:nvSpPr>
        <p:spPr>
          <a:xfrm>
            <a:off x="909919" y="42047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7" name="Action Button: Custom 16">
            <a:hlinkClick r:id="" action="ppaction://noaction" highlightClick="1">
              <a:snd r:embed="rId10" name="9.2.2.4 Slide 4F.wav"/>
            </a:hlinkClick>
            <a:extLst>
              <a:ext uri="{FF2B5EF4-FFF2-40B4-BE49-F238E27FC236}">
                <a16:creationId xmlns:a16="http://schemas.microsoft.com/office/drawing/2014/main" id="{B8782783-C369-4707-ACE4-BDDA95B1D5EA}"/>
              </a:ext>
            </a:extLst>
          </p:cNvPr>
          <p:cNvSpPr/>
          <p:nvPr/>
        </p:nvSpPr>
        <p:spPr>
          <a:xfrm>
            <a:off x="909919" y="47270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24" name="Action Button: Custom 16">
            <a:hlinkClick r:id="" action="ppaction://noaction" highlightClick="1"/>
            <a:extLst>
              <a:ext uri="{FF2B5EF4-FFF2-40B4-BE49-F238E27FC236}">
                <a16:creationId xmlns:a16="http://schemas.microsoft.com/office/drawing/2014/main" id="{F62F3AB9-0289-4292-B2E9-9E9DE9E5B94C}"/>
              </a:ext>
            </a:extLst>
          </p:cNvPr>
          <p:cNvSpPr/>
          <p:nvPr/>
        </p:nvSpPr>
        <p:spPr>
          <a:xfrm>
            <a:off x="10644652" y="3280218"/>
            <a:ext cx="396000" cy="365042"/>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extLst>
              <a:ext uri="{FF2B5EF4-FFF2-40B4-BE49-F238E27FC236}">
                <a16:creationId xmlns:a16="http://schemas.microsoft.com/office/drawing/2014/main" id="{C5C1FE33-9105-4B4E-AD38-D6DF105F3CBB}"/>
              </a:ext>
            </a:extLst>
          </p:cNvPr>
          <p:cNvSpPr/>
          <p:nvPr/>
        </p:nvSpPr>
        <p:spPr>
          <a:xfrm>
            <a:off x="10644652" y="2834418"/>
            <a:ext cx="396000" cy="37912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extLst>
              <a:ext uri="{FF2B5EF4-FFF2-40B4-BE49-F238E27FC236}">
                <a16:creationId xmlns:a16="http://schemas.microsoft.com/office/drawing/2014/main" id="{300D7A8F-6187-433C-BF21-C6E857BFB8F8}"/>
              </a:ext>
            </a:extLst>
          </p:cNvPr>
          <p:cNvSpPr/>
          <p:nvPr/>
        </p:nvSpPr>
        <p:spPr>
          <a:xfrm>
            <a:off x="10639567" y="4204748"/>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Action Button: Custom 16">
            <a:hlinkClick r:id="" action="ppaction://noaction" highlightClick="1"/>
            <a:extLst>
              <a:ext uri="{FF2B5EF4-FFF2-40B4-BE49-F238E27FC236}">
                <a16:creationId xmlns:a16="http://schemas.microsoft.com/office/drawing/2014/main" id="{55E9F826-B445-4682-8791-3E32095AC045}"/>
              </a:ext>
            </a:extLst>
          </p:cNvPr>
          <p:cNvSpPr/>
          <p:nvPr/>
        </p:nvSpPr>
        <p:spPr>
          <a:xfrm>
            <a:off x="10642602" y="4796342"/>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AAE2D676-69DF-4378-8E4E-4F23D4F00022}"/>
              </a:ext>
            </a:extLst>
          </p:cNvPr>
          <p:cNvSpPr txBox="1"/>
          <p:nvPr/>
        </p:nvSpPr>
        <p:spPr>
          <a:xfrm>
            <a:off x="10641450" y="2829588"/>
            <a:ext cx="411304"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33" name="TextBox 32">
            <a:extLst>
              <a:ext uri="{FF2B5EF4-FFF2-40B4-BE49-F238E27FC236}">
                <a16:creationId xmlns:a16="http://schemas.microsoft.com/office/drawing/2014/main" id="{88BC71AC-BE34-4D49-9753-040141C442B6}"/>
              </a:ext>
            </a:extLst>
          </p:cNvPr>
          <p:cNvSpPr txBox="1"/>
          <p:nvPr/>
        </p:nvSpPr>
        <p:spPr>
          <a:xfrm>
            <a:off x="10630837" y="3280536"/>
            <a:ext cx="407765"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L</a:t>
            </a:r>
          </a:p>
        </p:txBody>
      </p:sp>
      <p:sp>
        <p:nvSpPr>
          <p:cNvPr id="36" name="TextBox 35">
            <a:extLst>
              <a:ext uri="{FF2B5EF4-FFF2-40B4-BE49-F238E27FC236}">
                <a16:creationId xmlns:a16="http://schemas.microsoft.com/office/drawing/2014/main" id="{964E9574-905C-4B02-B738-A7A92BE1F480}"/>
              </a:ext>
            </a:extLst>
          </p:cNvPr>
          <p:cNvSpPr txBox="1"/>
          <p:nvPr/>
        </p:nvSpPr>
        <p:spPr>
          <a:xfrm>
            <a:off x="10640605" y="4207526"/>
            <a:ext cx="401881"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37" name="TextBox 36">
            <a:extLst>
              <a:ext uri="{FF2B5EF4-FFF2-40B4-BE49-F238E27FC236}">
                <a16:creationId xmlns:a16="http://schemas.microsoft.com/office/drawing/2014/main" id="{B32A1F82-38C7-4C8E-AAE0-70242C707CEB}"/>
              </a:ext>
            </a:extLst>
          </p:cNvPr>
          <p:cNvSpPr txBox="1"/>
          <p:nvPr/>
        </p:nvSpPr>
        <p:spPr>
          <a:xfrm>
            <a:off x="10637758" y="4797238"/>
            <a:ext cx="414996"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30" name="Action Button: Custom 16">
            <a:hlinkClick r:id="" action="ppaction://noaction" highlightClick="1">
              <a:snd r:embed="rId11" name="9.2.2.4 Slide 4G.wav"/>
            </a:hlinkClick>
            <a:extLst>
              <a:ext uri="{FF2B5EF4-FFF2-40B4-BE49-F238E27FC236}">
                <a16:creationId xmlns:a16="http://schemas.microsoft.com/office/drawing/2014/main" id="{68A4AE4E-C4FC-491D-AE13-A11A34AB7DC3}"/>
              </a:ext>
            </a:extLst>
          </p:cNvPr>
          <p:cNvSpPr/>
          <p:nvPr/>
        </p:nvSpPr>
        <p:spPr>
          <a:xfrm>
            <a:off x="909919" y="52828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G</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16">
            <a:hlinkClick r:id="" action="ppaction://noaction" highlightClick="1">
              <a:snd r:embed="rId12" name="9.2.2.4 Slide 4H.wav"/>
            </a:hlinkClick>
            <a:extLst>
              <a:ext uri="{FF2B5EF4-FFF2-40B4-BE49-F238E27FC236}">
                <a16:creationId xmlns:a16="http://schemas.microsoft.com/office/drawing/2014/main" id="{BA3B66E4-9ACE-4C55-8EA8-7DC7B7913B80}"/>
              </a:ext>
            </a:extLst>
          </p:cNvPr>
          <p:cNvSpPr/>
          <p:nvPr/>
        </p:nvSpPr>
        <p:spPr>
          <a:xfrm>
            <a:off x="908880" y="57951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H</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extLst>
              <a:ext uri="{FF2B5EF4-FFF2-40B4-BE49-F238E27FC236}">
                <a16:creationId xmlns:a16="http://schemas.microsoft.com/office/drawing/2014/main" id="{8EF8B84F-61EF-4088-B3DD-D4A88FFA3A05}"/>
              </a:ext>
            </a:extLst>
          </p:cNvPr>
          <p:cNvSpPr/>
          <p:nvPr/>
        </p:nvSpPr>
        <p:spPr>
          <a:xfrm>
            <a:off x="10639567" y="5242250"/>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3C0B9C2E-8421-4E37-8A4A-1723262B4125}"/>
              </a:ext>
            </a:extLst>
          </p:cNvPr>
          <p:cNvSpPr txBox="1"/>
          <p:nvPr/>
        </p:nvSpPr>
        <p:spPr>
          <a:xfrm>
            <a:off x="10641450" y="5250172"/>
            <a:ext cx="405421"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R</a:t>
            </a:r>
          </a:p>
        </p:txBody>
      </p:sp>
      <p:sp>
        <p:nvSpPr>
          <p:cNvPr id="43" name="Action Button: Custom 16">
            <a:hlinkClick r:id="" action="ppaction://noaction" highlightClick="1"/>
            <a:extLst>
              <a:ext uri="{FF2B5EF4-FFF2-40B4-BE49-F238E27FC236}">
                <a16:creationId xmlns:a16="http://schemas.microsoft.com/office/drawing/2014/main" id="{82459481-4C2E-4C07-8431-26646431CF04}"/>
              </a:ext>
            </a:extLst>
          </p:cNvPr>
          <p:cNvSpPr/>
          <p:nvPr/>
        </p:nvSpPr>
        <p:spPr>
          <a:xfrm>
            <a:off x="10646489" y="5700802"/>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extLst>
              <a:ext uri="{FF2B5EF4-FFF2-40B4-BE49-F238E27FC236}">
                <a16:creationId xmlns:a16="http://schemas.microsoft.com/office/drawing/2014/main" id="{BEF719E0-3201-42BB-B235-21EB41247C0F}"/>
              </a:ext>
            </a:extLst>
          </p:cNvPr>
          <p:cNvSpPr/>
          <p:nvPr/>
        </p:nvSpPr>
        <p:spPr>
          <a:xfrm>
            <a:off x="10644652" y="2408798"/>
            <a:ext cx="397837"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CEC1AD8-A288-4AC7-B63F-340C51BA2D9E}"/>
              </a:ext>
            </a:extLst>
          </p:cNvPr>
          <p:cNvSpPr txBox="1"/>
          <p:nvPr/>
        </p:nvSpPr>
        <p:spPr>
          <a:xfrm>
            <a:off x="10634723" y="2402320"/>
            <a:ext cx="412148"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a:t>
            </a:r>
          </a:p>
        </p:txBody>
      </p:sp>
      <p:sp>
        <p:nvSpPr>
          <p:cNvPr id="45" name="TextBox 44">
            <a:extLst>
              <a:ext uri="{FF2B5EF4-FFF2-40B4-BE49-F238E27FC236}">
                <a16:creationId xmlns:a16="http://schemas.microsoft.com/office/drawing/2014/main" id="{50D7519A-4428-40C1-B30A-A0961487DECC}"/>
              </a:ext>
            </a:extLst>
          </p:cNvPr>
          <p:cNvSpPr txBox="1"/>
          <p:nvPr/>
        </p:nvSpPr>
        <p:spPr>
          <a:xfrm>
            <a:off x="10648564" y="5706267"/>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K</a:t>
            </a:r>
          </a:p>
        </p:txBody>
      </p:sp>
      <p:sp>
        <p:nvSpPr>
          <p:cNvPr id="2" name="Rectangle: Rounded Corners 1">
            <a:extLst>
              <a:ext uri="{FF2B5EF4-FFF2-40B4-BE49-F238E27FC236}">
                <a16:creationId xmlns:a16="http://schemas.microsoft.com/office/drawing/2014/main" id="{0324C07E-7E16-4DAF-B586-95C765EDE3CA}"/>
              </a:ext>
            </a:extLst>
          </p:cNvPr>
          <p:cNvSpPr/>
          <p:nvPr/>
        </p:nvSpPr>
        <p:spPr>
          <a:xfrm>
            <a:off x="3561348" y="2050313"/>
            <a:ext cx="1716505" cy="421561"/>
          </a:xfrm>
          <a:prstGeom prst="roundRect">
            <a:avLst/>
          </a:prstGeom>
          <a:solidFill>
            <a:srgbClr val="FFFF00">
              <a:alpha val="28000"/>
            </a:srgb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4FE741A-D863-4F49-BA86-3458E9FD2252}"/>
              </a:ext>
            </a:extLst>
          </p:cNvPr>
          <p:cNvSpPr/>
          <p:nvPr/>
        </p:nvSpPr>
        <p:spPr>
          <a:xfrm>
            <a:off x="7620489" y="2587767"/>
            <a:ext cx="1716505" cy="421561"/>
          </a:xfrm>
          <a:prstGeom prst="roundRect">
            <a:avLst/>
          </a:prstGeom>
          <a:solidFill>
            <a:srgbClr val="FFFF00">
              <a:alpha val="28000"/>
            </a:srgb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48827474-FC01-480C-9AC3-BD9537F31C4E}"/>
              </a:ext>
            </a:extLst>
          </p:cNvPr>
          <p:cNvSpPr/>
          <p:nvPr/>
        </p:nvSpPr>
        <p:spPr>
          <a:xfrm>
            <a:off x="5606714" y="3112456"/>
            <a:ext cx="1716505" cy="421561"/>
          </a:xfrm>
          <a:prstGeom prst="roundRect">
            <a:avLst/>
          </a:prstGeom>
          <a:solidFill>
            <a:srgbClr val="FFFF00">
              <a:alpha val="28000"/>
            </a:srgb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DDF321B6-0363-46EE-9229-38E6AC447B6A}"/>
              </a:ext>
            </a:extLst>
          </p:cNvPr>
          <p:cNvSpPr/>
          <p:nvPr/>
        </p:nvSpPr>
        <p:spPr>
          <a:xfrm>
            <a:off x="1548063" y="3655363"/>
            <a:ext cx="1716505" cy="421561"/>
          </a:xfrm>
          <a:prstGeom prst="roundRect">
            <a:avLst/>
          </a:prstGeom>
          <a:solidFill>
            <a:srgbClr val="FFFF00">
              <a:alpha val="28000"/>
            </a:srgb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6E4BB09-84C1-40C0-85CB-951368FE5359}"/>
              </a:ext>
            </a:extLst>
          </p:cNvPr>
          <p:cNvSpPr/>
          <p:nvPr/>
        </p:nvSpPr>
        <p:spPr>
          <a:xfrm>
            <a:off x="3561348" y="4186075"/>
            <a:ext cx="1716505" cy="421561"/>
          </a:xfrm>
          <a:prstGeom prst="roundRect">
            <a:avLst/>
          </a:prstGeom>
          <a:solidFill>
            <a:srgbClr val="FFFF00">
              <a:alpha val="28000"/>
            </a:srgb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93140E2C-B23C-4228-B613-79376F809E10}"/>
              </a:ext>
            </a:extLst>
          </p:cNvPr>
          <p:cNvSpPr/>
          <p:nvPr/>
        </p:nvSpPr>
        <p:spPr>
          <a:xfrm>
            <a:off x="5606713" y="4730356"/>
            <a:ext cx="1716505" cy="421561"/>
          </a:xfrm>
          <a:prstGeom prst="roundRect">
            <a:avLst/>
          </a:prstGeom>
          <a:solidFill>
            <a:srgbClr val="FFFF00">
              <a:alpha val="28000"/>
            </a:srgb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EB458A0D-D4FD-4EC0-B0FE-BE66E40F4CB8}"/>
              </a:ext>
            </a:extLst>
          </p:cNvPr>
          <p:cNvSpPr/>
          <p:nvPr/>
        </p:nvSpPr>
        <p:spPr>
          <a:xfrm>
            <a:off x="5606712" y="5276164"/>
            <a:ext cx="1716505" cy="421561"/>
          </a:xfrm>
          <a:prstGeom prst="roundRect">
            <a:avLst/>
          </a:prstGeom>
          <a:solidFill>
            <a:srgbClr val="FFFF00">
              <a:alpha val="28000"/>
            </a:srgb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5158382B-1CA4-4F82-9D50-90133906F5BF}"/>
              </a:ext>
            </a:extLst>
          </p:cNvPr>
          <p:cNvSpPr/>
          <p:nvPr/>
        </p:nvSpPr>
        <p:spPr>
          <a:xfrm>
            <a:off x="1548063" y="5803757"/>
            <a:ext cx="1716505" cy="421561"/>
          </a:xfrm>
          <a:prstGeom prst="roundRect">
            <a:avLst/>
          </a:prstGeom>
          <a:solidFill>
            <a:srgbClr val="FFFF00">
              <a:alpha val="28000"/>
            </a:srgb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ction Button: Custom 16">
            <a:hlinkClick r:id="" action="ppaction://noaction" highlightClick="1"/>
            <a:extLst>
              <a:ext uri="{FF2B5EF4-FFF2-40B4-BE49-F238E27FC236}">
                <a16:creationId xmlns:a16="http://schemas.microsoft.com/office/drawing/2014/main" id="{18552747-B6FA-4937-9552-5F73C58D065D}"/>
              </a:ext>
            </a:extLst>
          </p:cNvPr>
          <p:cNvSpPr/>
          <p:nvPr/>
        </p:nvSpPr>
        <p:spPr>
          <a:xfrm>
            <a:off x="10650871" y="3738835"/>
            <a:ext cx="396000" cy="365042"/>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18A4E50C-2201-4F17-A80A-A7548EF28BD7}"/>
              </a:ext>
            </a:extLst>
          </p:cNvPr>
          <p:cNvSpPr txBox="1"/>
          <p:nvPr/>
        </p:nvSpPr>
        <p:spPr>
          <a:xfrm>
            <a:off x="10645701" y="3747037"/>
            <a:ext cx="407764"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Tree>
    <p:extLst>
      <p:ext uri="{BB962C8B-B14F-4D97-AF65-F5344CB8AC3E}">
        <p14:creationId xmlns:p14="http://schemas.microsoft.com/office/powerpoint/2010/main" val="2249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xit" presetSubtype="37" fill="hold" grpId="1" nodeType="clickEffect">
                                  <p:stCondLst>
                                    <p:cond delay="0"/>
                                  </p:stCondLst>
                                  <p:childTnLst>
                                    <p:animEffect transition="out" filter="barn(outVertical)">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6" presetClass="exit" presetSubtype="37" fill="hold" grpId="1" nodeType="withEffect">
                                  <p:stCondLst>
                                    <p:cond delay="0"/>
                                  </p:stCondLst>
                                  <p:childTnLst>
                                    <p:animEffect transition="out" filter="barn(outVertical)">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6" presetClass="exit" presetSubtype="37" fill="hold" grpId="1" nodeType="withEffect">
                                  <p:stCondLst>
                                    <p:cond delay="0"/>
                                  </p:stCondLst>
                                  <p:childTnLst>
                                    <p:animEffect transition="out" filter="barn(outVertical)">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6" presetClass="exit" presetSubtype="37" fill="hold" grpId="1" nodeType="withEffect">
                                  <p:stCondLst>
                                    <p:cond delay="0"/>
                                  </p:stCondLst>
                                  <p:childTnLst>
                                    <p:animEffect transition="out" filter="barn(outVertical)">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par>
                                <p:cTn id="65" presetID="16" presetClass="exit" presetSubtype="37" fill="hold" grpId="1" nodeType="withEffect">
                                  <p:stCondLst>
                                    <p:cond delay="0"/>
                                  </p:stCondLst>
                                  <p:childTnLst>
                                    <p:animEffect transition="out" filter="barn(outVertical)">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par>
                                <p:cTn id="68" presetID="16" presetClass="exit" presetSubtype="37" fill="hold" grpId="1" nodeType="withEffect">
                                  <p:stCondLst>
                                    <p:cond delay="0"/>
                                  </p:stCondLst>
                                  <p:childTnLst>
                                    <p:animEffect transition="out" filter="barn(outVertical)">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par>
                                <p:cTn id="71" presetID="16" presetClass="exit" presetSubtype="37" fill="hold" grpId="1" nodeType="withEffect">
                                  <p:stCondLst>
                                    <p:cond delay="0"/>
                                  </p:stCondLst>
                                  <p:childTnLst>
                                    <p:animEffect transition="out" filter="barn(outVertical)">
                                      <p:cBhvr>
                                        <p:cTn id="72" dur="500"/>
                                        <p:tgtEl>
                                          <p:spTgt spid="44"/>
                                        </p:tgtEl>
                                      </p:cBhvr>
                                    </p:animEffect>
                                    <p:set>
                                      <p:cBhvr>
                                        <p:cTn id="73" dur="1" fill="hold">
                                          <p:stCondLst>
                                            <p:cond delay="499"/>
                                          </p:stCondLst>
                                        </p:cTn>
                                        <p:tgtEl>
                                          <p:spTgt spid="44"/>
                                        </p:tgtEl>
                                        <p:attrNameLst>
                                          <p:attrName>style.visibility</p:attrName>
                                        </p:attrNameLst>
                                      </p:cBhvr>
                                      <p:to>
                                        <p:strVal val="hidden"/>
                                      </p:to>
                                    </p:set>
                                  </p:childTnLst>
                                </p:cTn>
                              </p:par>
                              <p:par>
                                <p:cTn id="74" presetID="16" presetClass="exit" presetSubtype="37" fill="hold" grpId="1" nodeType="withEffect">
                                  <p:stCondLst>
                                    <p:cond delay="0"/>
                                  </p:stCondLst>
                                  <p:childTnLst>
                                    <p:animEffect transition="out" filter="barn(outVertical)">
                                      <p:cBhvr>
                                        <p:cTn id="75" dur="500"/>
                                        <p:tgtEl>
                                          <p:spTgt spid="45"/>
                                        </p:tgtEl>
                                      </p:cBhvr>
                                    </p:animEffect>
                                    <p:set>
                                      <p:cBhvr>
                                        <p:cTn id="76" dur="1" fill="hold">
                                          <p:stCondLst>
                                            <p:cond delay="499"/>
                                          </p:stCondLst>
                                        </p:cTn>
                                        <p:tgtEl>
                                          <p:spTgt spid="45"/>
                                        </p:tgtEl>
                                        <p:attrNameLst>
                                          <p:attrName>style.visibility</p:attrName>
                                        </p:attrNameLst>
                                      </p:cBhvr>
                                      <p:to>
                                        <p:strVal val="hidden"/>
                                      </p:to>
                                    </p:set>
                                  </p:childTnLst>
                                </p:cTn>
                              </p:par>
                              <p:par>
                                <p:cTn id="77" presetID="16" presetClass="exit" presetSubtype="37" fill="hold" nodeType="withEffect">
                                  <p:stCondLst>
                                    <p:cond delay="0"/>
                                  </p:stCondLst>
                                  <p:childTnLst>
                                    <p:animEffect transition="out" filter="barn(outVertical)">
                                      <p:cBhvr>
                                        <p:cTn id="78" dur="500"/>
                                        <p:tgtEl>
                                          <p:spTgt spid="1026"/>
                                        </p:tgtEl>
                                      </p:cBhvr>
                                    </p:animEffect>
                                    <p:set>
                                      <p:cBhvr>
                                        <p:cTn id="79" dur="1" fill="hold">
                                          <p:stCondLst>
                                            <p:cond delay="499"/>
                                          </p:stCondLst>
                                        </p:cTn>
                                        <p:tgtEl>
                                          <p:spTgt spid="1026"/>
                                        </p:tgtEl>
                                        <p:attrNameLst>
                                          <p:attrName>style.visibility</p:attrName>
                                        </p:attrNameLst>
                                      </p:cBhvr>
                                      <p:to>
                                        <p:strVal val="hidden"/>
                                      </p:to>
                                    </p:set>
                                  </p:childTnLst>
                                </p:cTn>
                              </p:par>
                              <p:par>
                                <p:cTn id="80" presetID="16" presetClass="exit" presetSubtype="37" fill="hold" grpId="0" nodeType="withEffect">
                                  <p:stCondLst>
                                    <p:cond delay="0"/>
                                  </p:stCondLst>
                                  <p:childTnLst>
                                    <p:animEffect transition="out" filter="barn(outVertical)">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6" presetClass="exit" presetSubtype="37" fill="hold" grpId="0" nodeType="withEffect">
                                  <p:stCondLst>
                                    <p:cond delay="0"/>
                                  </p:stCondLst>
                                  <p:childTnLst>
                                    <p:animEffect transition="out" filter="barn(outVertical)">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6" presetClass="exit" presetSubtype="37" fill="hold" grpId="0" nodeType="withEffect">
                                  <p:stCondLst>
                                    <p:cond delay="0"/>
                                  </p:stCondLst>
                                  <p:childTnLst>
                                    <p:animEffect transition="out" filter="barn(outVertical)">
                                      <p:cBhvr>
                                        <p:cTn id="87" dur="500"/>
                                        <p:tgtEl>
                                          <p:spTgt spid="27"/>
                                        </p:tgtEl>
                                      </p:cBhvr>
                                    </p:animEffect>
                                    <p:set>
                                      <p:cBhvr>
                                        <p:cTn id="88" dur="1" fill="hold">
                                          <p:stCondLst>
                                            <p:cond delay="499"/>
                                          </p:stCondLst>
                                        </p:cTn>
                                        <p:tgtEl>
                                          <p:spTgt spid="27"/>
                                        </p:tgtEl>
                                        <p:attrNameLst>
                                          <p:attrName>style.visibility</p:attrName>
                                        </p:attrNameLst>
                                      </p:cBhvr>
                                      <p:to>
                                        <p:strVal val="hidden"/>
                                      </p:to>
                                    </p:set>
                                  </p:childTnLst>
                                </p:cTn>
                              </p:par>
                              <p:par>
                                <p:cTn id="89" presetID="16" presetClass="exit" presetSubtype="37" fill="hold" grpId="0" nodeType="withEffect">
                                  <p:stCondLst>
                                    <p:cond delay="0"/>
                                  </p:stCondLst>
                                  <p:childTnLst>
                                    <p:animEffect transition="out" filter="barn(outVertical)">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par>
                                <p:cTn id="92" presetID="16" presetClass="exit" presetSubtype="37" fill="hold" grpId="0" nodeType="withEffect">
                                  <p:stCondLst>
                                    <p:cond delay="0"/>
                                  </p:stCondLst>
                                  <p:childTnLst>
                                    <p:animEffect transition="out" filter="barn(outVertical)">
                                      <p:cBhvr>
                                        <p:cTn id="93" dur="500"/>
                                        <p:tgtEl>
                                          <p:spTgt spid="39"/>
                                        </p:tgtEl>
                                      </p:cBhvr>
                                    </p:animEffect>
                                    <p:set>
                                      <p:cBhvr>
                                        <p:cTn id="94" dur="1" fill="hold">
                                          <p:stCondLst>
                                            <p:cond delay="499"/>
                                          </p:stCondLst>
                                        </p:cTn>
                                        <p:tgtEl>
                                          <p:spTgt spid="39"/>
                                        </p:tgtEl>
                                        <p:attrNameLst>
                                          <p:attrName>style.visibility</p:attrName>
                                        </p:attrNameLst>
                                      </p:cBhvr>
                                      <p:to>
                                        <p:strVal val="hidden"/>
                                      </p:to>
                                    </p:set>
                                  </p:childTnLst>
                                </p:cTn>
                              </p:par>
                              <p:par>
                                <p:cTn id="95" presetID="16" presetClass="exit" presetSubtype="37" fill="hold" grpId="0" nodeType="withEffect">
                                  <p:stCondLst>
                                    <p:cond delay="0"/>
                                  </p:stCondLst>
                                  <p:childTnLst>
                                    <p:animEffect transition="out" filter="barn(outVertical)">
                                      <p:cBhvr>
                                        <p:cTn id="96" dur="500"/>
                                        <p:tgtEl>
                                          <p:spTgt spid="43"/>
                                        </p:tgtEl>
                                      </p:cBhvr>
                                    </p:animEffect>
                                    <p:set>
                                      <p:cBhvr>
                                        <p:cTn id="97" dur="1" fill="hold">
                                          <p:stCondLst>
                                            <p:cond delay="499"/>
                                          </p:stCondLst>
                                        </p:cTn>
                                        <p:tgtEl>
                                          <p:spTgt spid="43"/>
                                        </p:tgtEl>
                                        <p:attrNameLst>
                                          <p:attrName>style.visibility</p:attrName>
                                        </p:attrNameLst>
                                      </p:cBhvr>
                                      <p:to>
                                        <p:strVal val="hidden"/>
                                      </p:to>
                                    </p:set>
                                  </p:childTnLst>
                                </p:cTn>
                              </p:par>
                              <p:par>
                                <p:cTn id="98" presetID="16" presetClass="exit" presetSubtype="37" fill="hold" grpId="0" nodeType="withEffect">
                                  <p:stCondLst>
                                    <p:cond delay="0"/>
                                  </p:stCondLst>
                                  <p:childTnLst>
                                    <p:animEffect transition="out" filter="barn(outVertical)">
                                      <p:cBhvr>
                                        <p:cTn id="99" dur="500"/>
                                        <p:tgtEl>
                                          <p:spTgt spid="23"/>
                                        </p:tgtEl>
                                      </p:cBhvr>
                                    </p:animEffect>
                                    <p:set>
                                      <p:cBhvr>
                                        <p:cTn id="100" dur="1" fill="hold">
                                          <p:stCondLst>
                                            <p:cond delay="499"/>
                                          </p:stCondLst>
                                        </p:cTn>
                                        <p:tgtEl>
                                          <p:spTgt spid="23"/>
                                        </p:tgtEl>
                                        <p:attrNameLst>
                                          <p:attrName>style.visibility</p:attrName>
                                        </p:attrNameLst>
                                      </p:cBhvr>
                                      <p:to>
                                        <p:strVal val="hidden"/>
                                      </p:to>
                                    </p:set>
                                  </p:childTnLst>
                                </p:cTn>
                              </p:par>
                              <p:par>
                                <p:cTn id="101" presetID="16" presetClass="exit" presetSubtype="37" fill="hold" grpId="0" nodeType="withEffect">
                                  <p:stCondLst>
                                    <p:cond delay="0"/>
                                  </p:stCondLst>
                                  <p:childTnLst>
                                    <p:animEffect transition="out" filter="barn(outVertical)">
                                      <p:cBhvr>
                                        <p:cTn id="102" dur="500"/>
                                        <p:tgtEl>
                                          <p:spTgt spid="53"/>
                                        </p:tgtEl>
                                      </p:cBhvr>
                                    </p:animEffect>
                                    <p:set>
                                      <p:cBhvr>
                                        <p:cTn id="103"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31" grpId="0" animBg="1"/>
      <p:bldP spid="31" grpId="1" animBg="1"/>
      <p:bldP spid="33" grpId="0" animBg="1"/>
      <p:bldP spid="33" grpId="1" animBg="1"/>
      <p:bldP spid="36" grpId="0" animBg="1"/>
      <p:bldP spid="36" grpId="1" animBg="1"/>
      <p:bldP spid="37" grpId="0" animBg="1"/>
      <p:bldP spid="37" grpId="1" animBg="1"/>
      <p:bldP spid="39" grpId="0" animBg="1"/>
      <p:bldP spid="44" grpId="0" animBg="1"/>
      <p:bldP spid="44" grpId="1" animBg="1"/>
      <p:bldP spid="43" grpId="0" animBg="1"/>
      <p:bldP spid="23" grpId="0" animBg="1"/>
      <p:bldP spid="9" grpId="0" animBg="1"/>
      <p:bldP spid="9" grpId="1" animBg="1"/>
      <p:bldP spid="45" grpId="0" animBg="1"/>
      <p:bldP spid="45" grpId="1" animBg="1"/>
      <p:bldP spid="2" grpId="0" animBg="1"/>
      <p:bldP spid="46" grpId="0" animBg="1"/>
      <p:bldP spid="47" grpId="0" animBg="1"/>
      <p:bldP spid="48" grpId="0" animBg="1"/>
      <p:bldP spid="49" grpId="0" animBg="1"/>
      <p:bldP spid="50" grpId="0" animBg="1"/>
      <p:bldP spid="51" grpId="0" animBg="1"/>
      <p:bldP spid="52" grpId="0" animBg="1"/>
      <p:bldP spid="53" grpId="0" animBg="1"/>
      <p:bldP spid="35" grpId="0" animBg="1"/>
      <p:bldP spid="3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446270"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Remember – we use the present tense of </a:t>
            </a:r>
            <a:r>
              <a:rPr kumimoji="0" lang="en-US" sz="2400" b="1" i="1"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together with a past participle to mean ‘have done’ or ‘did’:</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151583" y="3792997"/>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hast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deine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Tante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besuch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4631858" y="3792998"/>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 / 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a:t>
            </a:r>
          </a:p>
        </p:txBody>
      </p:sp>
      <p:sp>
        <p:nvSpPr>
          <p:cNvPr id="12" name="TextBox 11">
            <a:extLst>
              <a:ext uri="{FF2B5EF4-FFF2-40B4-BE49-F238E27FC236}">
                <a16:creationId xmlns:a16="http://schemas.microsoft.com/office/drawing/2014/main" id="{B7307C93-EB77-9142-96E0-FD8B5CE3BB55}"/>
              </a:ext>
            </a:extLst>
          </p:cNvPr>
          <p:cNvSpPr txBox="1"/>
          <p:nvPr/>
        </p:nvSpPr>
        <p:spPr>
          <a:xfrm>
            <a:off x="143838" y="1988103"/>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Sport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mach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788910" y="1982566"/>
            <a:ext cx="7883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done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sport. / 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sport.</a:t>
            </a: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8033112" y="2445266"/>
            <a:ext cx="3194845" cy="707850"/>
          </a:xfrm>
          <a:prstGeom prst="wedgeRoundRectCallout">
            <a:avLst>
              <a:gd name="adj1" fmla="val -59584"/>
              <a:gd name="adj2" fmla="val -1978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the stem = infinitive minus the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BBF0AA1-4CDD-4337-B42B-534031E03C92}"/>
              </a:ext>
            </a:extLst>
          </p:cNvPr>
          <p:cNvSpPr txBox="1"/>
          <p:nvPr/>
        </p:nvSpPr>
        <p:spPr>
          <a:xfrm>
            <a:off x="143838" y="2505684"/>
            <a:ext cx="7617132"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The past participle of many verbs is: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B2072E01-1E2C-4059-9F71-B6AE7F5668F1}"/>
              </a:ext>
            </a:extLst>
          </p:cNvPr>
          <p:cNvSpPr txBox="1"/>
          <p:nvPr/>
        </p:nvSpPr>
        <p:spPr>
          <a:xfrm>
            <a:off x="151583" y="3151225"/>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that start with prefixes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 not add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139067" y="4371158"/>
            <a:ext cx="4101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hat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Geld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verdien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309D55F-3931-4ADC-92D8-94AC9493ADF8}"/>
              </a:ext>
            </a:extLst>
          </p:cNvPr>
          <p:cNvSpPr txBox="1"/>
          <p:nvPr/>
        </p:nvSpPr>
        <p:spPr>
          <a:xfrm>
            <a:off x="4069080" y="4371159"/>
            <a:ext cx="8590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 / 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a:t>
            </a:r>
          </a:p>
        </p:txBody>
      </p:sp>
      <p:sp>
        <p:nvSpPr>
          <p:cNvPr id="29" name="TextBox 28">
            <a:extLst>
              <a:ext uri="{FF2B5EF4-FFF2-40B4-BE49-F238E27FC236}">
                <a16:creationId xmlns:a16="http://schemas.microsoft.com/office/drawing/2014/main" id="{22C70413-424D-4CD8-A606-85D2AB894DE9}"/>
              </a:ext>
            </a:extLst>
          </p:cNvPr>
          <p:cNvSpPr txBox="1"/>
          <p:nvPr/>
        </p:nvSpPr>
        <p:spPr>
          <a:xfrm>
            <a:off x="139067" y="4951643"/>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die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Geschicht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erzähl</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FA814973-E327-4882-943D-D74990474197}"/>
              </a:ext>
            </a:extLst>
          </p:cNvPr>
          <p:cNvSpPr txBox="1"/>
          <p:nvPr/>
        </p:nvSpPr>
        <p:spPr>
          <a:xfrm>
            <a:off x="5499452" y="4943392"/>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 / 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a:t>
            </a: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294013" y="5532126"/>
            <a:ext cx="5718167" cy="724351"/>
          </a:xfrm>
          <a:prstGeom prst="wedgeRoundRectCallout">
            <a:avLst>
              <a:gd name="adj1" fmla="val -22345"/>
              <a:gd name="adj2" fmla="val -5115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prefixes are never ‘stressed’. Always stress the syllable that follows. </a:t>
            </a:r>
          </a:p>
        </p:txBody>
      </p:sp>
      <p:cxnSp>
        <p:nvCxnSpPr>
          <p:cNvPr id="7" name="Straight Connector 6">
            <a:extLst>
              <a:ext uri="{FF2B5EF4-FFF2-40B4-BE49-F238E27FC236}">
                <a16:creationId xmlns:a16="http://schemas.microsoft.com/office/drawing/2014/main" id="{FD51CF75-40A8-4353-8F12-E87BBE7C64EC}"/>
              </a:ext>
            </a:extLst>
          </p:cNvPr>
          <p:cNvCxnSpPr/>
          <p:nvPr/>
        </p:nvCxnSpPr>
        <p:spPr>
          <a:xfrm>
            <a:off x="3691890" y="416322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424046-D448-4BCB-8E88-B231DDDDDCE4}"/>
              </a:ext>
            </a:extLst>
          </p:cNvPr>
          <p:cNvCxnSpPr/>
          <p:nvPr/>
        </p:nvCxnSpPr>
        <p:spPr>
          <a:xfrm>
            <a:off x="3137695" y="47385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C2056C-7303-409F-B31D-09516BF150BF}"/>
              </a:ext>
            </a:extLst>
          </p:cNvPr>
          <p:cNvCxnSpPr/>
          <p:nvPr/>
        </p:nvCxnSpPr>
        <p:spPr>
          <a:xfrm>
            <a:off x="4411720" y="53100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A3214FD-0E11-44F8-9F6D-F58FCAFF3CA2}"/>
              </a:ext>
            </a:extLst>
          </p:cNvPr>
          <p:cNvCxnSpPr>
            <a:cxnSpLocks/>
          </p:cNvCxnSpPr>
          <p:nvPr/>
        </p:nvCxnSpPr>
        <p:spPr>
          <a:xfrm>
            <a:off x="3486150" y="2349662"/>
            <a:ext cx="92557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4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20" grpId="0" animBg="1"/>
      <p:bldP spid="25" grpId="0"/>
      <p:bldP spid="26" grpId="0"/>
      <p:bldP spid="27" grpId="0"/>
      <p:bldP spid="28" grpId="0"/>
      <p:bldP spid="29" grpId="0"/>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72197"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120032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German past participles of ‘strong’ verbs usually end in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mn-cs"/>
              </a:rPr>
              <a:t>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They form the perfect tense with </a:t>
            </a:r>
            <a:r>
              <a:rPr kumimoji="0" lang="en-US" sz="2400" b="1" i="1"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mn-cs"/>
              </a:rPr>
              <a:t>haben</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for most verbs, and </a:t>
            </a:r>
            <a:r>
              <a:rPr kumimoji="0" lang="en-US" sz="2400" b="1" i="1"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sein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for movement and change of state verbs:</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7307C93-EB77-9142-96E0-FD8B5CE3BB55}"/>
              </a:ext>
            </a:extLst>
          </p:cNvPr>
          <p:cNvSpPr txBox="1"/>
          <p:nvPr/>
        </p:nvSpPr>
        <p:spPr>
          <a:xfrm>
            <a:off x="143838" y="2576847"/>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fahr</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3765138" y="2573257"/>
            <a:ext cx="58060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travelled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travelled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often.</a:t>
            </a:r>
          </a:p>
        </p:txBody>
      </p:sp>
      <p:sp>
        <p:nvSpPr>
          <p:cNvPr id="26" name="TextBox 25">
            <a:extLst>
              <a:ext uri="{FF2B5EF4-FFF2-40B4-BE49-F238E27FC236}">
                <a16:creationId xmlns:a16="http://schemas.microsoft.com/office/drawing/2014/main" id="{B2072E01-1E2C-4059-9F71-B6AE7F5668F1}"/>
              </a:ext>
            </a:extLst>
          </p:cNvPr>
          <p:cNvSpPr txBox="1"/>
          <p:nvPr/>
        </p:nvSpPr>
        <p:spPr>
          <a:xfrm>
            <a:off x="143838" y="4206122"/>
            <a:ext cx="11946996"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And remember: ‘strong’ verbs that start with inseparable prefixes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 not add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7125781" y="5530548"/>
            <a:ext cx="4922381" cy="724351"/>
          </a:xfrm>
          <a:prstGeom prst="wedgeRoundRectCallout">
            <a:avLst>
              <a:gd name="adj1" fmla="val 24270"/>
              <a:gd name="adj2" fmla="val -9558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prefixes are never stressed.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Always stress the syllable that follows. </a:t>
            </a:r>
          </a:p>
        </p:txBody>
      </p:sp>
      <p:sp>
        <p:nvSpPr>
          <p:cNvPr id="2" name="Rectangle 1">
            <a:extLst>
              <a:ext uri="{FF2B5EF4-FFF2-40B4-BE49-F238E27FC236}">
                <a16:creationId xmlns:a16="http://schemas.microsoft.com/office/drawing/2014/main" id="{30CC538F-B838-488D-B765-F707DE940D34}"/>
              </a:ext>
            </a:extLst>
          </p:cNvPr>
          <p:cNvSpPr/>
          <p:nvPr/>
        </p:nvSpPr>
        <p:spPr>
          <a:xfrm>
            <a:off x="9613874" y="2515442"/>
            <a:ext cx="24769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665A73C8-4D98-48BB-A567-DBE77798E51B}"/>
              </a:ext>
            </a:extLst>
          </p:cNvPr>
          <p:cNvSpPr txBox="1"/>
          <p:nvPr/>
        </p:nvSpPr>
        <p:spPr>
          <a:xfrm>
            <a:off x="134934" y="4975284"/>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ver</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gess</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F22D9F1A-484A-45DF-A791-D9437A20BF96}"/>
              </a:ext>
            </a:extLst>
          </p:cNvPr>
          <p:cNvSpPr/>
          <p:nvPr/>
        </p:nvSpPr>
        <p:spPr>
          <a:xfrm>
            <a:off x="8722499" y="4836211"/>
            <a:ext cx="33345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ent</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4CD3728-AB23-4800-ABC5-EBC0855F590E}"/>
              </a:ext>
            </a:extLst>
          </p:cNvPr>
          <p:cNvSpPr txBox="1"/>
          <p:nvPr/>
        </p:nvSpPr>
        <p:spPr>
          <a:xfrm>
            <a:off x="3765138" y="4998714"/>
            <a:ext cx="49223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forgotten</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forgot.</a:t>
            </a:r>
            <a:endPar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pic>
        <p:nvPicPr>
          <p:cNvPr id="28" name="Picture 27" descr="Icon&#10;&#10;Description automatically generated">
            <a:extLst>
              <a:ext uri="{FF2B5EF4-FFF2-40B4-BE49-F238E27FC236}">
                <a16:creationId xmlns:a16="http://schemas.microsoft.com/office/drawing/2014/main" id="{5CF59B08-BB7D-4937-A88C-556C41ED9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5361" y="2143410"/>
            <a:ext cx="299130" cy="292780"/>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B49EBF5F-B199-41E6-9524-A7964534AB5A}"/>
              </a:ext>
            </a:extLst>
          </p:cNvPr>
          <p:cNvSpPr txBox="1"/>
          <p:nvPr/>
        </p:nvSpPr>
        <p:spPr>
          <a:xfrm>
            <a:off x="10088380" y="2053777"/>
            <a:ext cx="1868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2" name="Picture 31" descr="Icon&#10;&#10;Description automatically generated">
            <a:extLst>
              <a:ext uri="{FF2B5EF4-FFF2-40B4-BE49-F238E27FC236}">
                <a16:creationId xmlns:a16="http://schemas.microsoft.com/office/drawing/2014/main" id="{15753272-1FF0-4BAA-A7B1-6880E228E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5667" y="4929578"/>
            <a:ext cx="299130" cy="292780"/>
          </a:xfrm>
          <a:prstGeom prst="rect">
            <a:avLst/>
          </a:prstGeom>
          <a:effectLst>
            <a:outerShdw blurRad="50800" dist="38100" dir="5400000" algn="t" rotWithShape="0">
              <a:prstClr val="black">
                <a:alpha val="40000"/>
              </a:prstClr>
            </a:outerShdw>
          </a:effectLst>
        </p:spPr>
      </p:pic>
      <p:sp>
        <p:nvSpPr>
          <p:cNvPr id="18" name="TextBox 17">
            <a:extLst>
              <a:ext uri="{FF2B5EF4-FFF2-40B4-BE49-F238E27FC236}">
                <a16:creationId xmlns:a16="http://schemas.microsoft.com/office/drawing/2014/main" id="{63AE12E4-2502-4B21-A95C-E3CE7E2EC440}"/>
              </a:ext>
            </a:extLst>
          </p:cNvPr>
          <p:cNvSpPr txBox="1"/>
          <p:nvPr/>
        </p:nvSpPr>
        <p:spPr>
          <a:xfrm>
            <a:off x="159329" y="3289447"/>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Sportler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word</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34832F05-6445-4291-8C00-FAA80CC84A7D}"/>
              </a:ext>
            </a:extLst>
          </p:cNvPr>
          <p:cNvSpPr txBox="1"/>
          <p:nvPr/>
        </p:nvSpPr>
        <p:spPr>
          <a:xfrm>
            <a:off x="3849296" y="3289446"/>
            <a:ext cx="74892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become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became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an athlete.</a:t>
            </a:r>
          </a:p>
        </p:txBody>
      </p:sp>
      <p:sp>
        <p:nvSpPr>
          <p:cNvPr id="30" name="Speech Bubble: Rectangle with Corners Rounded 1">
            <a:extLst>
              <a:ext uri="{FF2B5EF4-FFF2-40B4-BE49-F238E27FC236}">
                <a16:creationId xmlns:a16="http://schemas.microsoft.com/office/drawing/2014/main" id="{7486B3CF-C7F9-4B07-B1CD-163F6EB600E3}"/>
              </a:ext>
            </a:extLst>
          </p:cNvPr>
          <p:cNvSpPr/>
          <p:nvPr/>
        </p:nvSpPr>
        <p:spPr>
          <a:xfrm>
            <a:off x="8064315" y="3078768"/>
            <a:ext cx="3893013" cy="724351"/>
          </a:xfrm>
          <a:prstGeom prst="wedgeRoundRectCallout">
            <a:avLst>
              <a:gd name="adj1" fmla="val 21498"/>
              <a:gd name="adj2" fmla="val -6661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Some strong verbs pattern like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 stem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596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26" grpId="0"/>
      <p:bldP spid="31" grpId="0" animBg="1"/>
      <p:bldP spid="2" grpId="0"/>
      <p:bldP spid="38" grpId="0"/>
      <p:bldP spid="39" grpId="0"/>
      <p:bldP spid="43" grpId="0"/>
      <p:bldP spid="6" grpId="0"/>
      <p:bldP spid="18" grpId="0"/>
      <p:bldP spid="19" grpId="0"/>
      <p:bldP spid="30" grpId="0" animBg="1"/>
      <p:bldP spid="3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62138"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9" name="TextBox 8">
            <a:extLst>
              <a:ext uri="{FF2B5EF4-FFF2-40B4-BE49-F238E27FC236}">
                <a16:creationId xmlns:a16="http://schemas.microsoft.com/office/drawing/2014/main" id="{EA9EAAF4-DC12-C34F-B372-8EBCA80676C4}"/>
              </a:ext>
            </a:extLst>
          </p:cNvPr>
          <p:cNvSpPr txBox="1"/>
          <p:nvPr/>
        </p:nvSpPr>
        <p:spPr>
          <a:xfrm>
            <a:off x="159177" y="1873398"/>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bist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hier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bl</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BBF0AA1-4CDD-4337-B42B-534031E03C92}"/>
              </a:ext>
            </a:extLst>
          </p:cNvPr>
          <p:cNvSpPr txBox="1"/>
          <p:nvPr/>
        </p:nvSpPr>
        <p:spPr>
          <a:xfrm>
            <a:off x="159177" y="1321970"/>
            <a:ext cx="807288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Here are </a:t>
            </a:r>
            <a:r>
              <a:rPr kumimoji="0" lang="en-US" sz="2400" b="0" i="0" u="sng"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three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more patterns you have met: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159177" y="3457312"/>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hat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 toll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un</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2C70413-424D-4CD8-A606-85D2AB894DE9}"/>
              </a:ext>
            </a:extLst>
          </p:cNvPr>
          <p:cNvSpPr txBox="1"/>
          <p:nvPr/>
        </p:nvSpPr>
        <p:spPr>
          <a:xfrm>
            <a:off x="159177" y="5074365"/>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Deutsch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spr</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o</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1E163A47-B5C3-4827-85C8-F65587AF07B1}"/>
              </a:ext>
            </a:extLst>
          </p:cNvPr>
          <p:cNvSpPr/>
          <p:nvPr/>
        </p:nvSpPr>
        <p:spPr>
          <a:xfrm>
            <a:off x="8845732" y="2090824"/>
            <a:ext cx="318709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ei</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ie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6A1E7997-48FD-440D-97CA-A6520339EC9D}"/>
              </a:ext>
            </a:extLst>
          </p:cNvPr>
          <p:cNvSpPr/>
          <p:nvPr/>
        </p:nvSpPr>
        <p:spPr>
          <a:xfrm>
            <a:off x="9190689" y="3793242"/>
            <a:ext cx="29017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[u]</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931DAB0B-20E7-4213-A8BE-86B051ED1113}"/>
              </a:ext>
            </a:extLst>
          </p:cNvPr>
          <p:cNvSpPr/>
          <p:nvPr/>
        </p:nvSpPr>
        <p:spPr>
          <a:xfrm>
            <a:off x="8811267" y="5315708"/>
            <a:ext cx="32560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[o]</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1EE6AC8D-51E2-44C6-8D50-3B1BC413D82D}"/>
              </a:ext>
            </a:extLst>
          </p:cNvPr>
          <p:cNvSpPr txBox="1"/>
          <p:nvPr/>
        </p:nvSpPr>
        <p:spPr>
          <a:xfrm>
            <a:off x="4542020" y="1873398"/>
            <a:ext cx="33549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stayed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stayed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here.</a:t>
            </a:r>
          </a:p>
        </p:txBody>
      </p:sp>
      <p:sp>
        <p:nvSpPr>
          <p:cNvPr id="41" name="TextBox 40">
            <a:extLst>
              <a:ext uri="{FF2B5EF4-FFF2-40B4-BE49-F238E27FC236}">
                <a16:creationId xmlns:a16="http://schemas.microsoft.com/office/drawing/2014/main" id="{E9986E69-FE48-427A-B3DD-B56EAE1D14CF}"/>
              </a:ext>
            </a:extLst>
          </p:cNvPr>
          <p:cNvSpPr txBox="1"/>
          <p:nvPr/>
        </p:nvSpPr>
        <p:spPr>
          <a:xfrm>
            <a:off x="4516603" y="3490451"/>
            <a:ext cx="58060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found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found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it great.</a:t>
            </a:r>
          </a:p>
        </p:txBody>
      </p:sp>
      <p:sp>
        <p:nvSpPr>
          <p:cNvPr id="42" name="TextBox 41">
            <a:extLst>
              <a:ext uri="{FF2B5EF4-FFF2-40B4-BE49-F238E27FC236}">
                <a16:creationId xmlns:a16="http://schemas.microsoft.com/office/drawing/2014/main" id="{7C0194F4-1112-47C7-AFA4-43BA900E4CCD}"/>
              </a:ext>
            </a:extLst>
          </p:cNvPr>
          <p:cNvSpPr txBox="1"/>
          <p:nvPr/>
        </p:nvSpPr>
        <p:spPr>
          <a:xfrm>
            <a:off x="5221140" y="5042640"/>
            <a:ext cx="3256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spoken</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spoke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German.</a:t>
            </a:r>
          </a:p>
        </p:txBody>
      </p:sp>
      <p:pic>
        <p:nvPicPr>
          <p:cNvPr id="28" name="Picture 27" descr="Icon&#10;&#10;Description automatically generated">
            <a:extLst>
              <a:ext uri="{FF2B5EF4-FFF2-40B4-BE49-F238E27FC236}">
                <a16:creationId xmlns:a16="http://schemas.microsoft.com/office/drawing/2014/main" id="{318D9203-CD36-4FA4-900A-1AAE55171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0856" y="1681130"/>
            <a:ext cx="299130" cy="292780"/>
          </a:xfrm>
          <a:prstGeom prst="rect">
            <a:avLst/>
          </a:prstGeom>
          <a:effectLst>
            <a:outerShdw blurRad="50800" dist="38100" dir="5400000" algn="t" rotWithShape="0">
              <a:prstClr val="black">
                <a:alpha val="40000"/>
              </a:prstClr>
            </a:outerShdw>
          </a:effectLst>
        </p:spPr>
      </p:pic>
      <p:sp>
        <p:nvSpPr>
          <p:cNvPr id="30" name="TextBox 29">
            <a:extLst>
              <a:ext uri="{FF2B5EF4-FFF2-40B4-BE49-F238E27FC236}">
                <a16:creationId xmlns:a16="http://schemas.microsoft.com/office/drawing/2014/main" id="{64F822E9-2D9C-4569-8D1F-F2E65F2ACEEC}"/>
              </a:ext>
            </a:extLst>
          </p:cNvPr>
          <p:cNvSpPr txBox="1"/>
          <p:nvPr/>
        </p:nvSpPr>
        <p:spPr>
          <a:xfrm>
            <a:off x="10163875" y="1591497"/>
            <a:ext cx="1868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bleiben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2" name="Picture 31" descr="Icon&#10;&#10;Description automatically generated">
            <a:extLst>
              <a:ext uri="{FF2B5EF4-FFF2-40B4-BE49-F238E27FC236}">
                <a16:creationId xmlns:a16="http://schemas.microsoft.com/office/drawing/2014/main" id="{4FB5BC58-5505-4950-BCBE-38F8A1491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6014" y="3316112"/>
            <a:ext cx="299130" cy="292780"/>
          </a:xfrm>
          <a:prstGeom prst="rect">
            <a:avLst/>
          </a:prstGeom>
          <a:effectLst>
            <a:outerShdw blurRad="50800" dist="38100" dir="5400000" algn="t" rotWithShape="0">
              <a:prstClr val="black">
                <a:alpha val="40000"/>
              </a:prstClr>
            </a:outerShdw>
          </a:effectLst>
        </p:spPr>
      </p:pic>
      <p:sp>
        <p:nvSpPr>
          <p:cNvPr id="33" name="TextBox 32">
            <a:extLst>
              <a:ext uri="{FF2B5EF4-FFF2-40B4-BE49-F238E27FC236}">
                <a16:creationId xmlns:a16="http://schemas.microsoft.com/office/drawing/2014/main" id="{3DF52FA1-E63E-4442-9EF3-56D7741EBA88}"/>
              </a:ext>
            </a:extLst>
          </p:cNvPr>
          <p:cNvSpPr txBox="1"/>
          <p:nvPr/>
        </p:nvSpPr>
        <p:spPr>
          <a:xfrm>
            <a:off x="10189033" y="3226479"/>
            <a:ext cx="1868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descr="Icon&#10;&#10;Description automatically generated">
            <a:extLst>
              <a:ext uri="{FF2B5EF4-FFF2-40B4-BE49-F238E27FC236}">
                <a16:creationId xmlns:a16="http://schemas.microsoft.com/office/drawing/2014/main" id="{192EABE0-0A28-4704-AFF7-CF0966EFFB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0478" y="4951094"/>
            <a:ext cx="299130" cy="292780"/>
          </a:xfrm>
          <a:prstGeom prst="rect">
            <a:avLst/>
          </a:prstGeom>
          <a:effectLst>
            <a:outerShdw blurRad="50800" dist="38100" dir="5400000" algn="t" rotWithShape="0">
              <a:prstClr val="black">
                <a:alpha val="40000"/>
              </a:prstClr>
            </a:outerShdw>
          </a:effectLst>
        </p:spPr>
      </p:pic>
      <p:sp>
        <p:nvSpPr>
          <p:cNvPr id="35" name="TextBox 34">
            <a:extLst>
              <a:ext uri="{FF2B5EF4-FFF2-40B4-BE49-F238E27FC236}">
                <a16:creationId xmlns:a16="http://schemas.microsoft.com/office/drawing/2014/main" id="{2DC9FF44-CC2F-4447-9B0C-C10078AC5BAC}"/>
              </a:ext>
            </a:extLst>
          </p:cNvPr>
          <p:cNvSpPr txBox="1"/>
          <p:nvPr/>
        </p:nvSpPr>
        <p:spPr>
          <a:xfrm>
            <a:off x="10223497" y="4861461"/>
            <a:ext cx="1868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425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7" grpId="0"/>
      <p:bldP spid="29" grpId="0"/>
      <p:bldP spid="24" grpId="0"/>
      <p:bldP spid="36" grpId="0"/>
      <p:bldP spid="37" grpId="0"/>
      <p:bldP spid="40" grpId="0"/>
      <p:bldP spid="41" grpId="0"/>
      <p:bldP spid="42" grpId="0"/>
      <p:bldP spid="30" grpId="0"/>
      <p:bldP spid="33"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28109" cy="869950"/>
          </a:xfrm>
          <a:prstGeom prst="rect">
            <a:avLst/>
          </a:prstGeom>
        </p:spPr>
      </p:pic>
      <p:sp>
        <p:nvSpPr>
          <p:cNvPr id="4" name="Title 3"/>
          <p:cNvSpPr>
            <a:spLocks noGrp="1"/>
          </p:cNvSpPr>
          <p:nvPr>
            <p:ph type="title"/>
          </p:nvPr>
        </p:nvSpPr>
        <p:spPr>
          <a:xfrm>
            <a:off x="0" y="294041"/>
            <a:ext cx="4395266" cy="707849"/>
          </a:xfrm>
        </p:spPr>
        <p:txBody>
          <a:bodyPr>
            <a:normAutofit/>
          </a:bodyPr>
          <a:lstStyle/>
          <a:p>
            <a:r>
              <a:rPr lang="en-GB" sz="3600" b="1" dirty="0" err="1">
                <a:solidFill>
                  <a:schemeClr val="bg1"/>
                </a:solidFill>
              </a:rPr>
              <a:t>Partizipien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72800" y="247046"/>
            <a:ext cx="986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154441" y="447505"/>
            <a:ext cx="84972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Infinitiv</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Kategorie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ist</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richtig</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p:txBody>
      </p:sp>
      <p:pic>
        <p:nvPicPr>
          <p:cNvPr id="34" name="Picture 33" descr="Icon&#10;&#10;Description automatically generated">
            <a:extLst>
              <a:ext uri="{FF2B5EF4-FFF2-40B4-BE49-F238E27FC236}">
                <a16:creationId xmlns:a16="http://schemas.microsoft.com/office/drawing/2014/main" id="{C23E4238-1CF9-4687-A724-9A1BA00AA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9737" y="4296488"/>
            <a:ext cx="292780" cy="292780"/>
          </a:xfrm>
          <a:prstGeom prst="rect">
            <a:avLst/>
          </a:prstGeom>
          <a:effectLst>
            <a:outerShdw blurRad="50800" dist="38100" dir="5400000" algn="t" rotWithShape="0">
              <a:prstClr val="black">
                <a:alpha val="40000"/>
              </a:prstClr>
            </a:outerShdw>
          </a:effectLst>
        </p:spPr>
      </p:pic>
      <p:graphicFrame>
        <p:nvGraphicFramePr>
          <p:cNvPr id="38" name="Table 11">
            <a:extLst>
              <a:ext uri="{FF2B5EF4-FFF2-40B4-BE49-F238E27FC236}">
                <a16:creationId xmlns:a16="http://schemas.microsoft.com/office/drawing/2014/main" id="{70402450-7829-4B42-A20F-57AA37132AE2}"/>
              </a:ext>
            </a:extLst>
          </p:cNvPr>
          <p:cNvGraphicFramePr>
            <a:graphicFrameLocks noGrp="1"/>
          </p:cNvGraphicFramePr>
          <p:nvPr>
            <p:extLst>
              <p:ext uri="{D42A27DB-BD31-4B8C-83A1-F6EECF244321}">
                <p14:modId xmlns:p14="http://schemas.microsoft.com/office/powerpoint/2010/main" val="3505342510"/>
              </p:ext>
            </p:extLst>
          </p:nvPr>
        </p:nvGraphicFramePr>
        <p:xfrm>
          <a:off x="169722" y="3630953"/>
          <a:ext cx="11786743" cy="2194560"/>
        </p:xfrm>
        <a:graphic>
          <a:graphicData uri="http://schemas.openxmlformats.org/drawingml/2006/table">
            <a:tbl>
              <a:tblPr firstRow="1" bandRow="1">
                <a:tableStyleId>{5940675A-B579-460E-94D1-54222C63F5DA}</a:tableStyleId>
              </a:tblPr>
              <a:tblGrid>
                <a:gridCol w="1820786">
                  <a:extLst>
                    <a:ext uri="{9D8B030D-6E8A-4147-A177-3AD203B41FA5}">
                      <a16:colId xmlns:a16="http://schemas.microsoft.com/office/drawing/2014/main" val="2177767079"/>
                    </a:ext>
                  </a:extLst>
                </a:gridCol>
                <a:gridCol w="2108129">
                  <a:extLst>
                    <a:ext uri="{9D8B030D-6E8A-4147-A177-3AD203B41FA5}">
                      <a16:colId xmlns:a16="http://schemas.microsoft.com/office/drawing/2014/main" val="3256694368"/>
                    </a:ext>
                  </a:extLst>
                </a:gridCol>
                <a:gridCol w="1844963">
                  <a:extLst>
                    <a:ext uri="{9D8B030D-6E8A-4147-A177-3AD203B41FA5}">
                      <a16:colId xmlns:a16="http://schemas.microsoft.com/office/drawing/2014/main" val="885314646"/>
                    </a:ext>
                  </a:extLst>
                </a:gridCol>
                <a:gridCol w="2083951">
                  <a:extLst>
                    <a:ext uri="{9D8B030D-6E8A-4147-A177-3AD203B41FA5}">
                      <a16:colId xmlns:a16="http://schemas.microsoft.com/office/drawing/2014/main" val="2545319266"/>
                    </a:ext>
                  </a:extLst>
                </a:gridCol>
                <a:gridCol w="2014393">
                  <a:extLst>
                    <a:ext uri="{9D8B030D-6E8A-4147-A177-3AD203B41FA5}">
                      <a16:colId xmlns:a16="http://schemas.microsoft.com/office/drawing/2014/main" val="1920993318"/>
                    </a:ext>
                  </a:extLst>
                </a:gridCol>
                <a:gridCol w="1914521">
                  <a:extLst>
                    <a:ext uri="{9D8B030D-6E8A-4147-A177-3AD203B41FA5}">
                      <a16:colId xmlns:a16="http://schemas.microsoft.com/office/drawing/2014/main" val="3316762457"/>
                    </a:ext>
                  </a:extLst>
                </a:gridCol>
              </a:tblGrid>
              <a:tr h="0">
                <a:tc>
                  <a:txBody>
                    <a:bodyPr/>
                    <a:lstStyle/>
                    <a:p>
                      <a:pPr algn="ctr"/>
                      <a:r>
                        <a:rPr lang="en-GB" sz="2000" b="1" kern="1200" dirty="0" err="1">
                          <a:solidFill>
                            <a:srgbClr val="115076"/>
                          </a:solidFill>
                          <a:latin typeface="+mn-lt"/>
                          <a:ea typeface="+mn-ea"/>
                          <a:cs typeface="+mn-cs"/>
                        </a:rPr>
                        <a:t>machen</a:t>
                      </a:r>
                      <a:r>
                        <a:rPr lang="en-GB" sz="2000" b="1" kern="1200" dirty="0">
                          <a:solidFill>
                            <a:srgbClr val="115076"/>
                          </a:solidFill>
                          <a:latin typeface="+mn-lt"/>
                          <a:ea typeface="+mn-ea"/>
                          <a:cs typeface="+mn-cs"/>
                        </a:rPr>
                        <a:t> </a:t>
                      </a:r>
                      <a:r>
                        <a:rPr lang="en-GB" sz="2000" b="1" kern="1200" dirty="0">
                          <a:solidFill>
                            <a:srgbClr val="115076"/>
                          </a:solidFill>
                          <a:latin typeface="+mn-lt"/>
                          <a:ea typeface="+mn-ea"/>
                          <a:cs typeface="+mn-cs"/>
                          <a:sym typeface="Wingdings" panose="05000000000000000000" pitchFamily="2" charset="2"/>
                        </a:rPr>
                        <a:t> </a:t>
                      </a:r>
                      <a:r>
                        <a:rPr lang="en-GB" sz="2000" b="1" kern="1200" dirty="0" err="1">
                          <a:solidFill>
                            <a:srgbClr val="115076"/>
                          </a:solidFill>
                          <a:latin typeface="+mn-lt"/>
                          <a:ea typeface="+mn-ea"/>
                          <a:cs typeface="+mn-cs"/>
                        </a:rPr>
                        <a:t>gemacht</a:t>
                      </a:r>
                      <a:endParaRPr lang="en-GB" sz="2000" b="1" kern="1200" dirty="0">
                        <a:solidFill>
                          <a:srgbClr val="115076"/>
                        </a:solidFill>
                        <a:latin typeface="+mn-lt"/>
                        <a:ea typeface="+mn-ea"/>
                        <a:cs typeface="+mn-cs"/>
                      </a:endParaRPr>
                    </a:p>
                    <a:p>
                      <a:pPr algn="ctr"/>
                      <a:r>
                        <a:rPr lang="en-GB" sz="2000" b="1" dirty="0">
                          <a:solidFill>
                            <a:srgbClr val="115076"/>
                          </a:solidFill>
                        </a:rPr>
                        <a:t>regular</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GB" sz="2000" b="1" kern="1200" dirty="0" err="1">
                          <a:solidFill>
                            <a:srgbClr val="115076"/>
                          </a:solidFill>
                          <a:latin typeface="+mn-lt"/>
                          <a:ea typeface="+mn-ea"/>
                          <a:cs typeface="+mn-cs"/>
                        </a:rPr>
                        <a:t>fahren</a:t>
                      </a:r>
                      <a:r>
                        <a:rPr lang="en-GB" sz="2000" b="1" kern="1200" dirty="0">
                          <a:solidFill>
                            <a:srgbClr val="115076"/>
                          </a:solidFill>
                          <a:latin typeface="+mn-lt"/>
                          <a:ea typeface="+mn-ea"/>
                          <a:cs typeface="+mn-cs"/>
                        </a:rPr>
                        <a:t> </a:t>
                      </a:r>
                      <a:r>
                        <a:rPr lang="en-GB" sz="2000" b="1" kern="1200" dirty="0">
                          <a:solidFill>
                            <a:srgbClr val="115076"/>
                          </a:solidFill>
                          <a:latin typeface="+mn-lt"/>
                          <a:ea typeface="+mn-ea"/>
                          <a:cs typeface="+mn-cs"/>
                          <a:sym typeface="Wingdings" panose="05000000000000000000" pitchFamily="2" charset="2"/>
                        </a:rPr>
                        <a:t> </a:t>
                      </a:r>
                      <a:r>
                        <a:rPr lang="en-GB" sz="2000" b="1" kern="1200" dirty="0" err="1">
                          <a:solidFill>
                            <a:srgbClr val="115076"/>
                          </a:solidFill>
                          <a:latin typeface="+mn-lt"/>
                          <a:ea typeface="+mn-ea"/>
                          <a:cs typeface="+mn-cs"/>
                        </a:rPr>
                        <a:t>gefahren</a:t>
                      </a:r>
                      <a:endParaRPr lang="en-GB" sz="2000" b="1" kern="1200" dirty="0">
                        <a:solidFill>
                          <a:srgbClr val="115076"/>
                        </a:solidFill>
                        <a:latin typeface="+mn-lt"/>
                        <a:ea typeface="+mn-ea"/>
                        <a:cs typeface="+mn-cs"/>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GB" sz="2000" b="1" kern="1200" dirty="0" err="1">
                          <a:solidFill>
                            <a:srgbClr val="115076"/>
                          </a:solidFill>
                          <a:latin typeface="+mn-lt"/>
                          <a:ea typeface="+mn-ea"/>
                          <a:cs typeface="+mn-cs"/>
                        </a:rPr>
                        <a:t>bleiben</a:t>
                      </a:r>
                      <a:r>
                        <a:rPr lang="en-GB" sz="2000" b="1" kern="1200" dirty="0">
                          <a:solidFill>
                            <a:srgbClr val="115076"/>
                          </a:solidFill>
                          <a:latin typeface="+mn-lt"/>
                          <a:ea typeface="+mn-ea"/>
                          <a:cs typeface="+mn-cs"/>
                        </a:rPr>
                        <a:t> </a:t>
                      </a:r>
                      <a:r>
                        <a:rPr lang="en-GB" sz="2000" b="1" kern="1200" dirty="0">
                          <a:solidFill>
                            <a:srgbClr val="115076"/>
                          </a:solidFill>
                          <a:latin typeface="+mn-lt"/>
                          <a:ea typeface="+mn-ea"/>
                          <a:cs typeface="+mn-cs"/>
                          <a:sym typeface="Wingdings" panose="05000000000000000000" pitchFamily="2" charset="2"/>
                        </a:rPr>
                        <a:t> </a:t>
                      </a:r>
                      <a:r>
                        <a:rPr lang="en-GB" sz="2000" b="1" kern="1200" dirty="0" err="1">
                          <a:solidFill>
                            <a:srgbClr val="115076"/>
                          </a:solidFill>
                          <a:latin typeface="+mn-lt"/>
                          <a:ea typeface="+mn-ea"/>
                          <a:cs typeface="+mn-cs"/>
                          <a:sym typeface="Wingdings" panose="05000000000000000000" pitchFamily="2" charset="2"/>
                        </a:rPr>
                        <a:t>gebl</a:t>
                      </a:r>
                      <a:r>
                        <a:rPr lang="en-GB" sz="2000" b="1" kern="1200" dirty="0" err="1">
                          <a:solidFill>
                            <a:srgbClr val="FF3300"/>
                          </a:solidFill>
                          <a:latin typeface="+mn-lt"/>
                          <a:ea typeface="+mn-ea"/>
                          <a:cs typeface="+mn-cs"/>
                          <a:sym typeface="Wingdings" panose="05000000000000000000" pitchFamily="2" charset="2"/>
                        </a:rPr>
                        <a:t>ie</a:t>
                      </a:r>
                      <a:r>
                        <a:rPr lang="en-GB" sz="2000" b="1" kern="1200" dirty="0" err="1">
                          <a:solidFill>
                            <a:srgbClr val="115076"/>
                          </a:solidFill>
                          <a:latin typeface="+mn-lt"/>
                          <a:ea typeface="+mn-ea"/>
                          <a:cs typeface="+mn-cs"/>
                          <a:sym typeface="Wingdings" panose="05000000000000000000" pitchFamily="2" charset="2"/>
                        </a:rPr>
                        <a:t>ben</a:t>
                      </a:r>
                      <a:endParaRPr lang="en-GB" sz="2000" b="1" kern="1200" dirty="0">
                        <a:solidFill>
                          <a:srgbClr val="115076"/>
                        </a:solidFill>
                        <a:latin typeface="+mn-lt"/>
                        <a:ea typeface="+mn-ea"/>
                        <a:cs typeface="+mn-cs"/>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s-ES_tradnl" sz="2000" b="1" kern="1200" dirty="0" err="1">
                          <a:solidFill>
                            <a:srgbClr val="115076"/>
                          </a:solidFill>
                          <a:latin typeface="+mn-lt"/>
                          <a:ea typeface="+mn-ea"/>
                          <a:cs typeface="+mn-cs"/>
                        </a:rPr>
                        <a:t>sprechen</a:t>
                      </a:r>
                      <a:r>
                        <a:rPr lang="es-ES_tradnl" sz="2000" b="1" kern="1200" dirty="0">
                          <a:solidFill>
                            <a:srgbClr val="115076"/>
                          </a:solidFill>
                          <a:latin typeface="+mn-lt"/>
                          <a:ea typeface="+mn-ea"/>
                          <a:cs typeface="+mn-cs"/>
                          <a:sym typeface="Wingdings" panose="05000000000000000000" pitchFamily="2" charset="2"/>
                        </a:rPr>
                        <a:t>   </a:t>
                      </a:r>
                      <a:r>
                        <a:rPr lang="es-ES_tradnl" sz="2000" b="1" kern="1200" dirty="0" err="1">
                          <a:solidFill>
                            <a:srgbClr val="115076"/>
                          </a:solidFill>
                          <a:latin typeface="+mn-lt"/>
                          <a:ea typeface="+mn-ea"/>
                          <a:cs typeface="+mn-cs"/>
                          <a:sym typeface="Wingdings" panose="05000000000000000000" pitchFamily="2" charset="2"/>
                        </a:rPr>
                        <a:t>gespr</a:t>
                      </a:r>
                      <a:r>
                        <a:rPr lang="es-ES_tradnl" sz="2000" b="1" kern="1200" dirty="0" err="1">
                          <a:solidFill>
                            <a:srgbClr val="FF3300"/>
                          </a:solidFill>
                          <a:latin typeface="+mn-lt"/>
                          <a:ea typeface="+mn-ea"/>
                          <a:cs typeface="+mn-cs"/>
                          <a:sym typeface="Wingdings" panose="05000000000000000000" pitchFamily="2" charset="2"/>
                        </a:rPr>
                        <a:t>o</a:t>
                      </a:r>
                      <a:r>
                        <a:rPr lang="es-ES_tradnl" sz="2000" b="1" kern="1200" dirty="0" err="1">
                          <a:solidFill>
                            <a:srgbClr val="115076"/>
                          </a:solidFill>
                          <a:latin typeface="+mn-lt"/>
                          <a:ea typeface="+mn-ea"/>
                          <a:cs typeface="+mn-cs"/>
                          <a:sym typeface="Wingdings" panose="05000000000000000000" pitchFamily="2" charset="2"/>
                        </a:rPr>
                        <a:t>chen</a:t>
                      </a:r>
                      <a:endParaRPr lang="en-GB" sz="2000" b="1" kern="1200" dirty="0">
                        <a:solidFill>
                          <a:srgbClr val="115076"/>
                        </a:solidFill>
                        <a:latin typeface="+mn-lt"/>
                        <a:ea typeface="+mn-ea"/>
                        <a:cs typeface="+mn-cs"/>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s-ES_tradnl" sz="2000" b="1" kern="1200" dirty="0" err="1">
                          <a:solidFill>
                            <a:srgbClr val="115076"/>
                          </a:solidFill>
                          <a:latin typeface="+mn-lt"/>
                          <a:ea typeface="+mn-ea"/>
                          <a:cs typeface="+mn-cs"/>
                        </a:rPr>
                        <a:t>finden</a:t>
                      </a:r>
                      <a:r>
                        <a:rPr lang="es-ES_tradnl" sz="2000" b="1" kern="1200" dirty="0">
                          <a:solidFill>
                            <a:srgbClr val="115076"/>
                          </a:solidFill>
                          <a:latin typeface="+mn-lt"/>
                          <a:ea typeface="+mn-ea"/>
                          <a:cs typeface="+mn-cs"/>
                          <a:sym typeface="Wingdings" panose="05000000000000000000" pitchFamily="2" charset="2"/>
                        </a:rPr>
                        <a:t></a:t>
                      </a:r>
                      <a:br>
                        <a:rPr lang="es-ES_tradnl" sz="2000" b="1" kern="1200" dirty="0">
                          <a:solidFill>
                            <a:srgbClr val="115076"/>
                          </a:solidFill>
                          <a:latin typeface="+mn-lt"/>
                          <a:ea typeface="+mn-ea"/>
                          <a:cs typeface="+mn-cs"/>
                          <a:sym typeface="Wingdings" panose="05000000000000000000" pitchFamily="2" charset="2"/>
                        </a:rPr>
                      </a:br>
                      <a:r>
                        <a:rPr lang="es-ES_tradnl" sz="2000" b="1" kern="1200" dirty="0" err="1">
                          <a:solidFill>
                            <a:srgbClr val="115076"/>
                          </a:solidFill>
                          <a:latin typeface="+mn-lt"/>
                          <a:ea typeface="+mn-ea"/>
                          <a:cs typeface="+mn-cs"/>
                          <a:sym typeface="Wingdings" panose="05000000000000000000" pitchFamily="2" charset="2"/>
                        </a:rPr>
                        <a:t>gef</a:t>
                      </a:r>
                      <a:r>
                        <a:rPr lang="es-ES_tradnl" sz="2000" b="1" kern="1200" dirty="0" err="1">
                          <a:solidFill>
                            <a:srgbClr val="FF3300"/>
                          </a:solidFill>
                          <a:latin typeface="+mn-lt"/>
                          <a:ea typeface="+mn-ea"/>
                          <a:cs typeface="+mn-cs"/>
                          <a:sym typeface="Wingdings" panose="05000000000000000000" pitchFamily="2" charset="2"/>
                        </a:rPr>
                        <a:t>u</a:t>
                      </a:r>
                      <a:r>
                        <a:rPr lang="es-ES_tradnl" sz="2000" b="1" kern="1200" dirty="0" err="1">
                          <a:solidFill>
                            <a:srgbClr val="115076"/>
                          </a:solidFill>
                          <a:latin typeface="+mn-lt"/>
                          <a:ea typeface="+mn-ea"/>
                          <a:cs typeface="+mn-cs"/>
                          <a:sym typeface="Wingdings" panose="05000000000000000000" pitchFamily="2" charset="2"/>
                        </a:rPr>
                        <a:t>nden</a:t>
                      </a:r>
                      <a:endParaRPr lang="en-GB" sz="2000" b="1" kern="1200" dirty="0">
                        <a:solidFill>
                          <a:srgbClr val="115076"/>
                        </a:solidFill>
                        <a:latin typeface="+mn-lt"/>
                        <a:ea typeface="+mn-ea"/>
                        <a:cs typeface="+mn-cs"/>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GB" sz="2000" b="1" kern="1200" dirty="0" err="1">
                          <a:solidFill>
                            <a:srgbClr val="115076"/>
                          </a:solidFill>
                          <a:latin typeface="+mn-lt"/>
                          <a:ea typeface="+mn-ea"/>
                          <a:cs typeface="+mn-cs"/>
                        </a:rPr>
                        <a:t>vergessen</a:t>
                      </a:r>
                      <a:br>
                        <a:rPr lang="en-GB" sz="2000" b="1" kern="1200" dirty="0">
                          <a:solidFill>
                            <a:srgbClr val="115076"/>
                          </a:solidFill>
                          <a:latin typeface="+mn-lt"/>
                          <a:ea typeface="+mn-ea"/>
                          <a:cs typeface="+mn-cs"/>
                        </a:rPr>
                      </a:br>
                      <a:r>
                        <a:rPr lang="en-GB" sz="2000" b="1" kern="1200" dirty="0">
                          <a:solidFill>
                            <a:srgbClr val="115076"/>
                          </a:solidFill>
                          <a:latin typeface="+mn-lt"/>
                          <a:ea typeface="+mn-ea"/>
                          <a:cs typeface="+mn-cs"/>
                        </a:rPr>
                        <a:t>infinitive</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7594007"/>
                  </a:ext>
                </a:extLst>
              </a:tr>
              <a:tr h="268225">
                <a:tc>
                  <a:txBody>
                    <a:bodyPr/>
                    <a:lstStyle/>
                    <a:p>
                      <a:pPr algn="ctr"/>
                      <a:r>
                        <a:rPr lang="en-GB" sz="2000" b="1" dirty="0" err="1">
                          <a:solidFill>
                            <a:srgbClr val="115076"/>
                          </a:solidFill>
                        </a:rPr>
                        <a:t>wohnen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legen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bleiben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sterben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springen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verlassen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7011610"/>
                  </a:ext>
                </a:extLst>
              </a:tr>
              <a:tr h="268225">
                <a:tc>
                  <a:txBody>
                    <a:bodyPr/>
                    <a:lstStyle/>
                    <a:p>
                      <a:pPr algn="ctr"/>
                      <a:r>
                        <a:rPr lang="en-GB" sz="2000" b="1" dirty="0" err="1">
                          <a:solidFill>
                            <a:srgbClr val="115076"/>
                          </a:solidFill>
                        </a:rPr>
                        <a:t>verdienen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ankommen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steigen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werden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stattfinden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erfahren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428381"/>
                  </a:ext>
                </a:extLst>
              </a:tr>
              <a:tr h="268225">
                <a:tc>
                  <a:txBody>
                    <a:bodyPr/>
                    <a:lstStyle/>
                    <a:p>
                      <a:pPr algn="ctr"/>
                      <a:r>
                        <a:rPr lang="en-GB" sz="2000" b="1" dirty="0" err="1">
                          <a:solidFill>
                            <a:srgbClr val="115076"/>
                          </a:solidFill>
                        </a:rPr>
                        <a:t>erlauben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tragen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schreiben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gewinnen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singen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enthalten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9951473"/>
                  </a:ext>
                </a:extLst>
              </a:tr>
            </a:tbl>
          </a:graphicData>
        </a:graphic>
      </p:graphicFrame>
      <p:pic>
        <p:nvPicPr>
          <p:cNvPr id="39" name="Picture 38" descr="Icon&#10;&#10;Description automatically generated">
            <a:extLst>
              <a:ext uri="{FF2B5EF4-FFF2-40B4-BE49-F238E27FC236}">
                <a16:creationId xmlns:a16="http://schemas.microsoft.com/office/drawing/2014/main" id="{76E4EF9F-35D0-43BF-9968-58A4529B63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5531" y="4281875"/>
            <a:ext cx="299130" cy="292780"/>
          </a:xfrm>
          <a:prstGeom prst="rect">
            <a:avLst/>
          </a:prstGeom>
          <a:effectLst>
            <a:outerShdw blurRad="50800" dist="38100" dir="5400000" algn="t" rotWithShape="0">
              <a:prstClr val="black">
                <a:alpha val="40000"/>
              </a:prstClr>
            </a:outerShdw>
          </a:effectLst>
        </p:spPr>
      </p:pic>
      <p:pic>
        <p:nvPicPr>
          <p:cNvPr id="40" name="Picture 39" descr="Icon&#10;&#10;Description automatically generated">
            <a:extLst>
              <a:ext uri="{FF2B5EF4-FFF2-40B4-BE49-F238E27FC236}">
                <a16:creationId xmlns:a16="http://schemas.microsoft.com/office/drawing/2014/main" id="{F6F8CA0B-EB68-42D1-AE95-9A54163FAC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5017" y="4294720"/>
            <a:ext cx="299130" cy="292780"/>
          </a:xfrm>
          <a:prstGeom prst="rect">
            <a:avLst/>
          </a:prstGeom>
          <a:effectLst>
            <a:outerShdw blurRad="50800" dist="38100" dir="5400000" algn="t" rotWithShape="0">
              <a:prstClr val="black">
                <a:alpha val="40000"/>
              </a:prstClr>
            </a:outerShdw>
          </a:effectLst>
        </p:spPr>
      </p:pic>
      <p:pic>
        <p:nvPicPr>
          <p:cNvPr id="43" name="Picture 42" descr="Icon&#10;&#10;Description automatically generated">
            <a:extLst>
              <a:ext uri="{FF2B5EF4-FFF2-40B4-BE49-F238E27FC236}">
                <a16:creationId xmlns:a16="http://schemas.microsoft.com/office/drawing/2014/main" id="{7AE14FAA-BBE1-47AE-992D-AD4B9B8C3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2439" y="4272270"/>
            <a:ext cx="299130" cy="292780"/>
          </a:xfrm>
          <a:prstGeom prst="rect">
            <a:avLst/>
          </a:prstGeom>
          <a:effectLst>
            <a:outerShdw blurRad="50800" dist="38100" dir="5400000" algn="t" rotWithShape="0">
              <a:prstClr val="black">
                <a:alpha val="40000"/>
              </a:prstClr>
            </a:outerShdw>
          </a:effectLst>
        </p:spPr>
      </p:pic>
      <p:graphicFrame>
        <p:nvGraphicFramePr>
          <p:cNvPr id="44" name="Table 44">
            <a:extLst>
              <a:ext uri="{FF2B5EF4-FFF2-40B4-BE49-F238E27FC236}">
                <a16:creationId xmlns:a16="http://schemas.microsoft.com/office/drawing/2014/main" id="{7F5FAADC-F60E-4D13-9A23-2DCA29899279}"/>
              </a:ext>
            </a:extLst>
          </p:cNvPr>
          <p:cNvGraphicFramePr>
            <a:graphicFrameLocks noGrp="1"/>
          </p:cNvGraphicFramePr>
          <p:nvPr>
            <p:extLst>
              <p:ext uri="{D42A27DB-BD31-4B8C-83A1-F6EECF244321}">
                <p14:modId xmlns:p14="http://schemas.microsoft.com/office/powerpoint/2010/main" val="544151152"/>
              </p:ext>
            </p:extLst>
          </p:nvPr>
        </p:nvGraphicFramePr>
        <p:xfrm>
          <a:off x="2272579" y="5938052"/>
          <a:ext cx="7096000" cy="396240"/>
        </p:xfrm>
        <a:graphic>
          <a:graphicData uri="http://schemas.openxmlformats.org/drawingml/2006/table">
            <a:tbl>
              <a:tblPr firstRow="1" bandRow="1">
                <a:tableStyleId>{5940675A-B579-460E-94D1-54222C63F5DA}</a:tableStyleId>
              </a:tblPr>
              <a:tblGrid>
                <a:gridCol w="1774000">
                  <a:extLst>
                    <a:ext uri="{9D8B030D-6E8A-4147-A177-3AD203B41FA5}">
                      <a16:colId xmlns:a16="http://schemas.microsoft.com/office/drawing/2014/main" val="3294995532"/>
                    </a:ext>
                  </a:extLst>
                </a:gridCol>
                <a:gridCol w="1774000">
                  <a:extLst>
                    <a:ext uri="{9D8B030D-6E8A-4147-A177-3AD203B41FA5}">
                      <a16:colId xmlns:a16="http://schemas.microsoft.com/office/drawing/2014/main" val="1037399600"/>
                    </a:ext>
                  </a:extLst>
                </a:gridCol>
                <a:gridCol w="1774000">
                  <a:extLst>
                    <a:ext uri="{9D8B030D-6E8A-4147-A177-3AD203B41FA5}">
                      <a16:colId xmlns:a16="http://schemas.microsoft.com/office/drawing/2014/main" val="551882337"/>
                    </a:ext>
                  </a:extLst>
                </a:gridCol>
                <a:gridCol w="1774000">
                  <a:extLst>
                    <a:ext uri="{9D8B030D-6E8A-4147-A177-3AD203B41FA5}">
                      <a16:colId xmlns:a16="http://schemas.microsoft.com/office/drawing/2014/main" val="1874083965"/>
                    </a:ext>
                  </a:extLst>
                </a:gridCol>
              </a:tblGrid>
              <a:tr h="370840">
                <a:tc>
                  <a:txBody>
                    <a:bodyPr/>
                    <a:lstStyle/>
                    <a:p>
                      <a:pPr algn="ctr"/>
                      <a:r>
                        <a:rPr lang="en-GB" sz="2000" b="1" dirty="0">
                          <a:solidFill>
                            <a:srgbClr val="115076"/>
                          </a:solidFill>
                        </a:rPr>
                        <a:t> irregular</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pPr algn="ctr"/>
                      <a:r>
                        <a:rPr lang="en-GB" sz="2000" b="1" dirty="0" err="1">
                          <a:solidFill>
                            <a:srgbClr val="115076"/>
                          </a:solidFill>
                        </a:rPr>
                        <a:t>gegangen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pPr algn="ctr"/>
                      <a:r>
                        <a:rPr lang="en-GB" sz="2000" b="1" dirty="0">
                          <a:solidFill>
                            <a:srgbClr val="115076"/>
                          </a:solidFill>
                        </a:rPr>
                        <a:t>genommen</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pPr algn="ctr"/>
                      <a:r>
                        <a:rPr lang="en-GB" sz="2000" b="1" dirty="0" err="1">
                          <a:solidFill>
                            <a:srgbClr val="115076"/>
                          </a:solidFill>
                        </a:rPr>
                        <a:t>gewesen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349476612"/>
                  </a:ext>
                </a:extLst>
              </a:tr>
            </a:tbl>
          </a:graphicData>
        </a:graphic>
      </p:graphicFrame>
      <p:pic>
        <p:nvPicPr>
          <p:cNvPr id="49" name="Picture 48" descr="Icon&#10;&#10;Description automatically generated">
            <a:extLst>
              <a:ext uri="{FF2B5EF4-FFF2-40B4-BE49-F238E27FC236}">
                <a16:creationId xmlns:a16="http://schemas.microsoft.com/office/drawing/2014/main" id="{D6489C83-CFAA-4F18-8885-138C4226D2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859" y="4254985"/>
            <a:ext cx="349952" cy="346560"/>
          </a:xfrm>
          <a:prstGeom prst="rect">
            <a:avLst/>
          </a:prstGeom>
        </p:spPr>
      </p:pic>
      <p:pic>
        <p:nvPicPr>
          <p:cNvPr id="8" name="Picture 7" descr="Shape, circle&#10;&#10;Description automatically generated">
            <a:extLst>
              <a:ext uri="{FF2B5EF4-FFF2-40B4-BE49-F238E27FC236}">
                <a16:creationId xmlns:a16="http://schemas.microsoft.com/office/drawing/2014/main" id="{CDF70F91-C498-48AD-8A79-98074A253D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7139" y="5960664"/>
            <a:ext cx="340918" cy="351015"/>
          </a:xfrm>
          <a:prstGeom prst="rect">
            <a:avLst/>
          </a:prstGeom>
        </p:spPr>
      </p:pic>
      <p:pic>
        <p:nvPicPr>
          <p:cNvPr id="17" name="Picture 16" descr="Icon&#10;&#10;Description automatically generated">
            <a:extLst>
              <a:ext uri="{FF2B5EF4-FFF2-40B4-BE49-F238E27FC236}">
                <a16:creationId xmlns:a16="http://schemas.microsoft.com/office/drawing/2014/main" id="{4BE8CFAA-5C04-44FE-8DDB-8226626BB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796" y="4294720"/>
            <a:ext cx="299130" cy="292780"/>
          </a:xfrm>
          <a:prstGeom prst="rect">
            <a:avLst/>
          </a:prstGeom>
          <a:effectLst>
            <a:outerShdw blurRad="50800" dist="38100" dir="5400000" algn="t" rotWithShape="0">
              <a:prstClr val="black">
                <a:alpha val="40000"/>
              </a:prstClr>
            </a:outerShdw>
          </a:effectLst>
        </p:spPr>
      </p:pic>
      <p:sp>
        <p:nvSpPr>
          <p:cNvPr id="7" name="Rectangle: Rounded Corners 6">
            <a:extLst>
              <a:ext uri="{FF2B5EF4-FFF2-40B4-BE49-F238E27FC236}">
                <a16:creationId xmlns:a16="http://schemas.microsoft.com/office/drawing/2014/main" id="{0ACA2EE9-7025-42DB-97C0-25BA6C31D808}"/>
              </a:ext>
            </a:extLst>
          </p:cNvPr>
          <p:cNvSpPr/>
          <p:nvPr/>
        </p:nvSpPr>
        <p:spPr>
          <a:xfrm>
            <a:off x="373056" y="4661899"/>
            <a:ext cx="1257300"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A5337643-5C59-4A1F-A95F-A84DFFCF9B7F}"/>
              </a:ext>
            </a:extLst>
          </p:cNvPr>
          <p:cNvSpPr/>
          <p:nvPr/>
        </p:nvSpPr>
        <p:spPr>
          <a:xfrm>
            <a:off x="340029" y="5040249"/>
            <a:ext cx="1422910"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1ED0D028-A525-474B-9B75-F2A1F829FA40}"/>
              </a:ext>
            </a:extLst>
          </p:cNvPr>
          <p:cNvSpPr/>
          <p:nvPr/>
        </p:nvSpPr>
        <p:spPr>
          <a:xfrm>
            <a:off x="373056" y="5453824"/>
            <a:ext cx="1257300"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622B9F59-90BB-4218-B46A-94FE9BE7B788}"/>
              </a:ext>
            </a:extLst>
          </p:cNvPr>
          <p:cNvSpPr/>
          <p:nvPr/>
        </p:nvSpPr>
        <p:spPr>
          <a:xfrm>
            <a:off x="83130" y="1311732"/>
            <a:ext cx="1469952"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gewohnt</a:t>
            </a:r>
            <a:endParaRPr lang="en-GB" sz="2000" dirty="0">
              <a:solidFill>
                <a:srgbClr val="002060"/>
              </a:solidFill>
            </a:endParaRPr>
          </a:p>
        </p:txBody>
      </p:sp>
      <p:sp>
        <p:nvSpPr>
          <p:cNvPr id="22" name="Rectangle: Rounded Corners 21">
            <a:extLst>
              <a:ext uri="{FF2B5EF4-FFF2-40B4-BE49-F238E27FC236}">
                <a16:creationId xmlns:a16="http://schemas.microsoft.com/office/drawing/2014/main" id="{7AD509F6-5DFC-4969-994D-B8012DFDDBB3}"/>
              </a:ext>
            </a:extLst>
          </p:cNvPr>
          <p:cNvSpPr/>
          <p:nvPr/>
        </p:nvSpPr>
        <p:spPr>
          <a:xfrm>
            <a:off x="1762939" y="1311732"/>
            <a:ext cx="1506909"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geblieben</a:t>
            </a:r>
            <a:endParaRPr lang="en-GB" sz="2000" dirty="0">
              <a:solidFill>
                <a:srgbClr val="002060"/>
              </a:solidFill>
            </a:endParaRPr>
          </a:p>
        </p:txBody>
      </p:sp>
      <p:sp>
        <p:nvSpPr>
          <p:cNvPr id="23" name="Rectangle: Rounded Corners 22">
            <a:extLst>
              <a:ext uri="{FF2B5EF4-FFF2-40B4-BE49-F238E27FC236}">
                <a16:creationId xmlns:a16="http://schemas.microsoft.com/office/drawing/2014/main" id="{6B72E76D-6CBE-4FFB-BF96-ECB278BF4574}"/>
              </a:ext>
            </a:extLst>
          </p:cNvPr>
          <p:cNvSpPr/>
          <p:nvPr/>
        </p:nvSpPr>
        <p:spPr>
          <a:xfrm>
            <a:off x="3442749" y="1311732"/>
            <a:ext cx="1752705"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gesprungen</a:t>
            </a:r>
            <a:endParaRPr lang="en-GB" sz="2000" dirty="0">
              <a:solidFill>
                <a:srgbClr val="002060"/>
              </a:solidFill>
            </a:endParaRPr>
          </a:p>
        </p:txBody>
      </p:sp>
      <p:sp>
        <p:nvSpPr>
          <p:cNvPr id="24" name="Rectangle: Rounded Corners 23">
            <a:extLst>
              <a:ext uri="{FF2B5EF4-FFF2-40B4-BE49-F238E27FC236}">
                <a16:creationId xmlns:a16="http://schemas.microsoft.com/office/drawing/2014/main" id="{B32E785E-67AA-4062-81A3-E76E6B9F6D68}"/>
              </a:ext>
            </a:extLst>
          </p:cNvPr>
          <p:cNvSpPr/>
          <p:nvPr/>
        </p:nvSpPr>
        <p:spPr>
          <a:xfrm>
            <a:off x="5333284" y="1311731"/>
            <a:ext cx="1360101"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verdient</a:t>
            </a:r>
            <a:endParaRPr lang="en-GB" sz="2000" dirty="0">
              <a:solidFill>
                <a:srgbClr val="002060"/>
              </a:solidFill>
            </a:endParaRPr>
          </a:p>
        </p:txBody>
      </p:sp>
      <p:sp>
        <p:nvSpPr>
          <p:cNvPr id="25" name="Rectangle: Rounded Corners 24">
            <a:extLst>
              <a:ext uri="{FF2B5EF4-FFF2-40B4-BE49-F238E27FC236}">
                <a16:creationId xmlns:a16="http://schemas.microsoft.com/office/drawing/2014/main" id="{CC5E79DF-0189-4CF7-8902-38C739CFDCA8}"/>
              </a:ext>
            </a:extLst>
          </p:cNvPr>
          <p:cNvSpPr/>
          <p:nvPr/>
        </p:nvSpPr>
        <p:spPr>
          <a:xfrm>
            <a:off x="6762052" y="1311731"/>
            <a:ext cx="1469952"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verlassen</a:t>
            </a:r>
            <a:endParaRPr lang="en-GB" sz="2000" dirty="0">
              <a:solidFill>
                <a:srgbClr val="002060"/>
              </a:solidFill>
            </a:endParaRPr>
          </a:p>
        </p:txBody>
      </p:sp>
      <p:sp>
        <p:nvSpPr>
          <p:cNvPr id="26" name="Rectangle: Rounded Corners 25">
            <a:extLst>
              <a:ext uri="{FF2B5EF4-FFF2-40B4-BE49-F238E27FC236}">
                <a16:creationId xmlns:a16="http://schemas.microsoft.com/office/drawing/2014/main" id="{141212A1-30B5-4816-9E2B-FC331AAB0FEE}"/>
              </a:ext>
            </a:extLst>
          </p:cNvPr>
          <p:cNvSpPr/>
          <p:nvPr/>
        </p:nvSpPr>
        <p:spPr>
          <a:xfrm>
            <a:off x="8729452" y="1326447"/>
            <a:ext cx="1506909"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gestorben</a:t>
            </a:r>
            <a:endParaRPr lang="en-GB" sz="2000" dirty="0">
              <a:solidFill>
                <a:srgbClr val="002060"/>
              </a:solidFill>
            </a:endParaRPr>
          </a:p>
        </p:txBody>
      </p:sp>
      <p:sp>
        <p:nvSpPr>
          <p:cNvPr id="27" name="Rectangle: Rounded Corners 26">
            <a:extLst>
              <a:ext uri="{FF2B5EF4-FFF2-40B4-BE49-F238E27FC236}">
                <a16:creationId xmlns:a16="http://schemas.microsoft.com/office/drawing/2014/main" id="{C6193763-E404-412D-916F-DA83605FA45F}"/>
              </a:ext>
            </a:extLst>
          </p:cNvPr>
          <p:cNvSpPr/>
          <p:nvPr/>
        </p:nvSpPr>
        <p:spPr>
          <a:xfrm>
            <a:off x="10564077" y="1327879"/>
            <a:ext cx="1469952"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gelegen</a:t>
            </a:r>
            <a:endParaRPr lang="en-GB" sz="2000" dirty="0">
              <a:solidFill>
                <a:srgbClr val="002060"/>
              </a:solidFill>
            </a:endParaRPr>
          </a:p>
        </p:txBody>
      </p:sp>
      <p:sp>
        <p:nvSpPr>
          <p:cNvPr id="28" name="Rectangle: Rounded Corners 27">
            <a:extLst>
              <a:ext uri="{FF2B5EF4-FFF2-40B4-BE49-F238E27FC236}">
                <a16:creationId xmlns:a16="http://schemas.microsoft.com/office/drawing/2014/main" id="{92499CAA-7011-40E3-A3A6-891B555E6FA6}"/>
              </a:ext>
            </a:extLst>
          </p:cNvPr>
          <p:cNvSpPr/>
          <p:nvPr/>
        </p:nvSpPr>
        <p:spPr>
          <a:xfrm>
            <a:off x="83129" y="2083213"/>
            <a:ext cx="2170053"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angekommen</a:t>
            </a:r>
            <a:endParaRPr lang="en-GB" sz="2000" dirty="0">
              <a:solidFill>
                <a:srgbClr val="002060"/>
              </a:solidFill>
            </a:endParaRPr>
          </a:p>
        </p:txBody>
      </p:sp>
      <p:sp>
        <p:nvSpPr>
          <p:cNvPr id="29" name="Rectangle: Rounded Corners 28">
            <a:extLst>
              <a:ext uri="{FF2B5EF4-FFF2-40B4-BE49-F238E27FC236}">
                <a16:creationId xmlns:a16="http://schemas.microsoft.com/office/drawing/2014/main" id="{0FAACDB0-9EFC-4508-A3F2-8824A5191FBE}"/>
              </a:ext>
            </a:extLst>
          </p:cNvPr>
          <p:cNvSpPr/>
          <p:nvPr/>
        </p:nvSpPr>
        <p:spPr>
          <a:xfrm>
            <a:off x="2344583" y="2083212"/>
            <a:ext cx="1321262"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erfahren</a:t>
            </a:r>
            <a:endParaRPr lang="en-GB" sz="2000" dirty="0">
              <a:solidFill>
                <a:srgbClr val="002060"/>
              </a:solidFill>
            </a:endParaRPr>
          </a:p>
        </p:txBody>
      </p:sp>
      <p:sp>
        <p:nvSpPr>
          <p:cNvPr id="30" name="Rectangle: Rounded Corners 29">
            <a:extLst>
              <a:ext uri="{FF2B5EF4-FFF2-40B4-BE49-F238E27FC236}">
                <a16:creationId xmlns:a16="http://schemas.microsoft.com/office/drawing/2014/main" id="{3FFCBB93-F7B3-43A1-BE93-D347FE9DC237}"/>
              </a:ext>
            </a:extLst>
          </p:cNvPr>
          <p:cNvSpPr/>
          <p:nvPr/>
        </p:nvSpPr>
        <p:spPr>
          <a:xfrm>
            <a:off x="3745759" y="2068258"/>
            <a:ext cx="1642853"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geworden</a:t>
            </a:r>
            <a:endParaRPr lang="en-GB" sz="2000" dirty="0">
              <a:solidFill>
                <a:srgbClr val="002060"/>
              </a:solidFill>
            </a:endParaRPr>
          </a:p>
        </p:txBody>
      </p:sp>
      <p:sp>
        <p:nvSpPr>
          <p:cNvPr id="31" name="Rectangle: Rounded Corners 30">
            <a:extLst>
              <a:ext uri="{FF2B5EF4-FFF2-40B4-BE49-F238E27FC236}">
                <a16:creationId xmlns:a16="http://schemas.microsoft.com/office/drawing/2014/main" id="{5757158F-0503-4CC1-B547-882B5E95662C}"/>
              </a:ext>
            </a:extLst>
          </p:cNvPr>
          <p:cNvSpPr/>
          <p:nvPr/>
        </p:nvSpPr>
        <p:spPr>
          <a:xfrm>
            <a:off x="5505053" y="2083212"/>
            <a:ext cx="1116080"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erlaubt</a:t>
            </a:r>
            <a:endParaRPr lang="en-GB" sz="2000" dirty="0">
              <a:solidFill>
                <a:srgbClr val="002060"/>
              </a:solidFill>
            </a:endParaRPr>
          </a:p>
        </p:txBody>
      </p:sp>
      <p:sp>
        <p:nvSpPr>
          <p:cNvPr id="32" name="Rectangle: Rounded Corners 31">
            <a:extLst>
              <a:ext uri="{FF2B5EF4-FFF2-40B4-BE49-F238E27FC236}">
                <a16:creationId xmlns:a16="http://schemas.microsoft.com/office/drawing/2014/main" id="{B5197E5A-8F3A-4FB5-843F-6CCDEF32AA6A}"/>
              </a:ext>
            </a:extLst>
          </p:cNvPr>
          <p:cNvSpPr/>
          <p:nvPr/>
        </p:nvSpPr>
        <p:spPr>
          <a:xfrm>
            <a:off x="6762052" y="2083212"/>
            <a:ext cx="1469952"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gestiegen</a:t>
            </a:r>
            <a:endParaRPr lang="en-GB" sz="2000" dirty="0">
              <a:solidFill>
                <a:srgbClr val="002060"/>
              </a:solidFill>
            </a:endParaRPr>
          </a:p>
        </p:txBody>
      </p:sp>
      <p:sp>
        <p:nvSpPr>
          <p:cNvPr id="33" name="Rectangle: Rounded Corners 32">
            <a:extLst>
              <a:ext uri="{FF2B5EF4-FFF2-40B4-BE49-F238E27FC236}">
                <a16:creationId xmlns:a16="http://schemas.microsoft.com/office/drawing/2014/main" id="{306C00FD-85C0-4312-A180-EDC2C53876EB}"/>
              </a:ext>
            </a:extLst>
          </p:cNvPr>
          <p:cNvSpPr/>
          <p:nvPr/>
        </p:nvSpPr>
        <p:spPr>
          <a:xfrm>
            <a:off x="8372923" y="2083212"/>
            <a:ext cx="2065878"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stattgefunden</a:t>
            </a:r>
            <a:endParaRPr lang="en-GB" sz="2000" dirty="0">
              <a:solidFill>
                <a:srgbClr val="002060"/>
              </a:solidFill>
            </a:endParaRPr>
          </a:p>
        </p:txBody>
      </p:sp>
      <p:sp>
        <p:nvSpPr>
          <p:cNvPr id="35" name="Rectangle: Rounded Corners 34">
            <a:extLst>
              <a:ext uri="{FF2B5EF4-FFF2-40B4-BE49-F238E27FC236}">
                <a16:creationId xmlns:a16="http://schemas.microsoft.com/office/drawing/2014/main" id="{27B3B03A-A399-452F-8A9E-775455081DCD}"/>
              </a:ext>
            </a:extLst>
          </p:cNvPr>
          <p:cNvSpPr/>
          <p:nvPr/>
        </p:nvSpPr>
        <p:spPr>
          <a:xfrm>
            <a:off x="10564077" y="2068258"/>
            <a:ext cx="1469952"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gewesen</a:t>
            </a:r>
            <a:endParaRPr lang="en-GB" sz="2000" dirty="0">
              <a:solidFill>
                <a:srgbClr val="002060"/>
              </a:solidFill>
            </a:endParaRPr>
          </a:p>
        </p:txBody>
      </p:sp>
      <p:sp>
        <p:nvSpPr>
          <p:cNvPr id="36" name="Rectangle: Rounded Corners 35">
            <a:extLst>
              <a:ext uri="{FF2B5EF4-FFF2-40B4-BE49-F238E27FC236}">
                <a16:creationId xmlns:a16="http://schemas.microsoft.com/office/drawing/2014/main" id="{9C8F0E16-867C-44C6-8805-939646F81669}"/>
              </a:ext>
            </a:extLst>
          </p:cNvPr>
          <p:cNvSpPr/>
          <p:nvPr/>
        </p:nvSpPr>
        <p:spPr>
          <a:xfrm>
            <a:off x="83130" y="2824787"/>
            <a:ext cx="1469952"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getragen</a:t>
            </a:r>
            <a:endParaRPr lang="en-GB" sz="2000" dirty="0">
              <a:solidFill>
                <a:srgbClr val="002060"/>
              </a:solidFill>
            </a:endParaRPr>
          </a:p>
        </p:txBody>
      </p:sp>
      <p:sp>
        <p:nvSpPr>
          <p:cNvPr id="37" name="Rectangle: Rounded Corners 36">
            <a:extLst>
              <a:ext uri="{FF2B5EF4-FFF2-40B4-BE49-F238E27FC236}">
                <a16:creationId xmlns:a16="http://schemas.microsoft.com/office/drawing/2014/main" id="{53275E1A-80F3-4FFB-AE0E-AE57B7CDB468}"/>
              </a:ext>
            </a:extLst>
          </p:cNvPr>
          <p:cNvSpPr/>
          <p:nvPr/>
        </p:nvSpPr>
        <p:spPr>
          <a:xfrm>
            <a:off x="1630356" y="2839501"/>
            <a:ext cx="1639492"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gegangen</a:t>
            </a:r>
            <a:endParaRPr lang="en-GB" sz="2000" dirty="0">
              <a:solidFill>
                <a:srgbClr val="002060"/>
              </a:solidFill>
            </a:endParaRPr>
          </a:p>
        </p:txBody>
      </p:sp>
      <p:sp>
        <p:nvSpPr>
          <p:cNvPr id="45" name="Rectangle: Rounded Corners 44">
            <a:extLst>
              <a:ext uri="{FF2B5EF4-FFF2-40B4-BE49-F238E27FC236}">
                <a16:creationId xmlns:a16="http://schemas.microsoft.com/office/drawing/2014/main" id="{2D3B140E-D752-481D-91B1-3A17DD58B470}"/>
              </a:ext>
            </a:extLst>
          </p:cNvPr>
          <p:cNvSpPr/>
          <p:nvPr/>
        </p:nvSpPr>
        <p:spPr>
          <a:xfrm>
            <a:off x="3372895" y="2849605"/>
            <a:ext cx="1892411"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geschrieben</a:t>
            </a:r>
            <a:endParaRPr lang="en-GB" sz="2000" dirty="0">
              <a:solidFill>
                <a:srgbClr val="002060"/>
              </a:solidFill>
            </a:endParaRPr>
          </a:p>
        </p:txBody>
      </p:sp>
      <p:sp>
        <p:nvSpPr>
          <p:cNvPr id="46" name="Rectangle: Rounded Corners 45">
            <a:extLst>
              <a:ext uri="{FF2B5EF4-FFF2-40B4-BE49-F238E27FC236}">
                <a16:creationId xmlns:a16="http://schemas.microsoft.com/office/drawing/2014/main" id="{A1933294-2838-4B39-9519-31D39FB01F2C}"/>
              </a:ext>
            </a:extLst>
          </p:cNvPr>
          <p:cNvSpPr/>
          <p:nvPr/>
        </p:nvSpPr>
        <p:spPr>
          <a:xfrm>
            <a:off x="5381669" y="2837827"/>
            <a:ext cx="1892410"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genommen</a:t>
            </a:r>
          </a:p>
        </p:txBody>
      </p:sp>
      <p:sp>
        <p:nvSpPr>
          <p:cNvPr id="47" name="Rectangle: Rounded Corners 46">
            <a:extLst>
              <a:ext uri="{FF2B5EF4-FFF2-40B4-BE49-F238E27FC236}">
                <a16:creationId xmlns:a16="http://schemas.microsoft.com/office/drawing/2014/main" id="{25656886-CB32-4D17-BCE7-D2485EB972BE}"/>
              </a:ext>
            </a:extLst>
          </p:cNvPr>
          <p:cNvSpPr/>
          <p:nvPr/>
        </p:nvSpPr>
        <p:spPr>
          <a:xfrm>
            <a:off x="7356888" y="2852560"/>
            <a:ext cx="1506211"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gesungen</a:t>
            </a:r>
            <a:endParaRPr lang="en-GB" sz="2000" dirty="0">
              <a:solidFill>
                <a:srgbClr val="002060"/>
              </a:solidFill>
            </a:endParaRPr>
          </a:p>
        </p:txBody>
      </p:sp>
      <p:sp>
        <p:nvSpPr>
          <p:cNvPr id="48" name="Rectangle: Rounded Corners 47">
            <a:extLst>
              <a:ext uri="{FF2B5EF4-FFF2-40B4-BE49-F238E27FC236}">
                <a16:creationId xmlns:a16="http://schemas.microsoft.com/office/drawing/2014/main" id="{BA0D6B45-D014-4175-8A34-F9CDD2579FDF}"/>
              </a:ext>
            </a:extLst>
          </p:cNvPr>
          <p:cNvSpPr/>
          <p:nvPr/>
        </p:nvSpPr>
        <p:spPr>
          <a:xfrm>
            <a:off x="8915974" y="2856266"/>
            <a:ext cx="1469952"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enthalten</a:t>
            </a:r>
            <a:endParaRPr lang="en-GB" sz="2000" dirty="0">
              <a:solidFill>
                <a:srgbClr val="002060"/>
              </a:solidFill>
            </a:endParaRPr>
          </a:p>
        </p:txBody>
      </p:sp>
      <p:sp>
        <p:nvSpPr>
          <p:cNvPr id="50" name="Rectangle: Rounded Corners 49">
            <a:extLst>
              <a:ext uri="{FF2B5EF4-FFF2-40B4-BE49-F238E27FC236}">
                <a16:creationId xmlns:a16="http://schemas.microsoft.com/office/drawing/2014/main" id="{78BE8F51-EF13-457F-9DD9-F3345588E198}"/>
              </a:ext>
            </a:extLst>
          </p:cNvPr>
          <p:cNvSpPr/>
          <p:nvPr/>
        </p:nvSpPr>
        <p:spPr>
          <a:xfrm>
            <a:off x="10438801" y="2839501"/>
            <a:ext cx="1627923" cy="541053"/>
          </a:xfrm>
          <a:prstGeom prst="roundRect">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gewonnen</a:t>
            </a:r>
            <a:endParaRPr lang="en-GB" sz="2000" dirty="0">
              <a:solidFill>
                <a:srgbClr val="002060"/>
              </a:solidFill>
            </a:endParaRPr>
          </a:p>
        </p:txBody>
      </p:sp>
      <p:sp>
        <p:nvSpPr>
          <p:cNvPr id="51" name="Rectangle: Rounded Corners 50">
            <a:extLst>
              <a:ext uri="{FF2B5EF4-FFF2-40B4-BE49-F238E27FC236}">
                <a16:creationId xmlns:a16="http://schemas.microsoft.com/office/drawing/2014/main" id="{D894228F-E939-423D-B795-0EC719B92AF9}"/>
              </a:ext>
            </a:extLst>
          </p:cNvPr>
          <p:cNvSpPr/>
          <p:nvPr/>
        </p:nvSpPr>
        <p:spPr>
          <a:xfrm>
            <a:off x="2355876" y="4671521"/>
            <a:ext cx="1257300"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72174B65-2419-4DCF-A0D7-03C40D5516F4}"/>
              </a:ext>
            </a:extLst>
          </p:cNvPr>
          <p:cNvSpPr/>
          <p:nvPr/>
        </p:nvSpPr>
        <p:spPr>
          <a:xfrm>
            <a:off x="2322849" y="5049871"/>
            <a:ext cx="1422910"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23010147-DFD5-4B89-AF94-4C784D27CD0B}"/>
              </a:ext>
            </a:extLst>
          </p:cNvPr>
          <p:cNvSpPr/>
          <p:nvPr/>
        </p:nvSpPr>
        <p:spPr>
          <a:xfrm>
            <a:off x="2355876" y="5463446"/>
            <a:ext cx="1257300"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7AADCE18-D49A-41D1-903D-86E10AF0911B}"/>
              </a:ext>
            </a:extLst>
          </p:cNvPr>
          <p:cNvSpPr/>
          <p:nvPr/>
        </p:nvSpPr>
        <p:spPr>
          <a:xfrm>
            <a:off x="4409447" y="4666488"/>
            <a:ext cx="1257300"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D320ADDC-6BF4-475D-89D3-04C9270653B7}"/>
              </a:ext>
            </a:extLst>
          </p:cNvPr>
          <p:cNvSpPr/>
          <p:nvPr/>
        </p:nvSpPr>
        <p:spPr>
          <a:xfrm>
            <a:off x="4376420" y="5044838"/>
            <a:ext cx="1422910"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2A45DF86-28E4-40B4-A63F-D22ECEDEE6AB}"/>
              </a:ext>
            </a:extLst>
          </p:cNvPr>
          <p:cNvSpPr/>
          <p:nvPr/>
        </p:nvSpPr>
        <p:spPr>
          <a:xfrm>
            <a:off x="4409447" y="5458413"/>
            <a:ext cx="1257300"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18B4AE13-BF68-4F5B-8545-A365EBD8EDF6}"/>
              </a:ext>
            </a:extLst>
          </p:cNvPr>
          <p:cNvSpPr/>
          <p:nvPr/>
        </p:nvSpPr>
        <p:spPr>
          <a:xfrm>
            <a:off x="6259684" y="4657864"/>
            <a:ext cx="1354774"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F296DA87-2FEF-4598-968F-1F9609155846}"/>
              </a:ext>
            </a:extLst>
          </p:cNvPr>
          <p:cNvSpPr/>
          <p:nvPr/>
        </p:nvSpPr>
        <p:spPr>
          <a:xfrm>
            <a:off x="6226656" y="5036214"/>
            <a:ext cx="1533223"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736CDC38-D3EC-44D1-A462-A67B44D129FE}"/>
              </a:ext>
            </a:extLst>
          </p:cNvPr>
          <p:cNvSpPr/>
          <p:nvPr/>
        </p:nvSpPr>
        <p:spPr>
          <a:xfrm>
            <a:off x="6259684" y="5449789"/>
            <a:ext cx="1354774"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98E58669-0AD7-45CE-B48E-8190FB0987E6}"/>
              </a:ext>
            </a:extLst>
          </p:cNvPr>
          <p:cNvSpPr/>
          <p:nvPr/>
        </p:nvSpPr>
        <p:spPr>
          <a:xfrm>
            <a:off x="8094181" y="4654737"/>
            <a:ext cx="1652114"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E3A4526D-B90F-4CCE-A59D-33498B4A2AC7}"/>
              </a:ext>
            </a:extLst>
          </p:cNvPr>
          <p:cNvSpPr/>
          <p:nvPr/>
        </p:nvSpPr>
        <p:spPr>
          <a:xfrm>
            <a:off x="8082439" y="5052063"/>
            <a:ext cx="1869728"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E0F95E03-7836-4702-BC87-E0B8D0986F10}"/>
              </a:ext>
            </a:extLst>
          </p:cNvPr>
          <p:cNvSpPr/>
          <p:nvPr/>
        </p:nvSpPr>
        <p:spPr>
          <a:xfrm>
            <a:off x="8094181" y="5446662"/>
            <a:ext cx="1652114"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E9F344F5-BDA6-4D40-BF82-D14FE0DF2FF9}"/>
              </a:ext>
            </a:extLst>
          </p:cNvPr>
          <p:cNvSpPr/>
          <p:nvPr/>
        </p:nvSpPr>
        <p:spPr>
          <a:xfrm>
            <a:off x="10101214" y="4663568"/>
            <a:ext cx="1652114"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0A634CA8-68BE-419B-9EE7-4B66D681C952}"/>
              </a:ext>
            </a:extLst>
          </p:cNvPr>
          <p:cNvSpPr/>
          <p:nvPr/>
        </p:nvSpPr>
        <p:spPr>
          <a:xfrm>
            <a:off x="10089472" y="5060894"/>
            <a:ext cx="1869728"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FA088C2D-CD05-4C6D-BD8B-2AD10A7AC851}"/>
              </a:ext>
            </a:extLst>
          </p:cNvPr>
          <p:cNvSpPr/>
          <p:nvPr/>
        </p:nvSpPr>
        <p:spPr>
          <a:xfrm>
            <a:off x="10101214" y="5455493"/>
            <a:ext cx="1652114"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B475064B-C2BC-413E-8B84-48B08001952B}"/>
              </a:ext>
            </a:extLst>
          </p:cNvPr>
          <p:cNvSpPr/>
          <p:nvPr/>
        </p:nvSpPr>
        <p:spPr>
          <a:xfrm>
            <a:off x="4093188" y="5962891"/>
            <a:ext cx="1495318"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01BC7054-5413-4B59-89AC-EFBFA3E6757A}"/>
              </a:ext>
            </a:extLst>
          </p:cNvPr>
          <p:cNvSpPr/>
          <p:nvPr/>
        </p:nvSpPr>
        <p:spPr>
          <a:xfrm>
            <a:off x="5959736" y="5956187"/>
            <a:ext cx="1537291"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09AB4CB2-A73F-4C16-AAE8-475E524EABF4}"/>
              </a:ext>
            </a:extLst>
          </p:cNvPr>
          <p:cNvSpPr/>
          <p:nvPr/>
        </p:nvSpPr>
        <p:spPr>
          <a:xfrm>
            <a:off x="7677671" y="5960664"/>
            <a:ext cx="1652114"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980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5" presetClass="exit" presetSubtype="0" fill="hold" grpId="0" nodeType="afterEffect">
                                  <p:stCondLst>
                                    <p:cond delay="0"/>
                                  </p:stCondLst>
                                  <p:childTnLst>
                                    <p:animEffect transition="out" filter="fade">
                                      <p:cBhvr>
                                        <p:cTn id="10" dur="5000"/>
                                        <p:tgtEl>
                                          <p:spTgt spid="9"/>
                                        </p:tgtEl>
                                      </p:cBhvr>
                                    </p:animEffect>
                                    <p:anim calcmode="lin" valueType="num">
                                      <p:cBhvr>
                                        <p:cTn id="11" dur="5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5000"/>
                                        <p:tgtEl>
                                          <p:spTgt spid="9"/>
                                        </p:tgtEl>
                                        <p:attrNameLst>
                                          <p:attrName>ppt_h</p:attrName>
                                        </p:attrNameLst>
                                      </p:cBhvr>
                                      <p:tavLst>
                                        <p:tav tm="0">
                                          <p:val>
                                            <p:strVal val="ppt_h"/>
                                          </p:val>
                                        </p:tav>
                                        <p:tav tm="100000">
                                          <p:val>
                                            <p:strVal val="ppt_h"/>
                                          </p:val>
                                        </p:tav>
                                      </p:tavLst>
                                    </p:anim>
                                    <p:set>
                                      <p:cBhvr>
                                        <p:cTn id="13" dur="1" fill="hold">
                                          <p:stCondLst>
                                            <p:cond delay="49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500"/>
                            </p:stCondLst>
                            <p:childTnLst>
                              <p:par>
                                <p:cTn id="20" presetID="45" presetClass="exit" presetSubtype="0" fill="hold" grpId="0" nodeType="afterEffect">
                                  <p:stCondLst>
                                    <p:cond delay="0"/>
                                  </p:stCondLst>
                                  <p:childTnLst>
                                    <p:animEffect transition="out" filter="fade">
                                      <p:cBhvr>
                                        <p:cTn id="21" dur="5000"/>
                                        <p:tgtEl>
                                          <p:spTgt spid="22"/>
                                        </p:tgtEl>
                                      </p:cBhvr>
                                    </p:animEffect>
                                    <p:anim calcmode="lin" valueType="num">
                                      <p:cBhvr>
                                        <p:cTn id="22" dur="5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5000"/>
                                        <p:tgtEl>
                                          <p:spTgt spid="22"/>
                                        </p:tgtEl>
                                        <p:attrNameLst>
                                          <p:attrName>ppt_h</p:attrName>
                                        </p:attrNameLst>
                                      </p:cBhvr>
                                      <p:tavLst>
                                        <p:tav tm="0">
                                          <p:val>
                                            <p:strVal val="ppt_h"/>
                                          </p:val>
                                        </p:tav>
                                        <p:tav tm="100000">
                                          <p:val>
                                            <p:strVal val="ppt_h"/>
                                          </p:val>
                                        </p:tav>
                                      </p:tavLst>
                                    </p:anim>
                                    <p:set>
                                      <p:cBhvr>
                                        <p:cTn id="24" dur="1" fill="hold">
                                          <p:stCondLst>
                                            <p:cond delay="4999"/>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500"/>
                            </p:stCondLst>
                            <p:childTnLst>
                              <p:par>
                                <p:cTn id="31" presetID="45" presetClass="exit" presetSubtype="0" fill="hold" grpId="0" nodeType="afterEffect">
                                  <p:stCondLst>
                                    <p:cond delay="0"/>
                                  </p:stCondLst>
                                  <p:childTnLst>
                                    <p:animEffect transition="out" filter="fade">
                                      <p:cBhvr>
                                        <p:cTn id="32" dur="5000"/>
                                        <p:tgtEl>
                                          <p:spTgt spid="23"/>
                                        </p:tgtEl>
                                      </p:cBhvr>
                                    </p:animEffect>
                                    <p:anim calcmode="lin" valueType="num">
                                      <p:cBhvr>
                                        <p:cTn id="33" dur="5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4" dur="5000"/>
                                        <p:tgtEl>
                                          <p:spTgt spid="23"/>
                                        </p:tgtEl>
                                        <p:attrNameLst>
                                          <p:attrName>ppt_h</p:attrName>
                                        </p:attrNameLst>
                                      </p:cBhvr>
                                      <p:tavLst>
                                        <p:tav tm="0">
                                          <p:val>
                                            <p:strVal val="ppt_h"/>
                                          </p:val>
                                        </p:tav>
                                        <p:tav tm="100000">
                                          <p:val>
                                            <p:strVal val="ppt_h"/>
                                          </p:val>
                                        </p:tav>
                                      </p:tavLst>
                                    </p:anim>
                                    <p:set>
                                      <p:cBhvr>
                                        <p:cTn id="35" dur="1" fill="hold">
                                          <p:stCondLst>
                                            <p:cond delay="4999"/>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500"/>
                            </p:stCondLst>
                            <p:childTnLst>
                              <p:par>
                                <p:cTn id="42" presetID="45" presetClass="exit" presetSubtype="0" fill="hold" grpId="0" nodeType="afterEffect">
                                  <p:stCondLst>
                                    <p:cond delay="0"/>
                                  </p:stCondLst>
                                  <p:childTnLst>
                                    <p:animEffect transition="out" filter="fade">
                                      <p:cBhvr>
                                        <p:cTn id="43" dur="5000"/>
                                        <p:tgtEl>
                                          <p:spTgt spid="24"/>
                                        </p:tgtEl>
                                      </p:cBhvr>
                                    </p:animEffect>
                                    <p:anim calcmode="lin" valueType="num">
                                      <p:cBhvr>
                                        <p:cTn id="44" dur="5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5" dur="5000"/>
                                        <p:tgtEl>
                                          <p:spTgt spid="24"/>
                                        </p:tgtEl>
                                        <p:attrNameLst>
                                          <p:attrName>ppt_h</p:attrName>
                                        </p:attrNameLst>
                                      </p:cBhvr>
                                      <p:tavLst>
                                        <p:tav tm="0">
                                          <p:val>
                                            <p:strVal val="ppt_h"/>
                                          </p:val>
                                        </p:tav>
                                        <p:tav tm="100000">
                                          <p:val>
                                            <p:strVal val="ppt_h"/>
                                          </p:val>
                                        </p:tav>
                                      </p:tavLst>
                                    </p:anim>
                                    <p:set>
                                      <p:cBhvr>
                                        <p:cTn id="46" dur="1" fill="hold">
                                          <p:stCondLst>
                                            <p:cond delay="4999"/>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500"/>
                            </p:stCondLst>
                            <p:childTnLst>
                              <p:par>
                                <p:cTn id="53" presetID="45" presetClass="exit" presetSubtype="0" fill="hold" grpId="0" nodeType="afterEffect">
                                  <p:stCondLst>
                                    <p:cond delay="0"/>
                                  </p:stCondLst>
                                  <p:childTnLst>
                                    <p:animEffect transition="out" filter="fade">
                                      <p:cBhvr>
                                        <p:cTn id="54" dur="5000"/>
                                        <p:tgtEl>
                                          <p:spTgt spid="25"/>
                                        </p:tgtEl>
                                      </p:cBhvr>
                                    </p:animEffect>
                                    <p:anim calcmode="lin" valueType="num">
                                      <p:cBhvr>
                                        <p:cTn id="55" dur="5000"/>
                                        <p:tgtEl>
                                          <p:spTgt spid="2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5000"/>
                                        <p:tgtEl>
                                          <p:spTgt spid="25"/>
                                        </p:tgtEl>
                                        <p:attrNameLst>
                                          <p:attrName>ppt_h</p:attrName>
                                        </p:attrNameLst>
                                      </p:cBhvr>
                                      <p:tavLst>
                                        <p:tav tm="0">
                                          <p:val>
                                            <p:strVal val="ppt_h"/>
                                          </p:val>
                                        </p:tav>
                                        <p:tav tm="100000">
                                          <p:val>
                                            <p:strVal val="ppt_h"/>
                                          </p:val>
                                        </p:tav>
                                      </p:tavLst>
                                    </p:anim>
                                    <p:set>
                                      <p:cBhvr>
                                        <p:cTn id="57" dur="1" fill="hold">
                                          <p:stCondLst>
                                            <p:cond delay="49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par>
                          <p:cTn id="63" fill="hold">
                            <p:stCondLst>
                              <p:cond delay="500"/>
                            </p:stCondLst>
                            <p:childTnLst>
                              <p:par>
                                <p:cTn id="64" presetID="45" presetClass="exit" presetSubtype="0" fill="hold" grpId="0" nodeType="afterEffect">
                                  <p:stCondLst>
                                    <p:cond delay="0"/>
                                  </p:stCondLst>
                                  <p:childTnLst>
                                    <p:animEffect transition="out" filter="fade">
                                      <p:cBhvr>
                                        <p:cTn id="65" dur="5000"/>
                                        <p:tgtEl>
                                          <p:spTgt spid="26"/>
                                        </p:tgtEl>
                                      </p:cBhvr>
                                    </p:animEffect>
                                    <p:anim calcmode="lin" valueType="num">
                                      <p:cBhvr>
                                        <p:cTn id="66" dur="500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7" dur="5000"/>
                                        <p:tgtEl>
                                          <p:spTgt spid="26"/>
                                        </p:tgtEl>
                                        <p:attrNameLst>
                                          <p:attrName>ppt_h</p:attrName>
                                        </p:attrNameLst>
                                      </p:cBhvr>
                                      <p:tavLst>
                                        <p:tav tm="0">
                                          <p:val>
                                            <p:strVal val="ppt_h"/>
                                          </p:val>
                                        </p:tav>
                                        <p:tav tm="100000">
                                          <p:val>
                                            <p:strVal val="ppt_h"/>
                                          </p:val>
                                        </p:tav>
                                      </p:tavLst>
                                    </p:anim>
                                    <p:set>
                                      <p:cBhvr>
                                        <p:cTn id="68" dur="1" fill="hold">
                                          <p:stCondLst>
                                            <p:cond delay="4999"/>
                                          </p:stCondLst>
                                        </p:cTn>
                                        <p:tgtEl>
                                          <p:spTgt spid="2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par>
                          <p:cTn id="74" fill="hold">
                            <p:stCondLst>
                              <p:cond delay="500"/>
                            </p:stCondLst>
                            <p:childTnLst>
                              <p:par>
                                <p:cTn id="75" presetID="45" presetClass="exit" presetSubtype="0" fill="hold" grpId="0" nodeType="afterEffect">
                                  <p:stCondLst>
                                    <p:cond delay="0"/>
                                  </p:stCondLst>
                                  <p:childTnLst>
                                    <p:animEffect transition="out" filter="fade">
                                      <p:cBhvr>
                                        <p:cTn id="76" dur="5000"/>
                                        <p:tgtEl>
                                          <p:spTgt spid="27"/>
                                        </p:tgtEl>
                                      </p:cBhvr>
                                    </p:animEffect>
                                    <p:anim calcmode="lin" valueType="num">
                                      <p:cBhvr>
                                        <p:cTn id="77" dur="5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5000"/>
                                        <p:tgtEl>
                                          <p:spTgt spid="27"/>
                                        </p:tgtEl>
                                        <p:attrNameLst>
                                          <p:attrName>ppt_h</p:attrName>
                                        </p:attrNameLst>
                                      </p:cBhvr>
                                      <p:tavLst>
                                        <p:tav tm="0">
                                          <p:val>
                                            <p:strVal val="ppt_h"/>
                                          </p:val>
                                        </p:tav>
                                        <p:tav tm="100000">
                                          <p:val>
                                            <p:strVal val="ppt_h"/>
                                          </p:val>
                                        </p:tav>
                                      </p:tavLst>
                                    </p:anim>
                                    <p:set>
                                      <p:cBhvr>
                                        <p:cTn id="79" dur="1" fill="hold">
                                          <p:stCondLst>
                                            <p:cond delay="4999"/>
                                          </p:stCondLst>
                                        </p:cTn>
                                        <p:tgtEl>
                                          <p:spTgt spid="2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1"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par>
                          <p:cTn id="85" fill="hold">
                            <p:stCondLst>
                              <p:cond delay="500"/>
                            </p:stCondLst>
                            <p:childTnLst>
                              <p:par>
                                <p:cTn id="86" presetID="45" presetClass="exit" presetSubtype="0" fill="hold" grpId="0" nodeType="afterEffect">
                                  <p:stCondLst>
                                    <p:cond delay="0"/>
                                  </p:stCondLst>
                                  <p:childTnLst>
                                    <p:animEffect transition="out" filter="fade">
                                      <p:cBhvr>
                                        <p:cTn id="87" dur="5000"/>
                                        <p:tgtEl>
                                          <p:spTgt spid="28"/>
                                        </p:tgtEl>
                                      </p:cBhvr>
                                    </p:animEffect>
                                    <p:anim calcmode="lin" valueType="num">
                                      <p:cBhvr>
                                        <p:cTn id="88" dur="5000"/>
                                        <p:tgtEl>
                                          <p:spTgt spid="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9" dur="5000"/>
                                        <p:tgtEl>
                                          <p:spTgt spid="28"/>
                                        </p:tgtEl>
                                        <p:attrNameLst>
                                          <p:attrName>ppt_h</p:attrName>
                                        </p:attrNameLst>
                                      </p:cBhvr>
                                      <p:tavLst>
                                        <p:tav tm="0">
                                          <p:val>
                                            <p:strVal val="ppt_h"/>
                                          </p:val>
                                        </p:tav>
                                        <p:tav tm="100000">
                                          <p:val>
                                            <p:strVal val="ppt_h"/>
                                          </p:val>
                                        </p:tav>
                                      </p:tavLst>
                                    </p:anim>
                                    <p:set>
                                      <p:cBhvr>
                                        <p:cTn id="90" dur="1" fill="hold">
                                          <p:stCondLst>
                                            <p:cond delay="4999"/>
                                          </p:stCondLst>
                                        </p:cTn>
                                        <p:tgtEl>
                                          <p:spTgt spid="2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1"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par>
                          <p:cTn id="96" fill="hold">
                            <p:stCondLst>
                              <p:cond delay="500"/>
                            </p:stCondLst>
                            <p:childTnLst>
                              <p:par>
                                <p:cTn id="97" presetID="45" presetClass="exit" presetSubtype="0" fill="hold" grpId="0" nodeType="afterEffect">
                                  <p:stCondLst>
                                    <p:cond delay="0"/>
                                  </p:stCondLst>
                                  <p:childTnLst>
                                    <p:animEffect transition="out" filter="fade">
                                      <p:cBhvr>
                                        <p:cTn id="98" dur="5000"/>
                                        <p:tgtEl>
                                          <p:spTgt spid="29"/>
                                        </p:tgtEl>
                                      </p:cBhvr>
                                    </p:animEffect>
                                    <p:anim calcmode="lin" valueType="num">
                                      <p:cBhvr>
                                        <p:cTn id="99" dur="500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0" dur="5000"/>
                                        <p:tgtEl>
                                          <p:spTgt spid="29"/>
                                        </p:tgtEl>
                                        <p:attrNameLst>
                                          <p:attrName>ppt_h</p:attrName>
                                        </p:attrNameLst>
                                      </p:cBhvr>
                                      <p:tavLst>
                                        <p:tav tm="0">
                                          <p:val>
                                            <p:strVal val="ppt_h"/>
                                          </p:val>
                                        </p:tav>
                                        <p:tav tm="100000">
                                          <p:val>
                                            <p:strVal val="ppt_h"/>
                                          </p:val>
                                        </p:tav>
                                      </p:tavLst>
                                    </p:anim>
                                    <p:set>
                                      <p:cBhvr>
                                        <p:cTn id="101" dur="1" fill="hold">
                                          <p:stCondLst>
                                            <p:cond delay="4999"/>
                                          </p:stCondLst>
                                        </p:cTn>
                                        <p:tgtEl>
                                          <p:spTgt spid="2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1"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childTnLst>
                          </p:cTn>
                        </p:par>
                        <p:par>
                          <p:cTn id="107" fill="hold">
                            <p:stCondLst>
                              <p:cond delay="500"/>
                            </p:stCondLst>
                            <p:childTnLst>
                              <p:par>
                                <p:cTn id="108" presetID="45" presetClass="exit" presetSubtype="0" fill="hold" grpId="0" nodeType="afterEffect">
                                  <p:stCondLst>
                                    <p:cond delay="0"/>
                                  </p:stCondLst>
                                  <p:childTnLst>
                                    <p:animEffect transition="out" filter="fade">
                                      <p:cBhvr>
                                        <p:cTn id="109" dur="5000"/>
                                        <p:tgtEl>
                                          <p:spTgt spid="30"/>
                                        </p:tgtEl>
                                      </p:cBhvr>
                                    </p:animEffect>
                                    <p:anim calcmode="lin" valueType="num">
                                      <p:cBhvr>
                                        <p:cTn id="110" dur="5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1" dur="5000"/>
                                        <p:tgtEl>
                                          <p:spTgt spid="30"/>
                                        </p:tgtEl>
                                        <p:attrNameLst>
                                          <p:attrName>ppt_h</p:attrName>
                                        </p:attrNameLst>
                                      </p:cBhvr>
                                      <p:tavLst>
                                        <p:tav tm="0">
                                          <p:val>
                                            <p:strVal val="ppt_h"/>
                                          </p:val>
                                        </p:tav>
                                        <p:tav tm="100000">
                                          <p:val>
                                            <p:strVal val="ppt_h"/>
                                          </p:val>
                                        </p:tav>
                                      </p:tavLst>
                                    </p:anim>
                                    <p:set>
                                      <p:cBhvr>
                                        <p:cTn id="112" dur="1" fill="hold">
                                          <p:stCondLst>
                                            <p:cond delay="49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1"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500"/>
                                        <p:tgtEl>
                                          <p:spTgt spid="31"/>
                                        </p:tgtEl>
                                      </p:cBhvr>
                                    </p:animEffect>
                                  </p:childTnLst>
                                </p:cTn>
                              </p:par>
                            </p:childTnLst>
                          </p:cTn>
                        </p:par>
                        <p:par>
                          <p:cTn id="118" fill="hold">
                            <p:stCondLst>
                              <p:cond delay="500"/>
                            </p:stCondLst>
                            <p:childTnLst>
                              <p:par>
                                <p:cTn id="119" presetID="45" presetClass="exit" presetSubtype="0" fill="hold" grpId="0" nodeType="afterEffect">
                                  <p:stCondLst>
                                    <p:cond delay="0"/>
                                  </p:stCondLst>
                                  <p:childTnLst>
                                    <p:animEffect transition="out" filter="fade">
                                      <p:cBhvr>
                                        <p:cTn id="120" dur="5000"/>
                                        <p:tgtEl>
                                          <p:spTgt spid="31"/>
                                        </p:tgtEl>
                                      </p:cBhvr>
                                    </p:animEffect>
                                    <p:anim calcmode="lin" valueType="num">
                                      <p:cBhvr>
                                        <p:cTn id="121" dur="5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2" dur="5000"/>
                                        <p:tgtEl>
                                          <p:spTgt spid="31"/>
                                        </p:tgtEl>
                                        <p:attrNameLst>
                                          <p:attrName>ppt_h</p:attrName>
                                        </p:attrNameLst>
                                      </p:cBhvr>
                                      <p:tavLst>
                                        <p:tav tm="0">
                                          <p:val>
                                            <p:strVal val="ppt_h"/>
                                          </p:val>
                                        </p:tav>
                                        <p:tav tm="100000">
                                          <p:val>
                                            <p:strVal val="ppt_h"/>
                                          </p:val>
                                        </p:tav>
                                      </p:tavLst>
                                    </p:anim>
                                    <p:set>
                                      <p:cBhvr>
                                        <p:cTn id="123" dur="1" fill="hold">
                                          <p:stCondLst>
                                            <p:cond delay="4999"/>
                                          </p:stCondLst>
                                        </p:cTn>
                                        <p:tgtEl>
                                          <p:spTgt spid="3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1" nodeType="click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fade">
                                      <p:cBhvr>
                                        <p:cTn id="128" dur="500"/>
                                        <p:tgtEl>
                                          <p:spTgt spid="32"/>
                                        </p:tgtEl>
                                      </p:cBhvr>
                                    </p:animEffect>
                                  </p:childTnLst>
                                </p:cTn>
                              </p:par>
                            </p:childTnLst>
                          </p:cTn>
                        </p:par>
                        <p:par>
                          <p:cTn id="129" fill="hold">
                            <p:stCondLst>
                              <p:cond delay="500"/>
                            </p:stCondLst>
                            <p:childTnLst>
                              <p:par>
                                <p:cTn id="130" presetID="45" presetClass="exit" presetSubtype="0" fill="hold" grpId="0" nodeType="afterEffect">
                                  <p:stCondLst>
                                    <p:cond delay="0"/>
                                  </p:stCondLst>
                                  <p:childTnLst>
                                    <p:animEffect transition="out" filter="fade">
                                      <p:cBhvr>
                                        <p:cTn id="131" dur="5000"/>
                                        <p:tgtEl>
                                          <p:spTgt spid="32"/>
                                        </p:tgtEl>
                                      </p:cBhvr>
                                    </p:animEffect>
                                    <p:anim calcmode="lin" valueType="num">
                                      <p:cBhvr>
                                        <p:cTn id="132" dur="5000"/>
                                        <p:tgtEl>
                                          <p:spTgt spid="3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3" dur="5000"/>
                                        <p:tgtEl>
                                          <p:spTgt spid="32"/>
                                        </p:tgtEl>
                                        <p:attrNameLst>
                                          <p:attrName>ppt_h</p:attrName>
                                        </p:attrNameLst>
                                      </p:cBhvr>
                                      <p:tavLst>
                                        <p:tav tm="0">
                                          <p:val>
                                            <p:strVal val="ppt_h"/>
                                          </p:val>
                                        </p:tav>
                                        <p:tav tm="100000">
                                          <p:val>
                                            <p:strVal val="ppt_h"/>
                                          </p:val>
                                        </p:tav>
                                      </p:tavLst>
                                    </p:anim>
                                    <p:set>
                                      <p:cBhvr>
                                        <p:cTn id="134" dur="1" fill="hold">
                                          <p:stCondLst>
                                            <p:cond delay="4999"/>
                                          </p:stCondLst>
                                        </p:cTn>
                                        <p:tgtEl>
                                          <p:spTgt spid="3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1" nodeType="clickEffect">
                                  <p:stCondLst>
                                    <p:cond delay="0"/>
                                  </p:stCondLst>
                                  <p:childTnLst>
                                    <p:set>
                                      <p:cBhvr>
                                        <p:cTn id="138" dur="1" fill="hold">
                                          <p:stCondLst>
                                            <p:cond delay="0"/>
                                          </p:stCondLst>
                                        </p:cTn>
                                        <p:tgtEl>
                                          <p:spTgt spid="33"/>
                                        </p:tgtEl>
                                        <p:attrNameLst>
                                          <p:attrName>style.visibility</p:attrName>
                                        </p:attrNameLst>
                                      </p:cBhvr>
                                      <p:to>
                                        <p:strVal val="visible"/>
                                      </p:to>
                                    </p:set>
                                    <p:animEffect transition="in" filter="fade">
                                      <p:cBhvr>
                                        <p:cTn id="139" dur="500"/>
                                        <p:tgtEl>
                                          <p:spTgt spid="33"/>
                                        </p:tgtEl>
                                      </p:cBhvr>
                                    </p:animEffect>
                                  </p:childTnLst>
                                </p:cTn>
                              </p:par>
                            </p:childTnLst>
                          </p:cTn>
                        </p:par>
                        <p:par>
                          <p:cTn id="140" fill="hold">
                            <p:stCondLst>
                              <p:cond delay="500"/>
                            </p:stCondLst>
                            <p:childTnLst>
                              <p:par>
                                <p:cTn id="141" presetID="45" presetClass="exit" presetSubtype="0" fill="hold" grpId="0" nodeType="afterEffect">
                                  <p:stCondLst>
                                    <p:cond delay="0"/>
                                  </p:stCondLst>
                                  <p:childTnLst>
                                    <p:animEffect transition="out" filter="fade">
                                      <p:cBhvr>
                                        <p:cTn id="142" dur="5000"/>
                                        <p:tgtEl>
                                          <p:spTgt spid="33"/>
                                        </p:tgtEl>
                                      </p:cBhvr>
                                    </p:animEffect>
                                    <p:anim calcmode="lin" valueType="num">
                                      <p:cBhvr>
                                        <p:cTn id="143" dur="5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5000"/>
                                        <p:tgtEl>
                                          <p:spTgt spid="33"/>
                                        </p:tgtEl>
                                        <p:attrNameLst>
                                          <p:attrName>ppt_h</p:attrName>
                                        </p:attrNameLst>
                                      </p:cBhvr>
                                      <p:tavLst>
                                        <p:tav tm="0">
                                          <p:val>
                                            <p:strVal val="ppt_h"/>
                                          </p:val>
                                        </p:tav>
                                        <p:tav tm="100000">
                                          <p:val>
                                            <p:strVal val="ppt_h"/>
                                          </p:val>
                                        </p:tav>
                                      </p:tavLst>
                                    </p:anim>
                                    <p:set>
                                      <p:cBhvr>
                                        <p:cTn id="145" dur="1" fill="hold">
                                          <p:stCondLst>
                                            <p:cond delay="4999"/>
                                          </p:stCondLst>
                                        </p:cTn>
                                        <p:tgtEl>
                                          <p:spTgt spid="33"/>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1" nodeType="click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fade">
                                      <p:cBhvr>
                                        <p:cTn id="150" dur="500"/>
                                        <p:tgtEl>
                                          <p:spTgt spid="35"/>
                                        </p:tgtEl>
                                      </p:cBhvr>
                                    </p:animEffect>
                                  </p:childTnLst>
                                </p:cTn>
                              </p:par>
                            </p:childTnLst>
                          </p:cTn>
                        </p:par>
                        <p:par>
                          <p:cTn id="151" fill="hold">
                            <p:stCondLst>
                              <p:cond delay="500"/>
                            </p:stCondLst>
                            <p:childTnLst>
                              <p:par>
                                <p:cTn id="152" presetID="45" presetClass="exit" presetSubtype="0" fill="hold" grpId="0" nodeType="afterEffect">
                                  <p:stCondLst>
                                    <p:cond delay="0"/>
                                  </p:stCondLst>
                                  <p:childTnLst>
                                    <p:animEffect transition="out" filter="fade">
                                      <p:cBhvr>
                                        <p:cTn id="153" dur="5000"/>
                                        <p:tgtEl>
                                          <p:spTgt spid="35"/>
                                        </p:tgtEl>
                                      </p:cBhvr>
                                    </p:animEffect>
                                    <p:anim calcmode="lin" valueType="num">
                                      <p:cBhvr>
                                        <p:cTn id="154" dur="5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5" dur="5000"/>
                                        <p:tgtEl>
                                          <p:spTgt spid="35"/>
                                        </p:tgtEl>
                                        <p:attrNameLst>
                                          <p:attrName>ppt_h</p:attrName>
                                        </p:attrNameLst>
                                      </p:cBhvr>
                                      <p:tavLst>
                                        <p:tav tm="0">
                                          <p:val>
                                            <p:strVal val="ppt_h"/>
                                          </p:val>
                                        </p:tav>
                                        <p:tav tm="100000">
                                          <p:val>
                                            <p:strVal val="ppt_h"/>
                                          </p:val>
                                        </p:tav>
                                      </p:tavLst>
                                    </p:anim>
                                    <p:set>
                                      <p:cBhvr>
                                        <p:cTn id="156" dur="1" fill="hold">
                                          <p:stCondLst>
                                            <p:cond delay="4999"/>
                                          </p:stCondLst>
                                        </p:cTn>
                                        <p:tgtEl>
                                          <p:spTgt spid="3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1" nodeType="clickEffect">
                                  <p:stCondLst>
                                    <p:cond delay="0"/>
                                  </p:stCondLst>
                                  <p:childTnLst>
                                    <p:set>
                                      <p:cBhvr>
                                        <p:cTn id="160" dur="1" fill="hold">
                                          <p:stCondLst>
                                            <p:cond delay="0"/>
                                          </p:stCondLst>
                                        </p:cTn>
                                        <p:tgtEl>
                                          <p:spTgt spid="36"/>
                                        </p:tgtEl>
                                        <p:attrNameLst>
                                          <p:attrName>style.visibility</p:attrName>
                                        </p:attrNameLst>
                                      </p:cBhvr>
                                      <p:to>
                                        <p:strVal val="visible"/>
                                      </p:to>
                                    </p:set>
                                    <p:animEffect transition="in" filter="fade">
                                      <p:cBhvr>
                                        <p:cTn id="161" dur="500"/>
                                        <p:tgtEl>
                                          <p:spTgt spid="36"/>
                                        </p:tgtEl>
                                      </p:cBhvr>
                                    </p:animEffect>
                                  </p:childTnLst>
                                </p:cTn>
                              </p:par>
                            </p:childTnLst>
                          </p:cTn>
                        </p:par>
                        <p:par>
                          <p:cTn id="162" fill="hold">
                            <p:stCondLst>
                              <p:cond delay="500"/>
                            </p:stCondLst>
                            <p:childTnLst>
                              <p:par>
                                <p:cTn id="163" presetID="45" presetClass="exit" presetSubtype="0" fill="hold" grpId="0" nodeType="afterEffect">
                                  <p:stCondLst>
                                    <p:cond delay="0"/>
                                  </p:stCondLst>
                                  <p:childTnLst>
                                    <p:animEffect transition="out" filter="fade">
                                      <p:cBhvr>
                                        <p:cTn id="164" dur="5000"/>
                                        <p:tgtEl>
                                          <p:spTgt spid="36"/>
                                        </p:tgtEl>
                                      </p:cBhvr>
                                    </p:animEffect>
                                    <p:anim calcmode="lin" valueType="num">
                                      <p:cBhvr>
                                        <p:cTn id="165" dur="5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6" dur="5000"/>
                                        <p:tgtEl>
                                          <p:spTgt spid="36"/>
                                        </p:tgtEl>
                                        <p:attrNameLst>
                                          <p:attrName>ppt_h</p:attrName>
                                        </p:attrNameLst>
                                      </p:cBhvr>
                                      <p:tavLst>
                                        <p:tav tm="0">
                                          <p:val>
                                            <p:strVal val="ppt_h"/>
                                          </p:val>
                                        </p:tav>
                                        <p:tav tm="100000">
                                          <p:val>
                                            <p:strVal val="ppt_h"/>
                                          </p:val>
                                        </p:tav>
                                      </p:tavLst>
                                    </p:anim>
                                    <p:set>
                                      <p:cBhvr>
                                        <p:cTn id="167" dur="1" fill="hold">
                                          <p:stCondLst>
                                            <p:cond delay="4999"/>
                                          </p:stCondLst>
                                        </p:cTn>
                                        <p:tgtEl>
                                          <p:spTgt spid="36"/>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1" nodeType="clickEffect">
                                  <p:stCondLst>
                                    <p:cond delay="0"/>
                                  </p:stCondLst>
                                  <p:childTnLst>
                                    <p:set>
                                      <p:cBhvr>
                                        <p:cTn id="171" dur="1" fill="hold">
                                          <p:stCondLst>
                                            <p:cond delay="0"/>
                                          </p:stCondLst>
                                        </p:cTn>
                                        <p:tgtEl>
                                          <p:spTgt spid="37"/>
                                        </p:tgtEl>
                                        <p:attrNameLst>
                                          <p:attrName>style.visibility</p:attrName>
                                        </p:attrNameLst>
                                      </p:cBhvr>
                                      <p:to>
                                        <p:strVal val="visible"/>
                                      </p:to>
                                    </p:set>
                                    <p:animEffect transition="in" filter="fade">
                                      <p:cBhvr>
                                        <p:cTn id="172" dur="500"/>
                                        <p:tgtEl>
                                          <p:spTgt spid="37"/>
                                        </p:tgtEl>
                                      </p:cBhvr>
                                    </p:animEffect>
                                  </p:childTnLst>
                                </p:cTn>
                              </p:par>
                            </p:childTnLst>
                          </p:cTn>
                        </p:par>
                        <p:par>
                          <p:cTn id="173" fill="hold">
                            <p:stCondLst>
                              <p:cond delay="500"/>
                            </p:stCondLst>
                            <p:childTnLst>
                              <p:par>
                                <p:cTn id="174" presetID="45" presetClass="exit" presetSubtype="0" fill="hold" grpId="0" nodeType="afterEffect">
                                  <p:stCondLst>
                                    <p:cond delay="0"/>
                                  </p:stCondLst>
                                  <p:childTnLst>
                                    <p:animEffect transition="out" filter="fade">
                                      <p:cBhvr>
                                        <p:cTn id="175" dur="5000"/>
                                        <p:tgtEl>
                                          <p:spTgt spid="37"/>
                                        </p:tgtEl>
                                      </p:cBhvr>
                                    </p:animEffect>
                                    <p:anim calcmode="lin" valueType="num">
                                      <p:cBhvr>
                                        <p:cTn id="176" dur="5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7" dur="5000"/>
                                        <p:tgtEl>
                                          <p:spTgt spid="37"/>
                                        </p:tgtEl>
                                        <p:attrNameLst>
                                          <p:attrName>ppt_h</p:attrName>
                                        </p:attrNameLst>
                                      </p:cBhvr>
                                      <p:tavLst>
                                        <p:tav tm="0">
                                          <p:val>
                                            <p:strVal val="ppt_h"/>
                                          </p:val>
                                        </p:tav>
                                        <p:tav tm="100000">
                                          <p:val>
                                            <p:strVal val="ppt_h"/>
                                          </p:val>
                                        </p:tav>
                                      </p:tavLst>
                                    </p:anim>
                                    <p:set>
                                      <p:cBhvr>
                                        <p:cTn id="178" dur="1" fill="hold">
                                          <p:stCondLst>
                                            <p:cond delay="4999"/>
                                          </p:stCondLst>
                                        </p:cTn>
                                        <p:tgtEl>
                                          <p:spTgt spid="37"/>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1" nodeType="click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fade">
                                      <p:cBhvr>
                                        <p:cTn id="183" dur="500"/>
                                        <p:tgtEl>
                                          <p:spTgt spid="45"/>
                                        </p:tgtEl>
                                      </p:cBhvr>
                                    </p:animEffect>
                                  </p:childTnLst>
                                </p:cTn>
                              </p:par>
                            </p:childTnLst>
                          </p:cTn>
                        </p:par>
                        <p:par>
                          <p:cTn id="184" fill="hold">
                            <p:stCondLst>
                              <p:cond delay="500"/>
                            </p:stCondLst>
                            <p:childTnLst>
                              <p:par>
                                <p:cTn id="185" presetID="45" presetClass="exit" presetSubtype="0" fill="hold" grpId="0" nodeType="afterEffect">
                                  <p:stCondLst>
                                    <p:cond delay="0"/>
                                  </p:stCondLst>
                                  <p:childTnLst>
                                    <p:animEffect transition="out" filter="fade">
                                      <p:cBhvr>
                                        <p:cTn id="186" dur="5000"/>
                                        <p:tgtEl>
                                          <p:spTgt spid="45"/>
                                        </p:tgtEl>
                                      </p:cBhvr>
                                    </p:animEffect>
                                    <p:anim calcmode="lin" valueType="num">
                                      <p:cBhvr>
                                        <p:cTn id="187" dur="5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8" dur="5000"/>
                                        <p:tgtEl>
                                          <p:spTgt spid="45"/>
                                        </p:tgtEl>
                                        <p:attrNameLst>
                                          <p:attrName>ppt_h</p:attrName>
                                        </p:attrNameLst>
                                      </p:cBhvr>
                                      <p:tavLst>
                                        <p:tav tm="0">
                                          <p:val>
                                            <p:strVal val="ppt_h"/>
                                          </p:val>
                                        </p:tav>
                                        <p:tav tm="100000">
                                          <p:val>
                                            <p:strVal val="ppt_h"/>
                                          </p:val>
                                        </p:tav>
                                      </p:tavLst>
                                    </p:anim>
                                    <p:set>
                                      <p:cBhvr>
                                        <p:cTn id="189" dur="1" fill="hold">
                                          <p:stCondLst>
                                            <p:cond delay="4999"/>
                                          </p:stCondLst>
                                        </p:cTn>
                                        <p:tgtEl>
                                          <p:spTgt spid="45"/>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grpId="1" nodeType="clickEffect">
                                  <p:stCondLst>
                                    <p:cond delay="0"/>
                                  </p:stCondLst>
                                  <p:childTnLst>
                                    <p:set>
                                      <p:cBhvr>
                                        <p:cTn id="193" dur="1" fill="hold">
                                          <p:stCondLst>
                                            <p:cond delay="0"/>
                                          </p:stCondLst>
                                        </p:cTn>
                                        <p:tgtEl>
                                          <p:spTgt spid="46"/>
                                        </p:tgtEl>
                                        <p:attrNameLst>
                                          <p:attrName>style.visibility</p:attrName>
                                        </p:attrNameLst>
                                      </p:cBhvr>
                                      <p:to>
                                        <p:strVal val="visible"/>
                                      </p:to>
                                    </p:set>
                                    <p:animEffect transition="in" filter="fade">
                                      <p:cBhvr>
                                        <p:cTn id="194" dur="500"/>
                                        <p:tgtEl>
                                          <p:spTgt spid="46"/>
                                        </p:tgtEl>
                                      </p:cBhvr>
                                    </p:animEffect>
                                  </p:childTnLst>
                                </p:cTn>
                              </p:par>
                            </p:childTnLst>
                          </p:cTn>
                        </p:par>
                        <p:par>
                          <p:cTn id="195" fill="hold">
                            <p:stCondLst>
                              <p:cond delay="500"/>
                            </p:stCondLst>
                            <p:childTnLst>
                              <p:par>
                                <p:cTn id="196" presetID="45" presetClass="exit" presetSubtype="0" fill="hold" grpId="0" nodeType="afterEffect">
                                  <p:stCondLst>
                                    <p:cond delay="0"/>
                                  </p:stCondLst>
                                  <p:childTnLst>
                                    <p:animEffect transition="out" filter="fade">
                                      <p:cBhvr>
                                        <p:cTn id="197" dur="5000"/>
                                        <p:tgtEl>
                                          <p:spTgt spid="46"/>
                                        </p:tgtEl>
                                      </p:cBhvr>
                                    </p:animEffect>
                                    <p:anim calcmode="lin" valueType="num">
                                      <p:cBhvr>
                                        <p:cTn id="198" dur="5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9" dur="5000"/>
                                        <p:tgtEl>
                                          <p:spTgt spid="46"/>
                                        </p:tgtEl>
                                        <p:attrNameLst>
                                          <p:attrName>ppt_h</p:attrName>
                                        </p:attrNameLst>
                                      </p:cBhvr>
                                      <p:tavLst>
                                        <p:tav tm="0">
                                          <p:val>
                                            <p:strVal val="ppt_h"/>
                                          </p:val>
                                        </p:tav>
                                        <p:tav tm="100000">
                                          <p:val>
                                            <p:strVal val="ppt_h"/>
                                          </p:val>
                                        </p:tav>
                                      </p:tavLst>
                                    </p:anim>
                                    <p:set>
                                      <p:cBhvr>
                                        <p:cTn id="200" dur="1" fill="hold">
                                          <p:stCondLst>
                                            <p:cond delay="4999"/>
                                          </p:stCondLst>
                                        </p:cTn>
                                        <p:tgtEl>
                                          <p:spTgt spid="46"/>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1" nodeType="clickEffect">
                                  <p:stCondLst>
                                    <p:cond delay="0"/>
                                  </p:stCondLst>
                                  <p:childTnLst>
                                    <p:set>
                                      <p:cBhvr>
                                        <p:cTn id="204" dur="1" fill="hold">
                                          <p:stCondLst>
                                            <p:cond delay="0"/>
                                          </p:stCondLst>
                                        </p:cTn>
                                        <p:tgtEl>
                                          <p:spTgt spid="47"/>
                                        </p:tgtEl>
                                        <p:attrNameLst>
                                          <p:attrName>style.visibility</p:attrName>
                                        </p:attrNameLst>
                                      </p:cBhvr>
                                      <p:to>
                                        <p:strVal val="visible"/>
                                      </p:to>
                                    </p:set>
                                    <p:animEffect transition="in" filter="fade">
                                      <p:cBhvr>
                                        <p:cTn id="205" dur="500"/>
                                        <p:tgtEl>
                                          <p:spTgt spid="47"/>
                                        </p:tgtEl>
                                      </p:cBhvr>
                                    </p:animEffect>
                                  </p:childTnLst>
                                </p:cTn>
                              </p:par>
                            </p:childTnLst>
                          </p:cTn>
                        </p:par>
                        <p:par>
                          <p:cTn id="206" fill="hold">
                            <p:stCondLst>
                              <p:cond delay="500"/>
                            </p:stCondLst>
                            <p:childTnLst>
                              <p:par>
                                <p:cTn id="207" presetID="45" presetClass="exit" presetSubtype="0" fill="hold" grpId="0" nodeType="afterEffect">
                                  <p:stCondLst>
                                    <p:cond delay="0"/>
                                  </p:stCondLst>
                                  <p:childTnLst>
                                    <p:animEffect transition="out" filter="fade">
                                      <p:cBhvr>
                                        <p:cTn id="208" dur="5000"/>
                                        <p:tgtEl>
                                          <p:spTgt spid="47"/>
                                        </p:tgtEl>
                                      </p:cBhvr>
                                    </p:animEffect>
                                    <p:anim calcmode="lin" valueType="num">
                                      <p:cBhvr>
                                        <p:cTn id="209" dur="5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10" dur="5000"/>
                                        <p:tgtEl>
                                          <p:spTgt spid="47"/>
                                        </p:tgtEl>
                                        <p:attrNameLst>
                                          <p:attrName>ppt_h</p:attrName>
                                        </p:attrNameLst>
                                      </p:cBhvr>
                                      <p:tavLst>
                                        <p:tav tm="0">
                                          <p:val>
                                            <p:strVal val="ppt_h"/>
                                          </p:val>
                                        </p:tav>
                                        <p:tav tm="100000">
                                          <p:val>
                                            <p:strVal val="ppt_h"/>
                                          </p:val>
                                        </p:tav>
                                      </p:tavLst>
                                    </p:anim>
                                    <p:set>
                                      <p:cBhvr>
                                        <p:cTn id="211" dur="1" fill="hold">
                                          <p:stCondLst>
                                            <p:cond delay="4999"/>
                                          </p:stCondLst>
                                        </p:cTn>
                                        <p:tgtEl>
                                          <p:spTgt spid="47"/>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1" nodeType="clickEffect">
                                  <p:stCondLst>
                                    <p:cond delay="0"/>
                                  </p:stCondLst>
                                  <p:childTnLst>
                                    <p:set>
                                      <p:cBhvr>
                                        <p:cTn id="215" dur="1" fill="hold">
                                          <p:stCondLst>
                                            <p:cond delay="0"/>
                                          </p:stCondLst>
                                        </p:cTn>
                                        <p:tgtEl>
                                          <p:spTgt spid="48"/>
                                        </p:tgtEl>
                                        <p:attrNameLst>
                                          <p:attrName>style.visibility</p:attrName>
                                        </p:attrNameLst>
                                      </p:cBhvr>
                                      <p:to>
                                        <p:strVal val="visible"/>
                                      </p:to>
                                    </p:set>
                                    <p:animEffect transition="in" filter="fade">
                                      <p:cBhvr>
                                        <p:cTn id="216" dur="500"/>
                                        <p:tgtEl>
                                          <p:spTgt spid="48"/>
                                        </p:tgtEl>
                                      </p:cBhvr>
                                    </p:animEffect>
                                  </p:childTnLst>
                                </p:cTn>
                              </p:par>
                            </p:childTnLst>
                          </p:cTn>
                        </p:par>
                        <p:par>
                          <p:cTn id="217" fill="hold">
                            <p:stCondLst>
                              <p:cond delay="500"/>
                            </p:stCondLst>
                            <p:childTnLst>
                              <p:par>
                                <p:cTn id="218" presetID="45" presetClass="exit" presetSubtype="0" fill="hold" grpId="0" nodeType="afterEffect">
                                  <p:stCondLst>
                                    <p:cond delay="0"/>
                                  </p:stCondLst>
                                  <p:childTnLst>
                                    <p:animEffect transition="out" filter="fade">
                                      <p:cBhvr>
                                        <p:cTn id="219" dur="5000"/>
                                        <p:tgtEl>
                                          <p:spTgt spid="48"/>
                                        </p:tgtEl>
                                      </p:cBhvr>
                                    </p:animEffect>
                                    <p:anim calcmode="lin" valueType="num">
                                      <p:cBhvr>
                                        <p:cTn id="220" dur="5000"/>
                                        <p:tgtEl>
                                          <p:spTgt spid="4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1" dur="5000"/>
                                        <p:tgtEl>
                                          <p:spTgt spid="48"/>
                                        </p:tgtEl>
                                        <p:attrNameLst>
                                          <p:attrName>ppt_h</p:attrName>
                                        </p:attrNameLst>
                                      </p:cBhvr>
                                      <p:tavLst>
                                        <p:tav tm="0">
                                          <p:val>
                                            <p:strVal val="ppt_h"/>
                                          </p:val>
                                        </p:tav>
                                        <p:tav tm="100000">
                                          <p:val>
                                            <p:strVal val="ppt_h"/>
                                          </p:val>
                                        </p:tav>
                                      </p:tavLst>
                                    </p:anim>
                                    <p:set>
                                      <p:cBhvr>
                                        <p:cTn id="222" dur="1" fill="hold">
                                          <p:stCondLst>
                                            <p:cond delay="4999"/>
                                          </p:stCondLst>
                                        </p:cTn>
                                        <p:tgtEl>
                                          <p:spTgt spid="48"/>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1" nodeType="clickEffect">
                                  <p:stCondLst>
                                    <p:cond delay="0"/>
                                  </p:stCondLst>
                                  <p:childTnLst>
                                    <p:set>
                                      <p:cBhvr>
                                        <p:cTn id="226" dur="1" fill="hold">
                                          <p:stCondLst>
                                            <p:cond delay="0"/>
                                          </p:stCondLst>
                                        </p:cTn>
                                        <p:tgtEl>
                                          <p:spTgt spid="50"/>
                                        </p:tgtEl>
                                        <p:attrNameLst>
                                          <p:attrName>style.visibility</p:attrName>
                                        </p:attrNameLst>
                                      </p:cBhvr>
                                      <p:to>
                                        <p:strVal val="visible"/>
                                      </p:to>
                                    </p:set>
                                    <p:animEffect transition="in" filter="fade">
                                      <p:cBhvr>
                                        <p:cTn id="227" dur="500"/>
                                        <p:tgtEl>
                                          <p:spTgt spid="50"/>
                                        </p:tgtEl>
                                      </p:cBhvr>
                                    </p:animEffect>
                                  </p:childTnLst>
                                </p:cTn>
                              </p:par>
                            </p:childTnLst>
                          </p:cTn>
                        </p:par>
                        <p:par>
                          <p:cTn id="228" fill="hold">
                            <p:stCondLst>
                              <p:cond delay="500"/>
                            </p:stCondLst>
                            <p:childTnLst>
                              <p:par>
                                <p:cTn id="229" presetID="45" presetClass="exit" presetSubtype="0" fill="hold" grpId="0" nodeType="afterEffect">
                                  <p:stCondLst>
                                    <p:cond delay="0"/>
                                  </p:stCondLst>
                                  <p:childTnLst>
                                    <p:animEffect transition="out" filter="fade">
                                      <p:cBhvr>
                                        <p:cTn id="230" dur="5000"/>
                                        <p:tgtEl>
                                          <p:spTgt spid="50"/>
                                        </p:tgtEl>
                                      </p:cBhvr>
                                    </p:animEffect>
                                    <p:anim calcmode="lin" valueType="num">
                                      <p:cBhvr>
                                        <p:cTn id="231" dur="5000"/>
                                        <p:tgtEl>
                                          <p:spTgt spid="5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2" dur="5000"/>
                                        <p:tgtEl>
                                          <p:spTgt spid="50"/>
                                        </p:tgtEl>
                                        <p:attrNameLst>
                                          <p:attrName>ppt_h</p:attrName>
                                        </p:attrNameLst>
                                      </p:cBhvr>
                                      <p:tavLst>
                                        <p:tav tm="0">
                                          <p:val>
                                            <p:strVal val="ppt_h"/>
                                          </p:val>
                                        </p:tav>
                                        <p:tav tm="100000">
                                          <p:val>
                                            <p:strVal val="ppt_h"/>
                                          </p:val>
                                        </p:tav>
                                      </p:tavLst>
                                    </p:anim>
                                    <p:set>
                                      <p:cBhvr>
                                        <p:cTn id="233" dur="1" fill="hold">
                                          <p:stCondLst>
                                            <p:cond delay="4999"/>
                                          </p:stCondLst>
                                        </p:cTn>
                                        <p:tgtEl>
                                          <p:spTgt spid="50"/>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1" presetClass="exit" presetSubtype="0" fill="hold" grpId="0" nodeType="clickEffect">
                                  <p:stCondLst>
                                    <p:cond delay="0"/>
                                  </p:stCondLst>
                                  <p:childTnLst>
                                    <p:set>
                                      <p:cBhvr>
                                        <p:cTn id="237" dur="1" fill="hold">
                                          <p:stCondLst>
                                            <p:cond delay="0"/>
                                          </p:stCondLst>
                                        </p:cTn>
                                        <p:tgtEl>
                                          <p:spTgt spid="7"/>
                                        </p:tgtEl>
                                        <p:attrNameLst>
                                          <p:attrName>style.visibility</p:attrName>
                                        </p:attrNameLst>
                                      </p:cBhvr>
                                      <p:to>
                                        <p:strVal val="hidden"/>
                                      </p:to>
                                    </p:set>
                                  </p:childTnLst>
                                </p:cTn>
                              </p:par>
                              <p:par>
                                <p:cTn id="238" presetID="1" presetClass="exit" presetSubtype="0" fill="hold" grpId="0" nodeType="withEffect">
                                  <p:stCondLst>
                                    <p:cond delay="0"/>
                                  </p:stCondLst>
                                  <p:childTnLst>
                                    <p:set>
                                      <p:cBhvr>
                                        <p:cTn id="239" dur="1" fill="hold">
                                          <p:stCondLst>
                                            <p:cond delay="0"/>
                                          </p:stCondLst>
                                        </p:cTn>
                                        <p:tgtEl>
                                          <p:spTgt spid="19"/>
                                        </p:tgtEl>
                                        <p:attrNameLst>
                                          <p:attrName>style.visibility</p:attrName>
                                        </p:attrNameLst>
                                      </p:cBhvr>
                                      <p:to>
                                        <p:strVal val="hidden"/>
                                      </p:to>
                                    </p:set>
                                  </p:childTnLst>
                                </p:cTn>
                              </p:par>
                              <p:par>
                                <p:cTn id="240" presetID="1" presetClass="exit" presetSubtype="0" fill="hold" grpId="0" nodeType="withEffect">
                                  <p:stCondLst>
                                    <p:cond delay="0"/>
                                  </p:stCondLst>
                                  <p:childTnLst>
                                    <p:set>
                                      <p:cBhvr>
                                        <p:cTn id="241" dur="1" fill="hold">
                                          <p:stCondLst>
                                            <p:cond delay="0"/>
                                          </p:stCondLst>
                                        </p:cTn>
                                        <p:tgtEl>
                                          <p:spTgt spid="20"/>
                                        </p:tgtEl>
                                        <p:attrNameLst>
                                          <p:attrName>style.visibility</p:attrName>
                                        </p:attrNameLst>
                                      </p:cBhvr>
                                      <p:to>
                                        <p:strVal val="hidden"/>
                                      </p:to>
                                    </p:set>
                                  </p:childTnLst>
                                </p:cTn>
                              </p:par>
                            </p:childTnLst>
                          </p:cTn>
                        </p:par>
                      </p:childTnLst>
                    </p:cTn>
                  </p:par>
                  <p:par>
                    <p:cTn id="242" fill="hold">
                      <p:stCondLst>
                        <p:cond delay="indefinite"/>
                      </p:stCondLst>
                      <p:childTnLst>
                        <p:par>
                          <p:cTn id="243" fill="hold">
                            <p:stCondLst>
                              <p:cond delay="0"/>
                            </p:stCondLst>
                            <p:childTnLst>
                              <p:par>
                                <p:cTn id="244" presetID="1" presetClass="exit" presetSubtype="0" fill="hold" grpId="0" nodeType="clickEffect">
                                  <p:stCondLst>
                                    <p:cond delay="0"/>
                                  </p:stCondLst>
                                  <p:childTnLst>
                                    <p:set>
                                      <p:cBhvr>
                                        <p:cTn id="245" dur="1" fill="hold">
                                          <p:stCondLst>
                                            <p:cond delay="0"/>
                                          </p:stCondLst>
                                        </p:cTn>
                                        <p:tgtEl>
                                          <p:spTgt spid="51"/>
                                        </p:tgtEl>
                                        <p:attrNameLst>
                                          <p:attrName>style.visibility</p:attrName>
                                        </p:attrNameLst>
                                      </p:cBhvr>
                                      <p:to>
                                        <p:strVal val="hidden"/>
                                      </p:to>
                                    </p:set>
                                  </p:childTnLst>
                                </p:cTn>
                              </p:par>
                              <p:par>
                                <p:cTn id="246" presetID="1" presetClass="exit" presetSubtype="0" fill="hold" grpId="0" nodeType="withEffect">
                                  <p:stCondLst>
                                    <p:cond delay="0"/>
                                  </p:stCondLst>
                                  <p:childTnLst>
                                    <p:set>
                                      <p:cBhvr>
                                        <p:cTn id="247" dur="1" fill="hold">
                                          <p:stCondLst>
                                            <p:cond delay="0"/>
                                          </p:stCondLst>
                                        </p:cTn>
                                        <p:tgtEl>
                                          <p:spTgt spid="52"/>
                                        </p:tgtEl>
                                        <p:attrNameLst>
                                          <p:attrName>style.visibility</p:attrName>
                                        </p:attrNameLst>
                                      </p:cBhvr>
                                      <p:to>
                                        <p:strVal val="hidden"/>
                                      </p:to>
                                    </p:set>
                                  </p:childTnLst>
                                </p:cTn>
                              </p:par>
                              <p:par>
                                <p:cTn id="248" presetID="1" presetClass="exit" presetSubtype="0" fill="hold" grpId="0" nodeType="withEffect">
                                  <p:stCondLst>
                                    <p:cond delay="0"/>
                                  </p:stCondLst>
                                  <p:childTnLst>
                                    <p:set>
                                      <p:cBhvr>
                                        <p:cTn id="249" dur="1" fill="hold">
                                          <p:stCondLst>
                                            <p:cond delay="0"/>
                                          </p:stCondLst>
                                        </p:cTn>
                                        <p:tgtEl>
                                          <p:spTgt spid="53"/>
                                        </p:tgtEl>
                                        <p:attrNameLst>
                                          <p:attrName>style.visibility</p:attrName>
                                        </p:attrNameLst>
                                      </p:cBhvr>
                                      <p:to>
                                        <p:strVal val="hidden"/>
                                      </p:to>
                                    </p:set>
                                  </p:childTnLst>
                                </p:cTn>
                              </p:par>
                            </p:childTnLst>
                          </p:cTn>
                        </p:par>
                      </p:childTnLst>
                    </p:cTn>
                  </p:par>
                  <p:par>
                    <p:cTn id="250" fill="hold">
                      <p:stCondLst>
                        <p:cond delay="indefinite"/>
                      </p:stCondLst>
                      <p:childTnLst>
                        <p:par>
                          <p:cTn id="251" fill="hold">
                            <p:stCondLst>
                              <p:cond delay="0"/>
                            </p:stCondLst>
                            <p:childTnLst>
                              <p:par>
                                <p:cTn id="252" presetID="1" presetClass="exit" presetSubtype="0" fill="hold" grpId="0" nodeType="clickEffect">
                                  <p:stCondLst>
                                    <p:cond delay="0"/>
                                  </p:stCondLst>
                                  <p:childTnLst>
                                    <p:set>
                                      <p:cBhvr>
                                        <p:cTn id="253" dur="1" fill="hold">
                                          <p:stCondLst>
                                            <p:cond delay="0"/>
                                          </p:stCondLst>
                                        </p:cTn>
                                        <p:tgtEl>
                                          <p:spTgt spid="54"/>
                                        </p:tgtEl>
                                        <p:attrNameLst>
                                          <p:attrName>style.visibility</p:attrName>
                                        </p:attrNameLst>
                                      </p:cBhvr>
                                      <p:to>
                                        <p:strVal val="hidden"/>
                                      </p:to>
                                    </p:set>
                                  </p:childTnLst>
                                </p:cTn>
                              </p:par>
                              <p:par>
                                <p:cTn id="254" presetID="1" presetClass="exit" presetSubtype="0" fill="hold" grpId="0" nodeType="withEffect">
                                  <p:stCondLst>
                                    <p:cond delay="0"/>
                                  </p:stCondLst>
                                  <p:childTnLst>
                                    <p:set>
                                      <p:cBhvr>
                                        <p:cTn id="255" dur="1" fill="hold">
                                          <p:stCondLst>
                                            <p:cond delay="0"/>
                                          </p:stCondLst>
                                        </p:cTn>
                                        <p:tgtEl>
                                          <p:spTgt spid="55"/>
                                        </p:tgtEl>
                                        <p:attrNameLst>
                                          <p:attrName>style.visibility</p:attrName>
                                        </p:attrNameLst>
                                      </p:cBhvr>
                                      <p:to>
                                        <p:strVal val="hidden"/>
                                      </p:to>
                                    </p:set>
                                  </p:childTnLst>
                                </p:cTn>
                              </p:par>
                              <p:par>
                                <p:cTn id="256" presetID="1" presetClass="exit" presetSubtype="0" fill="hold" grpId="0" nodeType="withEffect">
                                  <p:stCondLst>
                                    <p:cond delay="0"/>
                                  </p:stCondLst>
                                  <p:childTnLst>
                                    <p:set>
                                      <p:cBhvr>
                                        <p:cTn id="257" dur="1" fill="hold">
                                          <p:stCondLst>
                                            <p:cond delay="0"/>
                                          </p:stCondLst>
                                        </p:cTn>
                                        <p:tgtEl>
                                          <p:spTgt spid="56"/>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 presetClass="exit" presetSubtype="0" fill="hold" grpId="0" nodeType="clickEffect">
                                  <p:stCondLst>
                                    <p:cond delay="0"/>
                                  </p:stCondLst>
                                  <p:childTnLst>
                                    <p:set>
                                      <p:cBhvr>
                                        <p:cTn id="261" dur="1" fill="hold">
                                          <p:stCondLst>
                                            <p:cond delay="0"/>
                                          </p:stCondLst>
                                        </p:cTn>
                                        <p:tgtEl>
                                          <p:spTgt spid="57"/>
                                        </p:tgtEl>
                                        <p:attrNameLst>
                                          <p:attrName>style.visibility</p:attrName>
                                        </p:attrNameLst>
                                      </p:cBhvr>
                                      <p:to>
                                        <p:strVal val="hidden"/>
                                      </p:to>
                                    </p:set>
                                  </p:childTnLst>
                                </p:cTn>
                              </p:par>
                              <p:par>
                                <p:cTn id="262" presetID="1" presetClass="exit" presetSubtype="0" fill="hold" grpId="0" nodeType="withEffect">
                                  <p:stCondLst>
                                    <p:cond delay="0"/>
                                  </p:stCondLst>
                                  <p:childTnLst>
                                    <p:set>
                                      <p:cBhvr>
                                        <p:cTn id="263" dur="1" fill="hold">
                                          <p:stCondLst>
                                            <p:cond delay="0"/>
                                          </p:stCondLst>
                                        </p:cTn>
                                        <p:tgtEl>
                                          <p:spTgt spid="58"/>
                                        </p:tgtEl>
                                        <p:attrNameLst>
                                          <p:attrName>style.visibility</p:attrName>
                                        </p:attrNameLst>
                                      </p:cBhvr>
                                      <p:to>
                                        <p:strVal val="hidden"/>
                                      </p:to>
                                    </p:set>
                                  </p:childTnLst>
                                </p:cTn>
                              </p:par>
                              <p:par>
                                <p:cTn id="264" presetID="1" presetClass="exit" presetSubtype="0" fill="hold" grpId="0" nodeType="withEffect">
                                  <p:stCondLst>
                                    <p:cond delay="0"/>
                                  </p:stCondLst>
                                  <p:childTnLst>
                                    <p:set>
                                      <p:cBhvr>
                                        <p:cTn id="265" dur="1" fill="hold">
                                          <p:stCondLst>
                                            <p:cond delay="0"/>
                                          </p:stCondLst>
                                        </p:cTn>
                                        <p:tgtEl>
                                          <p:spTgt spid="59"/>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1" presetClass="exit" presetSubtype="0" fill="hold" grpId="0" nodeType="clickEffect">
                                  <p:stCondLst>
                                    <p:cond delay="0"/>
                                  </p:stCondLst>
                                  <p:childTnLst>
                                    <p:set>
                                      <p:cBhvr>
                                        <p:cTn id="269" dur="1" fill="hold">
                                          <p:stCondLst>
                                            <p:cond delay="0"/>
                                          </p:stCondLst>
                                        </p:cTn>
                                        <p:tgtEl>
                                          <p:spTgt spid="60"/>
                                        </p:tgtEl>
                                        <p:attrNameLst>
                                          <p:attrName>style.visibility</p:attrName>
                                        </p:attrNameLst>
                                      </p:cBhvr>
                                      <p:to>
                                        <p:strVal val="hidden"/>
                                      </p:to>
                                    </p:set>
                                  </p:childTnLst>
                                </p:cTn>
                              </p:par>
                              <p:par>
                                <p:cTn id="270" presetID="1" presetClass="exit" presetSubtype="0" fill="hold" grpId="0" nodeType="withEffect">
                                  <p:stCondLst>
                                    <p:cond delay="0"/>
                                  </p:stCondLst>
                                  <p:childTnLst>
                                    <p:set>
                                      <p:cBhvr>
                                        <p:cTn id="271" dur="1" fill="hold">
                                          <p:stCondLst>
                                            <p:cond delay="0"/>
                                          </p:stCondLst>
                                        </p:cTn>
                                        <p:tgtEl>
                                          <p:spTgt spid="61"/>
                                        </p:tgtEl>
                                        <p:attrNameLst>
                                          <p:attrName>style.visibility</p:attrName>
                                        </p:attrNameLst>
                                      </p:cBhvr>
                                      <p:to>
                                        <p:strVal val="hidden"/>
                                      </p:to>
                                    </p:set>
                                  </p:childTnLst>
                                </p:cTn>
                              </p:par>
                              <p:par>
                                <p:cTn id="272" presetID="1" presetClass="exit" presetSubtype="0" fill="hold" grpId="0" nodeType="withEffect">
                                  <p:stCondLst>
                                    <p:cond delay="0"/>
                                  </p:stCondLst>
                                  <p:childTnLst>
                                    <p:set>
                                      <p:cBhvr>
                                        <p:cTn id="273" dur="1" fill="hold">
                                          <p:stCondLst>
                                            <p:cond delay="0"/>
                                          </p:stCondLst>
                                        </p:cTn>
                                        <p:tgtEl>
                                          <p:spTgt spid="62"/>
                                        </p:tgtEl>
                                        <p:attrNameLst>
                                          <p:attrName>style.visibility</p:attrName>
                                        </p:attrNameLst>
                                      </p:cBhvr>
                                      <p:to>
                                        <p:strVal val="hidden"/>
                                      </p:to>
                                    </p:set>
                                  </p:childTnLst>
                                </p:cTn>
                              </p:par>
                            </p:childTnLst>
                          </p:cTn>
                        </p:par>
                      </p:childTnLst>
                    </p:cTn>
                  </p:par>
                  <p:par>
                    <p:cTn id="274" fill="hold">
                      <p:stCondLst>
                        <p:cond delay="indefinite"/>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63"/>
                                        </p:tgtEl>
                                        <p:attrNameLst>
                                          <p:attrName>style.visibility</p:attrName>
                                        </p:attrNameLst>
                                      </p:cBhvr>
                                      <p:to>
                                        <p:strVal val="hidden"/>
                                      </p:to>
                                    </p:set>
                                  </p:childTnLst>
                                </p:cTn>
                              </p:par>
                              <p:par>
                                <p:cTn id="278" presetID="1" presetClass="exit" presetSubtype="0" fill="hold" grpId="0" nodeType="withEffect">
                                  <p:stCondLst>
                                    <p:cond delay="0"/>
                                  </p:stCondLst>
                                  <p:childTnLst>
                                    <p:set>
                                      <p:cBhvr>
                                        <p:cTn id="279" dur="1" fill="hold">
                                          <p:stCondLst>
                                            <p:cond delay="0"/>
                                          </p:stCondLst>
                                        </p:cTn>
                                        <p:tgtEl>
                                          <p:spTgt spid="64"/>
                                        </p:tgtEl>
                                        <p:attrNameLst>
                                          <p:attrName>style.visibility</p:attrName>
                                        </p:attrNameLst>
                                      </p:cBhvr>
                                      <p:to>
                                        <p:strVal val="hidden"/>
                                      </p:to>
                                    </p:set>
                                  </p:childTnLst>
                                </p:cTn>
                              </p:par>
                              <p:par>
                                <p:cTn id="280" presetID="1" presetClass="exit" presetSubtype="0" fill="hold" grpId="0" nodeType="withEffect">
                                  <p:stCondLst>
                                    <p:cond delay="0"/>
                                  </p:stCondLst>
                                  <p:childTnLst>
                                    <p:set>
                                      <p:cBhvr>
                                        <p:cTn id="281" dur="1" fill="hold">
                                          <p:stCondLst>
                                            <p:cond delay="0"/>
                                          </p:stCondLst>
                                        </p:cTn>
                                        <p:tgtEl>
                                          <p:spTgt spid="65"/>
                                        </p:tgtEl>
                                        <p:attrNameLst>
                                          <p:attrName>style.visibility</p:attrName>
                                        </p:attrNameLst>
                                      </p:cBhvr>
                                      <p:to>
                                        <p:strVal val="hidden"/>
                                      </p:to>
                                    </p:set>
                                  </p:childTnLst>
                                </p:cTn>
                              </p:par>
                            </p:childTnLst>
                          </p:cTn>
                        </p:par>
                      </p:childTnLst>
                    </p:cTn>
                  </p:par>
                  <p:par>
                    <p:cTn id="282" fill="hold">
                      <p:stCondLst>
                        <p:cond delay="indefinite"/>
                      </p:stCondLst>
                      <p:childTnLst>
                        <p:par>
                          <p:cTn id="283" fill="hold">
                            <p:stCondLst>
                              <p:cond delay="0"/>
                            </p:stCondLst>
                            <p:childTnLst>
                              <p:par>
                                <p:cTn id="284" presetID="1" presetClass="exit" presetSubtype="0" fill="hold" grpId="0" nodeType="clickEffect">
                                  <p:stCondLst>
                                    <p:cond delay="0"/>
                                  </p:stCondLst>
                                  <p:childTnLst>
                                    <p:set>
                                      <p:cBhvr>
                                        <p:cTn id="285" dur="1" fill="hold">
                                          <p:stCondLst>
                                            <p:cond delay="0"/>
                                          </p:stCondLst>
                                        </p:cTn>
                                        <p:tgtEl>
                                          <p:spTgt spid="66"/>
                                        </p:tgtEl>
                                        <p:attrNameLst>
                                          <p:attrName>style.visibility</p:attrName>
                                        </p:attrNameLst>
                                      </p:cBhvr>
                                      <p:to>
                                        <p:strVal val="hidden"/>
                                      </p:to>
                                    </p:set>
                                  </p:childTnLst>
                                </p:cTn>
                              </p:par>
                              <p:par>
                                <p:cTn id="286" presetID="1" presetClass="exit" presetSubtype="0" fill="hold" grpId="0" nodeType="withEffect">
                                  <p:stCondLst>
                                    <p:cond delay="0"/>
                                  </p:stCondLst>
                                  <p:childTnLst>
                                    <p:set>
                                      <p:cBhvr>
                                        <p:cTn id="287" dur="1" fill="hold">
                                          <p:stCondLst>
                                            <p:cond delay="0"/>
                                          </p:stCondLst>
                                        </p:cTn>
                                        <p:tgtEl>
                                          <p:spTgt spid="67"/>
                                        </p:tgtEl>
                                        <p:attrNameLst>
                                          <p:attrName>style.visibility</p:attrName>
                                        </p:attrNameLst>
                                      </p:cBhvr>
                                      <p:to>
                                        <p:strVal val="hidden"/>
                                      </p:to>
                                    </p:set>
                                  </p:childTnLst>
                                </p:cTn>
                              </p:par>
                              <p:par>
                                <p:cTn id="288" presetID="1" presetClass="exit" presetSubtype="0" fill="hold" grpId="0" nodeType="withEffect">
                                  <p:stCondLst>
                                    <p:cond delay="0"/>
                                  </p:stCondLst>
                                  <p:childTnLst>
                                    <p:set>
                                      <p:cBhvr>
                                        <p:cTn id="289"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9" grpId="0" animBg="1"/>
      <p:bldP spid="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animBg="1"/>
      <p:bldP spid="35" grpId="1" animBg="1"/>
      <p:bldP spid="36" grpId="0" animBg="1"/>
      <p:bldP spid="36" grpId="1" animBg="1"/>
      <p:bldP spid="37" grpId="0" animBg="1"/>
      <p:bldP spid="37"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8504"/>
            <a:ext cx="4495427" cy="879568"/>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err="1">
                <a:solidFill>
                  <a:schemeClr val="bg1"/>
                </a:solidFill>
              </a:rPr>
              <a:t>gefallen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272313" y="3197486"/>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The past participle of the verb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fallen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(to fall) is also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gefallen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7307C93-EB77-9142-96E0-FD8B5CE3BB55}"/>
              </a:ext>
            </a:extLst>
          </p:cNvPr>
          <p:cNvSpPr txBox="1"/>
          <p:nvPr/>
        </p:nvSpPr>
        <p:spPr>
          <a:xfrm>
            <a:off x="1221088" y="3733618"/>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vom</a:t>
            </a:r>
            <a:r>
              <a:rPr kumimoji="0" lang="en-GB" sz="24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04F75"/>
                </a:solidFill>
                <a:effectLst/>
                <a:uLnTx/>
                <a:uFillTx/>
                <a:latin typeface="Century Gothic" panose="020B0502020202020204" pitchFamily="34" charset="0"/>
                <a:ea typeface="+mn-ea"/>
                <a:cs typeface="+mn-cs"/>
              </a:rPr>
              <a:t>Fahrrad</a:t>
            </a:r>
            <a:r>
              <a:rPr kumimoji="0" lang="en-GB" sz="24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fallen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5866160" y="3728081"/>
            <a:ext cx="57899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fallen</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fell</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off my bike.</a:t>
            </a: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572478" y="4359163"/>
            <a:ext cx="3720034" cy="707850"/>
          </a:xfrm>
          <a:prstGeom prst="wedgeRoundRectCallout">
            <a:avLst>
              <a:gd name="adj1" fmla="val -8066"/>
              <a:gd name="adj2" fmla="val -79406"/>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fallen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 verb of movement and takes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sein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E5FE82E-410D-48F5-A012-4754621C5251}"/>
              </a:ext>
            </a:extLst>
          </p:cNvPr>
          <p:cNvSpPr txBox="1"/>
          <p:nvPr/>
        </p:nvSpPr>
        <p:spPr>
          <a:xfrm>
            <a:off x="233876" y="1210699"/>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The past participle of the verb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gefallen</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(to please)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is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gefallen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3" name="TextBox 22">
            <a:extLst>
              <a:ext uri="{FF2B5EF4-FFF2-40B4-BE49-F238E27FC236}">
                <a16:creationId xmlns:a16="http://schemas.microsoft.com/office/drawing/2014/main" id="{79691AA2-7F1C-47DF-8C6F-3E62F2C34CC5}"/>
              </a:ext>
            </a:extLst>
          </p:cNvPr>
          <p:cNvSpPr txBox="1"/>
          <p:nvPr/>
        </p:nvSpPr>
        <p:spPr>
          <a:xfrm>
            <a:off x="1195213" y="1755871"/>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Der Film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hat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gut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gefallen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802CC5D3-B902-4DF7-9CB3-9E285D90267A}"/>
              </a:ext>
            </a:extLst>
          </p:cNvPr>
          <p:cNvSpPr txBox="1"/>
          <p:nvPr/>
        </p:nvSpPr>
        <p:spPr>
          <a:xfrm>
            <a:off x="5840285" y="1755871"/>
            <a:ext cx="57696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 film</a:t>
            </a:r>
            <a:r>
              <a:rPr kumimoji="0" lang="en-GB" sz="2400" b="0" i="1" u="none" strike="noStrike" kern="1200" cap="none" spc="0" normalizeH="0" noProof="0" dirty="0">
                <a:ln>
                  <a:noFill/>
                </a:ln>
                <a:solidFill>
                  <a:srgbClr val="104F75"/>
                </a:solidFill>
                <a:effectLst/>
                <a:uLnTx/>
                <a:uFillTx/>
                <a:latin typeface="Century Gothic" panose="020B0502020202020204" pitchFamily="34" charset="0"/>
                <a:ea typeface="+mn-ea"/>
                <a:cs typeface="+mn-cs"/>
              </a:rPr>
              <a:t> pleased me (I liked the film).</a:t>
            </a:r>
            <a:endPar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4" name="Speech Bubble: Rectangle with Corners Rounded 1">
            <a:extLst>
              <a:ext uri="{FF2B5EF4-FFF2-40B4-BE49-F238E27FC236}">
                <a16:creationId xmlns:a16="http://schemas.microsoft.com/office/drawing/2014/main" id="{4495D22B-45FF-4A45-A471-983153E95142}"/>
              </a:ext>
            </a:extLst>
          </p:cNvPr>
          <p:cNvSpPr/>
          <p:nvPr/>
        </p:nvSpPr>
        <p:spPr>
          <a:xfrm>
            <a:off x="233876" y="2343058"/>
            <a:ext cx="3720034" cy="707850"/>
          </a:xfrm>
          <a:prstGeom prst="wedgeRoundRectCallout">
            <a:avLst>
              <a:gd name="adj1" fmla="val -8066"/>
              <a:gd name="adj2" fmla="val -79406"/>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gefallen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uses</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1" i="1" u="none" strike="noStrike" kern="1200" cap="none" spc="0" normalizeH="0" noProof="0" dirty="0" err="1">
                <a:ln>
                  <a:noFill/>
                </a:ln>
                <a:solidFill>
                  <a:prstClr val="white"/>
                </a:solidFill>
                <a:effectLst/>
                <a:uLnTx/>
                <a:uFillTx/>
                <a:latin typeface="Century Gothic" panose="020F0302020204030204"/>
                <a:ea typeface="+mn-ea"/>
                <a:cs typeface="+mn-cs"/>
              </a:rPr>
              <a:t>haben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to form the past (perfect) tense.</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BE718308-11BE-4DD4-ADD3-A80C05343AEB}"/>
              </a:ext>
            </a:extLst>
          </p:cNvPr>
          <p:cNvSpPr txBox="1"/>
          <p:nvPr/>
        </p:nvSpPr>
        <p:spPr>
          <a:xfrm>
            <a:off x="254701" y="5145337"/>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As you know,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schwer</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fallen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means to be difficult: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37" name="TextBox 36">
            <a:extLst>
              <a:ext uri="{FF2B5EF4-FFF2-40B4-BE49-F238E27FC236}">
                <a16:creationId xmlns:a16="http://schemas.microsoft.com/office/drawing/2014/main" id="{0F28005C-2DF9-47FF-81F5-15850B94D8A2}"/>
              </a:ext>
            </a:extLst>
          </p:cNvPr>
          <p:cNvSpPr txBox="1"/>
          <p:nvPr/>
        </p:nvSpPr>
        <p:spPr>
          <a:xfrm>
            <a:off x="1092613" y="5690509"/>
            <a:ext cx="60600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Aufstehen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schwer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gefallen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1E7F98D0-73C2-4447-89E6-CE527675FD95}"/>
              </a:ext>
            </a:extLst>
          </p:cNvPr>
          <p:cNvSpPr txBox="1"/>
          <p:nvPr/>
        </p:nvSpPr>
        <p:spPr>
          <a:xfrm>
            <a:off x="6917782" y="5621144"/>
            <a:ext cx="50395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Getting up was difficult for me.</a:t>
            </a:r>
            <a:b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(lit. Getting up fell hard to me)</a:t>
            </a:r>
          </a:p>
        </p:txBody>
      </p:sp>
      <p:sp>
        <p:nvSpPr>
          <p:cNvPr id="39" name="Speech Bubble: Rectangle with Corners Rounded 1">
            <a:extLst>
              <a:ext uri="{FF2B5EF4-FFF2-40B4-BE49-F238E27FC236}">
                <a16:creationId xmlns:a16="http://schemas.microsoft.com/office/drawing/2014/main" id="{8F2EF011-6EDB-4279-908E-A87C9C45F4B7}"/>
              </a:ext>
            </a:extLst>
          </p:cNvPr>
          <p:cNvSpPr/>
          <p:nvPr/>
        </p:nvSpPr>
        <p:spPr>
          <a:xfrm>
            <a:off x="7942609" y="4817453"/>
            <a:ext cx="3720034" cy="707850"/>
          </a:xfrm>
          <a:prstGeom prst="wedgeRoundRectCallout">
            <a:avLst>
              <a:gd name="adj1" fmla="val -57227"/>
              <a:gd name="adj2" fmla="val 31888"/>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schwer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fallen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also forms the past tense with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sein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Oval 1">
            <a:extLst>
              <a:ext uri="{FF2B5EF4-FFF2-40B4-BE49-F238E27FC236}">
                <a16:creationId xmlns:a16="http://schemas.microsoft.com/office/drawing/2014/main" id="{B4AD84DB-CCC6-4E41-B5A7-3ABF031A0B92}"/>
              </a:ext>
            </a:extLst>
          </p:cNvPr>
          <p:cNvSpPr/>
          <p:nvPr/>
        </p:nvSpPr>
        <p:spPr>
          <a:xfrm>
            <a:off x="3319976" y="5690509"/>
            <a:ext cx="436098" cy="461665"/>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697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20" grpId="0" animBg="1"/>
      <p:bldP spid="22" grpId="0"/>
      <p:bldP spid="23" grpId="0"/>
      <p:bldP spid="24" grpId="0"/>
      <p:bldP spid="34" grpId="0" animBg="1"/>
      <p:bldP spid="36" grpId="0"/>
      <p:bldP spid="37" grpId="0"/>
      <p:bldP spid="38" grpId="0"/>
      <p:bldP spid="39" grpId="0" animBg="1"/>
      <p:bldP spid="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3076</TotalTime>
  <Words>7983</Words>
  <Application>Microsoft Macintosh PowerPoint</Application>
  <PresentationFormat>Widescreen</PresentationFormat>
  <Paragraphs>1015</Paragraphs>
  <Slides>39</Slides>
  <Notes>39</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39</vt:i4>
      </vt:variant>
    </vt:vector>
  </HeadingPairs>
  <TitlesOfParts>
    <vt:vector size="47" baseType="lpstr">
      <vt:lpstr>arial</vt:lpstr>
      <vt:lpstr>Broadway</vt:lpstr>
      <vt:lpstr>Calibri</vt:lpstr>
      <vt:lpstr>Century Gothic</vt:lpstr>
      <vt:lpstr>Times New Roman</vt:lpstr>
      <vt:lpstr>1_Office Theme</vt:lpstr>
      <vt:lpstr>5_Office Theme</vt:lpstr>
      <vt:lpstr>2_Office Theme</vt:lpstr>
      <vt:lpstr>Volunteering; responding to emergencies </vt:lpstr>
      <vt:lpstr>Das Deutsche Rote Kreuz*</vt:lpstr>
      <vt:lpstr>Das Deutsche Rote Kreuz*</vt:lpstr>
      <vt:lpstr>Welches Wort ist das?</vt:lpstr>
      <vt:lpstr>das Perfekt [1/3]</vt:lpstr>
      <vt:lpstr>das Perfekt [2/3]</vt:lpstr>
      <vt:lpstr>das Perfekt [3/3]</vt:lpstr>
      <vt:lpstr>Partizipien</vt:lpstr>
      <vt:lpstr>gefallen</vt:lpstr>
      <vt:lpstr>Was steht in den Headlines? [1/8]</vt:lpstr>
      <vt:lpstr>Was steht in den Headlines? [2/8]</vt:lpstr>
      <vt:lpstr>Was steht in den Headlines? [3/8]</vt:lpstr>
      <vt:lpstr>Was steht in den Headlines? [4/8]</vt:lpstr>
      <vt:lpstr>Was steht in den Headlines? [5/8]</vt:lpstr>
      <vt:lpstr>Was steht in den Headlines? [6/8]</vt:lpstr>
      <vt:lpstr>Was steht in den Headlines? [7/8]</vt:lpstr>
      <vt:lpstr>Was steht in den Headlines? [8/8]</vt:lpstr>
      <vt:lpstr>Freiwillig bei der Feuerwehr </vt:lpstr>
      <vt:lpstr>Freiwillig bei der Feuerwehr</vt:lpstr>
      <vt:lpstr>Antworten [1/2]</vt:lpstr>
      <vt:lpstr>Antworten [2/2]</vt:lpstr>
      <vt:lpstr>einen Bericht* schreiben</vt:lpstr>
      <vt:lpstr>einen Bericht* schreiben</vt:lpstr>
      <vt:lpstr>Volunteering; responding to emergencies </vt:lpstr>
      <vt:lpstr>Vokabeln [1/6]</vt:lpstr>
      <vt:lpstr>Vokabeln [2/6]</vt:lpstr>
      <vt:lpstr>Vokabeln [3/6]</vt:lpstr>
      <vt:lpstr>Vokabeln [4/6]</vt:lpstr>
      <vt:lpstr>Vokabeln [5/6]</vt:lpstr>
      <vt:lpstr>Vokabeln [6/6]</vt:lpstr>
      <vt:lpstr>Read aloud and comprehension [1/2]</vt:lpstr>
      <vt:lpstr>Read aloud and comprehension [2/2]</vt:lpstr>
      <vt:lpstr>ein Foto beschreiben</vt:lpstr>
      <vt:lpstr>ein Foto beschreiben</vt:lpstr>
      <vt:lpstr>Word order 3</vt:lpstr>
      <vt:lpstr>WO 3</vt:lpstr>
      <vt:lpstr>Wiederholung (1/2)</vt:lpstr>
      <vt:lpstr>Wiederholung (2/2)</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81</cp:revision>
  <dcterms:created xsi:type="dcterms:W3CDTF">2020-07-18T21:51:12Z</dcterms:created>
  <dcterms:modified xsi:type="dcterms:W3CDTF">2021-12-20T16:07:37Z</dcterms:modified>
</cp:coreProperties>
</file>