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4" r:id="rId3"/>
    <p:sldMasterId id="2147483719" r:id="rId4"/>
    <p:sldMasterId id="2147483734" r:id="rId5"/>
    <p:sldMasterId id="2147483745" r:id="rId6"/>
    <p:sldMasterId id="2147483758" r:id="rId7"/>
    <p:sldMasterId id="2147483770" r:id="rId8"/>
    <p:sldMasterId id="2147483794" r:id="rId9"/>
    <p:sldMasterId id="2147483807" r:id="rId10"/>
    <p:sldMasterId id="2147483832" r:id="rId11"/>
    <p:sldMasterId id="2147483868" r:id="rId12"/>
    <p:sldMasterId id="2147483881" r:id="rId13"/>
    <p:sldMasterId id="2147483893" r:id="rId14"/>
  </p:sldMasterIdLst>
  <p:notesMasterIdLst>
    <p:notesMasterId r:id="rId90"/>
  </p:notesMasterIdLst>
  <p:sldIdLst>
    <p:sldId id="266" r:id="rId15"/>
    <p:sldId id="267" r:id="rId16"/>
    <p:sldId id="832" r:id="rId17"/>
    <p:sldId id="833" r:id="rId18"/>
    <p:sldId id="834" r:id="rId19"/>
    <p:sldId id="835" r:id="rId20"/>
    <p:sldId id="836" r:id="rId21"/>
    <p:sldId id="265" r:id="rId22"/>
    <p:sldId id="775" r:id="rId23"/>
    <p:sldId id="837" r:id="rId24"/>
    <p:sldId id="831" r:id="rId25"/>
    <p:sldId id="264" r:id="rId26"/>
    <p:sldId id="268" r:id="rId27"/>
    <p:sldId id="714" r:id="rId28"/>
    <p:sldId id="269" r:id="rId29"/>
    <p:sldId id="827" r:id="rId30"/>
    <p:sldId id="270" r:id="rId31"/>
    <p:sldId id="271" r:id="rId32"/>
    <p:sldId id="779" r:id="rId33"/>
    <p:sldId id="795" r:id="rId34"/>
    <p:sldId id="819" r:id="rId35"/>
    <p:sldId id="796" r:id="rId36"/>
    <p:sldId id="798" r:id="rId37"/>
    <p:sldId id="799" r:id="rId38"/>
    <p:sldId id="800" r:id="rId39"/>
    <p:sldId id="273" r:id="rId40"/>
    <p:sldId id="296" r:id="rId41"/>
    <p:sldId id="748" r:id="rId42"/>
    <p:sldId id="784" r:id="rId43"/>
    <p:sldId id="801" r:id="rId44"/>
    <p:sldId id="804" r:id="rId45"/>
    <p:sldId id="298" r:id="rId46"/>
    <p:sldId id="805" r:id="rId47"/>
    <p:sldId id="303" r:id="rId48"/>
    <p:sldId id="319" r:id="rId49"/>
    <p:sldId id="320" r:id="rId50"/>
    <p:sldId id="321" r:id="rId51"/>
    <p:sldId id="322" r:id="rId52"/>
    <p:sldId id="323" r:id="rId53"/>
    <p:sldId id="820" r:id="rId54"/>
    <p:sldId id="808" r:id="rId55"/>
    <p:sldId id="809" r:id="rId56"/>
    <p:sldId id="810" r:id="rId57"/>
    <p:sldId id="838" r:id="rId58"/>
    <p:sldId id="427" r:id="rId59"/>
    <p:sldId id="476" r:id="rId60"/>
    <p:sldId id="467" r:id="rId61"/>
    <p:sldId id="468" r:id="rId62"/>
    <p:sldId id="469" r:id="rId63"/>
    <p:sldId id="839" r:id="rId64"/>
    <p:sldId id="840" r:id="rId65"/>
    <p:sldId id="841" r:id="rId66"/>
    <p:sldId id="463" r:id="rId67"/>
    <p:sldId id="290" r:id="rId68"/>
    <p:sldId id="284" r:id="rId69"/>
    <p:sldId id="285" r:id="rId70"/>
    <p:sldId id="286" r:id="rId71"/>
    <p:sldId id="287" r:id="rId72"/>
    <p:sldId id="288" r:id="rId73"/>
    <p:sldId id="821" r:id="rId74"/>
    <p:sldId id="807" r:id="rId75"/>
    <p:sldId id="815" r:id="rId76"/>
    <p:sldId id="816" r:id="rId77"/>
    <p:sldId id="818" r:id="rId78"/>
    <p:sldId id="274" r:id="rId79"/>
    <p:sldId id="276" r:id="rId80"/>
    <p:sldId id="297" r:id="rId81"/>
    <p:sldId id="830" r:id="rId82"/>
    <p:sldId id="812" r:id="rId83"/>
    <p:sldId id="814" r:id="rId84"/>
    <p:sldId id="291" r:id="rId85"/>
    <p:sldId id="292" r:id="rId86"/>
    <p:sldId id="822" r:id="rId87"/>
    <p:sldId id="825" r:id="rId88"/>
    <p:sldId id="82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050"/>
    <a:srgbClr val="AE1518"/>
    <a:srgbClr val="0055A5"/>
    <a:srgbClr val="FFCC00"/>
    <a:srgbClr val="FFF6D4"/>
    <a:srgbClr val="FFEEAB"/>
    <a:srgbClr val="3D3C3C"/>
    <a:srgbClr val="AC8300"/>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49354" autoAdjust="0"/>
  </p:normalViewPr>
  <p:slideViewPr>
    <p:cSldViewPr snapToGrid="0">
      <p:cViewPr varScale="1">
        <p:scale>
          <a:sx n="56" d="100"/>
          <a:sy n="56" d="100"/>
        </p:scale>
        <p:origin x="2670" y="48"/>
      </p:cViewPr>
      <p:guideLst/>
    </p:cSldViewPr>
  </p:slideViewPr>
  <p:notesTextViewPr>
    <p:cViewPr>
      <p:scale>
        <a:sx n="3" d="2"/>
        <a:sy n="3" d="2"/>
      </p:scale>
      <p:origin x="0" y="0"/>
    </p:cViewPr>
  </p:notesTextViewPr>
  <p:sorterViewPr>
    <p:cViewPr varScale="1">
      <p:scale>
        <a:sx n="100" d="100"/>
        <a:sy n="100" d="100"/>
      </p:scale>
      <p:origin x="0" y="-159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creativecommons.org/publicdomain/zero/1.0/deed.e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aqa.org.uk/subjects/languages/gcse/french-8652/specification-at-a-glance"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0" i="0" u="none" strike="noStrike" dirty="0">
                <a:solidFill>
                  <a:srgbClr val="000000"/>
                </a:solidFill>
                <a:effectLst/>
                <a:latin typeface="Roboto" panose="02000000000000000000" pitchFamily="2" charset="0"/>
              </a:rPr>
              <a:t>https://docs.google.com/forms/d/e/1FAIpQLSclkZM4jFKLD7zOmXBEw2hMkSzGPI-OJicsrD9tW8ITt8XODQ/viewform?usp=share_link</a:t>
            </a:r>
            <a:endParaRPr lang="en-GB" sz="1800" i="1" dirty="0">
              <a:effectLst/>
              <a:latin typeface="Calibri" panose="020F0502020204030204" pitchFamily="34" charset="0"/>
              <a:ea typeface="Calibri" panose="020F0502020204030204" pitchFamily="34" charset="0"/>
            </a:endParaRP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Hello, my name is Rachel Hawkes.  I am a languages teacher and leader, currently seconded from the Cam Academy Trust to work as Co-Director of NCELP (the National Centre for Excellence for Language Pedagogy).  </a:t>
            </a: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It’s good to be with you today.  We’re going to think a bit more about the new GCSE, about what we want to consider for our KS3 teaching with the new GCSE in view.  This isn’t about teaching to the exam, but more about recognising that despite any appearances to the contrary (!), the new GCSE does represent significant change.</a:t>
            </a:r>
            <a:br>
              <a:rPr lang="en-GB" sz="1800" i="1" dirty="0">
                <a:effectLst/>
                <a:latin typeface="Calibri" panose="020F0502020204030204" pitchFamily="34" charset="0"/>
                <a:ea typeface="Calibri" panose="020F0502020204030204" pitchFamily="34" charset="0"/>
              </a:rPr>
            </a:br>
            <a:br>
              <a:rPr lang="en-GB" sz="1800" i="1" dirty="0">
                <a:effectLst/>
                <a:latin typeface="Calibri" panose="020F0502020204030204" pitchFamily="34" charset="0"/>
                <a:ea typeface="Calibri" panose="020F0502020204030204" pitchFamily="34" charset="0"/>
              </a:rPr>
            </a:br>
            <a:r>
              <a:rPr lang="en-GB" sz="1800" i="1" dirty="0">
                <a:effectLst/>
                <a:latin typeface="Calibri" panose="020F0502020204030204" pitchFamily="34" charset="0"/>
                <a:ea typeface="Calibri" panose="020F0502020204030204" pitchFamily="34" charset="0"/>
              </a:rPr>
              <a:t>I’m not sure if you have all yet had a chance to look at the DRAFT </a:t>
            </a:r>
            <a:r>
              <a:rPr lang="en-GB" sz="1800" i="1" dirty="0" err="1">
                <a:effectLst/>
                <a:latin typeface="Calibri" panose="020F0502020204030204" pitchFamily="34" charset="0"/>
                <a:ea typeface="Calibri" panose="020F0502020204030204" pitchFamily="34" charset="0"/>
              </a:rPr>
              <a:t>Sams</a:t>
            </a:r>
            <a:r>
              <a:rPr lang="en-GB" sz="1800" i="1" dirty="0">
                <a:effectLst/>
                <a:latin typeface="Calibri" panose="020F0502020204030204" pitchFamily="34" charset="0"/>
                <a:ea typeface="Calibri" panose="020F0502020204030204" pitchFamily="34" charset="0"/>
              </a:rPr>
              <a:t> for the new GCSEs – for AQA, Eduqas or Edexcel - there’s a lot of detail to digest in them, as always, and we need to remember that they are DRAFT, so may be subject to some substantial change before they’re approved, but in any case a few people have looked at them and commented on Twitter that they look the same – most comments being about the AQA </a:t>
            </a:r>
            <a:r>
              <a:rPr lang="en-GB" sz="1800" i="1" dirty="0" err="1">
                <a:effectLst/>
                <a:latin typeface="Calibri" panose="020F0502020204030204" pitchFamily="34" charset="0"/>
                <a:ea typeface="Calibri" panose="020F0502020204030204" pitchFamily="34" charset="0"/>
              </a:rPr>
              <a:t>Sams</a:t>
            </a:r>
            <a:r>
              <a:rPr lang="en-GB" sz="1800" i="1" dirty="0">
                <a:effectLst/>
                <a:latin typeface="Calibri" panose="020F0502020204030204" pitchFamily="34" charset="0"/>
                <a:ea typeface="Calibri" panose="020F0502020204030204" pitchFamily="34" charset="0"/>
              </a:rPr>
              <a:t>.</a:t>
            </a: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But we will need to unpack that a bit in this session – as I don’t think that’s quite the case. As a headline to get us started, about 46% words on the new AQA Draft French vocabulary list are different from the current (optional) AQA vocabulary list – given that that list informed textbook writing for GCSE, I think we can conclude that there has been some substantial change in the content.  We also know that in current GCSE exams an average of around 62% words used are from the most common 2000 but that in the current SAMS that must now be an average closer to 85%.</a:t>
            </a: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So, let’s get started.</a:t>
            </a:r>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203564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Now we move on to the implication for teaching and assessment.</a:t>
            </a:r>
          </a:p>
          <a:p>
            <a:pPr marL="0" lvl="0" indent="0" algn="l" rtl="0">
              <a:lnSpc>
                <a:spcPct val="100000"/>
              </a:lnSpc>
              <a:spcBef>
                <a:spcPts val="0"/>
              </a:spcBef>
              <a:spcAft>
                <a:spcPts val="0"/>
              </a:spcAft>
              <a:buSzPts val="1400"/>
              <a:buNone/>
            </a:pPr>
            <a:r>
              <a:rPr lang="en-US" dirty="0"/>
              <a:t>The Subject Content documentation clearly has a direct influence on assessment. </a:t>
            </a:r>
            <a:br>
              <a:rPr lang="en-US" dirty="0"/>
            </a:br>
            <a:r>
              <a:rPr lang="en-US" dirty="0"/>
              <a:t>In 2015 for the current GCSE amongst the consequences were the inclusion of translation from and into the target language, the use of literary texts in the reading exam, the requirement to use unfamiliar language in the assessments (i.e., ensure that listening and reading exams contained words (and grammar?) that were not on the awarding body vocabulary lists), the stipulation for the listening material to be at near normal speed, the expectation that the RP questions/prompts would be in the target language, the expectation of spontaneity and fluency in the speaking, and so on.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So what are the implications for assessment of the new Subject Content?</a:t>
            </a:r>
          </a:p>
          <a:p>
            <a:pPr marL="0" marR="0" lvl="0" indent="0" algn="l" rtl="0">
              <a:lnSpc>
                <a:spcPct val="100000"/>
              </a:lnSpc>
              <a:spcBef>
                <a:spcPts val="0"/>
              </a:spcBef>
              <a:spcAft>
                <a:spcPts val="0"/>
              </a:spcAft>
              <a:buClr>
                <a:schemeClr val="dk1"/>
              </a:buClr>
              <a:buSzPts val="1200"/>
              <a:buFont typeface="Calibri"/>
              <a:buNone/>
            </a:pPr>
            <a:r>
              <a:rPr lang="en-US" dirty="0"/>
              <a:t>Let’s look at some of the most salient differences in a bit more detail and how they will impact assessment and teaching and learning: </a:t>
            </a:r>
            <a:r>
              <a:rPr lang="en-US" b="1" dirty="0"/>
              <a:t>[move to next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8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rather than just look at them all and then look at some practical actions and ideas, we’ll take each one of these, look at the implications for teaching and assessment, and then look immediately at suggestions for what we can do now for each one.</a:t>
            </a:r>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73377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Let’s start with vocabulary, and the implications for our teaching of having a defined content, a list of words (85% of which come from the most common 2000 words) from which pretty much all assessment material will be created.</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The first thing to recognise is the importance of knowing individual words extremely well.  The words on list will be for production as well as comprehension.  And why is it so important to know them as individual words as opposed to phrases?  Well, people do like to say that we know words by the company they keep, </a:t>
            </a:r>
            <a:r>
              <a:rPr lang="en-GB" sz="1200" b="1" dirty="0">
                <a:effectLst/>
                <a:latin typeface="Calibri" panose="020F0502020204030204" pitchFamily="34" charset="0"/>
                <a:ea typeface="Calibri" panose="020F0502020204030204" pitchFamily="34" charset="0"/>
              </a:rPr>
              <a:t>but the thing about high-frequency words is that they are not that particular about the company they keep</a:t>
            </a:r>
            <a:r>
              <a:rPr lang="en-GB" sz="1200" dirty="0">
                <a:effectLst/>
                <a:latin typeface="Calibri" panose="020F0502020204030204" pitchFamily="34" charset="0"/>
                <a:ea typeface="Calibri" panose="020F0502020204030204" pitchFamily="34" charset="0"/>
              </a:rPr>
              <a:t>.  </a:t>
            </a:r>
            <a:r>
              <a:rPr lang="en-GB" sz="1200" b="1" dirty="0">
                <a:effectLst/>
                <a:latin typeface="Calibri" panose="020F0502020204030204" pitchFamily="34" charset="0"/>
                <a:ea typeface="Calibri" panose="020F0502020204030204" pitchFamily="34" charset="0"/>
              </a:rPr>
              <a:t>They’ll find their way into many sentences with many different partners</a:t>
            </a:r>
            <a:r>
              <a:rPr lang="en-GB" sz="1200" dirty="0">
                <a:effectLst/>
                <a:latin typeface="Calibri" panose="020F0502020204030204" pitchFamily="34" charset="0"/>
                <a:ea typeface="Calibri" panose="020F0502020204030204" pitchFamily="34" charset="0"/>
              </a:rPr>
              <a:t>, so it’s important that our pupils recognise individual word meanings and can build novel sentences from individual words.  </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Second, we will want to identify words for teaching at KS3 that are part of the defined content at KS4, and ideally also at KS2.  Remembering that the ambition is for 90% students to take a language at GCSE.  Currently the vast majority of those that do so are more proficient learners.  To include a greater proportion of middle to lower attaining learners we will really want to think seriously about increasing the length of the learning journey and maximising the learning opportunities for all our students, so that they have the best chance of success.  At a rate of 3-4 words per week, primary learners could learn between 400-500 words over the 4 years of KS2, giving them a very important springboard into KS3 and KS4, as long as the words, structures and sounds of the language they are learning are part of the essential core knowledge that’s set out in the new GCSE subject content.</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Linked to that is our ability then to make room for students to personalise their vocabulary.</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[click] </a:t>
            </a:r>
          </a:p>
          <a:p>
            <a:pPr>
              <a:spcAft>
                <a:spcPts val="1200"/>
              </a:spcAft>
            </a:pPr>
            <a:r>
              <a:rPr lang="en-GB" sz="1200" dirty="0">
                <a:effectLst/>
                <a:latin typeface="Calibri" panose="020F0502020204030204" pitchFamily="34" charset="0"/>
                <a:ea typeface="Calibri" panose="020F0502020204030204" pitchFamily="34" charset="0"/>
              </a:rPr>
              <a:t>Recognising that students need anywhere between 5 and 20 intentional encounters with a word to learn it, and that these encounters are most beneficial when spaced, we will want to plan our teaching, and multiple revisiting of all of the words.</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Knowing that word knowledge is strengthened by practice and in particular when practice mirrors the ways in which students will use the words later (in the case of the GCSE that means both in oral and written comprehension and production), students will benefit at KS3 from practising their word knowledge in all modes and modalities. We can usefully take a bit of time to audit our department’s teaching to see whether we over-emphasise some types of practice at the expense of others. It might be, for example that we don’t listen to understand vocabulary as often as we read to understand it.  And perhaps our students write vocabulary from memory more often than they speak it. We can address any imbalances with find with specific activities.</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It is important to keep in mind and plan in that constant element of struggle – whereby students work hard to retrieve word meanings rather than having too ready a recourse to printed materials that prompt them or from which they can read and by-pass either meaning or recall or both.</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Finally, over time we can build in a range of different tasks that develop depth and fluency of vocabulary knowledge, as well as breadth.  For depth we can use inferencing, word pattern tasks, synonym/antonym activities, associations or gap-fills.  We can develop fluency by adding an element of time pressure and also by repeating tasks, particularly speaking activities. We’ll come back to these in part 4 on reading.</a:t>
            </a:r>
            <a:br>
              <a:rPr lang="en-GB" sz="1200" dirty="0">
                <a:effectLst/>
                <a:latin typeface="Calibri" panose="020F0502020204030204" pitchFamily="34" charset="0"/>
                <a:ea typeface="Calibri" panose="020F0502020204030204" pitchFamily="34" charset="0"/>
              </a:rPr>
            </a:b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115048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Let’s look at these ideas then in the form of some quick wins.  What can we do right now for our Y7 and 8 learners?</a:t>
            </a:r>
            <a:br>
              <a:rPr lang="en-US" b="1" dirty="0"/>
            </a:br>
            <a:r>
              <a:rPr lang="en-US" b="1" dirty="0"/>
              <a:t>Well, we want to know how much of the current KS3 vocabulary we teach is likely to be on the GCSE word list.</a:t>
            </a:r>
            <a:br>
              <a:rPr lang="en-US" dirty="0"/>
            </a:br>
            <a:r>
              <a:rPr lang="en-US" dirty="0"/>
              <a:t>For a while we have only had the NCELP list, which is also the </a:t>
            </a:r>
            <a:r>
              <a:rPr lang="en-US" b="1" dirty="0" err="1"/>
              <a:t>Eduqas</a:t>
            </a:r>
            <a:r>
              <a:rPr lang="en-US" b="1" dirty="0"/>
              <a:t> GCSE list</a:t>
            </a:r>
            <a:r>
              <a:rPr lang="en-US" dirty="0"/>
              <a:t>, but as of yesterday/the day before we now have draft lists from AQA and Edexcel, too.</a:t>
            </a:r>
            <a:br>
              <a:rPr lang="en-US" dirty="0"/>
            </a:br>
            <a:r>
              <a:rPr lang="en-US" dirty="0"/>
              <a:t>Thank you to Dr Amber Dudley at NCELP, who did some very fast analysis yesterday, I can tell you that </a:t>
            </a:r>
          </a:p>
          <a:p>
            <a:pPr marL="0" lvl="0" indent="0" algn="l" rtl="0">
              <a:lnSpc>
                <a:spcPct val="100000"/>
              </a:lnSpc>
              <a:spcBef>
                <a:spcPts val="0"/>
              </a:spcBef>
              <a:spcAft>
                <a:spcPts val="0"/>
              </a:spcAft>
              <a:buSzPts val="1400"/>
              <a:buNone/>
            </a:pPr>
            <a:r>
              <a:rPr lang="en-US" dirty="0"/>
              <a:t>AQA and NCELP/</a:t>
            </a:r>
            <a:r>
              <a:rPr lang="en-US" dirty="0" err="1"/>
              <a:t>Eduqas</a:t>
            </a:r>
            <a:r>
              <a:rPr lang="en-US" dirty="0"/>
              <a:t> lists have </a:t>
            </a:r>
            <a:r>
              <a:rPr lang="en-US" b="1" dirty="0"/>
              <a:t>1</a:t>
            </a:r>
            <a:r>
              <a:rPr lang="en-GB" sz="1800" b="1" dirty="0">
                <a:effectLst/>
                <a:latin typeface="Calibri" panose="020F0502020204030204" pitchFamily="34" charset="0"/>
                <a:ea typeface="Calibri" panose="020F0502020204030204" pitchFamily="34" charset="0"/>
                <a:cs typeface="Times New Roman" panose="02020603050405020304" pitchFamily="18" charset="0"/>
              </a:rPr>
              <a:t>081/1250 words in common </a:t>
            </a:r>
            <a:r>
              <a:rPr lang="en-GB" sz="1800" dirty="0">
                <a:effectLst/>
                <a:latin typeface="Calibri" panose="020F0502020204030204" pitchFamily="34" charset="0"/>
                <a:ea typeface="Calibri" panose="020F0502020204030204" pitchFamily="34" charset="0"/>
                <a:cs typeface="Times New Roman" panose="02020603050405020304" pitchFamily="18" charset="0"/>
              </a:rPr>
              <a:t>with NCELP/Eduqas (F)</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1630/1750</a:t>
            </a:r>
            <a:r>
              <a:rPr lang="en-GB" sz="1800" dirty="0">
                <a:effectLst/>
                <a:latin typeface="Calibri" panose="020F0502020204030204" pitchFamily="34" charset="0"/>
                <a:ea typeface="Calibri" panose="020F0502020204030204" pitchFamily="34" charset="0"/>
                <a:cs typeface="Times New Roman" panose="02020603050405020304" pitchFamily="18" charset="0"/>
              </a:rPr>
              <a:t> words in common with NCELP/Eduqas (H) so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120 (H) 157 (F) </a:t>
            </a:r>
            <a:r>
              <a:rPr lang="en-GB" sz="1800" dirty="0">
                <a:effectLst/>
                <a:latin typeface="Calibri" panose="020F0502020204030204" pitchFamily="34" charset="0"/>
                <a:ea typeface="Calibri" panose="020F0502020204030204" pitchFamily="34" charset="0"/>
                <a:cs typeface="Times New Roman" panose="02020603050405020304" pitchFamily="18" charset="0"/>
              </a:rPr>
              <a:t>words different from NCELP/Eduqas. </a:t>
            </a:r>
            <a:br>
              <a:rPr lang="en-US" dirty="0"/>
            </a:br>
            <a:br>
              <a:rPr lang="en-US" dirty="0"/>
            </a:br>
            <a:r>
              <a:rPr lang="en-US" dirty="0"/>
              <a:t>So - One quick check we can do is to compare a GCSE list with our own KS3 SOW list of words.</a:t>
            </a:r>
            <a:br>
              <a:rPr lang="en-US" dirty="0"/>
            </a:br>
            <a:r>
              <a:rPr lang="en-US" dirty="0"/>
              <a:t>This is a rough and ready way to do it (without formulae!) – click and list steps</a:t>
            </a:r>
            <a:br>
              <a:rPr lang="en-US" dirty="0"/>
            </a:br>
            <a:r>
              <a:rPr lang="en-US" dirty="0"/>
              <a:t>The reason for the manual check is that the format of your KS3 list won’t be exactly the same.  </a:t>
            </a:r>
            <a:br>
              <a:rPr lang="en-US" dirty="0"/>
            </a:br>
            <a:r>
              <a:rPr lang="en-US" dirty="0"/>
              <a:t>E.g. remove any articles from nouns.</a:t>
            </a:r>
            <a:br>
              <a:rPr lang="en-US" dirty="0"/>
            </a:br>
            <a:r>
              <a:rPr lang="en-US" dirty="0"/>
              <a:t>If any of your words have additional punctuation or brackets within the cell then it won’t show up as an exact duplicate, so worth spending a little time tidying it up to get a more accurate picture.</a:t>
            </a:r>
            <a:br>
              <a:rPr lang="en-US" dirty="0"/>
            </a:br>
            <a:br>
              <a:rPr lang="en-US" dirty="0"/>
            </a:br>
            <a:r>
              <a:rPr lang="en-US" b="1" dirty="0"/>
              <a:t>We can use the highlighted KS3 list to </a:t>
            </a:r>
            <a:r>
              <a:rPr lang="en-US" b="1" dirty="0" err="1"/>
              <a:t>prioritise</a:t>
            </a:r>
            <a:r>
              <a:rPr lang="en-US" b="1" dirty="0"/>
              <a:t> vocabulary for learning and testing.</a:t>
            </a:r>
          </a:p>
          <a:p>
            <a:pPr marL="0" lvl="0" indent="0" algn="l" rtl="0">
              <a:lnSpc>
                <a:spcPct val="100000"/>
              </a:lnSpc>
              <a:spcBef>
                <a:spcPts val="0"/>
              </a:spcBef>
              <a:spcAft>
                <a:spcPts val="0"/>
              </a:spcAft>
              <a:buSzPts val="1400"/>
              <a:buNone/>
            </a:pPr>
            <a:r>
              <a:rPr lang="en-US" dirty="0"/>
              <a:t>Even without any other changes to vocabulary content, this initial step is useful.</a:t>
            </a:r>
            <a:br>
              <a:rPr lang="en-US" dirty="0"/>
            </a:br>
            <a:r>
              <a:rPr lang="en-US" dirty="0"/>
              <a:t>Individual depts will need to decide if to make any further changes (i.e. take out particular vocabulary, put in other high frequency words).</a:t>
            </a:r>
            <a:br>
              <a:rPr lang="en-US" dirty="0"/>
            </a:br>
            <a:r>
              <a:rPr lang="en-US" dirty="0"/>
              <a:t>Regular vocabulary learning and testing seems important, too.</a:t>
            </a:r>
            <a:br>
              <a:rPr lang="en-US" dirty="0"/>
            </a:br>
            <a:endParaRPr lang="en-US" dirty="0"/>
          </a:p>
          <a:p>
            <a:pPr marL="0" lvl="0" indent="0" algn="l" rtl="0">
              <a:lnSpc>
                <a:spcPct val="100000"/>
              </a:lnSpc>
              <a:spcBef>
                <a:spcPts val="0"/>
              </a:spcBef>
              <a:spcAft>
                <a:spcPts val="0"/>
              </a:spcAft>
              <a:buSzPts val="1400"/>
              <a:buNone/>
            </a:pPr>
            <a:r>
              <a:rPr lang="en-GB" sz="1800" b="0" dirty="0">
                <a:effectLst/>
                <a:latin typeface="Calibri" panose="020F0502020204030204" pitchFamily="34" charset="0"/>
                <a:ea typeface="Calibri" panose="020F0502020204030204" pitchFamily="34" charset="0"/>
                <a:cs typeface="Times New Roman" panose="02020603050405020304" pitchFamily="18" charset="0"/>
              </a:rPr>
              <a:t>As for the messages coming out from certain quarters saying – don’t change anything at KS3 – I’m wondering what the underlying motivation is for saying that?  Because it surely can’t be right to keep spending teaching hours at KS3 on presenting, practising, learning and testing loads of words that will not travel with students into KS4?  We might be happy to let a few words go perhaps, but not lots, and it </a:t>
            </a:r>
            <a:r>
              <a:rPr lang="en-GB" sz="1800" b="0" u="sng" dirty="0">
                <a:effectLst/>
                <a:latin typeface="Calibri" panose="020F0502020204030204" pitchFamily="34" charset="0"/>
                <a:ea typeface="Calibri" panose="020F0502020204030204" pitchFamily="34" charset="0"/>
                <a:cs typeface="Times New Roman" panose="02020603050405020304" pitchFamily="18" charset="0"/>
              </a:rPr>
              <a:t>will be lots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if we don’t align KS3 (and KS2) vocabulary with KS4 vocabulary.’ I don’t know any teachers that feel we have sufficient teaching time at KS3 and KS4 – and with the aspiration that 90% learners will start a GCSE course in September 2025, we certainly don’t want to be making it more challenging for our students.  Our aim must surely be to extend the learning journey and smooth curriculum transition across KS2 – 4 to enable more students to experience the motivation that comes from learning success.</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br>
              <a:rPr lang="en-US" dirty="0"/>
            </a:br>
            <a:endParaRPr lang="en-US"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604202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02A1488-DCC7-4F9E-BD86-9D59DF143C29}"/>
              </a:ext>
            </a:extLst>
          </p:cNvPr>
          <p:cNvSpPr>
            <a:spLocks noGrp="1"/>
          </p:cNvSpPr>
          <p:nvPr>
            <p:ph type="body" idx="1"/>
          </p:nvPr>
        </p:nvSpPr>
        <p:spPr/>
        <p:txBody>
          <a:bodyPr/>
          <a:lstStyle/>
          <a:p>
            <a:r>
              <a:rPr lang="en-GB" dirty="0"/>
              <a:t>If we are serious about joining up the learning journey to KS2 and to improving transition, one very straightforward way to start is by ensuring that words align across all key stages.  </a:t>
            </a:r>
            <a:br>
              <a:rPr lang="en-GB" dirty="0"/>
            </a:br>
            <a:br>
              <a:rPr lang="en-GB" dirty="0"/>
            </a:br>
            <a:r>
              <a:rPr lang="en-GB" dirty="0"/>
              <a:t>400-500 words is no small achievement and would make a sizeable contribution to pupils’ learning  to take with them into KS3 and KS4.</a:t>
            </a:r>
            <a:br>
              <a:rPr lang="en-GB" dirty="0"/>
            </a:br>
            <a:br>
              <a:rPr lang="en-GB" dirty="0"/>
            </a:br>
            <a:r>
              <a:rPr lang="en-GB" dirty="0"/>
              <a:t>With teachers in my trust I’ve been redeveloping our primary curricula at KS2 with fully worked schemes of work and full teaching resources with audio to support teachers who are under-confident about teaching languages.  All of these are free to anyone.  </a:t>
            </a:r>
            <a:br>
              <a:rPr lang="en-GB" dirty="0"/>
            </a:br>
            <a:r>
              <a:rPr lang="en-GB" dirty="0"/>
              <a:t>In collaboration with the University of Reading and Rowena Kasprowicz’s progress in primary languages research project, we have also developed a 4-year German scheme of work.  </a:t>
            </a:r>
            <a:br>
              <a:rPr lang="en-GB" dirty="0"/>
            </a:br>
            <a:br>
              <a:rPr lang="en-GB" dirty="0"/>
            </a:br>
            <a:r>
              <a:rPr lang="en-GB" dirty="0"/>
              <a:t>More on primary later this afternoon if you are interested.</a:t>
            </a:r>
            <a:br>
              <a:rPr lang="en-GB" dirty="0"/>
            </a:br>
            <a:r>
              <a:rPr lang="en-GB" dirty="0"/>
              <a:t>Back to KS3.</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quick win – perhaps not as quick – is to ensure that the words you have identified get regular, systematic, spaced revisiting.</a:t>
            </a:r>
            <a:br>
              <a:rPr lang="en-US" dirty="0"/>
            </a:br>
            <a:r>
              <a:rPr lang="en-US" dirty="0"/>
              <a:t>This is a clear difference from requirements of previous incarnations of the GCSE specification.</a:t>
            </a:r>
            <a:br>
              <a:rPr lang="en-US" dirty="0"/>
            </a:br>
            <a:r>
              <a:rPr lang="en-GB" sz="1800" b="1" dirty="0">
                <a:effectLst/>
                <a:latin typeface="Calibri" panose="020F0502020204030204" pitchFamily="34" charset="0"/>
                <a:ea typeface="Calibri" panose="020F0502020204030204" pitchFamily="34" charset="0"/>
                <a:cs typeface="Times New Roman" panose="02020603050405020304" pitchFamily="18" charset="0"/>
              </a:rPr>
              <a:t>Let’s remember that, at last analysis, almost 50% words on the current AQA/Edexcel vocabulary lists had never appeared in an exam but are nevertheless in textbooks and we are still teaching them.  This is a fairly huge change.</a:t>
            </a:r>
          </a:p>
          <a:p>
            <a:r>
              <a:rPr lang="en-GB" sz="1800" b="1" dirty="0">
                <a:effectLst/>
                <a:latin typeface="Calibri" panose="020F0502020204030204" pitchFamily="34" charset="0"/>
                <a:cs typeface="Times New Roman" panose="02020603050405020304" pitchFamily="18" charset="0"/>
              </a:rPr>
              <a:t>Now we know that all the words that are on the AQA/Edexcel/Eduqas lists count – they will be tested and so they do need to be taught, practised and learnt and we never had this certainty before.  </a:t>
            </a:r>
          </a:p>
          <a:p>
            <a:br>
              <a:rPr lang="en-GB" sz="1800" b="1" dirty="0">
                <a:effectLst/>
                <a:latin typeface="Calibri" panose="020F0502020204030204" pitchFamily="34" charset="0"/>
                <a:cs typeface="Times New Roman" panose="02020603050405020304" pitchFamily="18" charset="0"/>
              </a:rPr>
            </a:br>
            <a:r>
              <a:rPr lang="en-GB" sz="1800" b="0" dirty="0">
                <a:effectLst/>
                <a:latin typeface="Calibri" panose="020F0502020204030204" pitchFamily="34" charset="0"/>
                <a:cs typeface="Times New Roman" panose="02020603050405020304" pitchFamily="18" charset="0"/>
              </a:rPr>
              <a:t>Planning our vocabulary introduction and revisiting in our schemes of work very carefully seems to me to be an important change to highlight.  And not that it’s the reason why, but an added bonus is that we do then have a very clear response to any Ofsted inspector’s who’s following the guidance documents that were shared on Twitter and says: </a:t>
            </a:r>
            <a:br>
              <a:rPr lang="en-US" dirty="0"/>
            </a:br>
            <a:r>
              <a:rPr lang="en-US" dirty="0"/>
              <a:t>Give me an example of key vocabulary and grammar and show me how this is revisited in the SOW.</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708460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really good news in this for all of us. I am far less concerned about the use of distractors knowing that the words and grammar have been so much better defined.  </a:t>
            </a:r>
          </a:p>
          <a:p>
            <a:endParaRPr lang="en-GB" dirty="0"/>
          </a:p>
          <a:p>
            <a:r>
              <a:rPr lang="en-GB" dirty="0"/>
              <a:t>Here’s a sample question from the new AQA SAMS for Foundation – knowing that students will have been taught all of these words feels right, but of course, it’s important that we make sure that these are the words they do know and do know very well, in whichever thematic context they might appear.</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162158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Homework tasks that are vocabulary focused don’t just need to be on Quizlet or similar.  By Y8 and Y9 students will have quite a bunch of words that they are revisiting each week – these could be revisited via a reading gap fill like this.</a:t>
            </a:r>
            <a:br>
              <a:rPr lang="en-US" b="0" dirty="0"/>
            </a:br>
            <a:r>
              <a:rPr lang="en-US" b="0" dirty="0"/>
              <a:t>The key thing is to set the revisiting schedule. And to ensure that students are learning new and revisiting previously taught vocabulary every week.  </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of course, trying to produce vocabulary from memory will be an important part of the learning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right now, before even doing anything more substantial in terms of re-</a:t>
            </a:r>
            <a:r>
              <a:rPr lang="en-US" b="0" dirty="0" err="1"/>
              <a:t>organising</a:t>
            </a:r>
            <a:r>
              <a:rPr lang="en-US" b="0" dirty="0"/>
              <a:t> your KS3 curriculum, you could already borrow vocabulary activities from the NCELP SOW because you’ll know that the vocabulary in them is on average 90%+ from the most common 2000 words, so the likely overlap with words that students will need for any version of the GCSE is substantial.</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946296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3716654-E14D-4681-AA7D-05D2F087873D}"/>
              </a:ext>
            </a:extLst>
          </p:cNvPr>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Foundation version of the task. The animated callouts are presented as static tip boxes on the handouts.</a:t>
            </a:r>
            <a:br>
              <a:rPr lang="en-US" b="1" dirty="0"/>
            </a:br>
            <a:endParaRPr lang="en-US" b="1" dirty="0"/>
          </a:p>
          <a:p>
            <a:pPr marL="0" lvl="0" indent="0" algn="l" rtl="0">
              <a:lnSpc>
                <a:spcPct val="100000"/>
              </a:lnSpc>
              <a:spcBef>
                <a:spcPts val="0"/>
              </a:spcBef>
              <a:spcAft>
                <a:spcPts val="0"/>
              </a:spcAft>
              <a:buSzPts val="1400"/>
              <a:buNone/>
            </a:pPr>
            <a:r>
              <a:rPr lang="en-US" b="1" dirty="0"/>
              <a:t>Timing: </a:t>
            </a:r>
            <a:r>
              <a:rPr lang="en-US" b="0" dirty="0"/>
              <a:t>12 minutes</a:t>
            </a:r>
            <a:br>
              <a:rPr lang="en-US" dirty="0"/>
            </a:br>
            <a:br>
              <a:rPr lang="en-US" b="1" dirty="0"/>
            </a:br>
            <a:r>
              <a:rPr lang="en-US" b="1" dirty="0"/>
              <a:t>Aim: </a:t>
            </a:r>
            <a:r>
              <a:rPr lang="en-US" b="0" dirty="0"/>
              <a:t>to </a:t>
            </a:r>
            <a:r>
              <a:rPr lang="en-US" b="0" dirty="0" err="1"/>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seven sentences from English into Spanish.</a:t>
            </a:r>
            <a:br>
              <a:rPr lang="en-US" dirty="0"/>
            </a:br>
            <a:r>
              <a:rPr lang="en-US" dirty="0"/>
              <a:t>2. Students can peer mark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a:t>
            </a:r>
            <a:r>
              <a:rPr lang="en-US" dirty="0" err="1"/>
              <a:t>markscheme</a:t>
            </a:r>
            <a:r>
              <a:rPr lang="en-US" dirty="0"/>
              <a:t>.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err="1"/>
              <a:t>Markscheme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Note that item 3 repeats the same target structure as item 2.  This is a 2</a:t>
            </a:r>
            <a:r>
              <a:rPr lang="en-US" baseline="30000" dirty="0"/>
              <a:t>nd</a:t>
            </a:r>
            <a:r>
              <a:rPr lang="en-US"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Paul </a:t>
            </a:r>
            <a:r>
              <a:rPr lang="en-US" dirty="0" err="1"/>
              <a:t>Lannuier</a:t>
            </a:r>
            <a:r>
              <a:rPr lang="en-US" dirty="0"/>
              <a:t> from Sussex, NJ, USA, CC BY-SA 2.0 via Wikimedia Commons</a:t>
            </a:r>
          </a:p>
          <a:p>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DAA1B0-013B-4A16-8BBD-E17BC7D396D6}"/>
              </a:ext>
            </a:extLst>
          </p:cNvPr>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Higher version of the task. The animated callouts are presented as static tip boxes on the handouts.</a:t>
            </a:r>
            <a:br>
              <a:rPr lang="en-US" b="1" dirty="0"/>
            </a:br>
            <a:endParaRPr lang="en-US" b="1" dirty="0"/>
          </a:p>
          <a:p>
            <a:pPr marL="0" lvl="0" indent="0" algn="l" rtl="0">
              <a:lnSpc>
                <a:spcPct val="100000"/>
              </a:lnSpc>
              <a:spcBef>
                <a:spcPts val="0"/>
              </a:spcBef>
              <a:spcAft>
                <a:spcPts val="0"/>
              </a:spcAft>
              <a:buSzPts val="1400"/>
              <a:buNone/>
            </a:pPr>
            <a:r>
              <a:rPr lang="en-US" b="1" dirty="0"/>
              <a:t>Timing: 10-12 minutes</a:t>
            </a:r>
            <a:br>
              <a:rPr lang="en-US" dirty="0"/>
            </a:br>
            <a:br>
              <a:rPr lang="en-US" b="1" dirty="0"/>
            </a:br>
            <a:r>
              <a:rPr lang="en-US" b="1" dirty="0"/>
              <a:t>Aim: </a:t>
            </a:r>
            <a:r>
              <a:rPr lang="en-US" b="0" dirty="0"/>
              <a:t>to </a:t>
            </a:r>
            <a:r>
              <a:rPr lang="en-US" b="0" dirty="0" err="1"/>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seven sentences from English into Spanish.</a:t>
            </a:r>
            <a:br>
              <a:rPr lang="en-US" dirty="0"/>
            </a:br>
            <a:r>
              <a:rPr lang="en-US" dirty="0"/>
              <a:t>2. Students can peer mark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a:t>
            </a:r>
            <a:r>
              <a:rPr lang="en-US" dirty="0" err="1"/>
              <a:t>markscheme</a:t>
            </a:r>
            <a:r>
              <a:rPr lang="en-US" dirty="0"/>
              <a:t>.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err="1"/>
              <a:t>Markscheme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Note that item 5 repeats the same target structure as item 3.  This is a 2</a:t>
            </a:r>
            <a:r>
              <a:rPr lang="en-US" baseline="30000" dirty="0"/>
              <a:t>nd</a:t>
            </a:r>
            <a:r>
              <a:rPr lang="en-US"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r>
              <a:rPr lang="en-US" dirty="0"/>
              <a:t>Similarly 5 and 6 repeat the same target structure.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Paul </a:t>
            </a:r>
            <a:r>
              <a:rPr lang="en-US" dirty="0" err="1"/>
              <a:t>Lannuier</a:t>
            </a:r>
            <a:r>
              <a:rPr lang="en-US" dirty="0"/>
              <a:t> from Sussex, NJ, USA, CC BY-SA 2.0 via Wikimedia Commons</a:t>
            </a:r>
          </a:p>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decent amount of time to get into the detail this morning, and time for questions, too, which I think is important.</a:t>
            </a:r>
            <a:br>
              <a:rPr lang="en-GB" dirty="0"/>
            </a:br>
            <a:r>
              <a:rPr lang="en-GB" dirty="0"/>
              <a:t>Although there may be some here today who have had the chance to engage with information about the new GCSE already, realistically there are bound to be others that haven’t yet had that chance, so I’m going to spend about 20 mins or so on these first three elements:</a:t>
            </a:r>
            <a:br>
              <a:rPr lang="en-GB" dirty="0"/>
            </a:br>
            <a:r>
              <a:rPr lang="en-GB" dirty="0"/>
              <a:t>[click]</a:t>
            </a:r>
            <a:br>
              <a:rPr lang="en-GB" dirty="0"/>
            </a:br>
            <a:r>
              <a:rPr lang="en-GB" dirty="0"/>
              <a:t>a </a:t>
            </a:r>
            <a:r>
              <a:rPr lang="en-GB" sz="1200" dirty="0">
                <a:solidFill>
                  <a:schemeClr val="dk1"/>
                </a:solidFill>
                <a:latin typeface="Calibri"/>
                <a:ea typeface="Calibri"/>
                <a:cs typeface="Calibri"/>
                <a:sym typeface="Calibri"/>
              </a:rPr>
              <a:t>very brief look at the reasons for reviewing the GCSE,  the main issues that emerged when we looked carefully at the current GCSE Subject Content, and the similarities and differences that there are between the 2015 Subject Content, which informed the current GCSEs and the 2022 Subject Content, on which the new GCSEs will be based</a:t>
            </a:r>
          </a:p>
          <a:p>
            <a:r>
              <a:rPr lang="en-GB" sz="1200" dirty="0">
                <a:solidFill>
                  <a:schemeClr val="dk1"/>
                </a:solidFill>
                <a:latin typeface="Calibri"/>
                <a:cs typeface="Calibri"/>
                <a:sym typeface="Calibri"/>
              </a:rPr>
              <a:t>[click] </a:t>
            </a:r>
            <a:br>
              <a:rPr lang="en-GB" dirty="0"/>
            </a:br>
            <a:r>
              <a:rPr lang="en-GB" dirty="0"/>
              <a:t>This will set us up for the main part of the session, the rest of our time, which will look more clearly at the implications for teaching and assessment and practical ideas and quick wins for now at KS3.</a:t>
            </a:r>
          </a:p>
          <a:p>
            <a:r>
              <a:rPr lang="en-GB" dirty="0"/>
              <a:t>We’ll be well into that part, when we take a break at around 11.10, and then we’ll come back to it at 11:30 or so, for the rest of the morning.</a:t>
            </a:r>
            <a:br>
              <a:rPr lang="en-GB" dirty="0"/>
            </a:br>
            <a:r>
              <a:rPr lang="en-GB" dirty="0"/>
              <a:t>Things will be a be flexible, depending on the questions that people have – I’m happy to have questions at any point, even if they derail the timings a bit!</a:t>
            </a:r>
          </a:p>
          <a:p>
            <a:r>
              <a:rPr lang="en-GB" dirty="0"/>
              <a:t>All slides with all resources will be shared. </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123022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Let’s look at phonics next.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14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CF44C6F-401F-4166-AA62-3C59B89723AB}"/>
              </a:ext>
            </a:extLst>
          </p:cNvPr>
          <p:cNvSpPr>
            <a:spLocks noGrp="1"/>
          </p:cNvSpPr>
          <p:nvPr>
            <p:ph type="body" idx="1"/>
          </p:nvPr>
        </p:nvSpPr>
        <p:spPr/>
        <p:txBody>
          <a:bodyPr/>
          <a:lstStyle/>
          <a:p>
            <a:r>
              <a:rPr lang="en-GB" b="1" dirty="0"/>
              <a:t>We will cut to the chase here – I list steps on this slide and take you through practical examples that you can share with your departments as you work out how best to teach, practise and assess phonics with your students at KS3.</a:t>
            </a:r>
          </a:p>
          <a:p>
            <a:endParaRPr lang="en-GB" dirty="0"/>
          </a:p>
          <a:p>
            <a:r>
              <a:rPr lang="en-GB" dirty="0"/>
              <a:t>We are not really dealing any further with the </a:t>
            </a:r>
            <a:r>
              <a:rPr lang="en-GB" baseline="0" dirty="0"/>
              <a:t>‘why’ today, that’s what our full CPD course is there for – which offers a full session of 2.5 hours dedicated to the why and how of teaching phonics at KS3&amp;4, </a:t>
            </a:r>
          </a:p>
          <a:p>
            <a:r>
              <a:rPr lang="en-GB" baseline="0" dirty="0"/>
              <a:t>[click]</a:t>
            </a:r>
          </a:p>
          <a:p>
            <a:r>
              <a:rPr lang="en-GB" baseline="0" dirty="0"/>
              <a:t>though for reasons to teach phonics explicitly, you might find it helpful to read this rationale.</a:t>
            </a:r>
          </a:p>
          <a:p>
            <a:r>
              <a:rPr lang="en-GB" dirty="0"/>
              <a:t>At the end of the day, the fact that</a:t>
            </a:r>
            <a:r>
              <a:rPr lang="en-GB" baseline="0" dirty="0"/>
              <a:t> the sound-writing relationship will be tested in the new GCSE will be reason enough to begin incorporating phonics teaching into SOW for most of us.  For some of us in our schools this will indeed be the same, but for others it will be new practice. </a:t>
            </a:r>
          </a:p>
          <a:p>
            <a:endParaRPr lang="en-GB" baseline="0" dirty="0"/>
          </a:p>
          <a:p>
            <a:r>
              <a:rPr lang="en-GB" baseline="0" dirty="0"/>
              <a:t>We know exactly which SSC will be tested because there is a list of them for each of the three languages in the Subject Content grammar annexes. As of yesterday we have been able to see some examples of how the read aloud and dictation tasks might look (do remember that these are DRAFT at this stage).  We won’t get bogged down in the detail of the task design at the moment, therefore.</a:t>
            </a:r>
            <a:br>
              <a:rPr lang="en-GB" baseline="0" dirty="0"/>
            </a:br>
            <a:r>
              <a:rPr lang="en-GB" baseline="0" dirty="0"/>
              <a:t>What we do know is what to teach and that we do need to practise both read aloud and transcription.</a:t>
            </a:r>
            <a:br>
              <a:rPr lang="en-GB" baseline="0" dirty="0"/>
            </a:br>
            <a:endParaRPr lang="en-GB" baseline="0" dirty="0"/>
          </a:p>
          <a:p>
            <a:r>
              <a:rPr lang="en-GB" baseline="0" dirty="0"/>
              <a:t>So, when we want to think about how best to teach this knowledge to our students, where can we start?</a:t>
            </a:r>
          </a:p>
          <a:p>
            <a:r>
              <a:rPr lang="en-GB" baseline="0" dirty="0"/>
              <a:t>NCELP proposes explicit teaching, but more importantly proposes systematic revisiting to develop this knowledge over time and that is why I referred to the phonics teaching rationale and the full CPD course.</a:t>
            </a:r>
          </a:p>
          <a:p>
            <a:r>
              <a:rPr lang="en-GB" baseline="0" dirty="0"/>
              <a:t>Today's session can’t replace that course, but it does cut to some key ideas and pointers for practice, now, at KS3 (or KS2, even better). </a:t>
            </a:r>
          </a:p>
          <a:p>
            <a:r>
              <a:rPr lang="en-GB" baseline="0" dirty="0"/>
              <a:t>[click]</a:t>
            </a:r>
          </a:p>
          <a:p>
            <a:r>
              <a:rPr lang="en-GB" baseline="0" dirty="0"/>
              <a:t>First, it makes sense to get the list of SSC from the new GCSE subject content and add them to your KS3 SOW.</a:t>
            </a:r>
          </a:p>
          <a:p>
            <a:r>
              <a:rPr lang="en-GB" baseline="0" dirty="0"/>
              <a:t>[click]</a:t>
            </a:r>
          </a:p>
          <a:p>
            <a:r>
              <a:rPr lang="en-GB" baseline="0" dirty="0"/>
              <a:t>Then gather ideas for resources for teaching and practising them.</a:t>
            </a:r>
          </a:p>
          <a:p>
            <a:r>
              <a:rPr lang="en-GB" baseline="0" dirty="0"/>
              <a:t>[click]</a:t>
            </a:r>
          </a:p>
          <a:p>
            <a:r>
              <a:rPr lang="en-GB" baseline="0" dirty="0"/>
              <a:t>Look also at the additional sounds of the language (liaison, stress patterns) and for resources for those, too.</a:t>
            </a:r>
          </a:p>
          <a:p>
            <a:r>
              <a:rPr lang="en-GB" baseline="0" dirty="0"/>
              <a:t>[click]</a:t>
            </a:r>
            <a:br>
              <a:rPr lang="en-GB" baseline="0" dirty="0"/>
            </a:br>
            <a:r>
              <a:rPr lang="en-GB" baseline="0" dirty="0"/>
              <a:t>And as with all knowledge learnt in limited time in a classroom, we will want to set up a systematic schedule for spaced revisiting, and this is particularly key with phonics knowledge, which studies in the UK language learning context have shown to be susceptible to decay.</a:t>
            </a:r>
          </a:p>
          <a:p>
            <a:r>
              <a:rPr lang="en-GB" baseline="0" dirty="0"/>
              <a:t>[click]</a:t>
            </a:r>
          </a:p>
          <a:p>
            <a:r>
              <a:rPr lang="en-GB" baseline="0" dirty="0"/>
              <a:t>And we will want to know how pupils are doing with developing this knowledge, so we want to assess it.</a:t>
            </a:r>
          </a:p>
          <a:p>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just added in a selection of slides here to whirl through (and of course they are shared on the NCELP portal already) that pull together examples of all the steps I just referred to.</a:t>
            </a:r>
            <a:br>
              <a:rPr lang="en-GB" dirty="0"/>
            </a:br>
            <a:br>
              <a:rPr lang="en-GB" dirty="0"/>
            </a:br>
            <a:r>
              <a:rPr lang="en-GB" dirty="0"/>
              <a:t>Here I’ve compiled the GCSE sounds of the language, French, German and Spanish.</a:t>
            </a:r>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405971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Here, I’ve signposted a really useful point of departure for gathering ideas and resources for teaching and practising the sounds of the language.</a:t>
            </a:r>
          </a:p>
          <a:p>
            <a:pPr marL="0" lvl="0" indent="0" algn="l" rtl="0">
              <a:lnSpc>
                <a:spcPct val="100000"/>
              </a:lnSpc>
              <a:spcBef>
                <a:spcPts val="0"/>
              </a:spcBef>
              <a:spcAft>
                <a:spcPts val="0"/>
              </a:spcAft>
              <a:buSzPts val="1400"/>
              <a:buNone/>
            </a:pPr>
            <a:r>
              <a:rPr lang="en-GB" dirty="0"/>
              <a:t>For those not</a:t>
            </a:r>
            <a:r>
              <a:rPr lang="en-GB" baseline="0" dirty="0"/>
              <a:t> following our SOW, we have put together a specific phonics collection, where </a:t>
            </a:r>
            <a:r>
              <a:rPr lang="en-GB" b="0" baseline="0" dirty="0"/>
              <a:t>we have curated and organised all of the resources that have been created to teach each SSC.</a:t>
            </a:r>
          </a:p>
          <a:p>
            <a:pPr marL="0" lvl="0" indent="0" algn="l" rtl="0">
              <a:lnSpc>
                <a:spcPct val="100000"/>
              </a:lnSpc>
              <a:spcBef>
                <a:spcPts val="0"/>
              </a:spcBef>
              <a:spcAft>
                <a:spcPts val="0"/>
              </a:spcAft>
              <a:buSzPts val="1400"/>
              <a:buNone/>
            </a:pPr>
            <a:r>
              <a:rPr lang="en-GB" sz="1200" b="0" i="0" kern="1200" dirty="0">
                <a:solidFill>
                  <a:schemeClr val="tx1"/>
                </a:solidFill>
                <a:effectLst/>
                <a:latin typeface="+mn-lt"/>
                <a:ea typeface="+mn-ea"/>
                <a:cs typeface="+mn-cs"/>
              </a:rPr>
              <a:t>For easy reference, there is an excel spreadsheet within the collection with separate tabs for each language, with a list of each of the SSC and hyperlinks to each resource.</a:t>
            </a:r>
            <a:r>
              <a:rPr lang="en-GB" b="0" baseline="0" dirty="0"/>
              <a:t> </a:t>
            </a:r>
          </a:p>
          <a:p>
            <a:pPr marL="0" lvl="0" indent="0" algn="l" rtl="0">
              <a:lnSpc>
                <a:spcPct val="100000"/>
              </a:lnSpc>
              <a:spcBef>
                <a:spcPts val="0"/>
              </a:spcBef>
              <a:spcAft>
                <a:spcPts val="0"/>
              </a:spcAft>
              <a:buSzPts val="1400"/>
              <a:buNone/>
            </a:pPr>
            <a:r>
              <a:rPr lang="en-GB" dirty="0"/>
              <a:t>There are resources for all of the SSC in the new subject content.</a:t>
            </a:r>
          </a:p>
        </p:txBody>
      </p:sp>
      <p:sp>
        <p:nvSpPr>
          <p:cNvPr id="471" name="Google Shape;47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15872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When you do browse the activities, it’s helpful to have a sense of what you’re looking at and how they vary, the progression that is envisaged, etc..</a:t>
            </a:r>
            <a:br>
              <a:rPr lang="en-GB" b="0" dirty="0"/>
            </a:br>
            <a:r>
              <a:rPr lang="en-GB" b="0" dirty="0"/>
              <a:t>The sorts of activities you will find are varied in terms of </a:t>
            </a:r>
            <a:r>
              <a:rPr lang="en-GB" b="1" dirty="0"/>
              <a:t>context and theme </a:t>
            </a:r>
            <a:r>
              <a:rPr lang="en-GB" b="0" dirty="0"/>
              <a:t>(this one sits in a lesson about summer holidays where </a:t>
            </a:r>
            <a:r>
              <a:rPr lang="en-GB" b="0" dirty="0" err="1"/>
              <a:t>Kreuzlingen</a:t>
            </a:r>
            <a:r>
              <a:rPr lang="en-GB" b="0" dirty="0"/>
              <a:t> is the location, for example).  </a:t>
            </a:r>
            <a:br>
              <a:rPr lang="en-GB" b="0" dirty="0"/>
            </a:br>
            <a:r>
              <a:rPr lang="en-GB" b="0" dirty="0"/>
              <a:t>The </a:t>
            </a:r>
            <a:r>
              <a:rPr lang="en-GB" b="1" dirty="0"/>
              <a:t>activities also vary in terms of scope </a:t>
            </a:r>
            <a:r>
              <a:rPr lang="en-GB" b="0" dirty="0"/>
              <a:t>– e.g., one SSC, a single SSC contrasted with one other, or several different SSC.</a:t>
            </a:r>
            <a:br>
              <a:rPr lang="en-GB" b="0" dirty="0"/>
            </a:br>
            <a:r>
              <a:rPr lang="en-GB" b="0" dirty="0"/>
              <a:t>They also vary </a:t>
            </a:r>
            <a:r>
              <a:rPr lang="en-GB" b="1" dirty="0"/>
              <a:t>word, sentence, paragraph</a:t>
            </a:r>
            <a:r>
              <a:rPr lang="en-GB" b="0" dirty="0"/>
              <a:t> level.</a:t>
            </a:r>
            <a:br>
              <a:rPr lang="en-GB" b="0" dirty="0"/>
            </a:br>
            <a:r>
              <a:rPr lang="en-GB" b="0" dirty="0"/>
              <a:t>However, there are essentially two main ways to assess phonics knowledge and those are </a:t>
            </a:r>
            <a:r>
              <a:rPr lang="en-GB" b="1" dirty="0"/>
              <a:t>print to sound (or </a:t>
            </a:r>
            <a:r>
              <a:rPr lang="en-GB" b="1" i="1" dirty="0"/>
              <a:t>read aloud/decoding</a:t>
            </a:r>
            <a:r>
              <a:rPr lang="en-GB" b="1" i="0" dirty="0"/>
              <a:t>) </a:t>
            </a:r>
            <a:r>
              <a:rPr lang="en-GB" b="0" i="0" dirty="0"/>
              <a:t>or </a:t>
            </a:r>
            <a:r>
              <a:rPr lang="en-GB" b="1" i="0" dirty="0"/>
              <a:t>sound to print (or </a:t>
            </a:r>
            <a:r>
              <a:rPr lang="en-GB" b="1" i="1" dirty="0"/>
              <a:t>dictation/transcription</a:t>
            </a:r>
            <a:r>
              <a:rPr lang="en-GB" b="1" i="0" dirty="0"/>
              <a:t>) </a:t>
            </a:r>
            <a:r>
              <a:rPr lang="en-GB" b="0" i="0" dirty="0"/>
              <a:t>so all of the activities do either one of these or often both.</a:t>
            </a:r>
          </a:p>
          <a:p>
            <a:endParaRPr lang="en-GB" b="0" i="0" dirty="0"/>
          </a:p>
          <a:p>
            <a:r>
              <a:rPr lang="en-GB" b="0" i="0" dirty="0"/>
              <a:t>You can see that this activity is: transcription, several different SSC, at individual word level – it makes use of place names as ‘unknown words’ – this is a true test of phonics knowledge because students cannot just be remembering how previously taught words are pronounced.</a:t>
            </a:r>
            <a:br>
              <a:rPr lang="en-GB" b="0" i="0" dirty="0"/>
            </a:br>
            <a:r>
              <a:rPr lang="en-GB" b="0" i="0" dirty="0"/>
              <a:t>In the new GCSE in the transcription task some words will be unknown but not all of them.  The exact wording about this is that </a:t>
            </a:r>
          </a:p>
          <a:p>
            <a:r>
              <a:rPr lang="en-GB" b="0" i="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will be required to undertake dictation of short, spoken extracts (including some vocabulary from outside the vocabulary list) with credit for accurate spelling.</a:t>
            </a:r>
            <a:endParaRPr lang="en-GB" dirty="0"/>
          </a:p>
          <a:p>
            <a:r>
              <a:rPr lang="en-GB" b="0" i="0" dirty="0"/>
              <a:t>[Click]</a:t>
            </a:r>
          </a:p>
          <a:p>
            <a:r>
              <a:rPr lang="en-GB" b="0" i="0" dirty="0"/>
              <a:t>We know that this will be a minimum of 20 words at Foundation and 30 words at Higher.</a:t>
            </a:r>
            <a:br>
              <a:rPr lang="en-GB" b="1" i="0" dirty="0"/>
            </a:br>
            <a:endParaRPr lang="en-GB" b="1" i="0" dirty="0"/>
          </a:p>
          <a:p>
            <a:r>
              <a:rPr lang="en-GB" b="0" i="0" dirty="0"/>
              <a:t>In this resource the teachers notes suggest that teachers ask a few follow up (albeit display) questions to provide additional production practice.</a:t>
            </a:r>
          </a:p>
          <a:p>
            <a:br>
              <a:rPr lang="en-GB" b="1" i="0" dirty="0"/>
            </a:b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Y8 Term 1.1 Week 1</a:t>
            </a:r>
          </a:p>
          <a:p>
            <a:endParaRPr lang="en-GB" b="1" dirty="0"/>
          </a:p>
          <a:p>
            <a:endParaRPr lang="en-GB" b="1" dirty="0"/>
          </a:p>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54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0" baseline="0" dirty="0"/>
              <a:t>This activity is one SSC, the [r] in French.  The activity is a read aloud at level </a:t>
            </a:r>
            <a:r>
              <a:rPr lang="en-GB" b="0" baseline="0" dirty="0" err="1"/>
              <a:t>level</a:t>
            </a:r>
            <a:r>
              <a:rPr lang="en-GB" b="0" baseline="0" dirty="0"/>
              <a:t>, with a listen and check.  There is an additional element of comprehension built in.</a:t>
            </a:r>
            <a:br>
              <a:rPr lang="en-GB" b="0" baseline="0" dirty="0"/>
            </a:br>
            <a:r>
              <a:rPr lang="en-GB" b="0" baseline="0" dirty="0"/>
              <a:t>This is from Y9.  Another thing to note here is the position of the SSC within the word – we try to vary this as much as possible, not just in practice activities, but in the initial selection of ‘source’ word for each SSC (that is the ‘peg’ word that each SSC is hung on) and the ‘cluster’ words, (which are the set of 4-5 additional example words that contain each SSC).  The source and cluster words provide ‘hooks’ to return students do, in moments of pronunciation or transcription difficulty.</a:t>
            </a:r>
          </a:p>
          <a:p>
            <a:pPr defTabSz="966064">
              <a:defRPr/>
            </a:pPr>
            <a:endParaRPr lang="en-GB" b="1" baseline="0" dirty="0"/>
          </a:p>
          <a:p>
            <a:pPr defTabSz="966064">
              <a:defRPr/>
            </a:pPr>
            <a:endParaRPr lang="en-GB" b="1" baseline="0" dirty="0"/>
          </a:p>
          <a:p>
            <a:pPr defTabSz="966064">
              <a:defRPr/>
            </a:pPr>
            <a:r>
              <a:rPr lang="en-GB" b="1" baseline="0" dirty="0"/>
              <a:t>Y9 Term 3.2 Week 6</a:t>
            </a:r>
          </a:p>
          <a:p>
            <a:pPr defTabSz="966064">
              <a:defRPr/>
            </a:pPr>
            <a:endParaRPr lang="en-GB" b="1" baseline="0" dirty="0"/>
          </a:p>
          <a:p>
            <a:pPr defTabSz="966064">
              <a:defRPr/>
            </a:pPr>
            <a:r>
              <a:rPr lang="en-GB" b="1" baseline="0" dirty="0"/>
              <a:t>Timing: 4 minutes</a:t>
            </a:r>
          </a:p>
          <a:p>
            <a:pPr defTabSz="966064">
              <a:defRPr/>
            </a:pPr>
            <a:endParaRPr lang="en-GB" b="0" baseline="0" dirty="0"/>
          </a:p>
          <a:p>
            <a:pPr defTabSz="966064">
              <a:defRPr/>
            </a:pPr>
            <a:r>
              <a:rPr lang="en-GB" b="1" baseline="0" dirty="0"/>
              <a:t>Aim: </a:t>
            </a:r>
            <a:r>
              <a:rPr lang="en-GB" b="0" baseline="0" dirty="0"/>
              <a:t>Consolidation of SSC [r]</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b="0" baseline="0" noProof="0" dirty="0"/>
              <a:t>Beat</a:t>
            </a:r>
            <a:r>
              <a:rPr lang="fr-FR" b="1" baseline="0" noProof="0" dirty="0"/>
              <a:t>r</a:t>
            </a:r>
            <a:r>
              <a:rPr lang="fr-FR" b="0" baseline="0" noProof="0" dirty="0"/>
              <a:t>ice veut êt</a:t>
            </a:r>
            <a:r>
              <a:rPr lang="fr-FR" b="1" baseline="0" noProof="0" dirty="0"/>
              <a:t>r</a:t>
            </a:r>
            <a:r>
              <a:rPr lang="fr-FR" b="0" baseline="0" noProof="0" dirty="0"/>
              <a:t>e une v</a:t>
            </a:r>
            <a:r>
              <a:rPr lang="fr-FR" b="1" baseline="0" noProof="0" dirty="0"/>
              <a:t>r</a:t>
            </a:r>
            <a:r>
              <a:rPr lang="fr-FR" b="0" baseline="0" noProof="0" dirty="0"/>
              <a:t>ai act</a:t>
            </a:r>
            <a:r>
              <a:rPr lang="fr-FR" b="1" baseline="0" noProof="0" dirty="0"/>
              <a:t>r</a:t>
            </a:r>
            <a:r>
              <a:rPr lang="fr-FR" b="0" baseline="0" noProof="0" dirty="0"/>
              <a:t>ice.</a:t>
            </a:r>
          </a:p>
          <a:p>
            <a:pPr marL="241516" indent="-241516" defTabSz="966064">
              <a:buFontTx/>
              <a:buAutoNum type="arabicPeriod"/>
              <a:defRPr/>
            </a:pPr>
            <a:r>
              <a:rPr lang="fr-FR" b="0" baseline="0" noProof="0" dirty="0"/>
              <a:t>Cathe</a:t>
            </a:r>
            <a:r>
              <a:rPr lang="fr-FR" b="1" baseline="0" noProof="0" dirty="0"/>
              <a:t>r</a:t>
            </a:r>
            <a:r>
              <a:rPr lang="fr-FR" b="0" baseline="0" noProof="0" dirty="0"/>
              <a:t>ine va t</a:t>
            </a:r>
            <a:r>
              <a:rPr lang="fr-FR" b="1" baseline="0" noProof="0" dirty="0"/>
              <a:t>r</a:t>
            </a:r>
            <a:r>
              <a:rPr lang="fr-FR" b="0" baseline="0" noProof="0" dirty="0"/>
              <a:t>availler du</a:t>
            </a:r>
            <a:r>
              <a:rPr lang="fr-FR" b="1" baseline="0" noProof="0" dirty="0"/>
              <a:t>r</a:t>
            </a:r>
            <a:r>
              <a:rPr lang="fr-FR" b="0" baseline="0" noProof="0" dirty="0"/>
              <a:t> dans l’usine.</a:t>
            </a:r>
          </a:p>
          <a:p>
            <a:pPr marL="241516" indent="-241516" defTabSz="966064">
              <a:buFontTx/>
              <a:buAutoNum type="arabicPeriod"/>
              <a:defRPr/>
            </a:pPr>
            <a:r>
              <a:rPr lang="fr-FR" b="0" baseline="0" noProof="0" dirty="0"/>
              <a:t>Lau</a:t>
            </a:r>
            <a:r>
              <a:rPr lang="fr-FR" b="1" baseline="0" noProof="0" dirty="0"/>
              <a:t>r</a:t>
            </a:r>
            <a:r>
              <a:rPr lang="fr-FR" b="0" baseline="0" noProof="0" dirty="0"/>
              <a:t>ent </a:t>
            </a:r>
            <a:r>
              <a:rPr lang="fr-FR" b="1" baseline="0" noProof="0" dirty="0"/>
              <a:t>r</a:t>
            </a:r>
            <a:r>
              <a:rPr lang="fr-FR" b="0" baseline="0" noProof="0" dirty="0"/>
              <a:t>oule en </a:t>
            </a:r>
            <a:r>
              <a:rPr lang="fr-FR" b="1" baseline="0" noProof="0" dirty="0"/>
              <a:t>r</a:t>
            </a:r>
            <a:r>
              <a:rPr lang="fr-FR" b="0" baseline="0" noProof="0" dirty="0"/>
              <a:t>ond dans le vent.</a:t>
            </a:r>
          </a:p>
          <a:p>
            <a:pPr marL="241516" indent="-241516" defTabSz="966064">
              <a:buFontTx/>
              <a:buAutoNum type="arabicPeriod"/>
              <a:defRPr/>
            </a:pPr>
            <a:r>
              <a:rPr lang="fr-FR" b="1" baseline="0" noProof="0" dirty="0"/>
              <a:t>R</a:t>
            </a:r>
            <a:r>
              <a:rPr lang="fr-FR" b="0" baseline="0" noProof="0" dirty="0"/>
              <a:t>osalie a nou</a:t>
            </a:r>
            <a:r>
              <a:rPr lang="fr-FR" b="1" baseline="0" noProof="0" dirty="0"/>
              <a:t>rr</a:t>
            </a:r>
            <a:r>
              <a:rPr lang="fr-FR" b="0" baseline="0" noProof="0" dirty="0"/>
              <a:t>i un wallaby en Aust</a:t>
            </a:r>
            <a:r>
              <a:rPr lang="fr-FR" b="1" baseline="0" noProof="0" dirty="0"/>
              <a:t>r</a:t>
            </a:r>
            <a:r>
              <a:rPr lang="fr-FR" b="0" baseline="0" noProof="0" dirty="0"/>
              <a:t>alie.</a:t>
            </a:r>
          </a:p>
          <a:p>
            <a:pPr marL="241516" indent="-241516" defTabSz="966064">
              <a:buFontTx/>
              <a:buAutoNum type="arabicPeriod"/>
              <a:defRPr/>
            </a:pPr>
            <a:r>
              <a:rPr lang="fr-FR" b="1" baseline="0" noProof="0" dirty="0"/>
              <a:t>R</a:t>
            </a:r>
            <a:r>
              <a:rPr lang="fr-FR" b="0" baseline="0" noProof="0" dirty="0"/>
              <a:t>achid est spo</a:t>
            </a:r>
            <a:r>
              <a:rPr lang="fr-FR" b="1" baseline="0" noProof="0" dirty="0"/>
              <a:t>r</a:t>
            </a:r>
            <a:r>
              <a:rPr lang="fr-FR" b="0" baseline="0" noProof="0" dirty="0"/>
              <a:t>tif et t</a:t>
            </a:r>
            <a:r>
              <a:rPr lang="fr-FR" b="1" baseline="0" noProof="0" dirty="0"/>
              <a:t>r</a:t>
            </a:r>
            <a:r>
              <a:rPr lang="fr-FR" b="0" baseline="0" noProof="0" dirty="0"/>
              <a:t>ès </a:t>
            </a:r>
            <a:r>
              <a:rPr lang="fr-FR" b="1" baseline="0" noProof="0" dirty="0"/>
              <a:t>r</a:t>
            </a:r>
            <a:r>
              <a:rPr lang="fr-FR" b="0" baseline="0" noProof="0" dirty="0"/>
              <a:t>apide. </a:t>
            </a:r>
          </a:p>
          <a:p>
            <a:pPr marL="241516" indent="-241516" defTabSz="966064">
              <a:buFontTx/>
              <a:buAutoNum type="arabicPeriod"/>
              <a:defRPr/>
            </a:pPr>
            <a:r>
              <a:rPr lang="fr-FR" b="0" baseline="0" noProof="0" dirty="0"/>
              <a:t>A</a:t>
            </a:r>
            <a:r>
              <a:rPr lang="fr-FR" b="1" baseline="0" noProof="0" dirty="0"/>
              <a:t>r</a:t>
            </a:r>
            <a:r>
              <a:rPr lang="fr-FR" b="0" baseline="0" noProof="0" dirty="0"/>
              <a:t>thu</a:t>
            </a:r>
            <a:r>
              <a:rPr lang="fr-FR" b="1" baseline="0" noProof="0" dirty="0"/>
              <a:t>r</a:t>
            </a:r>
            <a:r>
              <a:rPr lang="fr-FR" b="0" baseline="0" noProof="0" dirty="0"/>
              <a:t> fait un dessin pu</a:t>
            </a:r>
            <a:r>
              <a:rPr lang="fr-FR" b="1" baseline="0" noProof="0" dirty="0"/>
              <a:t>r</a:t>
            </a:r>
            <a:r>
              <a:rPr lang="fr-FR" b="0" baseline="0" noProof="0" dirty="0"/>
              <a:t> su</a:t>
            </a:r>
            <a:r>
              <a:rPr lang="fr-FR" b="1" baseline="0" noProof="0" dirty="0"/>
              <a:t>r</a:t>
            </a:r>
            <a:r>
              <a:rPr lang="fr-FR" b="0" baseline="0" noProof="0" dirty="0"/>
              <a:t> le mu</a:t>
            </a:r>
            <a:r>
              <a:rPr lang="fr-FR" b="1" baseline="0" noProof="0" dirty="0"/>
              <a:t>r</a:t>
            </a:r>
            <a:r>
              <a:rPr lang="fr-FR" b="0" baseline="0" noProof="0" dirty="0"/>
              <a:t>.</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aseline="0" noProof="0" dirty="0"/>
              <a:t>wallaby [&gt;5000], solide [1414], pur [1643] </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aseline="0" noProof="0" dirty="0"/>
              <a:t>usine [1482], rouler [2599], rond [2268], dessin [2624], mur [1335]</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515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0" dirty="0"/>
              <a:t>This activity is at paragraph level, contains a variety of previously taught SSC, and includes a transcription of individual SSC followed by a read aloud of the whole text.</a:t>
            </a:r>
            <a:br>
              <a:rPr lang="en-GB" b="0" dirty="0"/>
            </a:br>
            <a:br>
              <a:rPr lang="en-GB" b="0" dirty="0"/>
            </a:br>
            <a:r>
              <a:rPr lang="en-GB" b="0" dirty="0"/>
              <a:t>This activity is from the final week of Y9 Spanish, just so we can begin to get a sense of progression through KS3.</a:t>
            </a:r>
          </a:p>
          <a:p>
            <a:endParaRPr lang="en-GB" b="1" dirty="0"/>
          </a:p>
          <a:p>
            <a:endParaRPr lang="en-GB" b="1" dirty="0"/>
          </a:p>
          <a:p>
            <a:r>
              <a:rPr lang="en-GB" b="1" dirty="0"/>
              <a:t>Y9 Spanish Term 3.2 Week 7</a:t>
            </a:r>
          </a:p>
          <a:p>
            <a:endParaRPr lang="en-GB" b="1" dirty="0"/>
          </a:p>
          <a:p>
            <a:r>
              <a:rPr lang="es-GB" b="1" dirty="0"/>
              <a:t>Timing: </a:t>
            </a:r>
            <a:r>
              <a:rPr lang="es-GB" b="0" dirty="0"/>
              <a:t>5 minutes</a:t>
            </a:r>
            <a:endParaRPr lang="es-GB" b="1" dirty="0"/>
          </a:p>
          <a:p>
            <a:endParaRPr lang="es-GB" b="1" dirty="0"/>
          </a:p>
          <a:p>
            <a:r>
              <a:rPr lang="es-GB" b="1" dirty="0"/>
              <a:t>Aim: </a:t>
            </a:r>
            <a:r>
              <a:rPr lang="es-GB" b="0" dirty="0"/>
              <a:t>to identify a range of SSCs.</a:t>
            </a:r>
            <a:endParaRPr lang="es-GB" b="1" dirty="0"/>
          </a:p>
          <a:p>
            <a:endParaRPr lang="es-GB" b="1" dirty="0"/>
          </a:p>
          <a:p>
            <a:r>
              <a:rPr lang="es-GB" b="1" dirty="0"/>
              <a:t>Procedure:</a:t>
            </a:r>
          </a:p>
          <a:p>
            <a:r>
              <a:rPr lang="es-GB" b="0" dirty="0"/>
              <a:t>1. Students listen to the recording and try to write the missing letters.</a:t>
            </a:r>
          </a:p>
          <a:p>
            <a:r>
              <a:rPr lang="es-GB" b="0" dirty="0"/>
              <a:t>2. The teacher shows the answers one by one.</a:t>
            </a:r>
          </a:p>
          <a:p>
            <a:r>
              <a:rPr lang="es-GB" b="0" dirty="0"/>
              <a:t>3. Then, students in pairs read out the text, paying attention to the pronunciation of the SSCs.</a:t>
            </a:r>
          </a:p>
          <a:p>
            <a:endParaRPr lang="es-GB" b="0" dirty="0"/>
          </a:p>
          <a:p>
            <a:r>
              <a:rPr lang="es-GB" b="1" dirty="0"/>
              <a:t>Notes</a:t>
            </a:r>
            <a:r>
              <a:rPr lang="es-GB" b="0" dirty="0"/>
              <a:t>:</a:t>
            </a:r>
          </a:p>
          <a:p>
            <a:pPr marL="228600" indent="-228600">
              <a:buAutoNum type="arabicPeriod"/>
            </a:pPr>
            <a:r>
              <a:rPr lang="es-GB" b="0" dirty="0"/>
              <a:t>Note that a callout will appear at the end inclidung all of the unkonw words in this activity.</a:t>
            </a:r>
          </a:p>
          <a:p>
            <a:pPr marL="228600" indent="-228600">
              <a:buAutoNum type="arabicPeriod"/>
            </a:pPr>
            <a:endParaRPr lang="es-GB" b="0" dirty="0"/>
          </a:p>
          <a:p>
            <a:pPr marL="0" indent="0">
              <a:buNone/>
            </a:pPr>
            <a:r>
              <a:rPr lang="es-GB" b="1" dirty="0"/>
              <a:t>Transcript</a:t>
            </a:r>
            <a:r>
              <a:rPr lang="es-GB" b="0" dirty="0"/>
              <a:t>:</a:t>
            </a:r>
          </a:p>
          <a:p>
            <a:r>
              <a:rPr lang="es-GB" sz="1200" dirty="0">
                <a:solidFill>
                  <a:schemeClr val="accent5">
                    <a:lumMod val="50000"/>
                  </a:schemeClr>
                </a:solidFill>
              </a:rPr>
              <a:t>El año pasado viajamos a Málaga. El primer día nadamos en la Playa de la Malagueta y después visitamos el Castillo de Gibralfaro. Luego </a:t>
            </a:r>
          </a:p>
          <a:p>
            <a:r>
              <a:rPr lang="es-GB" sz="1200" dirty="0">
                <a:solidFill>
                  <a:schemeClr val="accent5">
                    <a:lumMod val="50000"/>
                  </a:schemeClr>
                </a:solidFill>
              </a:rPr>
              <a:t>cogimos el autobús hasta La Vaguada para hacer compras.</a:t>
            </a:r>
            <a:endParaRPr lang="es-GB" b="0" dirty="0"/>
          </a:p>
          <a:p>
            <a:r>
              <a:rPr lang="es-GB" sz="1200" dirty="0">
                <a:solidFill>
                  <a:schemeClr val="accent5">
                    <a:lumMod val="50000"/>
                  </a:schemeClr>
                </a:solidFill>
              </a:rPr>
              <a:t>También pasamos unos días en Torremolinos, en el Hotel La Barracuda. Disfrutamos mucho la zona de la Carihuela porque comimos mucho pescado en los chiringuitos. En la Playa Bajondillo</a:t>
            </a:r>
            <a:endParaRPr lang="es-GB" sz="1200" b="1" dirty="0">
              <a:solidFill>
                <a:schemeClr val="accent5">
                  <a:lumMod val="50000"/>
                </a:schemeClr>
              </a:solidFill>
            </a:endParaRPr>
          </a:p>
          <a:p>
            <a:r>
              <a:rPr lang="es-GB" sz="1200" dirty="0">
                <a:solidFill>
                  <a:schemeClr val="accent5">
                    <a:lumMod val="50000"/>
                  </a:schemeClr>
                </a:solidFill>
              </a:rPr>
              <a:t>alquilamos unas sombrillas para evitar el daño del sol.</a:t>
            </a:r>
            <a:r>
              <a:rPr lang="es-GB" sz="1200" b="1" dirty="0">
                <a:solidFill>
                  <a:schemeClr val="accent5">
                    <a:lumMod val="50000"/>
                  </a:schemeClr>
                </a:solidFill>
              </a:rPr>
              <a:t> </a:t>
            </a:r>
            <a:r>
              <a:rPr lang="es-GB" sz="1200" dirty="0">
                <a:solidFill>
                  <a:schemeClr val="accent5">
                    <a:lumMod val="50000"/>
                  </a:schemeClr>
                </a:solidFill>
              </a:rPr>
              <a:t> </a:t>
            </a:r>
          </a:p>
          <a:p>
            <a:endParaRPr lang="es-GB" b="0" dirty="0"/>
          </a:p>
          <a:p>
            <a:r>
              <a:rPr lang="es-GB" b="1" dirty="0"/>
              <a:t>Frequency of unknown vocabulary:</a:t>
            </a:r>
          </a:p>
          <a:p>
            <a:r>
              <a:rPr lang="es-GB" b="0" dirty="0"/>
              <a:t>pescado [3449]; chiringuito [&gt;5000]; alquilar [3786]; sombrilla [&gt;5000]</a:t>
            </a:r>
          </a:p>
          <a:p>
            <a:endParaRPr lang="es-GB" b="0" dirty="0"/>
          </a:p>
          <a:p>
            <a:r>
              <a:rPr lang="es-GB" b="1" dirty="0"/>
              <a:t>Sources:</a:t>
            </a:r>
          </a:p>
          <a:p>
            <a:r>
              <a:rPr lang="es-GB" b="0" dirty="0"/>
              <a:t>Photo of la Malagueta by Reiseuhu, taken from unsplash.com.</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19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aspects of phonics knowledge are also embedded into NCELP SOW at KS3.</a:t>
            </a:r>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4081472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From Year 9 Term 1.1 week 1, students have the opportunity to</a:t>
            </a:r>
            <a:r>
              <a:rPr lang="en-GB" b="0" dirty="0"/>
              <a:t> develop confidence and fluency in decoding (reading aloud) cognates and near-cognates that are pronounced with different syllable stress from their English equivalents.</a:t>
            </a:r>
            <a:br>
              <a:rPr lang="en-GB" dirty="0"/>
            </a:br>
            <a:r>
              <a:rPr lang="en-GB" dirty="0"/>
              <a:t>[Refer to the procedure</a:t>
            </a:r>
            <a:r>
              <a:rPr lang="en-GB" baseline="0" dirty="0"/>
              <a:t> below]</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9.1.1.1</a:t>
            </a:r>
          </a:p>
          <a:p>
            <a:r>
              <a:rPr lang="en-US" b="1" dirty="0"/>
              <a:t>Original</a:t>
            </a:r>
            <a:r>
              <a:rPr lang="en-US" b="1" baseline="0" dirty="0"/>
              <a:t> teacher notes</a:t>
            </a:r>
          </a:p>
          <a:p>
            <a:r>
              <a:rPr lang="en-GB" b="1" dirty="0"/>
              <a:t>Timing: 10 minutes (two slides)</a:t>
            </a:r>
            <a:br>
              <a:rPr lang="en-GB" dirty="0"/>
            </a:br>
            <a:br>
              <a:rPr lang="en-GB" b="1" dirty="0"/>
            </a:br>
            <a:r>
              <a:rPr lang="en-GB" b="1" dirty="0"/>
              <a:t>Aim: </a:t>
            </a:r>
            <a:r>
              <a:rPr lang="en-GB" b="0" dirty="0"/>
              <a:t>to develop confidence and fluency in decoding (reading aloud) cognates and near-cognates that are pronounced with different syllable stress from their English equivalents.</a:t>
            </a:r>
            <a:br>
              <a:rPr lang="en-GB" dirty="0"/>
            </a:br>
            <a:br>
              <a:rPr lang="en-GB" dirty="0"/>
            </a:br>
            <a:r>
              <a:rPr lang="en-GB" b="1" dirty="0"/>
              <a:t>Procedure:</a:t>
            </a:r>
            <a:br>
              <a:rPr lang="en-GB" dirty="0"/>
            </a:br>
            <a:r>
              <a:rPr lang="en-GB" dirty="0"/>
              <a:t>1. Person A reads the text aloud, paying particular attention to the syllable stress on the cognates.</a:t>
            </a:r>
          </a:p>
          <a:p>
            <a:r>
              <a:rPr lang="en-GB" dirty="0"/>
              <a:t>2. Person B listens and offers feedback on any words that are incorrectly stressed.</a:t>
            </a:r>
            <a:br>
              <a:rPr lang="en-GB" dirty="0"/>
            </a:br>
            <a:r>
              <a:rPr lang="en-GB" dirty="0"/>
              <a:t>Note that the stressed syllables are underlined for this stage of the task, to support both students.</a:t>
            </a:r>
          </a:p>
          <a:p>
            <a:r>
              <a:rPr lang="en-GB" dirty="0"/>
              <a:t>3. Listen to the native speaker reading the same text to check.</a:t>
            </a:r>
          </a:p>
          <a:p>
            <a:r>
              <a:rPr lang="en-GB" dirty="0"/>
              <a:t>4. Click to bring up the unmarked version of the text.</a:t>
            </a:r>
          </a:p>
          <a:p>
            <a:r>
              <a:rPr lang="en-GB" dirty="0"/>
              <a:t>5. Person B reads this second version aloud, and Person A offers feedback, as required.</a:t>
            </a:r>
          </a:p>
          <a:p>
            <a:r>
              <a:rPr lang="en-GB" dirty="0"/>
              <a:t>6. Move to the next slide for the second part of the task.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Rezept [4191] Projekt [720] System [384] Prinzip [865] Konzept [1186] Person [357] Funktion [406] Kommunikation [1523] Akzeptanz [&gt;5009] Top [&gt;5009] Hit [&gt;5009] Chart [&gt;5009] Erfolg [541] international [426] optimal [1880]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838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have seen, from Y8 onwards NCELP SOW teaches and practises Spanish stress patterns and the related rules for spelling,</a:t>
            </a:r>
            <a:r>
              <a:rPr lang="en-GB" baseline="0" dirty="0"/>
              <a:t> particularly important in light of the requirements for Higher tier Spanish as part of the new subject content.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91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Let’s now look briefly at the rationale for the GCSE Review.</a:t>
            </a: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In November 2019, the Department for Education announced that it would be convening an expert panel to test and develop potential changes to the subject content for French, German and Spanish MFL GCSEs only.</a:t>
            </a:r>
            <a:endParaRPr lang="en-US" dirty="0"/>
          </a:p>
          <a:p>
            <a:pPr marL="0" lvl="0" indent="0" algn="l" rtl="0">
              <a:lnSpc>
                <a:spcPct val="100000"/>
              </a:lnSpc>
              <a:spcBef>
                <a:spcPts val="0"/>
              </a:spcBef>
              <a:spcAft>
                <a:spcPts val="0"/>
              </a:spcAft>
              <a:buSzPts val="1400"/>
              <a:buNone/>
            </a:pPr>
            <a:endParaRPr lang="en-US"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The review had the following aims:</a:t>
            </a:r>
            <a:br>
              <a:rPr lang="en-US" sz="1200" b="0" i="0" u="none" strike="noStrike" cap="none" dirty="0">
                <a:solidFill>
                  <a:schemeClr val="dk1"/>
                </a:solidFill>
                <a:latin typeface="Calibri"/>
                <a:ea typeface="Calibri"/>
                <a:cs typeface="Calibri"/>
                <a:sym typeface="Calibri"/>
              </a:rPr>
            </a:br>
            <a:r>
              <a:rPr lang="en-US" sz="1200" b="1" i="0" u="none" strike="noStrike" cap="none" dirty="0">
                <a:solidFill>
                  <a:schemeClr val="dk1"/>
                </a:solidFill>
                <a:latin typeface="Calibri"/>
                <a:ea typeface="Calibri"/>
                <a:cs typeface="Calibri"/>
                <a:sym typeface="Calibri"/>
              </a:rPr>
              <a:t>[cue animation]</a:t>
            </a: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to make languages GCSEs more accessible</a:t>
            </a:r>
            <a:endParaRPr lang="en-US" dirty="0"/>
          </a:p>
          <a:p>
            <a:pPr marL="0" lvl="0" indent="0" algn="l" rtl="0">
              <a:lnSpc>
                <a:spcPct val="100000"/>
              </a:lnSpc>
              <a:spcBef>
                <a:spcPts val="0"/>
              </a:spcBef>
              <a:spcAft>
                <a:spcPts val="0"/>
              </a:spcAft>
              <a:buSzPts val="1400"/>
              <a:buNone/>
            </a:pPr>
            <a:r>
              <a:rPr lang="en-US" sz="1200" b="1" i="0" u="none" strike="noStrike" cap="none" dirty="0">
                <a:solidFill>
                  <a:schemeClr val="dk1"/>
                </a:solidFill>
                <a:latin typeface="Calibri"/>
                <a:ea typeface="Calibri"/>
                <a:cs typeface="Calibri"/>
                <a:sym typeface="Calibri"/>
              </a:rPr>
              <a:t>[cue animation]</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to address teacher concerns about levels of difficulty, particularly in the listening and reading exams and </a:t>
            </a:r>
            <a:endParaRPr lang="en-US" dirty="0"/>
          </a:p>
          <a:p>
            <a:pPr marL="0" lvl="0" indent="0" algn="l" rtl="0">
              <a:lnSpc>
                <a:spcPct val="100000"/>
              </a:lnSpc>
              <a:spcBef>
                <a:spcPts val="0"/>
              </a:spcBef>
              <a:spcAft>
                <a:spcPts val="0"/>
              </a:spcAft>
              <a:buSzPts val="1400"/>
              <a:buNone/>
            </a:pPr>
            <a:r>
              <a:rPr lang="en-US" sz="1200" b="1" i="0" u="none" strike="noStrike" cap="none" dirty="0">
                <a:solidFill>
                  <a:schemeClr val="dk1"/>
                </a:solidFill>
                <a:latin typeface="Calibri"/>
                <a:ea typeface="Calibri"/>
                <a:cs typeface="Calibri"/>
                <a:sym typeface="Calibri"/>
              </a:rPr>
              <a:t>[cue animation] </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to support the government ambition for higher uptake at GCSE</a:t>
            </a:r>
            <a:endParaRPr lang="en-US" dirty="0"/>
          </a:p>
          <a:p>
            <a:pPr marL="0" lvl="0" indent="0" algn="l" rtl="0">
              <a:lnSpc>
                <a:spcPct val="100000"/>
              </a:lnSpc>
              <a:spcBef>
                <a:spcPts val="0"/>
              </a:spcBef>
              <a:spcAft>
                <a:spcPts val="0"/>
              </a:spcAft>
              <a:buSzPts val="1400"/>
              <a:buNone/>
            </a:pPr>
            <a:endParaRPr lang="en-US"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The stated position is that the</a:t>
            </a:r>
            <a:r>
              <a:rPr lang="en-US" dirty="0"/>
              <a:t> “vast majority” of young people should study a modern foreign language up to the age of 16 and yet, </a:t>
            </a:r>
            <a:r>
              <a:rPr lang="en-US" sz="1200" b="0" i="0" u="none" strike="noStrike" cap="none" dirty="0">
                <a:solidFill>
                  <a:schemeClr val="dk1"/>
                </a:solidFill>
                <a:latin typeface="Calibri"/>
                <a:ea typeface="Calibri"/>
                <a:cs typeface="Calibri"/>
                <a:sym typeface="Calibri"/>
              </a:rPr>
              <a:t>The British Council’s Language Trends 2019 report found that entries in GCSE French and German had both </a:t>
            </a: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dropped by over 30 per cent since 2014</a:t>
            </a:r>
            <a:r>
              <a:rPr lang="en-US" sz="1200" b="0" i="0" u="none" strike="noStrike" cap="none" dirty="0">
                <a:solidFill>
                  <a:schemeClr val="dk1"/>
                </a:solidFill>
                <a:latin typeface="Calibri"/>
                <a:ea typeface="Calibri"/>
                <a:cs typeface="Calibri"/>
                <a:sym typeface="Calibri"/>
              </a:rPr>
              <a:t>. </a:t>
            </a:r>
          </a:p>
          <a:p>
            <a:pPr marL="0" lvl="0" indent="0" algn="l" rtl="0">
              <a:lnSpc>
                <a:spcPct val="100000"/>
              </a:lnSpc>
              <a:spcBef>
                <a:spcPts val="0"/>
              </a:spcBef>
              <a:spcAft>
                <a:spcPts val="0"/>
              </a:spcAft>
              <a:buSzPts val="1400"/>
              <a:buNone/>
            </a:pPr>
            <a:r>
              <a:rPr lang="en-US" dirty="0"/>
              <a:t>The government’s stated ambition is for 90% of pupils in England to be taking all EBacc subjects for GCSE by 2025 (i.e. that 90% Y10 students are beginning their 2-year courses in </a:t>
            </a:r>
            <a:r>
              <a:rPr lang="en-US" dirty="0" err="1"/>
              <a:t>Ebacc</a:t>
            </a:r>
            <a:r>
              <a:rPr lang="en-US" dirty="0"/>
              <a:t> subjects in 2025, with their examination to be two years’ later in 2027). In languages, we are currently some considerable way off this ambition, with entry levels hovering around 40% of the whole cohort.</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932803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Here the 2X sounds</a:t>
            </a:r>
            <a:r>
              <a:rPr lang="en-GB" sz="1200" b="0" i="0" u="none" strike="noStrike" baseline="0" dirty="0">
                <a:solidFill>
                  <a:schemeClr val="dk1"/>
                </a:solidFill>
                <a:latin typeface="Arial"/>
                <a:ea typeface="Arial"/>
                <a:cs typeface="Arial"/>
                <a:sym typeface="Arial"/>
              </a:rPr>
              <a:t> of the language activities from the text exploitation week.</a:t>
            </a: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200"/>
              <a:buFont typeface="Arial"/>
              <a:buNone/>
            </a:pP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With thanks to Rachel Hawkes for her input on the lesson material and </a:t>
            </a:r>
            <a:r>
              <a:rPr lang="en-GB" sz="1200" i="0" dirty="0">
                <a:solidFill>
                  <a:schemeClr val="dk1"/>
                </a:solidFill>
                <a:latin typeface="Arial"/>
                <a:ea typeface="Arial"/>
                <a:cs typeface="Arial"/>
                <a:sym typeface="Arial"/>
              </a:rPr>
              <a:t>Blanca Román for native teacher feedback.</a:t>
            </a: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aseline="0" dirty="0" err="1"/>
              <a:t>tenía</a:t>
            </a:r>
            <a:r>
              <a:rPr lang="en-GB" baseline="0" dirty="0"/>
              <a:t>’ and ‘</a:t>
            </a:r>
            <a:r>
              <a:rPr lang="en-GB" baseline="0" dirty="0" err="1"/>
              <a:t>había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use of ‘de’ between two nouns to describe a type of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third person singular in the imperfect tense for –</a:t>
            </a:r>
            <a:r>
              <a:rPr lang="en-GB" baseline="0" dirty="0" err="1"/>
              <a:t>ar</a:t>
            </a:r>
            <a:r>
              <a:rPr lang="en-GB" baseline="0" dirty="0"/>
              <a:t> (-aba) and –er/-</a:t>
            </a:r>
            <a:r>
              <a:rPr lang="en-GB" baseline="0" dirty="0" err="1"/>
              <a:t>ir</a:t>
            </a:r>
            <a:r>
              <a:rPr lang="en-GB" baseline="0" dirty="0"/>
              <a:t>  (-</a:t>
            </a:r>
            <a:r>
              <a:rPr lang="en-GB" baseline="0" dirty="0" err="1"/>
              <a:t>ía</a:t>
            </a:r>
            <a:r>
              <a:rPr lang="en-GB" baseline="0" dirty="0"/>
              <a:t>) verbs.</a:t>
            </a:r>
          </a:p>
          <a:p>
            <a:pPr marL="0" marR="0" lvl="0" indent="0" algn="l" rtl="0">
              <a:lnSpc>
                <a:spcPct val="100000"/>
              </a:lnSpc>
              <a:spcBef>
                <a:spcPts val="0"/>
              </a:spcBef>
              <a:spcAft>
                <a:spcPts val="0"/>
              </a:spcAft>
              <a:buClr>
                <a:schemeClr val="dk1"/>
              </a:buClr>
              <a:buSzPts val="1200"/>
              <a:buFont typeface="Arial"/>
              <a:buNone/>
            </a:pPr>
            <a:br>
              <a:rPr lang="en-GB" dirty="0"/>
            </a:br>
            <a:r>
              <a:rPr lang="en-GB" b="1" dirty="0"/>
              <a:t>Word frequency (1 is the most frequent word in Spanish): </a:t>
            </a:r>
            <a:endParaRPr lang="en-GB" sz="1200" b="1"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1" i="0" u="none" strike="noStrike" cap="none" dirty="0">
                <a:solidFill>
                  <a:schemeClr val="dk1"/>
                </a:solidFill>
                <a:latin typeface="Arial"/>
                <a:ea typeface="Arial"/>
                <a:cs typeface="Arial"/>
                <a:sym typeface="Arial"/>
              </a:rPr>
              <a:t>9.3.1.4 (introduce): </a:t>
            </a:r>
            <a:r>
              <a:rPr lang="en-GB" b="1" u="none" dirty="0" err="1"/>
              <a:t>había</a:t>
            </a:r>
            <a:r>
              <a:rPr lang="en-GB" u="none" dirty="0"/>
              <a:t> [13]; </a:t>
            </a:r>
            <a:r>
              <a:rPr lang="en-GB" b="1" u="none" dirty="0" err="1"/>
              <a:t>tenía</a:t>
            </a:r>
            <a:r>
              <a:rPr lang="en-GB" u="none" dirty="0"/>
              <a:t> [19]; </a:t>
            </a:r>
            <a:r>
              <a:rPr lang="en-GB" b="1" u="none" strike="noStrike" dirty="0"/>
              <a:t>caballero</a:t>
            </a:r>
            <a:r>
              <a:rPr lang="en-GB" u="none" dirty="0"/>
              <a:t> [2056]; </a:t>
            </a:r>
            <a:r>
              <a:rPr lang="en-GB" b="1" u="none" dirty="0"/>
              <a:t>amor</a:t>
            </a:r>
            <a:r>
              <a:rPr lang="en-GB" u="none" dirty="0"/>
              <a:t> [283]; </a:t>
            </a:r>
            <a:r>
              <a:rPr lang="en-GB" u="none" dirty="0" err="1"/>
              <a:t>sobre</a:t>
            </a:r>
            <a:r>
              <a:rPr lang="en-GB" u="none" dirty="0"/>
              <a:t> </a:t>
            </a:r>
            <a:r>
              <a:rPr lang="en-GB" u="none" dirty="0" err="1"/>
              <a:t>todo</a:t>
            </a:r>
            <a:r>
              <a:rPr lang="en-GB" u="none" dirty="0"/>
              <a:t> [N/A]; </a:t>
            </a:r>
            <a:r>
              <a:rPr lang="en-GB" b="1" u="none" dirty="0" err="1"/>
              <a:t>imaginar</a:t>
            </a:r>
            <a:r>
              <a:rPr lang="en-GB" u="none" dirty="0"/>
              <a:t> [500]; </a:t>
            </a:r>
            <a:r>
              <a:rPr lang="en-GB" b="1" u="none" dirty="0" err="1"/>
              <a:t>desear</a:t>
            </a:r>
            <a:r>
              <a:rPr lang="en-GB" u="none" dirty="0"/>
              <a:t> [542]; </a:t>
            </a:r>
            <a:r>
              <a:rPr lang="en-GB" u="none" dirty="0" err="1"/>
              <a:t>increíble</a:t>
            </a:r>
            <a:r>
              <a:rPr lang="en-GB" u="none" dirty="0"/>
              <a:t> [1642]; </a:t>
            </a:r>
            <a:r>
              <a:rPr lang="en-GB" b="1" u="none" dirty="0" err="1"/>
              <a:t>nombre</a:t>
            </a:r>
            <a:r>
              <a:rPr lang="en-GB" u="none" dirty="0"/>
              <a:t> [215]; </a:t>
            </a:r>
            <a:r>
              <a:rPr lang="en-GB" b="1" u="none" dirty="0" err="1"/>
              <a:t>arma</a:t>
            </a:r>
            <a:r>
              <a:rPr lang="en-GB" u="none" dirty="0"/>
              <a:t> [918]; </a:t>
            </a:r>
            <a:r>
              <a:rPr lang="en-GB" u="none" dirty="0" err="1"/>
              <a:t>convencer</a:t>
            </a:r>
            <a:r>
              <a:rPr lang="en-GB" u="none" dirty="0"/>
              <a:t> </a:t>
            </a:r>
            <a:r>
              <a:rPr lang="en-GB" dirty="0"/>
              <a:t>[1049]; </a:t>
            </a:r>
            <a:r>
              <a:rPr lang="en-GB" dirty="0" err="1"/>
              <a:t>prometer</a:t>
            </a:r>
            <a:r>
              <a:rPr lang="en-GB" dirty="0"/>
              <a:t> [1461]; a punto de [189]; </a:t>
            </a:r>
            <a:r>
              <a:rPr lang="en-GB" dirty="0" err="1"/>
              <a:t>enemigo</a:t>
            </a:r>
            <a:r>
              <a:rPr lang="en-GB" dirty="0"/>
              <a:t> [1066]; </a:t>
            </a:r>
            <a:r>
              <a:rPr lang="en-GB" dirty="0" err="1"/>
              <a:t>continuar</a:t>
            </a:r>
            <a:r>
              <a:rPr lang="en-GB" dirty="0"/>
              <a:t> [396]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0" i="1" u="none" strike="noStrike" cap="none" dirty="0">
                <a:solidFill>
                  <a:schemeClr val="dk1"/>
                </a:solidFill>
                <a:latin typeface="+mn-lt"/>
                <a:ea typeface="Calibri"/>
                <a:cs typeface="Calibri"/>
                <a:sym typeface="Calibri"/>
              </a:rPr>
              <a:t>Note:</a:t>
            </a:r>
            <a:r>
              <a:rPr lang="en-GB" sz="1200" b="0" i="1" u="none" strike="noStrike" cap="none" baseline="0" dirty="0">
                <a:solidFill>
                  <a:schemeClr val="dk1"/>
                </a:solidFill>
                <a:latin typeface="+mn-lt"/>
                <a:ea typeface="Calibri"/>
                <a:cs typeface="Calibri"/>
                <a:sym typeface="Calibri"/>
              </a:rPr>
              <a:t> words in bold are introduced in lesson 1 of this sequence</a:t>
            </a:r>
            <a:endParaRPr lang="en-GB" sz="1200" b="0" i="1"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1" i="0" u="none" strike="noStrike" dirty="0">
                <a:solidFill>
                  <a:schemeClr val="dk1"/>
                </a:solidFill>
                <a:latin typeface="Arial"/>
                <a:ea typeface="Arial"/>
                <a:cs typeface="Arial"/>
                <a:sym typeface="Arial"/>
              </a:rPr>
              <a:t>9.3.1.1 (revisit): </a:t>
            </a:r>
            <a:r>
              <a:rPr lang="en-GB" sz="1200" dirty="0" err="1">
                <a:solidFill>
                  <a:schemeClr val="dk1"/>
                </a:solidFill>
                <a:latin typeface="Arial"/>
                <a:ea typeface="Arial"/>
                <a:cs typeface="Arial"/>
                <a:sym typeface="Arial"/>
              </a:rPr>
              <a:t>hace</a:t>
            </a:r>
            <a:r>
              <a:rPr lang="en-GB" sz="1200" dirty="0">
                <a:solidFill>
                  <a:schemeClr val="dk1"/>
                </a:solidFill>
                <a:latin typeface="Arial"/>
                <a:ea typeface="Arial"/>
                <a:cs typeface="Arial"/>
                <a:sym typeface="Arial"/>
              </a:rPr>
              <a:t> (with meaning 'ago') [26]; </a:t>
            </a:r>
            <a:r>
              <a:rPr lang="en-GB" sz="1200" dirty="0" err="1">
                <a:solidFill>
                  <a:schemeClr val="dk1"/>
                </a:solidFill>
                <a:latin typeface="Arial"/>
                <a:ea typeface="Arial"/>
                <a:cs typeface="Arial"/>
                <a:sym typeface="Arial"/>
              </a:rPr>
              <a:t>entregar</a:t>
            </a:r>
            <a:r>
              <a:rPr lang="en-GB" sz="1200" dirty="0">
                <a:solidFill>
                  <a:schemeClr val="dk1"/>
                </a:solidFill>
                <a:latin typeface="Arial"/>
                <a:ea typeface="Arial"/>
                <a:cs typeface="Arial"/>
                <a:sym typeface="Arial"/>
              </a:rPr>
              <a:t> [626]; </a:t>
            </a:r>
            <a:r>
              <a:rPr lang="en-GB" sz="1200" dirty="0" err="1">
                <a:solidFill>
                  <a:schemeClr val="dk1"/>
                </a:solidFill>
                <a:latin typeface="Arial"/>
                <a:ea typeface="Arial"/>
                <a:cs typeface="Arial"/>
                <a:sym typeface="Arial"/>
              </a:rPr>
              <a:t>contestar</a:t>
            </a:r>
            <a:r>
              <a:rPr lang="en-GB" sz="1200" dirty="0">
                <a:solidFill>
                  <a:schemeClr val="dk1"/>
                </a:solidFill>
                <a:latin typeface="Arial"/>
                <a:ea typeface="Arial"/>
                <a:cs typeface="Arial"/>
                <a:sym typeface="Arial"/>
              </a:rPr>
              <a:t> [669]; </a:t>
            </a:r>
            <a:r>
              <a:rPr lang="en-GB" sz="1200" dirty="0" err="1">
                <a:solidFill>
                  <a:schemeClr val="dk1"/>
                </a:solidFill>
                <a:latin typeface="Arial"/>
                <a:ea typeface="Arial"/>
                <a:cs typeface="Arial"/>
                <a:sym typeface="Arial"/>
              </a:rPr>
              <a:t>firmar</a:t>
            </a:r>
            <a:r>
              <a:rPr lang="en-GB" sz="1200" dirty="0">
                <a:solidFill>
                  <a:schemeClr val="dk1"/>
                </a:solidFill>
                <a:latin typeface="Arial"/>
                <a:ea typeface="Arial"/>
                <a:cs typeface="Arial"/>
                <a:sym typeface="Arial"/>
              </a:rPr>
              <a:t> [1056]; </a:t>
            </a:r>
            <a:r>
              <a:rPr lang="en-GB" sz="1200" dirty="0" err="1">
                <a:solidFill>
                  <a:schemeClr val="dk1"/>
                </a:solidFill>
                <a:latin typeface="Arial"/>
                <a:ea typeface="Arial"/>
                <a:cs typeface="Arial"/>
                <a:sym typeface="Arial"/>
              </a:rPr>
              <a:t>proyecto</a:t>
            </a:r>
            <a:r>
              <a:rPr lang="en-GB" sz="1200" dirty="0">
                <a:solidFill>
                  <a:schemeClr val="dk1"/>
                </a:solidFill>
                <a:latin typeface="Arial"/>
                <a:ea typeface="Arial"/>
                <a:cs typeface="Arial"/>
                <a:sym typeface="Arial"/>
              </a:rPr>
              <a:t> [379]; </a:t>
            </a:r>
            <a:r>
              <a:rPr lang="en-GB" sz="1200" dirty="0" err="1">
                <a:solidFill>
                  <a:schemeClr val="dk1"/>
                </a:solidFill>
                <a:latin typeface="Arial"/>
                <a:ea typeface="Arial"/>
                <a:cs typeface="Arial"/>
                <a:sym typeface="Arial"/>
              </a:rPr>
              <a:t>universidad</a:t>
            </a:r>
            <a:r>
              <a:rPr lang="en-GB" sz="1200" dirty="0">
                <a:solidFill>
                  <a:schemeClr val="dk1"/>
                </a:solidFill>
                <a:latin typeface="Arial"/>
                <a:ea typeface="Arial"/>
                <a:cs typeface="Arial"/>
                <a:sym typeface="Arial"/>
              </a:rPr>
              <a:t> [387]; </a:t>
            </a:r>
            <a:r>
              <a:rPr lang="en-GB" sz="1200" dirty="0" err="1">
                <a:solidFill>
                  <a:schemeClr val="dk1"/>
                </a:solidFill>
                <a:latin typeface="Arial"/>
                <a:ea typeface="Arial"/>
                <a:cs typeface="Arial"/>
                <a:sym typeface="Arial"/>
              </a:rPr>
              <a:t>empresa</a:t>
            </a:r>
            <a:r>
              <a:rPr lang="en-GB" sz="1200" dirty="0">
                <a:solidFill>
                  <a:schemeClr val="dk1"/>
                </a:solidFill>
                <a:latin typeface="Arial"/>
                <a:ea typeface="Arial"/>
                <a:cs typeface="Arial"/>
                <a:sym typeface="Arial"/>
              </a:rPr>
              <a:t> [315]; carrera¹ [481]; </a:t>
            </a:r>
            <a:r>
              <a:rPr lang="en-GB" sz="1200" dirty="0" err="1">
                <a:solidFill>
                  <a:schemeClr val="dk1"/>
                </a:solidFill>
                <a:latin typeface="Arial"/>
                <a:ea typeface="Arial"/>
                <a:cs typeface="Arial"/>
                <a:sym typeface="Arial"/>
              </a:rPr>
              <a:t>negocio</a:t>
            </a:r>
            <a:r>
              <a:rPr lang="en-GB" sz="1200" dirty="0">
                <a:solidFill>
                  <a:schemeClr val="dk1"/>
                </a:solidFill>
                <a:latin typeface="Arial"/>
                <a:ea typeface="Arial"/>
                <a:cs typeface="Arial"/>
                <a:sym typeface="Arial"/>
              </a:rPr>
              <a:t> [688];  jefe [726]; </a:t>
            </a:r>
            <a:r>
              <a:rPr lang="en-GB" sz="1200" dirty="0" err="1">
                <a:solidFill>
                  <a:schemeClr val="dk1"/>
                </a:solidFill>
                <a:latin typeface="Arial"/>
                <a:ea typeface="Arial"/>
                <a:cs typeface="Arial"/>
                <a:sym typeface="Arial"/>
              </a:rPr>
              <a:t>reunión</a:t>
            </a:r>
            <a:r>
              <a:rPr lang="en-GB" sz="1200" dirty="0">
                <a:solidFill>
                  <a:schemeClr val="dk1"/>
                </a:solidFill>
                <a:latin typeface="Arial"/>
                <a:ea typeface="Arial"/>
                <a:cs typeface="Arial"/>
                <a:sym typeface="Arial"/>
              </a:rPr>
              <a:t> [947]; </a:t>
            </a:r>
            <a:r>
              <a:rPr lang="en-GB" sz="1200" dirty="0" err="1">
                <a:solidFill>
                  <a:schemeClr val="dk1"/>
                </a:solidFill>
                <a:latin typeface="Arial"/>
                <a:ea typeface="Arial"/>
                <a:cs typeface="Arial"/>
                <a:sym typeface="Arial"/>
              </a:rPr>
              <a:t>oficina</a:t>
            </a:r>
            <a:r>
              <a:rPr lang="en-GB" sz="1200" dirty="0">
                <a:solidFill>
                  <a:schemeClr val="dk1"/>
                </a:solidFill>
                <a:latin typeface="Arial"/>
                <a:ea typeface="Arial"/>
                <a:cs typeface="Arial"/>
                <a:sym typeface="Arial"/>
              </a:rPr>
              <a:t> [1072]; </a:t>
            </a:r>
            <a:r>
              <a:rPr lang="en-GB" sz="1200" dirty="0" err="1">
                <a:solidFill>
                  <a:schemeClr val="dk1"/>
                </a:solidFill>
                <a:latin typeface="Arial"/>
                <a:ea typeface="Arial"/>
                <a:cs typeface="Arial"/>
                <a:sym typeface="Arial"/>
              </a:rPr>
              <a:t>vez</a:t>
            </a:r>
            <a:r>
              <a:rPr lang="en-GB" sz="1200" dirty="0">
                <a:solidFill>
                  <a:schemeClr val="dk1"/>
                </a:solidFill>
                <a:latin typeface="Arial"/>
                <a:ea typeface="Arial"/>
                <a:cs typeface="Arial"/>
                <a:sym typeface="Arial"/>
              </a:rPr>
              <a:t> [59]; </a:t>
            </a:r>
            <a:r>
              <a:rPr lang="en-GB" sz="1200" dirty="0" err="1">
                <a:solidFill>
                  <a:schemeClr val="dk1"/>
                </a:solidFill>
                <a:latin typeface="Arial"/>
                <a:ea typeface="Arial"/>
                <a:cs typeface="Arial"/>
                <a:sym typeface="Arial"/>
              </a:rPr>
              <a:t>útil</a:t>
            </a:r>
            <a:r>
              <a:rPr lang="en-GB" sz="1200" dirty="0">
                <a:solidFill>
                  <a:schemeClr val="dk1"/>
                </a:solidFill>
                <a:latin typeface="Arial"/>
                <a:ea typeface="Arial"/>
                <a:cs typeface="Arial"/>
                <a:sym typeface="Arial"/>
              </a:rPr>
              <a:t> [3951]; por³ [15]</a:t>
            </a:r>
            <a:endParaRPr lang="en-GB" sz="1200" b="1"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b="1" dirty="0"/>
              <a:t>9.2.2.1 (revisit)</a:t>
            </a:r>
            <a:r>
              <a:rPr lang="en-GB" sz="1200" b="0" i="0" u="none" strike="noStrike" dirty="0">
                <a:solidFill>
                  <a:schemeClr val="dk1"/>
                </a:solidFill>
                <a:latin typeface="Arial"/>
                <a:ea typeface="Arial"/>
                <a:cs typeface="Arial"/>
                <a:sym typeface="Arial"/>
              </a:rPr>
              <a:t>: </a:t>
            </a:r>
            <a:r>
              <a:rPr lang="en-GB" sz="1200" dirty="0" err="1">
                <a:solidFill>
                  <a:schemeClr val="dk1"/>
                </a:solidFill>
                <a:latin typeface="Arial"/>
                <a:ea typeface="Arial"/>
                <a:cs typeface="Arial"/>
                <a:sym typeface="Arial"/>
              </a:rPr>
              <a:t>tuve</a:t>
            </a:r>
            <a:r>
              <a:rPr lang="en-GB" sz="1200" dirty="0">
                <a:solidFill>
                  <a:schemeClr val="dk1"/>
                </a:solidFill>
                <a:latin typeface="Arial"/>
                <a:ea typeface="Arial"/>
                <a:cs typeface="Arial"/>
                <a:sym typeface="Arial"/>
              </a:rPr>
              <a:t> [19]; </a:t>
            </a:r>
            <a:r>
              <a:rPr lang="en-GB" sz="1200" dirty="0" err="1">
                <a:solidFill>
                  <a:schemeClr val="dk1"/>
                </a:solidFill>
                <a:latin typeface="Arial"/>
                <a:ea typeface="Arial"/>
                <a:cs typeface="Arial"/>
                <a:sym typeface="Arial"/>
              </a:rPr>
              <a:t>tratar</a:t>
            </a:r>
            <a:r>
              <a:rPr lang="en-GB" sz="1200" dirty="0">
                <a:solidFill>
                  <a:schemeClr val="dk1"/>
                </a:solidFill>
                <a:latin typeface="Arial"/>
                <a:ea typeface="Arial"/>
                <a:cs typeface="Arial"/>
                <a:sym typeface="Arial"/>
              </a:rPr>
              <a:t> [141]; </a:t>
            </a:r>
            <a:r>
              <a:rPr lang="en-GB" sz="1200" dirty="0" err="1">
                <a:solidFill>
                  <a:schemeClr val="dk1"/>
                </a:solidFill>
                <a:latin typeface="Arial"/>
                <a:ea typeface="Arial"/>
                <a:cs typeface="Arial"/>
                <a:sym typeface="Arial"/>
              </a:rPr>
              <a:t>realizar</a:t>
            </a:r>
            <a:r>
              <a:rPr lang="en-GB" sz="1200" dirty="0">
                <a:solidFill>
                  <a:schemeClr val="dk1"/>
                </a:solidFill>
                <a:latin typeface="Arial"/>
                <a:ea typeface="Arial"/>
                <a:cs typeface="Arial"/>
                <a:sym typeface="Arial"/>
              </a:rPr>
              <a:t> [205]; </a:t>
            </a:r>
            <a:r>
              <a:rPr lang="en-GB" sz="1200" dirty="0" err="1">
                <a:solidFill>
                  <a:schemeClr val="dk1"/>
                </a:solidFill>
                <a:latin typeface="Arial"/>
                <a:ea typeface="Arial"/>
                <a:cs typeface="Arial"/>
                <a:sym typeface="Arial"/>
              </a:rPr>
              <a:t>incluir</a:t>
            </a:r>
            <a:r>
              <a:rPr lang="en-GB" sz="1200" dirty="0">
                <a:solidFill>
                  <a:schemeClr val="dk1"/>
                </a:solidFill>
                <a:latin typeface="Arial"/>
                <a:ea typeface="Arial"/>
                <a:cs typeface="Arial"/>
                <a:sym typeface="Arial"/>
              </a:rPr>
              <a:t> [417]; </a:t>
            </a:r>
            <a:r>
              <a:rPr lang="en-GB" sz="1200" dirty="0" err="1">
                <a:solidFill>
                  <a:schemeClr val="dk1"/>
                </a:solidFill>
                <a:latin typeface="Arial"/>
                <a:ea typeface="Arial"/>
                <a:cs typeface="Arial"/>
                <a:sym typeface="Arial"/>
              </a:rPr>
              <a:t>comprender</a:t>
            </a:r>
            <a:r>
              <a:rPr lang="en-GB" sz="1200" dirty="0">
                <a:solidFill>
                  <a:schemeClr val="dk1"/>
                </a:solidFill>
                <a:latin typeface="Arial"/>
                <a:ea typeface="Arial"/>
                <a:cs typeface="Arial"/>
                <a:sym typeface="Arial"/>
              </a:rPr>
              <a:t> [434]; </a:t>
            </a:r>
            <a:r>
              <a:rPr lang="en-GB" sz="1200" dirty="0" err="1">
                <a:solidFill>
                  <a:schemeClr val="dk1"/>
                </a:solidFill>
                <a:latin typeface="Arial"/>
                <a:ea typeface="Arial"/>
                <a:cs typeface="Arial"/>
                <a:sym typeface="Arial"/>
              </a:rPr>
              <a:t>conseguir</a:t>
            </a:r>
            <a:r>
              <a:rPr lang="en-GB" sz="1200" dirty="0">
                <a:solidFill>
                  <a:schemeClr val="dk1"/>
                </a:solidFill>
                <a:latin typeface="Arial"/>
                <a:ea typeface="Arial"/>
                <a:cs typeface="Arial"/>
                <a:sym typeface="Arial"/>
              </a:rPr>
              <a:t> [286];  </a:t>
            </a:r>
            <a:r>
              <a:rPr lang="en-GB" sz="1200" dirty="0" err="1">
                <a:solidFill>
                  <a:schemeClr val="dk1"/>
                </a:solidFill>
                <a:latin typeface="Arial"/>
                <a:ea typeface="Arial"/>
                <a:cs typeface="Arial"/>
                <a:sym typeface="Arial"/>
              </a:rPr>
              <a:t>respetar</a:t>
            </a:r>
            <a:r>
              <a:rPr lang="en-GB" sz="1200" dirty="0">
                <a:solidFill>
                  <a:schemeClr val="dk1"/>
                </a:solidFill>
                <a:latin typeface="Arial"/>
                <a:ea typeface="Arial"/>
                <a:cs typeface="Arial"/>
                <a:sym typeface="Arial"/>
              </a:rPr>
              <a:t> [1191]; ley [334]; </a:t>
            </a:r>
            <a:r>
              <a:rPr lang="en-GB" sz="1200" dirty="0" err="1">
                <a:solidFill>
                  <a:schemeClr val="dk1"/>
                </a:solidFill>
                <a:latin typeface="Arial"/>
                <a:ea typeface="Arial"/>
                <a:cs typeface="Arial"/>
                <a:sym typeface="Arial"/>
              </a:rPr>
              <a:t>público</a:t>
            </a:r>
            <a:r>
              <a:rPr lang="en-GB" sz="1200" dirty="0">
                <a:solidFill>
                  <a:schemeClr val="dk1"/>
                </a:solidFill>
                <a:latin typeface="Arial"/>
                <a:ea typeface="Arial"/>
                <a:cs typeface="Arial"/>
                <a:sym typeface="Arial"/>
              </a:rPr>
              <a:t> [329]; </a:t>
            </a:r>
            <a:r>
              <a:rPr lang="en-GB" sz="1200" dirty="0" err="1">
                <a:solidFill>
                  <a:schemeClr val="dk1"/>
                </a:solidFill>
                <a:latin typeface="Arial"/>
                <a:ea typeface="Arial"/>
                <a:cs typeface="Arial"/>
                <a:sym typeface="Arial"/>
              </a:rPr>
              <a:t>plano</a:t>
            </a:r>
            <a:r>
              <a:rPr lang="en-GB" sz="1200" dirty="0">
                <a:solidFill>
                  <a:schemeClr val="dk1"/>
                </a:solidFill>
                <a:latin typeface="Arial"/>
                <a:ea typeface="Arial"/>
                <a:cs typeface="Arial"/>
                <a:sym typeface="Arial"/>
              </a:rPr>
              <a:t> [1617]; (al) principio [338]; (al) final [366]; </a:t>
            </a:r>
            <a:r>
              <a:rPr lang="en-GB" sz="1200" dirty="0" err="1">
                <a:solidFill>
                  <a:schemeClr val="dk1"/>
                </a:solidFill>
                <a:latin typeface="Arial"/>
                <a:ea typeface="Arial"/>
                <a:cs typeface="Arial"/>
                <a:sym typeface="Arial"/>
              </a:rPr>
              <a:t>manifestación</a:t>
            </a:r>
            <a:r>
              <a:rPr lang="en-GB" sz="1200" dirty="0">
                <a:solidFill>
                  <a:schemeClr val="dk1"/>
                </a:solidFill>
                <a:latin typeface="Arial"/>
                <a:ea typeface="Arial"/>
                <a:cs typeface="Arial"/>
                <a:sym typeface="Arial"/>
              </a:rPr>
              <a:t> [1837]; </a:t>
            </a:r>
            <a:r>
              <a:rPr lang="en-GB" sz="1200" dirty="0" err="1">
                <a:solidFill>
                  <a:schemeClr val="dk1"/>
                </a:solidFill>
                <a:latin typeface="Arial"/>
                <a:ea typeface="Arial"/>
                <a:cs typeface="Arial"/>
                <a:sym typeface="Arial"/>
              </a:rPr>
              <a:t>protagonista</a:t>
            </a:r>
            <a:r>
              <a:rPr lang="en-GB" sz="1200" dirty="0">
                <a:solidFill>
                  <a:schemeClr val="dk1"/>
                </a:solidFill>
                <a:latin typeface="Arial"/>
                <a:ea typeface="Arial"/>
                <a:cs typeface="Arial"/>
                <a:sym typeface="Arial"/>
              </a:rPr>
              <a:t> [1926]; idea [247]; </a:t>
            </a:r>
            <a:r>
              <a:rPr lang="en-GB" sz="1200" dirty="0" err="1">
                <a:solidFill>
                  <a:schemeClr val="dk1"/>
                </a:solidFill>
                <a:latin typeface="Arial"/>
                <a:ea typeface="Arial"/>
                <a:cs typeface="Arial"/>
                <a:sym typeface="Arial"/>
              </a:rPr>
              <a:t>millón</a:t>
            </a:r>
            <a:r>
              <a:rPr lang="en-GB" sz="1200" dirty="0">
                <a:solidFill>
                  <a:schemeClr val="dk1"/>
                </a:solidFill>
                <a:latin typeface="Arial"/>
                <a:ea typeface="Arial"/>
                <a:cs typeface="Arial"/>
                <a:sym typeface="Arial"/>
              </a:rPr>
              <a:t> [248]; </a:t>
            </a:r>
            <a:r>
              <a:rPr lang="en-GB" sz="1200" dirty="0" err="1">
                <a:solidFill>
                  <a:schemeClr val="dk1"/>
                </a:solidFill>
                <a:latin typeface="Arial"/>
                <a:ea typeface="Arial"/>
                <a:cs typeface="Arial"/>
                <a:sym typeface="Arial"/>
              </a:rPr>
              <a:t>acción</a:t>
            </a:r>
            <a:r>
              <a:rPr lang="en-GB" sz="1200" dirty="0">
                <a:solidFill>
                  <a:schemeClr val="dk1"/>
                </a:solidFill>
                <a:latin typeface="Arial"/>
                <a:ea typeface="Arial"/>
                <a:cs typeface="Arial"/>
                <a:sym typeface="Arial"/>
              </a:rPr>
              <a:t> [404]</a:t>
            </a:r>
          </a:p>
          <a:p>
            <a:pPr marL="0" marR="0" lvl="0" indent="0" algn="l" rtl="0">
              <a:lnSpc>
                <a:spcPct val="100000"/>
              </a:lnSpc>
              <a:spcBef>
                <a:spcPts val="0"/>
              </a:spcBef>
              <a:spcAft>
                <a:spcPts val="0"/>
              </a:spcAft>
              <a:buClr>
                <a:schemeClr val="dk1"/>
              </a:buClr>
              <a:buSzPts val="1200"/>
              <a:buFont typeface="Arial"/>
              <a:buNone/>
            </a:pPr>
            <a:endParaRPr lang="en-GB" dirty="0"/>
          </a:p>
          <a:p>
            <a:pPr marL="0" marR="0" lvl="0" indent="0" algn="l" rtl="0">
              <a:lnSpc>
                <a:spcPct val="100000"/>
              </a:lnSpc>
              <a:spcBef>
                <a:spcPts val="0"/>
              </a:spcBef>
              <a:spcAft>
                <a:spcPts val="0"/>
              </a:spcAft>
              <a:buClr>
                <a:schemeClr val="dk1"/>
              </a:buClr>
              <a:buSzPts val="1200"/>
              <a:buFont typeface="Arial"/>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rtl="0">
              <a:lnSpc>
                <a:spcPct val="100000"/>
              </a:lnSpc>
              <a:spcBef>
                <a:spcPts val="0"/>
              </a:spcBef>
              <a:spcAft>
                <a:spcPts val="0"/>
              </a:spcAft>
              <a:buClr>
                <a:schemeClr val="dk1"/>
              </a:buClr>
              <a:buSzPts val="1200"/>
              <a:buFont typeface="Arial"/>
              <a:buNone/>
            </a:pPr>
            <a:endParaRPr lang="en-GB" sz="1200" b="1"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The frequency rankings for words that occur in this PowerPoint which have been</a:t>
            </a:r>
            <a:r>
              <a:rPr lang="en-GB" sz="1200" b="0" i="1" u="none" strike="noStrike" dirty="0">
                <a:solidFill>
                  <a:schemeClr val="dk1"/>
                </a:solidFill>
                <a:latin typeface="Arial"/>
                <a:ea typeface="Arial"/>
                <a:cs typeface="Arial"/>
                <a:sym typeface="Arial"/>
              </a:rPr>
              <a:t> previously</a:t>
            </a:r>
            <a:r>
              <a:rPr lang="en-GB" sz="1200" b="0" i="0" u="none" strike="noStrike" dirty="0">
                <a:solidFill>
                  <a:schemeClr val="dk1"/>
                </a:solidFill>
                <a:latin typeface="Arial"/>
                <a:ea typeface="Arial"/>
                <a:cs typeface="Arial"/>
                <a:sym typeface="Arial"/>
              </a:rPr>
              <a:t> introduced in NCELP resources are given in the NCELP SOW and in the resources that first introduced and formally re-visited those words. </a:t>
            </a:r>
            <a:endParaRPr lang="en-GB"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For any </a:t>
            </a:r>
            <a:r>
              <a:rPr lang="en-GB" sz="1200" b="0" i="1" u="none" strike="noStrike" dirty="0">
                <a:solidFill>
                  <a:schemeClr val="dk1"/>
                </a:solidFill>
                <a:latin typeface="Arial"/>
                <a:ea typeface="Arial"/>
                <a:cs typeface="Arial"/>
                <a:sym typeface="Arial"/>
              </a:rPr>
              <a:t>other </a:t>
            </a:r>
            <a:r>
              <a:rPr lang="en-GB" sz="1200" b="0" i="0" u="none" strike="noStrike" dirty="0">
                <a:solidFill>
                  <a:schemeClr val="dk1"/>
                </a:solidFill>
                <a:latin typeface="Arial"/>
                <a:ea typeface="Arial"/>
                <a:cs typeface="Arial"/>
                <a:sym typeface="Arial"/>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508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revisit the rules for penultimate syllable stress.</a:t>
            </a:r>
            <a:endParaRPr lang="es-GB" b="1" dirty="0"/>
          </a:p>
          <a:p>
            <a:endParaRPr lang="es-GB" b="1" dirty="0"/>
          </a:p>
          <a:p>
            <a:r>
              <a:rPr lang="es-GB" b="1" dirty="0"/>
              <a:t>Procedure: </a:t>
            </a:r>
          </a:p>
          <a:p>
            <a:pPr marL="228600" indent="-228600">
              <a:buAutoNum type="arabicPeriod"/>
            </a:pPr>
            <a:r>
              <a:rPr lang="es-GB" b="0" dirty="0"/>
              <a:t>Students listen to each sentence and transcribe the words that they hear. They have to consider the rules and decide whether each word needs an accent or not.</a:t>
            </a:r>
          </a:p>
          <a:p>
            <a:pPr marL="228600" indent="-228600">
              <a:buAutoNum type="arabicPeriod"/>
            </a:pPr>
            <a:r>
              <a:rPr lang="es-GB" b="0" dirty="0"/>
              <a:t>The teacher shows the answers one by one.</a:t>
            </a:r>
            <a:endParaRPr lang="es-GB" b="1" dirty="0"/>
          </a:p>
          <a:p>
            <a:endParaRPr lang="es-GB" dirty="0"/>
          </a:p>
          <a:p>
            <a:r>
              <a:rPr lang="es-GB" b="1" dirty="0"/>
              <a:t>Transcript</a:t>
            </a:r>
            <a:r>
              <a:rPr lang="es-GB" dirty="0"/>
              <a:t>:</a:t>
            </a:r>
          </a:p>
          <a:p>
            <a:pPr marL="228600" indent="-228600">
              <a:buAutoNum type="arabicPeriod"/>
            </a:pPr>
            <a:r>
              <a:rPr lang="es-GB" dirty="0"/>
              <a:t>El protagonista era un hidalgo no muy hábil.</a:t>
            </a:r>
          </a:p>
          <a:p>
            <a:pPr marL="228600" indent="-228600">
              <a:buAutoNum type="arabicPeriod"/>
            </a:pPr>
            <a:r>
              <a:rPr lang="es-GB" dirty="0"/>
              <a:t>Su espada rota no era útil para los combates.</a:t>
            </a:r>
          </a:p>
          <a:p>
            <a:pPr marL="228600" indent="-228600">
              <a:buAutoNum type="arabicPeriod"/>
            </a:pPr>
            <a:r>
              <a:rPr lang="es-GB" dirty="0"/>
              <a:t>Tenía un caballo bastante débil pero dócil.</a:t>
            </a:r>
          </a:p>
          <a:p>
            <a:pPr marL="228600" indent="-228600">
              <a:buAutoNum type="arabicPeriod"/>
            </a:pPr>
            <a:r>
              <a:rPr lang="es-GB" dirty="0"/>
              <a:t>Quería conseguir un récord muy difícil.</a:t>
            </a:r>
          </a:p>
          <a:p>
            <a:pPr marL="228600" indent="-228600">
              <a:buAutoNum type="arabicPeriod"/>
            </a:pPr>
            <a:r>
              <a:rPr lang="es-GB" dirty="0"/>
              <a:t>Hay una escultura con su figura fuera del Alcázar de San Juan.</a:t>
            </a:r>
          </a:p>
          <a:p>
            <a:pPr marL="228600" indent="-228600">
              <a:buAutoNum type="arabicPeriod"/>
            </a:pPr>
            <a:endParaRPr lang="es-GB" dirty="0"/>
          </a:p>
          <a:p>
            <a:pPr marL="0" indent="0">
              <a:buNone/>
            </a:pPr>
            <a:r>
              <a:rPr lang="es-GB" b="1" dirty="0"/>
              <a:t>Frequency of unknown vocabulary:</a:t>
            </a:r>
          </a:p>
          <a:p>
            <a:pPr marL="0" indent="0">
              <a:buNone/>
            </a:pPr>
            <a:r>
              <a:rPr lang="es-GB" b="0" dirty="0"/>
              <a:t>hidalgo [&gt;5000]; hábil [4389]; espada [3470] ; roto/a [3053]; combate [2504]; dócil [&gt;5000]; récord [4902]; escultura [2502]; figura [632]; Alcázar [&gt;5000]</a:t>
            </a:r>
          </a:p>
          <a:p>
            <a:pPr marL="0" indent="0">
              <a:buNone/>
            </a:pPr>
            <a:r>
              <a:rPr lang="es-GB" b="0" dirty="0"/>
              <a:t>‘Combate’, ‘figura’ and ‘récord</a:t>
            </a:r>
            <a:r>
              <a:rPr lang="es-GB" b="0"/>
              <a:t>’ </a:t>
            </a:r>
            <a:r>
              <a:rPr lang="en-GB" b="0" dirty="0"/>
              <a:t>are </a:t>
            </a:r>
            <a:r>
              <a:rPr lang="en-GB" b="0" baseline="0" dirty="0"/>
              <a:t>not glossed as the word is </a:t>
            </a:r>
            <a:r>
              <a:rPr lang="en-GB" sz="1200" b="0" i="0" kern="1200" dirty="0">
                <a:solidFill>
                  <a:schemeClr val="tx1"/>
                </a:solidFill>
                <a:effectLst/>
                <a:latin typeface="+mn-lt"/>
                <a:ea typeface="+mn-ea"/>
                <a:cs typeface="+mn-cs"/>
              </a:rPr>
              <a:t>the substantial majority of letters are the same in English and Spanish; they have the same meaning in both languages and any difference in spelling does not impede understanding.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Photo of the </a:t>
            </a:r>
            <a:r>
              <a:rPr lang="es-ES" sz="1200" b="0" i="0" kern="1200" dirty="0">
                <a:solidFill>
                  <a:schemeClr val="tx1"/>
                </a:solidFill>
                <a:effectLst/>
                <a:latin typeface="+mn-lt"/>
                <a:ea typeface="+mn-ea"/>
                <a:cs typeface="+mn-cs"/>
              </a:rPr>
              <a:t>Alcázar de San Juan - Monumento a Don Quijote y Sancho Panza,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dirty="0">
                <a:hlinkClick r:id="rId3" tooltip="w:en:Creative Commons"/>
              </a:rPr>
              <a:t>Creative Commons</a:t>
            </a:r>
            <a:r>
              <a:rPr lang="es-ES" dirty="0"/>
              <a:t> </a:t>
            </a:r>
            <a:r>
              <a:rPr lang="es-ES" dirty="0">
                <a:hlinkClick r:id="rId4"/>
              </a:rPr>
              <a:t>CC0 1.0 Universal Public Domain Dedication</a:t>
            </a:r>
            <a:r>
              <a:rPr lang="es-ES" dirty="0"/>
              <a:t>.</a:t>
            </a:r>
            <a:endParaRPr lang="es-ES" sz="1200" b="0" i="0" kern="1200" dirty="0">
              <a:solidFill>
                <a:schemeClr val="tx1"/>
              </a:solidFill>
              <a:effectLst/>
              <a:latin typeface="+mn-lt"/>
              <a:ea typeface="+mn-ea"/>
              <a:cs typeface="+mn-cs"/>
            </a:endParaRPr>
          </a:p>
          <a:p>
            <a:pPr marL="0" indent="0">
              <a:buNone/>
            </a:pPr>
            <a:endParaRPr lang="es-GB"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304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practise the rules for penultimate syllable stress.</a:t>
            </a:r>
            <a:endParaRPr lang="es-GB" b="1" dirty="0"/>
          </a:p>
          <a:p>
            <a:endParaRPr lang="es-GB" b="1" dirty="0"/>
          </a:p>
          <a:p>
            <a:r>
              <a:rPr lang="es-GB" b="1" dirty="0"/>
              <a:t>Procedure:</a:t>
            </a:r>
          </a:p>
          <a:p>
            <a:pPr marL="228600" indent="-228600">
              <a:buAutoNum type="arabicPeriod"/>
            </a:pPr>
            <a:r>
              <a:rPr lang="es-GB" dirty="0"/>
              <a:t>Students work in pairs: first, student A reads out all their phrases and student B notes down the words with penultimate syllable stress, thinking if the word needs an accent or not according to the rules.</a:t>
            </a:r>
          </a:p>
          <a:p>
            <a:pPr marL="228600" indent="-228600">
              <a:buAutoNum type="arabicPeriod"/>
            </a:pPr>
            <a:r>
              <a:rPr lang="es-GB" dirty="0"/>
              <a:t>Then, students swap roles.</a:t>
            </a:r>
          </a:p>
          <a:p>
            <a:pPr marL="228600" indent="-228600">
              <a:buAutoNum type="arabicPeriod"/>
            </a:pPr>
            <a:endParaRPr lang="es-GB" dirty="0"/>
          </a:p>
          <a:p>
            <a:pPr marL="228600" indent="-228600">
              <a:buAutoNum type="arabicPeriod"/>
            </a:pPr>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2721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DO NOT SHOW DURING ACTIVITY.</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628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SHOW DURING FEEDBACK</a:t>
            </a:r>
          </a:p>
          <a:p>
            <a:endParaRPr lang="es-GB" b="1" dirty="0"/>
          </a:p>
          <a:p>
            <a:r>
              <a:rPr lang="es-GB" b="1" dirty="0"/>
              <a:t>Frequency of unknown words:</a:t>
            </a:r>
          </a:p>
          <a:p>
            <a:r>
              <a:rPr lang="es-GB" b="0" dirty="0"/>
              <a:t>dama [2062]; vivienda [1527]; césped [&gt;5000]; estatua [3016]; ángel [13000]: mármol [3638]; monumento [3149]; maravilloso [1526]; frágil [3922]; túnel [3542]; gigante [2816]; carácter [813]; bícep [&gt;5000]; enorme [631]; líder [1155]; ágil [&gt;5000].</a:t>
            </a:r>
          </a:p>
          <a:p>
            <a:endParaRPr lang="es-GB" b="0" dirty="0"/>
          </a:p>
          <a:p>
            <a:r>
              <a:rPr lang="es-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Note that ‘</a:t>
            </a:r>
            <a:r>
              <a:rPr lang="en-GB" b="0" baseline="0" dirty="0" err="1"/>
              <a:t>maravilloso</a:t>
            </a:r>
            <a:r>
              <a:rPr lang="en-GB" b="0" baseline="0" dirty="0"/>
              <a:t>’ will be taught in 9.3.2.3.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Some words are not glossed as they are more than six letters long and only differ from the English equivalent by one letter.</a:t>
            </a:r>
          </a:p>
          <a:p>
            <a:endParaRPr lang="es-GB"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612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On to speaking.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615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I’ve added this slide with notes below to give context and make links with wider documents out there, but I will leave it to you to read the notes later.  We’ll crack on with the concrete ways forward and lesson examples.  Having tried this out previously, I know it’s the only way to keep things on track timewise!</a:t>
            </a:r>
          </a:p>
          <a:p>
            <a:endParaRPr lang="en-GB" dirty="0"/>
          </a:p>
          <a:p>
            <a:r>
              <a:rPr lang="en-GB" dirty="0"/>
              <a:t>The Ofsted languages research review makes the following points about teacher use of the target language.</a:t>
            </a:r>
            <a:br>
              <a:rPr lang="en-GB" dirty="0"/>
            </a:br>
            <a:r>
              <a:rPr lang="en-GB" dirty="0"/>
              <a:t>[click x 2]</a:t>
            </a:r>
          </a:p>
          <a:p>
            <a:r>
              <a:rPr lang="en-GB" dirty="0"/>
              <a:t>It should not be a barrier to learning – the example given is explaining a tricky grammar concept in the target language but this is just an example – it doesn’t mean that grammar can’t be explained in the target language – it means that the teacher needs to be sure that the language s/he uses in the classroom for all teaching – explanations, instructions, interactions – needs to be readily understood, otherwise it can overwhelm and demotivate students.</a:t>
            </a:r>
          </a:p>
          <a:p>
            <a:r>
              <a:rPr lang="en-GB" dirty="0"/>
              <a:t>[click]</a:t>
            </a:r>
          </a:p>
          <a:p>
            <a:r>
              <a:rPr lang="en-GB" dirty="0"/>
              <a:t>The way to have the best chance of ensuring that students understand readily is to plan our use of language very carefully</a:t>
            </a:r>
          </a:p>
          <a:p>
            <a:r>
              <a:rPr lang="en-GB" dirty="0"/>
              <a:t>[click]</a:t>
            </a:r>
          </a:p>
          <a:p>
            <a:r>
              <a:rPr lang="en-GB" dirty="0"/>
              <a:t>and deliberately re-use the language that students have already been taught.</a:t>
            </a:r>
          </a:p>
          <a:p>
            <a:r>
              <a:rPr lang="en-GB" dirty="0"/>
              <a:t>[click]</a:t>
            </a:r>
          </a:p>
          <a:p>
            <a:r>
              <a:rPr lang="en-GB" dirty="0"/>
              <a:t>This obviously means that our use of the target language can increase in line with learner’s progress.</a:t>
            </a:r>
            <a:br>
              <a:rPr lang="en-GB" dirty="0"/>
            </a:br>
            <a:r>
              <a:rPr lang="en-GB" dirty="0"/>
              <a:t>The golden thread here is plan, plan, plan. Deliberate, careful planning. The level of detail that we can have in our schemes of work that sets out clearly what pupils have been taught when is what can inform our decisions about which language to use with students each week.</a:t>
            </a:r>
          </a:p>
          <a:p>
            <a:r>
              <a:rPr lang="en-GB" dirty="0"/>
              <a:t>[click]</a:t>
            </a:r>
          </a:p>
          <a:p>
            <a:r>
              <a:rPr lang="en-GB" dirty="0"/>
              <a:t>In terms of student use of the new language, the Ofsted research review proposes that it </a:t>
            </a:r>
          </a:p>
          <a:p>
            <a:r>
              <a:rPr lang="en-GB" dirty="0"/>
              <a:t>[click]</a:t>
            </a:r>
          </a:p>
          <a:p>
            <a:r>
              <a:rPr lang="en-GB" dirty="0"/>
              <a:t>is an essential part of practice (and use here means both comprehension and production) and cites strong evidence that it correlates with learning</a:t>
            </a:r>
          </a:p>
          <a:p>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also read that students, in order </a:t>
            </a:r>
            <a:r>
              <a:rPr lang="en-US" dirty="0"/>
              <a:t>to create the meaning they want (rather than relying on formulaic routines), need both the linguistic competence</a:t>
            </a:r>
            <a:r>
              <a:rPr lang="en-GB" dirty="0"/>
              <a:t> (i.e., a major component of which is </a:t>
            </a:r>
            <a:r>
              <a:rPr lang="en-GB" b="1" i="1" dirty="0"/>
              <a:t>linguistic</a:t>
            </a:r>
            <a:r>
              <a:rPr lang="en-GB" dirty="0"/>
              <a:t> </a:t>
            </a:r>
            <a:r>
              <a:rPr lang="en-GB" b="1" i="1" dirty="0"/>
              <a:t>knowledge</a:t>
            </a:r>
            <a:r>
              <a:rPr lang="en-GB" dirty="0"/>
              <a:t>, so the knowledge of words, how they sound and how to physically produce them, and knowledge of grammar, how to put them together) and also the motivation for ‘real speech’.  A powerful motivator is the feeling of success, of being able to do something.  This tends to come from retaining and being able to recall, with increasing ease in unplanned interactions, the language sounds, words and structures that have been taught.</a:t>
            </a:r>
          </a:p>
          <a:p>
            <a:r>
              <a:rPr lang="en-GB" dirty="0"/>
              <a:t>[click]</a:t>
            </a:r>
          </a:p>
          <a:p>
            <a:r>
              <a:rPr lang="en-GB" dirty="0"/>
              <a:t>We don’t want to underestimate the value of creating a classroom climate where appropriately planned target language use (by the teacher) leading to successful, unplanned use by the students is the norm.  </a:t>
            </a:r>
          </a:p>
          <a:p>
            <a:r>
              <a:rPr lang="en-GB" dirty="0"/>
              <a:t>[click]</a:t>
            </a:r>
          </a:p>
          <a:p>
            <a:r>
              <a:rPr lang="en-GB" dirty="0"/>
              <a:t>And the value of everyone – teacher and students – embracing the likelihood that with beginner to intermediate learners (KS2-KS4) unplanned (or spontaneous) speaking will naturally be less fluent, less accurate and slower than rehearsed or memorised language would be, but that the struggle to retrieve language in the moment of communication is an essential step along the way, it is desirable difficulty, and it is best not to spend </a:t>
            </a:r>
            <a:r>
              <a:rPr lang="en-GB" i="1" dirty="0"/>
              <a:t>too much time </a:t>
            </a:r>
            <a:r>
              <a:rPr lang="en-GB" dirty="0"/>
              <a:t>(if any) on activities that bestow an illusion of fluency.  This is not to say that memorisation activities don’t have their place (learning lines for a play, giving a prepared speech, performing a song for an assembly) – these can be of value, they nourish aspirations of fluency, enjoying the feeling of mastery of a small amount of language, developing the articulatory musculature of the new language sounds, working together with others towards a joint performance. However, the core speaking practice in the classroom will optimally require students to retrieve language from memory, using their own linguistic resources to create sentences, selecting the right structures, words and sounds.</a:t>
            </a:r>
          </a:p>
        </p:txBody>
      </p:sp>
      <p:sp>
        <p:nvSpPr>
          <p:cNvPr id="4" name="Slide Number Placeholder 3"/>
          <p:cNvSpPr>
            <a:spLocks noGrp="1"/>
          </p:cNvSpPr>
          <p:nvPr>
            <p:ph type="sldNum" sz="quarter" idx="5"/>
          </p:nvPr>
        </p:nvSpPr>
        <p:spPr/>
        <p:txBody>
          <a:bodyPr/>
          <a:lstStyle/>
          <a:p>
            <a:fld id="{5D787F04-6022-461B-AC9A-50F64326501D}" type="slidenum">
              <a:rPr lang="en-GB" smtClean="0"/>
              <a:t>41</a:t>
            </a:fld>
            <a:endParaRPr lang="en-GB"/>
          </a:p>
        </p:txBody>
      </p:sp>
    </p:spTree>
    <p:extLst>
      <p:ext uri="{BB962C8B-B14F-4D97-AF65-F5344CB8AC3E}">
        <p14:creationId xmlns:p14="http://schemas.microsoft.com/office/powerpoint/2010/main" val="684138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this from the perspective of the new GCSE.</a:t>
            </a:r>
          </a:p>
          <a:p>
            <a:r>
              <a:rPr lang="en-GB" dirty="0"/>
              <a:t>[click]</a:t>
            </a:r>
          </a:p>
          <a:p>
            <a:r>
              <a:rPr lang="en-US" sz="1800" b="0" i="0" u="none" strike="noStrike" dirty="0">
                <a:solidFill>
                  <a:srgbClr val="000000"/>
                </a:solidFill>
                <a:effectLst/>
                <a:latin typeface="Calibri" panose="020F0502020204030204" pitchFamily="34" charset="0"/>
              </a:rPr>
              <a:t>First, the fact that students can achieve the highest grade in the new exam by using (understanding and producing words from the word list means that we can plan our TL use and that of the students to use/recycle words from the defined word list.  This principle can apply at KS2, KS3 and KS4.</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We know that most of the new speaking exam will be unprepared– there will be some planning time for the role play and the visual stimulus, but there will be two follow up interactions after the read aloud and the visual stimulus that are described as ‘unprepared conversation’ and ‘unprepared interaction’.</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And we </a:t>
            </a:r>
            <a:r>
              <a:rPr lang="en-US" sz="1800" b="0" i="0" u="none" strike="noStrike" dirty="0" err="1">
                <a:solidFill>
                  <a:srgbClr val="000000"/>
                </a:solidFill>
                <a:effectLst/>
                <a:latin typeface="Calibri" panose="020F0502020204030204" pitchFamily="34" charset="0"/>
              </a:rPr>
              <a:t>recognise</a:t>
            </a:r>
            <a:r>
              <a:rPr lang="en-US" sz="1800" b="0" i="0" u="none" strike="noStrike" dirty="0">
                <a:solidFill>
                  <a:srgbClr val="000000"/>
                </a:solidFill>
                <a:effectLst/>
                <a:latin typeface="Calibri" panose="020F0502020204030204" pitchFamily="34" charset="0"/>
              </a:rPr>
              <a:t> the huge change that this represents.  Many of you may have seen (or contributed to) the hilarious thread on twitter earlier this year about the current GCSE speaking exams, kicked off by this tweet.  The spirit of the new GCSE Subject Content takes us a long way from this scenario. Knowing this makes it important that</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hearing and responding to teacher talk in the classroom becomes part of what students normally do</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As long as the language of these interactions is planned and based on prior learning of language from the wordlist, using the target language in the moments between tasks as well as in the tasks themselves is a central part of practice, not an add-on.</a:t>
            </a: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And we know from the GCSE Subject Content that the expectation is that students’ language production should be ‘clear and comprehensible’ – this is not the same as ‘fluent, accurate, fast, complex’. </a:t>
            </a:r>
            <a:r>
              <a:rPr lang="en-US" sz="2800" dirty="0"/>
              <a:t>It is important to remember that speed and accuracy often decrease when speech is produced spontaneously.</a:t>
            </a:r>
            <a:endParaRPr lang="en-GB" sz="2800" dirty="0"/>
          </a:p>
          <a:p>
            <a:r>
              <a:rPr lang="en-US" sz="1800" b="0" i="0" u="none" strike="noStrike" dirty="0">
                <a:solidFill>
                  <a:srgbClr val="000000"/>
                </a:solidFill>
                <a:effectLst/>
                <a:latin typeface="Calibri" panose="020F0502020204030204" pitchFamily="34" charset="0"/>
              </a:rPr>
              <a:t>This is important because it is the crucial complement to introducing the requirement for speaking to be unplanned and unrehearsed.  We can have confidence that expectations for spoken proficiency are appropriately matched to the increased requirement for interactions to be unplanned.  So, in the classroom, the sort of speaking we need to be </a:t>
            </a:r>
            <a:r>
              <a:rPr lang="en-US" sz="1800" b="0" i="0" u="none" strike="noStrike" dirty="0" err="1">
                <a:solidFill>
                  <a:srgbClr val="000000"/>
                </a:solidFill>
                <a:effectLst/>
                <a:latin typeface="Calibri" panose="020F0502020204030204" pitchFamily="34" charset="0"/>
              </a:rPr>
              <a:t>practising</a:t>
            </a:r>
            <a:r>
              <a:rPr lang="en-US" sz="1800" b="0" i="0" u="none" strike="noStrike" dirty="0">
                <a:solidFill>
                  <a:srgbClr val="000000"/>
                </a:solidFill>
                <a:effectLst/>
                <a:latin typeface="Calibri" panose="020F0502020204030204" pitchFamily="34" charset="0"/>
              </a:rPr>
              <a:t> is unplanned sentence creation, building from individual words in unrehearsed situations, and the sort of output we are aiming for is ‘clear and comprehensible’.</a:t>
            </a:r>
            <a:endParaRPr lang="en-GB" dirty="0"/>
          </a:p>
        </p:txBody>
      </p:sp>
      <p:sp>
        <p:nvSpPr>
          <p:cNvPr id="4" name="Slide Number Placeholder 3"/>
          <p:cNvSpPr>
            <a:spLocks noGrp="1"/>
          </p:cNvSpPr>
          <p:nvPr>
            <p:ph type="sldNum" sz="quarter" idx="5"/>
          </p:nvPr>
        </p:nvSpPr>
        <p:spPr/>
        <p:txBody>
          <a:bodyPr/>
          <a:lstStyle/>
          <a:p>
            <a:fld id="{5D787F04-6022-461B-AC9A-50F64326501D}" type="slidenum">
              <a:rPr lang="en-GB" smtClean="0"/>
              <a:t>42</a:t>
            </a:fld>
            <a:endParaRPr lang="en-GB"/>
          </a:p>
        </p:txBody>
      </p:sp>
    </p:spTree>
    <p:extLst>
      <p:ext uri="{BB962C8B-B14F-4D97-AF65-F5344CB8AC3E}">
        <p14:creationId xmlns:p14="http://schemas.microsoft.com/office/powerpoint/2010/main" val="3670155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DengXian" panose="02010600030101010101" pitchFamily="2" charset="-122"/>
                <a:cs typeface="Times New Roman" panose="02020603050405020304" pitchFamily="18" charset="0"/>
              </a:rPr>
              <a:t>To make teacher and student use of the new language count, we can:</a:t>
            </a:r>
          </a:p>
          <a:p>
            <a:r>
              <a:rPr lang="en-GB" sz="1800" dirty="0">
                <a:effectLst/>
                <a:latin typeface="Calibri" panose="020F0502020204030204" pitchFamily="34" charset="0"/>
                <a:ea typeface="DengXian" panose="02010600030101010101" pitchFamily="2" charset="-122"/>
                <a:cs typeface="Times New Roman" panose="02020603050405020304" pitchFamily="18" charset="0"/>
              </a:rPr>
              <a:t>[click]</a:t>
            </a:r>
            <a:br>
              <a:rPr lang="en-GB" sz="1800" dirty="0">
                <a:effectLst/>
                <a:latin typeface="Calibri" panose="020F0502020204030204" pitchFamily="34" charset="0"/>
                <a:ea typeface="DengXian" panose="02010600030101010101" pitchFamily="2" charset="-122"/>
                <a:cs typeface="Times New Roman" panose="02020603050405020304" pitchFamily="18" charset="0"/>
              </a:rPr>
            </a:br>
            <a:r>
              <a:rPr lang="en-GB" sz="4000" dirty="0"/>
              <a:t>plan it carefully, using your SOW</a:t>
            </a:r>
          </a:p>
          <a:p>
            <a:r>
              <a:rPr lang="en-GB" sz="4000" dirty="0"/>
              <a:t>[click]</a:t>
            </a:r>
          </a:p>
          <a:p>
            <a:r>
              <a:rPr lang="en-GB" sz="4000" dirty="0"/>
              <a:t>pare back teacher use of TL to ensure it is clear and comprehensible to our learners</a:t>
            </a:r>
          </a:p>
          <a:p>
            <a:r>
              <a:rPr lang="en-GB" sz="4000" dirty="0"/>
              <a:t>[click]</a:t>
            </a:r>
          </a:p>
          <a:p>
            <a:r>
              <a:rPr lang="en-GB" sz="4000" dirty="0"/>
              <a:t>deliberately use words and structures to recycle previously taught language</a:t>
            </a:r>
          </a:p>
          <a:p>
            <a:r>
              <a:rPr lang="en-GB" sz="4000" dirty="0"/>
              <a:t>[click]</a:t>
            </a:r>
          </a:p>
          <a:p>
            <a:r>
              <a:rPr lang="en-GB" sz="4000" dirty="0"/>
              <a:t>build TL use incrementally in step with the SOW</a:t>
            </a:r>
          </a:p>
          <a:p>
            <a:r>
              <a:rPr lang="en-GB" sz="4000" dirty="0"/>
              <a:t>[click]</a:t>
            </a:r>
          </a:p>
          <a:p>
            <a:r>
              <a:rPr lang="en-GB" sz="4000" dirty="0"/>
              <a:t>plan our own and students’ use of TL to develop speed of understanding and production over time</a:t>
            </a:r>
          </a:p>
          <a:p>
            <a:r>
              <a:rPr lang="en-GB" sz="4000" dirty="0"/>
              <a:t>[click]</a:t>
            </a:r>
          </a:p>
          <a:p>
            <a:r>
              <a:rPr lang="en-GB" sz="4000" dirty="0"/>
              <a:t>use English when there would otherwise be a barrier to learning</a:t>
            </a:r>
          </a:p>
          <a:p>
            <a:br>
              <a:rPr lang="en-GB" sz="1800" dirty="0">
                <a:effectLst/>
                <a:latin typeface="Calibri" panose="020F0502020204030204" pitchFamily="34" charset="0"/>
                <a:ea typeface="DengXian" panose="02010600030101010101" pitchFamily="2" charset="-122"/>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fld id="{5D787F04-6022-461B-AC9A-50F64326501D}" type="slidenum">
              <a:rPr lang="en-GB" smtClean="0"/>
              <a:t>43</a:t>
            </a:fld>
            <a:endParaRPr lang="en-GB"/>
          </a:p>
        </p:txBody>
      </p:sp>
    </p:spTree>
    <p:extLst>
      <p:ext uri="{BB962C8B-B14F-4D97-AF65-F5344CB8AC3E}">
        <p14:creationId xmlns:p14="http://schemas.microsoft.com/office/powerpoint/2010/main" val="3952728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 aloud, speaking, listening and writing (in the form of dictation) all in one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7.3.2.6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a:t>
            </a:r>
            <a:r>
              <a:rPr lang="en-GB" b="1" baseline="0" dirty="0"/>
              <a:t> are two options for the final activity. We recommend doing ONE of the these. The two options are summarised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First 3 slides: Paired speaking/listening/writing, using an scaffolded text that allows for a new, alternative version of the poem in Spanish to be written. This poem is designed to elicit –ar verbs in 1st person plural and 3</a:t>
            </a:r>
            <a:r>
              <a:rPr lang="en-GB" b="0" baseline="30000" dirty="0"/>
              <a:t>rd</a:t>
            </a:r>
            <a:r>
              <a:rPr lang="en-GB" b="0" baseline="0" dirty="0"/>
              <a:t> person plural, plus vocabulary items from the poem.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Second 4 slides: Paired speaking/listening/writing, using speaking cards. This activity focuses on the same grammar features and also allows for productive practice of vocabulary from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063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So what are the main issues with the current GCSE?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598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10-12mins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dirty="0"/>
              <a:t>for</a:t>
            </a:r>
            <a:r>
              <a:rPr lang="en-GB" baseline="0" dirty="0"/>
              <a:t> students to a) produce the target grammar features (-ar verbs with –amos and –an) and vocabulary in oral production; b) write the Spanish they hear accurately.</a:t>
            </a:r>
            <a:endParaRPr lang="en-GB" dirty="0"/>
          </a:p>
          <a:p>
            <a:endParaRPr lang="en-GB" dirty="0"/>
          </a:p>
          <a:p>
            <a:r>
              <a:rPr lang="en-GB" b="1" dirty="0"/>
              <a:t>Procedure: </a:t>
            </a:r>
          </a:p>
          <a:p>
            <a:pPr marL="228600" indent="-228600">
              <a:buAutoNum type="arabicPeriod"/>
            </a:pPr>
            <a:r>
              <a:rPr lang="en-GB" b="0" dirty="0"/>
              <a:t>Person</a:t>
            </a:r>
            <a:r>
              <a:rPr lang="en-GB" b="0" baseline="0" dirty="0"/>
              <a:t> A first reads out his/her 10 lines of the poem, using the English words and images as prompts to say the Spanish. These include –ar verbs in the 1</a:t>
            </a:r>
            <a:r>
              <a:rPr lang="en-GB" b="0" baseline="30000" dirty="0"/>
              <a:t>st</a:t>
            </a:r>
            <a:r>
              <a:rPr lang="en-GB" b="0" baseline="0" dirty="0"/>
              <a:t> person and 3</a:t>
            </a:r>
            <a:r>
              <a:rPr lang="en-GB" b="0" baseline="30000" dirty="0"/>
              <a:t>rd</a:t>
            </a:r>
            <a:r>
              <a:rPr lang="en-GB" b="0" baseline="0" dirty="0"/>
              <a:t> person plural. Person B listens and writes.</a:t>
            </a:r>
          </a:p>
          <a:p>
            <a:pPr marL="228600" indent="-228600">
              <a:buAutoNum type="arabicPeriod"/>
            </a:pPr>
            <a:r>
              <a:rPr lang="en-GB" b="0" baseline="0" dirty="0"/>
              <a:t>The two students swap roles. Person B reads out lines 11-20. Person A listens and writes.</a:t>
            </a:r>
          </a:p>
          <a:p>
            <a:pPr marL="228600" indent="-228600">
              <a:buAutoNum type="arabicPeriod"/>
            </a:pPr>
            <a:r>
              <a:rPr lang="en-GB" b="0" baseline="0" dirty="0"/>
              <a:t>Check against the answers on slide 48.</a:t>
            </a:r>
          </a:p>
          <a:p>
            <a:pPr marL="228600" indent="-228600">
              <a:buAutoNum type="arabicPeriod"/>
            </a:pPr>
            <a:endParaRPr lang="en-GB" b="0" baseline="0" dirty="0"/>
          </a:p>
          <a:p>
            <a:pPr marL="0" indent="0">
              <a:buNone/>
            </a:pPr>
            <a:r>
              <a:rPr lang="en-GB" b="1" baseline="0" dirty="0"/>
              <a:t>Notes: </a:t>
            </a:r>
          </a:p>
          <a:p>
            <a:pPr marL="0" indent="0">
              <a:buNone/>
            </a:pPr>
            <a:r>
              <a:rPr lang="en-GB" sz="1200" kern="1200" baseline="0" dirty="0">
                <a:solidFill>
                  <a:schemeClr val="tx1"/>
                </a:solidFill>
                <a:effectLst/>
                <a:ea typeface="+mn-ea"/>
                <a:cs typeface="+mn-cs"/>
              </a:rPr>
              <a:t>I</a:t>
            </a:r>
            <a:r>
              <a:rPr lang="en-GB" sz="1200" kern="1200" dirty="0">
                <a:solidFill>
                  <a:schemeClr val="tx1"/>
                </a:solidFill>
                <a:effectLst/>
                <a:ea typeface="+mn-ea"/>
                <a:cs typeface="+mn-cs"/>
              </a:rPr>
              <a:t>n this task students can see the English so it works to consolidate their understanding of the sound of the word and its meaning.  This prepares students for the more challenging listening and speaking task that follows (if these are both done).  However, should teachers want to increase the challenge for students, they could print and cut this slide, so that students additionally have to translate into English (orally, back to their partner) the lines they have written down.</a:t>
            </a:r>
            <a:endParaRPr lang="en-GB"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3246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4259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10-12mins</a:t>
            </a:r>
          </a:p>
          <a:p>
            <a:endParaRPr lang="en-GB" dirty="0"/>
          </a:p>
          <a:p>
            <a:r>
              <a:rPr lang="en-GB" b="1" dirty="0"/>
              <a:t>Aim: </a:t>
            </a:r>
            <a:r>
              <a:rPr lang="en-GB" dirty="0"/>
              <a:t>for</a:t>
            </a:r>
            <a:r>
              <a:rPr lang="en-GB" baseline="0" dirty="0"/>
              <a:t> students to produce the target grammar features (-ar verbs with –amos and –an) and vocabulary in oral production and understand them in listening</a:t>
            </a:r>
          </a:p>
          <a:p>
            <a:endParaRPr lang="en-GB" baseline="0" dirty="0"/>
          </a:p>
          <a:p>
            <a:r>
              <a:rPr lang="en-GB" b="1" baseline="0" dirty="0"/>
              <a:t>Procedure: </a:t>
            </a:r>
          </a:p>
          <a:p>
            <a:pPr marL="228600" indent="-228600">
              <a:buAutoNum type="arabicPeriod"/>
            </a:pPr>
            <a:r>
              <a:rPr lang="en-GB" baseline="0" dirty="0"/>
              <a:t>Student A speaks; Student B listens and writes down notes in English in the correct column of the speaking grid (see </a:t>
            </a:r>
            <a:r>
              <a:rPr lang="en-GB" baseline="0"/>
              <a:t>slide 47)</a:t>
            </a:r>
            <a:endParaRPr lang="en-GB" baseline="0" dirty="0"/>
          </a:p>
          <a:p>
            <a:pPr marL="228600" indent="-228600">
              <a:buAutoNum type="arabicPeriod"/>
            </a:pPr>
            <a:r>
              <a:rPr lang="en-GB" baseline="0" dirty="0"/>
              <a:t>Students A and B swap roles.</a:t>
            </a:r>
          </a:p>
          <a:p>
            <a:pPr marL="228600" indent="-228600">
              <a:buAutoNum type="arabicPeriod"/>
            </a:pPr>
            <a:endParaRPr lang="en-GB" baseline="0" dirty="0"/>
          </a:p>
          <a:p>
            <a:pPr marL="0" indent="0">
              <a:buNone/>
            </a:pPr>
            <a:r>
              <a:rPr lang="en-GB" baseline="0" dirty="0"/>
              <a:t>See slide 47 to do this activity individually from home (remote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Revisited vocabulary</a:t>
            </a:r>
            <a:r>
              <a:rPr lang="en-GB" b="1" baseline="0" dirty="0"/>
              <a:t> </a:t>
            </a:r>
            <a:r>
              <a:rPr lang="en-GB" b="0" baseline="0" dirty="0"/>
              <a:t>from</a:t>
            </a:r>
            <a:r>
              <a:rPr lang="en-GB" b="1" baseline="0" dirty="0"/>
              <a:t> </a:t>
            </a:r>
            <a:r>
              <a:rPr lang="en-GB" b="0" dirty="0"/>
              <a:t>3.2, Week 3:</a:t>
            </a:r>
            <a:r>
              <a:rPr lang="en-GB" b="0" baseline="0" dirty="0"/>
              <a:t> </a:t>
            </a:r>
            <a:r>
              <a:rPr lang="en-GB" baseline="0" dirty="0"/>
              <a:t>mi [37]; tu [53]; Francia [N/A], cada [107], julio [659]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4153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dirty="0"/>
            </a:br>
            <a:r>
              <a:rPr lang="en-GB" dirty="0"/>
              <a:t>Student A speaking</a:t>
            </a:r>
            <a:r>
              <a:rPr lang="en-GB" baseline="0" dirty="0"/>
              <a:t> cards</a:t>
            </a:r>
            <a:br>
              <a:rPr lang="en-GB" baseline="0" dirty="0"/>
            </a:br>
            <a:r>
              <a:rPr lang="en-GB" baseline="0" dirty="0"/>
              <a:t>Note: Cards are labelled with letters for additional alphabet practice.</a:t>
            </a:r>
          </a:p>
          <a:p>
            <a:endParaRPr lang="en-GB" baseline="0" dirty="0"/>
          </a:p>
          <a:p>
            <a:r>
              <a:rPr lang="en-GB" b="1" baseline="0" dirty="0"/>
              <a:t>Transcript:</a:t>
            </a:r>
          </a:p>
          <a:p>
            <a:pPr marL="228600" indent="-228600">
              <a:buAutoNum type="alphaUcPeriod"/>
            </a:pPr>
            <a:r>
              <a:rPr lang="en-GB" baseline="0" dirty="0" err="1"/>
              <a:t>Llegan</a:t>
            </a:r>
            <a:r>
              <a:rPr lang="en-GB" baseline="0" dirty="0"/>
              <a:t> al patio.</a:t>
            </a:r>
          </a:p>
          <a:p>
            <a:pPr marL="228600" indent="-228600">
              <a:buAutoNum type="alphaUcPeriod"/>
            </a:pPr>
            <a:r>
              <a:rPr lang="en-GB" baseline="0" dirty="0" err="1"/>
              <a:t>Jugamos</a:t>
            </a:r>
            <a:r>
              <a:rPr lang="en-GB" baseline="0" dirty="0"/>
              <a:t> en las </a:t>
            </a:r>
            <a:r>
              <a:rPr lang="en-GB" baseline="0" dirty="0" err="1"/>
              <a:t>olas</a:t>
            </a:r>
            <a:r>
              <a:rPr lang="en-GB" baseline="0" dirty="0"/>
              <a:t>.</a:t>
            </a:r>
          </a:p>
          <a:p>
            <a:pPr marL="228600" indent="-228600">
              <a:buAutoNum type="alphaUcPeriod"/>
            </a:pPr>
            <a:r>
              <a:rPr lang="en-GB" baseline="0" dirty="0" err="1"/>
              <a:t>Compran</a:t>
            </a:r>
            <a:r>
              <a:rPr lang="en-GB" baseline="0" dirty="0"/>
              <a:t> una </a:t>
            </a:r>
            <a:r>
              <a:rPr lang="en-GB" baseline="0" dirty="0" err="1"/>
              <a:t>sandía</a:t>
            </a:r>
            <a:r>
              <a:rPr lang="en-GB" baseline="0" dirty="0"/>
              <a:t>.</a:t>
            </a:r>
          </a:p>
          <a:p>
            <a:pPr marL="228600" indent="-228600">
              <a:buAutoNum type="alphaUcPeriod"/>
            </a:pPr>
            <a:r>
              <a:rPr lang="en-GB" baseline="0" dirty="0" err="1"/>
              <a:t>Escuchamos</a:t>
            </a:r>
            <a:r>
              <a:rPr lang="en-GB" baseline="0" dirty="0"/>
              <a:t> mi radio.</a:t>
            </a:r>
          </a:p>
          <a:p>
            <a:pPr marL="228600" indent="-228600">
              <a:buAutoNum type="alphaUcPeriod"/>
            </a:pPr>
            <a:r>
              <a:rPr lang="en-GB" baseline="0" dirty="0" err="1"/>
              <a:t>Sacan</a:t>
            </a:r>
            <a:r>
              <a:rPr lang="en-GB" baseline="0" dirty="0"/>
              <a:t> el </a:t>
            </a:r>
            <a:r>
              <a:rPr lang="en-GB" baseline="0" dirty="0" err="1"/>
              <a:t>melón</a:t>
            </a:r>
            <a:r>
              <a:rPr lang="en-GB" baseline="0" dirty="0"/>
              <a:t>.</a:t>
            </a:r>
          </a:p>
          <a:p>
            <a:pPr marL="228600" indent="-228600">
              <a:buAutoNum type="alphaUcPeriod"/>
            </a:pPr>
            <a:r>
              <a:rPr lang="en-GB" baseline="0" dirty="0" err="1"/>
              <a:t>Miran</a:t>
            </a:r>
            <a:r>
              <a:rPr lang="en-GB" baseline="0" dirty="0"/>
              <a:t> la playa.</a:t>
            </a:r>
          </a:p>
          <a:p>
            <a:pPr marL="228600" indent="-228600">
              <a:buAutoNum type="alphaUcPeriod"/>
            </a:pPr>
            <a:r>
              <a:rPr lang="en-GB" baseline="0" dirty="0" err="1"/>
              <a:t>Saltamos</a:t>
            </a:r>
            <a:r>
              <a:rPr lang="en-GB" baseline="0" dirty="0"/>
              <a:t> en el mar.</a:t>
            </a:r>
          </a:p>
          <a:p>
            <a:pPr marL="228600" indent="-228600">
              <a:buAutoNum type="alphaUcPeriod"/>
            </a:pPr>
            <a:r>
              <a:rPr lang="en-GB" baseline="0" dirty="0" err="1"/>
              <a:t>Necesitamos</a:t>
            </a:r>
            <a:r>
              <a:rPr lang="en-GB" baseline="0" dirty="0"/>
              <a:t> un </a:t>
            </a:r>
            <a:r>
              <a:rPr lang="en-GB" baseline="0" dirty="0" err="1"/>
              <a:t>helado</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1563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dirty="0"/>
              <a:t>Student</a:t>
            </a:r>
            <a:r>
              <a:rPr lang="en-GB" baseline="0" dirty="0"/>
              <a:t> B speaking cards</a:t>
            </a:r>
            <a:br>
              <a:rPr lang="en-GB" baseline="0" dirty="0"/>
            </a:br>
            <a:r>
              <a:rPr lang="en-GB" baseline="0" dirty="0"/>
              <a:t>Note: Cards are labelled with letters for additional alphabet practice.  </a:t>
            </a:r>
          </a:p>
          <a:p>
            <a:endParaRPr lang="en-GB" baseline="0" dirty="0"/>
          </a:p>
          <a:p>
            <a:r>
              <a:rPr lang="en-GB" b="1" baseline="0" dirty="0"/>
              <a:t>Transcript:</a:t>
            </a:r>
          </a:p>
          <a:p>
            <a:pPr marL="228600" indent="-228600">
              <a:buAutoNum type="alphaUcPeriod"/>
            </a:pPr>
            <a:r>
              <a:rPr lang="en-GB" baseline="0" dirty="0" err="1"/>
              <a:t>Miramos</a:t>
            </a:r>
            <a:r>
              <a:rPr lang="en-GB" baseline="0" dirty="0"/>
              <a:t> la playa.</a:t>
            </a:r>
          </a:p>
          <a:p>
            <a:pPr marL="228600" indent="-228600">
              <a:buAutoNum type="alphaUcPeriod"/>
            </a:pPr>
            <a:r>
              <a:rPr lang="en-GB" baseline="0" dirty="0" err="1"/>
              <a:t>Sacan</a:t>
            </a:r>
            <a:r>
              <a:rPr lang="en-GB" baseline="0" dirty="0"/>
              <a:t> el </a:t>
            </a:r>
            <a:r>
              <a:rPr lang="en-GB" baseline="0" dirty="0" err="1"/>
              <a:t>melón</a:t>
            </a:r>
            <a:r>
              <a:rPr lang="en-GB" baseline="0" dirty="0"/>
              <a:t>.</a:t>
            </a:r>
          </a:p>
          <a:p>
            <a:pPr marL="228600" indent="-228600">
              <a:buAutoNum type="alphaUcPeriod"/>
            </a:pPr>
            <a:r>
              <a:rPr lang="en-GB" baseline="0" dirty="0" err="1"/>
              <a:t>Necesitan</a:t>
            </a:r>
            <a:r>
              <a:rPr lang="en-GB" baseline="0" dirty="0"/>
              <a:t> un </a:t>
            </a:r>
            <a:r>
              <a:rPr lang="en-GB" baseline="0" dirty="0" err="1"/>
              <a:t>helado</a:t>
            </a:r>
            <a:r>
              <a:rPr lang="en-GB" baseline="0" dirty="0"/>
              <a:t>.</a:t>
            </a:r>
          </a:p>
          <a:p>
            <a:pPr marL="228600" indent="-228600">
              <a:buAutoNum type="alphaUcPeriod"/>
            </a:pPr>
            <a:r>
              <a:rPr lang="en-GB" baseline="0" dirty="0" err="1"/>
              <a:t>Jugamos</a:t>
            </a:r>
            <a:r>
              <a:rPr lang="en-GB" baseline="0" dirty="0"/>
              <a:t> en las </a:t>
            </a:r>
            <a:r>
              <a:rPr lang="en-GB" baseline="0" dirty="0" err="1"/>
              <a:t>olas</a:t>
            </a:r>
            <a:r>
              <a:rPr lang="en-GB" baseline="0" dirty="0"/>
              <a:t>.</a:t>
            </a:r>
          </a:p>
          <a:p>
            <a:pPr marL="228600" indent="-228600">
              <a:buAutoNum type="alphaUcPeriod"/>
            </a:pPr>
            <a:r>
              <a:rPr lang="en-GB" baseline="0" dirty="0" err="1"/>
              <a:t>Llegamos</a:t>
            </a:r>
            <a:r>
              <a:rPr lang="en-GB" baseline="0" dirty="0"/>
              <a:t> al patio.</a:t>
            </a:r>
          </a:p>
          <a:p>
            <a:pPr marL="228600" indent="-228600">
              <a:buAutoNum type="alphaUcPeriod"/>
            </a:pPr>
            <a:r>
              <a:rPr lang="en-GB" baseline="0" dirty="0" err="1"/>
              <a:t>Compramos</a:t>
            </a:r>
            <a:r>
              <a:rPr lang="en-GB" baseline="0" dirty="0"/>
              <a:t> una </a:t>
            </a:r>
            <a:r>
              <a:rPr lang="en-GB" baseline="0" dirty="0" err="1"/>
              <a:t>sandía</a:t>
            </a:r>
            <a:endParaRPr lang="en-GB" baseline="0" dirty="0"/>
          </a:p>
          <a:p>
            <a:pPr marL="228600" indent="-228600">
              <a:buAutoNum type="alphaUcPeriod"/>
            </a:pPr>
            <a:r>
              <a:rPr lang="en-GB" baseline="0" dirty="0" err="1"/>
              <a:t>Escuchan</a:t>
            </a:r>
            <a:r>
              <a:rPr lang="en-GB" baseline="0" dirty="0"/>
              <a:t> mi radio.</a:t>
            </a:r>
          </a:p>
          <a:p>
            <a:pPr marL="228600" indent="-228600">
              <a:buAutoNum type="alphaUcPeriod"/>
            </a:pPr>
            <a:r>
              <a:rPr lang="en-GB" baseline="0" dirty="0" err="1"/>
              <a:t>Saltan</a:t>
            </a:r>
            <a:r>
              <a:rPr lang="en-GB" baseline="0" dirty="0"/>
              <a:t> en el mar.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6513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7.3.2.1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Timing:</a:t>
            </a:r>
            <a:r>
              <a:rPr lang="en-US" sz="2000" dirty="0"/>
              <a:t>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Aim:</a:t>
            </a:r>
            <a:r>
              <a:rPr lang="en-US" sz="2000" b="1" baseline="0" dirty="0"/>
              <a:t> </a:t>
            </a:r>
            <a:r>
              <a:rPr lang="en-US" sz="2000" dirty="0"/>
              <a:t>to brings together all the revision</a:t>
            </a:r>
            <a:r>
              <a:rPr lang="en-US" sz="2000" baseline="0" dirty="0"/>
              <a:t> from the lesson into a final production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 Teachers could</a:t>
            </a:r>
            <a:r>
              <a:rPr lang="en-US" sz="2000" baseline="0" dirty="0"/>
              <a:t> use this slide to model the requirements of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2. </a:t>
            </a:r>
            <a:r>
              <a:rPr lang="en-US" sz="2000" dirty="0"/>
              <a:t>Here students work in groups of three.</a:t>
            </a:r>
            <a:r>
              <a:rPr lang="en-US" sz="2000" baseline="0" dirty="0"/>
              <a:t> The person writing starts the dialogue off by asking </a:t>
            </a:r>
            <a:r>
              <a:rPr lang="en-GB" sz="2000" b="1" i="1" dirty="0">
                <a:solidFill>
                  <a:srgbClr val="002060"/>
                </a:solidFill>
                <a:latin typeface="Century Gothic" panose="020B0502020202020204" pitchFamily="34" charset="0"/>
              </a:rPr>
              <a:t>¿Qué hay en….?</a:t>
            </a:r>
            <a:endParaRPr lang="en-US" sz="2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solidFill>
                  <a:schemeClr val="tx1"/>
                </a:solidFill>
              </a:rPr>
              <a:t>3. </a:t>
            </a:r>
            <a:r>
              <a:rPr lang="en-US" sz="2000" baseline="0" dirty="0"/>
              <a:t>The other two people speaking take it in turns to say alternate words of the answer in Spanish. Sentences are then compared at the end as a whole class (or after each city if preferred).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4. The words for this example’s answers are revealed by clicking on each box.</a:t>
            </a:r>
          </a:p>
          <a:p>
            <a:r>
              <a:rPr lang="en-US" sz="2000" baseline="0" dirty="0"/>
              <a:t>5. Suggested order: </a:t>
            </a:r>
            <a:r>
              <a:rPr lang="en-US" sz="2000" baseline="0" dirty="0" err="1"/>
              <a:t>Málaga</a:t>
            </a:r>
            <a:r>
              <a:rPr lang="en-US" sz="2000" baseline="0" dirty="0"/>
              <a:t>: Persons A&amp;B speak (A says the first word of the response) and person C writes down the Spanish.</a:t>
            </a:r>
          </a:p>
          <a:p>
            <a:r>
              <a:rPr lang="en-US" sz="2000" baseline="0" dirty="0"/>
              <a:t>Madrid: Persons C&amp;A speak (C says the first word of the response) and person B writes down the Spanish.</a:t>
            </a:r>
          </a:p>
          <a:p>
            <a:r>
              <a:rPr lang="en-US" sz="2000" baseline="0" dirty="0"/>
              <a:t>Granada: Persons B&amp;C speak (B says the first word of the response) and person A writes down the Spanish.</a:t>
            </a:r>
          </a:p>
          <a:p>
            <a:r>
              <a:rPr lang="en-US" sz="2000" baseline="0" dirty="0"/>
              <a:t>(Teachers can be less prescriptive if students can work out for themselves how to take 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The person writing cannot interrupt if s/he spots a mistake. However, teachers should allow one minute for reflection on the sentences as a group of three, before the answers are revealed. Teachers could consider asking students to undertake the speaking without reference to their exercise books/vocab books and then in the reflection time allowing access to reference materials to allow for successful edits.</a:t>
            </a:r>
          </a:p>
          <a:p>
            <a:endParaRPr lang="en-US" sz="2000" baseline="0" dirty="0"/>
          </a:p>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5861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The three speaking cards are available in a printer-friendly Word document. </a:t>
            </a:r>
          </a:p>
          <a:p>
            <a:endParaRPr lang="en-US" sz="2000" baseline="0" dirty="0"/>
          </a:p>
          <a:p>
            <a:r>
              <a:rPr lang="en-US" sz="2000" b="1" baseline="0" dirty="0"/>
              <a:t>Procedure:</a:t>
            </a:r>
          </a:p>
          <a:p>
            <a:pPr marL="0" indent="0">
              <a:buNone/>
            </a:pPr>
            <a:r>
              <a:rPr lang="en-US" sz="2000" b="0" baseline="0" dirty="0"/>
              <a:t>1. Students use this slide to conduct the activity.</a:t>
            </a:r>
          </a:p>
          <a:p>
            <a:pPr marL="0" indent="0">
              <a:buNone/>
            </a:pPr>
            <a:r>
              <a:rPr lang="en-US" sz="2000" b="0" baseline="0" dirty="0"/>
              <a:t>2. Suggested order: </a:t>
            </a:r>
            <a:r>
              <a:rPr lang="en-US" sz="2000" baseline="0" dirty="0" err="1"/>
              <a:t>Málaga</a:t>
            </a:r>
            <a:r>
              <a:rPr lang="en-US" sz="2000" baseline="0" dirty="0"/>
              <a:t>: Persons A&amp;B speak (A says the first word of the response) and person C writes down the Spanish.</a:t>
            </a:r>
          </a:p>
          <a:p>
            <a:r>
              <a:rPr lang="en-US" sz="2000" baseline="0" dirty="0"/>
              <a:t>Madrid: Persons C&amp;A speak (C says the first word of the response) and person B writes down the Spanish.</a:t>
            </a:r>
          </a:p>
          <a:p>
            <a:r>
              <a:rPr lang="en-US" sz="2000" baseline="0" dirty="0"/>
              <a:t>Granada: Persons B&amp;C speak (B says the first word of the response) and person A writes down the Spanish.</a:t>
            </a:r>
          </a:p>
          <a:p>
            <a:r>
              <a:rPr lang="en-US" sz="2000" baseline="0" dirty="0"/>
              <a:t>(Teachers can be less prescriptive if students can work out for themselves how to take turns!)</a:t>
            </a:r>
          </a:p>
          <a:p>
            <a:r>
              <a:rPr lang="en-US" sz="2000" baseline="0" dirty="0"/>
              <a:t>3. The answers are shown by clicking to reveal the full sentences in turn.</a:t>
            </a:r>
          </a:p>
          <a:p>
            <a:endParaRPr lang="en-US" sz="2000" baseline="0" dirty="0"/>
          </a:p>
          <a:p>
            <a:endParaRPr lang="en-US" sz="2000" baseline="0" dirty="0"/>
          </a:p>
          <a:p>
            <a:endParaRPr lang="en-US" sz="20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6179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8.1.1.7</a:t>
            </a:r>
          </a:p>
          <a:p>
            <a:r>
              <a:rPr lang="en-US" b="1" dirty="0"/>
              <a:t>Timing: 8 minutes</a:t>
            </a:r>
          </a:p>
          <a:p>
            <a:endParaRPr lang="en-US" b="1" dirty="0"/>
          </a:p>
          <a:p>
            <a:r>
              <a:rPr lang="en-US" b="1" dirty="0"/>
              <a:t>Aim: </a:t>
            </a:r>
            <a:r>
              <a:rPr lang="en-US" b="0" dirty="0"/>
              <a:t>To </a:t>
            </a:r>
            <a:r>
              <a:rPr lang="en-US" b="0" dirty="0" err="1"/>
              <a:t>practise</a:t>
            </a:r>
            <a:r>
              <a:rPr lang="en-US" b="0" dirty="0"/>
              <a:t> spoken question</a:t>
            </a:r>
            <a:r>
              <a:rPr lang="en-US" b="0" baseline="0" dirty="0"/>
              <a:t> production (intonation alone or subject-verb inversion) and answering in either the affirmative or negative, as appropriate</a:t>
            </a:r>
            <a:endParaRPr lang="en-US" b="0" dirty="0"/>
          </a:p>
          <a:p>
            <a:endParaRPr lang="en-US" b="1" dirty="0"/>
          </a:p>
          <a:p>
            <a:r>
              <a:rPr lang="en-US" b="1" dirty="0"/>
              <a:t>Procedure:</a:t>
            </a:r>
          </a:p>
          <a:p>
            <a:r>
              <a:rPr lang="en-US" b="0" dirty="0"/>
              <a:t>1. The aim</a:t>
            </a:r>
            <a:r>
              <a:rPr lang="en-US" b="0" baseline="0" dirty="0"/>
              <a:t> of the game is to cross off four adjacent squares in a row. Each student picks his/her own </a:t>
            </a:r>
            <a:r>
              <a:rPr lang="en-US" b="0" baseline="0" dirty="0" err="1"/>
              <a:t>colour</a:t>
            </a:r>
            <a:r>
              <a:rPr lang="en-US" b="0" baseline="0" dirty="0"/>
              <a:t> to do this.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 A picks a square,</a:t>
            </a:r>
            <a:r>
              <a:rPr lang="en-US" b="0" baseline="0" dirty="0"/>
              <a:t> and </a:t>
            </a:r>
            <a:r>
              <a:rPr lang="en-US" b="0" dirty="0"/>
              <a:t>asks a question as suggested by the verb phrase</a:t>
            </a:r>
            <a:r>
              <a:rPr lang="en-US" b="0" baseline="0" dirty="0"/>
              <a:t> in the square – see animated example on slide, which should be played through for students before starting.</a:t>
            </a:r>
            <a:endParaRPr lang="en-US" b="0" dirty="0"/>
          </a:p>
          <a:p>
            <a:r>
              <a:rPr lang="en-US" b="0" dirty="0"/>
              <a:t>3. The question should contain either </a:t>
            </a:r>
            <a:r>
              <a:rPr lang="en-US" b="1" dirty="0" err="1"/>
              <a:t>normalement</a:t>
            </a:r>
            <a:r>
              <a:rPr lang="en-US" b="0" baseline="0" dirty="0"/>
              <a:t> or </a:t>
            </a:r>
            <a:r>
              <a:rPr lang="en-US" b="1" baseline="0" dirty="0" err="1"/>
              <a:t>en</a:t>
            </a:r>
            <a:r>
              <a:rPr lang="en-US" b="1" baseline="0" dirty="0"/>
              <a:t> </a:t>
            </a:r>
            <a:r>
              <a:rPr lang="en-US" b="1" baseline="0" dirty="0" err="1"/>
              <a:t>ce</a:t>
            </a:r>
            <a:r>
              <a:rPr lang="en-US" b="1" baseline="0" dirty="0"/>
              <a:t> moment</a:t>
            </a:r>
            <a:r>
              <a:rPr lang="en-US" b="0" baseline="0" dirty="0"/>
              <a:t>, at the choice of Student A, who is trying to elicit both affirmative and negative responses.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0" baseline="0" dirty="0"/>
              <a:t> Upon production of a valid question in correct French, Student A crosses off the relevant square in his/her own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 B responds to the question </a:t>
            </a:r>
            <a:r>
              <a:rPr lang="en-GB" b="1" baseline="0" dirty="0"/>
              <a:t>honestly</a:t>
            </a:r>
            <a:r>
              <a:rPr lang="en-GB" b="0" baseline="0" dirty="0"/>
              <a:t>, in either the affirmative or the negative as required, as per the examples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Upon production of a valid answer in correct French, Student B crosses off the relevant square in his/her own colour</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The winner is the first student to cross off four boxes in a row, either vertically, horizontally or diagonally.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If all questions and answers are produced correctly in a given round, then obviously Student A will win, having started first. When partners swap roles, this advantage will be reversed. Clearly, any mistake gives the advantage to the opposing 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Partners swap roles after four questions have been asked. If the previous round resulted in a win, they start again; if not, they play on until there is a winner.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04193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1/2]</a:t>
            </a:r>
          </a:p>
          <a:p>
            <a:endParaRPr lang="en-US" b="1" dirty="0"/>
          </a:p>
          <a:p>
            <a:r>
              <a:rPr lang="en-US" b="1" dirty="0"/>
              <a:t>Aim: </a:t>
            </a:r>
            <a:r>
              <a:rPr lang="en-US" b="0" dirty="0"/>
              <a:t>Oral production of inversion questions and possessive adjectives</a:t>
            </a:r>
            <a:endParaRPr lang="en-US" b="1" dirty="0"/>
          </a:p>
          <a:p>
            <a:endParaRPr lang="en-US" b="1" dirty="0"/>
          </a:p>
          <a:p>
            <a:r>
              <a:rPr lang="en-US" b="1" dirty="0"/>
              <a:t>Procedure:</a:t>
            </a:r>
          </a:p>
          <a:p>
            <a:r>
              <a:rPr lang="en-US" b="0" dirty="0"/>
              <a:t>1. Pupils take the roles of Senegalese pupils and ask and answer each other questions.</a:t>
            </a:r>
          </a:p>
          <a:p>
            <a:r>
              <a:rPr lang="en-US" b="0" dirty="0"/>
              <a:t>2. Suggested answers are on the next slide.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err="1"/>
              <a:t>wolof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94387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 the use of target language instructions here – these have been built up cumulatively over 2-3 years.  It looks like a look to read and digest and yet, all the words except ‘</a:t>
            </a:r>
            <a:r>
              <a:rPr lang="en-GB" b="1" dirty="0" err="1"/>
              <a:t>pista</a:t>
            </a:r>
            <a:r>
              <a:rPr lang="en-GB" b="1" dirty="0"/>
              <a:t>’ have been previously taught and practised over time, such that now we can expect students to process these. In the earlier examples we saw some English being used in instructions, then also some much shorter, simple sentences.  At every point, the explanations for the activities (which the teacher would say and students would also read) are made up of words from the SOW (and therefore also words from the GCSE content) that have already been taught.  This is planned recycling, additional practice opportunities that slot neatly into the fabric of the lesson.  Powerful stuff. </a:t>
            </a:r>
            <a:br>
              <a:rPr lang="en-GB" b="1" dirty="0"/>
            </a:br>
            <a:endParaRPr lang="en-GB" b="1" dirty="0"/>
          </a:p>
          <a:p>
            <a:pPr marL="0" lvl="0" indent="0" algn="l" rtl="0">
              <a:spcBef>
                <a:spcPts val="0"/>
              </a:spcBef>
              <a:spcAft>
                <a:spcPts val="0"/>
              </a:spcAft>
              <a:buNone/>
            </a:pPr>
            <a:r>
              <a:rPr lang="en-GB" b="1" dirty="0"/>
              <a:t>OPTIONAL – ALTERNATIVE FINAL ACTIVITY</a:t>
            </a:r>
            <a:endParaRPr dirty="0"/>
          </a:p>
          <a:p>
            <a:pPr marL="0" lvl="0" indent="0" algn="l" rtl="0">
              <a:spcBef>
                <a:spcPts val="0"/>
              </a:spcBef>
              <a:spcAft>
                <a:spcPts val="0"/>
              </a:spcAft>
              <a:buNone/>
            </a:pPr>
            <a:r>
              <a:rPr lang="en-GB" b="1" dirty="0"/>
              <a:t>This alternative final activity gives the option for students to be more creative with their language.</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10 min.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endParaRPr dirty="0"/>
          </a:p>
          <a:p>
            <a:pPr marL="0" lvl="0" indent="0" algn="l" rtl="0">
              <a:spcBef>
                <a:spcPts val="0"/>
              </a:spcBef>
              <a:spcAft>
                <a:spcPts val="0"/>
              </a:spcAft>
              <a:buNone/>
            </a:pPr>
            <a:r>
              <a:rPr lang="en-GB" b="0" dirty="0" err="1"/>
              <a:t>i</a:t>
            </a:r>
            <a:r>
              <a:rPr lang="en-GB" b="0" dirty="0"/>
              <a:t>) to practise producing and understanding sentences describing a person’s appearance, personality and/or mood</a:t>
            </a:r>
            <a:endParaRPr dirty="0"/>
          </a:p>
          <a:p>
            <a:pPr marL="0" lvl="0" indent="0" algn="l" rtl="0">
              <a:spcBef>
                <a:spcPts val="0"/>
              </a:spcBef>
              <a:spcAft>
                <a:spcPts val="0"/>
              </a:spcAft>
              <a:buNone/>
            </a:pPr>
            <a:r>
              <a:rPr lang="en-GB" b="0" dirty="0"/>
              <a:t>ii) to practise producing and understanding vocabulary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AutoNum type="arabicPeriod"/>
            </a:pPr>
            <a:r>
              <a:rPr lang="en-GB" b="0" dirty="0"/>
              <a:t>After</a:t>
            </a:r>
            <a:r>
              <a:rPr lang="en-GB" b="0" baseline="0" dirty="0"/>
              <a:t> going through this instruction slide, display the following slide. </a:t>
            </a:r>
            <a:r>
              <a:rPr lang="en-GB" b="0" dirty="0"/>
              <a:t>Students choose a character and write down 3 clues on a piece of paper which will describe the character they have chosen.  They should write the clues in order of difficulty, i.e., with the least obvious clue first and the most obvious clue last.  They should also write the character’s name. They should not show their work their classmates.</a:t>
            </a:r>
          </a:p>
          <a:p>
            <a:pPr marL="228600" lvl="0" indent="-228600" algn="l" rtl="0">
              <a:spcBef>
                <a:spcPts val="0"/>
              </a:spcBef>
              <a:spcAft>
                <a:spcPts val="0"/>
              </a:spcAft>
              <a:buAutoNum type="arabicPeriod"/>
            </a:pPr>
            <a:r>
              <a:rPr lang="en-GB" b="0" dirty="0"/>
              <a:t>Students then move around the room with their clues and find somebody to speak to.  </a:t>
            </a:r>
          </a:p>
          <a:p>
            <a:pPr marL="228600" lvl="0" indent="-228600" algn="l" rtl="0">
              <a:spcBef>
                <a:spcPts val="0"/>
              </a:spcBef>
              <a:spcAft>
                <a:spcPts val="0"/>
              </a:spcAft>
              <a:buAutoNum type="arabicPeriod"/>
            </a:pPr>
            <a:r>
              <a:rPr lang="en-GB" b="0" dirty="0"/>
              <a:t>Student A reads their clues to Student B.</a:t>
            </a:r>
          </a:p>
          <a:p>
            <a:pPr marL="228600" lvl="0" indent="-228600" algn="l" rtl="0">
              <a:spcBef>
                <a:spcPts val="0"/>
              </a:spcBef>
              <a:spcAft>
                <a:spcPts val="0"/>
              </a:spcAft>
              <a:buAutoNum type="arabicPeriod"/>
            </a:pPr>
            <a:r>
              <a:rPr lang="en-GB" b="0" dirty="0"/>
              <a:t>After each clue, the student B can guess which character they think is being described.</a:t>
            </a:r>
          </a:p>
          <a:p>
            <a:pPr marL="228600" lvl="0" indent="-228600" algn="l" rtl="0">
              <a:spcBef>
                <a:spcPts val="0"/>
              </a:spcBef>
              <a:spcAft>
                <a:spcPts val="0"/>
              </a:spcAft>
              <a:buAutoNum type="arabicPeriod"/>
            </a:pPr>
            <a:r>
              <a:rPr lang="en-GB" b="0" dirty="0"/>
              <a:t>Students then swap roles.</a:t>
            </a:r>
          </a:p>
          <a:p>
            <a:pPr marL="228600" lvl="0" indent="-228600" algn="l" rtl="0">
              <a:spcBef>
                <a:spcPts val="0"/>
              </a:spcBef>
              <a:spcAft>
                <a:spcPts val="0"/>
              </a:spcAft>
              <a:buAutoNum type="arabicPeriod"/>
            </a:pPr>
            <a:r>
              <a:rPr lang="en-GB" b="0" dirty="0"/>
              <a:t>Once both students have read out their clues, they swap their pieces of paper and then move on to another student in the class and repeat steps 3-6.</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Notes: </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Alternatively, rather than using the characters on the following slide, students could describe another member of their class.</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Slide 16 is an optional support slide that gives students ideas of what clues they could give and slide 17 gives the answers to those clues.</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Students can challenge themselves to refer</a:t>
            </a:r>
            <a:r>
              <a:rPr lang="en-GB" sz="1200" b="0" baseline="0" dirty="0">
                <a:solidFill>
                  <a:schemeClr val="dk1"/>
                </a:solidFill>
                <a:latin typeface="Calibri"/>
                <a:ea typeface="Calibri"/>
                <a:cs typeface="Calibri"/>
                <a:sym typeface="Calibri"/>
              </a:rPr>
              <a:t> less to their written notes as they go through the activity. </a:t>
            </a:r>
          </a:p>
          <a:p>
            <a:pPr marL="228600" lvl="0" indent="-228600" algn="l" rtl="0">
              <a:spcBef>
                <a:spcPts val="0"/>
              </a:spcBef>
              <a:spcAft>
                <a:spcPts val="0"/>
              </a:spcAft>
              <a:buFont typeface="+mj-lt"/>
              <a:buAutoNum type="arabicPeriod"/>
            </a:pPr>
            <a:r>
              <a:rPr lang="en-GB" sz="1200" b="0" baseline="0" dirty="0">
                <a:solidFill>
                  <a:schemeClr val="dk1"/>
                </a:solidFill>
                <a:latin typeface="Calibri"/>
                <a:ea typeface="Calibri"/>
                <a:cs typeface="Calibri"/>
                <a:sym typeface="Calibri"/>
              </a:rPr>
              <a:t>Slide 18 has an alternative version of the activity using characters from the film ‘Encanto’.</a:t>
            </a:r>
          </a:p>
          <a:p>
            <a:pPr marL="228600" lvl="0" indent="-228600" algn="l" rtl="0">
              <a:spcBef>
                <a:spcPts val="0"/>
              </a:spcBef>
              <a:spcAft>
                <a:spcPts val="0"/>
              </a:spcAft>
              <a:buFont typeface="+mj-lt"/>
              <a:buAutoNum type="arabicPeriod"/>
            </a:pPr>
            <a:endParaRPr lang="en-GB" sz="1200" b="0" dirty="0">
              <a:solidFill>
                <a:schemeClr val="dk1"/>
              </a:solidFill>
              <a:latin typeface="Calibri"/>
              <a:ea typeface="Calibri"/>
              <a:cs typeface="Calibri"/>
              <a:sym typeface="Calibri"/>
            </a:endParaRPr>
          </a:p>
          <a:p>
            <a:pPr marL="0" lvl="0" indent="0" algn="l" rtl="0">
              <a:spcBef>
                <a:spcPts val="0"/>
              </a:spcBef>
              <a:spcAft>
                <a:spcPts val="0"/>
              </a:spcAft>
              <a:buFont typeface="+mj-lt"/>
              <a:buNone/>
            </a:pPr>
            <a:r>
              <a:rPr lang="en-GB" sz="1200" b="1" dirty="0">
                <a:solidFill>
                  <a:schemeClr val="dk1"/>
                </a:solidFill>
                <a:latin typeface="Calibri"/>
                <a:ea typeface="Calibri"/>
                <a:cs typeface="Calibri"/>
                <a:sym typeface="Calibri"/>
              </a:rPr>
              <a:t>Frequency of unknown</a:t>
            </a:r>
            <a:r>
              <a:rPr lang="en-GB" sz="1200" b="1" baseline="0" dirty="0">
                <a:solidFill>
                  <a:schemeClr val="dk1"/>
                </a:solidFill>
                <a:latin typeface="Calibri"/>
                <a:ea typeface="Calibri"/>
                <a:cs typeface="Calibri"/>
                <a:sym typeface="Calibri"/>
              </a:rPr>
              <a:t> words:</a:t>
            </a:r>
          </a:p>
          <a:p>
            <a:pPr marL="0" lvl="0" indent="0" algn="l" rtl="0">
              <a:spcBef>
                <a:spcPts val="0"/>
              </a:spcBef>
              <a:spcAft>
                <a:spcPts val="0"/>
              </a:spcAft>
              <a:buFont typeface="+mj-lt"/>
              <a:buNone/>
            </a:pPr>
            <a:r>
              <a:rPr lang="en-GB" sz="1200" b="0" baseline="0" dirty="0" err="1">
                <a:solidFill>
                  <a:schemeClr val="dk1"/>
                </a:solidFill>
                <a:latin typeface="Calibri"/>
                <a:ea typeface="Calibri"/>
                <a:cs typeface="Calibri"/>
                <a:sym typeface="Calibri"/>
              </a:rPr>
              <a:t>pista</a:t>
            </a:r>
            <a:r>
              <a:rPr lang="en-GB" sz="1200" b="0" baseline="0" dirty="0">
                <a:solidFill>
                  <a:schemeClr val="dk1"/>
                </a:solidFill>
                <a:latin typeface="Calibri"/>
                <a:ea typeface="Calibri"/>
                <a:cs typeface="Calibri"/>
                <a:sym typeface="Calibri"/>
              </a:rPr>
              <a:t> [2150]</a:t>
            </a:r>
            <a:endParaRPr sz="1200" b="0" dirty="0">
              <a:solidFill>
                <a:schemeClr val="dk1"/>
              </a:solidFill>
              <a:latin typeface="Calibri"/>
              <a:ea typeface="Calibri"/>
              <a:cs typeface="Calibri"/>
              <a:sym typeface="Calibri"/>
            </a:endParaRPr>
          </a:p>
        </p:txBody>
      </p:sp>
      <p:sp>
        <p:nvSpPr>
          <p:cNvPr id="760" name="Google Shape;7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4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Since the GCSE Review process started, several issues with the current GCSE have emerged more clearly.</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These include:</a:t>
            </a:r>
            <a:endParaRPr lang="en-US" dirty="0"/>
          </a:p>
          <a:p>
            <a:pPr marL="0" lvl="0" indent="0" algn="l" rtl="0">
              <a:lnSpc>
                <a:spcPct val="100000"/>
              </a:lnSpc>
              <a:spcBef>
                <a:spcPts val="0"/>
              </a:spcBef>
              <a:spcAft>
                <a:spcPts val="0"/>
              </a:spcAft>
              <a:buSzPts val="1400"/>
              <a:buNone/>
            </a:pPr>
            <a:r>
              <a:rPr lang="en-US" sz="1200" b="1" i="0" u="none" strike="noStrike" cap="none" dirty="0">
                <a:solidFill>
                  <a:schemeClr val="dk1"/>
                </a:solidFill>
                <a:latin typeface="Calibri"/>
                <a:ea typeface="Calibri"/>
                <a:cs typeface="Calibri"/>
                <a:sym typeface="Calibri"/>
              </a:rPr>
              <a:t>[cue animation]</a:t>
            </a: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 real gap between what is taught and what is tested.  For example, analysis of 4 years’ GCSE listening and reading papers (3 years plus the SAMS) across AQA and Edexcel exams shows that on average 49% (almost half) of words on the current vocabulary lists have never been used in an exam.  </a:t>
            </a:r>
            <a:endParaRPr lang="en-US" dirty="0"/>
          </a:p>
          <a:p>
            <a:pPr marL="0" lvl="0" indent="0" algn="l" rtl="0">
              <a:lnSpc>
                <a:spcPct val="100000"/>
              </a:lnSpc>
              <a:spcBef>
                <a:spcPts val="0"/>
              </a:spcBef>
              <a:spcAft>
                <a:spcPts val="0"/>
              </a:spcAft>
              <a:buSzPts val="1400"/>
              <a:buNone/>
            </a:pPr>
            <a:r>
              <a:rPr lang="en-US" sz="1200" b="1" i="0" u="none" strike="noStrike" cap="none" dirty="0">
                <a:solidFill>
                  <a:schemeClr val="dk1"/>
                </a:solidFill>
                <a:latin typeface="Calibri"/>
                <a:ea typeface="Calibri"/>
                <a:cs typeface="Calibri"/>
                <a:sym typeface="Calibri"/>
              </a:rPr>
              <a:t>[cue animation]</a:t>
            </a: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 disproportionate number of rarer words is currently being tested and taught. More than 90% of our everyday speech (in any language) is made up of the most common 2000 words.  If a GCSE is to live up to its communicative intent, this pattern should be closely reflected in the curriculum content.  Currently the mean percentage of word families from the most frequent 2000 used in exams, across AQA and Edexcel, all languages, all tiers, is 62%.</a:t>
            </a:r>
            <a:endParaRPr lang="en-US"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[cue animation]</a:t>
            </a:r>
            <a:endParaRPr lang="en-US"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extent of unknown words included in listening and reading exams was greater than expected, and a contributory factor in their perceived difficulty.</a:t>
            </a:r>
            <a:endParaRPr lang="en-US"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[cue animation]</a:t>
            </a:r>
            <a:endParaRPr lang="en-US"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lack of precision in the prescribed grammar content made it difficult for meaningful subject regulation (i.e., for Ofqual to verify the sampling of it in examinations, year on year), and impossible for teachers to know how thoroughly to teach each feature.  </a:t>
            </a:r>
            <a:endParaRPr lang="en-US"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[cue animation]</a:t>
            </a:r>
            <a:endParaRPr lang="en-US"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In addition, there was a lot of highly complex grammar included in the content</a:t>
            </a:r>
            <a:endParaRPr lang="en-US"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[cue animation]</a:t>
            </a:r>
            <a:endParaRPr lang="en-US"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other two issues concern the speaking exam: first, students struggle with ambiguous role play prompts, which are required to be in the target language, yet must be framed in such a way so as not to give away any key vocabulary, and second, </a:t>
            </a:r>
            <a:endParaRPr lang="en-US"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[cue animation]</a:t>
            </a: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there is a substantial washback from the general conversation component, meaning that most students are directed to (or decide to) dedicate a large proportion of the learning time at KS4 to the drafting, re-drafting and </a:t>
            </a:r>
            <a:r>
              <a:rPr lang="en-US" sz="1200" b="0" i="0" u="none" strike="noStrike" cap="none" dirty="0" err="1">
                <a:solidFill>
                  <a:schemeClr val="dk1"/>
                </a:solidFill>
                <a:latin typeface="Calibri"/>
                <a:ea typeface="Calibri"/>
                <a:cs typeface="Calibri"/>
                <a:sym typeface="Calibri"/>
              </a:rPr>
              <a:t>memorising</a:t>
            </a:r>
            <a:r>
              <a:rPr lang="en-US" sz="1200" b="0" i="0" u="none" strike="noStrike" cap="none" dirty="0">
                <a:solidFill>
                  <a:schemeClr val="dk1"/>
                </a:solidFill>
                <a:latin typeface="Calibri"/>
                <a:ea typeface="Calibri"/>
                <a:cs typeface="Calibri"/>
                <a:sym typeface="Calibri"/>
              </a:rPr>
              <a:t> of answers to questions.  Some teachers cite how beneficial this is for preparation for the writing exam, too, meaning that a large proportion of language production in the examinations is regurgitation. </a:t>
            </a:r>
            <a:endParaRPr lang="en-US" dirty="0"/>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These issues required more than </a:t>
            </a:r>
            <a:r>
              <a:rPr lang="en-US" sz="1200" b="0" i="0" u="none" strike="noStrike" cap="none" dirty="0" err="1">
                <a:solidFill>
                  <a:schemeClr val="dk1"/>
                </a:solidFill>
                <a:latin typeface="Calibri"/>
                <a:ea typeface="Calibri"/>
                <a:cs typeface="Calibri"/>
                <a:sym typeface="Calibri"/>
              </a:rPr>
              <a:t>tweaks.So</a:t>
            </a:r>
            <a:r>
              <a:rPr lang="en-US" sz="1200" b="0" i="0" u="none" strike="noStrike" cap="none" dirty="0">
                <a:solidFill>
                  <a:schemeClr val="dk1"/>
                </a:solidFill>
                <a:latin typeface="Calibri"/>
                <a:ea typeface="Calibri"/>
                <a:cs typeface="Calibri"/>
                <a:sym typeface="Calibri"/>
              </a:rPr>
              <a:t> what are the main issues with the current GCSE?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781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DISPLAY THIS SLIDE DURING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See </a:t>
            </a:r>
            <a:r>
              <a:rPr lang="en-GB" b="0" baseline="0" dirty="0"/>
              <a:t>previous slide for task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rubio [2861]; </a:t>
            </a:r>
            <a:r>
              <a:rPr lang="en-GB" dirty="0" err="1"/>
              <a:t>gafas</a:t>
            </a:r>
            <a:r>
              <a:rPr lang="en-GB" dirty="0"/>
              <a:t> [&gt;5000]</a:t>
            </a:r>
          </a:p>
          <a:p>
            <a:pPr marL="0" lvl="0" indent="0" algn="l" rtl="0">
              <a:spcBef>
                <a:spcPts val="0"/>
              </a:spcBef>
              <a:spcAft>
                <a:spcPts val="0"/>
              </a:spcAft>
              <a:buNone/>
            </a:pP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4811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OPTIONAL </a:t>
            </a:r>
            <a:r>
              <a:rPr lang="en-GB" b="1"/>
              <a:t>SUPPORT SLIDE</a:t>
            </a:r>
          </a:p>
          <a:p>
            <a:pPr marL="0" lvl="0" indent="0" algn="l" rtl="0">
              <a:spcBef>
                <a:spcPts val="0"/>
              </a:spcBef>
              <a:spcAft>
                <a:spcPts val="0"/>
              </a:spcAft>
              <a:buNone/>
            </a:pPr>
            <a:r>
              <a:rPr lang="en-GB" b="0"/>
              <a:t>This</a:t>
            </a:r>
            <a:r>
              <a:rPr lang="en-GB" b="0" baseline="0"/>
              <a:t> slide can be used to give students ideas for the descriptions that they could give in Spanish.</a:t>
            </a:r>
            <a:endParaRPr lang="en-GB" b="0"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endParaRPr lang="en-GB" dirty="0"/>
          </a:p>
          <a:p>
            <a:pPr marL="0" lvl="0" indent="0" algn="l" rtl="0">
              <a:spcBef>
                <a:spcPts val="0"/>
              </a:spcBef>
              <a:spcAft>
                <a:spcPts val="0"/>
              </a:spcAft>
              <a:buNone/>
            </a:pPr>
            <a:r>
              <a:rPr lang="en-GB" dirty="0"/>
              <a:t>rubio [2861]; </a:t>
            </a:r>
            <a:r>
              <a:rPr lang="en-GB" dirty="0" err="1"/>
              <a:t>gafas</a:t>
            </a:r>
            <a:r>
              <a:rPr lang="en-GB" dirty="0"/>
              <a:t> [&gt;5000]</a:t>
            </a: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8077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A task from towards the end of Y9</a:t>
            </a:r>
          </a:p>
          <a:p>
            <a:pPr marL="0"/>
            <a:r>
              <a:rPr lang="en-US" b="1" dirty="0"/>
              <a:t>[1/3]</a:t>
            </a:r>
          </a:p>
          <a:p>
            <a:pPr marL="0"/>
            <a:endParaRPr lang="en-US" sz="1200" b="1" i="0" u="none" strike="noStrike" kern="1200" dirty="0">
              <a:solidFill>
                <a:schemeClr val="tx1"/>
              </a:solidFill>
              <a:effectLst/>
              <a:latin typeface="+mn-lt"/>
              <a:ea typeface="+mn-ea"/>
              <a:cs typeface="+mn-cs"/>
            </a:endParaRPr>
          </a:p>
          <a:p>
            <a:pPr marL="0"/>
            <a:r>
              <a:rPr lang="es-ES" sz="1200" b="1" i="0" u="none" strike="noStrike" kern="1200" dirty="0">
                <a:solidFill>
                  <a:schemeClr val="tx1"/>
                </a:solidFill>
                <a:effectLst/>
                <a:latin typeface="+mn-lt"/>
                <a:ea typeface="+mn-ea"/>
                <a:cs typeface="+mn-cs"/>
              </a:rPr>
              <a:t>Timing: </a:t>
            </a:r>
            <a:r>
              <a:rPr lang="es-ES" sz="1200" b="0" i="0" u="none" strike="noStrike" kern="1200" dirty="0">
                <a:solidFill>
                  <a:schemeClr val="tx1"/>
                </a:solidFill>
                <a:effectLst/>
                <a:latin typeface="+mn-lt"/>
                <a:ea typeface="+mn-ea"/>
                <a:cs typeface="+mn-cs"/>
              </a:rPr>
              <a:t>6 minutes</a:t>
            </a:r>
          </a:p>
          <a:p>
            <a:pPr marL="0"/>
            <a:endParaRPr lang="es-ES" sz="1200" b="0" i="0" u="none" strike="noStrike" kern="1200" dirty="0">
              <a:solidFill>
                <a:schemeClr val="tx1"/>
              </a:solidFill>
              <a:effectLst/>
              <a:latin typeface="+mn-lt"/>
              <a:ea typeface="+mn-ea"/>
              <a:cs typeface="+mn-cs"/>
            </a:endParaRPr>
          </a:p>
          <a:p>
            <a:pPr marL="0"/>
            <a:r>
              <a:rPr lang="es-ES" sz="1200" b="1" i="0" u="none" strike="noStrike" kern="1200" dirty="0">
                <a:solidFill>
                  <a:schemeClr val="tx1"/>
                </a:solidFill>
                <a:effectLst/>
                <a:latin typeface="+mn-lt"/>
                <a:ea typeface="+mn-ea"/>
                <a:cs typeface="+mn-cs"/>
              </a:rPr>
              <a:t>Aim: </a:t>
            </a:r>
            <a:r>
              <a:rPr lang="es-ES" sz="1200" b="0" i="0" u="none" strike="noStrike" kern="1200" dirty="0">
                <a:solidFill>
                  <a:schemeClr val="tx1"/>
                </a:solidFill>
                <a:effectLst/>
                <a:latin typeface="+mn-lt"/>
                <a:ea typeface="+mn-ea"/>
                <a:cs typeface="+mn-cs"/>
              </a:rPr>
              <a:t>Oral and written production of this week’s new and revisited vocabulary; circumlocution practice.</a:t>
            </a:r>
            <a:endParaRPr lang="es-ES" b="0" dirty="0">
              <a:effectLst/>
            </a:endParaRPr>
          </a:p>
          <a:p>
            <a:pPr rtl="0"/>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task can be done with three levels of challenge: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High challenge: Students take a Spanish word and describe it in Spanish without the aid of additional clues.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Medium challenge: Students translate the printed English clues (slide 29) to their partner, who guesses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Low challenge: Students can read the printed Spanish clues to their partner (slide 30), who guesses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Students work in pairs together with another pair.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 first player in each pair chooses a word on the list and tries to describe it without using the word itself (use the example on the slide to demonstrate).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listening player in each pair tries to guess which word on the list is being described. They can have two guesses at most! If the word is guessed correctly, it is crossed off the list and the team scores a point. The opposing team can police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Play passes to the listening player who now chooses a new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Students repeat steps 2-4 for a total of three minutes. The easiest words will be snapped up first, so the game gets harder as it goes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The team with the most points after 3 minutes is the winner.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Spanish): </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medio [395]</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1781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chemeClr val="tx1"/>
                </a:solidFill>
                <a:effectLst/>
                <a:latin typeface="+mn-lt"/>
                <a:ea typeface="+mn-ea"/>
                <a:cs typeface="+mn-cs"/>
              </a:rPr>
              <a:t>[3/4] </a:t>
            </a:r>
            <a:r>
              <a:rPr lang="es-ES" sz="1200" b="1" i="0" u="none" strike="noStrike" kern="1200" dirty="0" err="1">
                <a:solidFill>
                  <a:schemeClr val="tx1"/>
                </a:solidFill>
                <a:effectLst/>
                <a:latin typeface="+mn-lt"/>
                <a:ea typeface="+mn-ea"/>
                <a:cs typeface="+mn-cs"/>
              </a:rPr>
              <a:t>For</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printing</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clues</a:t>
            </a:r>
            <a:r>
              <a:rPr lang="es-ES" sz="1200" b="1" i="0" u="none" strike="noStrike" kern="1200" dirty="0">
                <a:solidFill>
                  <a:schemeClr val="tx1"/>
                </a:solidFill>
                <a:effectLst/>
                <a:latin typeface="+mn-lt"/>
                <a:ea typeface="+mn-ea"/>
                <a:cs typeface="+mn-cs"/>
              </a:rPr>
              <a:t> in English </a:t>
            </a:r>
            <a:endParaRPr lang="es-ES" b="0" dirty="0">
              <a:effectLst/>
            </a:endParaRPr>
          </a:p>
          <a:p>
            <a:pPr rtl="0"/>
            <a:endParaRPr lang="es-ES" b="0" dirty="0">
              <a:effectLst/>
            </a:endParaRPr>
          </a:p>
          <a:p>
            <a:pPr rtl="0"/>
            <a:br>
              <a:rPr lang="es-ES" b="0" dirty="0">
                <a:effectLst/>
              </a:rPr>
            </a:br>
            <a:br>
              <a:rPr lang="es-E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7C01C-0B78-B247-812C-C32840C429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47121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And finally for this afternoon, reading.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68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Again, here is a checklist of the examples, which I will only speak to as we look at the examples themselves – this will save us valuable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3375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Obviously a lot of work goes in to learning new words and practising retrieving them in the early stages of KS3. This is vocabulary breadth.</a:t>
            </a:r>
          </a:p>
          <a:p>
            <a:r>
              <a:rPr lang="en-GB" dirty="0"/>
              <a:t>But in addition, from Y8, there is a focus on developing students’ semantic networks – helping them make links between words that deepen their word knowledge.  The sorts of activities that help here are things like: </a:t>
            </a:r>
          </a:p>
          <a:p>
            <a:r>
              <a:rPr lang="en-GB" dirty="0"/>
              <a:t>[click] </a:t>
            </a:r>
          </a:p>
          <a:p>
            <a:r>
              <a:rPr lang="en-GB" dirty="0"/>
              <a:t>word association, </a:t>
            </a:r>
          </a:p>
          <a:p>
            <a:r>
              <a:rPr lang="en-GB" dirty="0"/>
              <a:t>[click]</a:t>
            </a:r>
          </a:p>
          <a:p>
            <a:r>
              <a:rPr lang="en-GB" dirty="0"/>
              <a:t>identifying synonyms and antonyms </a:t>
            </a:r>
          </a:p>
          <a:p>
            <a:r>
              <a:rPr lang="en-GB" dirty="0"/>
              <a:t>[click] </a:t>
            </a:r>
          </a:p>
          <a:p>
            <a:r>
              <a:rPr lang="en-GB" dirty="0"/>
              <a:t>and word substitution.</a:t>
            </a:r>
          </a:p>
          <a:p>
            <a:endParaRPr lang="en-GB" dirty="0"/>
          </a:p>
          <a:p>
            <a:r>
              <a:rPr lang="en-GB" dirty="0"/>
              <a:t>These are typical Y8 </a:t>
            </a:r>
            <a:r>
              <a:rPr lang="en-GB" dirty="0" err="1"/>
              <a:t>homeworks</a:t>
            </a:r>
            <a:r>
              <a:rPr lang="en-GB" dirty="0"/>
              <a:t>, all available on the NCELP portal.</a:t>
            </a:r>
          </a:p>
        </p:txBody>
      </p:sp>
      <p:sp>
        <p:nvSpPr>
          <p:cNvPr id="4" name="Slide Number Placeholder 3"/>
          <p:cNvSpPr>
            <a:spLocks noGrp="1"/>
          </p:cNvSpPr>
          <p:nvPr>
            <p:ph type="sldNum" sz="quarter" idx="5"/>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37169355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Substitution tasks continue into Y9 with increasing lengths of text.</a:t>
            </a:r>
          </a:p>
        </p:txBody>
      </p:sp>
      <p:sp>
        <p:nvSpPr>
          <p:cNvPr id="4" name="Slide Number Placeholder 3"/>
          <p:cNvSpPr>
            <a:spLocks noGrp="1"/>
          </p:cNvSpPr>
          <p:nvPr>
            <p:ph type="sldNum" sz="quarter" idx="5"/>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2383326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at KS4 we will want to continue to recycle previously taught language from KS3 that is on the new GCSE wordlist in combination with the learning of new words.  So, substitution activities will continue to have a really important place here.</a:t>
            </a:r>
          </a:p>
        </p:txBody>
      </p:sp>
      <p:sp>
        <p:nvSpPr>
          <p:cNvPr id="4" name="Slide Number Placeholder 3"/>
          <p:cNvSpPr>
            <a:spLocks noGrp="1"/>
          </p:cNvSpPr>
          <p:nvPr>
            <p:ph type="sldNum" sz="quarter" idx="5"/>
          </p:nvPr>
        </p:nvSpPr>
        <p:spPr/>
        <p:txBody>
          <a:bodyPr/>
          <a:lstStyle/>
          <a:p>
            <a:fld id="{051212F4-EB5A-464B-92EC-DACFCB1CC2CD}" type="slidenum">
              <a:rPr lang="en-GB" smtClean="0"/>
              <a:t>64</a:t>
            </a:fld>
            <a:endParaRPr lang="en-GB"/>
          </a:p>
        </p:txBody>
      </p:sp>
    </p:spTree>
    <p:extLst>
      <p:ext uri="{BB962C8B-B14F-4D97-AF65-F5344CB8AC3E}">
        <p14:creationId xmlns:p14="http://schemas.microsoft.com/office/powerpoint/2010/main" val="16795704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Longer text comprehension </a:t>
            </a:r>
            <a:r>
              <a:rPr lang="en-GB" b="0" dirty="0"/>
              <a:t>that recycles previously taught language in new contexts also serves to deepen vocabulary knowledge.</a:t>
            </a:r>
            <a:br>
              <a:rPr lang="en-GB" b="0" dirty="0"/>
            </a:br>
            <a:r>
              <a:rPr lang="en-GB" b="0" dirty="0"/>
              <a:t>This task type is one of my favourites.  You can ‘see and hear’ brains whirring in the classroom when you do this type of activity – it’s naturally absorbing – the task involvement level is really high – probably because it makes students think and think hard.</a:t>
            </a:r>
          </a:p>
          <a:p>
            <a:endParaRPr lang="en-GB" b="1" dirty="0"/>
          </a:p>
          <a:p>
            <a:r>
              <a:rPr lang="en-GB" b="1" dirty="0"/>
              <a:t>Timing: 5 minutes</a:t>
            </a:r>
            <a:br>
              <a:rPr lang="en-GB" dirty="0"/>
            </a:br>
            <a:br>
              <a:rPr lang="en-GB" b="1" dirty="0"/>
            </a:br>
            <a:r>
              <a:rPr lang="en-GB" b="1" dirty="0"/>
              <a:t>Aim: </a:t>
            </a:r>
            <a:r>
              <a:rPr lang="en-GB" b="0" dirty="0"/>
              <a:t>to learn about three famous young Germans and their dreams and achievements.</a:t>
            </a:r>
            <a:br>
              <a:rPr lang="en-GB" dirty="0"/>
            </a:br>
            <a:br>
              <a:rPr lang="en-GB" dirty="0"/>
            </a:br>
            <a:r>
              <a:rPr lang="en-GB" b="1" dirty="0"/>
              <a:t>Procedure:</a:t>
            </a:r>
            <a:br>
              <a:rPr lang="en-GB" dirty="0"/>
            </a:br>
            <a:r>
              <a:rPr lang="en-GB" dirty="0"/>
              <a:t>Ask students to read the three texts carefully. They will be asked questions on them in the following exercises!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Rassismus</a:t>
            </a:r>
            <a:r>
              <a:rPr lang="en-GB" baseline="0" dirty="0"/>
              <a:t> [&gt;5009] </a:t>
            </a:r>
            <a:r>
              <a:rPr lang="en-GB" baseline="0" dirty="0" err="1"/>
              <a:t>Migrationshintergrund</a:t>
            </a:r>
            <a:r>
              <a:rPr lang="en-GB" baseline="0" dirty="0"/>
              <a:t> [&gt;5009] </a:t>
            </a:r>
            <a:r>
              <a:rPr lang="en-GB" baseline="0" dirty="0" err="1"/>
              <a:t>inspirieren</a:t>
            </a:r>
            <a:r>
              <a:rPr lang="en-GB" baseline="0" dirty="0"/>
              <a:t> [&gt;5009] Tor [956] </a:t>
            </a:r>
            <a:r>
              <a:rPr lang="en-GB" baseline="0" dirty="0" err="1"/>
              <a:t>erzielen</a:t>
            </a:r>
            <a:r>
              <a:rPr lang="en-GB" baseline="0" dirty="0"/>
              <a:t> [1334]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Attributions</a:t>
            </a:r>
            <a:r>
              <a:rPr lang="en-GB" dirty="0"/>
              <a:t>:</a:t>
            </a:r>
          </a:p>
          <a:p>
            <a:r>
              <a:rPr lang="en-GB" b="0" dirty="0"/>
              <a:t>Photo of Ali Can: Jan </a:t>
            </a:r>
            <a:r>
              <a:rPr lang="en-GB" b="0" dirty="0" err="1"/>
              <a:t>Zappner</a:t>
            </a:r>
            <a:r>
              <a:rPr lang="en-GB" b="0" dirty="0"/>
              <a:t> / </a:t>
            </a:r>
            <a:r>
              <a:rPr lang="en-GB" b="0" dirty="0" err="1"/>
              <a:t>re:publica</a:t>
            </a:r>
            <a:r>
              <a:rPr lang="en-GB" b="0" dirty="0"/>
              <a:t> from Germany, CC BY-SA 2.0 &lt;https://creativecommons.org/licenses/by-sa/2.0&gt;, via Wikimedia Commons</a:t>
            </a:r>
          </a:p>
          <a:p>
            <a:r>
              <a:rPr lang="en-GB" b="0" dirty="0"/>
              <a:t>Photo of Florian Wirtz: </a:t>
            </a:r>
            <a:r>
              <a:rPr lang="en-GB" sz="1200" b="0" i="0" kern="1200" dirty="0">
                <a:solidFill>
                  <a:schemeClr val="tx1"/>
                </a:solidFill>
                <a:effectLst/>
                <a:latin typeface="+mn-lt"/>
                <a:ea typeface="+mn-ea"/>
                <a:cs typeface="+mn-cs"/>
              </a:rPr>
              <a:t>Bayer 04 Leverkusen </a:t>
            </a:r>
            <a:r>
              <a:rPr lang="en-GB" sz="1200" b="0" i="0" kern="1200" dirty="0" err="1">
                <a:solidFill>
                  <a:schemeClr val="tx1"/>
                </a:solidFill>
                <a:effectLst/>
                <a:latin typeface="+mn-lt"/>
                <a:ea typeface="+mn-ea"/>
                <a:cs typeface="+mn-cs"/>
              </a:rPr>
              <a:t>Fußball</a:t>
            </a:r>
            <a:r>
              <a:rPr lang="en-GB" sz="1200" b="0" i="0" kern="1200" dirty="0">
                <a:solidFill>
                  <a:schemeClr val="tx1"/>
                </a:solidFill>
                <a:effectLst/>
                <a:latin typeface="+mn-lt"/>
                <a:ea typeface="+mn-ea"/>
                <a:cs typeface="+mn-cs"/>
              </a:rPr>
              <a:t> GmbH</a:t>
            </a:r>
            <a:endParaRPr lang="en-GB" b="0" dirty="0"/>
          </a:p>
          <a:p>
            <a:r>
              <a:rPr lang="en-GB" b="0" dirty="0"/>
              <a:t>Photo of Luisa Neubauer: </a:t>
            </a:r>
            <a:r>
              <a:rPr lang="en-GB" b="0" dirty="0" err="1"/>
              <a:t>Ot</a:t>
            </a:r>
            <a:r>
              <a:rPr lang="en-GB" b="0" dirty="0"/>
              <a:t>, CC BY-SA 4.0 &lt;https://creativecommons.org/licenses/by-sa/4.0&gt;, via Wikimedia Commons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dirty="0"/>
              <a:t>Having looked at issues with the current GCSE, now let’s turn to comparing 2015 and 2022: similarities and differences.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17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work on comprehension of the previous texts.</a:t>
            </a:r>
            <a:br>
              <a:rPr lang="en-GB" dirty="0"/>
            </a:br>
            <a:br>
              <a:rPr lang="en-GB" dirty="0"/>
            </a:br>
            <a:r>
              <a:rPr lang="en-GB" b="1" dirty="0"/>
              <a:t>Procedure:</a:t>
            </a:r>
            <a:br>
              <a:rPr lang="en-GB" dirty="0"/>
            </a:br>
            <a:r>
              <a:rPr lang="en-GB" dirty="0"/>
              <a:t>1. Ask students to read each statement and decide if it refers to one of the three people, two of them, or all three.</a:t>
            </a:r>
          </a:p>
          <a:p>
            <a:r>
              <a:rPr lang="en-GB" dirty="0"/>
              <a:t>2. Refer back to the previous slide as needed. It may also be useful for students to have the previous slide as a handout, to refer to in the speaking task that follows.</a:t>
            </a:r>
          </a:p>
          <a:p>
            <a:r>
              <a:rPr lang="en-GB" dirty="0"/>
              <a:t>3. Click to reveal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FAF210-F003-4C93-992C-11A3B70796DC}"/>
              </a:ext>
            </a:extLst>
          </p:cNvPr>
          <p:cNvSpPr>
            <a:spLocks noGrp="1"/>
          </p:cNvSpPr>
          <p:nvPr>
            <p:ph type="body" idx="1"/>
          </p:nvPr>
        </p:nvSpPr>
        <p:spPr/>
        <p:txBody>
          <a:bodyPr/>
          <a:lstStyle/>
          <a:p>
            <a:pPr marL="0"/>
            <a:r>
              <a:rPr lang="en-GB" b="1" dirty="0"/>
              <a:t>Here is a text about </a:t>
            </a:r>
            <a:r>
              <a:rPr lang="en-GB" b="1" dirty="0" err="1"/>
              <a:t>Hanoucca</a:t>
            </a:r>
            <a:r>
              <a:rPr lang="en-GB" b="1" dirty="0"/>
              <a:t> </a:t>
            </a:r>
          </a:p>
          <a:p>
            <a:pPr marL="0"/>
            <a:r>
              <a:rPr lang="en-GB" b="1" dirty="0"/>
              <a:t>Followed by some practice at inferencing the meaning of words by using the words that we know they have already met several times and have been tested on</a:t>
            </a:r>
          </a:p>
          <a:p>
            <a:pPr marL="0"/>
            <a:r>
              <a:rPr lang="en-GB" b="1" dirty="0"/>
              <a:t>At this stage, lexical inferencing becomes possible because we are confident that they have a critical mass of vocabulary to start doing this.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9.1.2.7</a:t>
            </a:r>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a:t>
            </a:r>
            <a:r>
              <a:rPr lang="en-GB" b="0" baseline="0" dirty="0" err="1">
                <a:latin typeface="Century Gothic" panose="020B0502020202020204" pitchFamily="34" charset="0"/>
              </a:rPr>
              <a:t>bougie</a:t>
            </a:r>
            <a:r>
              <a:rPr lang="en-GB" b="0" baseline="0" dirty="0">
                <a:latin typeface="Century Gothic" panose="020B0502020202020204" pitchFamily="34" charset="0"/>
              </a:rPr>
              <a:t>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a:t>
            </a:r>
            <a:r>
              <a:rPr lang="en-GB" baseline="0" dirty="0" err="1"/>
              <a:t>spirituel</a:t>
            </a:r>
            <a:r>
              <a:rPr lang="en-GB" baseline="0" dirty="0"/>
              <a:t>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785330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https://www.aqa.org.uk/subjects/languages/gcse/french-8652/specification-at-a-glance</a:t>
            </a:r>
            <a:r>
              <a:rPr lang="en-GB"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249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8.3.1.1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P</a:t>
            </a:r>
            <a:r>
              <a:rPr lang="en-GB" dirty="0"/>
              <a:t>re-text activity to introduce key vocabulary; to revise the </a:t>
            </a:r>
            <a:r>
              <a:rPr lang="en-GB" i="1" dirty="0"/>
              <a:t>English ‘C’ to German ‘K’</a:t>
            </a:r>
            <a:r>
              <a:rPr lang="en-GB" dirty="0"/>
              <a:t> word pattern; to </a:t>
            </a:r>
            <a:r>
              <a:rPr lang="en-GB" sz="1200" dirty="0">
                <a:solidFill>
                  <a:srgbClr val="1F3864"/>
                </a:solidFill>
                <a:effectLst/>
                <a:latin typeface="Century Gothic" panose="020B0502020202020204" pitchFamily="34" charset="0"/>
                <a:ea typeface="Calibri" panose="020F0502020204030204" pitchFamily="34" charset="0"/>
                <a:cs typeface="Calibri" panose="020F0502020204030204" pitchFamily="34" charset="0"/>
              </a:rPr>
              <a:t>ask learners to anticipate what kind of text they will be reading</a:t>
            </a:r>
            <a:r>
              <a:rPr lang="en-GB" dirty="0"/>
              <a:t>.</a:t>
            </a:r>
            <a:br>
              <a:rPr lang="en-GB" dirty="0"/>
            </a:br>
            <a:br>
              <a:rPr lang="en-GB" dirty="0"/>
            </a:br>
            <a:r>
              <a:rPr lang="en-GB" b="1" dirty="0"/>
              <a:t>Procedure:</a:t>
            </a:r>
            <a:br>
              <a:rPr lang="en-GB" dirty="0"/>
            </a:br>
            <a:r>
              <a:rPr lang="en-GB" dirty="0"/>
              <a:t>1. Students read the words and think about what English words they look like. If students need an extra hint, pictorial clues appear on clicks.</a:t>
            </a:r>
          </a:p>
          <a:p>
            <a:r>
              <a:rPr lang="en-GB" dirty="0"/>
              <a:t>2. One by one, English definitions appear on clicks.</a:t>
            </a:r>
          </a:p>
          <a:p>
            <a:r>
              <a:rPr lang="en-GB" dirty="0"/>
              <a:t>3. Students use their knowledge of the </a:t>
            </a:r>
            <a:r>
              <a:rPr lang="en-GB" dirty="0" err="1"/>
              <a:t>c</a:t>
            </a:r>
            <a:r>
              <a:rPr lang="en-GB" dirty="0" err="1">
                <a:sym typeface="Wingdings" panose="05000000000000000000" pitchFamily="2" charset="2"/>
              </a:rPr>
              <a:t>k</a:t>
            </a:r>
            <a:r>
              <a:rPr lang="en-GB" dirty="0">
                <a:sym typeface="Wingdings" panose="05000000000000000000" pitchFamily="2" charset="2"/>
              </a:rPr>
              <a:t> spelling rule to complete the German words (at more advanced levels, step 2 could be carried out after step 3).</a:t>
            </a:r>
          </a:p>
          <a:p>
            <a:r>
              <a:rPr lang="en-GB" dirty="0">
                <a:sym typeface="Wingdings" panose="05000000000000000000" pitchFamily="2" charset="2"/>
              </a:rPr>
              <a:t>4. Click to reveal the German words in full.</a:t>
            </a:r>
            <a:endParaRPr lang="en-GB" dirty="0"/>
          </a:p>
          <a:p>
            <a:r>
              <a:rPr lang="en-GB" baseline="0" dirty="0"/>
              <a:t>5. Click to bring up the second part of the task. Give students just a few seconds to confer in pairs and share their views. There is no right or wrong answer – the purpose is to raise their interest by anticipating what the text might be about.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br>
              <a:rPr lang="en-GB" baseline="0" dirty="0"/>
            </a:br>
            <a:r>
              <a:rPr lang="en-GB" baseline="0" dirty="0" err="1"/>
              <a:t>Schauspiel</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cognates used (1 is the most frequent word in German): </a:t>
            </a:r>
            <a:br>
              <a:rPr lang="en-GB" baseline="0" dirty="0"/>
            </a:br>
            <a:r>
              <a:rPr lang="en-GB" baseline="0" dirty="0" err="1"/>
              <a:t>Politik</a:t>
            </a:r>
            <a:r>
              <a:rPr lang="en-GB" baseline="0" dirty="0"/>
              <a:t> [540] </a:t>
            </a:r>
            <a:r>
              <a:rPr lang="en-GB" baseline="0" dirty="0" err="1"/>
              <a:t>Dokument</a:t>
            </a:r>
            <a:r>
              <a:rPr lang="en-GB" baseline="0" dirty="0"/>
              <a:t> [3230] </a:t>
            </a:r>
            <a:r>
              <a:rPr lang="en-GB" baseline="0" dirty="0" err="1"/>
              <a:t>Kredit</a:t>
            </a:r>
            <a:r>
              <a:rPr lang="en-GB" baseline="0" dirty="0"/>
              <a:t> [2555] </a:t>
            </a:r>
            <a:r>
              <a:rPr lang="en-GB" baseline="0" dirty="0" err="1"/>
              <a:t>Protokoll</a:t>
            </a:r>
            <a:r>
              <a:rPr lang="en-GB" baseline="0" dirty="0"/>
              <a:t> [3624] Text [473] </a:t>
            </a:r>
            <a:r>
              <a:rPr lang="fr-FR" sz="1800" b="0" i="0" u="none" strike="noStrike" dirty="0" err="1">
                <a:solidFill>
                  <a:srgbClr val="000000"/>
                </a:solidFill>
                <a:effectLst/>
                <a:latin typeface="Century Gothic" panose="020B0502020202020204" pitchFamily="34" charset="0"/>
              </a:rPr>
              <a:t>Artikel</a:t>
            </a:r>
            <a:r>
              <a:rPr lang="fr-FR" dirty="0"/>
              <a:t> [1378]</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828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a GCSE word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9.1.1.3</a:t>
            </a:r>
          </a:p>
          <a:p>
            <a:r>
              <a:rPr lang="en-US" b="1" dirty="0"/>
              <a:t>Timing: 2 minutes</a:t>
            </a:r>
          </a:p>
          <a:p>
            <a:endParaRPr lang="en-US" b="1" dirty="0"/>
          </a:p>
          <a:p>
            <a:r>
              <a:rPr lang="en-US" b="1" dirty="0"/>
              <a:t>Aim: </a:t>
            </a:r>
            <a:r>
              <a:rPr lang="en-US" b="0" dirty="0"/>
              <a:t>To introduce the ‘English '-</a:t>
            </a:r>
            <a:r>
              <a:rPr lang="en-US" b="0" dirty="0" err="1"/>
              <a:t>ly</a:t>
            </a:r>
            <a:r>
              <a:rPr lang="en-US" b="0" dirty="0"/>
              <a:t>' ➜ French '-</a:t>
            </a:r>
            <a:r>
              <a:rPr lang="en-US" b="0" dirty="0" err="1"/>
              <a:t>ment</a:t>
            </a:r>
            <a:r>
              <a:rPr lang="en-US" b="0" dirty="0"/>
              <a:t>’ suffix pattern; to introduce rule for turning French adjectives into –</a:t>
            </a:r>
            <a:r>
              <a:rPr lang="en-US" b="0" dirty="0" err="1"/>
              <a:t>ment</a:t>
            </a:r>
            <a:r>
              <a:rPr lang="en-US" b="0" dirty="0"/>
              <a:t> </a:t>
            </a:r>
            <a:r>
              <a:rPr lang="en-US" b="0" dirty="0" err="1"/>
              <a:t>adeverbs</a:t>
            </a:r>
            <a:r>
              <a:rPr lang="en-US" b="0" dirty="0"/>
              <a:t> (feminine form of adjective + </a:t>
            </a:r>
            <a:r>
              <a:rPr lang="en-US" b="0" i="1" dirty="0"/>
              <a:t>–</a:t>
            </a:r>
            <a:r>
              <a:rPr lang="en-US" b="0" i="1" dirty="0" err="1"/>
              <a:t>ment</a:t>
            </a:r>
            <a:r>
              <a:rPr lang="en-US" b="0" i="1" dirty="0"/>
              <a:t>); </a:t>
            </a:r>
            <a:r>
              <a:rPr lang="en-US" b="0" dirty="0"/>
              <a:t>to link the pronunciation of </a:t>
            </a:r>
            <a:r>
              <a:rPr lang="en-US" b="0" i="1" dirty="0"/>
              <a:t>–</a:t>
            </a:r>
            <a:r>
              <a:rPr lang="en-US" b="0" i="1" dirty="0" err="1"/>
              <a:t>ment</a:t>
            </a:r>
            <a:r>
              <a:rPr lang="en-US" b="0" i="0" dirty="0"/>
              <a:t> adverbs with</a:t>
            </a:r>
            <a:r>
              <a:rPr lang="en-US" b="0" dirty="0"/>
              <a:t> SSC [</a:t>
            </a:r>
            <a:r>
              <a:rPr lang="en-US" b="0" dirty="0" err="1"/>
              <a:t>en</a:t>
            </a:r>
            <a:r>
              <a:rPr lang="en-US" b="0" dirty="0"/>
              <a:t>/an]. </a:t>
            </a:r>
            <a:br>
              <a:rPr lang="en-US" b="0" dirty="0"/>
            </a:br>
            <a:r>
              <a:rPr lang="en-US" b="1" dirty="0"/>
              <a:t>NB: </a:t>
            </a:r>
            <a:r>
              <a:rPr lang="en-US" b="0" dirty="0"/>
              <a:t>in this lesson, -</a:t>
            </a:r>
            <a:r>
              <a:rPr lang="en-US" b="0" dirty="0" err="1"/>
              <a:t>ment</a:t>
            </a:r>
            <a:r>
              <a:rPr lang="en-US" b="0" dirty="0"/>
              <a:t> adverbs are introduced for phonics practice only. As this derivational morphology pattern will be assessed, it will appear in systematic grammar activities in future lessons.</a:t>
            </a:r>
          </a:p>
          <a:p>
            <a:endParaRPr lang="en-US" b="1" dirty="0"/>
          </a:p>
          <a:p>
            <a:r>
              <a:rPr lang="en-US" b="1" dirty="0"/>
              <a:t>Procedure:</a:t>
            </a:r>
          </a:p>
          <a:p>
            <a:pPr marL="228600" indent="-228600">
              <a:buAutoNum type="arabicPeriod"/>
            </a:pPr>
            <a:r>
              <a:rPr lang="en-US" b="0" dirty="0"/>
              <a:t>Click to bring up information and run through example.</a:t>
            </a:r>
          </a:p>
          <a:p>
            <a:pPr marL="228600" indent="-228600">
              <a:buAutoNum type="arabicPeriod"/>
            </a:pPr>
            <a:r>
              <a:rPr lang="en-US" b="0" dirty="0"/>
              <a:t>Point out the cross linguistic similarity (adding a suffix to an adjective to make an adverb) and difference (the use of the  feminine form of the adjective in French).</a:t>
            </a:r>
          </a:p>
          <a:p>
            <a:pPr marL="228600" indent="-228600">
              <a:buAutoNum type="arabicPeriod"/>
            </a:pPr>
            <a:r>
              <a:rPr lang="en-US" b="0" dirty="0"/>
              <a:t>Draw attention to the pronunciation of the last syllable in </a:t>
            </a:r>
            <a:r>
              <a:rPr lang="en-US" b="0" i="1" dirty="0" err="1"/>
              <a:t>dangereusement</a:t>
            </a:r>
            <a:r>
              <a:rPr lang="en-US" b="0" i="0" dirty="0"/>
              <a:t> (SSC [</a:t>
            </a:r>
            <a:r>
              <a:rPr lang="en-US" b="0" i="0" dirty="0" err="1"/>
              <a:t>en</a:t>
            </a:r>
            <a:r>
              <a:rPr lang="en-US" b="0" i="0" dirty="0"/>
              <a:t>/an].)</a:t>
            </a:r>
            <a:endParaRPr lang="en-US" b="0" i="1"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dangereux</a:t>
            </a:r>
            <a:endParaRPr lang="en-US"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endParaRPr lang="en-US" sz="1200" b="1"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r>
              <a:rPr lang="en-US" sz="1200" b="1" dirty="0" err="1">
                <a:solidFill>
                  <a:srgbClr val="E87D1E"/>
                </a:solidFill>
                <a:latin typeface="Century Gothic" panose="020B0502020202020204" pitchFamily="34" charset="0"/>
              </a:rPr>
              <a:t>ment</a:t>
            </a:r>
            <a:endParaRPr lang="en-US" sz="1200" b="1" dirty="0">
              <a:solidFill>
                <a:srgbClr val="E87D1E"/>
              </a:solidFill>
              <a:latin typeface="Century Gothic" panose="020B0502020202020204" pitchFamily="34"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US" sz="1200" dirty="0" err="1">
                <a:solidFill>
                  <a:srgbClr val="4472C4">
                    <a:lumMod val="50000"/>
                  </a:srgbClr>
                </a:solidFill>
                <a:latin typeface="Century Gothic" panose="020B0502020202020204" pitchFamily="34" charset="0"/>
              </a:rPr>
              <a:t>dange</a:t>
            </a:r>
            <a:r>
              <a:rPr lang="en-US" sz="1200" b="0" dirty="0" err="1">
                <a:solidFill>
                  <a:srgbClr val="4472C4">
                    <a:lumMod val="50000"/>
                  </a:srgbClr>
                </a:solidFill>
                <a:latin typeface="Century Gothic" panose="020B0502020202020204" pitchFamily="34" charset="0"/>
              </a:rPr>
              <a:t>reuse</a:t>
            </a:r>
            <a:r>
              <a:rPr lang="en-US" sz="1200" b="0" dirty="0" err="1">
                <a:solidFill>
                  <a:srgbClr val="E87D1E"/>
                </a:solidFill>
                <a:latin typeface="Century Gothic" panose="020B0502020202020204" pitchFamily="34" charset="0"/>
              </a:rPr>
              <a:t>ment</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3736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endParaRPr lang="en-US" b="0" dirty="0"/>
          </a:p>
          <a:p>
            <a:endParaRPr lang="en-US" b="1" dirty="0"/>
          </a:p>
          <a:p>
            <a:r>
              <a:rPr lang="en-US" b="1" dirty="0"/>
              <a:t>Aim: </a:t>
            </a:r>
            <a:r>
              <a:rPr lang="en-US" b="0" dirty="0"/>
              <a:t>Oral production of adverbs containing SSC [</a:t>
            </a:r>
            <a:r>
              <a:rPr lang="en-US" b="0" dirty="0" err="1"/>
              <a:t>en</a:t>
            </a:r>
            <a:r>
              <a:rPr lang="en-US" b="0" dirty="0"/>
              <a:t>/an]; applying word pattern knowledge (creating adverbs by adding –</a:t>
            </a:r>
            <a:r>
              <a:rPr lang="en-US" b="0" dirty="0" err="1"/>
              <a:t>ment</a:t>
            </a:r>
            <a:r>
              <a:rPr lang="en-US" b="0" dirty="0"/>
              <a:t> to feminine adjective form); vocabulary recall.</a:t>
            </a:r>
          </a:p>
          <a:p>
            <a:endParaRPr lang="en-US" b="1" dirty="0"/>
          </a:p>
          <a:p>
            <a:r>
              <a:rPr lang="en-US" b="1" dirty="0"/>
              <a:t>Procedure:</a:t>
            </a:r>
          </a:p>
          <a:p>
            <a:pPr marL="0" indent="0">
              <a:buFont typeface="+mj-lt"/>
              <a:buNone/>
            </a:pPr>
            <a:r>
              <a:rPr lang="en-US" b="0" dirty="0"/>
              <a:t>1. Students read the list of English words. Explain that although they don’t yet know these words in French, they have all the knowledge they need to produce them.</a:t>
            </a:r>
          </a:p>
          <a:p>
            <a:pPr marL="0" indent="0">
              <a:buFont typeface="+mj-lt"/>
              <a:buNone/>
            </a:pPr>
            <a:r>
              <a:rPr lang="en-US" b="0" dirty="0"/>
              <a:t>2. Guide students through the first example. First, ask them what the adjectival form of ‘generally’ is, and have them recall the French (all the adjectives needed to complete the activity have been taught previously). </a:t>
            </a:r>
          </a:p>
          <a:p>
            <a:pPr marL="0" indent="0">
              <a:buFont typeface="+mj-lt"/>
              <a:buNone/>
            </a:pPr>
            <a:r>
              <a:rPr lang="en-US" b="0" dirty="0"/>
              <a:t>3. Second, ask students to produce the feminine form of the adjective.</a:t>
            </a:r>
          </a:p>
          <a:p>
            <a:pPr marL="0" indent="0">
              <a:buFont typeface="+mj-lt"/>
              <a:buNone/>
            </a:pPr>
            <a:r>
              <a:rPr lang="en-US" b="0" dirty="0"/>
              <a:t>4. Third, ask them to add the –</a:t>
            </a:r>
            <a:r>
              <a:rPr lang="en-US" b="0" dirty="0" err="1"/>
              <a:t>ment</a:t>
            </a:r>
            <a:r>
              <a:rPr lang="en-US" b="0" dirty="0"/>
              <a:t> ending and say the word aloud.</a:t>
            </a:r>
          </a:p>
          <a:p>
            <a:pPr marL="0" indent="0">
              <a:buFont typeface="+mj-lt"/>
              <a:buNone/>
            </a:pPr>
            <a:r>
              <a:rPr lang="en-US" b="0" dirty="0"/>
              <a:t>5. Students repeat steps 2-4 for seven further examples.</a:t>
            </a:r>
          </a:p>
          <a:p>
            <a:pPr marL="0" indent="0">
              <a:buFont typeface="+mj-lt"/>
              <a:buNone/>
            </a:pPr>
            <a:r>
              <a:rPr lang="en-US" b="0" dirty="0"/>
              <a:t>6</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Click to bring up answers one by one. Click on the audio button to hear the adverb said by a native speaker. Students repeat.</a:t>
            </a:r>
          </a:p>
          <a:p>
            <a:pPr marL="228600" indent="-228600">
              <a:buFont typeface="+mj-lt"/>
              <a:buAutoNum type="arabicPeriod"/>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kumimoji="0" lang="en-US" sz="1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Transcript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lang="en-GB" sz="1200" dirty="0" err="1">
                <a:solidFill>
                  <a:srgbClr val="4472C4">
                    <a:lumMod val="50000"/>
                  </a:srgbClr>
                </a:solidFill>
              </a:rPr>
              <a:t>dernièrement</a:t>
            </a:r>
            <a:endParaRPr lang="en-GB" sz="1200" dirty="0">
              <a:solidFill>
                <a:srgbClr val="4472C4">
                  <a:lumMod val="50000"/>
                </a:srgbClr>
              </a:solidFill>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généralement</a:t>
            </a:r>
            <a:r>
              <a:rPr lang="en-GB" baseline="0" dirty="0"/>
              <a:t> [1710], </a:t>
            </a:r>
            <a:r>
              <a:rPr lang="en-GB" sz="1200" dirty="0" err="1">
                <a:solidFill>
                  <a:srgbClr val="4472C4">
                    <a:lumMod val="50000"/>
                  </a:srgbClr>
                </a:solidFill>
              </a:rPr>
              <a:t>dernièrement</a:t>
            </a:r>
            <a:r>
              <a:rPr lang="en-GB" baseline="0" dirty="0"/>
              <a:t> [&gt;5000], </a:t>
            </a:r>
            <a:r>
              <a:rPr lang="en-GB" baseline="0" dirty="0" err="1"/>
              <a:t>tristement</a:t>
            </a:r>
            <a:r>
              <a:rPr lang="en-GB" baseline="0" dirty="0"/>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[593],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[2813],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 </a:t>
            </a:r>
            <a:r>
              <a:rPr lang="en-GB" sz="1200" dirty="0" err="1">
                <a:solidFill>
                  <a:srgbClr val="4472C4">
                    <a:lumMod val="50000"/>
                  </a:srgbClr>
                </a:solidFill>
              </a:rPr>
              <a:t>s</a:t>
            </a:r>
            <a:r>
              <a:rPr lang="en-GB" sz="1200" dirty="0" err="1">
                <a:solidFill>
                  <a:srgbClr val="4472C4">
                    <a:lumMod val="50000"/>
                  </a:srgbClr>
                </a:solidFill>
                <a:latin typeface="Century Gothic" panose="020B0502020202020204" pitchFamily="34" charset="0"/>
              </a:rPr>
              <a:t>ûr</a:t>
            </a:r>
            <a:r>
              <a:rPr lang="en-GB" sz="1200" dirty="0">
                <a:solidFill>
                  <a:srgbClr val="4472C4">
                    <a:lumMod val="50000"/>
                  </a:srgbClr>
                </a:solidFill>
                <a:latin typeface="Century Gothic" panose="020B0502020202020204" pitchFamily="34" charset="0"/>
              </a:rPr>
              <a:t> [270]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156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9.2.1.4</a:t>
            </a:r>
          </a:p>
          <a:p>
            <a:r>
              <a:rPr lang="en-GB" b="1" dirty="0"/>
              <a:t>Timing:</a:t>
            </a:r>
            <a:r>
              <a:rPr lang="en-GB" b="1" baseline="0" dirty="0"/>
              <a:t> 2 minutes</a:t>
            </a:r>
          </a:p>
          <a:p>
            <a:endParaRPr lang="en-GB" baseline="0" dirty="0"/>
          </a:p>
          <a:p>
            <a:r>
              <a:rPr lang="en-GB" b="1" baseline="0" dirty="0"/>
              <a:t>Aim: </a:t>
            </a:r>
            <a:r>
              <a:rPr lang="en-GB" b="0" baseline="0" dirty="0"/>
              <a:t>T</a:t>
            </a:r>
            <a:r>
              <a:rPr lang="en-GB" baseline="0" dirty="0"/>
              <a:t>o allow students to give an affective response to the text.</a:t>
            </a:r>
          </a:p>
          <a:p>
            <a:endParaRPr lang="en-GB" baseline="0" dirty="0"/>
          </a:p>
          <a:p>
            <a:r>
              <a:rPr lang="en-GB" b="1" baseline="0" dirty="0"/>
              <a:t>Procedure:</a:t>
            </a:r>
          </a:p>
          <a:p>
            <a:pPr marL="228600" indent="-228600">
              <a:buAutoNum type="arabicPeriod"/>
            </a:pPr>
            <a:r>
              <a:rPr lang="en-GB" b="0" baseline="0" dirty="0"/>
              <a:t>Click to bring up the pictures.</a:t>
            </a:r>
          </a:p>
          <a:p>
            <a:pPr marL="228600" indent="-228600">
              <a:buAutoNum type="arabicPeriod"/>
            </a:pPr>
            <a:r>
              <a:rPr lang="en-GB" b="0" baseline="0" dirty="0"/>
              <a:t>Elicit the translations of each one.</a:t>
            </a:r>
          </a:p>
          <a:p>
            <a:pPr marL="228600" indent="-228600">
              <a:buAutoNum type="arabicPeriod"/>
            </a:pPr>
            <a:r>
              <a:rPr lang="en-GB" b="0" baseline="0" dirty="0"/>
              <a:t>Either in whole-class format, or working in pairs, ask students to give their response to the story.</a:t>
            </a:r>
          </a:p>
          <a:p>
            <a:pPr marL="228600" indent="-228600">
              <a:buAutoNum type="arabicPeriod"/>
            </a:pPr>
            <a:r>
              <a:rPr lang="en-GB" b="0" baseline="0" dirty="0"/>
              <a:t>To provide some structure, several extracts from the text are also provided. Students could also be asked to give their opinion to teach of these, individually. They could also justify their opinion using a conjunction like ‘</a:t>
            </a:r>
            <a:r>
              <a:rPr lang="en-GB" b="0" baseline="0" dirty="0" err="1"/>
              <a:t>porque</a:t>
            </a:r>
            <a:r>
              <a:rPr lang="en-GB" b="0" baseline="0" dirty="0"/>
              <a:t>’. If so, it may be worth giving them a little extra time to consider their ideas and write notes, rather than expecting unprompted oral production.</a:t>
            </a:r>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s-GB" dirty="0"/>
              <a:t>equipaje [&gt;5000]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994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It’s been hard to be concise – there is so much to share about the new GCSE, but I would signpost you to the NCELP CPD course to learn more about all of this – it’s a 5-module course that can be done in a multitude of different ways.  And there is an additional self-access module in assessment and a soon to be released 7</a:t>
            </a:r>
            <a:r>
              <a:rPr lang="en-GB" sz="1200" baseline="30000" dirty="0">
                <a:effectLst/>
                <a:latin typeface="Calibri" panose="020F0502020204030204" pitchFamily="34" charset="0"/>
                <a:ea typeface="Calibri" panose="020F0502020204030204" pitchFamily="34" charset="0"/>
              </a:rPr>
              <a:t>th</a:t>
            </a:r>
            <a:r>
              <a:rPr lang="en-GB" sz="1200" dirty="0">
                <a:effectLst/>
                <a:latin typeface="Calibri" panose="020F0502020204030204" pitchFamily="34" charset="0"/>
                <a:ea typeface="Calibri" panose="020F0502020204030204" pitchFamily="34" charset="0"/>
              </a:rPr>
              <a:t> one on developing target language use.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557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Times New Roman" panose="02020603050405020304" pitchFamily="18" charset="0"/>
              </a:rPr>
              <a:t>Thank you for listening. If you are interested in thinking more about pedagogy related to the new GCSE then I can recommend NCELP’s free CPD course  - there’s a self-access course that anyone can do, it’s flexible to do in your own time.  There is also a blended version of the course which combines self-study with teach meets for an opportunity to engage with a course leader and other teachers.</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74</a:t>
            </a:fld>
            <a:endParaRPr lang="en-GB"/>
          </a:p>
        </p:txBody>
      </p:sp>
    </p:spTree>
    <p:extLst>
      <p:ext uri="{BB962C8B-B14F-4D97-AF65-F5344CB8AC3E}">
        <p14:creationId xmlns:p14="http://schemas.microsoft.com/office/powerpoint/2010/main" val="12703888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Roboto" panose="02000000000000000000" pitchFamily="2" charset="0"/>
              </a:rPr>
              <a:t>https://docs.google.com/forms/d/e/1FAIpQLSeXo5f7pfXwF8W8S6Ry1jEi4VfJ0ZhRVsw-ly1GbuH9Ry2uCg/viewform?usp=share_link</a:t>
            </a:r>
            <a:endParaRPr lang="en-GB"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rPr>
              <a:t>If you want to be in touch with me – you can email me through my website or find me on Twitter.</a:t>
            </a:r>
            <a:endParaRPr lang="en-GB" sz="1200" b="0" i="1" dirty="0">
              <a:effectLst/>
              <a:latin typeface="Calibri" panose="020F0502020204030204" pitchFamily="34" charset="0"/>
              <a:ea typeface="Times New Roman" panose="02020603050405020304" pitchFamily="18" charset="0"/>
            </a:endParaRPr>
          </a:p>
          <a:p>
            <a:r>
              <a:rPr lang="en-GB" dirty="0"/>
              <a:t>And just before you go, please do let me know if today’s session has been helpful in a one-question survey (with space to write more if people want, including anything you feel you need more help with).</a:t>
            </a:r>
          </a:p>
        </p:txBody>
      </p:sp>
      <p:sp>
        <p:nvSpPr>
          <p:cNvPr id="4" name="Slide Number Placeholder 3"/>
          <p:cNvSpPr>
            <a:spLocks noGrp="1"/>
          </p:cNvSpPr>
          <p:nvPr>
            <p:ph type="sldNum" sz="quarter" idx="5"/>
          </p:nvPr>
        </p:nvSpPr>
        <p:spPr/>
        <p:txBody>
          <a:bodyPr/>
          <a:lstStyle/>
          <a:p>
            <a:fld id="{051212F4-EB5A-464B-92EC-DACFCB1CC2CD}" type="slidenum">
              <a:rPr lang="en-GB" smtClean="0"/>
              <a:t>75</a:t>
            </a:fld>
            <a:endParaRPr lang="en-GB"/>
          </a:p>
        </p:txBody>
      </p:sp>
    </p:spTree>
    <p:extLst>
      <p:ext uri="{BB962C8B-B14F-4D97-AF65-F5344CB8AC3E}">
        <p14:creationId xmlns:p14="http://schemas.microsoft.com/office/powerpoint/2010/main" val="313673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new GCSE Subject Content tries to address these issues.</a:t>
            </a:r>
            <a:endParaRPr/>
          </a:p>
          <a:p>
            <a:pPr marL="0" lvl="0" indent="0" algn="l" rtl="0">
              <a:lnSpc>
                <a:spcPct val="100000"/>
              </a:lnSpc>
              <a:spcBef>
                <a:spcPts val="0"/>
              </a:spcBef>
              <a:spcAft>
                <a:spcPts val="0"/>
              </a:spcAft>
              <a:buSzPts val="1400"/>
              <a:buNone/>
            </a:pPr>
            <a:r>
              <a:rPr lang="en-GB"/>
              <a:t>But of course there are some key areas of continuity with the 2015 (the current) subject content.</a:t>
            </a:r>
            <a:endParaRPr/>
          </a:p>
          <a:p>
            <a:pPr marL="0" lvl="0" indent="0" algn="l" rtl="0">
              <a:lnSpc>
                <a:spcPct val="100000"/>
              </a:lnSpc>
              <a:spcBef>
                <a:spcPts val="0"/>
              </a:spcBef>
              <a:spcAft>
                <a:spcPts val="0"/>
              </a:spcAft>
              <a:buSzPts val="1400"/>
              <a:buNone/>
            </a:pPr>
            <a:r>
              <a:rPr lang="en-GB"/>
              <a:t>Let’s look at these first.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[cue animation]</a:t>
            </a:r>
            <a:endParaRPr/>
          </a:p>
          <a:p>
            <a:pPr marL="0" marR="0" lvl="0" indent="0" algn="l" rtl="0">
              <a:lnSpc>
                <a:spcPct val="100000"/>
              </a:lnSpc>
              <a:spcBef>
                <a:spcPts val="0"/>
              </a:spcBef>
              <a:spcAft>
                <a:spcPts val="0"/>
              </a:spcAft>
              <a:buClr>
                <a:srgbClr val="000000"/>
              </a:buClr>
              <a:buSzPts val="1400"/>
              <a:buFont typeface="Arial"/>
              <a:buNone/>
            </a:pPr>
            <a:r>
              <a:rPr lang="en-GB"/>
              <a:t>The broad subject aims have not changed.  The aims are still to: </a:t>
            </a:r>
            <a:r>
              <a:rPr lang="en-GB" b="1" u="none"/>
              <a:t>[cue animation for each bullet</a:t>
            </a:r>
            <a:r>
              <a:rPr lang="en-GB" b="1" u="sng"/>
              <a:t>]</a:t>
            </a:r>
            <a:endParaRPr u="sng"/>
          </a:p>
          <a:p>
            <a:pPr marL="685800" lvl="1" indent="-228600" algn="l" rtl="0">
              <a:lnSpc>
                <a:spcPct val="90000"/>
              </a:lnSpc>
              <a:spcBef>
                <a:spcPts val="500"/>
              </a:spcBef>
              <a:spcAft>
                <a:spcPts val="0"/>
              </a:spcAft>
              <a:buClr>
                <a:srgbClr val="1F3864"/>
              </a:buClr>
              <a:buSzPts val="1200"/>
              <a:buChar char="•"/>
            </a:pPr>
            <a:r>
              <a:rPr lang="en-GB"/>
              <a:t>develop ability and ambition to communicate in speech and writing</a:t>
            </a:r>
            <a:endParaRPr/>
          </a:p>
          <a:p>
            <a:pPr marL="685800" lvl="1" indent="-228600" algn="l" rtl="0">
              <a:lnSpc>
                <a:spcPct val="90000"/>
              </a:lnSpc>
              <a:spcBef>
                <a:spcPts val="500"/>
              </a:spcBef>
              <a:spcAft>
                <a:spcPts val="0"/>
              </a:spcAft>
              <a:buClr>
                <a:srgbClr val="1F3864"/>
              </a:buClr>
              <a:buSzPts val="1200"/>
              <a:buChar char="•"/>
            </a:pPr>
            <a:r>
              <a:rPr lang="en-GB"/>
              <a:t>expand students’ horizons</a:t>
            </a:r>
            <a:endParaRPr/>
          </a:p>
          <a:p>
            <a:pPr marL="685800" lvl="1" indent="-228600" algn="l" rtl="0">
              <a:lnSpc>
                <a:spcPct val="90000"/>
              </a:lnSpc>
              <a:spcBef>
                <a:spcPts val="500"/>
              </a:spcBef>
              <a:spcAft>
                <a:spcPts val="0"/>
              </a:spcAft>
              <a:buClr>
                <a:srgbClr val="1F3864"/>
              </a:buClr>
              <a:buSzPts val="1200"/>
              <a:buChar char="•"/>
            </a:pPr>
            <a:r>
              <a:rPr lang="en-GB"/>
              <a:t>encourage them to step beyond familiar cultural boundaries</a:t>
            </a:r>
            <a:endParaRPr/>
          </a:p>
          <a:p>
            <a:pPr marL="685800" lvl="1" indent="-228600" algn="l" rtl="0">
              <a:lnSpc>
                <a:spcPct val="90000"/>
              </a:lnSpc>
              <a:spcBef>
                <a:spcPts val="500"/>
              </a:spcBef>
              <a:spcAft>
                <a:spcPts val="0"/>
              </a:spcAft>
              <a:buClr>
                <a:srgbClr val="1F3864"/>
              </a:buClr>
              <a:buSzPts val="1200"/>
              <a:buChar char="•"/>
            </a:pPr>
            <a:r>
              <a:rPr lang="en-GB"/>
              <a:t>develop new ways of seeing the world</a:t>
            </a:r>
            <a:endParaRPr/>
          </a:p>
          <a:p>
            <a:pPr marL="685800" lvl="1" indent="-228600" algn="l" rtl="0">
              <a:lnSpc>
                <a:spcPct val="90000"/>
              </a:lnSpc>
              <a:spcBef>
                <a:spcPts val="500"/>
              </a:spcBef>
              <a:spcAft>
                <a:spcPts val="0"/>
              </a:spcAft>
              <a:buClr>
                <a:srgbClr val="1F3864"/>
              </a:buClr>
              <a:buSzPts val="1200"/>
              <a:buChar char="•"/>
            </a:pPr>
            <a:r>
              <a:rPr lang="en-GB"/>
              <a:t>provide a strong foundation for further study</a:t>
            </a:r>
            <a:endParaRPr/>
          </a:p>
          <a:p>
            <a:pPr marL="457200" lvl="1" indent="0" algn="l" rtl="0">
              <a:lnSpc>
                <a:spcPct val="90000"/>
              </a:lnSpc>
              <a:spcBef>
                <a:spcPts val="500"/>
              </a:spcBef>
              <a:spcAft>
                <a:spcPts val="0"/>
              </a:spcAft>
              <a:buClr>
                <a:srgbClr val="1F3864"/>
              </a:buClr>
              <a:buSzPts val="1200"/>
              <a:buNone/>
            </a:pPr>
            <a:endParaRPr/>
          </a:p>
          <a:p>
            <a:pPr marL="0" lvl="1" indent="0" algn="l" rtl="0">
              <a:lnSpc>
                <a:spcPct val="90000"/>
              </a:lnSpc>
              <a:spcBef>
                <a:spcPts val="500"/>
              </a:spcBef>
              <a:spcAft>
                <a:spcPts val="0"/>
              </a:spcAft>
              <a:buClr>
                <a:srgbClr val="1F3864"/>
              </a:buClr>
              <a:buSzPts val="1200"/>
              <a:buNone/>
            </a:pPr>
            <a:r>
              <a:rPr lang="en-GB" b="1"/>
              <a:t>[cue animation]</a:t>
            </a:r>
            <a:endParaRPr/>
          </a:p>
          <a:p>
            <a:pPr marL="0" lvl="1" indent="0" algn="l" rtl="0">
              <a:lnSpc>
                <a:spcPct val="90000"/>
              </a:lnSpc>
              <a:spcBef>
                <a:spcPts val="500"/>
              </a:spcBef>
              <a:spcAft>
                <a:spcPts val="0"/>
              </a:spcAft>
              <a:buClr>
                <a:srgbClr val="1F3864"/>
              </a:buClr>
              <a:buSzPts val="1200"/>
              <a:buNone/>
            </a:pPr>
            <a:r>
              <a:rPr lang="en-GB"/>
              <a:t>There is a stated broadly equal emphasis on listening, speaking, reading and writing as before.</a:t>
            </a:r>
            <a:endParaRPr/>
          </a:p>
          <a:p>
            <a:pPr marL="0" marR="0" lvl="1" indent="0" algn="l" rtl="0">
              <a:lnSpc>
                <a:spcPct val="90000"/>
              </a:lnSpc>
              <a:spcBef>
                <a:spcPts val="500"/>
              </a:spcBef>
              <a:spcAft>
                <a:spcPts val="0"/>
              </a:spcAft>
              <a:buClr>
                <a:srgbClr val="1F3864"/>
              </a:buClr>
              <a:buSzPts val="1200"/>
              <a:buFont typeface="Arial"/>
              <a:buNone/>
            </a:pPr>
            <a:r>
              <a:rPr lang="en-GB" b="1"/>
              <a:t>[cue animation]</a:t>
            </a:r>
            <a:endParaRPr/>
          </a:p>
          <a:p>
            <a:pPr marL="0" lvl="1" indent="0" algn="l" rtl="0">
              <a:lnSpc>
                <a:spcPct val="90000"/>
              </a:lnSpc>
              <a:spcBef>
                <a:spcPts val="500"/>
              </a:spcBef>
              <a:spcAft>
                <a:spcPts val="0"/>
              </a:spcAft>
              <a:buClr>
                <a:srgbClr val="1F3864"/>
              </a:buClr>
              <a:buSzPts val="1200"/>
              <a:buNone/>
            </a:pPr>
            <a:r>
              <a:rPr lang="en-GB"/>
              <a:t>Language teaching will be embedded in the contexts where the language is spoken.</a:t>
            </a:r>
            <a:endParaRPr/>
          </a:p>
          <a:p>
            <a:pPr marL="0" marR="0" lvl="1" indent="0" algn="l" rtl="0">
              <a:lnSpc>
                <a:spcPct val="90000"/>
              </a:lnSpc>
              <a:spcBef>
                <a:spcPts val="500"/>
              </a:spcBef>
              <a:spcAft>
                <a:spcPts val="0"/>
              </a:spcAft>
              <a:buClr>
                <a:srgbClr val="1F3864"/>
              </a:buClr>
              <a:buSzPts val="1200"/>
              <a:buFont typeface="Arial"/>
              <a:buNone/>
            </a:pPr>
            <a:r>
              <a:rPr lang="en-GB" b="1"/>
              <a:t>[cue animation]</a:t>
            </a:r>
            <a:endParaRPr/>
          </a:p>
          <a:p>
            <a:pPr marL="0" marR="0" lvl="1" indent="0" algn="l" rtl="0">
              <a:lnSpc>
                <a:spcPct val="90000"/>
              </a:lnSpc>
              <a:spcBef>
                <a:spcPts val="500"/>
              </a:spcBef>
              <a:spcAft>
                <a:spcPts val="0"/>
              </a:spcAft>
              <a:buClr>
                <a:srgbClr val="1F3864"/>
              </a:buClr>
              <a:buSzPts val="1200"/>
              <a:buFont typeface="Arial"/>
              <a:buNone/>
            </a:pPr>
            <a:r>
              <a:rPr lang="en-GB"/>
              <a:t>Teaching and learning will build on the knowledge set out in the KS2 and KS3 National Curriculum Programmes of Study</a:t>
            </a:r>
            <a:endParaRPr/>
          </a:p>
          <a:p>
            <a:pPr marL="0" marR="0" lvl="1" indent="0" algn="l" rtl="0">
              <a:lnSpc>
                <a:spcPct val="90000"/>
              </a:lnSpc>
              <a:spcBef>
                <a:spcPts val="500"/>
              </a:spcBef>
              <a:spcAft>
                <a:spcPts val="0"/>
              </a:spcAft>
              <a:buClr>
                <a:srgbClr val="1F3864"/>
              </a:buClr>
              <a:buSzPts val="1200"/>
              <a:buFont typeface="Arial"/>
              <a:buNone/>
            </a:pPr>
            <a:r>
              <a:rPr lang="en-GB" b="1"/>
              <a:t>[cue animation]</a:t>
            </a:r>
            <a:endParaRPr/>
          </a:p>
          <a:p>
            <a:pPr marL="0" marR="0" lvl="1" indent="0" algn="l" rtl="0">
              <a:lnSpc>
                <a:spcPct val="90000"/>
              </a:lnSpc>
              <a:spcBef>
                <a:spcPts val="500"/>
              </a:spcBef>
              <a:spcAft>
                <a:spcPts val="0"/>
              </a:spcAft>
              <a:buClr>
                <a:srgbClr val="1F3864"/>
              </a:buClr>
              <a:buSzPts val="1200"/>
              <a:buFont typeface="Arial"/>
              <a:buNone/>
            </a:pPr>
            <a:r>
              <a:rPr lang="en-GB"/>
              <a:t>Grammar and vocabulary remain significant areas of knowledge, though, as we will see, they are more clearly specified</a:t>
            </a:r>
            <a:endParaRPr/>
          </a:p>
          <a:p>
            <a:pPr marL="0" marR="0" lvl="1" indent="0" algn="l" rtl="0">
              <a:lnSpc>
                <a:spcPct val="90000"/>
              </a:lnSpc>
              <a:spcBef>
                <a:spcPts val="500"/>
              </a:spcBef>
              <a:spcAft>
                <a:spcPts val="0"/>
              </a:spcAft>
              <a:buClr>
                <a:srgbClr val="1F3864"/>
              </a:buClr>
              <a:buSzPts val="1200"/>
              <a:buFont typeface="Arial"/>
              <a:buNone/>
            </a:pPr>
            <a:r>
              <a:rPr lang="en-GB" b="1"/>
              <a:t>[cue animation]</a:t>
            </a:r>
            <a:endParaRPr/>
          </a:p>
          <a:p>
            <a:pPr marL="0" marR="0" lvl="1" indent="0" algn="l" rtl="0">
              <a:lnSpc>
                <a:spcPct val="90000"/>
              </a:lnSpc>
              <a:spcBef>
                <a:spcPts val="500"/>
              </a:spcBef>
              <a:spcAft>
                <a:spcPts val="0"/>
              </a:spcAft>
              <a:buClr>
                <a:srgbClr val="1F3864"/>
              </a:buClr>
              <a:buSzPts val="1200"/>
              <a:buFont typeface="Arial"/>
              <a:buNone/>
            </a:pPr>
            <a:r>
              <a:rPr lang="en-GB"/>
              <a:t>The speaking component of the exam will still include role play and question and answer based on one or more visual stimuli, and there will still be conversation</a:t>
            </a:r>
            <a:endParaRPr/>
          </a:p>
          <a:p>
            <a:pPr marL="0" marR="0" lvl="1" indent="0" algn="l" rtl="0">
              <a:lnSpc>
                <a:spcPct val="90000"/>
              </a:lnSpc>
              <a:spcBef>
                <a:spcPts val="500"/>
              </a:spcBef>
              <a:spcAft>
                <a:spcPts val="0"/>
              </a:spcAft>
              <a:buClr>
                <a:srgbClr val="1F3864"/>
              </a:buClr>
              <a:buSzPts val="1200"/>
              <a:buFont typeface="Arial"/>
              <a:buNone/>
            </a:pPr>
            <a:endParaRPr/>
          </a:p>
          <a:p>
            <a:pPr marL="0" marR="0" lvl="1" indent="0" algn="l" rtl="0">
              <a:lnSpc>
                <a:spcPct val="90000"/>
              </a:lnSpc>
              <a:spcBef>
                <a:spcPts val="500"/>
              </a:spcBef>
              <a:spcAft>
                <a:spcPts val="0"/>
              </a:spcAft>
              <a:buClr>
                <a:srgbClr val="1F3864"/>
              </a:buClr>
              <a:buSzPts val="1200"/>
              <a:buFont typeface="Arial"/>
              <a:buNone/>
            </a:pPr>
            <a:r>
              <a:rPr lang="en-GB"/>
              <a:t>Let’s now turn to the main differences.</a:t>
            </a:r>
            <a:endParaRPr/>
          </a:p>
          <a:p>
            <a:pPr marL="0" lvl="1" indent="0" algn="l" rtl="0">
              <a:lnSpc>
                <a:spcPct val="90000"/>
              </a:lnSpc>
              <a:spcBef>
                <a:spcPts val="500"/>
              </a:spcBef>
              <a:spcAft>
                <a:spcPts val="0"/>
              </a:spcAft>
              <a:buClr>
                <a:srgbClr val="1F3864"/>
              </a:buClr>
              <a:buSzPts val="1200"/>
              <a:buNone/>
            </a:pPr>
            <a:endParaRPr/>
          </a:p>
          <a:p>
            <a:pPr marL="685800" lvl="1" indent="-152400" algn="l" rtl="0">
              <a:lnSpc>
                <a:spcPct val="90000"/>
              </a:lnSpc>
              <a:spcBef>
                <a:spcPts val="500"/>
              </a:spcBef>
              <a:spcAft>
                <a:spcPts val="0"/>
              </a:spcAft>
              <a:buClr>
                <a:srgbClr val="1F3864"/>
              </a:buClr>
              <a:buSzPts val="1200"/>
              <a:buNone/>
            </a:pPr>
            <a:endParaRPr/>
          </a:p>
        </p:txBody>
      </p:sp>
      <p:sp>
        <p:nvSpPr>
          <p:cNvPr id="252" name="Google Shape;25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There are a number of key differences.  We summarise them briefly here, and draw out their implications in more detail in the next part of the session.</a:t>
            </a:r>
            <a:br>
              <a:rPr lang="en-GB" dirty="0"/>
            </a:br>
            <a:br>
              <a:rPr lang="en-GB" dirty="0"/>
            </a:br>
            <a:r>
              <a:rPr lang="en-GB" b="1" dirty="0"/>
              <a:t>[cue animation]</a:t>
            </a:r>
            <a:endParaRPr dirty="0"/>
          </a:p>
          <a:p>
            <a:pPr marL="0" marR="0" lvl="0" indent="0" algn="l" rtl="0">
              <a:lnSpc>
                <a:spcPct val="100000"/>
              </a:lnSpc>
              <a:spcBef>
                <a:spcPts val="0"/>
              </a:spcBef>
              <a:spcAft>
                <a:spcPts val="0"/>
              </a:spcAft>
              <a:buClr>
                <a:srgbClr val="000000"/>
              </a:buClr>
              <a:buSzPts val="1400"/>
              <a:buFont typeface="Arial"/>
              <a:buNone/>
            </a:pPr>
            <a:r>
              <a:rPr lang="en-GB" dirty="0"/>
              <a:t>Moving beyond the isolated skills of listening, speaking, reading and writing, sound-spelling correspondences (or SSC) are now included in the Subject Content. Students will need to demonstrate ability in </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marR="0" lvl="0" indent="0" algn="l" rtl="0">
              <a:lnSpc>
                <a:spcPct val="100000"/>
              </a:lnSpc>
              <a:spcBef>
                <a:spcPts val="0"/>
              </a:spcBef>
              <a:spcAft>
                <a:spcPts val="0"/>
              </a:spcAft>
              <a:buClr>
                <a:srgbClr val="000000"/>
              </a:buClr>
              <a:buSzPts val="1400"/>
              <a:buFont typeface="Arial"/>
              <a:buNone/>
            </a:pPr>
            <a:r>
              <a:rPr lang="en-GB" dirty="0"/>
              <a:t>transcription and</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lvl="0" indent="0" algn="l" rtl="0">
              <a:lnSpc>
                <a:spcPct val="100000"/>
              </a:lnSpc>
              <a:spcBef>
                <a:spcPts val="0"/>
              </a:spcBef>
              <a:spcAft>
                <a:spcPts val="0"/>
              </a:spcAft>
              <a:buSzPts val="1400"/>
              <a:buNone/>
            </a:pPr>
            <a:r>
              <a:rPr lang="en-GB" dirty="0"/>
              <a:t>decoding (i.e., reading aloud).</a:t>
            </a:r>
            <a:endParaRPr dirty="0"/>
          </a:p>
          <a:p>
            <a:pPr marL="0" lvl="0" indent="0" algn="l" rtl="0">
              <a:lnSpc>
                <a:spcPct val="100000"/>
              </a:lnSpc>
              <a:spcBef>
                <a:spcPts val="0"/>
              </a:spcBef>
              <a:spcAft>
                <a:spcPts val="0"/>
              </a:spcAft>
              <a:buSzPts val="1400"/>
              <a:buNone/>
            </a:pPr>
            <a:r>
              <a:rPr lang="en-GB" dirty="0"/>
              <a:t>(This is the first time that multi-modal assessments have been deliberately and explicitly included in the GCSE, i.e. listening and writing, reading and speaking.  Of course, we have long recognised that some of the current GCSE assessments have mixed-skill elements, but this was not explicitly acknowledged or taken account of in the mark schemes – for example, written comprehension of target language role play prompts in the speaking, or target language questions in the listening.)</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lvl="0" indent="0" algn="l" rtl="0">
              <a:lnSpc>
                <a:spcPct val="100000"/>
              </a:lnSpc>
              <a:spcBef>
                <a:spcPts val="0"/>
              </a:spcBef>
              <a:spcAft>
                <a:spcPts val="0"/>
              </a:spcAft>
              <a:buSzPts val="1400"/>
              <a:buNone/>
            </a:pPr>
            <a:r>
              <a:rPr lang="en-GB" dirty="0"/>
              <a:t>There will be a defined vocabulary list for the first time.  The composition of the list -1200 words at Foundation, 1700 words at higher - with 85% words from the most common 2000 and 15% words of any frequency, plus 30 multi-word phrases e.g. ‘il y a’, and 20 cultural items) gives a total word count of 1250 and 1750 words for F and H respectively.  There is a lot more detail provided in the Subject Content about this, so we will explore this further in the next part of the presentation.</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marR="0" lvl="0" indent="0" algn="l" rtl="0">
              <a:lnSpc>
                <a:spcPct val="100000"/>
              </a:lnSpc>
              <a:spcBef>
                <a:spcPts val="0"/>
              </a:spcBef>
              <a:spcAft>
                <a:spcPts val="0"/>
              </a:spcAft>
              <a:buClr>
                <a:srgbClr val="000000"/>
              </a:buClr>
              <a:buSzPts val="1400"/>
              <a:buFont typeface="Arial"/>
              <a:buNone/>
            </a:pPr>
            <a:r>
              <a:rPr lang="en-GB" b="0" dirty="0"/>
              <a:t>And it’s important to note that no assumptions are made about vocabulary learnt at KS2 or KS3.</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228600" lvl="0" indent="-228600" algn="l" rtl="0">
              <a:lnSpc>
                <a:spcPct val="100000"/>
              </a:lnSpc>
              <a:spcBef>
                <a:spcPts val="0"/>
              </a:spcBef>
              <a:spcAft>
                <a:spcPts val="0"/>
              </a:spcAft>
              <a:buSzPts val="1200"/>
              <a:buNone/>
            </a:pPr>
            <a:r>
              <a:rPr lang="en-GB" dirty="0"/>
              <a:t>The grammar content has been much more clearly defined.  Overall the content has reduced, as we will see in more detail later in the session.</a:t>
            </a:r>
            <a:endParaRPr dirty="0"/>
          </a:p>
          <a:p>
            <a:pPr marL="228600" lvl="0" indent="-228600" algn="l" rtl="0">
              <a:lnSpc>
                <a:spcPct val="100000"/>
              </a:lnSpc>
              <a:spcBef>
                <a:spcPts val="0"/>
              </a:spcBef>
              <a:spcAft>
                <a:spcPts val="0"/>
              </a:spcAft>
              <a:buSzPts val="1200"/>
              <a:buNone/>
            </a:pPr>
            <a:r>
              <a:rPr lang="en-GB" b="1" dirty="0"/>
              <a:t>[cue animation]</a:t>
            </a:r>
            <a:endParaRPr dirty="0"/>
          </a:p>
          <a:p>
            <a:pPr marL="228600" lvl="0" indent="-228600" algn="l" rtl="0">
              <a:lnSpc>
                <a:spcPct val="100000"/>
              </a:lnSpc>
              <a:spcBef>
                <a:spcPts val="0"/>
              </a:spcBef>
              <a:spcAft>
                <a:spcPts val="0"/>
              </a:spcAft>
              <a:buSzPts val="1200"/>
              <a:buNone/>
            </a:pPr>
            <a:r>
              <a:rPr lang="en-GB" dirty="0" err="1"/>
              <a:t>Ofqual’s</a:t>
            </a:r>
            <a:r>
              <a:rPr lang="en-GB" dirty="0"/>
              <a:t> </a:t>
            </a:r>
            <a:r>
              <a:rPr lang="en-GB" b="0" dirty="0"/>
              <a:t>assessment objectives now accommodate the ‘mixed skills’ of transcription and read aloud, so they break down like this: </a:t>
            </a:r>
            <a:endParaRPr dirty="0"/>
          </a:p>
          <a:p>
            <a:pPr marL="228600" marR="0" lvl="0" indent="-228600" algn="l" rtl="0">
              <a:lnSpc>
                <a:spcPct val="100000"/>
              </a:lnSpc>
              <a:spcBef>
                <a:spcPts val="0"/>
              </a:spcBef>
              <a:spcAft>
                <a:spcPts val="0"/>
              </a:spcAft>
              <a:buClr>
                <a:srgbClr val="000000"/>
              </a:buClr>
              <a:buSzPts val="1200"/>
              <a:buFont typeface="Arial"/>
              <a:buNone/>
            </a:pPr>
            <a:r>
              <a:rPr lang="en-GB" b="1" dirty="0"/>
              <a:t>[cue animation]</a:t>
            </a:r>
            <a:endParaRPr dirty="0"/>
          </a:p>
          <a:p>
            <a:pPr marL="228600" lvl="0" indent="-228600" algn="l" rtl="0">
              <a:lnSpc>
                <a:spcPct val="100000"/>
              </a:lnSpc>
              <a:spcBef>
                <a:spcPts val="0"/>
              </a:spcBef>
              <a:spcAft>
                <a:spcPts val="0"/>
              </a:spcAft>
              <a:buSzPts val="1200"/>
              <a:buNone/>
            </a:pPr>
            <a:r>
              <a:rPr lang="en-GB" dirty="0"/>
              <a:t>45% understand and respond to written language in speaking and in writing; </a:t>
            </a:r>
            <a:endParaRPr dirty="0"/>
          </a:p>
          <a:p>
            <a:pPr marL="228600" marR="0" lvl="0" indent="-228600" algn="l" rtl="0">
              <a:lnSpc>
                <a:spcPct val="100000"/>
              </a:lnSpc>
              <a:spcBef>
                <a:spcPts val="0"/>
              </a:spcBef>
              <a:spcAft>
                <a:spcPts val="0"/>
              </a:spcAft>
              <a:buClr>
                <a:srgbClr val="000000"/>
              </a:buClr>
              <a:buSzPts val="1200"/>
              <a:buFont typeface="Arial"/>
              <a:buNone/>
            </a:pPr>
            <a:r>
              <a:rPr lang="en-GB" b="1" dirty="0"/>
              <a:t>[cue animation]</a:t>
            </a:r>
            <a:endParaRPr dirty="0"/>
          </a:p>
          <a:p>
            <a:pPr marL="228600" lvl="0" indent="-228600" algn="l" rtl="0">
              <a:lnSpc>
                <a:spcPct val="100000"/>
              </a:lnSpc>
              <a:spcBef>
                <a:spcPts val="0"/>
              </a:spcBef>
              <a:spcAft>
                <a:spcPts val="0"/>
              </a:spcAft>
              <a:buSzPts val="1200"/>
              <a:buNone/>
            </a:pPr>
            <a:r>
              <a:rPr lang="en-GB" dirty="0"/>
              <a:t>35% understand and respond to spoken language in speaking and in writing; </a:t>
            </a:r>
            <a:endParaRPr dirty="0"/>
          </a:p>
          <a:p>
            <a:pPr marL="228600" marR="0" lvl="0" indent="-228600" algn="l" rtl="0">
              <a:lnSpc>
                <a:spcPct val="100000"/>
              </a:lnSpc>
              <a:spcBef>
                <a:spcPts val="0"/>
              </a:spcBef>
              <a:spcAft>
                <a:spcPts val="0"/>
              </a:spcAft>
              <a:buClr>
                <a:srgbClr val="000000"/>
              </a:buClr>
              <a:buSzPts val="1200"/>
              <a:buFont typeface="Arial"/>
              <a:buNone/>
            </a:pPr>
            <a:r>
              <a:rPr lang="en-GB" b="1" dirty="0"/>
              <a:t>[cue animation]</a:t>
            </a:r>
            <a:endParaRPr dirty="0"/>
          </a:p>
          <a:p>
            <a:pPr marL="228600" lvl="0" indent="-228600" algn="l" rtl="0">
              <a:lnSpc>
                <a:spcPct val="100000"/>
              </a:lnSpc>
              <a:spcBef>
                <a:spcPts val="0"/>
              </a:spcBef>
              <a:spcAft>
                <a:spcPts val="0"/>
              </a:spcAft>
              <a:buSzPts val="1200"/>
              <a:buNone/>
            </a:pPr>
            <a:r>
              <a:rPr lang="en-GB" dirty="0"/>
              <a:t>20% demonstrate knowledge and accurate application of the grammar and vocabulary prescribed in the specification</a:t>
            </a:r>
            <a:endParaRPr dirty="0"/>
          </a:p>
          <a:p>
            <a:pPr marL="0" marR="0" lvl="0" indent="0" algn="l" rtl="0">
              <a:lnSpc>
                <a:spcPct val="100000"/>
              </a:lnSpc>
              <a:spcBef>
                <a:spcPts val="0"/>
              </a:spcBef>
              <a:spcAft>
                <a:spcPts val="0"/>
              </a:spcAft>
              <a:buClr>
                <a:srgbClr val="000000"/>
              </a:buClr>
              <a:buSzPts val="1400"/>
              <a:buFont typeface="Arial"/>
              <a:buNone/>
            </a:pPr>
            <a:r>
              <a:rPr lang="en-GB" b="1" dirty="0"/>
              <a:t>However, the experience of students taking the exam is likely to feel broadly similar, in terms of listening, speaking, reading and writing tasks.</a:t>
            </a:r>
            <a:endParaRPr dirty="0"/>
          </a:p>
        </p:txBody>
      </p:sp>
      <p:sp>
        <p:nvSpPr>
          <p:cNvPr id="259" name="Google Shape;25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dirty="0"/>
              <a:t>Continuing with key differences</a:t>
            </a:r>
          </a:p>
          <a:p>
            <a:pPr marL="0" lvl="0" indent="0" algn="l" rtl="0">
              <a:lnSpc>
                <a:spcPct val="100000"/>
              </a:lnSpc>
              <a:spcBef>
                <a:spcPts val="0"/>
              </a:spcBef>
              <a:spcAft>
                <a:spcPts val="0"/>
              </a:spcAft>
              <a:buSzPts val="1400"/>
              <a:buNone/>
            </a:pPr>
            <a:r>
              <a:rPr lang="en-GB" b="1" dirty="0"/>
              <a:t>[cue animation]</a:t>
            </a:r>
            <a:endParaRPr dirty="0"/>
          </a:p>
          <a:p>
            <a:pPr marL="0" marR="0" lvl="0" indent="0" algn="l" rtl="0">
              <a:lnSpc>
                <a:spcPct val="100000"/>
              </a:lnSpc>
              <a:spcBef>
                <a:spcPts val="0"/>
              </a:spcBef>
              <a:spcAft>
                <a:spcPts val="0"/>
              </a:spcAft>
              <a:buClr>
                <a:srgbClr val="000000"/>
              </a:buClr>
              <a:buSzPts val="1400"/>
              <a:buFont typeface="Arial"/>
              <a:buNone/>
            </a:pPr>
            <a:r>
              <a:rPr lang="en-GB" dirty="0"/>
              <a:t>In Listening there is a specific requirement limiting the speed of listening passages.  There is also the stipulation that listening comprehension questions and the listening extracts themselves will contain only language from the defined list.</a:t>
            </a:r>
            <a:br>
              <a:rPr lang="en-GB" dirty="0"/>
            </a:br>
            <a:r>
              <a:rPr lang="en-GB" b="1" dirty="0"/>
              <a:t>[cue animation]</a:t>
            </a:r>
            <a:endParaRPr dirty="0"/>
          </a:p>
          <a:p>
            <a:pPr marL="0" lvl="0" indent="0" algn="l" rtl="0">
              <a:lnSpc>
                <a:spcPct val="100000"/>
              </a:lnSpc>
              <a:spcBef>
                <a:spcPts val="0"/>
              </a:spcBef>
              <a:spcAft>
                <a:spcPts val="0"/>
              </a:spcAft>
              <a:buSzPts val="1400"/>
              <a:buNone/>
            </a:pPr>
            <a:r>
              <a:rPr lang="en-GB" dirty="0"/>
              <a:t>There are a few new elements to the reading.  </a:t>
            </a:r>
            <a:endParaRPr dirty="0"/>
          </a:p>
          <a:p>
            <a:pPr marL="0" lvl="0" indent="0" algn="l" rtl="0">
              <a:lnSpc>
                <a:spcPct val="100000"/>
              </a:lnSpc>
              <a:spcBef>
                <a:spcPts val="0"/>
              </a:spcBef>
              <a:spcAft>
                <a:spcPts val="0"/>
              </a:spcAft>
              <a:buSzPts val="1400"/>
              <a:buNone/>
            </a:pPr>
            <a:r>
              <a:rPr lang="en-GB" b="1" dirty="0"/>
              <a:t>[cue animation]</a:t>
            </a:r>
            <a:endParaRPr dirty="0"/>
          </a:p>
          <a:p>
            <a:pPr marL="0" lvl="0" indent="0" algn="l" rtl="0">
              <a:lnSpc>
                <a:spcPct val="100000"/>
              </a:lnSpc>
              <a:spcBef>
                <a:spcPts val="0"/>
              </a:spcBef>
              <a:spcAft>
                <a:spcPts val="0"/>
              </a:spcAft>
              <a:buSzPts val="1400"/>
              <a:buNone/>
            </a:pPr>
            <a:r>
              <a:rPr lang="en-GB" dirty="0"/>
              <a:t>First, the permission to gloss up to 2% unknown words in Higher and crossover tier texts.  To give you an idea, in a text of 125 words, up to 3 unknown words could be included and glossed.</a:t>
            </a:r>
            <a:endParaRPr dirty="0"/>
          </a:p>
          <a:p>
            <a:pPr marL="0" lvl="0" indent="0" algn="l" rtl="0">
              <a:lnSpc>
                <a:spcPct val="100000"/>
              </a:lnSpc>
              <a:spcBef>
                <a:spcPts val="0"/>
              </a:spcBef>
              <a:spcAft>
                <a:spcPts val="0"/>
              </a:spcAft>
              <a:buSzPts val="1400"/>
              <a:buNone/>
            </a:pPr>
            <a:r>
              <a:rPr lang="en-GB" b="1" dirty="0"/>
              <a:t>[cue animation]</a:t>
            </a:r>
            <a:endParaRPr dirty="0"/>
          </a:p>
          <a:p>
            <a:pPr marL="0" lvl="0" indent="0" algn="l" rtl="0">
              <a:lnSpc>
                <a:spcPct val="100000"/>
              </a:lnSpc>
              <a:spcBef>
                <a:spcPts val="0"/>
              </a:spcBef>
              <a:spcAft>
                <a:spcPts val="0"/>
              </a:spcAft>
              <a:buSzPts val="1400"/>
              <a:buNone/>
            </a:pPr>
            <a:r>
              <a:rPr lang="en-GB" dirty="0"/>
              <a:t>Second, cognates not on the defined word list may be included, again up to 2% of a text.  </a:t>
            </a:r>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marR="0" lvl="0" indent="0" algn="l" rtl="0">
              <a:lnSpc>
                <a:spcPct val="100000"/>
              </a:lnSpc>
              <a:spcBef>
                <a:spcPts val="0"/>
              </a:spcBef>
              <a:spcAft>
                <a:spcPts val="0"/>
              </a:spcAft>
              <a:buClr>
                <a:srgbClr val="000000"/>
              </a:buClr>
              <a:buSzPts val="1400"/>
              <a:buFont typeface="Arial"/>
              <a:buNone/>
            </a:pPr>
            <a:r>
              <a:rPr lang="en-GB" dirty="0"/>
              <a:t>There is the requirement for students to infer plausible meanings of single unknown words when embedded in written sentences.  This is somewhat different from the 2015 requirement for students to be able to deduce meaning and draw conclusions.  </a:t>
            </a:r>
            <a:br>
              <a:rPr lang="en-GB" dirty="0"/>
            </a:br>
            <a:r>
              <a:rPr lang="en-GB" b="1" dirty="0"/>
              <a:t>[cue animation]</a:t>
            </a:r>
            <a:endParaRPr dirty="0"/>
          </a:p>
          <a:p>
            <a:pPr marL="0" marR="0" lvl="0" indent="0" algn="l" rtl="0">
              <a:lnSpc>
                <a:spcPct val="100000"/>
              </a:lnSpc>
              <a:spcBef>
                <a:spcPts val="0"/>
              </a:spcBef>
              <a:spcAft>
                <a:spcPts val="0"/>
              </a:spcAft>
              <a:buClr>
                <a:srgbClr val="000000"/>
              </a:buClr>
              <a:buSzPts val="1400"/>
              <a:buFont typeface="Arial"/>
              <a:buNone/>
            </a:pPr>
            <a:r>
              <a:rPr lang="en-GB" dirty="0"/>
              <a:t>Derived forms of words are created by the addition of affixes (for example, the suffix -able in English, added to comfort(able) or report(able). Developing an understanding of these affixes is less mental work than learning members of the same word family as individual words and is particularly useful in receptive use. </a:t>
            </a:r>
            <a:r>
              <a:rPr lang="en-GB" sz="1200" b="0" i="0" u="none" strike="noStrike" cap="none" dirty="0">
                <a:solidFill>
                  <a:schemeClr val="dk1"/>
                </a:solidFill>
                <a:latin typeface="Calibri"/>
                <a:ea typeface="Calibri"/>
                <a:cs typeface="Calibri"/>
                <a:sym typeface="Calibri"/>
              </a:rPr>
              <a:t>The new GCSE Subject Content includes several derivational affixes which are frequent, regular, productive and predictable and these can be tested in reading exams only. </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lvl="0" indent="0" algn="l" rtl="0">
              <a:lnSpc>
                <a:spcPct val="100000"/>
              </a:lnSpc>
              <a:spcBef>
                <a:spcPts val="0"/>
              </a:spcBef>
              <a:spcAft>
                <a:spcPts val="0"/>
              </a:spcAft>
              <a:buSzPts val="1400"/>
              <a:buNone/>
            </a:pPr>
            <a:r>
              <a:rPr lang="en-GB" dirty="0"/>
              <a:t>Finally in reading, there is no requirement to include specific types of text, but these may of course be included as long as they contain words from the defined list, and within the parameters for glossing, cognates, inference and derived forms that we’ve just seen.</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lvl="0" indent="0" algn="l" rtl="0">
              <a:lnSpc>
                <a:spcPct val="100000"/>
              </a:lnSpc>
              <a:spcBef>
                <a:spcPts val="0"/>
              </a:spcBef>
              <a:spcAft>
                <a:spcPts val="0"/>
              </a:spcAft>
              <a:buSzPts val="1400"/>
              <a:buNone/>
            </a:pPr>
            <a:r>
              <a:rPr lang="en-GB" dirty="0"/>
              <a:t>Broader changes then are that comprehension questions will all be in English and</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lvl="0" indent="0" algn="l" rtl="0">
              <a:lnSpc>
                <a:spcPct val="100000"/>
              </a:lnSpc>
              <a:spcBef>
                <a:spcPts val="0"/>
              </a:spcBef>
              <a:spcAft>
                <a:spcPts val="0"/>
              </a:spcAft>
              <a:buSzPts val="1400"/>
              <a:buNone/>
            </a:pPr>
            <a:r>
              <a:rPr lang="en-GB" dirty="0"/>
              <a:t>there is no stipulation to have all tasks at sentence level, which was new to 2015, so there may be both comprehension and production tasks at word and sentence level, as appropriate.</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lvl="0" indent="0" algn="l" rtl="0">
              <a:lnSpc>
                <a:spcPct val="100000"/>
              </a:lnSpc>
              <a:spcBef>
                <a:spcPts val="0"/>
              </a:spcBef>
              <a:spcAft>
                <a:spcPts val="0"/>
              </a:spcAft>
              <a:buSzPts val="1400"/>
              <a:buNone/>
            </a:pPr>
            <a:r>
              <a:rPr lang="en-GB" dirty="0"/>
              <a:t>A key change is that </a:t>
            </a:r>
            <a:r>
              <a:rPr lang="en-GB" b="1" dirty="0"/>
              <a:t>all tasks</a:t>
            </a:r>
            <a:r>
              <a:rPr lang="en-GB" dirty="0"/>
              <a:t>, both comprehension and production, will be able to be carried out successfully with language </a:t>
            </a:r>
            <a:r>
              <a:rPr lang="en-GB" b="1" dirty="0"/>
              <a:t>drawn</a:t>
            </a:r>
            <a:r>
              <a:rPr lang="en-GB" dirty="0"/>
              <a:t> </a:t>
            </a:r>
            <a:r>
              <a:rPr lang="en-GB" b="1" dirty="0"/>
              <a:t>only</a:t>
            </a:r>
            <a:r>
              <a:rPr lang="en-GB" dirty="0"/>
              <a:t> from the defined vocabulary and grammar lists</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lvl="0" indent="0" algn="l" rtl="0">
              <a:lnSpc>
                <a:spcPct val="100000"/>
              </a:lnSpc>
              <a:spcBef>
                <a:spcPts val="0"/>
              </a:spcBef>
              <a:spcAft>
                <a:spcPts val="0"/>
              </a:spcAft>
              <a:buSzPts val="1400"/>
              <a:buNone/>
            </a:pPr>
            <a:r>
              <a:rPr lang="en-GB" dirty="0"/>
              <a:t>However, </a:t>
            </a:r>
            <a:r>
              <a:rPr lang="en-GB" b="1" dirty="0"/>
              <a:t>full credit </a:t>
            </a:r>
            <a:r>
              <a:rPr lang="en-GB" dirty="0"/>
              <a:t>will be given for any successful production that uses language beyond the required content.  </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 x 2]</a:t>
            </a:r>
            <a:endParaRPr dirty="0"/>
          </a:p>
          <a:p>
            <a:pPr marL="0" marR="0" lvl="0" indent="0" algn="l" rtl="0">
              <a:lnSpc>
                <a:spcPct val="100000"/>
              </a:lnSpc>
              <a:spcBef>
                <a:spcPts val="0"/>
              </a:spcBef>
              <a:spcAft>
                <a:spcPts val="0"/>
              </a:spcAft>
              <a:buClr>
                <a:srgbClr val="000000"/>
              </a:buClr>
              <a:buSzPts val="1400"/>
              <a:buFont typeface="Arial"/>
              <a:buNone/>
            </a:pPr>
            <a:r>
              <a:rPr lang="en-GB" dirty="0"/>
              <a:t>Finally, in speaking, rubrics and question prompts can be in English.  Remember that this</a:t>
            </a:r>
            <a:r>
              <a:rPr lang="en-GB" baseline="0" dirty="0"/>
              <a:t> has often been</a:t>
            </a:r>
            <a:r>
              <a:rPr lang="en-GB" dirty="0"/>
              <a:t> an issue highlighted with the current Subject Content. </a:t>
            </a:r>
            <a:endParaRPr dirty="0"/>
          </a:p>
          <a:p>
            <a:pPr marL="0" marR="0" lvl="0" indent="0" algn="l" rtl="0">
              <a:lnSpc>
                <a:spcPct val="100000"/>
              </a:lnSpc>
              <a:spcBef>
                <a:spcPts val="0"/>
              </a:spcBef>
              <a:spcAft>
                <a:spcPts val="0"/>
              </a:spcAft>
              <a:buClr>
                <a:srgbClr val="000000"/>
              </a:buClr>
              <a:buSzPts val="1400"/>
              <a:buFont typeface="Arial"/>
              <a:buNone/>
            </a:pPr>
            <a:r>
              <a:rPr lang="en-GB" b="1" dirty="0"/>
              <a:t>[cue animation]</a:t>
            </a:r>
            <a:endParaRPr dirty="0"/>
          </a:p>
          <a:p>
            <a:pPr marL="0" lvl="0" indent="0" algn="l" rtl="0">
              <a:lnSpc>
                <a:spcPct val="100000"/>
              </a:lnSpc>
              <a:spcBef>
                <a:spcPts val="0"/>
              </a:spcBef>
              <a:spcAft>
                <a:spcPts val="0"/>
              </a:spcAft>
              <a:buSzPts val="1400"/>
              <a:buNone/>
            </a:pPr>
            <a:r>
              <a:rPr lang="en-GB" dirty="0"/>
              <a:t> In addition, there are two conversational elements. The first follows the read aloud and is based on the text itself.  The second develops from the talk about the visual stimulus/stimuli.  This addresses the issue of over-preparation and memorisation in the current general conversation.  </a:t>
            </a:r>
            <a:endParaRPr dirty="0"/>
          </a:p>
          <a:p>
            <a:pPr marL="0" lvl="0" indent="0" algn="l" rtl="0">
              <a:lnSpc>
                <a:spcPct val="100000"/>
              </a:lnSpc>
              <a:spcBef>
                <a:spcPts val="0"/>
              </a:spcBef>
              <a:spcAft>
                <a:spcPts val="0"/>
              </a:spcAft>
              <a:buSzPts val="1400"/>
              <a:buNone/>
            </a:pPr>
            <a:r>
              <a:rPr lang="en-GB" dirty="0"/>
              <a:t>The key wording heading up all three elements in the speaking section is ‘</a:t>
            </a:r>
            <a:r>
              <a:rPr lang="en-GB" b="1" dirty="0"/>
              <a:t>speak using clear and comprehensible language</a:t>
            </a:r>
            <a:r>
              <a:rPr lang="en-GB" dirty="0"/>
              <a:t>’.  </a:t>
            </a:r>
            <a:endParaRPr dirty="0"/>
          </a:p>
          <a:p>
            <a:pPr marL="0" lvl="0" indent="0" algn="l" rtl="0">
              <a:lnSpc>
                <a:spcPct val="100000"/>
              </a:lnSpc>
              <a:spcBef>
                <a:spcPts val="0"/>
              </a:spcBef>
              <a:spcAft>
                <a:spcPts val="0"/>
              </a:spcAft>
              <a:buSzPts val="1400"/>
              <a:buNone/>
            </a:pPr>
            <a:r>
              <a:rPr lang="en-GB" dirty="0"/>
              <a:t>This is because, when speaking is unscripted at this (or perhaps any!) level, it will not be highly polished or disproportionately elaborate or sophisticated.  The criteria for its assessment need to reflect that, and the stipulation that students speak clearly and comprehensibly provides the necessary safeguarding to support the requirement for </a:t>
            </a:r>
            <a:r>
              <a:rPr lang="en-GB" b="1" dirty="0"/>
              <a:t>unprepared</a:t>
            </a:r>
            <a:r>
              <a:rPr lang="en-GB" dirty="0"/>
              <a:t> conversation.</a:t>
            </a:r>
            <a:endParaRPr dirty="0"/>
          </a:p>
        </p:txBody>
      </p:sp>
      <p:sp>
        <p:nvSpPr>
          <p:cNvPr id="266" name="Google Shape;26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4553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64143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3219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8189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12017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26299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6963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525835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00958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07080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14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742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378792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44036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92185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2113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53814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623623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384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15569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90812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93538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23068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53065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2721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673257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06637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7120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46572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976238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732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961074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510890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612443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921865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44766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890594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79207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74167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21316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783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837609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8353980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74606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01799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24820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67825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617203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56672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78049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73642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1053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348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790500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151757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452920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414157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FA2F-B131-8C04-B415-64B1C7AA506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18DA6BC-3BBF-F08A-B0A2-C54C75EC1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FC5B71-7F8E-6411-3723-32EB9FB46B8C}"/>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5" name="Footer Placeholder 4">
            <a:extLst>
              <a:ext uri="{FF2B5EF4-FFF2-40B4-BE49-F238E27FC236}">
                <a16:creationId xmlns:a16="http://schemas.microsoft.com/office/drawing/2014/main" id="{18B4365D-6631-928F-2AAE-1DA93C5C9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48255-BCF5-080F-5D50-8E7CD307E018}"/>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1309939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D902-75F7-221B-8773-748AF4888F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4D51FF-9443-8732-5072-13B94D04A6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8EC6E1-72D9-2138-5E36-1739CCC1474A}"/>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5" name="Footer Placeholder 4">
            <a:extLst>
              <a:ext uri="{FF2B5EF4-FFF2-40B4-BE49-F238E27FC236}">
                <a16:creationId xmlns:a16="http://schemas.microsoft.com/office/drawing/2014/main" id="{514BB23D-5CAF-86F8-A7FE-94D7FFA60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2F25F-2AE1-A9B0-E47E-A76034777CA8}"/>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20240601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08CD-D4DB-DBAA-26A9-0696E817A8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0B4FEF6-C13A-8B80-9C10-53366A1780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899DB26-3A07-786B-8DDF-EB1660C16008}"/>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5" name="Footer Placeholder 4">
            <a:extLst>
              <a:ext uri="{FF2B5EF4-FFF2-40B4-BE49-F238E27FC236}">
                <a16:creationId xmlns:a16="http://schemas.microsoft.com/office/drawing/2014/main" id="{8C889318-A186-1773-771C-0927C109D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F58A6-A466-0DCC-133D-6B7284EBD83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318399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BB95-716E-8378-33CD-7C8E25FCA3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2FF7E5-6D1C-01AC-4BB2-3DC206F9DF8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21E7045-B2E1-3F59-1209-C89A559B02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7EB57-5F7C-3C8E-54EF-82E44A26B6C1}"/>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6" name="Footer Placeholder 5">
            <a:extLst>
              <a:ext uri="{FF2B5EF4-FFF2-40B4-BE49-F238E27FC236}">
                <a16:creationId xmlns:a16="http://schemas.microsoft.com/office/drawing/2014/main" id="{C0B66DDB-2A7A-09CC-8D95-8FFC0DD02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1705D-81B2-9B71-ED15-C07129CB53D7}"/>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42414052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FAF-8A4D-FF34-841E-F21E3A3B58F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0F56BE7-E26A-425C-F74A-BE15C79E9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CD7B22-AF92-796C-FF55-1D1C28616E3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3EA5012-211A-F9C4-D643-F99314CBB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016324-E390-FB5E-087E-5C5A8E3975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5CE1C8A-BFA1-D8CE-03FB-0C925E0F2225}"/>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8" name="Footer Placeholder 7">
            <a:extLst>
              <a:ext uri="{FF2B5EF4-FFF2-40B4-BE49-F238E27FC236}">
                <a16:creationId xmlns:a16="http://schemas.microsoft.com/office/drawing/2014/main" id="{1CC84510-F417-395C-945E-8ACF9D3940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A4F9BD-6A55-A3E3-870A-65DC5DA24F77}"/>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1381899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0324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D1C7-908A-9B55-5E20-0E1E5137734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4F5DC33-37F5-E72B-B454-09DF70E2049B}"/>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4" name="Footer Placeholder 3">
            <a:extLst>
              <a:ext uri="{FF2B5EF4-FFF2-40B4-BE49-F238E27FC236}">
                <a16:creationId xmlns:a16="http://schemas.microsoft.com/office/drawing/2014/main" id="{295446AE-F283-EF28-B22C-62FC1AF560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E7CED4-BE41-F11D-68C9-11ACBA18C83E}"/>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6547236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E7565-03B8-FAFA-4401-36EAF02DF87F}"/>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3" name="Footer Placeholder 2">
            <a:extLst>
              <a:ext uri="{FF2B5EF4-FFF2-40B4-BE49-F238E27FC236}">
                <a16:creationId xmlns:a16="http://schemas.microsoft.com/office/drawing/2014/main" id="{DC569606-00A6-8945-BBF2-3368CB1467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277003-0234-AD89-F9FF-B00267C964DB}"/>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4817696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E288-26E9-37AF-5396-7DBD9E8A92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237405C-A16C-96B8-07E1-CBDC2E296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9B002B3-3233-3425-9A07-CC53A7B25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E0626E-0D83-E481-C92C-89A1A37EA53F}"/>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6" name="Footer Placeholder 5">
            <a:extLst>
              <a:ext uri="{FF2B5EF4-FFF2-40B4-BE49-F238E27FC236}">
                <a16:creationId xmlns:a16="http://schemas.microsoft.com/office/drawing/2014/main" id="{A8AEA789-B939-8654-06FF-B284AF809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55A00-652E-19D9-9096-170CF167B57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2739331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B55C-1500-583E-1D53-8D8D538B63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D0B437-4059-5A17-0517-CBEBF2404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86C5A3-70D1-FA16-CF39-5E5B5A475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85EE15-B02C-2B03-009F-E60DB67F11DF}"/>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6" name="Footer Placeholder 5">
            <a:extLst>
              <a:ext uri="{FF2B5EF4-FFF2-40B4-BE49-F238E27FC236}">
                <a16:creationId xmlns:a16="http://schemas.microsoft.com/office/drawing/2014/main" id="{C276D267-6CF5-0ED6-F1A6-978E5C7D0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D6292-1BAE-DB20-4AAD-B4E879F78E31}"/>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8738993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E888-94AE-F2A6-D27F-01EE2332A01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BF4DCB-7185-D82E-B193-C54BFD2A00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3E72C0-2A58-08A7-71F2-3875D166D0D1}"/>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5" name="Footer Placeholder 4">
            <a:extLst>
              <a:ext uri="{FF2B5EF4-FFF2-40B4-BE49-F238E27FC236}">
                <a16:creationId xmlns:a16="http://schemas.microsoft.com/office/drawing/2014/main" id="{B63A5C9E-BDDC-C734-BCF3-A24494A23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B6760-7A45-E064-E368-1DE7D030EA22}"/>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6714100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DA297-AD4A-B014-4C77-C604572D24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37FB90-F086-EFAB-8518-23CEAE76C1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B31041-C4A4-0431-1F14-F562DE5C95BB}"/>
              </a:ext>
            </a:extLst>
          </p:cNvPr>
          <p:cNvSpPr>
            <a:spLocks noGrp="1"/>
          </p:cNvSpPr>
          <p:nvPr>
            <p:ph type="dt" sz="half" idx="10"/>
          </p:nvPr>
        </p:nvSpPr>
        <p:spPr/>
        <p:txBody>
          <a:bodyPr/>
          <a:lstStyle/>
          <a:p>
            <a:fld id="{0F8002DC-612F-B34B-B22C-FE1D305B5DD0}" type="datetimeFigureOut">
              <a:rPr lang="en-US" smtClean="0"/>
              <a:t>11/16/2022</a:t>
            </a:fld>
            <a:endParaRPr lang="en-US"/>
          </a:p>
        </p:txBody>
      </p:sp>
      <p:sp>
        <p:nvSpPr>
          <p:cNvPr id="5" name="Footer Placeholder 4">
            <a:extLst>
              <a:ext uri="{FF2B5EF4-FFF2-40B4-BE49-F238E27FC236}">
                <a16:creationId xmlns:a16="http://schemas.microsoft.com/office/drawing/2014/main" id="{2AC4E259-6A3B-2D1E-98D3-42ADB7A3F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74D5C-44E8-83D2-6AF0-FBF337AD006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634949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9356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82725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8545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090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0914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72316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6916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97040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77529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69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139763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594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19557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16568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69263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106021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49370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79604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90132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2753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72409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200047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0266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6496006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55570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01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33909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86959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81173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563534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03610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66875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04179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25067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6341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269531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14191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375176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9227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96926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621104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07548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71520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7157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4994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a:spLocks noGrp="1"/>
          </p:cNvSpPr>
          <p:nvPr>
            <p:ph type="pic" idx="2"/>
          </p:nvPr>
        </p:nvSpPr>
        <p:spPr>
          <a:xfrm>
            <a:off x="5183188" y="987427"/>
            <a:ext cx="6172200" cy="4873625"/>
          </a:xfrm>
          <a:prstGeom prst="rect">
            <a:avLst/>
          </a:prstGeom>
          <a:noFill/>
          <a:ln>
            <a:noFill/>
          </a:ln>
        </p:spPr>
      </p:sp>
      <p:sp>
        <p:nvSpPr>
          <p:cNvPr id="51" name="Google Shape;51;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16299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55"/>
        <p:cNvGrpSpPr/>
        <p:nvPr/>
      </p:nvGrpSpPr>
      <p:grpSpPr>
        <a:xfrm>
          <a:off x="0" y="0"/>
          <a:ext cx="0" cy="0"/>
          <a:chOff x="0" y="0"/>
          <a:chExt cx="0" cy="0"/>
        </a:xfrm>
      </p:grpSpPr>
      <p:sp>
        <p:nvSpPr>
          <p:cNvPr id="56" name="Google Shape;5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75801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96958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841934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2556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393506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2753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28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25084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1438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27608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7366993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199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3467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442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8635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084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265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20468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99822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4419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74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43398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07748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33727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5519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40890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44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78385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3290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89757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7388471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486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993055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67175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1520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58548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25809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5.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7.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7.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6.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7.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5.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7.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8.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1.jp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6.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5.jp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5.xml"/><Relationship Id="rId5" Type="http://schemas.openxmlformats.org/officeDocument/2006/relationships/slideLayout" Target="../slideLayouts/slideLayout59.xml"/><Relationship Id="rId15" Type="http://schemas.openxmlformats.org/officeDocument/2006/relationships/hyperlink" Target="about:blank" TargetMode="Externa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7.jp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5.jp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1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819"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61794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2452195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063117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4499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35B09-4219-912B-A38F-6AFD52091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154919A-BA88-A3EB-D56D-0BCB848E55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429D3EC-8AE3-9037-97DE-3CB1E1EA8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0F8002DC-612F-B34B-B22C-FE1D305B5DD0}" type="datetimeFigureOut">
              <a:rPr lang="en-US" smtClean="0"/>
              <a:pPr/>
              <a:t>11/16/2022</a:t>
            </a:fld>
            <a:endParaRPr lang="en-US" dirty="0"/>
          </a:p>
        </p:txBody>
      </p:sp>
      <p:sp>
        <p:nvSpPr>
          <p:cNvPr id="5" name="Footer Placeholder 4">
            <a:extLst>
              <a:ext uri="{FF2B5EF4-FFF2-40B4-BE49-F238E27FC236}">
                <a16:creationId xmlns:a16="http://schemas.microsoft.com/office/drawing/2014/main" id="{BBBEFED6-C0B2-8036-FCF0-96A052D3C0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A77E345-5D0C-9941-44DC-965FD9DA7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8F46FE91-F750-2B4B-B712-8FFE5E405DB7}" type="slidenum">
              <a:rPr lang="en-US" smtClean="0"/>
              <a:pPr/>
              <a:t>‹#›</a:t>
            </a:fld>
            <a:endParaRPr lang="en-US" dirty="0"/>
          </a:p>
        </p:txBody>
      </p:sp>
    </p:spTree>
    <p:extLst>
      <p:ext uri="{BB962C8B-B14F-4D97-AF65-F5344CB8AC3E}">
        <p14:creationId xmlns:p14="http://schemas.microsoft.com/office/powerpoint/2010/main" val="1036345472"/>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4979488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579294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5245311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24"/>
          <p:cNvPicPr preferRelativeResize="0"/>
          <p:nvPr/>
        </p:nvPicPr>
        <p:blipFill rotWithShape="1">
          <a:blip r:embed="rId13">
            <a:alphaModFix/>
          </a:blip>
          <a:srcRect/>
          <a:stretch/>
        </p:blipFill>
        <p:spPr>
          <a:xfrm>
            <a:off x="10485120" y="-61459"/>
            <a:ext cx="1627856" cy="563137"/>
          </a:xfrm>
          <a:prstGeom prst="rect">
            <a:avLst/>
          </a:prstGeom>
          <a:noFill/>
          <a:ln>
            <a:noFill/>
          </a:ln>
        </p:spPr>
      </p:pic>
      <p:pic>
        <p:nvPicPr>
          <p:cNvPr id="13" name="Google Shape;13;p24"/>
          <p:cNvPicPr preferRelativeResize="0"/>
          <p:nvPr/>
        </p:nvPicPr>
        <p:blipFill rotWithShape="1">
          <a:blip r:embed="rId14">
            <a:alphaModFix/>
          </a:blip>
          <a:srcRect/>
          <a:stretch/>
        </p:blipFill>
        <p:spPr>
          <a:xfrm>
            <a:off x="1" y="0"/>
            <a:ext cx="4775200" cy="417830"/>
          </a:xfrm>
          <a:prstGeom prst="rect">
            <a:avLst/>
          </a:prstGeom>
          <a:noFill/>
          <a:ln>
            <a:noFill/>
          </a:ln>
        </p:spPr>
      </p:pic>
      <p:sp>
        <p:nvSpPr>
          <p:cNvPr id="14" name="Google Shape;14;p24"/>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5">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b="0" i="0" u="none" strike="noStrike" cap="none">
              <a:solidFill>
                <a:srgbClr val="000000"/>
              </a:solidFill>
              <a:latin typeface="Century Gothic"/>
              <a:ea typeface="Century Gothic"/>
              <a:cs typeface="Century Gothic"/>
              <a:sym typeface="Century Gothic"/>
            </a:endParaRPr>
          </a:p>
        </p:txBody>
      </p:sp>
      <p:sp>
        <p:nvSpPr>
          <p:cNvPr id="15" name="Google Shape;15;p24"/>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002060"/>
                </a:solidFill>
                <a:latin typeface="Century Gothic"/>
                <a:ea typeface="Century Gothic"/>
                <a:cs typeface="Century Gothic"/>
                <a:sym typeface="Century Gothic"/>
              </a:rPr>
              <a:t>Rachel Hawkes</a:t>
            </a:r>
            <a:endParaRPr sz="1050" b="0" i="0" u="none" strike="noStrike" cap="none">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05933133"/>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93686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498245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34436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904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8.gif"/><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rachelhawkes.com/" TargetMode="External"/><Relationship Id="rId5" Type="http://schemas.openxmlformats.org/officeDocument/2006/relationships/image" Target="../media/image20.gif"/><Relationship Id="rId4" Type="http://schemas.openxmlformats.org/officeDocument/2006/relationships/image" Target="../media/image19.gif"/><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hyperlink" Target="https://resources.ncelp.org/concern/parent/sq87bw293/file_sets/bg257h63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20.gif"/><Relationship Id="rId5" Type="http://schemas.openxmlformats.org/officeDocument/2006/relationships/image" Target="../media/image28.png"/><Relationship Id="rId10" Type="http://schemas.openxmlformats.org/officeDocument/2006/relationships/image" Target="../media/image19.gif"/><Relationship Id="rId4" Type="http://schemas.openxmlformats.org/officeDocument/2006/relationships/image" Target="../media/image27.png"/><Relationship Id="rId9" Type="http://schemas.openxmlformats.org/officeDocument/2006/relationships/image" Target="../media/image18.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5.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https://resources.ncelp.org/concern/resources/kd17cs85f?locale=en" TargetMode="External"/><Relationship Id="rId3" Type="http://schemas.openxmlformats.org/officeDocument/2006/relationships/notesSlide" Target="../notesSlides/notesSlide21.xml"/><Relationship Id="rId7"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9.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3.xml"/><Relationship Id="rId1" Type="http://schemas.openxmlformats.org/officeDocument/2006/relationships/vmlDrawing" Target="../drawings/vmlDrawing4.v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5.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46.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24.xml"/><Relationship Id="rId1" Type="http://schemas.openxmlformats.org/officeDocument/2006/relationships/slideLayout" Target="../slideLayouts/slideLayout6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hyperlink" Target="https://www.gov.uk/government/consultations/subject-level-conditions-and-guidance-for-new-french-german-and-spanish-gcses" TargetMode="External"/><Relationship Id="rId10" Type="http://schemas.openxmlformats.org/officeDocument/2006/relationships/audio" Target="../media/audio6.wav"/><Relationship Id="rId4" Type="http://schemas.openxmlformats.org/officeDocument/2006/relationships/image" Target="../media/image47.jpeg"/><Relationship Id="rId9" Type="http://schemas.openxmlformats.org/officeDocument/2006/relationships/audio" Target="../media/audio5.wav"/><Relationship Id="rId14" Type="http://schemas.openxmlformats.org/officeDocument/2006/relationships/hyperlink" Target="https://www.gov.uk/government/publications/gcse-french-german-and-spanish-subject-content" TargetMode="External"/></Relationships>
</file>

<file path=ppt/slides/_rels/slide2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8.png"/><Relationship Id="rId21" Type="http://schemas.openxmlformats.org/officeDocument/2006/relationships/image" Target="../media/image59.png"/><Relationship Id="rId7" Type="http://schemas.openxmlformats.org/officeDocument/2006/relationships/audio" Target="../media/audio13.wav"/><Relationship Id="rId12" Type="http://schemas.openxmlformats.org/officeDocument/2006/relationships/image" Target="../media/image51.png"/><Relationship Id="rId17" Type="http://schemas.openxmlformats.org/officeDocument/2006/relationships/image" Target="../media/image56.jpeg"/><Relationship Id="rId25" Type="http://schemas.openxmlformats.org/officeDocument/2006/relationships/image" Target="../media/image63.png"/><Relationship Id="rId2" Type="http://schemas.openxmlformats.org/officeDocument/2006/relationships/notesSlide" Target="../notesSlides/notesSlide25.xml"/><Relationship Id="rId16" Type="http://schemas.openxmlformats.org/officeDocument/2006/relationships/image" Target="../media/image55.png"/><Relationship Id="rId20" Type="http://schemas.microsoft.com/office/2007/relationships/hdphoto" Target="../media/hdphoto1.wdp"/><Relationship Id="rId1" Type="http://schemas.openxmlformats.org/officeDocument/2006/relationships/slideLayout" Target="../slideLayouts/slideLayout82.xml"/><Relationship Id="rId6" Type="http://schemas.openxmlformats.org/officeDocument/2006/relationships/audio" Target="../media/audio12.wav"/><Relationship Id="rId11" Type="http://schemas.openxmlformats.org/officeDocument/2006/relationships/image" Target="../media/image50.png"/><Relationship Id="rId24" Type="http://schemas.openxmlformats.org/officeDocument/2006/relationships/image" Target="../media/image62.png"/><Relationship Id="rId5" Type="http://schemas.openxmlformats.org/officeDocument/2006/relationships/audio" Target="../media/audio11.wav"/><Relationship Id="rId15" Type="http://schemas.openxmlformats.org/officeDocument/2006/relationships/image" Target="../media/image54.png"/><Relationship Id="rId23" Type="http://schemas.openxmlformats.org/officeDocument/2006/relationships/image" Target="../media/image61.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53.png"/><Relationship Id="rId22"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6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68.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png"/><Relationship Id="rId5" Type="http://schemas.openxmlformats.org/officeDocument/2006/relationships/image" Target="../media/image46.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69.png"/><Relationship Id="rId7" Type="http://schemas.openxmlformats.org/officeDocument/2006/relationships/audio" Target="../media/audio17.wav"/><Relationship Id="rId2" Type="http://schemas.openxmlformats.org/officeDocument/2006/relationships/notesSlide" Target="../notesSlides/notesSlide31.xml"/><Relationship Id="rId1" Type="http://schemas.openxmlformats.org/officeDocument/2006/relationships/slideLayout" Target="../slideLayouts/slideLayout89.xml"/><Relationship Id="rId6" Type="http://schemas.openxmlformats.org/officeDocument/2006/relationships/audio" Target="../media/audio16.wav"/><Relationship Id="rId5" Type="http://schemas.openxmlformats.org/officeDocument/2006/relationships/image" Target="../media/image71.jpeg"/><Relationship Id="rId10" Type="http://schemas.openxmlformats.org/officeDocument/2006/relationships/audio" Target="../media/audio20.wav"/><Relationship Id="rId4" Type="http://schemas.openxmlformats.org/officeDocument/2006/relationships/image" Target="../media/image70.png"/><Relationship Id="rId9" Type="http://schemas.openxmlformats.org/officeDocument/2006/relationships/audio" Target="../media/audio19.wav"/></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89.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v.uk/government/publications/curriculum-research-review-series-languages/curriculum-research-review-series-languages"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8" Type="http://schemas.openxmlformats.org/officeDocument/2006/relationships/image" Target="../media/image82.tiff"/><Relationship Id="rId13" Type="http://schemas.openxmlformats.org/officeDocument/2006/relationships/image" Target="../media/image87.tiff"/><Relationship Id="rId3" Type="http://schemas.openxmlformats.org/officeDocument/2006/relationships/image" Target="../media/image77.tiff"/><Relationship Id="rId7" Type="http://schemas.openxmlformats.org/officeDocument/2006/relationships/image" Target="../media/image81.tiff"/><Relationship Id="rId12" Type="http://schemas.openxmlformats.org/officeDocument/2006/relationships/image" Target="../media/image86.tiff"/><Relationship Id="rId17" Type="http://schemas.openxmlformats.org/officeDocument/2006/relationships/image" Target="../media/image91.png"/><Relationship Id="rId2" Type="http://schemas.openxmlformats.org/officeDocument/2006/relationships/notesSlide" Target="../notesSlides/notesSlide40.xml"/><Relationship Id="rId16" Type="http://schemas.openxmlformats.org/officeDocument/2006/relationships/image" Target="../media/image90.jpeg"/><Relationship Id="rId1" Type="http://schemas.openxmlformats.org/officeDocument/2006/relationships/slideLayout" Target="../slideLayouts/slideLayout156.xml"/><Relationship Id="rId6" Type="http://schemas.openxmlformats.org/officeDocument/2006/relationships/image" Target="../media/image80.tiff"/><Relationship Id="rId11" Type="http://schemas.openxmlformats.org/officeDocument/2006/relationships/image" Target="../media/image85.tiff"/><Relationship Id="rId5" Type="http://schemas.openxmlformats.org/officeDocument/2006/relationships/image" Target="../media/image79.tiff"/><Relationship Id="rId15" Type="http://schemas.openxmlformats.org/officeDocument/2006/relationships/image" Target="../media/image89.tiff"/><Relationship Id="rId10" Type="http://schemas.openxmlformats.org/officeDocument/2006/relationships/image" Target="../media/image84.tiff"/><Relationship Id="rId4" Type="http://schemas.openxmlformats.org/officeDocument/2006/relationships/image" Target="../media/image78.tiff"/><Relationship Id="rId9" Type="http://schemas.openxmlformats.org/officeDocument/2006/relationships/image" Target="../media/image83.tiff"/><Relationship Id="rId14" Type="http://schemas.openxmlformats.org/officeDocument/2006/relationships/image" Target="../media/image88.tif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42.xml"/><Relationship Id="rId1" Type="http://schemas.openxmlformats.org/officeDocument/2006/relationships/slideLayout" Target="../slideLayouts/slideLayout156.xml"/></Relationships>
</file>

<file path=ppt/slides/_rels/slide48.xml.rels><?xml version="1.0" encoding="UTF-8" standalone="yes"?>
<Relationships xmlns="http://schemas.openxmlformats.org/package/2006/relationships"><Relationship Id="rId8" Type="http://schemas.openxmlformats.org/officeDocument/2006/relationships/image" Target="../media/image96.tiff"/><Relationship Id="rId3" Type="http://schemas.openxmlformats.org/officeDocument/2006/relationships/audio" Target="../media/audio21.wav"/><Relationship Id="rId7" Type="http://schemas.openxmlformats.org/officeDocument/2006/relationships/image" Target="../media/image89.tiff"/><Relationship Id="rId2" Type="http://schemas.openxmlformats.org/officeDocument/2006/relationships/notesSlide" Target="../notesSlides/notesSlide43.xml"/><Relationship Id="rId1" Type="http://schemas.openxmlformats.org/officeDocument/2006/relationships/slideLayout" Target="../slideLayouts/slideLayout160.xml"/><Relationship Id="rId6" Type="http://schemas.openxmlformats.org/officeDocument/2006/relationships/image" Target="../media/image95.tiff"/><Relationship Id="rId11" Type="http://schemas.openxmlformats.org/officeDocument/2006/relationships/image" Target="../media/image99.tiff"/><Relationship Id="rId5" Type="http://schemas.openxmlformats.org/officeDocument/2006/relationships/image" Target="../media/image94.tiff"/><Relationship Id="rId10" Type="http://schemas.openxmlformats.org/officeDocument/2006/relationships/image" Target="../media/image98.tiff"/><Relationship Id="rId4" Type="http://schemas.openxmlformats.org/officeDocument/2006/relationships/image" Target="../media/image93.png"/><Relationship Id="rId9" Type="http://schemas.openxmlformats.org/officeDocument/2006/relationships/image" Target="../media/image97.tiff"/></Relationships>
</file>

<file path=ppt/slides/_rels/slide49.xml.rels><?xml version="1.0" encoding="UTF-8" standalone="yes"?>
<Relationships xmlns="http://schemas.openxmlformats.org/package/2006/relationships"><Relationship Id="rId8" Type="http://schemas.openxmlformats.org/officeDocument/2006/relationships/image" Target="../media/image89.tiff"/><Relationship Id="rId3" Type="http://schemas.openxmlformats.org/officeDocument/2006/relationships/audio" Target="../media/audio21.wav"/><Relationship Id="rId7" Type="http://schemas.openxmlformats.org/officeDocument/2006/relationships/image" Target="../media/image96.tiff"/><Relationship Id="rId2" Type="http://schemas.openxmlformats.org/officeDocument/2006/relationships/notesSlide" Target="../notesSlides/notesSlide44.xml"/><Relationship Id="rId1" Type="http://schemas.openxmlformats.org/officeDocument/2006/relationships/slideLayout" Target="../slideLayouts/slideLayout160.xml"/><Relationship Id="rId6" Type="http://schemas.openxmlformats.org/officeDocument/2006/relationships/image" Target="../media/image95.tiff"/><Relationship Id="rId11" Type="http://schemas.openxmlformats.org/officeDocument/2006/relationships/image" Target="../media/image99.tiff"/><Relationship Id="rId5" Type="http://schemas.openxmlformats.org/officeDocument/2006/relationships/image" Target="../media/image94.tiff"/><Relationship Id="rId10" Type="http://schemas.openxmlformats.org/officeDocument/2006/relationships/image" Target="../media/image98.tiff"/><Relationship Id="rId4" Type="http://schemas.openxmlformats.org/officeDocument/2006/relationships/image" Target="../media/image93.png"/><Relationship Id="rId9" Type="http://schemas.openxmlformats.org/officeDocument/2006/relationships/image" Target="../media/image97.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eduqas.co.uk/qualifications/french-gcse/#tab_keydocuments" TargetMode="External"/><Relationship Id="rId2" Type="http://schemas.openxmlformats.org/officeDocument/2006/relationships/image" Target="../media/image100.png"/><Relationship Id="rId1" Type="http://schemas.openxmlformats.org/officeDocument/2006/relationships/slideLayout" Target="../slideLayouts/slideLayout160.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0.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8.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89.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04.jpeg"/><Relationship Id="rId3" Type="http://schemas.openxmlformats.org/officeDocument/2006/relationships/image" Target="../media/image110.png"/><Relationship Id="rId7" Type="http://schemas.openxmlformats.org/officeDocument/2006/relationships/image" Target="../media/image113.gif"/><Relationship Id="rId12" Type="http://schemas.openxmlformats.org/officeDocument/2006/relationships/image" Target="../media/image118.jpeg"/><Relationship Id="rId17" Type="http://schemas.openxmlformats.org/officeDocument/2006/relationships/image" Target="../media/image103.jpeg"/><Relationship Id="rId2" Type="http://schemas.openxmlformats.org/officeDocument/2006/relationships/notesSlide" Target="../notesSlides/notesSlide50.xml"/><Relationship Id="rId16" Type="http://schemas.openxmlformats.org/officeDocument/2006/relationships/image" Target="../media/image102.jpeg"/><Relationship Id="rId1" Type="http://schemas.openxmlformats.org/officeDocument/2006/relationships/slideLayout" Target="../slideLayouts/slideLayout89.xml"/><Relationship Id="rId6" Type="http://schemas.openxmlformats.org/officeDocument/2006/relationships/image" Target="../media/image112.png"/><Relationship Id="rId11" Type="http://schemas.openxmlformats.org/officeDocument/2006/relationships/image" Target="../media/image117.png"/><Relationship Id="rId5" Type="http://schemas.microsoft.com/office/2007/relationships/hdphoto" Target="../media/hdphoto2.wdp"/><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111.png"/><Relationship Id="rId9" Type="http://schemas.openxmlformats.org/officeDocument/2006/relationships/image" Target="../media/image115.png"/><Relationship Id="rId14" Type="http://schemas.openxmlformats.org/officeDocument/2006/relationships/image" Target="../media/image120.jpeg"/></Relationships>
</file>

<file path=ppt/slides/_rels/slide5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04.jpeg"/><Relationship Id="rId3" Type="http://schemas.openxmlformats.org/officeDocument/2006/relationships/image" Target="../media/image110.png"/><Relationship Id="rId7" Type="http://schemas.openxmlformats.org/officeDocument/2006/relationships/image" Target="../media/image113.gif"/><Relationship Id="rId12" Type="http://schemas.openxmlformats.org/officeDocument/2006/relationships/image" Target="../media/image118.jpeg"/><Relationship Id="rId17" Type="http://schemas.openxmlformats.org/officeDocument/2006/relationships/image" Target="../media/image103.jpeg"/><Relationship Id="rId2" Type="http://schemas.openxmlformats.org/officeDocument/2006/relationships/notesSlide" Target="../notesSlides/notesSlide51.xml"/><Relationship Id="rId16" Type="http://schemas.openxmlformats.org/officeDocument/2006/relationships/image" Target="../media/image102.jpeg"/><Relationship Id="rId1" Type="http://schemas.openxmlformats.org/officeDocument/2006/relationships/slideLayout" Target="../slideLayouts/slideLayout89.xml"/><Relationship Id="rId6" Type="http://schemas.openxmlformats.org/officeDocument/2006/relationships/image" Target="../media/image123.png"/><Relationship Id="rId11" Type="http://schemas.openxmlformats.org/officeDocument/2006/relationships/image" Target="../media/image117.png"/><Relationship Id="rId5" Type="http://schemas.microsoft.com/office/2007/relationships/hdphoto" Target="../media/hdphoto3.wdp"/><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122.png"/><Relationship Id="rId9" Type="http://schemas.openxmlformats.org/officeDocument/2006/relationships/image" Target="../media/image124.png"/><Relationship Id="rId1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89.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89.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oleObject" Target="../embeddings/oleObject4.bin"/></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8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112.xml"/><Relationship Id="rId4" Type="http://schemas.openxmlformats.org/officeDocument/2006/relationships/image" Target="../media/image131.png"/></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35.jpeg"/><Relationship Id="rId2" Type="http://schemas.openxmlformats.org/officeDocument/2006/relationships/notesSlide" Target="../notesSlides/notesSlide59.xml"/><Relationship Id="rId1" Type="http://schemas.openxmlformats.org/officeDocument/2006/relationships/slideLayout" Target="../slideLayouts/slideLayout100.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38.jpeg"/><Relationship Id="rId2" Type="http://schemas.openxmlformats.org/officeDocument/2006/relationships/notesSlide" Target="../notesSlides/notesSlide60.xml"/><Relationship Id="rId1" Type="http://schemas.openxmlformats.org/officeDocument/2006/relationships/slideLayout" Target="../slideLayouts/slideLayout100.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12.xml"/><Relationship Id="rId1" Type="http://schemas.openxmlformats.org/officeDocument/2006/relationships/tags" Target="../tags/tag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notesSlide" Target="../notesSlides/notesSlide62.xml"/><Relationship Id="rId7" Type="http://schemas.openxmlformats.org/officeDocument/2006/relationships/image" Target="../media/image143.png"/><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oleObject" Target="../embeddings/oleObject1.bin"/></Relationships>
</file>

<file path=ppt/slides/_rels/slide6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jpg"/><Relationship Id="rId7" Type="http://schemas.openxmlformats.org/officeDocument/2006/relationships/image" Target="../media/image148.png"/><Relationship Id="rId2" Type="http://schemas.openxmlformats.org/officeDocument/2006/relationships/notesSlide" Target="../notesSlides/notesSlide63.xml"/><Relationship Id="rId1" Type="http://schemas.openxmlformats.org/officeDocument/2006/relationships/slideLayout" Target="../slideLayouts/slideLayout134.xml"/><Relationship Id="rId6" Type="http://schemas.openxmlformats.org/officeDocument/2006/relationships/image" Target="../media/image147.png"/><Relationship Id="rId11" Type="http://schemas.openxmlformats.org/officeDocument/2006/relationships/image" Target="../media/image69.png"/><Relationship Id="rId5" Type="http://schemas.openxmlformats.org/officeDocument/2006/relationships/image" Target="../media/image146.png"/><Relationship Id="rId10" Type="http://schemas.microsoft.com/office/2007/relationships/hdphoto" Target="../media/hdphoto5.wdp"/><Relationship Id="rId4" Type="http://schemas.openxmlformats.org/officeDocument/2006/relationships/image" Target="../media/image145.png"/><Relationship Id="rId9" Type="http://schemas.openxmlformats.org/officeDocument/2006/relationships/image" Target="../media/image1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23.xml"/><Relationship Id="rId6" Type="http://schemas.openxmlformats.org/officeDocument/2006/relationships/image" Target="../media/image150.png"/><Relationship Id="rId5" Type="http://schemas.openxmlformats.org/officeDocument/2006/relationships/audio" Target="../media/audio24.wav"/><Relationship Id="rId4" Type="http://schemas.openxmlformats.org/officeDocument/2006/relationships/audio" Target="../media/audio23.wav"/></Relationships>
</file>

<file path=ppt/slides/_rels/slide71.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48.png"/><Relationship Id="rId7" Type="http://schemas.openxmlformats.org/officeDocument/2006/relationships/audio" Target="../media/audio28.wav"/><Relationship Id="rId2" Type="http://schemas.openxmlformats.org/officeDocument/2006/relationships/notesSlide" Target="../notesSlides/notesSlide65.xml"/><Relationship Id="rId1" Type="http://schemas.openxmlformats.org/officeDocument/2006/relationships/slideLayout" Target="../slideLayouts/slideLayout145.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s>
</file>

<file path=ppt/slides/_rels/slide72.xml.rels><?xml version="1.0" encoding="UTF-8" standalone="yes"?>
<Relationships xmlns="http://schemas.openxmlformats.org/package/2006/relationships"><Relationship Id="rId8" Type="http://schemas.openxmlformats.org/officeDocument/2006/relationships/image" Target="../media/image155.tiff"/><Relationship Id="rId3" Type="http://schemas.openxmlformats.org/officeDocument/2006/relationships/image" Target="../media/image151.png"/><Relationship Id="rId7" Type="http://schemas.microsoft.com/office/2007/relationships/hdphoto" Target="../media/hdphoto6.wdp"/><Relationship Id="rId2" Type="http://schemas.openxmlformats.org/officeDocument/2006/relationships/notesSlide" Target="../notesSlides/notesSlide66.xml"/><Relationship Id="rId1" Type="http://schemas.openxmlformats.org/officeDocument/2006/relationships/slideLayout" Target="../slideLayouts/slideLayout89.xml"/><Relationship Id="rId6" Type="http://schemas.openxmlformats.org/officeDocument/2006/relationships/image" Target="../media/image154.png"/><Relationship Id="rId11" Type="http://schemas.openxmlformats.org/officeDocument/2006/relationships/image" Target="../media/image69.png"/><Relationship Id="rId5" Type="http://schemas.openxmlformats.org/officeDocument/2006/relationships/image" Target="../media/image153.png"/><Relationship Id="rId10" Type="http://schemas.openxmlformats.org/officeDocument/2006/relationships/image" Target="../media/image157.png"/><Relationship Id="rId4" Type="http://schemas.openxmlformats.org/officeDocument/2006/relationships/image" Target="../media/image152.png"/><Relationship Id="rId9" Type="http://schemas.openxmlformats.org/officeDocument/2006/relationships/image" Target="../media/image156.tiff"/></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www.ncelp.org/cpd"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58.png"/></Relationships>
</file>

<file path=ppt/slides/_rels/slide75.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0.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hyperlink" Target="http://www.rachelhawkes.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F18169-E7B5-4583-A395-B33D55B815E9}"/>
              </a:ext>
            </a:extLst>
          </p:cNvPr>
          <p:cNvSpPr>
            <a:spLocks noGrp="1"/>
          </p:cNvSpPr>
          <p:nvPr>
            <p:ph type="body" sz="quarter" idx="13"/>
          </p:nvPr>
        </p:nvSpPr>
        <p:spPr>
          <a:xfrm>
            <a:off x="108302" y="2305820"/>
            <a:ext cx="6411768" cy="906650"/>
          </a:xfrm>
        </p:spPr>
        <p:txBody>
          <a:bodyPr>
            <a:normAutofit/>
          </a:bodyPr>
          <a:lstStyle/>
          <a:p>
            <a:r>
              <a:rPr lang="en-GB" dirty="0"/>
              <a:t>ALL Manchester</a:t>
            </a:r>
            <a:br>
              <a:rPr lang="en-GB" dirty="0"/>
            </a:br>
            <a:r>
              <a:rPr lang="en-GB" dirty="0"/>
              <a:t>Saturday 19 November</a:t>
            </a:r>
          </a:p>
        </p:txBody>
      </p:sp>
      <p:sp>
        <p:nvSpPr>
          <p:cNvPr id="4" name="Text Placeholder 3">
            <a:extLst>
              <a:ext uri="{FF2B5EF4-FFF2-40B4-BE49-F238E27FC236}">
                <a16:creationId xmlns:a16="http://schemas.microsoft.com/office/drawing/2014/main" id="{F45877C0-17D3-4DB6-B8E2-45B91C5ADFD0}"/>
              </a:ext>
            </a:extLst>
          </p:cNvPr>
          <p:cNvSpPr>
            <a:spLocks noGrp="1"/>
          </p:cNvSpPr>
          <p:nvPr>
            <p:ph type="body" sz="quarter" idx="14"/>
          </p:nvPr>
        </p:nvSpPr>
        <p:spPr>
          <a:xfrm>
            <a:off x="108302" y="1783652"/>
            <a:ext cx="10239564" cy="906650"/>
          </a:xfrm>
        </p:spPr>
        <p:txBody>
          <a:bodyPr>
            <a:normAutofit/>
          </a:bodyPr>
          <a:lstStyle/>
          <a:p>
            <a:r>
              <a:rPr lang="en-GB" sz="3200" dirty="0"/>
              <a:t>The new GCSE: what now?</a:t>
            </a:r>
          </a:p>
        </p:txBody>
      </p:sp>
      <p:pic>
        <p:nvPicPr>
          <p:cNvPr id="5" name="Picture 4" descr="Logo&#10;&#10;Description automatically generated">
            <a:extLst>
              <a:ext uri="{FF2B5EF4-FFF2-40B4-BE49-F238E27FC236}">
                <a16:creationId xmlns:a16="http://schemas.microsoft.com/office/drawing/2014/main" id="{5D49726F-EC4F-4CDE-8A82-0DDB1FE5E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040" y="3099767"/>
            <a:ext cx="1860808" cy="1573477"/>
          </a:xfrm>
          <a:prstGeom prst="rect">
            <a:avLst/>
          </a:prstGeom>
        </p:spPr>
      </p:pic>
      <p:pic>
        <p:nvPicPr>
          <p:cNvPr id="6" name="Picture 5" descr="Logo&#10;&#10;Description automatically generated">
            <a:extLst>
              <a:ext uri="{FF2B5EF4-FFF2-40B4-BE49-F238E27FC236}">
                <a16:creationId xmlns:a16="http://schemas.microsoft.com/office/drawing/2014/main" id="{6D873D54-D58E-423D-817B-7B3F16FED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322" y="3799977"/>
            <a:ext cx="1957818" cy="149038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F4323681-9DEA-4FBE-A226-C031AC08E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13" y="3325008"/>
            <a:ext cx="2202872" cy="1490380"/>
          </a:xfrm>
          <a:prstGeom prst="rect">
            <a:avLst/>
          </a:prstGeom>
        </p:spPr>
      </p:pic>
      <p:sp>
        <p:nvSpPr>
          <p:cNvPr id="10" name="Text Placeholder 1">
            <a:extLst>
              <a:ext uri="{FF2B5EF4-FFF2-40B4-BE49-F238E27FC236}">
                <a16:creationId xmlns:a16="http://schemas.microsoft.com/office/drawing/2014/main" id="{5861B556-CE66-4ADF-AA62-1777B1C94D9B}"/>
              </a:ext>
            </a:extLst>
          </p:cNvPr>
          <p:cNvSpPr txBox="1">
            <a:spLocks/>
          </p:cNvSpPr>
          <p:nvPr/>
        </p:nvSpPr>
        <p:spPr>
          <a:xfrm>
            <a:off x="0" y="5558721"/>
            <a:ext cx="3425982" cy="14458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t>Presenter: </a:t>
            </a:r>
            <a:br>
              <a:rPr lang="en-GB" sz="2000"/>
            </a:br>
            <a:r>
              <a:rPr lang="en-GB" sz="2000"/>
              <a:t>Rachel Hawkes</a:t>
            </a:r>
            <a:br>
              <a:rPr lang="en-GB" sz="2000"/>
            </a:br>
            <a:r>
              <a:rPr lang="en-GB" sz="2000"/>
              <a:t>@RachelHawkes60</a:t>
            </a:r>
            <a:br>
              <a:rPr lang="en-GB" sz="2000"/>
            </a:br>
            <a:r>
              <a:rPr lang="en-GB" sz="2000">
                <a:hlinkClick r:id="rId6"/>
              </a:rPr>
              <a:t>www.rachelhawkes.com</a:t>
            </a:r>
            <a:r>
              <a:rPr lang="en-GB" sz="2000"/>
              <a:t> </a:t>
            </a:r>
            <a:endParaRPr lang="en-GB" sz="2000" dirty="0"/>
          </a:p>
        </p:txBody>
      </p:sp>
      <p:pic>
        <p:nvPicPr>
          <p:cNvPr id="11" name="Picture 10" descr="Graphical user interface&#10;&#10;Description automatically generated with low confidence">
            <a:extLst>
              <a:ext uri="{FF2B5EF4-FFF2-40B4-BE49-F238E27FC236}">
                <a16:creationId xmlns:a16="http://schemas.microsoft.com/office/drawing/2014/main" id="{33813699-791B-4563-9AAC-A2BDD59E56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010" t="28556" r="24418" b="27901"/>
          <a:stretch/>
        </p:blipFill>
        <p:spPr>
          <a:xfrm rot="621646">
            <a:off x="2552548" y="6064159"/>
            <a:ext cx="451007" cy="435004"/>
          </a:xfrm>
          <a:prstGeom prst="rect">
            <a:avLst/>
          </a:prstGeom>
        </p:spPr>
      </p:pic>
      <p:pic>
        <p:nvPicPr>
          <p:cNvPr id="12" name="Picture 11" descr="Logo&#10;&#10;Description automatically generated">
            <a:extLst>
              <a:ext uri="{FF2B5EF4-FFF2-40B4-BE49-F238E27FC236}">
                <a16:creationId xmlns:a16="http://schemas.microsoft.com/office/drawing/2014/main" id="{B8B4B914-31BF-498C-A112-AF8722B9D1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6029" y="5236205"/>
            <a:ext cx="689647" cy="881501"/>
          </a:xfrm>
          <a:prstGeom prst="rect">
            <a:avLst/>
          </a:prstGeom>
        </p:spPr>
      </p:pic>
      <p:pic>
        <p:nvPicPr>
          <p:cNvPr id="8" name="Picture 7" descr="Qr code&#10;&#10;Description automatically generated">
            <a:extLst>
              <a:ext uri="{FF2B5EF4-FFF2-40B4-BE49-F238E27FC236}">
                <a16:creationId xmlns:a16="http://schemas.microsoft.com/office/drawing/2014/main" id="{CA451A97-A914-4B9B-A74D-6A39B3F81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0531" y="2476564"/>
            <a:ext cx="2738944" cy="3550585"/>
          </a:xfrm>
          <a:prstGeom prst="rect">
            <a:avLst/>
          </a:prstGeom>
        </p:spPr>
      </p:pic>
    </p:spTree>
    <p:extLst>
      <p:ext uri="{BB962C8B-B14F-4D97-AF65-F5344CB8AC3E}">
        <p14:creationId xmlns:p14="http://schemas.microsoft.com/office/powerpoint/2010/main" val="1405371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122482"/>
            <a:ext cx="11514137" cy="4618561"/>
          </a:xfrm>
        </p:spPr>
        <p:txBody>
          <a:bodyPr>
            <a:normAutofit/>
          </a:bodyPr>
          <a:lstStyle/>
          <a:p>
            <a:pPr marL="342900" indent="-342900">
              <a:lnSpc>
                <a:spcPct val="200000"/>
              </a:lnSpc>
              <a:buFont typeface="Arial" panose="020B0604020202020204" pitchFamily="34" charset="0"/>
              <a:buChar char="•"/>
            </a:pPr>
            <a:r>
              <a:rPr lang="en-GB" b="1" dirty="0"/>
              <a:t>Rationale for the GCSE review</a:t>
            </a:r>
            <a:endParaRPr lang="en-GB" dirty="0"/>
          </a:p>
          <a:p>
            <a:pPr marL="342900" indent="-342900">
              <a:lnSpc>
                <a:spcPct val="200000"/>
              </a:lnSpc>
              <a:buFont typeface="Arial" panose="020B0604020202020204" pitchFamily="34" charset="0"/>
              <a:buChar char="•"/>
            </a:pPr>
            <a:r>
              <a:rPr lang="en-GB" b="1" dirty="0"/>
              <a:t>Issues with the current GCSE</a:t>
            </a:r>
            <a:endParaRPr lang="en-GB" dirty="0"/>
          </a:p>
          <a:p>
            <a:pPr marL="342900" indent="-342900">
              <a:lnSpc>
                <a:spcPct val="200000"/>
              </a:lnSpc>
              <a:buFont typeface="Arial" panose="020B0604020202020204" pitchFamily="34" charset="0"/>
              <a:buChar char="•"/>
            </a:pPr>
            <a:r>
              <a:rPr lang="en-GB" b="1" dirty="0"/>
              <a:t>2015 and 2022 Subject Content: similarities and differences</a:t>
            </a:r>
          </a:p>
          <a:p>
            <a:pPr marL="342900" indent="-342900">
              <a:lnSpc>
                <a:spcPct val="200000"/>
              </a:lnSpc>
              <a:buFont typeface="Arial" panose="020B0604020202020204" pitchFamily="34" charset="0"/>
              <a:buChar char="•"/>
            </a:pPr>
            <a:r>
              <a:rPr lang="en-GB" b="1" dirty="0"/>
              <a:t>The implications for teaching and assessment </a:t>
            </a:r>
          </a:p>
          <a:p>
            <a:pPr marL="342900" indent="-342900">
              <a:lnSpc>
                <a:spcPct val="200000"/>
              </a:lnSpc>
              <a:buFont typeface="Arial" panose="020B0604020202020204" pitchFamily="34" charset="0"/>
              <a:buChar char="•"/>
            </a:pPr>
            <a:r>
              <a:rPr lang="en-GB" b="1" dirty="0"/>
              <a:t>What we can do now</a:t>
            </a:r>
            <a:endParaRPr lang="en-GB" dirty="0"/>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Session overview</a:t>
            </a:r>
          </a:p>
        </p:txBody>
      </p:sp>
      <p:pic>
        <p:nvPicPr>
          <p:cNvPr id="4" name="Google Shape;215;p36" descr="green checkmark">
            <a:extLst>
              <a:ext uri="{FF2B5EF4-FFF2-40B4-BE49-F238E27FC236}">
                <a16:creationId xmlns:a16="http://schemas.microsoft.com/office/drawing/2014/main" id="{2E681EAC-B516-44F0-9316-F093F1ED7C5C}"/>
              </a:ext>
            </a:extLst>
          </p:cNvPr>
          <p:cNvPicPr preferRelativeResize="0"/>
          <p:nvPr/>
        </p:nvPicPr>
        <p:blipFill rotWithShape="1">
          <a:blip r:embed="rId3">
            <a:alphaModFix/>
          </a:blip>
          <a:srcRect/>
          <a:stretch/>
        </p:blipFill>
        <p:spPr>
          <a:xfrm>
            <a:off x="5340523" y="1323875"/>
            <a:ext cx="362196" cy="377289"/>
          </a:xfrm>
          <a:prstGeom prst="rect">
            <a:avLst/>
          </a:prstGeom>
          <a:noFill/>
          <a:ln>
            <a:noFill/>
          </a:ln>
        </p:spPr>
      </p:pic>
      <p:pic>
        <p:nvPicPr>
          <p:cNvPr id="5" name="Google Shape;215;p36" descr="green checkmark">
            <a:extLst>
              <a:ext uri="{FF2B5EF4-FFF2-40B4-BE49-F238E27FC236}">
                <a16:creationId xmlns:a16="http://schemas.microsoft.com/office/drawing/2014/main" id="{88E65EE8-BD25-4CEC-AF7E-873AC7A97FEE}"/>
              </a:ext>
            </a:extLst>
          </p:cNvPr>
          <p:cNvPicPr preferRelativeResize="0"/>
          <p:nvPr/>
        </p:nvPicPr>
        <p:blipFill rotWithShape="1">
          <a:blip r:embed="rId3">
            <a:alphaModFix/>
          </a:blip>
          <a:srcRect/>
          <a:stretch/>
        </p:blipFill>
        <p:spPr>
          <a:xfrm>
            <a:off x="5340523" y="2183641"/>
            <a:ext cx="362196" cy="377289"/>
          </a:xfrm>
          <a:prstGeom prst="rect">
            <a:avLst/>
          </a:prstGeom>
          <a:noFill/>
          <a:ln>
            <a:noFill/>
          </a:ln>
        </p:spPr>
      </p:pic>
      <p:pic>
        <p:nvPicPr>
          <p:cNvPr id="6" name="Google Shape;215;p36" descr="green checkmark">
            <a:extLst>
              <a:ext uri="{FF2B5EF4-FFF2-40B4-BE49-F238E27FC236}">
                <a16:creationId xmlns:a16="http://schemas.microsoft.com/office/drawing/2014/main" id="{3C7830CD-0710-4C4C-B155-1FBA31EC415A}"/>
              </a:ext>
            </a:extLst>
          </p:cNvPr>
          <p:cNvPicPr preferRelativeResize="0"/>
          <p:nvPr/>
        </p:nvPicPr>
        <p:blipFill rotWithShape="1">
          <a:blip r:embed="rId3">
            <a:alphaModFix/>
          </a:blip>
          <a:srcRect/>
          <a:stretch/>
        </p:blipFill>
        <p:spPr>
          <a:xfrm>
            <a:off x="9668108" y="3051711"/>
            <a:ext cx="362196" cy="377289"/>
          </a:xfrm>
          <a:prstGeom prst="rect">
            <a:avLst/>
          </a:prstGeom>
          <a:noFill/>
          <a:ln>
            <a:noFill/>
          </a:ln>
        </p:spPr>
      </p:pic>
    </p:spTree>
    <p:extLst>
      <p:ext uri="{BB962C8B-B14F-4D97-AF65-F5344CB8AC3E}">
        <p14:creationId xmlns:p14="http://schemas.microsoft.com/office/powerpoint/2010/main" val="261132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unprepared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10489720" cy="647577"/>
          </a:xfrm>
        </p:spPr>
        <p:txBody>
          <a:bodyPr/>
          <a:lstStyle/>
          <a:p>
            <a:r>
              <a:rPr lang="en-GB" dirty="0"/>
              <a:t>Implications for teaching of the new GCSE</a:t>
            </a:r>
          </a:p>
        </p:txBody>
      </p:sp>
    </p:spTree>
    <p:extLst>
      <p:ext uri="{BB962C8B-B14F-4D97-AF65-F5344CB8AC3E}">
        <p14:creationId xmlns:p14="http://schemas.microsoft.com/office/powerpoint/2010/main" val="942997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111"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871F98E-E0F9-42FF-8629-6500C82BD89E}"/>
              </a:ext>
            </a:extLst>
          </p:cNvPr>
          <p:cNvSpPr>
            <a:spLocks noGrp="1"/>
          </p:cNvSpPr>
          <p:nvPr>
            <p:ph type="body" sz="quarter" idx="10"/>
          </p:nvPr>
        </p:nvSpPr>
        <p:spPr/>
        <p:txBody>
          <a:bodyPr/>
          <a:lstStyle/>
          <a:p>
            <a:pPr marL="342900" indent="-342900">
              <a:lnSpc>
                <a:spcPct val="150000"/>
              </a:lnSpc>
              <a:buFont typeface="Arial" panose="020B0604020202020204" pitchFamily="34" charset="0"/>
              <a:buChar char="•"/>
            </a:pPr>
            <a:r>
              <a:rPr lang="en-GB" dirty="0"/>
              <a:t>recognising the importance of knowing individual words</a:t>
            </a:r>
          </a:p>
          <a:p>
            <a:pPr marL="342900" indent="-342900">
              <a:lnSpc>
                <a:spcPct val="150000"/>
              </a:lnSpc>
              <a:buFont typeface="Arial" panose="020B0604020202020204" pitchFamily="34" charset="0"/>
              <a:buChar char="•"/>
            </a:pPr>
            <a:r>
              <a:rPr lang="en-GB" dirty="0"/>
              <a:t>identifying words for KS3 from the defined content at KS4</a:t>
            </a:r>
          </a:p>
          <a:p>
            <a:pPr marL="342900" indent="-342900">
              <a:lnSpc>
                <a:spcPct val="150000"/>
              </a:lnSpc>
              <a:buFont typeface="Arial" panose="020B0604020202020204" pitchFamily="34" charset="0"/>
              <a:buChar char="•"/>
            </a:pPr>
            <a:r>
              <a:rPr lang="en-GB" dirty="0"/>
              <a:t>making room for personalisation</a:t>
            </a:r>
          </a:p>
          <a:p>
            <a:pPr marL="342900" indent="-342900">
              <a:lnSpc>
                <a:spcPct val="150000"/>
              </a:lnSpc>
              <a:buFont typeface="Arial" panose="020B0604020202020204" pitchFamily="34" charset="0"/>
              <a:buChar char="•"/>
            </a:pPr>
            <a:r>
              <a:rPr lang="en-GB" dirty="0"/>
              <a:t>maximising the number of spaced encounters with each word</a:t>
            </a:r>
          </a:p>
          <a:p>
            <a:pPr marL="342900" indent="-342900">
              <a:lnSpc>
                <a:spcPct val="150000"/>
              </a:lnSpc>
              <a:buFont typeface="Arial" panose="020B0604020202020204" pitchFamily="34" charset="0"/>
              <a:buChar char="•"/>
            </a:pPr>
            <a:r>
              <a:rPr lang="en-GB" dirty="0"/>
              <a:t>practising word knowledge in all modes and modalities</a:t>
            </a:r>
          </a:p>
          <a:p>
            <a:pPr marL="342900" indent="-342900">
              <a:lnSpc>
                <a:spcPct val="150000"/>
              </a:lnSpc>
              <a:buFont typeface="Arial" panose="020B0604020202020204" pitchFamily="34" charset="0"/>
              <a:buChar char="•"/>
            </a:pPr>
            <a:r>
              <a:rPr lang="en-GB" dirty="0"/>
              <a:t>maintaining an element of retrieval struggle</a:t>
            </a:r>
          </a:p>
          <a:p>
            <a:pPr marL="342900" indent="-342900">
              <a:lnSpc>
                <a:spcPct val="150000"/>
              </a:lnSpc>
              <a:buFont typeface="Arial" panose="020B0604020202020204" pitchFamily="34" charset="0"/>
              <a:buChar char="•"/>
            </a:pPr>
            <a:r>
              <a:rPr lang="en-GB" dirty="0"/>
              <a:t>developing depth of vocabulary knowledge</a:t>
            </a:r>
          </a:p>
        </p:txBody>
      </p:sp>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p:txBody>
          <a:bodyPr/>
          <a:lstStyle/>
          <a:p>
            <a:r>
              <a:rPr lang="en-GB" dirty="0"/>
              <a:t>Vocabulary</a:t>
            </a:r>
          </a:p>
        </p:txBody>
      </p:sp>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C1FB-FAFE-425C-BC36-DB01A68D316E}"/>
              </a:ext>
            </a:extLst>
          </p:cNvPr>
          <p:cNvSpPr>
            <a:spLocks noGrp="1"/>
          </p:cNvSpPr>
          <p:nvPr>
            <p:ph type="title"/>
          </p:nvPr>
        </p:nvSpPr>
        <p:spPr>
          <a:xfrm>
            <a:off x="-1" y="213557"/>
            <a:ext cx="7040879" cy="647577"/>
          </a:xfrm>
        </p:spPr>
        <p:txBody>
          <a:bodyPr/>
          <a:lstStyle/>
          <a:p>
            <a:r>
              <a:rPr lang="en-GB" dirty="0"/>
              <a:t>Quick wins [1] Identify words </a:t>
            </a:r>
          </a:p>
        </p:txBody>
      </p:sp>
      <p:sp>
        <p:nvSpPr>
          <p:cNvPr id="4" name="Google Shape;474;p50">
            <a:extLst>
              <a:ext uri="{FF2B5EF4-FFF2-40B4-BE49-F238E27FC236}">
                <a16:creationId xmlns:a16="http://schemas.microsoft.com/office/drawing/2014/main" id="{7157D898-D537-48BA-9B6E-151C7CDE83C1}"/>
              </a:ext>
            </a:extLst>
          </p:cNvPr>
          <p:cNvSpPr txBox="1">
            <a:spLocks/>
          </p:cNvSpPr>
          <p:nvPr/>
        </p:nvSpPr>
        <p:spPr>
          <a:xfrm>
            <a:off x="168092" y="1074956"/>
            <a:ext cx="4688761" cy="4708088"/>
          </a:xfrm>
          <a:prstGeom prst="rect">
            <a:avLst/>
          </a:prstGeom>
          <a:noFill/>
          <a:ln>
            <a:noFill/>
          </a:ln>
        </p:spPr>
        <p:txBody>
          <a:bodyPr spcFirstLastPara="1" vert="horz" wrap="square" lIns="91425" tIns="45700" rIns="91425" bIns="457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Download the </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hlinkClick r:id="rId3"/>
              </a:rPr>
              <a:t>NCELP/</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hlinkClick r:id="rId3"/>
              </a:rPr>
              <a:t>Eduqas</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hlinkClick r:id="rId3"/>
              </a:rPr>
              <a:t> GCSE list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Paste your KS3 SOW vocabulary into it</a:t>
            </a: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Select columns C and E</a:t>
            </a: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Conditional formatting </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Highlight rules  Duplicate cells</a:t>
            </a: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Do a manual check of any unhighlighted cells in column E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cxnSp>
        <p:nvCxnSpPr>
          <p:cNvPr id="5" name="Straight Arrow Connector 4">
            <a:extLst>
              <a:ext uri="{FF2B5EF4-FFF2-40B4-BE49-F238E27FC236}">
                <a16:creationId xmlns:a16="http://schemas.microsoft.com/office/drawing/2014/main" id="{CD9E3CF4-0EAE-4D30-B28E-744D7B5127B9}"/>
              </a:ext>
            </a:extLst>
          </p:cNvPr>
          <p:cNvCxnSpPr>
            <a:cxnSpLocks/>
          </p:cNvCxnSpPr>
          <p:nvPr/>
        </p:nvCxnSpPr>
        <p:spPr>
          <a:xfrm>
            <a:off x="6776855" y="932131"/>
            <a:ext cx="0" cy="969744"/>
          </a:xfrm>
          <a:prstGeom prst="straightConnector1">
            <a:avLst/>
          </a:prstGeom>
          <a:noFill/>
          <a:ln w="57150" cap="flat" cmpd="sng" algn="ctr">
            <a:solidFill>
              <a:srgbClr val="FF0000"/>
            </a:solidFill>
            <a:prstDash val="solid"/>
            <a:miter lim="800000"/>
            <a:tailEnd type="triangle"/>
          </a:ln>
          <a:effectLst/>
        </p:spPr>
      </p:cxnSp>
      <p:pic>
        <p:nvPicPr>
          <p:cNvPr id="6" name="Picture 5">
            <a:extLst>
              <a:ext uri="{FF2B5EF4-FFF2-40B4-BE49-F238E27FC236}">
                <a16:creationId xmlns:a16="http://schemas.microsoft.com/office/drawing/2014/main" id="{458ED394-96A4-42F6-989A-F32955FEAAED}"/>
              </a:ext>
            </a:extLst>
          </p:cNvPr>
          <p:cNvPicPr>
            <a:picLocks noChangeAspect="1"/>
          </p:cNvPicPr>
          <p:nvPr/>
        </p:nvPicPr>
        <p:blipFill>
          <a:blip r:embed="rId4"/>
          <a:stretch>
            <a:fillRect/>
          </a:stretch>
        </p:blipFill>
        <p:spPr>
          <a:xfrm>
            <a:off x="4968474" y="1913806"/>
            <a:ext cx="7040881" cy="2820470"/>
          </a:xfrm>
          <a:prstGeom prst="rect">
            <a:avLst/>
          </a:prstGeom>
        </p:spPr>
      </p:pic>
      <p:cxnSp>
        <p:nvCxnSpPr>
          <p:cNvPr id="7" name="Straight Arrow Connector 6">
            <a:extLst>
              <a:ext uri="{FF2B5EF4-FFF2-40B4-BE49-F238E27FC236}">
                <a16:creationId xmlns:a16="http://schemas.microsoft.com/office/drawing/2014/main" id="{D38C1720-9B0F-4EE8-B596-4E69A7469D65}"/>
              </a:ext>
            </a:extLst>
          </p:cNvPr>
          <p:cNvCxnSpPr>
            <a:cxnSpLocks/>
          </p:cNvCxnSpPr>
          <p:nvPr/>
        </p:nvCxnSpPr>
        <p:spPr>
          <a:xfrm>
            <a:off x="10176308" y="898535"/>
            <a:ext cx="0" cy="969744"/>
          </a:xfrm>
          <a:prstGeom prst="straightConnector1">
            <a:avLst/>
          </a:prstGeom>
          <a:noFill/>
          <a:ln w="57150" cap="flat" cmpd="sng" algn="ctr">
            <a:solidFill>
              <a:srgbClr val="FF0000"/>
            </a:solidFill>
            <a:prstDash val="solid"/>
            <a:miter lim="800000"/>
            <a:tailEnd type="triangle"/>
          </a:ln>
          <a:effectLst/>
        </p:spPr>
      </p:cxnSp>
      <p:sp>
        <p:nvSpPr>
          <p:cNvPr id="8" name="Rectangle: Rounded Corners 7">
            <a:extLst>
              <a:ext uri="{FF2B5EF4-FFF2-40B4-BE49-F238E27FC236}">
                <a16:creationId xmlns:a16="http://schemas.microsoft.com/office/drawing/2014/main" id="{AC7F0ACF-FD36-43C7-8C53-16C8B21CC258}"/>
              </a:ext>
            </a:extLst>
          </p:cNvPr>
          <p:cNvSpPr/>
          <p:nvPr/>
        </p:nvSpPr>
        <p:spPr>
          <a:xfrm>
            <a:off x="4968475" y="1913806"/>
            <a:ext cx="4254132" cy="2954907"/>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5928F075-B069-4940-BB1B-C2CECB1C84FA}"/>
              </a:ext>
            </a:extLst>
          </p:cNvPr>
          <p:cNvSpPr/>
          <p:nvPr/>
        </p:nvSpPr>
        <p:spPr>
          <a:xfrm>
            <a:off x="9237160" y="1913806"/>
            <a:ext cx="2786748" cy="2954907"/>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0" name="Speech Bubble: Rectangle with Corners Rounded 9">
            <a:extLst>
              <a:ext uri="{FF2B5EF4-FFF2-40B4-BE49-F238E27FC236}">
                <a16:creationId xmlns:a16="http://schemas.microsoft.com/office/drawing/2014/main" id="{5C4FBC4E-A287-4FCD-B87C-1824002283FD}"/>
              </a:ext>
            </a:extLst>
          </p:cNvPr>
          <p:cNvSpPr/>
          <p:nvPr/>
        </p:nvSpPr>
        <p:spPr>
          <a:xfrm>
            <a:off x="8459614" y="75580"/>
            <a:ext cx="3564294" cy="1530221"/>
          </a:xfrm>
          <a:prstGeom prst="wedgeRoundRectCallout">
            <a:avLst>
              <a:gd name="adj1" fmla="val 875"/>
              <a:gd name="adj2" fmla="val 107356"/>
              <a:gd name="adj3" fmla="val 16667"/>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Pink shows the words taught at KS3  which are also on the exemplar GCSE list.</a:t>
            </a:r>
          </a:p>
        </p:txBody>
      </p:sp>
    </p:spTree>
    <p:extLst>
      <p:ext uri="{BB962C8B-B14F-4D97-AF65-F5344CB8AC3E}">
        <p14:creationId xmlns:p14="http://schemas.microsoft.com/office/powerpoint/2010/main" val="341909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8000" b="1" dirty="0">
                <a:solidFill>
                  <a:srgbClr val="002060"/>
                </a:solidFill>
              </a:rPr>
              <a:t>KS2 SOW and resources</a:t>
            </a:r>
            <a:endParaRPr lang="en-GB" sz="13800" dirty="0">
              <a:solidFill>
                <a:srgbClr val="002060"/>
              </a:solidFill>
            </a:endParaRPr>
          </a:p>
        </p:txBody>
      </p:sp>
      <p:pic>
        <p:nvPicPr>
          <p:cNvPr id="4" name="Picture 3" descr="Qr code&#10;&#10;Description automatically generated">
            <a:extLst>
              <a:ext uri="{FF2B5EF4-FFF2-40B4-BE49-F238E27FC236}">
                <a16:creationId xmlns:a16="http://schemas.microsoft.com/office/drawing/2014/main" id="{C0BEE41D-26B3-44A2-8E27-F32DBA025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591" y="512064"/>
            <a:ext cx="1289304" cy="1289304"/>
          </a:xfrm>
          <a:prstGeom prst="rect">
            <a:avLst/>
          </a:prstGeom>
        </p:spPr>
      </p:pic>
      <p:pic>
        <p:nvPicPr>
          <p:cNvPr id="8" name="Picture 7" descr="Qr code&#10;&#10;Description automatically generated">
            <a:extLst>
              <a:ext uri="{FF2B5EF4-FFF2-40B4-BE49-F238E27FC236}">
                <a16:creationId xmlns:a16="http://schemas.microsoft.com/office/drawing/2014/main" id="{E9F22C96-66F7-4082-903F-18ADC1793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14" y="5112870"/>
            <a:ext cx="1289304" cy="1289304"/>
          </a:xfrm>
          <a:prstGeom prst="rect">
            <a:avLst/>
          </a:prstGeom>
        </p:spPr>
      </p:pic>
      <p:pic>
        <p:nvPicPr>
          <p:cNvPr id="10" name="Picture 9" descr="Qr code&#10;&#10;Description automatically generated">
            <a:extLst>
              <a:ext uri="{FF2B5EF4-FFF2-40B4-BE49-F238E27FC236}">
                <a16:creationId xmlns:a16="http://schemas.microsoft.com/office/drawing/2014/main" id="{6FEFC9CB-6FA2-49AB-81E5-0B94A85E5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412" y="379302"/>
            <a:ext cx="1251140" cy="1251140"/>
          </a:xfrm>
          <a:prstGeom prst="rect">
            <a:avLst/>
          </a:prstGeom>
        </p:spPr>
      </p:pic>
      <p:pic>
        <p:nvPicPr>
          <p:cNvPr id="12" name="Picture 11" descr="Qr code&#10;&#10;Description automatically generated">
            <a:extLst>
              <a:ext uri="{FF2B5EF4-FFF2-40B4-BE49-F238E27FC236}">
                <a16:creationId xmlns:a16="http://schemas.microsoft.com/office/drawing/2014/main" id="{CE1BE97D-0616-44F9-AE9E-A6D274449A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12" y="5083283"/>
            <a:ext cx="1251140" cy="1251140"/>
          </a:xfrm>
          <a:prstGeom prst="rect">
            <a:avLst/>
          </a:prstGeom>
        </p:spPr>
      </p:pic>
      <p:sp>
        <p:nvSpPr>
          <p:cNvPr id="13" name="TextBox 12">
            <a:extLst>
              <a:ext uri="{FF2B5EF4-FFF2-40B4-BE49-F238E27FC236}">
                <a16:creationId xmlns:a16="http://schemas.microsoft.com/office/drawing/2014/main" id="{47DF4C72-01B7-4E63-9C6D-979F0E828A34}"/>
              </a:ext>
            </a:extLst>
          </p:cNvPr>
          <p:cNvSpPr txBox="1"/>
          <p:nvPr/>
        </p:nvSpPr>
        <p:spPr>
          <a:xfrm>
            <a:off x="5976731" y="745042"/>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/Amarillo</a:t>
            </a:r>
          </a:p>
        </p:txBody>
      </p:sp>
      <p:sp>
        <p:nvSpPr>
          <p:cNvPr id="14" name="TextBox 13">
            <a:extLst>
              <a:ext uri="{FF2B5EF4-FFF2-40B4-BE49-F238E27FC236}">
                <a16:creationId xmlns:a16="http://schemas.microsoft.com/office/drawing/2014/main" id="{66794985-7AAE-43E1-ACE9-FA7113395626}"/>
              </a:ext>
            </a:extLst>
          </p:cNvPr>
          <p:cNvSpPr txBox="1"/>
          <p:nvPr/>
        </p:nvSpPr>
        <p:spPr>
          <a:xfrm>
            <a:off x="6014895" y="5354910"/>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Azul/Verde</a:t>
            </a:r>
          </a:p>
        </p:txBody>
      </p:sp>
      <p:sp>
        <p:nvSpPr>
          <p:cNvPr id="15" name="TextBox 14">
            <a:extLst>
              <a:ext uri="{FF2B5EF4-FFF2-40B4-BE49-F238E27FC236}">
                <a16:creationId xmlns:a16="http://schemas.microsoft.com/office/drawing/2014/main" id="{203BBB48-5E0A-4147-A500-9EB6037459D6}"/>
              </a:ext>
            </a:extLst>
          </p:cNvPr>
          <p:cNvSpPr txBox="1"/>
          <p:nvPr/>
        </p:nvSpPr>
        <p:spPr>
          <a:xfrm>
            <a:off x="1976559" y="692317"/>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Rouge/Jaune</a:t>
            </a:r>
          </a:p>
        </p:txBody>
      </p:sp>
      <p:sp>
        <p:nvSpPr>
          <p:cNvPr id="16" name="TextBox 15">
            <a:extLst>
              <a:ext uri="{FF2B5EF4-FFF2-40B4-BE49-F238E27FC236}">
                <a16:creationId xmlns:a16="http://schemas.microsoft.com/office/drawing/2014/main" id="{4167467C-C6F7-451E-BB04-2BE5ABE1C238}"/>
              </a:ext>
            </a:extLst>
          </p:cNvPr>
          <p:cNvSpPr txBox="1"/>
          <p:nvPr/>
        </p:nvSpPr>
        <p:spPr>
          <a:xfrm>
            <a:off x="2148152" y="5354910"/>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Bleu/Vert</a:t>
            </a:r>
          </a:p>
        </p:txBody>
      </p:sp>
      <p:sp>
        <p:nvSpPr>
          <p:cNvPr id="18" name="TextBox 17">
            <a:extLst>
              <a:ext uri="{FF2B5EF4-FFF2-40B4-BE49-F238E27FC236}">
                <a16:creationId xmlns:a16="http://schemas.microsoft.com/office/drawing/2014/main" id="{40738C13-B134-4C54-AF93-569F44E3E14C}"/>
              </a:ext>
            </a:extLst>
          </p:cNvPr>
          <p:cNvSpPr txBox="1"/>
          <p:nvPr/>
        </p:nvSpPr>
        <p:spPr>
          <a:xfrm>
            <a:off x="9076554" y="758264"/>
            <a:ext cx="3620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Y3/4</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Rot / Gelb</a:t>
            </a:r>
          </a:p>
        </p:txBody>
      </p:sp>
      <p:sp>
        <p:nvSpPr>
          <p:cNvPr id="19" name="TextBox 18">
            <a:extLst>
              <a:ext uri="{FF2B5EF4-FFF2-40B4-BE49-F238E27FC236}">
                <a16:creationId xmlns:a16="http://schemas.microsoft.com/office/drawing/2014/main" id="{C70208B8-0A1F-4FC1-89CA-324179CC07B8}"/>
              </a:ext>
            </a:extLst>
          </p:cNvPr>
          <p:cNvSpPr txBox="1"/>
          <p:nvPr/>
        </p:nvSpPr>
        <p:spPr>
          <a:xfrm>
            <a:off x="9228165" y="5354910"/>
            <a:ext cx="3620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Y5/6</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Grün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Qr code&#10;&#10;Description automatically generated">
            <a:extLst>
              <a:ext uri="{FF2B5EF4-FFF2-40B4-BE49-F238E27FC236}">
                <a16:creationId xmlns:a16="http://schemas.microsoft.com/office/drawing/2014/main" id="{E306D474-4722-4BF9-A940-D1E096970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065" y="512064"/>
            <a:ext cx="1297376" cy="1297376"/>
          </a:xfrm>
          <a:prstGeom prst="rect">
            <a:avLst/>
          </a:prstGeom>
        </p:spPr>
      </p:pic>
      <p:pic>
        <p:nvPicPr>
          <p:cNvPr id="21" name="Picture 20" descr="Qr code&#10;&#10;Description automatically generated">
            <a:extLst>
              <a:ext uri="{FF2B5EF4-FFF2-40B4-BE49-F238E27FC236}">
                <a16:creationId xmlns:a16="http://schemas.microsoft.com/office/drawing/2014/main" id="{DB794722-3B59-413A-9EF9-1E51E564C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6793" y="4977320"/>
            <a:ext cx="1289304" cy="1289304"/>
          </a:xfrm>
          <a:prstGeom prst="rect">
            <a:avLst/>
          </a:prstGeom>
        </p:spPr>
      </p:pic>
      <p:pic>
        <p:nvPicPr>
          <p:cNvPr id="17" name="Picture 16" descr="Logo&#10;&#10;Description automatically generated">
            <a:extLst>
              <a:ext uri="{FF2B5EF4-FFF2-40B4-BE49-F238E27FC236}">
                <a16:creationId xmlns:a16="http://schemas.microsoft.com/office/drawing/2014/main" id="{12F91FFC-EF11-4F34-98DC-134BBFA464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8953" y="3692701"/>
            <a:ext cx="1403907" cy="1187127"/>
          </a:xfrm>
          <a:prstGeom prst="rect">
            <a:avLst/>
          </a:prstGeom>
        </p:spPr>
      </p:pic>
      <p:pic>
        <p:nvPicPr>
          <p:cNvPr id="22" name="Picture 21" descr="Logo&#10;&#10;Description automatically generated">
            <a:extLst>
              <a:ext uri="{FF2B5EF4-FFF2-40B4-BE49-F238E27FC236}">
                <a16:creationId xmlns:a16="http://schemas.microsoft.com/office/drawing/2014/main" id="{A45EB8A6-75FB-4B7C-B345-BD67158EA6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7119" y="3766261"/>
            <a:ext cx="1403907" cy="1068718"/>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B0B9084C-B0D0-4A3A-8E17-77A9176E7B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788" y="3766634"/>
            <a:ext cx="1645368" cy="1113194"/>
          </a:xfrm>
          <a:prstGeom prst="rect">
            <a:avLst/>
          </a:prstGeom>
        </p:spPr>
      </p:pic>
    </p:spTree>
    <p:extLst>
      <p:ext uri="{BB962C8B-B14F-4D97-AF65-F5344CB8AC3E}">
        <p14:creationId xmlns:p14="http://schemas.microsoft.com/office/powerpoint/2010/main" val="376323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57ED4-B426-4AB1-BFD6-1A13B1EC0B38}"/>
              </a:ext>
            </a:extLst>
          </p:cNvPr>
          <p:cNvSpPr>
            <a:spLocks noGrp="1"/>
          </p:cNvSpPr>
          <p:nvPr>
            <p:ph type="title"/>
          </p:nvPr>
        </p:nvSpPr>
        <p:spPr>
          <a:xfrm>
            <a:off x="-1" y="213557"/>
            <a:ext cx="7395883" cy="647577"/>
          </a:xfrm>
        </p:spPr>
        <p:txBody>
          <a:bodyPr/>
          <a:lstStyle/>
          <a:p>
            <a:r>
              <a:rPr lang="en-GB" dirty="0"/>
              <a:t>Quick wins [2] Spaced revisiting</a:t>
            </a:r>
          </a:p>
        </p:txBody>
      </p:sp>
      <p:sp>
        <p:nvSpPr>
          <p:cNvPr id="4" name="TextBox 3">
            <a:extLst>
              <a:ext uri="{FF2B5EF4-FFF2-40B4-BE49-F238E27FC236}">
                <a16:creationId xmlns:a16="http://schemas.microsoft.com/office/drawing/2014/main" id="{7A5D8C07-972D-492B-A9C9-9C0297171B29}"/>
              </a:ext>
            </a:extLst>
          </p:cNvPr>
          <p:cNvSpPr txBox="1"/>
          <p:nvPr/>
        </p:nvSpPr>
        <p:spPr>
          <a:xfrm>
            <a:off x="9511047" y="1237456"/>
            <a:ext cx="2807953" cy="317009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srgbClr val="E56700"/>
                </a:solidFill>
                <a:effectLst/>
                <a:uLnTx/>
                <a:uFillTx/>
              </a:rPr>
              <a:t>pre-learning </a:t>
            </a:r>
            <a:br>
              <a:rPr kumimoji="0" lang="en-GB" sz="2000" b="0" i="0" u="none" strike="noStrike" kern="0" cap="none" spc="0" normalizeH="0" baseline="0" noProof="0" dirty="0">
                <a:ln>
                  <a:noFill/>
                </a:ln>
                <a:solidFill>
                  <a:srgbClr val="E56700"/>
                </a:solidFill>
                <a:effectLst/>
                <a:uLnTx/>
                <a:uFillTx/>
              </a:rPr>
            </a:br>
            <a:r>
              <a:rPr kumimoji="0" lang="en-GB" sz="2000" b="0" i="0" u="none" strike="noStrike" kern="0" cap="none" spc="0" normalizeH="0" baseline="0" noProof="0" dirty="0">
                <a:ln>
                  <a:noFill/>
                </a:ln>
                <a:solidFill>
                  <a:srgbClr val="E56700"/>
                </a:solidFill>
                <a:effectLst/>
                <a:uLnTx/>
                <a:uFillTx/>
              </a:rPr>
              <a:t>(</a:t>
            </a:r>
            <a:r>
              <a:rPr kumimoji="0" lang="en-GB" sz="2000" b="1" i="0" u="none" strike="noStrike" kern="0" cap="none" spc="0" normalizeH="0" baseline="0" noProof="0" dirty="0" err="1">
                <a:ln>
                  <a:noFill/>
                </a:ln>
                <a:solidFill>
                  <a:srgbClr val="E56700"/>
                </a:solidFill>
                <a:effectLst/>
                <a:uLnTx/>
                <a:uFillTx/>
              </a:rPr>
              <a:t>wk</a:t>
            </a:r>
            <a:r>
              <a:rPr kumimoji="0" lang="en-GB" sz="2000" b="1" i="0" u="none" strike="noStrike" kern="0" cap="none" spc="0" normalizeH="0" baseline="0" noProof="0" dirty="0">
                <a:ln>
                  <a:noFill/>
                </a:ln>
                <a:solidFill>
                  <a:srgbClr val="E56700"/>
                </a:solidFill>
                <a:effectLst/>
                <a:uLnTx/>
                <a:uFillTx/>
              </a:rPr>
              <a:t> 1</a:t>
            </a:r>
            <a:r>
              <a:rPr kumimoji="0" lang="en-GB" sz="2000" b="0" i="0" u="none" strike="noStrike" kern="0" cap="none" spc="0" normalizeH="0" baseline="0" noProof="0" dirty="0">
                <a:ln>
                  <a:noFill/>
                </a:ln>
                <a:solidFill>
                  <a:srgbClr val="E56700"/>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srgbClr val="E56700"/>
                </a:solidFill>
                <a:effectLst/>
                <a:uLnTx/>
                <a:uFillTx/>
              </a:rPr>
              <a:t>spring test </a:t>
            </a:r>
            <a:br>
              <a:rPr kumimoji="0" lang="en-GB" sz="2000" b="0" i="0" u="none" strike="noStrike" kern="0" cap="none" spc="0" normalizeH="0" baseline="0" noProof="0" dirty="0">
                <a:ln>
                  <a:noFill/>
                </a:ln>
                <a:solidFill>
                  <a:srgbClr val="E56700"/>
                </a:solidFill>
                <a:effectLst/>
                <a:uLnTx/>
                <a:uFillTx/>
              </a:rPr>
            </a:br>
            <a:r>
              <a:rPr kumimoji="0" lang="en-GB" sz="2000" b="0" i="0" u="none" strike="noStrike" kern="0" cap="none" spc="0" normalizeH="0" baseline="0" noProof="0" dirty="0">
                <a:ln>
                  <a:noFill/>
                </a:ln>
                <a:solidFill>
                  <a:srgbClr val="E56700"/>
                </a:solidFill>
                <a:effectLst/>
                <a:uLnTx/>
                <a:uFillTx/>
              </a:rPr>
              <a:t>(</a:t>
            </a:r>
            <a:r>
              <a:rPr kumimoji="0" lang="en-GB" sz="2000" b="1" i="0" u="none" strike="noStrike" kern="0" cap="none" spc="0" normalizeH="0" baseline="0" noProof="0" dirty="0" err="1">
                <a:ln>
                  <a:noFill/>
                </a:ln>
                <a:solidFill>
                  <a:srgbClr val="E56700"/>
                </a:solidFill>
                <a:effectLst/>
                <a:uLnTx/>
                <a:uFillTx/>
              </a:rPr>
              <a:t>wk</a:t>
            </a:r>
            <a:r>
              <a:rPr kumimoji="0" lang="en-GB" sz="2000" b="1" i="0" u="none" strike="noStrike" kern="0" cap="none" spc="0" normalizeH="0" baseline="0" noProof="0" dirty="0">
                <a:ln>
                  <a:noFill/>
                </a:ln>
                <a:solidFill>
                  <a:srgbClr val="E56700"/>
                </a:solidFill>
                <a:effectLst/>
                <a:uLnTx/>
                <a:uFillTx/>
              </a:rPr>
              <a:t> 20</a:t>
            </a:r>
            <a:r>
              <a:rPr kumimoji="0" lang="en-GB" sz="2000" b="0" i="0" u="none" strike="noStrike" kern="0" cap="none" spc="0" normalizeH="0" baseline="0" noProof="0" dirty="0">
                <a:ln>
                  <a:noFill/>
                </a:ln>
                <a:solidFill>
                  <a:srgbClr val="E56700"/>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srgbClr val="E56700"/>
                </a:solidFill>
                <a:effectLst/>
                <a:uLnTx/>
                <a:uFillTx/>
              </a:rPr>
              <a:t>summer test </a:t>
            </a:r>
            <a:br>
              <a:rPr kumimoji="0" lang="en-GB" sz="2000" b="0" i="0" u="none" strike="noStrike" kern="0" cap="none" spc="0" normalizeH="0" baseline="0" noProof="0" dirty="0">
                <a:ln>
                  <a:noFill/>
                </a:ln>
                <a:solidFill>
                  <a:srgbClr val="E56700"/>
                </a:solidFill>
                <a:effectLst/>
                <a:uLnTx/>
                <a:uFillTx/>
              </a:rPr>
            </a:br>
            <a:r>
              <a:rPr kumimoji="0" lang="en-GB" sz="2000" b="0" i="0" u="none" strike="noStrike" kern="0" cap="none" spc="0" normalizeH="0" baseline="0" noProof="0" dirty="0">
                <a:ln>
                  <a:noFill/>
                </a:ln>
                <a:solidFill>
                  <a:srgbClr val="E56700"/>
                </a:solidFill>
                <a:effectLst/>
                <a:uLnTx/>
                <a:uFillTx/>
              </a:rPr>
              <a:t>(</a:t>
            </a:r>
            <a:r>
              <a:rPr kumimoji="0" lang="en-GB" sz="2000" b="1" i="0" u="none" strike="noStrike" kern="0" cap="none" spc="0" normalizeH="0" baseline="0" noProof="0" dirty="0" err="1">
                <a:ln>
                  <a:noFill/>
                </a:ln>
                <a:solidFill>
                  <a:srgbClr val="E56700"/>
                </a:solidFill>
                <a:effectLst/>
                <a:uLnTx/>
                <a:uFillTx/>
              </a:rPr>
              <a:t>wk</a:t>
            </a:r>
            <a:r>
              <a:rPr kumimoji="0" lang="en-GB" sz="2000" b="1" i="0" u="none" strike="noStrike" kern="0" cap="none" spc="0" normalizeH="0" baseline="0" noProof="0" dirty="0">
                <a:ln>
                  <a:noFill/>
                </a:ln>
                <a:solidFill>
                  <a:srgbClr val="E56700"/>
                </a:solidFill>
                <a:effectLst/>
                <a:uLnTx/>
                <a:uFillTx/>
              </a:rPr>
              <a:t> 33</a:t>
            </a:r>
            <a:r>
              <a:rPr kumimoji="0" lang="en-GB" sz="2000" b="0" i="0" u="none" strike="noStrike" kern="0" cap="none" spc="0" normalizeH="0" baseline="0" noProof="0" dirty="0">
                <a:ln>
                  <a:noFill/>
                </a:ln>
                <a:solidFill>
                  <a:srgbClr val="E56700"/>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0" cap="none" spc="0" normalizeH="0" baseline="0" noProof="0" dirty="0">
                <a:ln>
                  <a:noFill/>
                </a:ln>
                <a:solidFill>
                  <a:srgbClr val="E56700"/>
                </a:solidFill>
                <a:effectLst/>
                <a:uLnTx/>
                <a:uFillTx/>
              </a:rPr>
              <a:t>year 8/9 </a:t>
            </a:r>
            <a:r>
              <a:rPr kumimoji="0" lang="en-GB" sz="2000" b="0" i="0" u="none" strike="noStrike" kern="0" cap="none" spc="0" normalizeH="0" baseline="0" noProof="0" dirty="0">
                <a:ln>
                  <a:noFill/>
                </a:ln>
                <a:solidFill>
                  <a:srgbClr val="E56700"/>
                </a:solidFill>
                <a:effectLst/>
                <a:uLnTx/>
                <a:uFillTx/>
              </a:rPr>
              <a:t>revisited twice</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0" cap="none" spc="0" normalizeH="0" baseline="0" noProof="0" dirty="0">
                <a:ln>
                  <a:noFill/>
                </a:ln>
                <a:solidFill>
                  <a:srgbClr val="E56700"/>
                </a:solidFill>
                <a:effectLst/>
                <a:uLnTx/>
                <a:uFillTx/>
              </a:rPr>
              <a:t>Y10/11 </a:t>
            </a:r>
            <a:r>
              <a:rPr kumimoji="0" lang="en-GB" sz="2000" i="0" u="none" strike="noStrike" kern="0" cap="none" spc="0" normalizeH="0" baseline="0" noProof="0" dirty="0">
                <a:ln>
                  <a:noFill/>
                </a:ln>
                <a:solidFill>
                  <a:srgbClr val="E56700"/>
                </a:solidFill>
                <a:effectLst/>
                <a:uLnTx/>
                <a:uFillTx/>
              </a:rPr>
              <a:t>revisited twice</a:t>
            </a:r>
          </a:p>
        </p:txBody>
      </p:sp>
      <p:sp>
        <p:nvSpPr>
          <p:cNvPr id="5" name="Rectangle: Rounded Corners 4">
            <a:extLst>
              <a:ext uri="{FF2B5EF4-FFF2-40B4-BE49-F238E27FC236}">
                <a16:creationId xmlns:a16="http://schemas.microsoft.com/office/drawing/2014/main" id="{60099E2C-B5AC-4712-9410-B99ECD4802E3}"/>
              </a:ext>
            </a:extLst>
          </p:cNvPr>
          <p:cNvSpPr/>
          <p:nvPr/>
        </p:nvSpPr>
        <p:spPr>
          <a:xfrm>
            <a:off x="9774690" y="4632704"/>
            <a:ext cx="2232837" cy="1660125"/>
          </a:xfrm>
          <a:prstGeom prst="roundRect">
            <a:avLst/>
          </a:prstGeom>
          <a:solidFill>
            <a:srgbClr val="5B9BD5">
              <a:lumMod val="40000"/>
              <a:lumOff val="60000"/>
            </a:srgbClr>
          </a:solidFill>
          <a:ln w="19050" cap="flat" cmpd="sng" algn="ctr">
            <a:solidFill>
              <a:srgbClr val="5B9BD5">
                <a:lumMod val="50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spaced repetition, 10+ encounters </a:t>
            </a:r>
            <a:r>
              <a:rPr kumimoji="0" lang="en-GB" sz="16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(e.g., Webb 2007)</a:t>
            </a:r>
          </a:p>
        </p:txBody>
      </p:sp>
      <p:graphicFrame>
        <p:nvGraphicFramePr>
          <p:cNvPr id="6" name="Table 5">
            <a:extLst>
              <a:ext uri="{FF2B5EF4-FFF2-40B4-BE49-F238E27FC236}">
                <a16:creationId xmlns:a16="http://schemas.microsoft.com/office/drawing/2014/main" id="{851A3B30-0CE1-49B3-993B-D49929BD1F5B}"/>
              </a:ext>
            </a:extLst>
          </p:cNvPr>
          <p:cNvGraphicFramePr>
            <a:graphicFrameLocks noGrp="1"/>
          </p:cNvGraphicFramePr>
          <p:nvPr>
            <p:extLst>
              <p:ext uri="{D42A27DB-BD31-4B8C-83A1-F6EECF244321}">
                <p14:modId xmlns:p14="http://schemas.microsoft.com/office/powerpoint/2010/main" val="1656249137"/>
              </p:ext>
            </p:extLst>
          </p:nvPr>
        </p:nvGraphicFramePr>
        <p:xfrm>
          <a:off x="216372" y="997331"/>
          <a:ext cx="9251950" cy="1586167"/>
        </p:xfrm>
        <a:graphic>
          <a:graphicData uri="http://schemas.openxmlformats.org/drawingml/2006/table">
            <a:tbl>
              <a:tblPr firstRow="1" firstCol="1" bandRow="1"/>
              <a:tblGrid>
                <a:gridCol w="486174">
                  <a:extLst>
                    <a:ext uri="{9D8B030D-6E8A-4147-A177-3AD203B41FA5}">
                      <a16:colId xmlns:a16="http://schemas.microsoft.com/office/drawing/2014/main" val="3170593447"/>
                    </a:ext>
                  </a:extLst>
                </a:gridCol>
                <a:gridCol w="329184">
                  <a:extLst>
                    <a:ext uri="{9D8B030D-6E8A-4147-A177-3AD203B41FA5}">
                      <a16:colId xmlns:a16="http://schemas.microsoft.com/office/drawing/2014/main" val="3919772235"/>
                    </a:ext>
                  </a:extLst>
                </a:gridCol>
                <a:gridCol w="292608">
                  <a:extLst>
                    <a:ext uri="{9D8B030D-6E8A-4147-A177-3AD203B41FA5}">
                      <a16:colId xmlns:a16="http://schemas.microsoft.com/office/drawing/2014/main" val="147009963"/>
                    </a:ext>
                  </a:extLst>
                </a:gridCol>
                <a:gridCol w="1949214">
                  <a:extLst>
                    <a:ext uri="{9D8B030D-6E8A-4147-A177-3AD203B41FA5}">
                      <a16:colId xmlns:a16="http://schemas.microsoft.com/office/drawing/2014/main" val="2104024730"/>
                    </a:ext>
                  </a:extLst>
                </a:gridCol>
                <a:gridCol w="4963650">
                  <a:extLst>
                    <a:ext uri="{9D8B030D-6E8A-4147-A177-3AD203B41FA5}">
                      <a16:colId xmlns:a16="http://schemas.microsoft.com/office/drawing/2014/main" val="1394923183"/>
                    </a:ext>
                  </a:extLst>
                </a:gridCol>
                <a:gridCol w="640080">
                  <a:extLst>
                    <a:ext uri="{9D8B030D-6E8A-4147-A177-3AD203B41FA5}">
                      <a16:colId xmlns:a16="http://schemas.microsoft.com/office/drawing/2014/main" val="1996466437"/>
                    </a:ext>
                  </a:extLst>
                </a:gridCol>
                <a:gridCol w="591040">
                  <a:extLst>
                    <a:ext uri="{9D8B030D-6E8A-4147-A177-3AD203B41FA5}">
                      <a16:colId xmlns:a16="http://schemas.microsoft.com/office/drawing/2014/main" val="4163116045"/>
                    </a:ext>
                  </a:extLst>
                </a:gridCol>
              </a:tblGrid>
              <a:tr h="125412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7.1.1</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b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4</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être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(je,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tu</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regular adjective gender agreement (as complement to verb only);  </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intonation questions </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est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 il</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[13], elle</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[38],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amusant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[4695],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calme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[1731], content [1841], intelligent [2509],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malade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[1066],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méchant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[3184], triste [1843], </a:t>
                      </a:r>
                      <a:r>
                        <a:rPr lang="en-GB" sz="1400" dirty="0" err="1">
                          <a:effectLst/>
                          <a:latin typeface="Century Gothic" panose="020B0502020202020204" pitchFamily="34" charset="0"/>
                          <a:ea typeface="Times New Roman" panose="02020603050405020304" pitchFamily="18" charset="0"/>
                          <a:cs typeface="Calibri" panose="020F0502020204030204" pitchFamily="34" charset="0"/>
                        </a:rPr>
                        <a:t>mais</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[30], </a:t>
                      </a:r>
                      <a:r>
                        <a:rPr lang="en-GB" sz="1400" dirty="0" err="1">
                          <a:effectLst/>
                          <a:latin typeface="Century Gothic" panose="020B0502020202020204" pitchFamily="34" charset="0"/>
                          <a:ea typeface="Times New Roman" panose="02020603050405020304" pitchFamily="18" charset="0"/>
                          <a:cs typeface="Calibri" panose="020F0502020204030204" pitchFamily="34" charset="0"/>
                        </a:rPr>
                        <a:t>ou</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[33],</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merci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[1070]</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N/A</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N/A</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3828091"/>
                  </a:ext>
                </a:extLst>
              </a:tr>
            </a:tbl>
          </a:graphicData>
        </a:graphic>
      </p:graphicFrame>
      <p:graphicFrame>
        <p:nvGraphicFramePr>
          <p:cNvPr id="7" name="Table 6">
            <a:extLst>
              <a:ext uri="{FF2B5EF4-FFF2-40B4-BE49-F238E27FC236}">
                <a16:creationId xmlns:a16="http://schemas.microsoft.com/office/drawing/2014/main" id="{1FE6BFA2-21E1-4D13-B401-58E4A930E7A5}"/>
              </a:ext>
            </a:extLst>
          </p:cNvPr>
          <p:cNvGraphicFramePr>
            <a:graphicFrameLocks noGrp="1"/>
          </p:cNvGraphicFramePr>
          <p:nvPr>
            <p:extLst>
              <p:ext uri="{D42A27DB-BD31-4B8C-83A1-F6EECF244321}">
                <p14:modId xmlns:p14="http://schemas.microsoft.com/office/powerpoint/2010/main" val="3265367402"/>
              </p:ext>
            </p:extLst>
          </p:nvPr>
        </p:nvGraphicFramePr>
        <p:xfrm>
          <a:off x="190482" y="2663585"/>
          <a:ext cx="9271000" cy="1586294"/>
        </p:xfrm>
        <a:graphic>
          <a:graphicData uri="http://schemas.openxmlformats.org/drawingml/2006/table">
            <a:tbl>
              <a:tblPr firstRow="1" firstCol="1" bandRow="1"/>
              <a:tblGrid>
                <a:gridCol w="449598">
                  <a:extLst>
                    <a:ext uri="{9D8B030D-6E8A-4147-A177-3AD203B41FA5}">
                      <a16:colId xmlns:a16="http://schemas.microsoft.com/office/drawing/2014/main" val="661639010"/>
                    </a:ext>
                  </a:extLst>
                </a:gridCol>
                <a:gridCol w="347472">
                  <a:extLst>
                    <a:ext uri="{9D8B030D-6E8A-4147-A177-3AD203B41FA5}">
                      <a16:colId xmlns:a16="http://schemas.microsoft.com/office/drawing/2014/main" val="1399847514"/>
                    </a:ext>
                  </a:extLst>
                </a:gridCol>
                <a:gridCol w="310896">
                  <a:extLst>
                    <a:ext uri="{9D8B030D-6E8A-4147-A177-3AD203B41FA5}">
                      <a16:colId xmlns:a16="http://schemas.microsoft.com/office/drawing/2014/main" val="3129406328"/>
                    </a:ext>
                  </a:extLst>
                </a:gridCol>
                <a:gridCol w="1988929">
                  <a:extLst>
                    <a:ext uri="{9D8B030D-6E8A-4147-A177-3AD203B41FA5}">
                      <a16:colId xmlns:a16="http://schemas.microsoft.com/office/drawing/2014/main" val="970650951"/>
                    </a:ext>
                  </a:extLst>
                </a:gridCol>
                <a:gridCol w="2978785">
                  <a:extLst>
                    <a:ext uri="{9D8B030D-6E8A-4147-A177-3AD203B41FA5}">
                      <a16:colId xmlns:a16="http://schemas.microsoft.com/office/drawing/2014/main" val="1784646916"/>
                    </a:ext>
                  </a:extLst>
                </a:gridCol>
                <a:gridCol w="2548654">
                  <a:extLst>
                    <a:ext uri="{9D8B030D-6E8A-4147-A177-3AD203B41FA5}">
                      <a16:colId xmlns:a16="http://schemas.microsoft.com/office/drawing/2014/main" val="119393957"/>
                    </a:ext>
                  </a:extLst>
                </a:gridCol>
                <a:gridCol w="646666">
                  <a:extLst>
                    <a:ext uri="{9D8B030D-6E8A-4147-A177-3AD203B41FA5}">
                      <a16:colId xmlns:a16="http://schemas.microsoft.com/office/drawing/2014/main" val="3903319700"/>
                    </a:ext>
                  </a:extLst>
                </a:gridCol>
              </a:tblGrid>
              <a:tr h="141922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7.1.1</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9</a:t>
                      </a:r>
                      <a:b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10</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être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&amp;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avoir</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(je,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tu</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feminisation of job titles (-e)</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subject pronouns il/</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meaning 'it'</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indefinite articles</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baseline="30000" dirty="0">
                          <a:effectLst/>
                          <a:latin typeface="Century Gothic" panose="020B0502020202020204" pitchFamily="34" charset="0"/>
                          <a:ea typeface="Times New Roman" panose="02020603050405020304" pitchFamily="18" charset="0"/>
                          <a:cs typeface="Calibri" panose="020F0502020204030204" pitchFamily="34" charset="0"/>
                        </a:rPr>
                        <a:t>2</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[13], elle</a:t>
                      </a:r>
                      <a:r>
                        <a:rPr lang="en-GB" sz="1400" baseline="30000" dirty="0">
                          <a:effectLst/>
                          <a:latin typeface="Century Gothic" panose="020B0502020202020204" pitchFamily="34" charset="0"/>
                          <a:ea typeface="Times New Roman" panose="02020603050405020304" pitchFamily="18" charset="0"/>
                          <a:cs typeface="Calibri" panose="020F0502020204030204" pitchFamily="34" charset="0"/>
                        </a:rPr>
                        <a:t>2</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[38]</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ami</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[467],</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amie</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[467]</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chanteur [3251], chanteuse [3251], femme [154], homme [136],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professeur</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[1150]</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professeure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[1150],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drôle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[2166],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intéressant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[1244], </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faux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[555]</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sympa</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thique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[4164],</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vrai</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[292]</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est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 il1 [13], elle1 [38],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amusant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[4695],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calme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[1731], content [1841], intelligent [2509],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malade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[1066],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méchant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[3184], triste [1843],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mais</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[30],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ou</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[33], merci [1070]</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584690"/>
                  </a:ext>
                </a:extLst>
              </a:tr>
            </a:tbl>
          </a:graphicData>
        </a:graphic>
      </p:graphicFrame>
      <p:graphicFrame>
        <p:nvGraphicFramePr>
          <p:cNvPr id="8" name="Table 7">
            <a:extLst>
              <a:ext uri="{FF2B5EF4-FFF2-40B4-BE49-F238E27FC236}">
                <a16:creationId xmlns:a16="http://schemas.microsoft.com/office/drawing/2014/main" id="{19039ABB-3142-4CFF-A5D8-4B2F26880B74}"/>
              </a:ext>
            </a:extLst>
          </p:cNvPr>
          <p:cNvGraphicFramePr>
            <a:graphicFrameLocks noGrp="1"/>
          </p:cNvGraphicFramePr>
          <p:nvPr>
            <p:extLst>
              <p:ext uri="{D42A27DB-BD31-4B8C-83A1-F6EECF244321}">
                <p14:modId xmlns:p14="http://schemas.microsoft.com/office/powerpoint/2010/main" val="2550791988"/>
              </p:ext>
            </p:extLst>
          </p:nvPr>
        </p:nvGraphicFramePr>
        <p:xfrm>
          <a:off x="203217" y="4327493"/>
          <a:ext cx="9307830" cy="2042605"/>
        </p:xfrm>
        <a:graphic>
          <a:graphicData uri="http://schemas.openxmlformats.org/drawingml/2006/table">
            <a:tbl>
              <a:tblPr firstRow="1" firstCol="1" bandRow="1"/>
              <a:tblGrid>
                <a:gridCol w="436863">
                  <a:extLst>
                    <a:ext uri="{9D8B030D-6E8A-4147-A177-3AD203B41FA5}">
                      <a16:colId xmlns:a16="http://schemas.microsoft.com/office/drawing/2014/main" val="2301442391"/>
                    </a:ext>
                  </a:extLst>
                </a:gridCol>
                <a:gridCol w="329184">
                  <a:extLst>
                    <a:ext uri="{9D8B030D-6E8A-4147-A177-3AD203B41FA5}">
                      <a16:colId xmlns:a16="http://schemas.microsoft.com/office/drawing/2014/main" val="2225416066"/>
                    </a:ext>
                  </a:extLst>
                </a:gridCol>
                <a:gridCol w="365760">
                  <a:extLst>
                    <a:ext uri="{9D8B030D-6E8A-4147-A177-3AD203B41FA5}">
                      <a16:colId xmlns:a16="http://schemas.microsoft.com/office/drawing/2014/main" val="1712603297"/>
                    </a:ext>
                  </a:extLst>
                </a:gridCol>
                <a:gridCol w="1956816">
                  <a:extLst>
                    <a:ext uri="{9D8B030D-6E8A-4147-A177-3AD203B41FA5}">
                      <a16:colId xmlns:a16="http://schemas.microsoft.com/office/drawing/2014/main" val="4230555043"/>
                    </a:ext>
                  </a:extLst>
                </a:gridCol>
                <a:gridCol w="3011187">
                  <a:extLst>
                    <a:ext uri="{9D8B030D-6E8A-4147-A177-3AD203B41FA5}">
                      <a16:colId xmlns:a16="http://schemas.microsoft.com/office/drawing/2014/main" val="2077763287"/>
                    </a:ext>
                  </a:extLst>
                </a:gridCol>
                <a:gridCol w="1604010">
                  <a:extLst>
                    <a:ext uri="{9D8B030D-6E8A-4147-A177-3AD203B41FA5}">
                      <a16:colId xmlns:a16="http://schemas.microsoft.com/office/drawing/2014/main" val="48909014"/>
                    </a:ext>
                  </a:extLst>
                </a:gridCol>
                <a:gridCol w="1604010">
                  <a:extLst>
                    <a:ext uri="{9D8B030D-6E8A-4147-A177-3AD203B41FA5}">
                      <a16:colId xmlns:a16="http://schemas.microsoft.com/office/drawing/2014/main" val="1298651295"/>
                    </a:ext>
                  </a:extLst>
                </a:gridCol>
              </a:tblGrid>
              <a:tr h="166052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7.1.2</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19</a:t>
                      </a:r>
                      <a:b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20</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-ER verbs</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(je, </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tu</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present simple used with its continuous meaning</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à with certain verbs</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two-verb structures: </a:t>
                      </a:r>
                      <a:r>
                        <a:rPr lang="en-GB" sz="1400" b="1"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aimer + </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infinitive</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effectLst/>
                          <a:latin typeface="Century Gothic" panose="020B0502020202020204" pitchFamily="34" charset="0"/>
                          <a:ea typeface="Times New Roman" panose="02020603050405020304" pitchFamily="18" charset="0"/>
                          <a:cs typeface="Calibri" panose="020F0502020204030204" pitchFamily="34" charset="0"/>
                        </a:rPr>
                        <a:t>aimer [242]</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cocher</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[&gt;5000], passer</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[90], porter</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[105],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rester</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[100],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trouver</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[83], école [477], moment [148],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semaine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[245],</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solution</a:t>
                      </a:r>
                      <a:r>
                        <a:rPr lang="en-GB" sz="1400"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[608]</a:t>
                      </a:r>
                      <a:r>
                        <a:rPr lang="en-GB" sz="1400"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uniforme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[1801],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chaque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[151]</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à</a:t>
                      </a:r>
                      <a:r>
                        <a:rPr lang="en-GB" sz="1400" baseline="30000" dirty="0">
                          <a:effectLst/>
                          <a:latin typeface="Century Gothic" panose="020B0502020202020204" pitchFamily="34" charset="0"/>
                          <a:ea typeface="Times New Roman" panose="02020603050405020304" pitchFamily="18" charset="0"/>
                          <a:cs typeface="Calibri" panose="020F0502020204030204" pitchFamily="34" charset="0"/>
                        </a:rPr>
                        <a:t>1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[4]</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avec [23]</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faire [25],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fais</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[25], fait [25],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ça</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[54],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activité</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[452], courses [1289], cuisine [2618], devoirs [39], lit [1837], ménage [2326],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modèle</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[958], quoi [297]</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est</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 il1 [13], elle1 [38],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amusant</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[4695],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calme</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[1731], content [1841], intelligent [2509],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malade</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[1066],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méchant</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[3184], triste [1843],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mais</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[30],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ou</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[33], merci [1070]</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803114"/>
                  </a:ext>
                </a:extLst>
              </a:tr>
            </a:tbl>
          </a:graphicData>
        </a:graphic>
      </p:graphicFrame>
      <p:sp>
        <p:nvSpPr>
          <p:cNvPr id="9" name="Rectangle: Rounded Corners 8">
            <a:extLst>
              <a:ext uri="{FF2B5EF4-FFF2-40B4-BE49-F238E27FC236}">
                <a16:creationId xmlns:a16="http://schemas.microsoft.com/office/drawing/2014/main" id="{78B43F88-A134-425B-A8B4-E0F11A42BF4B}"/>
              </a:ext>
            </a:extLst>
          </p:cNvPr>
          <p:cNvSpPr/>
          <p:nvPr/>
        </p:nvSpPr>
        <p:spPr>
          <a:xfrm>
            <a:off x="3255264" y="1017734"/>
            <a:ext cx="4974336" cy="1565763"/>
          </a:xfrm>
          <a:prstGeom prst="roundRect">
            <a:avLst/>
          </a:prstGeom>
          <a:noFill/>
          <a:ln w="38100" cap="flat" cmpd="sng" algn="ctr">
            <a:solidFill>
              <a:srgbClr val="FF66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A4A0EBE6-2827-456B-8290-E400AF4197C9}"/>
              </a:ext>
            </a:extLst>
          </p:cNvPr>
          <p:cNvSpPr/>
          <p:nvPr/>
        </p:nvSpPr>
        <p:spPr>
          <a:xfrm>
            <a:off x="6286416" y="2689199"/>
            <a:ext cx="2510111" cy="1560680"/>
          </a:xfrm>
          <a:prstGeom prst="roundRect">
            <a:avLst/>
          </a:prstGeom>
          <a:noFill/>
          <a:ln w="38100" cap="flat" cmpd="sng" algn="ctr">
            <a:solidFill>
              <a:srgbClr val="FF66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3B381508-CAE7-4F35-A8A4-65D5BCC3F344}"/>
              </a:ext>
            </a:extLst>
          </p:cNvPr>
          <p:cNvSpPr/>
          <p:nvPr/>
        </p:nvSpPr>
        <p:spPr>
          <a:xfrm>
            <a:off x="7931484" y="4327493"/>
            <a:ext cx="1579563" cy="2042604"/>
          </a:xfrm>
          <a:prstGeom prst="roundRect">
            <a:avLst/>
          </a:prstGeom>
          <a:noFill/>
          <a:ln w="38100" cap="flat" cmpd="sng" algn="ctr">
            <a:solidFill>
              <a:srgbClr val="FF66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4">
            <a:extLst>
              <a:ext uri="{FF2B5EF4-FFF2-40B4-BE49-F238E27FC236}">
                <a16:creationId xmlns:a16="http://schemas.microsoft.com/office/drawing/2014/main" id="{1DC1AB40-55BA-447D-B309-9774E619DB13}"/>
              </a:ext>
            </a:extLst>
          </p:cNvPr>
          <p:cNvSpPr>
            <a:spLocks noChangeArrowheads="1"/>
          </p:cNvSpPr>
          <p:nvPr/>
        </p:nvSpPr>
        <p:spPr bwMode="auto">
          <a:xfrm>
            <a:off x="902970" y="48914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3" name="Rectangle 5">
            <a:extLst>
              <a:ext uri="{FF2B5EF4-FFF2-40B4-BE49-F238E27FC236}">
                <a16:creationId xmlns:a16="http://schemas.microsoft.com/office/drawing/2014/main" id="{7DFFAE88-8A2A-494C-BB46-88E09636A569}"/>
              </a:ext>
            </a:extLst>
          </p:cNvPr>
          <p:cNvSpPr>
            <a:spLocks noChangeArrowheads="1"/>
          </p:cNvSpPr>
          <p:nvPr/>
        </p:nvSpPr>
        <p:spPr bwMode="auto">
          <a:xfrm>
            <a:off x="902970" y="53486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4" name="Speech Bubble: Rectangle with Corners Rounded 13">
            <a:extLst>
              <a:ext uri="{FF2B5EF4-FFF2-40B4-BE49-F238E27FC236}">
                <a16:creationId xmlns:a16="http://schemas.microsoft.com/office/drawing/2014/main" id="{2D54CD8F-22A5-48C0-92DC-0302554FDE69}"/>
              </a:ext>
            </a:extLst>
          </p:cNvPr>
          <p:cNvSpPr/>
          <p:nvPr/>
        </p:nvSpPr>
        <p:spPr>
          <a:xfrm>
            <a:off x="7011435" y="157610"/>
            <a:ext cx="5020006" cy="867128"/>
          </a:xfrm>
          <a:prstGeom prst="wedgeRoundRectCallout">
            <a:avLst>
              <a:gd name="adj1" fmla="val -20833"/>
              <a:gd name="adj2" fmla="val 75937"/>
              <a:gd name="adj3" fmla="val 16667"/>
            </a:avLst>
          </a:prstGeom>
          <a:solidFill>
            <a:srgbClr val="5B9BD5">
              <a:lumMod val="40000"/>
              <a:lumOff val="60000"/>
            </a:srgbClr>
          </a:solidFill>
          <a:ln w="190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“Vocabulary introduction and revision should be carefully planned.” (TSC)</a:t>
            </a:r>
          </a:p>
        </p:txBody>
      </p:sp>
      <p:sp>
        <p:nvSpPr>
          <p:cNvPr id="15" name="TextBox 14">
            <a:extLst>
              <a:ext uri="{FF2B5EF4-FFF2-40B4-BE49-F238E27FC236}">
                <a16:creationId xmlns:a16="http://schemas.microsoft.com/office/drawing/2014/main" id="{035E9452-CCAA-46D7-B11E-1B8F833A3C5C}"/>
              </a:ext>
            </a:extLst>
          </p:cNvPr>
          <p:cNvSpPr txBox="1"/>
          <p:nvPr/>
        </p:nvSpPr>
        <p:spPr>
          <a:xfrm>
            <a:off x="216657" y="1466889"/>
            <a:ext cx="475488" cy="707886"/>
          </a:xfrm>
          <a:prstGeom prst="rect">
            <a:avLst/>
          </a:prstGeom>
          <a:solidFill>
            <a:srgbClr val="E56700"/>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rPr>
              <a:t>wk</a:t>
            </a:r>
            <a:endParaRPr kumimoji="0" lang="en-GB" sz="20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2</a:t>
            </a:r>
            <a:endParaRPr kumimoji="0" lang="fr-FR" sz="2000" b="1" i="0" u="none" strike="noStrike" kern="0" cap="none" spc="0" normalizeH="0" baseline="0" noProof="0" dirty="0">
              <a:ln>
                <a:noFill/>
              </a:ln>
              <a:solidFill>
                <a:prstClr val="white"/>
              </a:solidFill>
              <a:effectLst/>
              <a:uLnTx/>
              <a:uFillTx/>
            </a:endParaRPr>
          </a:p>
        </p:txBody>
      </p:sp>
      <p:sp>
        <p:nvSpPr>
          <p:cNvPr id="16" name="TextBox 15">
            <a:extLst>
              <a:ext uri="{FF2B5EF4-FFF2-40B4-BE49-F238E27FC236}">
                <a16:creationId xmlns:a16="http://schemas.microsoft.com/office/drawing/2014/main" id="{5DE431CA-0BFB-436F-BC95-58F13C7A2D41}"/>
              </a:ext>
            </a:extLst>
          </p:cNvPr>
          <p:cNvSpPr txBox="1"/>
          <p:nvPr/>
        </p:nvSpPr>
        <p:spPr>
          <a:xfrm>
            <a:off x="203216" y="3069276"/>
            <a:ext cx="433053" cy="707886"/>
          </a:xfrm>
          <a:prstGeom prst="rect">
            <a:avLst/>
          </a:prstGeom>
          <a:solidFill>
            <a:srgbClr val="E56700"/>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rPr>
              <a:t>wk</a:t>
            </a:r>
            <a:endParaRPr kumimoji="0" lang="en-GB" sz="20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5</a:t>
            </a:r>
            <a:endParaRPr kumimoji="0" lang="fr-FR" sz="2000" b="1" i="0" u="none" strike="noStrike" kern="0" cap="none" spc="0" normalizeH="0" baseline="0" noProof="0" dirty="0">
              <a:ln>
                <a:noFill/>
              </a:ln>
              <a:solidFill>
                <a:prstClr val="white"/>
              </a:solidFill>
              <a:effectLst/>
              <a:uLnTx/>
              <a:uFillTx/>
            </a:endParaRPr>
          </a:p>
        </p:txBody>
      </p:sp>
      <p:sp>
        <p:nvSpPr>
          <p:cNvPr id="17" name="TextBox 16">
            <a:extLst>
              <a:ext uri="{FF2B5EF4-FFF2-40B4-BE49-F238E27FC236}">
                <a16:creationId xmlns:a16="http://schemas.microsoft.com/office/drawing/2014/main" id="{18749A4F-DF65-48B8-A09F-CC368E631134}"/>
              </a:ext>
            </a:extLst>
          </p:cNvPr>
          <p:cNvSpPr txBox="1"/>
          <p:nvPr/>
        </p:nvSpPr>
        <p:spPr>
          <a:xfrm>
            <a:off x="206274" y="4942087"/>
            <a:ext cx="433053" cy="707886"/>
          </a:xfrm>
          <a:prstGeom prst="rect">
            <a:avLst/>
          </a:prstGeom>
          <a:solidFill>
            <a:srgbClr val="E56700"/>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rPr>
              <a:t>wk</a:t>
            </a:r>
            <a:endParaRPr kumimoji="0" lang="en-GB" sz="20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10</a:t>
            </a:r>
            <a:endParaRPr kumimoji="0" lang="fr-FR" sz="2000" b="1" i="0" u="none" strike="noStrike" kern="0" cap="none" spc="0" normalizeH="0" baseline="0" noProof="0" dirty="0">
              <a:ln>
                <a:noFill/>
              </a:ln>
              <a:solidFill>
                <a:prstClr val="white"/>
              </a:solidFill>
              <a:effectLst/>
              <a:uLnTx/>
              <a:uFillTx/>
            </a:endParaRPr>
          </a:p>
        </p:txBody>
      </p:sp>
      <p:sp>
        <p:nvSpPr>
          <p:cNvPr id="18" name="Speech Bubble: Rectangle with Corners Rounded 17">
            <a:extLst>
              <a:ext uri="{FF2B5EF4-FFF2-40B4-BE49-F238E27FC236}">
                <a16:creationId xmlns:a16="http://schemas.microsoft.com/office/drawing/2014/main" id="{9400B988-7456-48F9-87F8-4E5873BA082A}"/>
              </a:ext>
            </a:extLst>
          </p:cNvPr>
          <p:cNvSpPr/>
          <p:nvPr/>
        </p:nvSpPr>
        <p:spPr>
          <a:xfrm>
            <a:off x="9170504" y="1549840"/>
            <a:ext cx="3021496" cy="2437786"/>
          </a:xfrm>
          <a:prstGeom prst="wedgeRoundRectCallout">
            <a:avLst>
              <a:gd name="adj1" fmla="val -21272"/>
              <a:gd name="adj2" fmla="val 59286"/>
              <a:gd name="adj3" fmla="val 16667"/>
            </a:avLst>
          </a:prstGeom>
          <a:solidFill>
            <a:srgbClr val="5B9BD5">
              <a:lumMod val="40000"/>
              <a:lumOff val="60000"/>
            </a:srgbClr>
          </a:solidFill>
          <a:ln w="19050" cap="flat" cmpd="sng" algn="ctr">
            <a:solidFill>
              <a:srgbClr val="5B9BD5">
                <a:shade val="50000"/>
              </a:srgbClr>
            </a:solidFill>
            <a:prstDash val="solid"/>
            <a:miter lim="800000"/>
          </a:ln>
          <a:effectLst/>
        </p:spPr>
        <p:txBody>
          <a:bodyPr rtlCol="0" anchor="ctr"/>
          <a:lstStyle/>
          <a:p>
            <a:pPr algn="ctr">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000" b="1" kern="0" dirty="0">
                <a:solidFill>
                  <a:srgbClr val="4472C4">
                    <a:lumMod val="50000"/>
                  </a:srgbClr>
                </a:solidFill>
                <a:latin typeface="Century Gothic" panose="020F0302020204030204"/>
              </a:rPr>
              <a:t>Give me an example of key vocabulary and grammar and show me how this is revisited in the SOW</a:t>
            </a:r>
            <a:r>
              <a:rPr lang="en-GB" sz="2000" b="1" kern="0" dirty="0">
                <a:solidFill>
                  <a:srgbClr val="4472C4">
                    <a:lumMod val="50000"/>
                  </a:srgbClr>
                </a:solidFill>
                <a:latin typeface="Century Gothic" panose="020F0302020204030204"/>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(Ofsted inspector guidance)</a:t>
            </a:r>
          </a:p>
        </p:txBody>
      </p:sp>
    </p:spTree>
    <p:extLst>
      <p:ext uri="{BB962C8B-B14F-4D97-AF65-F5344CB8AC3E}">
        <p14:creationId xmlns:p14="http://schemas.microsoft.com/office/powerpoint/2010/main" val="22879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500"/>
                                        <p:tgtEl>
                                          <p:spTgt spid="4">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fade">
                                      <p:cBhvr>
                                        <p:cTn id="41" dur="500"/>
                                        <p:tgtEl>
                                          <p:spTgt spid="4">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57ED4-B426-4AB1-BFD6-1A13B1EC0B38}"/>
              </a:ext>
            </a:extLst>
          </p:cNvPr>
          <p:cNvSpPr>
            <a:spLocks noGrp="1"/>
          </p:cNvSpPr>
          <p:nvPr>
            <p:ph type="title"/>
          </p:nvPr>
        </p:nvSpPr>
        <p:spPr>
          <a:xfrm>
            <a:off x="-1" y="213557"/>
            <a:ext cx="7395883" cy="647577"/>
          </a:xfrm>
        </p:spPr>
        <p:txBody>
          <a:bodyPr/>
          <a:lstStyle/>
          <a:p>
            <a:r>
              <a:rPr lang="en-GB" dirty="0"/>
              <a:t>Example of use of word list</a:t>
            </a:r>
          </a:p>
        </p:txBody>
      </p:sp>
      <p:sp>
        <p:nvSpPr>
          <p:cNvPr id="12" name="Rectangle 4">
            <a:extLst>
              <a:ext uri="{FF2B5EF4-FFF2-40B4-BE49-F238E27FC236}">
                <a16:creationId xmlns:a16="http://schemas.microsoft.com/office/drawing/2014/main" id="{1DC1AB40-55BA-447D-B309-9774E619DB13}"/>
              </a:ext>
            </a:extLst>
          </p:cNvPr>
          <p:cNvSpPr>
            <a:spLocks noChangeArrowheads="1"/>
          </p:cNvSpPr>
          <p:nvPr/>
        </p:nvSpPr>
        <p:spPr bwMode="auto">
          <a:xfrm>
            <a:off x="902970" y="48914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3" name="Rectangle 5">
            <a:extLst>
              <a:ext uri="{FF2B5EF4-FFF2-40B4-BE49-F238E27FC236}">
                <a16:creationId xmlns:a16="http://schemas.microsoft.com/office/drawing/2014/main" id="{7DFFAE88-8A2A-494C-BB46-88E09636A569}"/>
              </a:ext>
            </a:extLst>
          </p:cNvPr>
          <p:cNvSpPr>
            <a:spLocks noChangeArrowheads="1"/>
          </p:cNvSpPr>
          <p:nvPr/>
        </p:nvSpPr>
        <p:spPr bwMode="auto">
          <a:xfrm>
            <a:off x="902970" y="53486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pic>
        <p:nvPicPr>
          <p:cNvPr id="20" name="Picture 19">
            <a:extLst>
              <a:ext uri="{FF2B5EF4-FFF2-40B4-BE49-F238E27FC236}">
                <a16:creationId xmlns:a16="http://schemas.microsoft.com/office/drawing/2014/main" id="{C19C2A69-6CB1-4A22-97B6-6600C8D23132}"/>
              </a:ext>
            </a:extLst>
          </p:cNvPr>
          <p:cNvPicPr>
            <a:picLocks noChangeAspect="1"/>
          </p:cNvPicPr>
          <p:nvPr/>
        </p:nvPicPr>
        <p:blipFill>
          <a:blip r:embed="rId3"/>
          <a:stretch>
            <a:fillRect/>
          </a:stretch>
        </p:blipFill>
        <p:spPr>
          <a:xfrm>
            <a:off x="259644" y="2421459"/>
            <a:ext cx="6660824" cy="2012746"/>
          </a:xfrm>
          <a:prstGeom prst="rect">
            <a:avLst/>
          </a:prstGeom>
        </p:spPr>
      </p:pic>
      <p:pic>
        <p:nvPicPr>
          <p:cNvPr id="21" name="Picture 20">
            <a:extLst>
              <a:ext uri="{FF2B5EF4-FFF2-40B4-BE49-F238E27FC236}">
                <a16:creationId xmlns:a16="http://schemas.microsoft.com/office/drawing/2014/main" id="{36D775B9-067E-43CE-8021-0F750865B749}"/>
              </a:ext>
            </a:extLst>
          </p:cNvPr>
          <p:cNvPicPr/>
          <p:nvPr/>
        </p:nvPicPr>
        <p:blipFill>
          <a:blip r:embed="rId4"/>
          <a:stretch>
            <a:fillRect/>
          </a:stretch>
        </p:blipFill>
        <p:spPr>
          <a:xfrm>
            <a:off x="361244" y="1052195"/>
            <a:ext cx="7034638" cy="1273537"/>
          </a:xfrm>
          <a:prstGeom prst="rect">
            <a:avLst/>
          </a:prstGeom>
        </p:spPr>
      </p:pic>
      <p:sp>
        <p:nvSpPr>
          <p:cNvPr id="22" name="TextBox 21">
            <a:extLst>
              <a:ext uri="{FF2B5EF4-FFF2-40B4-BE49-F238E27FC236}">
                <a16:creationId xmlns:a16="http://schemas.microsoft.com/office/drawing/2014/main" id="{28A4EA68-2774-463E-8850-2381AA545FAB}"/>
              </a:ext>
            </a:extLst>
          </p:cNvPr>
          <p:cNvSpPr txBox="1"/>
          <p:nvPr/>
        </p:nvSpPr>
        <p:spPr>
          <a:xfrm>
            <a:off x="7665157" y="5972696"/>
            <a:ext cx="4526844" cy="369332"/>
          </a:xfrm>
          <a:prstGeom prst="rect">
            <a:avLst/>
          </a:prstGeom>
          <a:noFill/>
        </p:spPr>
        <p:txBody>
          <a:bodyPr wrap="square" rtlCol="0">
            <a:spAutoFit/>
          </a:bodyPr>
          <a:lstStyle/>
          <a:p>
            <a:r>
              <a:rPr lang="en-GB" dirty="0"/>
              <a:t>AQA French SAMS Foundation reading</a:t>
            </a:r>
          </a:p>
        </p:txBody>
      </p:sp>
      <p:sp>
        <p:nvSpPr>
          <p:cNvPr id="24" name="TextBox 23">
            <a:extLst>
              <a:ext uri="{FF2B5EF4-FFF2-40B4-BE49-F238E27FC236}">
                <a16:creationId xmlns:a16="http://schemas.microsoft.com/office/drawing/2014/main" id="{6AE97A7E-BFF4-4AC8-A5CE-A71E958579D0}"/>
              </a:ext>
            </a:extLst>
          </p:cNvPr>
          <p:cNvSpPr txBox="1"/>
          <p:nvPr/>
        </p:nvSpPr>
        <p:spPr>
          <a:xfrm>
            <a:off x="361244" y="4821184"/>
            <a:ext cx="11130015" cy="1054841"/>
          </a:xfrm>
          <a:prstGeom prst="rect">
            <a:avLst/>
          </a:prstGeom>
          <a:noFill/>
        </p:spPr>
        <p:txBody>
          <a:bodyPr wrap="square">
            <a:spAutoFit/>
          </a:bodyPr>
          <a:lstStyle/>
          <a:p>
            <a:pPr>
              <a:lnSpc>
                <a:spcPct val="107000"/>
              </a:lnSpc>
              <a:spcAft>
                <a:spcPts val="800"/>
              </a:spcAft>
            </a:pPr>
            <a:r>
              <a:rPr lang="en-GB" sz="2000" b="1" dirty="0" err="1">
                <a:effectLst/>
                <a:latin typeface="+mj-lt"/>
                <a:ea typeface="Calibri" panose="020F0502020204030204" pitchFamily="34" charset="0"/>
                <a:cs typeface="Times New Roman" panose="02020603050405020304" pitchFamily="18" charset="0"/>
              </a:rPr>
              <a:t>For</a:t>
            </a:r>
            <a:r>
              <a:rPr lang="en-GB" sz="2000" b="1" dirty="0" err="1">
                <a:effectLst/>
                <a:latin typeface="+mj-lt"/>
                <a:ea typeface="Calibri" panose="020F0502020204030204" pitchFamily="34" charset="0"/>
                <a:cs typeface="Calibri" panose="020F0502020204030204" pitchFamily="34" charset="0"/>
              </a:rPr>
              <a:t>ê</a:t>
            </a:r>
            <a:r>
              <a:rPr lang="en-GB" sz="2000" b="1" dirty="0" err="1">
                <a:effectLst/>
                <a:latin typeface="+mj-lt"/>
                <a:ea typeface="Calibri" panose="020F0502020204030204" pitchFamily="34" charset="0"/>
                <a:cs typeface="Times New Roman" panose="02020603050405020304" pitchFamily="18" charset="0"/>
              </a:rPr>
              <a:t>t</a:t>
            </a:r>
            <a:r>
              <a:rPr lang="en-GB" sz="2000" dirty="0">
                <a:effectLst/>
                <a:latin typeface="+mj-lt"/>
                <a:ea typeface="Calibri" panose="020F0502020204030204" pitchFamily="34" charset="0"/>
                <a:cs typeface="Times New Roman" panose="02020603050405020304" pitchFamily="18" charset="0"/>
              </a:rPr>
              <a:t> and </a:t>
            </a:r>
            <a:r>
              <a:rPr lang="en-GB" sz="2000" b="1" dirty="0" err="1">
                <a:effectLst/>
                <a:latin typeface="+mj-lt"/>
                <a:ea typeface="Calibri" panose="020F0502020204030204" pitchFamily="34" charset="0"/>
                <a:cs typeface="Times New Roman" panose="02020603050405020304" pitchFamily="18" charset="0"/>
              </a:rPr>
              <a:t>jardin</a:t>
            </a:r>
            <a:r>
              <a:rPr lang="en-GB" sz="2000" b="1" dirty="0">
                <a:effectLst/>
                <a:latin typeface="+mj-lt"/>
                <a:ea typeface="Calibri" panose="020F0502020204030204" pitchFamily="34" charset="0"/>
                <a:cs typeface="Times New Roman" panose="02020603050405020304" pitchFamily="18" charset="0"/>
              </a:rPr>
              <a:t> </a:t>
            </a:r>
            <a:r>
              <a:rPr lang="en-GB" sz="2000" dirty="0">
                <a:effectLst/>
                <a:latin typeface="+mj-lt"/>
                <a:ea typeface="Calibri" panose="020F0502020204030204" pitchFamily="34" charset="0"/>
                <a:cs typeface="Times New Roman" panose="02020603050405020304" pitchFamily="18" charset="0"/>
              </a:rPr>
              <a:t>are not on the current AQA word list (though le </a:t>
            </a:r>
            <a:r>
              <a:rPr lang="en-GB" sz="2000" dirty="0" err="1">
                <a:effectLst/>
                <a:latin typeface="+mj-lt"/>
                <a:ea typeface="Calibri" panose="020F0502020204030204" pitchFamily="34" charset="0"/>
                <a:cs typeface="Times New Roman" panose="02020603050405020304" pitchFamily="18" charset="0"/>
              </a:rPr>
              <a:t>jardin</a:t>
            </a:r>
            <a:r>
              <a:rPr lang="en-GB" sz="2000" dirty="0">
                <a:effectLst/>
                <a:latin typeface="+mj-lt"/>
                <a:ea typeface="Calibri" panose="020F0502020204030204" pitchFamily="34" charset="0"/>
                <a:cs typeface="Times New Roman" panose="02020603050405020304" pitchFamily="18" charset="0"/>
              </a:rPr>
              <a:t> </a:t>
            </a:r>
            <a:r>
              <a:rPr lang="en-GB" sz="2000" dirty="0" err="1">
                <a:effectLst/>
                <a:latin typeface="+mj-lt"/>
                <a:ea typeface="Calibri" panose="020F0502020204030204" pitchFamily="34" charset="0"/>
                <a:cs typeface="Times New Roman" panose="02020603050405020304" pitchFamily="18" charset="0"/>
              </a:rPr>
              <a:t>zoologique</a:t>
            </a:r>
            <a:r>
              <a:rPr lang="en-GB" sz="2000" dirty="0">
                <a:effectLst/>
                <a:latin typeface="+mj-lt"/>
                <a:ea typeface="Calibri" panose="020F0502020204030204" pitchFamily="34" charset="0"/>
                <a:cs typeface="Times New Roman" panose="02020603050405020304" pitchFamily="18" charset="0"/>
              </a:rPr>
              <a:t> is) but </a:t>
            </a:r>
            <a:r>
              <a:rPr lang="en-GB" sz="2000" dirty="0">
                <a:latin typeface="+mj-lt"/>
                <a:ea typeface="Calibri" panose="020F0502020204030204" pitchFamily="34" charset="0"/>
                <a:cs typeface="Times New Roman" panose="02020603050405020304" pitchFamily="18" charset="0"/>
              </a:rPr>
              <a:t>we can be confident that</a:t>
            </a:r>
            <a:r>
              <a:rPr lang="en-GB" sz="2000" dirty="0">
                <a:effectLst/>
                <a:latin typeface="+mj-lt"/>
                <a:ea typeface="Calibri" panose="020F0502020204030204" pitchFamily="34" charset="0"/>
                <a:cs typeface="Times New Roman" panose="02020603050405020304" pitchFamily="18" charset="0"/>
              </a:rPr>
              <a:t> these words </a:t>
            </a:r>
            <a:r>
              <a:rPr lang="en-GB" sz="2000" u="sng" dirty="0">
                <a:effectLst/>
                <a:latin typeface="+mj-lt"/>
                <a:ea typeface="Calibri" panose="020F0502020204030204" pitchFamily="34" charset="0"/>
                <a:cs typeface="Times New Roman" panose="02020603050405020304" pitchFamily="18" charset="0"/>
              </a:rPr>
              <a:t>are</a:t>
            </a:r>
            <a:r>
              <a:rPr lang="en-GB" sz="2000" dirty="0">
                <a:effectLst/>
                <a:latin typeface="+mj-lt"/>
                <a:ea typeface="Calibri" panose="020F0502020204030204" pitchFamily="34" charset="0"/>
                <a:cs typeface="Times New Roman" panose="02020603050405020304" pitchFamily="18" charset="0"/>
              </a:rPr>
              <a:t> on the </a:t>
            </a:r>
            <a:r>
              <a:rPr lang="en-GB" sz="2000" b="1" dirty="0">
                <a:effectLst/>
                <a:latin typeface="+mj-lt"/>
                <a:ea typeface="Calibri" panose="020F0502020204030204" pitchFamily="34" charset="0"/>
                <a:cs typeface="Times New Roman" panose="02020603050405020304" pitchFamily="18" charset="0"/>
              </a:rPr>
              <a:t>new</a:t>
            </a:r>
            <a:r>
              <a:rPr lang="en-GB" sz="2000" dirty="0">
                <a:latin typeface="+mj-lt"/>
                <a:ea typeface="Calibri" panose="020F0502020204030204" pitchFamily="34" charset="0"/>
                <a:cs typeface="Times New Roman" panose="02020603050405020304" pitchFamily="18" charset="0"/>
              </a:rPr>
              <a:t> DRAFT </a:t>
            </a:r>
            <a:r>
              <a:rPr lang="en-GB" sz="2000" dirty="0">
                <a:effectLst/>
                <a:latin typeface="+mj-lt"/>
                <a:ea typeface="Calibri" panose="020F0502020204030204" pitchFamily="34" charset="0"/>
                <a:cs typeface="Times New Roman" panose="02020603050405020304" pitchFamily="18" charset="0"/>
              </a:rPr>
              <a:t>vocabulary lists for AQA (and Eduqas and Pearson). </a:t>
            </a:r>
          </a:p>
        </p:txBody>
      </p:sp>
    </p:spTree>
    <p:extLst>
      <p:ext uri="{BB962C8B-B14F-4D97-AF65-F5344CB8AC3E}">
        <p14:creationId xmlns:p14="http://schemas.microsoft.com/office/powerpoint/2010/main" val="255933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1ECFF1-FDDD-4C75-BA5B-7080CD5C0D5F}"/>
              </a:ext>
            </a:extLst>
          </p:cNvPr>
          <p:cNvSpPr>
            <a:spLocks noGrp="1"/>
          </p:cNvSpPr>
          <p:nvPr>
            <p:ph type="title"/>
          </p:nvPr>
        </p:nvSpPr>
        <p:spPr>
          <a:xfrm>
            <a:off x="-1" y="213557"/>
            <a:ext cx="7758953" cy="647577"/>
          </a:xfrm>
        </p:spPr>
        <p:txBody>
          <a:bodyPr/>
          <a:lstStyle/>
          <a:p>
            <a:r>
              <a:rPr lang="en-GB" dirty="0"/>
              <a:t>Quick wins [3] Variety of practice</a:t>
            </a:r>
          </a:p>
        </p:txBody>
      </p:sp>
      <p:sp>
        <p:nvSpPr>
          <p:cNvPr id="5" name="Title 1">
            <a:extLst>
              <a:ext uri="{FF2B5EF4-FFF2-40B4-BE49-F238E27FC236}">
                <a16:creationId xmlns:a16="http://schemas.microsoft.com/office/drawing/2014/main" id="{76FC9685-4817-4BA7-94D1-D2FA3787B316}"/>
              </a:ext>
            </a:extLst>
          </p:cNvPr>
          <p:cNvSpPr txBox="1">
            <a:spLocks/>
          </p:cNvSpPr>
          <p:nvPr/>
        </p:nvSpPr>
        <p:spPr>
          <a:xfrm>
            <a:off x="175348" y="479561"/>
            <a:ext cx="38185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familia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Madrigal</a:t>
            </a:r>
          </a:p>
        </p:txBody>
      </p:sp>
      <p:sp>
        <p:nvSpPr>
          <p:cNvPr id="6" name="Rounded Rectangle 11">
            <a:extLst>
              <a:ext uri="{FF2B5EF4-FFF2-40B4-BE49-F238E27FC236}">
                <a16:creationId xmlns:a16="http://schemas.microsoft.com/office/drawing/2014/main" id="{BC7BFEC3-2F5B-45E3-85DD-37155BAFD33C}"/>
              </a:ext>
            </a:extLst>
          </p:cNvPr>
          <p:cNvSpPr/>
          <p:nvPr/>
        </p:nvSpPr>
        <p:spPr>
          <a:xfrm>
            <a:off x="10820400" y="338848"/>
            <a:ext cx="11077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leer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 name="Rectangle 6">
            <a:extLst>
              <a:ext uri="{FF2B5EF4-FFF2-40B4-BE49-F238E27FC236}">
                <a16:creationId xmlns:a16="http://schemas.microsoft.com/office/drawing/2014/main" id="{93608CC2-4706-4730-9C85-636278B6C6CE}"/>
              </a:ext>
            </a:extLst>
          </p:cNvPr>
          <p:cNvSpPr/>
          <p:nvPr/>
        </p:nvSpPr>
        <p:spPr>
          <a:xfrm>
            <a:off x="263857" y="3457910"/>
            <a:ext cx="7500314" cy="769441"/>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
                <a:srgbClr val="4472C4">
                  <a:lumMod val="50000"/>
                </a:srgbClr>
              </a:buClr>
              <a:buSzTx/>
              <a:buFontTx/>
              <a:buNone/>
              <a:tabLst/>
              <a:defRPr/>
            </a:pPr>
            <a:r>
              <a:rPr kumimoji="0" lang="es-ES" sz="2200" b="1"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2. La mala calidad del medio ambiente causa 12,6 millones de muertes al año</a:t>
            </a:r>
            <a:endParaRPr kumimoji="0" lang="en-GB" sz="2200" b="1"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endParaRPr>
          </a:p>
        </p:txBody>
      </p:sp>
      <p:sp>
        <p:nvSpPr>
          <p:cNvPr id="8" name="Rectangle 7">
            <a:extLst>
              <a:ext uri="{FF2B5EF4-FFF2-40B4-BE49-F238E27FC236}">
                <a16:creationId xmlns:a16="http://schemas.microsoft.com/office/drawing/2014/main" id="{C6892F7B-D874-4DD1-85C3-8DB15148F3B1}"/>
              </a:ext>
            </a:extLst>
          </p:cNvPr>
          <p:cNvSpPr/>
          <p:nvPr/>
        </p:nvSpPr>
        <p:spPr>
          <a:xfrm>
            <a:off x="263857" y="1815743"/>
            <a:ext cx="8481045" cy="452226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En la 1) ________  escena de la película, 2) ________  ver la casa Madrigal. Es una casa bonita de color 3) __________. Está 4) ________  de flores. La protagonista, Mirabel, 5</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 __________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a sus familiares: </a:t>
            </a:r>
          </a:p>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madre, Julieta, tiene 50 años. Ella 6) ________ curar* a la gente enferma con su comida.</a:t>
            </a:r>
          </a:p>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El 7) ________, Agustín, no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tiene un don mágico*.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Es parte de la familia 8)________  es el esposo de Julieta. Él la 9</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 ______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y la apoya.</a:t>
            </a:r>
          </a:p>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10) ________  se llama Alma. Tiene 70 años. Ella es la “jefa” de la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11)________.</a:t>
            </a:r>
            <a:endPar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endParaRPr>
          </a:p>
        </p:txBody>
      </p:sp>
      <p:sp>
        <p:nvSpPr>
          <p:cNvPr id="9" name="TextBox 8">
            <a:extLst>
              <a:ext uri="{FF2B5EF4-FFF2-40B4-BE49-F238E27FC236}">
                <a16:creationId xmlns:a16="http://schemas.microsoft.com/office/drawing/2014/main" id="{97BE0CA9-C7C0-4AC9-83C1-56E13ABBBEF4}"/>
              </a:ext>
            </a:extLst>
          </p:cNvPr>
          <p:cNvSpPr txBox="1"/>
          <p:nvPr/>
        </p:nvSpPr>
        <p:spPr>
          <a:xfrm>
            <a:off x="202264" y="1321574"/>
            <a:ext cx="8597576" cy="446276"/>
          </a:xfrm>
          <a:prstGeom prst="rect">
            <a:avLst/>
          </a:prstGeom>
          <a:noFill/>
        </p:spPr>
        <p:txBody>
          <a:bodyPr wrap="square" rtlCol="0">
            <a:spAutoFit/>
          </a:bodyPr>
          <a:lstStyle/>
          <a:p>
            <a:pPr>
              <a:defRPr/>
            </a:pPr>
            <a:r>
              <a:rPr lang="en-GB" sz="2300">
                <a:solidFill>
                  <a:srgbClr val="4472C4">
                    <a:lumMod val="50000"/>
                  </a:srgbClr>
                </a:solidFill>
                <a:cs typeface="Arial"/>
                <a:sym typeface="Arial"/>
              </a:rPr>
              <a:t>Escucha y comprueba las respuestas de los deberes. </a:t>
            </a:r>
          </a:p>
        </p:txBody>
      </p:sp>
      <p:sp>
        <p:nvSpPr>
          <p:cNvPr id="10" name="TextBox 9">
            <a:extLst>
              <a:ext uri="{FF2B5EF4-FFF2-40B4-BE49-F238E27FC236}">
                <a16:creationId xmlns:a16="http://schemas.microsoft.com/office/drawing/2014/main" id="{158E7E46-2879-4D35-BD80-24FA9FE839E7}"/>
              </a:ext>
            </a:extLst>
          </p:cNvPr>
          <p:cNvSpPr txBox="1"/>
          <p:nvPr/>
        </p:nvSpPr>
        <p:spPr>
          <a:xfrm>
            <a:off x="1327946" y="184832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primera</a:t>
            </a:r>
            <a:endParaRPr lang="en-US" sz="2200" b="1" dirty="0">
              <a:solidFill>
                <a:srgbClr val="4472C4">
                  <a:lumMod val="50000"/>
                </a:srgbClr>
              </a:solidFill>
              <a:cs typeface="Arial"/>
              <a:sym typeface="Arial"/>
            </a:endParaRPr>
          </a:p>
        </p:txBody>
      </p:sp>
      <p:sp>
        <p:nvSpPr>
          <p:cNvPr id="11" name="TextBox 10">
            <a:extLst>
              <a:ext uri="{FF2B5EF4-FFF2-40B4-BE49-F238E27FC236}">
                <a16:creationId xmlns:a16="http://schemas.microsoft.com/office/drawing/2014/main" id="{78C9321E-0A31-4231-BA33-E06D091CEFB0}"/>
              </a:ext>
            </a:extLst>
          </p:cNvPr>
          <p:cNvSpPr txBox="1"/>
          <p:nvPr/>
        </p:nvSpPr>
        <p:spPr>
          <a:xfrm>
            <a:off x="6125604" y="184832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puedes</a:t>
            </a:r>
            <a:endParaRPr lang="en-US" sz="2200" b="1" dirty="0">
              <a:solidFill>
                <a:srgbClr val="4472C4">
                  <a:lumMod val="50000"/>
                </a:srgbClr>
              </a:solidFill>
              <a:cs typeface="Arial"/>
              <a:sym typeface="Arial"/>
            </a:endParaRPr>
          </a:p>
        </p:txBody>
      </p:sp>
      <p:sp>
        <p:nvSpPr>
          <p:cNvPr id="12" name="TextBox 11">
            <a:extLst>
              <a:ext uri="{FF2B5EF4-FFF2-40B4-BE49-F238E27FC236}">
                <a16:creationId xmlns:a16="http://schemas.microsoft.com/office/drawing/2014/main" id="{2FE802BD-ABA3-43C1-8125-4E30AA44BBD3}"/>
              </a:ext>
            </a:extLst>
          </p:cNvPr>
          <p:cNvSpPr txBox="1"/>
          <p:nvPr/>
        </p:nvSpPr>
        <p:spPr>
          <a:xfrm>
            <a:off x="6707599" y="222162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amarillo</a:t>
            </a:r>
            <a:endParaRPr lang="en-US" sz="2200" b="1" dirty="0">
              <a:solidFill>
                <a:srgbClr val="4472C4">
                  <a:lumMod val="50000"/>
                </a:srgbClr>
              </a:solidFill>
              <a:cs typeface="Arial"/>
              <a:sym typeface="Arial"/>
            </a:endParaRPr>
          </a:p>
        </p:txBody>
      </p:sp>
      <p:sp>
        <p:nvSpPr>
          <p:cNvPr id="13" name="TextBox 12">
            <a:extLst>
              <a:ext uri="{FF2B5EF4-FFF2-40B4-BE49-F238E27FC236}">
                <a16:creationId xmlns:a16="http://schemas.microsoft.com/office/drawing/2014/main" id="{FFABA06E-EBE8-4072-837B-3B0A0979D45D}"/>
              </a:ext>
            </a:extLst>
          </p:cNvPr>
          <p:cNvSpPr txBox="1"/>
          <p:nvPr/>
        </p:nvSpPr>
        <p:spPr>
          <a:xfrm>
            <a:off x="1417865" y="2642581"/>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llena</a:t>
            </a:r>
            <a:endParaRPr lang="en-US" sz="2200" b="1" dirty="0">
              <a:solidFill>
                <a:srgbClr val="4472C4">
                  <a:lumMod val="50000"/>
                </a:srgbClr>
              </a:solidFill>
              <a:cs typeface="Arial"/>
              <a:sym typeface="Arial"/>
            </a:endParaRPr>
          </a:p>
        </p:txBody>
      </p:sp>
      <p:sp>
        <p:nvSpPr>
          <p:cNvPr id="14" name="TextBox 13">
            <a:extLst>
              <a:ext uri="{FF2B5EF4-FFF2-40B4-BE49-F238E27FC236}">
                <a16:creationId xmlns:a16="http://schemas.microsoft.com/office/drawing/2014/main" id="{002B106D-EA9F-4DC3-BAF1-3FDA7CDA6972}"/>
              </a:ext>
            </a:extLst>
          </p:cNvPr>
          <p:cNvSpPr txBox="1"/>
          <p:nvPr/>
        </p:nvSpPr>
        <p:spPr>
          <a:xfrm>
            <a:off x="5937556" y="3450506"/>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puede</a:t>
            </a:r>
            <a:endParaRPr lang="en-US" sz="2200" b="1" dirty="0">
              <a:solidFill>
                <a:srgbClr val="4472C4">
                  <a:lumMod val="50000"/>
                </a:srgbClr>
              </a:solidFill>
              <a:cs typeface="Arial"/>
              <a:sym typeface="Arial"/>
            </a:endParaRPr>
          </a:p>
        </p:txBody>
      </p:sp>
      <p:sp>
        <p:nvSpPr>
          <p:cNvPr id="15" name="TextBox 14">
            <a:extLst>
              <a:ext uri="{FF2B5EF4-FFF2-40B4-BE49-F238E27FC236}">
                <a16:creationId xmlns:a16="http://schemas.microsoft.com/office/drawing/2014/main" id="{858D85A6-FF87-4F31-A93B-67F108AC6EB6}"/>
              </a:ext>
            </a:extLst>
          </p:cNvPr>
          <p:cNvSpPr txBox="1"/>
          <p:nvPr/>
        </p:nvSpPr>
        <p:spPr>
          <a:xfrm>
            <a:off x="353373" y="3030136"/>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presenta</a:t>
            </a:r>
            <a:endParaRPr lang="en-US" sz="2200" b="1" dirty="0">
              <a:solidFill>
                <a:srgbClr val="4472C4">
                  <a:lumMod val="50000"/>
                </a:srgbClr>
              </a:solidFill>
              <a:cs typeface="Arial"/>
              <a:sym typeface="Arial"/>
            </a:endParaRPr>
          </a:p>
        </p:txBody>
      </p:sp>
      <p:sp>
        <p:nvSpPr>
          <p:cNvPr id="16" name="TextBox 15">
            <a:extLst>
              <a:ext uri="{FF2B5EF4-FFF2-40B4-BE49-F238E27FC236}">
                <a16:creationId xmlns:a16="http://schemas.microsoft.com/office/drawing/2014/main" id="{2EE533C1-858D-45A1-8444-7D687C38C1A8}"/>
              </a:ext>
            </a:extLst>
          </p:cNvPr>
          <p:cNvSpPr txBox="1"/>
          <p:nvPr/>
        </p:nvSpPr>
        <p:spPr>
          <a:xfrm>
            <a:off x="1256715" y="4254334"/>
            <a:ext cx="2067863"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padre</a:t>
            </a:r>
          </a:p>
        </p:txBody>
      </p:sp>
      <p:sp>
        <p:nvSpPr>
          <p:cNvPr id="17" name="TextBox 16">
            <a:extLst>
              <a:ext uri="{FF2B5EF4-FFF2-40B4-BE49-F238E27FC236}">
                <a16:creationId xmlns:a16="http://schemas.microsoft.com/office/drawing/2014/main" id="{BF3A3155-FF1F-4406-9004-A09F92ABAEEF}"/>
              </a:ext>
            </a:extLst>
          </p:cNvPr>
          <p:cNvSpPr txBox="1"/>
          <p:nvPr/>
        </p:nvSpPr>
        <p:spPr>
          <a:xfrm>
            <a:off x="2361877" y="4664895"/>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porque</a:t>
            </a:r>
            <a:endParaRPr lang="en-US" sz="2200" b="1" dirty="0">
              <a:solidFill>
                <a:srgbClr val="4472C4">
                  <a:lumMod val="50000"/>
                </a:srgbClr>
              </a:solidFill>
              <a:cs typeface="Arial"/>
              <a:sym typeface="Arial"/>
            </a:endParaRPr>
          </a:p>
        </p:txBody>
      </p:sp>
      <p:sp>
        <p:nvSpPr>
          <p:cNvPr id="18" name="TextBox 17">
            <a:extLst>
              <a:ext uri="{FF2B5EF4-FFF2-40B4-BE49-F238E27FC236}">
                <a16:creationId xmlns:a16="http://schemas.microsoft.com/office/drawing/2014/main" id="{E8BBE276-C1F5-4FA7-968E-05C3C7593803}"/>
              </a:ext>
            </a:extLst>
          </p:cNvPr>
          <p:cNvSpPr txBox="1"/>
          <p:nvPr/>
        </p:nvSpPr>
        <p:spPr>
          <a:xfrm>
            <a:off x="7773920" y="4636348"/>
            <a:ext cx="2067863"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ama</a:t>
            </a:r>
          </a:p>
        </p:txBody>
      </p:sp>
      <p:sp>
        <p:nvSpPr>
          <p:cNvPr id="19" name="TextBox 18">
            <a:extLst>
              <a:ext uri="{FF2B5EF4-FFF2-40B4-BE49-F238E27FC236}">
                <a16:creationId xmlns:a16="http://schemas.microsoft.com/office/drawing/2014/main" id="{EE8C60A5-1CB1-440E-AA3D-2A897668E806}"/>
              </a:ext>
            </a:extLst>
          </p:cNvPr>
          <p:cNvSpPr txBox="1"/>
          <p:nvPr/>
        </p:nvSpPr>
        <p:spPr>
          <a:xfrm>
            <a:off x="1481683" y="5438631"/>
            <a:ext cx="2067863"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abuela</a:t>
            </a:r>
          </a:p>
        </p:txBody>
      </p:sp>
      <p:sp>
        <p:nvSpPr>
          <p:cNvPr id="20" name="TextBox 19">
            <a:extLst>
              <a:ext uri="{FF2B5EF4-FFF2-40B4-BE49-F238E27FC236}">
                <a16:creationId xmlns:a16="http://schemas.microsoft.com/office/drawing/2014/main" id="{76F19614-B093-45D7-81A9-E477DE12A8B6}"/>
              </a:ext>
            </a:extLst>
          </p:cNvPr>
          <p:cNvSpPr txBox="1"/>
          <p:nvPr/>
        </p:nvSpPr>
        <p:spPr>
          <a:xfrm>
            <a:off x="2451797" y="5862110"/>
            <a:ext cx="1097750"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familia</a:t>
            </a:r>
            <a:endParaRPr lang="en-US" sz="2200" b="1" dirty="0">
              <a:solidFill>
                <a:srgbClr val="4472C4">
                  <a:lumMod val="50000"/>
                </a:srgbClr>
              </a:solidFill>
              <a:cs typeface="Arial"/>
              <a:sym typeface="Arial"/>
            </a:endParaRPr>
          </a:p>
        </p:txBody>
      </p:sp>
      <p:pic>
        <p:nvPicPr>
          <p:cNvPr id="21" name="Picture 4">
            <a:extLst>
              <a:ext uri="{FF2B5EF4-FFF2-40B4-BE49-F238E27FC236}">
                <a16:creationId xmlns:a16="http://schemas.microsoft.com/office/drawing/2014/main" id="{57EA2547-5DA8-49F0-A5ED-E001FC3672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8378" y="854894"/>
            <a:ext cx="3024702" cy="1631932"/>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1">
            <a:extLst>
              <a:ext uri="{FF2B5EF4-FFF2-40B4-BE49-F238E27FC236}">
                <a16:creationId xmlns:a16="http://schemas.microsoft.com/office/drawing/2014/main" id="{39D2D886-7121-476C-8483-0E25ABE1231F}"/>
              </a:ext>
            </a:extLst>
          </p:cNvPr>
          <p:cNvSpPr/>
          <p:nvPr/>
        </p:nvSpPr>
        <p:spPr>
          <a:xfrm>
            <a:off x="3676396" y="6431203"/>
            <a:ext cx="4839207"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*el don mágico = magical gift, talent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3" name="Rounded Rectangle 11">
            <a:extLst>
              <a:ext uri="{FF2B5EF4-FFF2-40B4-BE49-F238E27FC236}">
                <a16:creationId xmlns:a16="http://schemas.microsoft.com/office/drawing/2014/main" id="{3930037C-1612-4A52-A2C8-CD5F59B91C5A}"/>
              </a:ext>
            </a:extLst>
          </p:cNvPr>
          <p:cNvSpPr/>
          <p:nvPr/>
        </p:nvSpPr>
        <p:spPr>
          <a:xfrm>
            <a:off x="7496348" y="335007"/>
            <a:ext cx="2558227"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*curar = to cure</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graphicFrame>
        <p:nvGraphicFramePr>
          <p:cNvPr id="24" name="Table 23">
            <a:extLst>
              <a:ext uri="{FF2B5EF4-FFF2-40B4-BE49-F238E27FC236}">
                <a16:creationId xmlns:a16="http://schemas.microsoft.com/office/drawing/2014/main" id="{78328AB6-0456-4010-85E7-9E33FB5E1667}"/>
              </a:ext>
            </a:extLst>
          </p:cNvPr>
          <p:cNvGraphicFramePr>
            <a:graphicFrameLocks noGrp="1"/>
          </p:cNvGraphicFramePr>
          <p:nvPr>
            <p:extLst>
              <p:ext uri="{D42A27DB-BD31-4B8C-83A1-F6EECF244321}">
                <p14:modId xmlns:p14="http://schemas.microsoft.com/office/powerpoint/2010/main" val="1844652890"/>
              </p:ext>
            </p:extLst>
          </p:nvPr>
        </p:nvGraphicFramePr>
        <p:xfrm>
          <a:off x="9115746" y="2623852"/>
          <a:ext cx="2774632" cy="3566160"/>
        </p:xfrm>
        <a:graphic>
          <a:graphicData uri="http://schemas.openxmlformats.org/drawingml/2006/table">
            <a:tbl>
              <a:tblPr firstRow="1" bandRow="1"/>
              <a:tblGrid>
                <a:gridCol w="1387316">
                  <a:extLst>
                    <a:ext uri="{9D8B030D-6E8A-4147-A177-3AD203B41FA5}">
                      <a16:colId xmlns:a16="http://schemas.microsoft.com/office/drawing/2014/main" val="2127814128"/>
                    </a:ext>
                  </a:extLst>
                </a:gridCol>
                <a:gridCol w="1387316">
                  <a:extLst>
                    <a:ext uri="{9D8B030D-6E8A-4147-A177-3AD203B41FA5}">
                      <a16:colId xmlns:a16="http://schemas.microsoft.com/office/drawing/2014/main" val="451790876"/>
                    </a:ext>
                  </a:extLst>
                </a:gridCol>
              </a:tblGrid>
              <a:tr h="370840">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000" b="0">
                          <a:solidFill>
                            <a:srgbClr val="002060"/>
                          </a:solidFill>
                        </a:rPr>
                        <a:t>ama</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000" b="0">
                          <a:solidFill>
                            <a:srgbClr val="002060"/>
                          </a:solidFill>
                        </a:rPr>
                        <a:t>porque</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4131993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fuerte</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abuela</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8442946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padre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amarillo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86165204"/>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muchas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presenta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10565687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prima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primera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2324459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puede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pelo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19562680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está</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primo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5429630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llena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ver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54779931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familia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err="1">
                          <a:solidFill>
                            <a:srgbClr val="002060"/>
                          </a:solidFill>
                        </a:rPr>
                        <a:t>puedes</a:t>
                      </a:r>
                      <a:endParaRPr lang="en-GB" sz="2000"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291065939"/>
                  </a:ext>
                </a:extLst>
              </a:tr>
            </a:tbl>
          </a:graphicData>
        </a:graphic>
      </p:graphicFrame>
      <p:sp>
        <p:nvSpPr>
          <p:cNvPr id="25" name="TextBox 24">
            <a:extLst>
              <a:ext uri="{FF2B5EF4-FFF2-40B4-BE49-F238E27FC236}">
                <a16:creationId xmlns:a16="http://schemas.microsoft.com/office/drawing/2014/main" id="{B5F548E6-59F3-4DB7-9EF2-8D73877B365E}"/>
              </a:ext>
            </a:extLst>
          </p:cNvPr>
          <p:cNvSpPr txBox="1"/>
          <p:nvPr/>
        </p:nvSpPr>
        <p:spPr>
          <a:xfrm>
            <a:off x="10039052" y="338132"/>
            <a:ext cx="1143000" cy="400110"/>
          </a:xfrm>
          <a:prstGeom prst="rect">
            <a:avLst/>
          </a:prstGeom>
          <a:noFill/>
        </p:spPr>
        <p:txBody>
          <a:bodyPr wrap="square" rtlCol="0">
            <a:spAutoFit/>
          </a:bodyPr>
          <a:lstStyle/>
          <a:p>
            <a:pPr>
              <a:defRPr/>
            </a:pPr>
            <a:r>
              <a:rPr lang="en-GB" sz="2000" b="1">
                <a:solidFill>
                  <a:srgbClr val="4472C4">
                    <a:lumMod val="50000"/>
                  </a:srgbClr>
                </a:solidFill>
                <a:cs typeface="Arial"/>
                <a:sym typeface="Arial"/>
              </a:rPr>
              <a:t>[1/2]</a:t>
            </a:r>
            <a:endParaRPr lang="en-GB" sz="2000" b="1" dirty="0">
              <a:solidFill>
                <a:srgbClr val="4472C4">
                  <a:lumMod val="50000"/>
                </a:srgbClr>
              </a:solidFill>
              <a:cs typeface="Arial"/>
              <a:sym typeface="Arial"/>
            </a:endParaRPr>
          </a:p>
        </p:txBody>
      </p:sp>
      <p:pic>
        <p:nvPicPr>
          <p:cNvPr id="26" name="casa madrigal 1">
            <a:hlinkClick r:id="" action="ppaction://media"/>
            <a:extLst>
              <a:ext uri="{FF2B5EF4-FFF2-40B4-BE49-F238E27FC236}">
                <a16:creationId xmlns:a16="http://schemas.microsoft.com/office/drawing/2014/main" id="{65E179B5-2C81-46A2-89A5-6EB141822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870" y="816376"/>
            <a:ext cx="609600" cy="609600"/>
          </a:xfrm>
          <a:prstGeom prst="rect">
            <a:avLst/>
          </a:prstGeom>
        </p:spPr>
      </p:pic>
    </p:spTree>
    <p:extLst>
      <p:ext uri="{BB962C8B-B14F-4D97-AF65-F5344CB8AC3E}">
        <p14:creationId xmlns:p14="http://schemas.microsoft.com/office/powerpoint/2010/main" val="5642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childTnLst>
        </p:cTn>
      </p:par>
    </p:tnLst>
    <p:bldLst>
      <p:bldP spid="10" grpId="0"/>
      <p:bldP spid="11" grpId="0"/>
      <p:bldP spid="12" grpId="0"/>
      <p:bldP spid="13" grpId="0"/>
      <p:bldP spid="14" grpId="0"/>
      <p:bldP spid="15" grpId="0"/>
      <p:bldP spid="16"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A28576-EF61-44E8-8F82-DD9911E4A610}"/>
              </a:ext>
            </a:extLst>
          </p:cNvPr>
          <p:cNvSpPr/>
          <p:nvPr/>
        </p:nvSpPr>
        <p:spPr>
          <a:xfrm>
            <a:off x="364377" y="1622426"/>
            <a:ext cx="7984093" cy="415498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12) ________, Dolores, es una chica que puede oír ruidos muy bajos.</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El 13) ________, Camilo, es un chico que puede cambiar de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forma* para parecer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una persona diferente.</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El tío, Bruno, puede 14) ________  el futuro.  </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hermana mayor, Luisa, es muy 15)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________. Puede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levantar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16)_________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cosas sin problema.</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otra hermana mayor, Isabela, tiene el 17) ________  largo y negro. Las plantas crecen mágicamente cuando ella 18) ________  cerca.</a:t>
            </a:r>
          </a:p>
        </p:txBody>
      </p:sp>
      <p:sp>
        <p:nvSpPr>
          <p:cNvPr id="6" name="TextBox 5">
            <a:extLst>
              <a:ext uri="{FF2B5EF4-FFF2-40B4-BE49-F238E27FC236}">
                <a16:creationId xmlns:a16="http://schemas.microsoft.com/office/drawing/2014/main" id="{5C6EB4D8-55D0-428C-AB94-F5F228252E58}"/>
              </a:ext>
            </a:extLst>
          </p:cNvPr>
          <p:cNvSpPr txBox="1"/>
          <p:nvPr/>
        </p:nvSpPr>
        <p:spPr>
          <a:xfrm>
            <a:off x="1728248" y="1639670"/>
            <a:ext cx="1333448"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prima</a:t>
            </a:r>
          </a:p>
        </p:txBody>
      </p:sp>
      <p:sp>
        <p:nvSpPr>
          <p:cNvPr id="7" name="TextBox 6">
            <a:extLst>
              <a:ext uri="{FF2B5EF4-FFF2-40B4-BE49-F238E27FC236}">
                <a16:creationId xmlns:a16="http://schemas.microsoft.com/office/drawing/2014/main" id="{73D31C08-5FA9-4021-87AC-77BA407B61A5}"/>
              </a:ext>
            </a:extLst>
          </p:cNvPr>
          <p:cNvSpPr txBox="1"/>
          <p:nvPr/>
        </p:nvSpPr>
        <p:spPr>
          <a:xfrm>
            <a:off x="1581444" y="2416635"/>
            <a:ext cx="1049276"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primo</a:t>
            </a:r>
          </a:p>
        </p:txBody>
      </p:sp>
      <p:sp>
        <p:nvSpPr>
          <p:cNvPr id="8" name="TextBox 7">
            <a:extLst>
              <a:ext uri="{FF2B5EF4-FFF2-40B4-BE49-F238E27FC236}">
                <a16:creationId xmlns:a16="http://schemas.microsoft.com/office/drawing/2014/main" id="{4F17C995-78F0-4A12-939A-954A8DCA01EE}"/>
              </a:ext>
            </a:extLst>
          </p:cNvPr>
          <p:cNvSpPr txBox="1"/>
          <p:nvPr/>
        </p:nvSpPr>
        <p:spPr>
          <a:xfrm>
            <a:off x="4135166" y="325136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ver</a:t>
            </a:r>
            <a:endParaRPr lang="en-US" sz="2200" b="1" dirty="0">
              <a:solidFill>
                <a:srgbClr val="4472C4">
                  <a:lumMod val="50000"/>
                </a:srgbClr>
              </a:solidFill>
              <a:cs typeface="Arial"/>
              <a:sym typeface="Arial"/>
            </a:endParaRPr>
          </a:p>
        </p:txBody>
      </p:sp>
      <p:sp>
        <p:nvSpPr>
          <p:cNvPr id="9" name="TextBox 8">
            <a:extLst>
              <a:ext uri="{FF2B5EF4-FFF2-40B4-BE49-F238E27FC236}">
                <a16:creationId xmlns:a16="http://schemas.microsoft.com/office/drawing/2014/main" id="{AEC71380-5FE7-4F59-9E45-C60B3EE7F39E}"/>
              </a:ext>
            </a:extLst>
          </p:cNvPr>
          <p:cNvSpPr txBox="1"/>
          <p:nvPr/>
        </p:nvSpPr>
        <p:spPr>
          <a:xfrm>
            <a:off x="5865086" y="3623180"/>
            <a:ext cx="1003525"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fuerte</a:t>
            </a:r>
            <a:endParaRPr lang="en-US" sz="2200" b="1" dirty="0">
              <a:solidFill>
                <a:srgbClr val="4472C4">
                  <a:lumMod val="50000"/>
                </a:srgbClr>
              </a:solidFill>
              <a:cs typeface="Arial"/>
              <a:sym typeface="Arial"/>
            </a:endParaRPr>
          </a:p>
        </p:txBody>
      </p:sp>
      <p:sp>
        <p:nvSpPr>
          <p:cNvPr id="10" name="TextBox 9">
            <a:extLst>
              <a:ext uri="{FF2B5EF4-FFF2-40B4-BE49-F238E27FC236}">
                <a16:creationId xmlns:a16="http://schemas.microsoft.com/office/drawing/2014/main" id="{DE76D7DF-DD20-4783-A618-65AE28AF6DEC}"/>
              </a:ext>
            </a:extLst>
          </p:cNvPr>
          <p:cNvSpPr txBox="1"/>
          <p:nvPr/>
        </p:nvSpPr>
        <p:spPr>
          <a:xfrm>
            <a:off x="2106082" y="4054769"/>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muchas</a:t>
            </a:r>
            <a:endParaRPr lang="en-US" sz="2200" b="1" dirty="0">
              <a:solidFill>
                <a:srgbClr val="4472C4">
                  <a:lumMod val="50000"/>
                </a:srgbClr>
              </a:solidFill>
              <a:cs typeface="Arial"/>
              <a:sym typeface="Arial"/>
            </a:endParaRPr>
          </a:p>
        </p:txBody>
      </p:sp>
      <p:sp>
        <p:nvSpPr>
          <p:cNvPr id="11" name="TextBox 10">
            <a:extLst>
              <a:ext uri="{FF2B5EF4-FFF2-40B4-BE49-F238E27FC236}">
                <a16:creationId xmlns:a16="http://schemas.microsoft.com/office/drawing/2014/main" id="{F643E47B-30EF-484A-85A5-26938C1CCA68}"/>
              </a:ext>
            </a:extLst>
          </p:cNvPr>
          <p:cNvSpPr txBox="1"/>
          <p:nvPr/>
        </p:nvSpPr>
        <p:spPr>
          <a:xfrm>
            <a:off x="6955779" y="4455513"/>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pelo</a:t>
            </a:r>
            <a:endParaRPr lang="en-US" sz="2200" b="1" dirty="0">
              <a:solidFill>
                <a:srgbClr val="4472C4">
                  <a:lumMod val="50000"/>
                </a:srgbClr>
              </a:solidFill>
              <a:cs typeface="Arial"/>
              <a:sym typeface="Arial"/>
            </a:endParaRPr>
          </a:p>
        </p:txBody>
      </p:sp>
      <p:pic>
        <p:nvPicPr>
          <p:cNvPr id="12" name="Picture 2">
            <a:extLst>
              <a:ext uri="{FF2B5EF4-FFF2-40B4-BE49-F238E27FC236}">
                <a16:creationId xmlns:a16="http://schemas.microsoft.com/office/drawing/2014/main" id="{84D51BE8-E440-40D5-BF8A-8EE51800AC3A}"/>
              </a:ext>
            </a:extLst>
          </p:cNvPr>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592144" y="703057"/>
            <a:ext cx="2380151" cy="13704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FF76AFB-75AB-408B-ABE1-56456AB4FDBC}"/>
              </a:ext>
            </a:extLst>
          </p:cNvPr>
          <p:cNvSpPr txBox="1"/>
          <p:nvPr/>
        </p:nvSpPr>
        <p:spPr>
          <a:xfrm>
            <a:off x="1639616" y="5249875"/>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está</a:t>
            </a:r>
            <a:endParaRPr lang="en-US" sz="2200" b="1" dirty="0">
              <a:solidFill>
                <a:srgbClr val="4472C4">
                  <a:lumMod val="50000"/>
                </a:srgbClr>
              </a:solidFill>
              <a:cs typeface="Arial"/>
              <a:sym typeface="Arial"/>
            </a:endParaRPr>
          </a:p>
        </p:txBody>
      </p:sp>
      <p:sp>
        <p:nvSpPr>
          <p:cNvPr id="14" name="TextBox 13">
            <a:extLst>
              <a:ext uri="{FF2B5EF4-FFF2-40B4-BE49-F238E27FC236}">
                <a16:creationId xmlns:a16="http://schemas.microsoft.com/office/drawing/2014/main" id="{E787666F-122B-425D-8994-AD47DCF5F282}"/>
              </a:ext>
            </a:extLst>
          </p:cNvPr>
          <p:cNvSpPr txBox="1"/>
          <p:nvPr/>
        </p:nvSpPr>
        <p:spPr>
          <a:xfrm>
            <a:off x="10039052" y="257450"/>
            <a:ext cx="1143000" cy="400110"/>
          </a:xfrm>
          <a:prstGeom prst="rect">
            <a:avLst/>
          </a:prstGeom>
          <a:noFill/>
        </p:spPr>
        <p:txBody>
          <a:bodyPr wrap="square" rtlCol="0">
            <a:spAutoFit/>
          </a:bodyPr>
          <a:lstStyle/>
          <a:p>
            <a:pPr>
              <a:defRPr/>
            </a:pPr>
            <a:r>
              <a:rPr lang="en-GB" sz="2000" b="1">
                <a:solidFill>
                  <a:srgbClr val="4472C4">
                    <a:lumMod val="50000"/>
                  </a:srgbClr>
                </a:solidFill>
                <a:cs typeface="Arial"/>
                <a:sym typeface="Arial"/>
              </a:rPr>
              <a:t>[2/2]</a:t>
            </a:r>
            <a:endParaRPr lang="en-GB" sz="2000" b="1" dirty="0">
              <a:solidFill>
                <a:srgbClr val="4472C4">
                  <a:lumMod val="50000"/>
                </a:srgbClr>
              </a:solidFill>
              <a:cs typeface="Arial"/>
              <a:sym typeface="Arial"/>
            </a:endParaRPr>
          </a:p>
        </p:txBody>
      </p:sp>
      <p:sp>
        <p:nvSpPr>
          <p:cNvPr id="15" name="Rounded Rectangle 11">
            <a:extLst>
              <a:ext uri="{FF2B5EF4-FFF2-40B4-BE49-F238E27FC236}">
                <a16:creationId xmlns:a16="http://schemas.microsoft.com/office/drawing/2014/main" id="{5C33FEBF-5FAC-4A02-A8DC-DC29CE68C137}"/>
              </a:ext>
            </a:extLst>
          </p:cNvPr>
          <p:cNvSpPr/>
          <p:nvPr/>
        </p:nvSpPr>
        <p:spPr>
          <a:xfrm>
            <a:off x="6726982" y="291666"/>
            <a:ext cx="3218744"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*la forma = way, shape</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graphicFrame>
        <p:nvGraphicFramePr>
          <p:cNvPr id="16" name="Table 15">
            <a:extLst>
              <a:ext uri="{FF2B5EF4-FFF2-40B4-BE49-F238E27FC236}">
                <a16:creationId xmlns:a16="http://schemas.microsoft.com/office/drawing/2014/main" id="{59643CCA-CB0E-4C5D-99CD-58D1B5448B6C}"/>
              </a:ext>
            </a:extLst>
          </p:cNvPr>
          <p:cNvGraphicFramePr>
            <a:graphicFrameLocks noGrp="1"/>
          </p:cNvGraphicFramePr>
          <p:nvPr/>
        </p:nvGraphicFramePr>
        <p:xfrm>
          <a:off x="8937585" y="2092373"/>
          <a:ext cx="2774632" cy="3840480"/>
        </p:xfrm>
        <a:graphic>
          <a:graphicData uri="http://schemas.openxmlformats.org/drawingml/2006/table">
            <a:tbl>
              <a:tblPr firstRow="1" bandRow="1"/>
              <a:tblGrid>
                <a:gridCol w="1387316">
                  <a:extLst>
                    <a:ext uri="{9D8B030D-6E8A-4147-A177-3AD203B41FA5}">
                      <a16:colId xmlns:a16="http://schemas.microsoft.com/office/drawing/2014/main" val="2127814128"/>
                    </a:ext>
                  </a:extLst>
                </a:gridCol>
                <a:gridCol w="1387316">
                  <a:extLst>
                    <a:ext uri="{9D8B030D-6E8A-4147-A177-3AD203B41FA5}">
                      <a16:colId xmlns:a16="http://schemas.microsoft.com/office/drawing/2014/main" val="451790876"/>
                    </a:ext>
                  </a:extLst>
                </a:gridCol>
              </a:tblGrid>
              <a:tr h="370840">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200" b="0">
                          <a:solidFill>
                            <a:srgbClr val="002060"/>
                          </a:solidFill>
                        </a:rPr>
                        <a:t>ama</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200" b="0">
                          <a:solidFill>
                            <a:srgbClr val="002060"/>
                          </a:solidFill>
                        </a:rPr>
                        <a:t>porque</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4131993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fuerte</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abuela</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8442946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padre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amarillo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86165204"/>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muchas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presenta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10565687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prima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primera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2324459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puede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pelo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19562680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está</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primo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5429630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llena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ver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54779931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familia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dirty="0" err="1">
                          <a:solidFill>
                            <a:srgbClr val="002060"/>
                          </a:solidFill>
                        </a:rPr>
                        <a:t>puedes</a:t>
                      </a:r>
                      <a:endParaRPr lang="en-GB" sz="2200"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291065939"/>
                  </a:ext>
                </a:extLst>
              </a:tr>
            </a:tbl>
          </a:graphicData>
        </a:graphic>
      </p:graphicFrame>
      <p:pic>
        <p:nvPicPr>
          <p:cNvPr id="17" name="Casa Madrigal 2">
            <a:hlinkClick r:id="" action="ppaction://media"/>
            <a:extLst>
              <a:ext uri="{FF2B5EF4-FFF2-40B4-BE49-F238E27FC236}">
                <a16:creationId xmlns:a16="http://schemas.microsoft.com/office/drawing/2014/main" id="{EFB5683B-31A8-49CE-8340-EDB6089CC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2982" y="946303"/>
            <a:ext cx="609600" cy="609600"/>
          </a:xfrm>
          <a:prstGeom prst="rect">
            <a:avLst/>
          </a:prstGeom>
        </p:spPr>
      </p:pic>
    </p:spTree>
    <p:extLst>
      <p:ext uri="{BB962C8B-B14F-4D97-AF65-F5344CB8AC3E}">
        <p14:creationId xmlns:p14="http://schemas.microsoft.com/office/powerpoint/2010/main" val="17469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7"/>
                </p:tgtEl>
              </p:cMediaNode>
            </p:audio>
          </p:childTnLst>
        </p:cTn>
      </p:par>
    </p:tnLst>
    <p:bldLst>
      <p:bldP spid="6" grpId="0"/>
      <p:bldP spid="7" grpId="0"/>
      <p:bldP spid="8" grpId="0"/>
      <p:bldP spid="9" grpId="0"/>
      <p:bldP spid="10"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57979" y="923860"/>
          <a:ext cx="11550650" cy="5370510"/>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My mother </a:t>
                      </a:r>
                      <a:r>
                        <a:rPr lang="en-GB" sz="2000" u="sng" strike="noStrike" cap="none" dirty="0"/>
                        <a:t>reserved</a:t>
                      </a:r>
                      <a:r>
                        <a:rPr lang="en-GB" sz="2000" u="none" strike="noStrike" cap="none" dirty="0"/>
                        <a:t>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very pretty views</a:t>
                      </a: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a:t>
                      </a:r>
                      <a:r>
                        <a:rPr lang="en-GB" sz="2000" u="sng" strike="noStrike" cap="none" dirty="0"/>
                        <a:t>some of</a:t>
                      </a:r>
                      <a:r>
                        <a:rPr lang="en-GB" sz="2000" u="none" strike="noStrike" cap="none" dirty="0"/>
                        <a:t> my photos on Facebook?</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He ate for lunch</a:t>
                      </a:r>
                      <a:r>
                        <a:rPr lang="en-GB" sz="2000" u="none" strike="noStrike" cap="none" dirty="0"/>
                        <a:t> the fish, but </a:t>
                      </a:r>
                      <a:r>
                        <a:rPr lang="en-GB" sz="2000" b="0" u="sng" strike="noStrike" cap="none" dirty="0"/>
                        <a:t>I tried </a:t>
                      </a:r>
                      <a:r>
                        <a:rPr lang="en-GB" sz="2000" u="none" strike="noStrike" cap="none" dirty="0"/>
                        <a:t>the traditional paella.</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17" name="Google Shape;717;p15"/>
          <p:cNvSpPr txBox="1"/>
          <p:nvPr/>
        </p:nvSpPr>
        <p:spPr>
          <a:xfrm>
            <a:off x="614363" y="162852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Visité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ciudad de Valencia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marzo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18" name="Google Shape;718;p15"/>
          <p:cNvSpPr txBox="1"/>
          <p:nvPr/>
        </p:nvSpPr>
        <p:spPr>
          <a:xfrm>
            <a:off x="614363" y="376767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Tenía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algunas vistas</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muy bonitas.</a:t>
            </a:r>
          </a:p>
        </p:txBody>
      </p:sp>
      <p:sp>
        <p:nvSpPr>
          <p:cNvPr id="719" name="Google Shape;719;p15"/>
          <p:cNvSpPr txBox="1"/>
          <p:nvPr/>
        </p:nvSpPr>
        <p:spPr>
          <a:xfrm>
            <a:off x="614363" y="235615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madre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reservó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billetes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RENFE.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0" name="Google Shape;720;p15"/>
          <p:cNvSpPr txBox="1"/>
          <p:nvPr/>
        </p:nvSpPr>
        <p:spPr>
          <a:xfrm>
            <a:off x="573882" y="306358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 padre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encontró</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un hotel con un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buen</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restaurante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1" name="Google Shape;721;p15"/>
          <p:cNvSpPr txBox="1"/>
          <p:nvPr/>
        </p:nvSpPr>
        <p:spPr>
          <a:xfrm>
            <a:off x="573882" y="4471763"/>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Miraste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algunas</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mis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fotos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Facebook?</a:t>
            </a:r>
          </a:p>
        </p:txBody>
      </p:sp>
      <p:sp>
        <p:nvSpPr>
          <p:cNvPr id="722" name="Google Shape;722;p15"/>
          <p:cNvSpPr txBox="1"/>
          <p:nvPr/>
        </p:nvSpPr>
        <p:spPr>
          <a:xfrm>
            <a:off x="614362" y="5130879"/>
            <a:ext cx="1129426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algún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plato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conocido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Valencia?</a:t>
            </a:r>
            <a:endPar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3" name="Google Shape;723;p15"/>
          <p:cNvSpPr txBox="1"/>
          <p:nvPr/>
        </p:nvSpPr>
        <p:spPr>
          <a:xfrm>
            <a:off x="486170" y="5879945"/>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Él</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almorzó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el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pescado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pero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yo</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paella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tradicional</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9353550" y="2527932"/>
            <a:ext cx="2555079" cy="1169747"/>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What happens to a prenominal adjective before a masculine noun?</a:t>
            </a:r>
          </a:p>
        </p:txBody>
      </p:sp>
      <p:sp>
        <p:nvSpPr>
          <p:cNvPr id="14" name="Speech Bubble: Rectangle with Corners Rounded 13">
            <a:extLst>
              <a:ext uri="{FF2B5EF4-FFF2-40B4-BE49-F238E27FC236}">
                <a16:creationId xmlns:a16="http://schemas.microsoft.com/office/drawing/2014/main" id="{5E0A4C93-E6E1-4AEA-B52F-EB5FACFED89F}"/>
              </a:ext>
            </a:extLst>
          </p:cNvPr>
          <p:cNvSpPr/>
          <p:nvPr/>
        </p:nvSpPr>
        <p:spPr>
          <a:xfrm>
            <a:off x="9313069" y="3917499"/>
            <a:ext cx="2555079" cy="1169747"/>
          </a:xfrm>
          <a:prstGeom prst="wedgeRoundRectCallout">
            <a:avLst>
              <a:gd name="adj1" fmla="val -68792"/>
              <a:gd name="adj2" fmla="val 308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Remember, there’s no word for ‘did’ in Spanish.</a:t>
            </a:r>
          </a:p>
        </p:txBody>
      </p:sp>
      <p:sp>
        <p:nvSpPr>
          <p:cNvPr id="15" name="Speech Bubble: Rectangle with Corners Rounded 14">
            <a:extLst>
              <a:ext uri="{FF2B5EF4-FFF2-40B4-BE49-F238E27FC236}">
                <a16:creationId xmlns:a16="http://schemas.microsoft.com/office/drawing/2014/main" id="{CCA9CFB4-9C9E-4841-9787-6D46098BE704}"/>
              </a:ext>
            </a:extLst>
          </p:cNvPr>
          <p:cNvSpPr/>
          <p:nvPr/>
        </p:nvSpPr>
        <p:spPr>
          <a:xfrm>
            <a:off x="9313069" y="5223365"/>
            <a:ext cx="2555079" cy="111966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Subject pronouns would be useful here!</a:t>
            </a:r>
          </a:p>
        </p:txBody>
      </p:sp>
      <p:pic>
        <p:nvPicPr>
          <p:cNvPr id="3" name="Picture 2">
            <a:extLst>
              <a:ext uri="{FF2B5EF4-FFF2-40B4-BE49-F238E27FC236}">
                <a16:creationId xmlns:a16="http://schemas.microsoft.com/office/drawing/2014/main" id="{DA6AE4D0-4446-F5E8-4849-B984F51CBA61}"/>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916321" y="1192142"/>
            <a:ext cx="1917700" cy="1054100"/>
          </a:xfrm>
          <a:prstGeom prst="rect">
            <a:avLst/>
          </a:prstGeom>
        </p:spPr>
      </p:pic>
      <p:pic>
        <p:nvPicPr>
          <p:cNvPr id="4" name="Picture 3">
            <a:extLst>
              <a:ext uri="{FF2B5EF4-FFF2-40B4-BE49-F238E27FC236}">
                <a16:creationId xmlns:a16="http://schemas.microsoft.com/office/drawing/2014/main" id="{A6B21A8D-4FBC-4338-40CF-408694DAA1BD}"/>
              </a:ext>
            </a:extLst>
          </p:cNvPr>
          <p:cNvPicPr>
            <a:picLocks noChangeAspect="1"/>
          </p:cNvPicPr>
          <p:nvPr/>
        </p:nvPicPr>
        <p:blipFill>
          <a:blip r:embed="rId4"/>
          <a:stretch>
            <a:fillRect/>
          </a:stretch>
        </p:blipFill>
        <p:spPr>
          <a:xfrm>
            <a:off x="7538844" y="5125551"/>
            <a:ext cx="1646034" cy="791763"/>
          </a:xfrm>
          <a:prstGeom prst="rect">
            <a:avLst/>
          </a:prstGeom>
        </p:spPr>
      </p:pic>
      <p:pic>
        <p:nvPicPr>
          <p:cNvPr id="5" name="Picture 4">
            <a:extLst>
              <a:ext uri="{FF2B5EF4-FFF2-40B4-BE49-F238E27FC236}">
                <a16:creationId xmlns:a16="http://schemas.microsoft.com/office/drawing/2014/main" id="{95B4C4A5-63BB-B0BE-F8A8-B868BC5F4B7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38844" y="2163368"/>
            <a:ext cx="1048587" cy="13114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122482"/>
            <a:ext cx="11514137" cy="4618561"/>
          </a:xfrm>
        </p:spPr>
        <p:txBody>
          <a:bodyPr>
            <a:normAutofit/>
          </a:bodyPr>
          <a:lstStyle/>
          <a:p>
            <a:pPr marL="342900" indent="-342900">
              <a:lnSpc>
                <a:spcPct val="200000"/>
              </a:lnSpc>
              <a:buFont typeface="Arial" panose="020B0604020202020204" pitchFamily="34" charset="0"/>
              <a:buChar char="•"/>
            </a:pPr>
            <a:r>
              <a:rPr lang="en-GB" b="1" dirty="0"/>
              <a:t>Rationale for the GCSE review</a:t>
            </a:r>
            <a:endParaRPr lang="en-GB" dirty="0"/>
          </a:p>
          <a:p>
            <a:pPr marL="342900" indent="-342900">
              <a:lnSpc>
                <a:spcPct val="200000"/>
              </a:lnSpc>
              <a:buFont typeface="Arial" panose="020B0604020202020204" pitchFamily="34" charset="0"/>
              <a:buChar char="•"/>
            </a:pPr>
            <a:r>
              <a:rPr lang="en-GB" b="1" dirty="0"/>
              <a:t>Issues with the current GCSE</a:t>
            </a:r>
            <a:endParaRPr lang="en-GB" dirty="0"/>
          </a:p>
          <a:p>
            <a:pPr marL="342900" indent="-342900">
              <a:lnSpc>
                <a:spcPct val="200000"/>
              </a:lnSpc>
              <a:buFont typeface="Arial" panose="020B0604020202020204" pitchFamily="34" charset="0"/>
              <a:buChar char="•"/>
            </a:pPr>
            <a:r>
              <a:rPr lang="en-GB" b="1" dirty="0"/>
              <a:t>2015 and 2022 Subject Content: similarities and differences</a:t>
            </a:r>
          </a:p>
          <a:p>
            <a:pPr marL="342900" indent="-342900">
              <a:lnSpc>
                <a:spcPct val="200000"/>
              </a:lnSpc>
              <a:buFont typeface="Arial" panose="020B0604020202020204" pitchFamily="34" charset="0"/>
              <a:buChar char="•"/>
            </a:pPr>
            <a:r>
              <a:rPr lang="en-GB" b="1" dirty="0"/>
              <a:t>The implications for teaching and assessment </a:t>
            </a:r>
          </a:p>
          <a:p>
            <a:pPr marL="342900" indent="-342900">
              <a:lnSpc>
                <a:spcPct val="200000"/>
              </a:lnSpc>
              <a:buFont typeface="Arial" panose="020B0604020202020204" pitchFamily="34" charset="0"/>
              <a:buChar char="•"/>
            </a:pPr>
            <a:r>
              <a:rPr lang="en-GB" b="1" dirty="0"/>
              <a:t>What we can do now</a:t>
            </a:r>
            <a:endParaRPr lang="en-GB" dirty="0"/>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Session overview</a:t>
            </a:r>
          </a:p>
        </p:txBody>
      </p:sp>
    </p:spTree>
    <p:extLst>
      <p:ext uri="{BB962C8B-B14F-4D97-AF65-F5344CB8AC3E}">
        <p14:creationId xmlns:p14="http://schemas.microsoft.com/office/powerpoint/2010/main" val="12605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76100" y="774186"/>
          <a:ext cx="10294421" cy="5590687"/>
        </p:xfrm>
        <a:graphic>
          <a:graphicData uri="http://schemas.openxmlformats.org/drawingml/2006/table">
            <a:tbl>
              <a:tblPr firstRow="1" bandRow="1">
                <a:noFill/>
              </a:tblPr>
              <a:tblGrid>
                <a:gridCol w="10294421">
                  <a:extLst>
                    <a:ext uri="{9D8B030D-6E8A-4147-A177-3AD203B41FA5}">
                      <a16:colId xmlns:a16="http://schemas.microsoft.com/office/drawing/2014/main" val="20000"/>
                    </a:ext>
                  </a:extLst>
                </a:gridCol>
              </a:tblGrid>
              <a:tr h="402487">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82380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a:t>
                      </a:r>
                      <a:r>
                        <a:rPr lang="en-GB" sz="2000" u="sng" strike="noStrike" cap="none" dirty="0"/>
                        <a:t>I paid for</a:t>
                      </a:r>
                      <a:r>
                        <a:rPr lang="en-GB" sz="2000" u="none" strike="noStrike" cap="none" dirty="0"/>
                        <a:t> the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near the port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lovely views of the architecture, so </a:t>
                      </a:r>
                      <a:r>
                        <a:rPr lang="en-GB" sz="2000" u="sng" strike="noStrike" cap="none" dirty="0"/>
                        <a:t>I took </a:t>
                      </a:r>
                      <a:r>
                        <a:rPr lang="en-GB" sz="2000" u="none" strike="noStrike" cap="none" dirty="0"/>
                        <a:t>lots of photos.</a:t>
                      </a:r>
                      <a:endParaRPr sz="1400" u="none" strike="noStrike" cap="none" dirty="0"/>
                    </a:p>
                  </a:txBody>
                  <a:tcPr marL="91450" marR="91450" marT="45725" marB="45725"/>
                </a:tc>
                <a:extLst>
                  <a:ext uri="{0D108BD9-81ED-4DB2-BD59-A6C34878D82A}">
                    <a16:rowId xmlns:a16="http://schemas.microsoft.com/office/drawing/2014/main" val="10004"/>
                  </a:ext>
                </a:extLst>
              </a:tr>
              <a:tr h="80017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the photos that my mother </a:t>
                      </a:r>
                      <a:r>
                        <a:rPr lang="en-GB" sz="2000" u="sng" strike="noStrike" cap="none" dirty="0"/>
                        <a:t>hung</a:t>
                      </a:r>
                      <a:r>
                        <a:rPr lang="en-GB" sz="2000" u="none" strike="noStrike" cap="none" dirty="0"/>
                        <a:t> on the wall? They are all mine!</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I ate for lunch</a:t>
                      </a:r>
                      <a:r>
                        <a:rPr lang="en-GB" sz="2000" u="none" strike="noStrike" cap="none" dirty="0"/>
                        <a:t> the fish, but </a:t>
                      </a:r>
                      <a:r>
                        <a:rPr lang="en-GB" sz="2000" b="0" u="sng" strike="noStrike" cap="none" dirty="0"/>
                        <a:t>he tried </a:t>
                      </a:r>
                      <a:r>
                        <a:rPr lang="en-GB" sz="2000" u="none" strike="noStrike" cap="none" dirty="0"/>
                        <a:t>the paella </a:t>
                      </a:r>
                      <a:r>
                        <a:rPr lang="en-GB" sz="2000" u="none" strike="noStrike" cap="none" dirty="0" err="1"/>
                        <a:t>valenciana</a:t>
                      </a:r>
                      <a:r>
                        <a:rPr lang="en-GB" sz="20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17" name="Google Shape;717;p15"/>
          <p:cNvSpPr txBox="1"/>
          <p:nvPr/>
        </p:nvSpPr>
        <p:spPr>
          <a:xfrm>
            <a:off x="5000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Visité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ciudad de Valencia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marzo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18" name="Google Shape;718;p15"/>
          <p:cNvSpPr txBox="1"/>
          <p:nvPr/>
        </p:nvSpPr>
        <p:spPr>
          <a:xfrm>
            <a:off x="500063" y="3727916"/>
            <a:ext cx="1044046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Tenía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algunas</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vistas lindas de la arquitectura, así que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saqué</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muchas fotos.</a:t>
            </a:r>
          </a:p>
        </p:txBody>
      </p:sp>
      <p:sp>
        <p:nvSpPr>
          <p:cNvPr id="719" name="Google Shape;719;p15"/>
          <p:cNvSpPr txBox="1"/>
          <p:nvPr/>
        </p:nvSpPr>
        <p:spPr>
          <a:xfrm>
            <a:off x="5000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Pagué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los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billetes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RENFE.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0" name="Google Shape;720;p15"/>
          <p:cNvSpPr txBox="1"/>
          <p:nvPr/>
        </p:nvSpPr>
        <p:spPr>
          <a:xfrm>
            <a:off x="500063" y="3023825"/>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 madre reservó</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un hotel cerca del puerto con un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buen</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restaurante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1" name="Google Shape;721;p15"/>
          <p:cNvSpPr txBox="1"/>
          <p:nvPr/>
        </p:nvSpPr>
        <p:spPr>
          <a:xfrm>
            <a:off x="503617" y="4471217"/>
            <a:ext cx="10294422" cy="3979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Miraste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las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fotos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que mi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madre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colgó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pared? ¡son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todas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mías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p>
        </p:txBody>
      </p:sp>
      <p:sp>
        <p:nvSpPr>
          <p:cNvPr id="722" name="Google Shape;722;p15"/>
          <p:cNvSpPr txBox="1"/>
          <p:nvPr/>
        </p:nvSpPr>
        <p:spPr>
          <a:xfrm>
            <a:off x="519113" y="5227297"/>
            <a:ext cx="10294422" cy="39786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algún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plato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conocido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Valencia?</a:t>
            </a:r>
            <a:endPar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3" name="Google Shape;723;p15"/>
          <p:cNvSpPr txBox="1"/>
          <p:nvPr/>
        </p:nvSpPr>
        <p:spPr>
          <a:xfrm>
            <a:off x="519113" y="5948978"/>
            <a:ext cx="10294422" cy="3979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Yo</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almorcé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el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pescado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pero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él</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paella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valenciana</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5" name="Speech Bubble: Rectangle with Corners Rounded 14">
            <a:extLst>
              <a:ext uri="{FF2B5EF4-FFF2-40B4-BE49-F238E27FC236}">
                <a16:creationId xmlns:a16="http://schemas.microsoft.com/office/drawing/2014/main" id="{7CA9F463-04F5-40E8-91FE-11A8FC598126}"/>
              </a:ext>
            </a:extLst>
          </p:cNvPr>
          <p:cNvSpPr/>
          <p:nvPr/>
        </p:nvSpPr>
        <p:spPr>
          <a:xfrm>
            <a:off x="9260821" y="1670101"/>
            <a:ext cx="2555079" cy="1169747"/>
          </a:xfrm>
          <a:prstGeom prst="wedgeRoundRectCallout">
            <a:avLst>
              <a:gd name="adj1" fmla="val -64318"/>
              <a:gd name="adj2" fmla="val 422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What happens to a prenominal adjective before a masculine noun?</a:t>
            </a:r>
          </a:p>
        </p:txBody>
      </p:sp>
      <p:sp>
        <p:nvSpPr>
          <p:cNvPr id="16" name="Speech Bubble: Rectangle with Corners Rounded 15">
            <a:extLst>
              <a:ext uri="{FF2B5EF4-FFF2-40B4-BE49-F238E27FC236}">
                <a16:creationId xmlns:a16="http://schemas.microsoft.com/office/drawing/2014/main" id="{D63135B5-B5EC-4EEE-B9B8-6E0D36FA3742}"/>
              </a:ext>
            </a:extLst>
          </p:cNvPr>
          <p:cNvSpPr/>
          <p:nvPr/>
        </p:nvSpPr>
        <p:spPr>
          <a:xfrm>
            <a:off x="9649555" y="4542923"/>
            <a:ext cx="2383555" cy="815561"/>
          </a:xfrm>
          <a:prstGeom prst="wedgeRoundRectCallout">
            <a:avLst>
              <a:gd name="adj1" fmla="val -69817"/>
              <a:gd name="adj2" fmla="val -1142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Remember, there’s no word for ‘did’ in Spanish.</a:t>
            </a:r>
          </a:p>
        </p:txBody>
      </p:sp>
      <p:sp>
        <p:nvSpPr>
          <p:cNvPr id="17" name="Speech Bubble: Rectangle with Corners Rounded 16">
            <a:extLst>
              <a:ext uri="{FF2B5EF4-FFF2-40B4-BE49-F238E27FC236}">
                <a16:creationId xmlns:a16="http://schemas.microsoft.com/office/drawing/2014/main" id="{E1016956-7037-46A0-AE28-1F5AC2D22E46}"/>
              </a:ext>
            </a:extLst>
          </p:cNvPr>
          <p:cNvSpPr/>
          <p:nvPr/>
        </p:nvSpPr>
        <p:spPr>
          <a:xfrm>
            <a:off x="9394967" y="5706743"/>
            <a:ext cx="2674444" cy="629348"/>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Subject pronouns would be useful here!</a:t>
            </a:r>
          </a:p>
        </p:txBody>
      </p:sp>
      <p:sp>
        <p:nvSpPr>
          <p:cNvPr id="18" name="Speech Bubble: Rectangle with Corners Rounded 17">
            <a:extLst>
              <a:ext uri="{FF2B5EF4-FFF2-40B4-BE49-F238E27FC236}">
                <a16:creationId xmlns:a16="http://schemas.microsoft.com/office/drawing/2014/main" id="{87E7DE2B-FE8F-41B9-89F3-E4E73221A014}"/>
              </a:ext>
            </a:extLst>
          </p:cNvPr>
          <p:cNvSpPr/>
          <p:nvPr/>
        </p:nvSpPr>
        <p:spPr>
          <a:xfrm>
            <a:off x="9682300" y="3037975"/>
            <a:ext cx="2387110" cy="672635"/>
          </a:xfrm>
          <a:prstGeom prst="wedgeRoundRectCallout">
            <a:avLst>
              <a:gd name="adj1" fmla="val -58076"/>
              <a:gd name="adj2" fmla="val -104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*Watch out for the spelling change*.</a:t>
            </a:r>
          </a:p>
        </p:txBody>
      </p:sp>
      <p:sp>
        <p:nvSpPr>
          <p:cNvPr id="19" name="Speech Bubble: Rectangle with Corners Rounded 18">
            <a:extLst>
              <a:ext uri="{FF2B5EF4-FFF2-40B4-BE49-F238E27FC236}">
                <a16:creationId xmlns:a16="http://schemas.microsoft.com/office/drawing/2014/main" id="{14A03717-EBFA-4C74-8FDA-32BB6D0FF88A}"/>
              </a:ext>
            </a:extLst>
          </p:cNvPr>
          <p:cNvSpPr/>
          <p:nvPr/>
        </p:nvSpPr>
        <p:spPr>
          <a:xfrm>
            <a:off x="7001888" y="5068130"/>
            <a:ext cx="2383554" cy="672635"/>
          </a:xfrm>
          <a:prstGeom prst="wedgeRoundRectCallout">
            <a:avLst>
              <a:gd name="adj1" fmla="val -62072"/>
              <a:gd name="adj2" fmla="val 46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*Watch out for the spelling change*.</a:t>
            </a:r>
          </a:p>
        </p:txBody>
      </p:sp>
      <p:sp>
        <p:nvSpPr>
          <p:cNvPr id="20" name="Speech Bubble: Rectangle with Corners Rounded 19">
            <a:extLst>
              <a:ext uri="{FF2B5EF4-FFF2-40B4-BE49-F238E27FC236}">
                <a16:creationId xmlns:a16="http://schemas.microsoft.com/office/drawing/2014/main" id="{294D2899-E419-4994-B52A-74F83D2AEFBC}"/>
              </a:ext>
            </a:extLst>
          </p:cNvPr>
          <p:cNvSpPr/>
          <p:nvPr/>
        </p:nvSpPr>
        <p:spPr>
          <a:xfrm>
            <a:off x="6545996" y="1725987"/>
            <a:ext cx="2387110" cy="672635"/>
          </a:xfrm>
          <a:prstGeom prst="wedgeRoundRectCallout">
            <a:avLst>
              <a:gd name="adj1" fmla="val -59672"/>
              <a:gd name="adj2" fmla="val -47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*Watch out for the spelling change*.</a:t>
            </a:r>
          </a:p>
        </p:txBody>
      </p:sp>
      <p:pic>
        <p:nvPicPr>
          <p:cNvPr id="2" name="Picture 1">
            <a:extLst>
              <a:ext uri="{FF2B5EF4-FFF2-40B4-BE49-F238E27FC236}">
                <a16:creationId xmlns:a16="http://schemas.microsoft.com/office/drawing/2014/main" id="{E131F76A-8B68-E6A7-1885-0CCAA66273F4}"/>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128921" y="492193"/>
            <a:ext cx="1917700" cy="1054100"/>
          </a:xfrm>
          <a:prstGeom prst="rect">
            <a:avLst/>
          </a:prstGeom>
        </p:spPr>
      </p:pic>
    </p:spTree>
    <p:extLst>
      <p:ext uri="{BB962C8B-B14F-4D97-AF65-F5344CB8AC3E}">
        <p14:creationId xmlns:p14="http://schemas.microsoft.com/office/powerpoint/2010/main" val="6119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spTree>
    <p:extLst>
      <p:ext uri="{BB962C8B-B14F-4D97-AF65-F5344CB8AC3E}">
        <p14:creationId xmlns:p14="http://schemas.microsoft.com/office/powerpoint/2010/main" val="681327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111"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871F98E-E0F9-42FF-8629-6500C82BD89E}"/>
              </a:ext>
            </a:extLst>
          </p:cNvPr>
          <p:cNvSpPr>
            <a:spLocks noGrp="1"/>
          </p:cNvSpPr>
          <p:nvPr>
            <p:ph type="body" sz="quarter" idx="10"/>
          </p:nvPr>
        </p:nvSpPr>
        <p:spPr/>
        <p:txBody>
          <a:bodyPr/>
          <a:lstStyle/>
          <a:p>
            <a:pPr marL="342900" indent="-342900">
              <a:lnSpc>
                <a:spcPct val="200000"/>
              </a:lnSpc>
              <a:buFont typeface="Arial" panose="020B0604020202020204" pitchFamily="34" charset="0"/>
              <a:buChar char="•"/>
            </a:pPr>
            <a:r>
              <a:rPr lang="en-US" dirty="0"/>
              <a:t>Select SSCs to be taught and add them to the SOW</a:t>
            </a:r>
          </a:p>
          <a:p>
            <a:pPr marL="342900" indent="-342900">
              <a:lnSpc>
                <a:spcPct val="200000"/>
              </a:lnSpc>
              <a:buFont typeface="Arial" panose="020B0604020202020204" pitchFamily="34" charset="0"/>
              <a:buChar char="•"/>
            </a:pPr>
            <a:r>
              <a:rPr lang="en-US" dirty="0"/>
              <a:t>Gather ideas and resources for </a:t>
            </a:r>
            <a:r>
              <a:rPr lang="en-US" dirty="0" err="1"/>
              <a:t>practising</a:t>
            </a:r>
            <a:r>
              <a:rPr lang="en-US" dirty="0"/>
              <a:t> them</a:t>
            </a:r>
          </a:p>
          <a:p>
            <a:pPr marL="342900" indent="-342900">
              <a:lnSpc>
                <a:spcPct val="200000"/>
              </a:lnSpc>
              <a:buFont typeface="Arial" panose="020B0604020202020204" pitchFamily="34" charset="0"/>
              <a:buChar char="•"/>
            </a:pPr>
            <a:r>
              <a:rPr lang="en-US" dirty="0"/>
              <a:t>Identify additional sounds of the language (liaison, stress) and resources</a:t>
            </a:r>
          </a:p>
          <a:p>
            <a:pPr marL="342900" indent="-342900">
              <a:lnSpc>
                <a:spcPct val="200000"/>
              </a:lnSpc>
              <a:buFont typeface="Arial" panose="020B0604020202020204" pitchFamily="34" charset="0"/>
              <a:buChar char="•"/>
            </a:pPr>
            <a:r>
              <a:rPr lang="en-US" dirty="0"/>
              <a:t>Apply a systematic practice schedule</a:t>
            </a:r>
          </a:p>
          <a:p>
            <a:pPr marL="342900" indent="-342900">
              <a:lnSpc>
                <a:spcPct val="200000"/>
              </a:lnSpc>
              <a:buFont typeface="Arial" panose="020B0604020202020204" pitchFamily="34" charset="0"/>
              <a:buChar char="•"/>
            </a:pPr>
            <a:r>
              <a:rPr lang="en-US" dirty="0"/>
              <a:t>Assess phonics knowledge</a:t>
            </a:r>
          </a:p>
        </p:txBody>
      </p:sp>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p:txBody>
          <a:bodyPr/>
          <a:lstStyle/>
          <a:p>
            <a:r>
              <a:rPr lang="en-GB" dirty="0"/>
              <a:t>Phonics</a:t>
            </a:r>
          </a:p>
        </p:txBody>
      </p:sp>
      <p:pic>
        <p:nvPicPr>
          <p:cNvPr id="5" name="Picture 4">
            <a:extLst>
              <a:ext uri="{FF2B5EF4-FFF2-40B4-BE49-F238E27FC236}">
                <a16:creationId xmlns:a16="http://schemas.microsoft.com/office/drawing/2014/main" id="{F2F39A80-C458-4FFA-820E-8591B2E7CDD4}"/>
              </a:ext>
            </a:extLst>
          </p:cNvPr>
          <p:cNvPicPr/>
          <p:nvPr/>
        </p:nvPicPr>
        <p:blipFill>
          <a:blip r:embed="rId5"/>
          <a:stretch>
            <a:fillRect/>
          </a:stretch>
        </p:blipFill>
        <p:spPr>
          <a:xfrm>
            <a:off x="0" y="3633537"/>
            <a:ext cx="4403558" cy="2756342"/>
          </a:xfrm>
          <a:prstGeom prst="rect">
            <a:avLst/>
          </a:prstGeom>
          <a:solidFill>
            <a:srgbClr val="002060"/>
          </a:solidFill>
          <a:ln>
            <a:solidFill>
              <a:srgbClr val="002060"/>
            </a:solidFill>
          </a:ln>
        </p:spPr>
      </p:pic>
      <p:pic>
        <p:nvPicPr>
          <p:cNvPr id="6" name="Picture 5">
            <a:extLst>
              <a:ext uri="{FF2B5EF4-FFF2-40B4-BE49-F238E27FC236}">
                <a16:creationId xmlns:a16="http://schemas.microsoft.com/office/drawing/2014/main" id="{3CF3EDA3-7BC4-4DE4-9438-2BAEE0C938B7}"/>
              </a:ext>
            </a:extLst>
          </p:cNvPr>
          <p:cNvPicPr/>
          <p:nvPr/>
        </p:nvPicPr>
        <p:blipFill>
          <a:blip r:embed="rId6"/>
          <a:stretch>
            <a:fillRect/>
          </a:stretch>
        </p:blipFill>
        <p:spPr>
          <a:xfrm>
            <a:off x="4043099" y="1923448"/>
            <a:ext cx="4403558" cy="2602030"/>
          </a:xfrm>
          <a:prstGeom prst="rect">
            <a:avLst/>
          </a:prstGeom>
          <a:ln>
            <a:solidFill>
              <a:srgbClr val="002060"/>
            </a:solidFill>
          </a:ln>
        </p:spPr>
      </p:pic>
      <p:pic>
        <p:nvPicPr>
          <p:cNvPr id="7" name="Picture 6">
            <a:extLst>
              <a:ext uri="{FF2B5EF4-FFF2-40B4-BE49-F238E27FC236}">
                <a16:creationId xmlns:a16="http://schemas.microsoft.com/office/drawing/2014/main" id="{8C8A9DCB-30EC-413B-86D7-EA300A6783AA}"/>
              </a:ext>
            </a:extLst>
          </p:cNvPr>
          <p:cNvPicPr/>
          <p:nvPr/>
        </p:nvPicPr>
        <p:blipFill>
          <a:blip r:embed="rId7"/>
          <a:stretch>
            <a:fillRect/>
          </a:stretch>
        </p:blipFill>
        <p:spPr>
          <a:xfrm>
            <a:off x="7788442" y="0"/>
            <a:ext cx="4403558" cy="2718853"/>
          </a:xfrm>
          <a:prstGeom prst="rect">
            <a:avLst/>
          </a:prstGeom>
          <a:ln>
            <a:solidFill>
              <a:srgbClr val="002060"/>
            </a:solidFill>
          </a:ln>
        </p:spPr>
      </p:pic>
      <p:sp>
        <p:nvSpPr>
          <p:cNvPr id="8" name="Rectangle 7">
            <a:extLst>
              <a:ext uri="{FF2B5EF4-FFF2-40B4-BE49-F238E27FC236}">
                <a16:creationId xmlns:a16="http://schemas.microsoft.com/office/drawing/2014/main" id="{224DA866-1AE4-4D66-A152-4174AE490A63}"/>
              </a:ext>
            </a:extLst>
          </p:cNvPr>
          <p:cNvSpPr/>
          <p:nvPr/>
        </p:nvSpPr>
        <p:spPr>
          <a:xfrm>
            <a:off x="373302" y="5868767"/>
            <a:ext cx="11624734" cy="369332"/>
          </a:xfrm>
          <a:prstGeom prst="rect">
            <a:avLst/>
          </a:prstGeom>
          <a:solidFill>
            <a:srgbClr val="4472C4">
              <a:lumMod val="5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rPr>
              <a:t>For more info, refer to the </a:t>
            </a:r>
            <a:r>
              <a:rPr kumimoji="0" lang="en-GB" sz="1800" b="0" i="0" u="none" strike="noStrike" kern="0" cap="none" spc="0" normalizeH="0" baseline="0" noProof="0" dirty="0">
                <a:ln>
                  <a:noFill/>
                </a:ln>
                <a:solidFill>
                  <a:prstClr val="white"/>
                </a:solidFill>
                <a:effectLst/>
                <a:uLnTx/>
                <a:uFillTx/>
                <a:hlinkClick r:id="rId8"/>
              </a:rPr>
              <a:t>summary rationale for teaching phonics </a:t>
            </a:r>
            <a:r>
              <a:rPr kumimoji="0" lang="en-GB" sz="1800" b="0" i="0" u="none" strike="noStrike" kern="0" cap="none" spc="0" normalizeH="0" baseline="0" noProof="0" dirty="0">
                <a:ln>
                  <a:noFill/>
                </a:ln>
                <a:solidFill>
                  <a:prstClr val="white"/>
                </a:solidFill>
                <a:effectLst/>
                <a:uLnTx/>
                <a:uFillTx/>
              </a:rPr>
              <a:t>document on the NCELP Portal.</a:t>
            </a:r>
          </a:p>
        </p:txBody>
      </p:sp>
    </p:spTree>
    <p:extLst>
      <p:ext uri="{BB962C8B-B14F-4D97-AF65-F5344CB8AC3E}">
        <p14:creationId xmlns:p14="http://schemas.microsoft.com/office/powerpoint/2010/main" val="20125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13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graphicFrame>
        <p:nvGraphicFramePr>
          <p:cNvPr id="3" name="Table 2">
            <a:extLst>
              <a:ext uri="{FF2B5EF4-FFF2-40B4-BE49-F238E27FC236}">
                <a16:creationId xmlns:a16="http://schemas.microsoft.com/office/drawing/2014/main" id="{AB575F08-9589-4D35-866B-2342BE014FA1}"/>
              </a:ext>
            </a:extLst>
          </p:cNvPr>
          <p:cNvGraphicFramePr>
            <a:graphicFrameLocks noGrp="1"/>
          </p:cNvGraphicFramePr>
          <p:nvPr/>
        </p:nvGraphicFramePr>
        <p:xfrm>
          <a:off x="300039" y="1463680"/>
          <a:ext cx="4517288" cy="4663440"/>
        </p:xfrm>
        <a:graphic>
          <a:graphicData uri="http://schemas.openxmlformats.org/drawingml/2006/table">
            <a:tbl>
              <a:tblPr firstRow="1" firstCol="1" bandRow="1"/>
              <a:tblGrid>
                <a:gridCol w="4517288">
                  <a:extLst>
                    <a:ext uri="{9D8B030D-6E8A-4147-A177-3AD203B41FA5}">
                      <a16:colId xmlns:a16="http://schemas.microsoft.com/office/drawing/2014/main" val="2496779122"/>
                    </a:ext>
                  </a:extLst>
                </a:gridCol>
              </a:tblGrid>
              <a:tr h="175895">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silent final consonant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95938630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23762822"/>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i</a:t>
                      </a:r>
                      <a:r>
                        <a:rPr lang="en-GB" sz="1800" b="0" dirty="0">
                          <a:solidFill>
                            <a:srgbClr val="002060"/>
                          </a:solidFill>
                          <a:effectLst/>
                          <a:latin typeface="Century Gothic" panose="020B0502020202020204" pitchFamily="34" charset="0"/>
                        </a:rPr>
                        <a:t>/y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92468097"/>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eu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5801854"/>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3290930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au/</a:t>
                      </a:r>
                      <a:r>
                        <a:rPr lang="en-GB" sz="1800" b="0" dirty="0" err="1">
                          <a:solidFill>
                            <a:srgbClr val="002060"/>
                          </a:solidFill>
                          <a:effectLst/>
                          <a:latin typeface="Century Gothic" panose="020B0502020202020204" pitchFamily="34" charset="0"/>
                        </a:rPr>
                        <a:t>eau</a:t>
                      </a:r>
                      <a:r>
                        <a:rPr lang="en-GB" sz="1800" b="0" dirty="0">
                          <a:solidFill>
                            <a:srgbClr val="002060"/>
                          </a:solidFill>
                          <a:effectLst/>
                          <a:latin typeface="Century Gothic" panose="020B0502020202020204" pitchFamily="34" charset="0"/>
                        </a:rPr>
                        <a:t>/closed o/ô</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3003255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ou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0204659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5564323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silent final 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431629"/>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é (-</a:t>
                      </a:r>
                      <a:r>
                        <a:rPr lang="en-GB" sz="1800" b="0" dirty="0" err="1">
                          <a:solidFill>
                            <a:srgbClr val="002060"/>
                          </a:solidFill>
                          <a:effectLst/>
                          <a:latin typeface="Century Gothic" panose="020B0502020202020204" pitchFamily="34" charset="0"/>
                        </a:rPr>
                        <a:t>er</a:t>
                      </a:r>
                      <a:r>
                        <a:rPr lang="en-GB" sz="1800" b="0" dirty="0">
                          <a:solidFill>
                            <a:srgbClr val="002060"/>
                          </a:solidFill>
                          <a:effectLst/>
                          <a:latin typeface="Century Gothic" panose="020B0502020202020204" pitchFamily="34" charset="0"/>
                        </a:rPr>
                        <a:t>, -</a:t>
                      </a:r>
                      <a:r>
                        <a:rPr lang="en-GB" sz="1800" b="0" dirty="0" err="1">
                          <a:solidFill>
                            <a:srgbClr val="002060"/>
                          </a:solidFill>
                          <a:effectLst/>
                          <a:latin typeface="Century Gothic" panose="020B0502020202020204" pitchFamily="34" charset="0"/>
                        </a:rPr>
                        <a:t>ez</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902915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en</a:t>
                      </a:r>
                      <a:r>
                        <a:rPr lang="en-GB" sz="1800" b="0" dirty="0">
                          <a:solidFill>
                            <a:srgbClr val="002060"/>
                          </a:solidFill>
                          <a:effectLst/>
                          <a:latin typeface="Century Gothic" panose="020B0502020202020204" pitchFamily="34" charset="0"/>
                        </a:rPr>
                        <a:t>/an/</a:t>
                      </a:r>
                      <a:r>
                        <a:rPr lang="en-GB" sz="1800" b="0" dirty="0" err="1">
                          <a:solidFill>
                            <a:srgbClr val="002060"/>
                          </a:solidFill>
                          <a:effectLst/>
                          <a:latin typeface="Century Gothic" panose="020B0502020202020204" pitchFamily="34" charset="0"/>
                        </a:rPr>
                        <a:t>em</a:t>
                      </a:r>
                      <a:r>
                        <a:rPr lang="en-GB" sz="1800" b="0" dirty="0">
                          <a:solidFill>
                            <a:srgbClr val="002060"/>
                          </a:solidFill>
                          <a:effectLst/>
                          <a:latin typeface="Century Gothic" panose="020B0502020202020204" pitchFamily="34" charset="0"/>
                        </a:rPr>
                        <a:t>/am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76664576"/>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on/om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8359939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ain</a:t>
                      </a:r>
                      <a:r>
                        <a:rPr lang="en-GB" sz="1800" b="0" dirty="0">
                          <a:solidFill>
                            <a:srgbClr val="002060"/>
                          </a:solidFill>
                          <a:effectLst/>
                          <a:latin typeface="Century Gothic" panose="020B0502020202020204" pitchFamily="34" charset="0"/>
                        </a:rPr>
                        <a:t>/in/aim/</a:t>
                      </a:r>
                      <a:r>
                        <a:rPr lang="en-GB" sz="1800" b="0" dirty="0" err="1">
                          <a:solidFill>
                            <a:srgbClr val="002060"/>
                          </a:solidFill>
                          <a:effectLst/>
                          <a:latin typeface="Century Gothic" panose="020B0502020202020204" pitchFamily="34" charset="0"/>
                        </a:rPr>
                        <a:t>im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14369062"/>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è/ê/ai</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7534608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oi/oy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54494501"/>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ch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109349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ç (and soft 'c')</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46217881"/>
                  </a:ext>
                </a:extLst>
              </a:tr>
            </a:tbl>
          </a:graphicData>
        </a:graphic>
      </p:graphicFrame>
      <p:graphicFrame>
        <p:nvGraphicFramePr>
          <p:cNvPr id="4" name="Table 3">
            <a:extLst>
              <a:ext uri="{FF2B5EF4-FFF2-40B4-BE49-F238E27FC236}">
                <a16:creationId xmlns:a16="http://schemas.microsoft.com/office/drawing/2014/main" id="{C16DBE7B-9C9B-4588-A800-51ECB39BE4B5}"/>
              </a:ext>
            </a:extLst>
          </p:cNvPr>
          <p:cNvGraphicFramePr>
            <a:graphicFrameLocks noGrp="1"/>
          </p:cNvGraphicFramePr>
          <p:nvPr/>
        </p:nvGraphicFramePr>
        <p:xfrm>
          <a:off x="6219754" y="1132372"/>
          <a:ext cx="4654327" cy="4994748"/>
        </p:xfrm>
        <a:graphic>
          <a:graphicData uri="http://schemas.openxmlformats.org/drawingml/2006/table">
            <a:tbl>
              <a:tblPr firstRow="1" firstCol="1" bandRow="1"/>
              <a:tblGrid>
                <a:gridCol w="4654327">
                  <a:extLst>
                    <a:ext uri="{9D8B030D-6E8A-4147-A177-3AD203B41FA5}">
                      <a16:colId xmlns:a16="http://schemas.microsoft.com/office/drawing/2014/main" val="3222778350"/>
                    </a:ext>
                  </a:extLst>
                </a:gridCol>
              </a:tblGrid>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marR="0" lvl="0" indent="0" algn="l" defTabSz="914400" rtl="0" eaLnBrk="1" fontAlgn="auto" latinLnBrk="0" hangingPunct="0">
                        <a:lnSpc>
                          <a:spcPct val="100000"/>
                        </a:lnSpc>
                        <a:spcBef>
                          <a:spcPts val="0"/>
                        </a:spcBef>
                        <a:spcAft>
                          <a:spcPts val="0"/>
                        </a:spcAft>
                        <a:buClrTx/>
                        <a:buSzTx/>
                        <a:buFontTx/>
                        <a:buNone/>
                        <a:tabLst/>
                        <a:defRPr/>
                      </a:pPr>
                      <a:r>
                        <a:rPr lang="en-GB" sz="1800" b="0" dirty="0" err="1">
                          <a:solidFill>
                            <a:srgbClr val="002060"/>
                          </a:solidFill>
                          <a:effectLst/>
                          <a:latin typeface="Century Gothic" panose="020B0502020202020204" pitchFamily="34" charset="0"/>
                        </a:rPr>
                        <a:t>qu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3266450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j</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68041420"/>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tion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236142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ien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99561449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37593647"/>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t-liaison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75497492"/>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n-liaison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60201654"/>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x-liaison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6264534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8208590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um/un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58906093"/>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gn</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11302177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r</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28911510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open </a:t>
                      </a:r>
                      <a:r>
                        <a:rPr lang="en-GB" sz="1800" b="0" dirty="0" err="1">
                          <a:solidFill>
                            <a:srgbClr val="002060"/>
                          </a:solidFill>
                          <a:effectLst/>
                          <a:latin typeface="Century Gothic" panose="020B0502020202020204" pitchFamily="34" charset="0"/>
                        </a:rPr>
                        <a:t>eu</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5720475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open o</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34092324"/>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91416535"/>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5569129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-ill-/-</a:t>
                      </a:r>
                      <a:r>
                        <a:rPr lang="en-GB" sz="1800" b="0" dirty="0" err="1">
                          <a:solidFill>
                            <a:srgbClr val="002060"/>
                          </a:solidFill>
                          <a:effectLst/>
                          <a:latin typeface="Century Gothic" panose="020B0502020202020204" pitchFamily="34" charset="0"/>
                        </a:rPr>
                        <a:t>ille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62258963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aill</a:t>
                      </a:r>
                      <a:r>
                        <a:rPr lang="en-GB" sz="1800" b="0" dirty="0">
                          <a:solidFill>
                            <a:srgbClr val="002060"/>
                          </a:solidFill>
                          <a:effectLst/>
                          <a:latin typeface="Century Gothic" panose="020B0502020202020204" pitchFamily="34" charset="0"/>
                        </a:rPr>
                        <a:t>-/ail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61481831"/>
                  </a:ext>
                </a:extLst>
              </a:tr>
            </a:tbl>
          </a:graphicData>
        </a:graphic>
      </p:graphicFrame>
      <p:sp>
        <p:nvSpPr>
          <p:cNvPr id="5" name="TextBox 4">
            <a:extLst>
              <a:ext uri="{FF2B5EF4-FFF2-40B4-BE49-F238E27FC236}">
                <a16:creationId xmlns:a16="http://schemas.microsoft.com/office/drawing/2014/main" id="{F083C67F-5763-4DA2-8D0E-D62FE1CCE093}"/>
              </a:ext>
            </a:extLst>
          </p:cNvPr>
          <p:cNvSpPr txBox="1"/>
          <p:nvPr/>
        </p:nvSpPr>
        <p:spPr>
          <a:xfrm>
            <a:off x="8432800" y="50338"/>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A</a:t>
            </a:r>
          </a:p>
        </p:txBody>
      </p:sp>
      <p:sp>
        <p:nvSpPr>
          <p:cNvPr id="6" name="Title 5">
            <a:extLst>
              <a:ext uri="{FF2B5EF4-FFF2-40B4-BE49-F238E27FC236}">
                <a16:creationId xmlns:a16="http://schemas.microsoft.com/office/drawing/2014/main" id="{2306F65C-395C-4D61-BC05-D38659403CB7}"/>
              </a:ext>
            </a:extLst>
          </p:cNvPr>
          <p:cNvSpPr>
            <a:spLocks noGrp="1"/>
          </p:cNvSpPr>
          <p:nvPr>
            <p:ph type="title"/>
          </p:nvPr>
        </p:nvSpPr>
        <p:spPr>
          <a:xfrm>
            <a:off x="-1" y="213557"/>
            <a:ext cx="5142451" cy="647577"/>
          </a:xfrm>
        </p:spPr>
        <p:txBody>
          <a:bodyPr/>
          <a:lstStyle/>
          <a:p>
            <a:r>
              <a:rPr lang="en-GB" dirty="0"/>
              <a:t>French GCSE phonics</a:t>
            </a:r>
          </a:p>
        </p:txBody>
      </p:sp>
    </p:spTree>
    <p:extLst>
      <p:ext uri="{BB962C8B-B14F-4D97-AF65-F5344CB8AC3E}">
        <p14:creationId xmlns:p14="http://schemas.microsoft.com/office/powerpoint/2010/main" val="811775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4145" name="Bitmap Image" r:id="rId3" imgW="0" imgH="0" progId="Paint.Picture">
                  <p:embed/>
                </p:oleObj>
              </mc:Choice>
              <mc:Fallback>
                <p:oleObj name="Bitmap Image" r:id="rId3"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B27062C-4D5B-4813-81AC-C0099D0C517A}"/>
              </a:ext>
            </a:extLst>
          </p:cNvPr>
          <p:cNvSpPr>
            <a:spLocks noGrp="1"/>
          </p:cNvSpPr>
          <p:nvPr>
            <p:ph type="title"/>
          </p:nvPr>
        </p:nvSpPr>
        <p:spPr>
          <a:xfrm>
            <a:off x="-1" y="213557"/>
            <a:ext cx="5327010" cy="647577"/>
          </a:xfrm>
        </p:spPr>
        <p:txBody>
          <a:bodyPr>
            <a:normAutofit/>
          </a:bodyPr>
          <a:lstStyle/>
          <a:p>
            <a:r>
              <a:rPr lang="en-GB" dirty="0"/>
              <a:t>German GCSE phonics</a:t>
            </a:r>
          </a:p>
        </p:txBody>
      </p:sp>
      <p:graphicFrame>
        <p:nvGraphicFramePr>
          <p:cNvPr id="5" name="Table 4">
            <a:extLst>
              <a:ext uri="{FF2B5EF4-FFF2-40B4-BE49-F238E27FC236}">
                <a16:creationId xmlns:a16="http://schemas.microsoft.com/office/drawing/2014/main" id="{1BBDF7E9-CF7C-47B0-8770-1E9E84CD559E}"/>
              </a:ext>
            </a:extLst>
          </p:cNvPr>
          <p:cNvGraphicFramePr>
            <a:graphicFrameLocks noGrp="1"/>
          </p:cNvGraphicFramePr>
          <p:nvPr/>
        </p:nvGraphicFramePr>
        <p:xfrm>
          <a:off x="223409" y="1233584"/>
          <a:ext cx="6066264" cy="4876800"/>
        </p:xfrm>
        <a:graphic>
          <a:graphicData uri="http://schemas.openxmlformats.org/drawingml/2006/table">
            <a:tbl>
              <a:tblPr firstRow="1" firstCol="1" bandRow="1"/>
              <a:tblGrid>
                <a:gridCol w="6066264">
                  <a:extLst>
                    <a:ext uri="{9D8B030D-6E8A-4147-A177-3AD203B41FA5}">
                      <a16:colId xmlns:a16="http://schemas.microsoft.com/office/drawing/2014/main" val="2495246208"/>
                    </a:ext>
                  </a:extLst>
                </a:gridCol>
              </a:tblGrid>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 including [ah], [aa] and short [a]</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84566787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[e] including [eh], [</a:t>
                      </a:r>
                      <a:r>
                        <a:rPr lang="en-GB" sz="2000" b="0" dirty="0" err="1">
                          <a:solidFill>
                            <a:srgbClr val="002060"/>
                          </a:solidFill>
                          <a:effectLst/>
                          <a:latin typeface="Century Gothic" panose="020B0502020202020204" pitchFamily="34" charset="0"/>
                        </a:rPr>
                        <a:t>ee</a:t>
                      </a:r>
                      <a:r>
                        <a:rPr lang="en-GB" sz="2000" b="0" dirty="0">
                          <a:solidFill>
                            <a:srgbClr val="002060"/>
                          </a:solidFill>
                          <a:effectLst/>
                          <a:latin typeface="Century Gothic" panose="020B0502020202020204" pitchFamily="34" charset="0"/>
                        </a:rPr>
                        <a:t>] and short [e]</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13961380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ei</a:t>
                      </a:r>
                      <a:r>
                        <a:rPr lang="en-GB" sz="2000" b="0" dirty="0">
                          <a:solidFill>
                            <a:srgbClr val="002060"/>
                          </a:solidFill>
                          <a:effectLst/>
                          <a:latin typeface="Century Gothic" panose="020B0502020202020204" pitchFamily="34" charset="0"/>
                        </a:rPr>
                        <a:t>/ai]</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0369196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[z]</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253436552"/>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[w]</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62807260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ie</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3776933167"/>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[o], including [oh], [</a:t>
                      </a:r>
                      <a:r>
                        <a:rPr lang="en-GB" sz="2000" b="0" dirty="0" err="1">
                          <a:solidFill>
                            <a:srgbClr val="002060"/>
                          </a:solidFill>
                          <a:effectLst/>
                          <a:latin typeface="Century Gothic" panose="020B0502020202020204" pitchFamily="34" charset="0"/>
                        </a:rPr>
                        <a:t>oo</a:t>
                      </a:r>
                      <a:r>
                        <a:rPr lang="en-GB" sz="2000" b="0" dirty="0">
                          <a:solidFill>
                            <a:srgbClr val="002060"/>
                          </a:solidFill>
                          <a:effectLst/>
                          <a:latin typeface="Century Gothic" panose="020B0502020202020204" pitchFamily="34" charset="0"/>
                        </a:rPr>
                        <a:t>] and short [o]</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920622407"/>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 including [</a:t>
                      </a:r>
                      <a:r>
                        <a:rPr lang="en-GB" sz="2000" b="0" dirty="0" err="1">
                          <a:solidFill>
                            <a:srgbClr val="002060"/>
                          </a:solidFill>
                          <a:effectLst/>
                          <a:latin typeface="Century Gothic" panose="020B0502020202020204" pitchFamily="34" charset="0"/>
                        </a:rPr>
                        <a:t>ih</a:t>
                      </a:r>
                      <a:r>
                        <a:rPr lang="en-GB" sz="2000" b="0" dirty="0">
                          <a:solidFill>
                            <a:srgbClr val="002060"/>
                          </a:solidFill>
                          <a:effectLst/>
                          <a:latin typeface="Century Gothic" panose="020B0502020202020204" pitchFamily="34" charset="0"/>
                        </a:rPr>
                        <a:t>] and short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184678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hard and soft [</a:t>
                      </a:r>
                      <a:r>
                        <a:rPr lang="en-GB" sz="2000" b="0" dirty="0" err="1">
                          <a:solidFill>
                            <a:srgbClr val="002060"/>
                          </a:solidFill>
                          <a:effectLst/>
                          <a:latin typeface="Century Gothic" panose="020B0502020202020204" pitchFamily="34" charset="0"/>
                        </a:rPr>
                        <a:t>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41743247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[u], including [uh] and short [u]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19516532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[ü/y], including [</a:t>
                      </a:r>
                      <a:r>
                        <a:rPr lang="en-GB" sz="2000" b="0" dirty="0" err="1">
                          <a:solidFill>
                            <a:srgbClr val="002060"/>
                          </a:solidFill>
                          <a:effectLst/>
                          <a:latin typeface="Century Gothic" panose="020B0502020202020204" pitchFamily="34" charset="0"/>
                        </a:rPr>
                        <a:t>üh</a:t>
                      </a:r>
                      <a:r>
                        <a:rPr lang="en-GB" sz="2000" b="0" dirty="0">
                          <a:solidFill>
                            <a:srgbClr val="002060"/>
                          </a:solidFill>
                          <a:effectLst/>
                          <a:latin typeface="Century Gothic" panose="020B0502020202020204" pitchFamily="34" charset="0"/>
                        </a:rPr>
                        <a:t>] and short [ü/y]</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41236030"/>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[ä], including [</a:t>
                      </a:r>
                      <a:r>
                        <a:rPr lang="en-GB" sz="2000" b="0" dirty="0" err="1">
                          <a:solidFill>
                            <a:srgbClr val="002060"/>
                          </a:solidFill>
                          <a:effectLst/>
                          <a:latin typeface="Century Gothic" panose="020B0502020202020204" pitchFamily="34" charset="0"/>
                        </a:rPr>
                        <a:t>äh</a:t>
                      </a:r>
                      <a:r>
                        <a:rPr lang="en-GB" sz="2000" b="0" dirty="0">
                          <a:solidFill>
                            <a:srgbClr val="002060"/>
                          </a:solidFill>
                          <a:effectLst/>
                          <a:latin typeface="Century Gothic" panose="020B0502020202020204" pitchFamily="34" charset="0"/>
                        </a:rPr>
                        <a:t>] and short [ä]</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842514604"/>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[ö], including [</a:t>
                      </a:r>
                      <a:r>
                        <a:rPr lang="en-GB" sz="2000" b="0" dirty="0" err="1">
                          <a:solidFill>
                            <a:srgbClr val="002060"/>
                          </a:solidFill>
                          <a:effectLst/>
                          <a:latin typeface="Century Gothic" panose="020B0502020202020204" pitchFamily="34" charset="0"/>
                        </a:rPr>
                        <a:t>öh</a:t>
                      </a:r>
                      <a:r>
                        <a:rPr lang="en-GB" sz="2000" b="0" dirty="0">
                          <a:solidFill>
                            <a:srgbClr val="002060"/>
                          </a:solidFill>
                          <a:effectLst/>
                          <a:latin typeface="Century Gothic" panose="020B0502020202020204" pitchFamily="34" charset="0"/>
                        </a:rPr>
                        <a:t>] and short[ö]</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74984492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äu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02784938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624120803"/>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sp</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242115916"/>
                  </a:ext>
                </a:extLst>
              </a:tr>
            </a:tbl>
          </a:graphicData>
        </a:graphic>
      </p:graphicFrame>
      <p:graphicFrame>
        <p:nvGraphicFramePr>
          <p:cNvPr id="6" name="Table 5">
            <a:extLst>
              <a:ext uri="{FF2B5EF4-FFF2-40B4-BE49-F238E27FC236}">
                <a16:creationId xmlns:a16="http://schemas.microsoft.com/office/drawing/2014/main" id="{BD176A30-F8A9-47C5-9E47-C07D9D37686E}"/>
              </a:ext>
            </a:extLst>
          </p:cNvPr>
          <p:cNvGraphicFramePr>
            <a:graphicFrameLocks noGrp="1"/>
          </p:cNvGraphicFramePr>
          <p:nvPr/>
        </p:nvGraphicFramePr>
        <p:xfrm>
          <a:off x="6523087" y="1233584"/>
          <a:ext cx="4677497" cy="4876800"/>
        </p:xfrm>
        <a:graphic>
          <a:graphicData uri="http://schemas.openxmlformats.org/drawingml/2006/table">
            <a:tbl>
              <a:tblPr firstRow="1" firstCol="1" bandRow="1"/>
              <a:tblGrid>
                <a:gridCol w="4677497">
                  <a:extLst>
                    <a:ext uri="{9D8B030D-6E8A-4147-A177-3AD203B41FA5}">
                      <a16:colId xmlns:a16="http://schemas.microsoft.com/office/drawing/2014/main" val="2043031765"/>
                    </a:ext>
                  </a:extLst>
                </a:gridCol>
              </a:tblGrid>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st</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76111397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04006287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[ß] [ss]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554537182"/>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43745507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unstressed [-</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27328555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23245824"/>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4474261"/>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consonantal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042997983"/>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vocalic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491384314"/>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007833711"/>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40711292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unvoiced [-b], [-d], [-g]</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618437053"/>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ig</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031710371"/>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[j]</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256080824"/>
                  </a:ext>
                </a:extLst>
              </a:tr>
              <a:tr h="240627">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tion</a:t>
                      </a:r>
                      <a:r>
                        <a:rPr lang="en-GB" sz="2000" b="0" dirty="0">
                          <a:solidFill>
                            <a:srgbClr val="002060"/>
                          </a:solidFill>
                          <a:effectLst/>
                          <a:latin typeface="Century Gothic" panose="020B0502020202020204" pitchFamily="34" charset="0"/>
                        </a:rPr>
                        <a:t>]</a:t>
                      </a:r>
                      <a:br>
                        <a:rPr lang="en-GB" sz="2000" b="0" dirty="0">
                          <a:solidFill>
                            <a:srgbClr val="002060"/>
                          </a:solidFill>
                          <a:effectLst/>
                          <a:latin typeface="Century Gothic" panose="020B0502020202020204" pitchFamily="34" charset="0"/>
                        </a:rPr>
                      </a:b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qu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246929503"/>
                  </a:ext>
                </a:extLst>
              </a:tr>
            </a:tbl>
          </a:graphicData>
        </a:graphic>
      </p:graphicFrame>
      <p:sp>
        <p:nvSpPr>
          <p:cNvPr id="7" name="TextBox 6">
            <a:extLst>
              <a:ext uri="{FF2B5EF4-FFF2-40B4-BE49-F238E27FC236}">
                <a16:creationId xmlns:a16="http://schemas.microsoft.com/office/drawing/2014/main" id="{7905DEB1-FCF8-4EC0-A59D-2E66D3A2437F}"/>
              </a:ext>
            </a:extLst>
          </p:cNvPr>
          <p:cNvSpPr txBox="1"/>
          <p:nvPr/>
        </p:nvSpPr>
        <p:spPr>
          <a:xfrm>
            <a:off x="8432800" y="50338"/>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B</a:t>
            </a:r>
          </a:p>
        </p:txBody>
      </p:sp>
    </p:spTree>
    <p:extLst>
      <p:ext uri="{BB962C8B-B14F-4D97-AF65-F5344CB8AC3E}">
        <p14:creationId xmlns:p14="http://schemas.microsoft.com/office/powerpoint/2010/main" val="704632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7B454F-72C5-411D-97EF-3F8BE9CF7DC5}"/>
              </a:ext>
            </a:extLst>
          </p:cNvPr>
          <p:cNvSpPr>
            <a:spLocks noGrp="1"/>
          </p:cNvSpPr>
          <p:nvPr>
            <p:ph type="title"/>
          </p:nvPr>
        </p:nvSpPr>
        <p:spPr>
          <a:xfrm>
            <a:off x="-1" y="213557"/>
            <a:ext cx="5125673" cy="647577"/>
          </a:xfrm>
        </p:spPr>
        <p:txBody>
          <a:bodyPr>
            <a:normAutofit/>
          </a:bodyPr>
          <a:lstStyle/>
          <a:p>
            <a:r>
              <a:rPr lang="en-GB" dirty="0"/>
              <a:t>Spanish GCSE phonics</a:t>
            </a:r>
          </a:p>
        </p:txBody>
      </p:sp>
      <p:graphicFrame>
        <p:nvGraphicFramePr>
          <p:cNvPr id="4" name="Table 3">
            <a:extLst>
              <a:ext uri="{FF2B5EF4-FFF2-40B4-BE49-F238E27FC236}">
                <a16:creationId xmlns:a16="http://schemas.microsoft.com/office/drawing/2014/main" id="{57DDA325-7910-4B99-9FC2-7F15679F63F7}"/>
              </a:ext>
            </a:extLst>
          </p:cNvPr>
          <p:cNvGraphicFramePr>
            <a:graphicFrameLocks noGrp="1"/>
          </p:cNvGraphicFramePr>
          <p:nvPr>
            <p:extLst>
              <p:ext uri="{D42A27DB-BD31-4B8C-83A1-F6EECF244321}">
                <p14:modId xmlns:p14="http://schemas.microsoft.com/office/powerpoint/2010/main" val="302478056"/>
              </p:ext>
            </p:extLst>
          </p:nvPr>
        </p:nvGraphicFramePr>
        <p:xfrm>
          <a:off x="546432" y="981413"/>
          <a:ext cx="4372322" cy="5124645"/>
        </p:xfrm>
        <a:graphic>
          <a:graphicData uri="http://schemas.openxmlformats.org/drawingml/2006/table">
            <a:tbl>
              <a:tblPr firstRow="1" firstCol="1" bandRow="1"/>
              <a:tblGrid>
                <a:gridCol w="4372322">
                  <a:extLst>
                    <a:ext uri="{9D8B030D-6E8A-4147-A177-3AD203B41FA5}">
                      <a16:colId xmlns:a16="http://schemas.microsoft.com/office/drawing/2014/main" val="1282442803"/>
                    </a:ext>
                  </a:extLst>
                </a:gridCol>
              </a:tblGrid>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97765887"/>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57851541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35911686"/>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13274763"/>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15617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ll</a:t>
                      </a:r>
                      <a:r>
                        <a:rPr lang="en-GB" sz="2000" b="0" kern="1200" dirty="0">
                          <a:solidFill>
                            <a:srgbClr val="002060"/>
                          </a:solidFill>
                          <a:effectLst/>
                          <a:latin typeface="Century Gothic" panose="020B0502020202020204" pitchFamily="34" charset="0"/>
                        </a:rPr>
                        <a:t>]</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315724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ch</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5574709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ea typeface="+mn-ea"/>
                          <a:cs typeface="+mn-cs"/>
                        </a:rPr>
                        <a:t>[ca]</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528789421"/>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980843700"/>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27432798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 + vowel</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47880137"/>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31723403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77128602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[z]</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83348291"/>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[que]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94095654"/>
                  </a:ext>
                </a:extLst>
              </a:tr>
            </a:tbl>
          </a:graphicData>
        </a:graphic>
      </p:graphicFrame>
      <p:graphicFrame>
        <p:nvGraphicFramePr>
          <p:cNvPr id="5" name="Table 4">
            <a:extLst>
              <a:ext uri="{FF2B5EF4-FFF2-40B4-BE49-F238E27FC236}">
                <a16:creationId xmlns:a16="http://schemas.microsoft.com/office/drawing/2014/main" id="{DE8A042A-83B1-40DD-8477-1FA85571709A}"/>
              </a:ext>
            </a:extLst>
          </p:cNvPr>
          <p:cNvGraphicFramePr>
            <a:graphicFrameLocks noGrp="1"/>
          </p:cNvGraphicFramePr>
          <p:nvPr>
            <p:extLst>
              <p:ext uri="{D42A27DB-BD31-4B8C-83A1-F6EECF244321}">
                <p14:modId xmlns:p14="http://schemas.microsoft.com/office/powerpoint/2010/main" val="638072597"/>
              </p:ext>
            </p:extLst>
          </p:nvPr>
        </p:nvGraphicFramePr>
        <p:xfrm>
          <a:off x="5778176" y="666170"/>
          <a:ext cx="5049644" cy="4783002"/>
        </p:xfrm>
        <a:graphic>
          <a:graphicData uri="http://schemas.openxmlformats.org/drawingml/2006/table">
            <a:tbl>
              <a:tblPr firstRow="1" firstCol="1" bandRow="1"/>
              <a:tblGrid>
                <a:gridCol w="5049644">
                  <a:extLst>
                    <a:ext uri="{9D8B030D-6E8A-4147-A177-3AD203B41FA5}">
                      <a16:colId xmlns:a16="http://schemas.microsoft.com/office/drawing/2014/main" val="3123906417"/>
                    </a:ext>
                  </a:extLst>
                </a:gridCol>
              </a:tblGrid>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[qui]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412277306"/>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ga</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1495527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[go]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6474162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19210914"/>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8754354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6894846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ea typeface="+mn-ea"/>
                          <a:cs typeface="+mn-cs"/>
                        </a:rPr>
                        <a:t>[</a:t>
                      </a:r>
                      <a:r>
                        <a:rPr lang="en-GB" sz="2000" b="0" kern="1200" dirty="0" err="1">
                          <a:solidFill>
                            <a:srgbClr val="002060"/>
                          </a:solidFill>
                          <a:effectLst/>
                          <a:latin typeface="Century Gothic" panose="020B0502020202020204" pitchFamily="34" charset="0"/>
                        </a:rPr>
                        <a:t>gue</a:t>
                      </a:r>
                      <a:r>
                        <a:rPr lang="en-GB" sz="2000" b="0" kern="1200" dirty="0">
                          <a:solidFill>
                            <a:srgbClr val="002060"/>
                          </a:solidFill>
                          <a:effectLst/>
                          <a:latin typeface="Century Gothic" panose="020B0502020202020204" pitchFamily="34" charset="0"/>
                        </a:rPr>
                        <a:t>]</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53368140"/>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58064429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[j]</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179965642"/>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[ñ]</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946253793"/>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[v]</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4529503"/>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ea typeface="+mn-ea"/>
                          <a:cs typeface="+mn-cs"/>
                        </a:rPr>
                        <a:t>[-r-] [-r]</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66531828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rr</a:t>
                      </a:r>
                      <a:r>
                        <a:rPr lang="en-GB" sz="2000" b="0" kern="1200" dirty="0">
                          <a:solidFill>
                            <a:srgbClr val="002060"/>
                          </a:solidFill>
                          <a:effectLst/>
                          <a:latin typeface="Century Gothic" panose="020B0502020202020204" pitchFamily="34" charset="0"/>
                        </a:rPr>
                        <a:t>] </a:t>
                      </a:r>
                      <a:r>
                        <a:rPr lang="en-GB" sz="2000" b="0" i="0" u="none" strike="noStrike" kern="1200" baseline="0" dirty="0">
                          <a:solidFill>
                            <a:srgbClr val="002060"/>
                          </a:solidFill>
                          <a:latin typeface="+mn-lt"/>
                          <a:ea typeface="+mn-ea"/>
                          <a:cs typeface="+mn-cs"/>
                        </a:rPr>
                        <a:t>[r-] [-r-]*  </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44897994"/>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silent h</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045671595"/>
                  </a:ext>
                </a:extLst>
              </a:tr>
            </a:tbl>
          </a:graphicData>
        </a:graphic>
      </p:graphicFrame>
      <p:sp>
        <p:nvSpPr>
          <p:cNvPr id="6" name="TextBox 5">
            <a:extLst>
              <a:ext uri="{FF2B5EF4-FFF2-40B4-BE49-F238E27FC236}">
                <a16:creationId xmlns:a16="http://schemas.microsoft.com/office/drawing/2014/main" id="{84145C30-8C3F-4606-84F3-706FA95645B9}"/>
              </a:ext>
            </a:extLst>
          </p:cNvPr>
          <p:cNvSpPr txBox="1"/>
          <p:nvPr/>
        </p:nvSpPr>
        <p:spPr>
          <a:xfrm>
            <a:off x="8456471" y="75680"/>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C</a:t>
            </a:r>
          </a:p>
        </p:txBody>
      </p:sp>
      <p:sp>
        <p:nvSpPr>
          <p:cNvPr id="7" name="TextBox 6">
            <a:extLst>
              <a:ext uri="{FF2B5EF4-FFF2-40B4-BE49-F238E27FC236}">
                <a16:creationId xmlns:a16="http://schemas.microsoft.com/office/drawing/2014/main" id="{C6A2042E-026B-487A-A142-405975039223}"/>
              </a:ext>
            </a:extLst>
          </p:cNvPr>
          <p:cNvSpPr txBox="1"/>
          <p:nvPr/>
        </p:nvSpPr>
        <p:spPr>
          <a:xfrm>
            <a:off x="5778177" y="5459727"/>
            <a:ext cx="5049644" cy="646331"/>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 word initial [r-] and [-r-] following consonants n, l or s is the same SSC as [</a:t>
            </a:r>
            <a:r>
              <a:rPr kumimoji="0" lang="en-GB" sz="1800" b="0" i="0" u="none" strike="noStrike" kern="0" cap="none" spc="0" normalizeH="0" baseline="0" noProof="0" dirty="0" err="1">
                <a:ln>
                  <a:noFill/>
                </a:ln>
                <a:solidFill>
                  <a:srgbClr val="002060"/>
                </a:solidFill>
                <a:effectLst/>
                <a:uLnTx/>
                <a:uFillTx/>
              </a:rPr>
              <a:t>rr</a:t>
            </a:r>
            <a:r>
              <a:rPr kumimoji="0" lang="en-GB" sz="1800" b="0" i="0" u="none" strike="noStrike" kern="0" cap="none" spc="0" normalizeH="0" baseline="0" noProof="0" dirty="0">
                <a:ln>
                  <a:noFill/>
                </a:ln>
                <a:solidFill>
                  <a:srgbClr val="002060"/>
                </a:solidFill>
                <a:effectLst/>
                <a:uLnTx/>
                <a:uFillTx/>
              </a:rPr>
              <a:t>]. </a:t>
            </a:r>
          </a:p>
        </p:txBody>
      </p:sp>
    </p:spTree>
    <p:extLst>
      <p:ext uri="{BB962C8B-B14F-4D97-AF65-F5344CB8AC3E}">
        <p14:creationId xmlns:p14="http://schemas.microsoft.com/office/powerpoint/2010/main" val="2821010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0"/>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Phonics</a:t>
            </a:r>
            <a:endParaRPr sz="3200" b="1" dirty="0"/>
          </a:p>
        </p:txBody>
      </p:sp>
      <p:sp>
        <p:nvSpPr>
          <p:cNvPr id="474" name="Google Shape;474;p50"/>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rgbClr val="1F3864"/>
              </a:buClr>
              <a:buSzPts val="2800"/>
              <a:buChar char="•"/>
            </a:pPr>
            <a:r>
              <a:rPr lang="en-GB" dirty="0"/>
              <a:t>Add the sound-symbol correspondences to SOW</a:t>
            </a:r>
          </a:p>
          <a:p>
            <a:pPr marL="228600" lvl="0" indent="-228600" algn="l" rtl="0">
              <a:lnSpc>
                <a:spcPct val="150000"/>
              </a:lnSpc>
              <a:spcBef>
                <a:spcPts val="0"/>
              </a:spcBef>
              <a:spcAft>
                <a:spcPts val="0"/>
              </a:spcAft>
              <a:buClr>
                <a:srgbClr val="1F3864"/>
              </a:buClr>
              <a:buSzPts val="2800"/>
              <a:buChar char="•"/>
            </a:pPr>
            <a:r>
              <a:rPr lang="en-GB" dirty="0"/>
              <a:t>Gather ideas and resources for practising them</a:t>
            </a:r>
            <a:endParaRPr dirty="0"/>
          </a:p>
        </p:txBody>
      </p:sp>
      <p:pic>
        <p:nvPicPr>
          <p:cNvPr id="3" name="Picture 2">
            <a:extLst>
              <a:ext uri="{FF2B5EF4-FFF2-40B4-BE49-F238E27FC236}">
                <a16:creationId xmlns:a16="http://schemas.microsoft.com/office/drawing/2014/main" id="{8ADAD3B8-178A-4EB5-8A9F-19A6EE117561}"/>
              </a:ext>
            </a:extLst>
          </p:cNvPr>
          <p:cNvPicPr>
            <a:picLocks noChangeAspect="1"/>
          </p:cNvPicPr>
          <p:nvPr/>
        </p:nvPicPr>
        <p:blipFill>
          <a:blip r:embed="rId3"/>
          <a:stretch>
            <a:fillRect/>
          </a:stretch>
        </p:blipFill>
        <p:spPr>
          <a:xfrm>
            <a:off x="842728" y="3005331"/>
            <a:ext cx="10801350" cy="1743075"/>
          </a:xfrm>
          <a:prstGeom prst="rect">
            <a:avLst/>
          </a:prstGeom>
        </p:spPr>
      </p:pic>
      <p:cxnSp>
        <p:nvCxnSpPr>
          <p:cNvPr id="5" name="Straight Arrow Connector 4">
            <a:extLst>
              <a:ext uri="{FF2B5EF4-FFF2-40B4-BE49-F238E27FC236}">
                <a16:creationId xmlns:a16="http://schemas.microsoft.com/office/drawing/2014/main" id="{F01D7A65-6C3A-4858-95D8-888305966EE9}"/>
              </a:ext>
            </a:extLst>
          </p:cNvPr>
          <p:cNvCxnSpPr/>
          <p:nvPr/>
        </p:nvCxnSpPr>
        <p:spPr>
          <a:xfrm flipV="1">
            <a:off x="222114" y="4421466"/>
            <a:ext cx="1367063" cy="1001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52EFCA0-354D-4EDA-96E6-C83CA66631E6}"/>
              </a:ext>
            </a:extLst>
          </p:cNvPr>
          <p:cNvPicPr>
            <a:picLocks noChangeAspect="1"/>
          </p:cNvPicPr>
          <p:nvPr/>
        </p:nvPicPr>
        <p:blipFill>
          <a:blip r:embed="rId4"/>
          <a:stretch>
            <a:fillRect/>
          </a:stretch>
        </p:blipFill>
        <p:spPr>
          <a:xfrm>
            <a:off x="8152229" y="2259660"/>
            <a:ext cx="3590925" cy="3495675"/>
          </a:xfrm>
          <a:prstGeom prst="rect">
            <a:avLst/>
          </a:prstGeom>
          <a:effectLst>
            <a:outerShdw blurRad="50800" dist="38100" dir="5400000" algn="t" rotWithShape="0">
              <a:prstClr val="black">
                <a:alpha val="40000"/>
              </a:prstClr>
            </a:outerShdw>
          </a:effectLst>
        </p:spPr>
      </p:pic>
      <p:cxnSp>
        <p:nvCxnSpPr>
          <p:cNvPr id="10" name="Straight Arrow Connector 9">
            <a:extLst>
              <a:ext uri="{FF2B5EF4-FFF2-40B4-BE49-F238E27FC236}">
                <a16:creationId xmlns:a16="http://schemas.microsoft.com/office/drawing/2014/main" id="{13656B08-D661-4140-A86D-55271A3B1746}"/>
              </a:ext>
            </a:extLst>
          </p:cNvPr>
          <p:cNvCxnSpPr/>
          <p:nvPr/>
        </p:nvCxnSpPr>
        <p:spPr>
          <a:xfrm flipV="1">
            <a:off x="7369621" y="5611574"/>
            <a:ext cx="1367063" cy="1001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9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905628" cy="869950"/>
          </a:xfrm>
          <a:prstGeom prst="rect">
            <a:avLst/>
          </a:prstGeom>
        </p:spPr>
      </p:pic>
      <p:sp>
        <p:nvSpPr>
          <p:cNvPr id="2" name="Title 1"/>
          <p:cNvSpPr>
            <a:spLocks noGrp="1"/>
          </p:cNvSpPr>
          <p:nvPr>
            <p:ph type="title"/>
          </p:nvPr>
        </p:nvSpPr>
        <p:spPr>
          <a:xfrm>
            <a:off x="-22576" y="-18470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32932" y="100235"/>
            <a:ext cx="2230980"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670829"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zlingen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074898" y="3004718"/>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Fr_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shafen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5498425" y="2604608"/>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Hagn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19" name="TextBox 18"/>
          <p:cNvSpPr txBox="1"/>
          <p:nvPr/>
        </p:nvSpPr>
        <p:spPr>
          <a:xfrm>
            <a:off x="5932822" y="5481454"/>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Altenrh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_n</a:t>
            </a:r>
          </a:p>
        </p:txBody>
      </p:sp>
      <p:sp>
        <p:nvSpPr>
          <p:cNvPr id="20" name="TextBox 19"/>
          <p:cNvSpPr txBox="1"/>
          <p:nvPr/>
        </p:nvSpPr>
        <p:spPr>
          <a:xfrm>
            <a:off x="4519288"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allhausen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1344203" y="362176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eckborn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176947" y="4322413"/>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omanshorn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188994" y="221999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Radolf_ell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639824" y="171627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Allensba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270360" y="2304870"/>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746295" y="1807851"/>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610684" y="27197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024615" y="556366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64732" y="4426944"/>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4" name="TextBox 33"/>
          <p:cNvSpPr txBox="1"/>
          <p:nvPr/>
        </p:nvSpPr>
        <p:spPr>
          <a:xfrm>
            <a:off x="3879173" y="3657585"/>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5" name="TextBox 34"/>
          <p:cNvSpPr txBox="1"/>
          <p:nvPr/>
        </p:nvSpPr>
        <p:spPr>
          <a:xfrm>
            <a:off x="7612321" y="300471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ie</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6" name="TextBox 35"/>
          <p:cNvSpPr txBox="1"/>
          <p:nvPr/>
        </p:nvSpPr>
        <p:spPr>
          <a:xfrm>
            <a:off x="8238826" y="300427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7" name="TextBox 36"/>
          <p:cNvSpPr txBox="1"/>
          <p:nvPr/>
        </p:nvSpPr>
        <p:spPr>
          <a:xfrm>
            <a:off x="2213214" y="221786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z</a:t>
            </a:r>
          </a:p>
        </p:txBody>
      </p:sp>
      <p:sp>
        <p:nvSpPr>
          <p:cNvPr id="38" name="TextBox 37"/>
          <p:cNvSpPr txBox="1"/>
          <p:nvPr/>
        </p:nvSpPr>
        <p:spPr>
          <a:xfrm>
            <a:off x="3035181" y="1716271"/>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9" name="TextBox 38">
            <a:hlinkClick r:id="" action="ppaction://noaction">
              <a:snd r:embed="rId11" name="2. 5. Wallhausen.wav"/>
            </a:hlinkClick>
          </p:cNvPr>
          <p:cNvSpPr txBox="1"/>
          <p:nvPr/>
        </p:nvSpPr>
        <p:spPr>
          <a:xfrm>
            <a:off x="4720818" y="1791322"/>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W</a:t>
            </a:r>
          </a:p>
        </p:txBody>
      </p:sp>
      <p:sp>
        <p:nvSpPr>
          <p:cNvPr id="40" name="TextBox 39"/>
          <p:cNvSpPr txBox="1"/>
          <p:nvPr/>
        </p:nvSpPr>
        <p:spPr>
          <a:xfrm>
            <a:off x="1649077" y="361963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S t</a:t>
            </a:r>
          </a:p>
        </p:txBody>
      </p:sp>
      <p:sp>
        <p:nvSpPr>
          <p:cNvPr id="41" name="TextBox 40"/>
          <p:cNvSpPr txBox="1"/>
          <p:nvPr/>
        </p:nvSpPr>
        <p:spPr>
          <a:xfrm>
            <a:off x="6498549" y="261797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au</a:t>
            </a:r>
          </a:p>
        </p:txBody>
      </p:sp>
      <p:sp>
        <p:nvSpPr>
          <p:cNvPr id="42" name="TextBox 41"/>
          <p:cNvSpPr txBox="1"/>
          <p:nvPr/>
        </p:nvSpPr>
        <p:spPr>
          <a:xfrm>
            <a:off x="7108463" y="546469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ei</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43" name="TextBox 42">
            <a:hlinkClick r:id="" action="ppaction://noaction">
              <a:snd r:embed="rId12" name="2. 9. Romanshorn.wav"/>
            </a:hlinkClick>
          </p:cNvPr>
          <p:cNvSpPr txBox="1"/>
          <p:nvPr/>
        </p:nvSpPr>
        <p:spPr>
          <a:xfrm>
            <a:off x="4403869" y="432241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1419838" y="3699239"/>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112E31A9-14B6-4D8B-B9D0-33FBFFD128D6}"/>
              </a:ext>
            </a:extLst>
          </p:cNvPr>
          <p:cNvSpPr txBox="1"/>
          <p:nvPr/>
        </p:nvSpPr>
        <p:spPr>
          <a:xfrm>
            <a:off x="3182131" y="6364656"/>
            <a:ext cx="4728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Artwork: Steve Clarke</a:t>
            </a:r>
          </a:p>
        </p:txBody>
      </p:sp>
      <p:sp>
        <p:nvSpPr>
          <p:cNvPr id="48" name="Rounded Rectangular Callout 5">
            <a:extLst>
              <a:ext uri="{FF2B5EF4-FFF2-40B4-BE49-F238E27FC236}">
                <a16:creationId xmlns:a16="http://schemas.microsoft.com/office/drawing/2014/main" id="{41185093-F34B-4B9C-8BE1-965F1836A81D}"/>
              </a:ext>
            </a:extLst>
          </p:cNvPr>
          <p:cNvSpPr/>
          <p:nvPr/>
        </p:nvSpPr>
        <p:spPr>
          <a:xfrm>
            <a:off x="7111467" y="578148"/>
            <a:ext cx="4443837" cy="2206118"/>
          </a:xfrm>
          <a:prstGeom prst="wedgeRoundRectCallout">
            <a:avLst>
              <a:gd name="adj1" fmla="val 28313"/>
              <a:gd name="adj2" fmla="val 71709"/>
              <a:gd name="adj3" fmla="val 16667"/>
            </a:avLst>
          </a:prstGeom>
          <a:solidFill>
            <a:srgbClr val="11507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Students will be required to undertake dictation of short, spoken extracts (including some vocabulary from outside the vocabulary list) with credit for accurate spelling.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hlinkClick r:id="rId14">
                  <a:extLst>
                    <a:ext uri="{A12FA001-AC4F-418D-AE19-62706E023703}">
                      <ahyp:hlinkClr xmlns:ahyp="http://schemas.microsoft.com/office/drawing/2018/hyperlinkcolor" val="tx"/>
                    </a:ext>
                  </a:extLst>
                </a:hlinkClick>
              </a:rPr>
              <a:t>GCSE Subject Content, DfE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9" name="Rounded Rectangular Callout 5">
            <a:extLst>
              <a:ext uri="{FF2B5EF4-FFF2-40B4-BE49-F238E27FC236}">
                <a16:creationId xmlns:a16="http://schemas.microsoft.com/office/drawing/2014/main" id="{EB99D526-2013-4102-819C-1E0B8E7F1438}"/>
              </a:ext>
            </a:extLst>
          </p:cNvPr>
          <p:cNvSpPr/>
          <p:nvPr/>
        </p:nvSpPr>
        <p:spPr>
          <a:xfrm>
            <a:off x="16378" y="4739908"/>
            <a:ext cx="3209158" cy="1628049"/>
          </a:xfrm>
          <a:prstGeom prst="wedgeRoundRectCallout">
            <a:avLst>
              <a:gd name="adj1" fmla="val 23995"/>
              <a:gd name="adj2" fmla="val -66879"/>
              <a:gd name="adj3" fmla="val 16667"/>
            </a:avLst>
          </a:prstGeom>
          <a:solidFill>
            <a:srgbClr val="11507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extracts will be a minimum of 20 words at Foundation and 30 words at Higher.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hlinkClick r:id="rId15">
                  <a:extLst>
                    <a:ext uri="{A12FA001-AC4F-418D-AE19-62706E023703}">
                      <ahyp:hlinkClr xmlns:ahyp="http://schemas.microsoft.com/office/drawing/2018/hyperlinkcolor" val="tx"/>
                    </a:ext>
                  </a:extLst>
                </a:hlinkClick>
              </a:rPr>
              <a:t>Ofqual guidance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53994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48"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34AAE85-D8C5-BE92-D810-54CCEDDE84FC}"/>
              </a:ext>
            </a:extLst>
          </p:cNvPr>
          <p:cNvSpPr/>
          <p:nvPr/>
        </p:nvSpPr>
        <p:spPr>
          <a:xfrm>
            <a:off x="10867946" y="1324191"/>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3B5D78EF-D252-55F8-DA0C-6C1FEB3EEEB7}"/>
              </a:ext>
            </a:extLst>
          </p:cNvPr>
          <p:cNvSpPr/>
          <p:nvPr/>
        </p:nvSpPr>
        <p:spPr>
          <a:xfrm>
            <a:off x="4848165" y="138631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1FD4AC0-05C4-2C95-88B4-7EBC6007CF6D}"/>
              </a:ext>
            </a:extLst>
          </p:cNvPr>
          <p:cNvSpPr/>
          <p:nvPr/>
        </p:nvSpPr>
        <p:spPr>
          <a:xfrm>
            <a:off x="8877722" y="137360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912295"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Phonétique: SSC [r]</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142300" y="2576358"/>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59121" y="2576358"/>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Beat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25" name="TextBox 24">
            <a:extLst>
              <a:ext uri="{FF2B5EF4-FFF2-40B4-BE49-F238E27FC236}">
                <a16:creationId xmlns:a16="http://schemas.microsoft.com/office/drawing/2014/main" id="{494B2943-07D8-4452-88E5-E4FE8B990E7B}"/>
              </a:ext>
            </a:extLst>
          </p:cNvPr>
          <p:cNvSpPr txBox="1"/>
          <p:nvPr/>
        </p:nvSpPr>
        <p:spPr>
          <a:xfrm>
            <a:off x="2085490" y="2576358"/>
            <a:ext cx="20344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134027" y="2576358"/>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206697" y="2576358"/>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192813" y="2576358"/>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39" name="Rectangle 38">
            <a:extLst>
              <a:ext uri="{FF2B5EF4-FFF2-40B4-BE49-F238E27FC236}">
                <a16:creationId xmlns:a16="http://schemas.microsoft.com/office/drawing/2014/main" id="{0CE449A3-CE6F-4F58-A4C8-8E994E2EE222}"/>
              </a:ext>
            </a:extLst>
          </p:cNvPr>
          <p:cNvSpPr/>
          <p:nvPr/>
        </p:nvSpPr>
        <p:spPr>
          <a:xfrm>
            <a:off x="899972" y="1398093"/>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46">
            <a:extLst>
              <a:ext uri="{FF2B5EF4-FFF2-40B4-BE49-F238E27FC236}">
                <a16:creationId xmlns:a16="http://schemas.microsoft.com/office/drawing/2014/main" id="{F348F016-8533-4615-904E-C8DC90A89776}"/>
              </a:ext>
            </a:extLst>
          </p:cNvPr>
          <p:cNvSpPr/>
          <p:nvPr/>
        </p:nvSpPr>
        <p:spPr>
          <a:xfrm>
            <a:off x="8261246" y="3268745"/>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oule 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le vent.</a:t>
            </a:r>
          </a:p>
        </p:txBody>
      </p:sp>
      <p:sp>
        <p:nvSpPr>
          <p:cNvPr id="51" name="Rounded Rectangle 46">
            <a:extLst>
              <a:ext uri="{FF2B5EF4-FFF2-40B4-BE49-F238E27FC236}">
                <a16:creationId xmlns:a16="http://schemas.microsoft.com/office/drawing/2014/main" id="{3A0FDAC6-D50C-4EAA-B95F-BB06FE3EBBD8}"/>
              </a:ext>
            </a:extLst>
          </p:cNvPr>
          <p:cNvSpPr/>
          <p:nvPr/>
        </p:nvSpPr>
        <p:spPr>
          <a:xfrm>
            <a:off x="142300"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 nou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 un wallaby en Aust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03975"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…est spo</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tif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ès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apide.</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42301"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…veut êt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une v</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aie act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67602" y="4580263"/>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…fait un dessin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pu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su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le mu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03974"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…va 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availler du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l’usine*.</a:t>
            </a:r>
          </a:p>
        </p:txBody>
      </p:sp>
      <p:sp>
        <p:nvSpPr>
          <p:cNvPr id="42" name="TextBox 41">
            <a:extLst>
              <a:ext uri="{FF2B5EF4-FFF2-40B4-BE49-F238E27FC236}">
                <a16:creationId xmlns:a16="http://schemas.microsoft.com/office/drawing/2014/main" id="{49F50967-1DF6-4B0C-89D1-6F62C593CF10}"/>
              </a:ext>
            </a:extLst>
          </p:cNvPr>
          <p:cNvSpPr txBox="1"/>
          <p:nvPr/>
        </p:nvSpPr>
        <p:spPr>
          <a:xfrm>
            <a:off x="6184140" y="252855"/>
            <a:ext cx="32189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41917" y="3212511"/>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359624" y="4537763"/>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142538" y="4537763"/>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34902" y="3212511"/>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090782" y="3212511"/>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Béat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60" name="TextBox 59">
            <a:extLst>
              <a:ext uri="{FF2B5EF4-FFF2-40B4-BE49-F238E27FC236}">
                <a16:creationId xmlns:a16="http://schemas.microsoft.com/office/drawing/2014/main" id="{BBD9FAE4-36E1-425A-8C14-24D99134DEE0}"/>
              </a:ext>
            </a:extLst>
          </p:cNvPr>
          <p:cNvSpPr txBox="1"/>
          <p:nvPr/>
        </p:nvSpPr>
        <p:spPr>
          <a:xfrm>
            <a:off x="5327197" y="4537763"/>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61" name="Action Button: Custom 16">
            <a:hlinkClick r:id="" action="ppaction://noaction" highlightClick="1">
              <a:snd r:embed="rId4" name="beatrice veut etre une vraie actrice.wav"/>
            </a:hlinkClick>
            <a:extLst>
              <a:ext uri="{FF2B5EF4-FFF2-40B4-BE49-F238E27FC236}">
                <a16:creationId xmlns:a16="http://schemas.microsoft.com/office/drawing/2014/main" id="{1ECEAA2A-904E-42A3-B502-AEEA6A9AE62F}"/>
              </a:ext>
            </a:extLst>
          </p:cNvPr>
          <p:cNvSpPr/>
          <p:nvPr/>
        </p:nvSpPr>
        <p:spPr>
          <a:xfrm>
            <a:off x="3570158"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5" name="catherine va travailler dur dans lusine.wav"/>
            </a:hlinkClick>
            <a:extLst>
              <a:ext uri="{FF2B5EF4-FFF2-40B4-BE49-F238E27FC236}">
                <a16:creationId xmlns:a16="http://schemas.microsoft.com/office/drawing/2014/main" id="{611D5FB6-FA97-4F00-86CC-7D167F0C118B}"/>
              </a:ext>
            </a:extLst>
          </p:cNvPr>
          <p:cNvSpPr/>
          <p:nvPr/>
        </p:nvSpPr>
        <p:spPr>
          <a:xfrm>
            <a:off x="7632609"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6" name="laurent roule en rond dans le vent.wav"/>
            </a:hlinkClick>
            <a:extLst>
              <a:ext uri="{FF2B5EF4-FFF2-40B4-BE49-F238E27FC236}">
                <a16:creationId xmlns:a16="http://schemas.microsoft.com/office/drawing/2014/main" id="{26E25D46-6807-409E-A3F7-7509A4F53086}"/>
              </a:ext>
            </a:extLst>
          </p:cNvPr>
          <p:cNvSpPr/>
          <p:nvPr/>
        </p:nvSpPr>
        <p:spPr>
          <a:xfrm>
            <a:off x="11694386"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7" name="rosalie a nourri un wallaby en australie.wav"/>
            </a:hlinkClick>
            <a:extLst>
              <a:ext uri="{FF2B5EF4-FFF2-40B4-BE49-F238E27FC236}">
                <a16:creationId xmlns:a16="http://schemas.microsoft.com/office/drawing/2014/main" id="{743A77C8-92E8-46D7-B36F-8B224B8BABC5}"/>
              </a:ext>
            </a:extLst>
          </p:cNvPr>
          <p:cNvSpPr/>
          <p:nvPr/>
        </p:nvSpPr>
        <p:spPr>
          <a:xfrm>
            <a:off x="3570158"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8" name="rachid est sportif et tres rapide.wav"/>
            </a:hlinkClick>
            <a:extLst>
              <a:ext uri="{FF2B5EF4-FFF2-40B4-BE49-F238E27FC236}">
                <a16:creationId xmlns:a16="http://schemas.microsoft.com/office/drawing/2014/main" id="{CC223A4F-5D39-4993-84B4-A8AECEA1E999}"/>
              </a:ext>
            </a:extLst>
          </p:cNvPr>
          <p:cNvSpPr/>
          <p:nvPr/>
        </p:nvSpPr>
        <p:spPr>
          <a:xfrm>
            <a:off x="7632609"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9" name="arthur fait un dessin pur sur le mur.wav"/>
            </a:hlinkClick>
            <a:extLst>
              <a:ext uri="{FF2B5EF4-FFF2-40B4-BE49-F238E27FC236}">
                <a16:creationId xmlns:a16="http://schemas.microsoft.com/office/drawing/2014/main" id="{318284E6-8DF6-484D-8D9B-74ADC5106BC4}"/>
              </a:ext>
            </a:extLst>
          </p:cNvPr>
          <p:cNvSpPr/>
          <p:nvPr/>
        </p:nvSpPr>
        <p:spPr>
          <a:xfrm>
            <a:off x="11694386"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pSp>
        <p:nvGrpSpPr>
          <p:cNvPr id="12" name="Group 11">
            <a:extLst>
              <a:ext uri="{FF2B5EF4-FFF2-40B4-BE49-F238E27FC236}">
                <a16:creationId xmlns:a16="http://schemas.microsoft.com/office/drawing/2014/main" id="{FCEC0FA4-E563-03FF-EF8C-7E0EB9F91B04}"/>
              </a:ext>
            </a:extLst>
          </p:cNvPr>
          <p:cNvGrpSpPr/>
          <p:nvPr/>
        </p:nvGrpSpPr>
        <p:grpSpPr>
          <a:xfrm>
            <a:off x="6808973" y="1365728"/>
            <a:ext cx="1080000" cy="1087881"/>
            <a:chOff x="-1607545" y="2864339"/>
            <a:chExt cx="1080000" cy="1087881"/>
          </a:xfrm>
        </p:grpSpPr>
        <p:sp>
          <p:nvSpPr>
            <p:cNvPr id="70" name="Rectangle 69">
              <a:extLst>
                <a:ext uri="{FF2B5EF4-FFF2-40B4-BE49-F238E27FC236}">
                  <a16:creationId xmlns:a16="http://schemas.microsoft.com/office/drawing/2014/main" id="{97AFD915-85CC-3CDD-432C-150B91826302}"/>
                </a:ext>
              </a:extLst>
            </p:cNvPr>
            <p:cNvSpPr/>
            <p:nvPr/>
          </p:nvSpPr>
          <p:spPr>
            <a:xfrm>
              <a:off x="-1607545" y="2864522"/>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9C662A5E-4C1C-6603-F9D5-ED7E91BEAA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551326" y="2864339"/>
              <a:ext cx="993326" cy="947117"/>
            </a:xfrm>
            <a:prstGeom prst="rect">
              <a:avLst/>
            </a:prstGeom>
          </p:spPr>
        </p:pic>
        <p:pic>
          <p:nvPicPr>
            <p:cNvPr id="6" name="Picture 5" descr="A picture containing transport, bicycle, wheel&#10;&#10;Description automatically generated">
              <a:extLst>
                <a:ext uri="{FF2B5EF4-FFF2-40B4-BE49-F238E27FC236}">
                  <a16:creationId xmlns:a16="http://schemas.microsoft.com/office/drawing/2014/main" id="{15E93801-02EC-2ADA-C370-7A2769FA02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7528" y="3359727"/>
              <a:ext cx="766052" cy="592493"/>
            </a:xfrm>
            <a:prstGeom prst="rect">
              <a:avLst/>
            </a:prstGeom>
          </p:spPr>
        </p:pic>
      </p:grpSp>
      <p:pic>
        <p:nvPicPr>
          <p:cNvPr id="17" name="Picture 16">
            <a:extLst>
              <a:ext uri="{FF2B5EF4-FFF2-40B4-BE49-F238E27FC236}">
                <a16:creationId xmlns:a16="http://schemas.microsoft.com/office/drawing/2014/main" id="{E3CEC5AD-EE06-D278-15F6-F0D13F4A15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3344" y="1435420"/>
            <a:ext cx="1211809" cy="1056067"/>
          </a:xfrm>
          <a:prstGeom prst="rect">
            <a:avLst/>
          </a:prstGeom>
        </p:spPr>
      </p:pic>
      <p:pic>
        <p:nvPicPr>
          <p:cNvPr id="71" name="Picture 70" descr="Background pattern&#10;&#10;Description automatically generated">
            <a:extLst>
              <a:ext uri="{FF2B5EF4-FFF2-40B4-BE49-F238E27FC236}">
                <a16:creationId xmlns:a16="http://schemas.microsoft.com/office/drawing/2014/main" id="{EBC06A3F-2DC8-DA45-47AA-9A48BD84F4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064" r="24795" b="47239"/>
          <a:stretch/>
        </p:blipFill>
        <p:spPr>
          <a:xfrm>
            <a:off x="9106791" y="1373609"/>
            <a:ext cx="718273" cy="995419"/>
          </a:xfrm>
          <a:prstGeom prst="rect">
            <a:avLst/>
          </a:prstGeom>
        </p:spPr>
      </p:pic>
      <p:pic>
        <p:nvPicPr>
          <p:cNvPr id="28" name="Picture 27" descr="A picture containing text, toy&#10;&#10;Description automatically generated">
            <a:extLst>
              <a:ext uri="{FF2B5EF4-FFF2-40B4-BE49-F238E27FC236}">
                <a16:creationId xmlns:a16="http://schemas.microsoft.com/office/drawing/2014/main" id="{CDF56027-E0FF-B436-989E-25A3A2AD90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901" y="1415864"/>
            <a:ext cx="895658" cy="1030047"/>
          </a:xfrm>
          <a:prstGeom prst="rect">
            <a:avLst/>
          </a:prstGeom>
        </p:spPr>
      </p:pic>
      <p:pic>
        <p:nvPicPr>
          <p:cNvPr id="33" name="Picture 32">
            <a:extLst>
              <a:ext uri="{FF2B5EF4-FFF2-40B4-BE49-F238E27FC236}">
                <a16:creationId xmlns:a16="http://schemas.microsoft.com/office/drawing/2014/main" id="{77067D45-4192-BB48-9569-DDE58F5D6A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24836" y="1394039"/>
            <a:ext cx="1065114" cy="1064559"/>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93EF3E8A-2BCB-9BA5-6D6A-E83091A36F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78129" y="1416145"/>
            <a:ext cx="1069817" cy="966178"/>
          </a:xfrm>
          <a:prstGeom prst="rect">
            <a:avLst/>
          </a:prstGeom>
        </p:spPr>
      </p:pic>
      <p:pic>
        <p:nvPicPr>
          <p:cNvPr id="76" name="Picture 75" descr="A white brick wall&#10;&#10;Description automatically generated">
            <a:extLst>
              <a:ext uri="{FF2B5EF4-FFF2-40B4-BE49-F238E27FC236}">
                <a16:creationId xmlns:a16="http://schemas.microsoft.com/office/drawing/2014/main" id="{A3022200-95D5-9661-9639-D422DBF9176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32279"/>
          <a:stretch/>
        </p:blipFill>
        <p:spPr>
          <a:xfrm>
            <a:off x="2933346" y="1420414"/>
            <a:ext cx="1080001" cy="1065604"/>
          </a:xfrm>
          <a:prstGeom prst="rect">
            <a:avLst/>
          </a:prstGeom>
        </p:spPr>
      </p:pic>
      <p:pic>
        <p:nvPicPr>
          <p:cNvPr id="43" name="Picture 42" descr="A picture containing building, window&#10;&#10;Description automatically generated">
            <a:extLst>
              <a:ext uri="{FF2B5EF4-FFF2-40B4-BE49-F238E27FC236}">
                <a16:creationId xmlns:a16="http://schemas.microsoft.com/office/drawing/2014/main" id="{8CEBEE1A-C9A6-E869-CDA5-81E4B11BB2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74377" y="1740652"/>
            <a:ext cx="557121" cy="480952"/>
          </a:xfrm>
          <a:prstGeom prst="rect">
            <a:avLst/>
          </a:prstGeom>
        </p:spPr>
      </p:pic>
      <p:sp>
        <p:nvSpPr>
          <p:cNvPr id="77" name="Speech Bubble: Rectangle with Corners Rounded 76">
            <a:extLst>
              <a:ext uri="{FF2B5EF4-FFF2-40B4-BE49-F238E27FC236}">
                <a16:creationId xmlns:a16="http://schemas.microsoft.com/office/drawing/2014/main" id="{3AF4B11C-8346-6BF4-5589-507FBEFC36B3}"/>
              </a:ext>
            </a:extLst>
          </p:cNvPr>
          <p:cNvSpPr/>
          <p:nvPr/>
        </p:nvSpPr>
        <p:spPr>
          <a:xfrm>
            <a:off x="177541" y="5915497"/>
            <a:ext cx="11876122" cy="38965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usine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factory,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rouler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rond</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ride in circles,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dessin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drawing,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pure,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wall</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42300" y="1218093"/>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21"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85490" y="1316358"/>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2501"/>
          <a:stretch/>
        </p:blipFill>
        <p:spPr bwMode="auto">
          <a:xfrm>
            <a:off x="4172999" y="1320375"/>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 t="51876" r="65924"/>
          <a:stretch/>
        </p:blipFill>
        <p:spPr>
          <a:xfrm>
            <a:off x="6007630" y="1218093"/>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5064" r="24795" b="47239"/>
          <a:stretch/>
        </p:blipFill>
        <p:spPr>
          <a:xfrm>
            <a:off x="8011586" y="1243177"/>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74637" b="47710"/>
          <a:stretch/>
        </p:blipFill>
        <p:spPr>
          <a:xfrm>
            <a:off x="10141162" y="1218093"/>
            <a:ext cx="679900" cy="1260000"/>
          </a:xfrm>
          <a:prstGeom prst="rect">
            <a:avLst/>
          </a:prstGeom>
        </p:spPr>
      </p:pic>
    </p:spTree>
    <p:extLst>
      <p:ext uri="{BB962C8B-B14F-4D97-AF65-F5344CB8AC3E}">
        <p14:creationId xmlns:p14="http://schemas.microsoft.com/office/powerpoint/2010/main" val="376314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2 0.00972 L -0.65 0.2912 " pathEditMode="relative" rAng="0" ptsTypes="AA">
                                      <p:cBhvr>
                                        <p:cTn id="6" dur="2000" fill="hold"/>
                                        <p:tgtEl>
                                          <p:spTgt spid="45"/>
                                        </p:tgtEl>
                                        <p:attrNameLst>
                                          <p:attrName>ppt_x</p:attrName>
                                          <p:attrName>ppt_y</p:attrName>
                                        </p:attrNameLst>
                                      </p:cBhvr>
                                      <p:rCtr x="-32956" y="1407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95833E-6 0.01922 L 0.32955 0.29375 " pathEditMode="relative" rAng="0" ptsTypes="AA">
                                      <p:cBhvr>
                                        <p:cTn id="13" dur="2000" fill="hold"/>
                                        <p:tgtEl>
                                          <p:spTgt spid="50"/>
                                        </p:tgtEl>
                                        <p:attrNameLst>
                                          <p:attrName>ppt_x</p:attrName>
                                          <p:attrName>ppt_y</p:attrName>
                                        </p:attrNameLst>
                                      </p:cBhvr>
                                      <p:rCtr x="16471" y="13727"/>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7 -4.44444E-6 L 0.18477 0.2838 " pathEditMode="relative" rAng="0" ptsTypes="AA">
                                      <p:cBhvr>
                                        <p:cTn id="20" dur="2000" fill="hold"/>
                                        <p:tgtEl>
                                          <p:spTgt spid="46"/>
                                        </p:tgtEl>
                                        <p:attrNameLst>
                                          <p:attrName>ppt_x</p:attrName>
                                          <p:attrName>ppt_y</p:attrName>
                                        </p:attrNameLst>
                                      </p:cBhvr>
                                      <p:rCtr x="9232"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1.875E-6 -1.85185E-6 L -0.32591 0.48009 " pathEditMode="relative" rAng="0" ptsTypes="AA">
                                      <p:cBhvr>
                                        <p:cTn id="27" dur="2000" fill="hold"/>
                                        <p:tgtEl>
                                          <p:spTgt spid="38"/>
                                        </p:tgtEl>
                                        <p:attrNameLst>
                                          <p:attrName>ppt_x</p:attrName>
                                          <p:attrName>ppt_y</p:attrName>
                                        </p:attrNameLst>
                                      </p:cBhvr>
                                      <p:rCtr x="-16302" y="24005"/>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052 -0.00879 L -0.48503 0.48982 " pathEditMode="relative" rAng="0" ptsTypes="AA">
                                      <p:cBhvr>
                                        <p:cTn id="34" dur="2000" fill="hold"/>
                                        <p:tgtEl>
                                          <p:spTgt spid="44"/>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49"/>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26EC23-0E47-7145-A62B-EF35AC4905BD}"/>
              </a:ext>
            </a:extLst>
          </p:cNvPr>
          <p:cNvSpPr>
            <a:spLocks noGrp="1"/>
          </p:cNvSpPr>
          <p:nvPr>
            <p:ph type="title"/>
          </p:nvPr>
        </p:nvSpPr>
        <p:spPr>
          <a:xfrm>
            <a:off x="263858" y="258166"/>
            <a:ext cx="9170428" cy="844920"/>
          </a:xfrm>
        </p:spPr>
        <p:txBody>
          <a:bodyPr>
            <a:normAutofit/>
          </a:bodyPr>
          <a:lstStyle/>
          <a:p>
            <a:r>
              <a:rPr lang="es-GB" sz="2400" b="1" dirty="0"/>
              <a:t>Aquí tienes un mensaje de Lucía. ¡Faltan letras! Escucha y completa con las letras que no están. </a:t>
            </a:r>
          </a:p>
        </p:txBody>
      </p:sp>
      <p:sp>
        <p:nvSpPr>
          <p:cNvPr id="4" name="Rounded Rectangle 4">
            <a:extLst>
              <a:ext uri="{FF2B5EF4-FFF2-40B4-BE49-F238E27FC236}">
                <a16:creationId xmlns:a16="http://schemas.microsoft.com/office/drawing/2014/main" id="{021EDC9E-9D80-A046-8B07-FD001BAEDDFB}"/>
              </a:ext>
            </a:extLst>
          </p:cNvPr>
          <p:cNvSpPr/>
          <p:nvPr/>
        </p:nvSpPr>
        <p:spPr>
          <a:xfrm>
            <a:off x="9282023" y="258166"/>
            <a:ext cx="2646119" cy="41469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0CE64BF7-8D98-7C4D-BA89-C428CA9704B6}"/>
              </a:ext>
            </a:extLst>
          </p:cNvPr>
          <p:cNvSpPr txBox="1"/>
          <p:nvPr/>
        </p:nvSpPr>
        <p:spPr>
          <a:xfrm>
            <a:off x="263858" y="1228288"/>
            <a:ext cx="95546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El año pasado viajamos a 1)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Mála _ _ </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El primer día nadamos en la Playa de la 2)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Mala _ _ _ ta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y después visitamos el 3)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Casti_ _o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de 4)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_ _ bralfaro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Luego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5)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 _ _ mos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el autobús hasta La 6)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Va _ _ ada </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para hacer compras.</a:t>
            </a:r>
          </a:p>
        </p:txBody>
      </p:sp>
      <p:sp>
        <p:nvSpPr>
          <p:cNvPr id="6" name="CuadroTexto 5">
            <a:extLst>
              <a:ext uri="{FF2B5EF4-FFF2-40B4-BE49-F238E27FC236}">
                <a16:creationId xmlns:a16="http://schemas.microsoft.com/office/drawing/2014/main" id="{56EA67CC-81D5-6444-BD0C-557FC0557844}"/>
              </a:ext>
            </a:extLst>
          </p:cNvPr>
          <p:cNvSpPr txBox="1"/>
          <p:nvPr/>
        </p:nvSpPr>
        <p:spPr>
          <a:xfrm>
            <a:off x="263858" y="3600260"/>
            <a:ext cx="100833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También pasamos unos días en 7)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To_ _emolinos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en el Hotel La 8)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Ba_ _a _ _ da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Disfrutamos mucho la zona de la 9)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_ _ ri _ uela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porque comimos mucho 10)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pes _ _ do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en los 11)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_ _ irin _ _ _ tos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En la Playa 12)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Ba _ _ ndi_ _o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13)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al _ _ _ lamos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unas 14)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sombri_ _as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para evitar 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15)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da _ 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del sol.</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1026" name="Picture 2" descr="people on beach during daytime">
            <a:extLst>
              <a:ext uri="{FF2B5EF4-FFF2-40B4-BE49-F238E27FC236}">
                <a16:creationId xmlns:a16="http://schemas.microsoft.com/office/drawing/2014/main" id="{40FB822C-D68E-C14A-95F2-8EACA9E0646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27439"/>
          <a:stretch/>
        </p:blipFill>
        <p:spPr bwMode="auto">
          <a:xfrm>
            <a:off x="10126017" y="1777933"/>
            <a:ext cx="1877505" cy="1815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n umbrella clip art - Clip Art Library">
            <a:extLst>
              <a:ext uri="{FF2B5EF4-FFF2-40B4-BE49-F238E27FC236}">
                <a16:creationId xmlns:a16="http://schemas.microsoft.com/office/drawing/2014/main" id="{9216DAB1-5DFE-0F47-A3E1-2608AA59D42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7602"/>
          <a:stretch/>
        </p:blipFill>
        <p:spPr bwMode="auto">
          <a:xfrm>
            <a:off x="10341867" y="4285149"/>
            <a:ext cx="1591319" cy="198682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8FEF8631-26B8-0648-BDFD-C109B8E25961}"/>
              </a:ext>
            </a:extLst>
          </p:cNvPr>
          <p:cNvSpPr/>
          <p:nvPr/>
        </p:nvSpPr>
        <p:spPr>
          <a:xfrm>
            <a:off x="6206727" y="1257449"/>
            <a:ext cx="653219"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ga</a:t>
            </a:r>
          </a:p>
        </p:txBody>
      </p:sp>
      <p:sp>
        <p:nvSpPr>
          <p:cNvPr id="10" name="Rectángulo 9">
            <a:extLst>
              <a:ext uri="{FF2B5EF4-FFF2-40B4-BE49-F238E27FC236}">
                <a16:creationId xmlns:a16="http://schemas.microsoft.com/office/drawing/2014/main" id="{DB9A37C6-86D9-A745-92B2-072DE3071DDE}"/>
              </a:ext>
            </a:extLst>
          </p:cNvPr>
          <p:cNvSpPr/>
          <p:nvPr/>
        </p:nvSpPr>
        <p:spPr>
          <a:xfrm>
            <a:off x="6446778" y="1704116"/>
            <a:ext cx="859938"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gue</a:t>
            </a:r>
          </a:p>
        </p:txBody>
      </p:sp>
      <p:sp>
        <p:nvSpPr>
          <p:cNvPr id="11" name="Rectángulo 10">
            <a:extLst>
              <a:ext uri="{FF2B5EF4-FFF2-40B4-BE49-F238E27FC236}">
                <a16:creationId xmlns:a16="http://schemas.microsoft.com/office/drawing/2014/main" id="{B9F995A1-EF57-DC42-8A3B-9CE5CAB89107}"/>
              </a:ext>
            </a:extLst>
          </p:cNvPr>
          <p:cNvSpPr/>
          <p:nvPr/>
        </p:nvSpPr>
        <p:spPr>
          <a:xfrm>
            <a:off x="3678011" y="2097043"/>
            <a:ext cx="46640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ll</a:t>
            </a:r>
          </a:p>
        </p:txBody>
      </p:sp>
      <p:sp>
        <p:nvSpPr>
          <p:cNvPr id="12" name="Rectángulo 11">
            <a:extLst>
              <a:ext uri="{FF2B5EF4-FFF2-40B4-BE49-F238E27FC236}">
                <a16:creationId xmlns:a16="http://schemas.microsoft.com/office/drawing/2014/main" id="{3E4D1D5E-14B7-4142-80E3-1F592B8E1130}"/>
              </a:ext>
            </a:extLst>
          </p:cNvPr>
          <p:cNvSpPr/>
          <p:nvPr/>
        </p:nvSpPr>
        <p:spPr>
          <a:xfrm>
            <a:off x="5371257" y="2124465"/>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Gi</a:t>
            </a:r>
          </a:p>
        </p:txBody>
      </p:sp>
      <p:sp>
        <p:nvSpPr>
          <p:cNvPr id="13" name="Rectángulo 12">
            <a:extLst>
              <a:ext uri="{FF2B5EF4-FFF2-40B4-BE49-F238E27FC236}">
                <a16:creationId xmlns:a16="http://schemas.microsoft.com/office/drawing/2014/main" id="{A0CE9F17-B087-984C-99F5-C4F8DB0667BC}"/>
              </a:ext>
            </a:extLst>
          </p:cNvPr>
          <p:cNvSpPr/>
          <p:nvPr/>
        </p:nvSpPr>
        <p:spPr>
          <a:xfrm>
            <a:off x="1323527" y="2551457"/>
            <a:ext cx="56384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gi</a:t>
            </a:r>
          </a:p>
        </p:txBody>
      </p:sp>
      <p:sp>
        <p:nvSpPr>
          <p:cNvPr id="14" name="Rectángulo 13">
            <a:extLst>
              <a:ext uri="{FF2B5EF4-FFF2-40B4-BE49-F238E27FC236}">
                <a16:creationId xmlns:a16="http://schemas.microsoft.com/office/drawing/2014/main" id="{EE8D6761-4E21-7145-93C0-C2623F7E1D5C}"/>
              </a:ext>
            </a:extLst>
          </p:cNvPr>
          <p:cNvSpPr/>
          <p:nvPr/>
        </p:nvSpPr>
        <p:spPr>
          <a:xfrm>
            <a:off x="7106278" y="2524951"/>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gu</a:t>
            </a:r>
          </a:p>
        </p:txBody>
      </p:sp>
      <p:sp>
        <p:nvSpPr>
          <p:cNvPr id="15" name="Rectángulo 14">
            <a:extLst>
              <a:ext uri="{FF2B5EF4-FFF2-40B4-BE49-F238E27FC236}">
                <a16:creationId xmlns:a16="http://schemas.microsoft.com/office/drawing/2014/main" id="{C180D7B4-A2A5-4141-9F0B-86A831D52C78}"/>
              </a:ext>
            </a:extLst>
          </p:cNvPr>
          <p:cNvSpPr/>
          <p:nvPr/>
        </p:nvSpPr>
        <p:spPr>
          <a:xfrm>
            <a:off x="6658519" y="3622293"/>
            <a:ext cx="472532"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rr</a:t>
            </a:r>
          </a:p>
        </p:txBody>
      </p:sp>
      <p:sp>
        <p:nvSpPr>
          <p:cNvPr id="16" name="Rectángulo 15">
            <a:extLst>
              <a:ext uri="{FF2B5EF4-FFF2-40B4-BE49-F238E27FC236}">
                <a16:creationId xmlns:a16="http://schemas.microsoft.com/office/drawing/2014/main" id="{EBE6F068-6AD6-B347-A867-2DA190CCFB13}"/>
              </a:ext>
            </a:extLst>
          </p:cNvPr>
          <p:cNvSpPr/>
          <p:nvPr/>
        </p:nvSpPr>
        <p:spPr>
          <a:xfrm>
            <a:off x="2712253" y="4057942"/>
            <a:ext cx="474536"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rr</a:t>
            </a:r>
          </a:p>
        </p:txBody>
      </p:sp>
      <p:sp>
        <p:nvSpPr>
          <p:cNvPr id="17" name="Rectángulo 16">
            <a:extLst>
              <a:ext uri="{FF2B5EF4-FFF2-40B4-BE49-F238E27FC236}">
                <a16:creationId xmlns:a16="http://schemas.microsoft.com/office/drawing/2014/main" id="{ED5C0444-431F-6D4F-951D-212149CCD0C2}"/>
              </a:ext>
            </a:extLst>
          </p:cNvPr>
          <p:cNvSpPr/>
          <p:nvPr/>
        </p:nvSpPr>
        <p:spPr>
          <a:xfrm>
            <a:off x="3394069" y="4057942"/>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cu</a:t>
            </a:r>
          </a:p>
        </p:txBody>
      </p:sp>
      <p:sp>
        <p:nvSpPr>
          <p:cNvPr id="18" name="Rectángulo 17">
            <a:extLst>
              <a:ext uri="{FF2B5EF4-FFF2-40B4-BE49-F238E27FC236}">
                <a16:creationId xmlns:a16="http://schemas.microsoft.com/office/drawing/2014/main" id="{0A68FF0A-5E62-9947-9224-23372CE034C4}"/>
              </a:ext>
            </a:extLst>
          </p:cNvPr>
          <p:cNvSpPr/>
          <p:nvPr/>
        </p:nvSpPr>
        <p:spPr>
          <a:xfrm>
            <a:off x="1054473" y="4484674"/>
            <a:ext cx="698702"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Ca</a:t>
            </a:r>
          </a:p>
        </p:txBody>
      </p:sp>
      <p:sp>
        <p:nvSpPr>
          <p:cNvPr id="19" name="Rectángulo 18">
            <a:extLst>
              <a:ext uri="{FF2B5EF4-FFF2-40B4-BE49-F238E27FC236}">
                <a16:creationId xmlns:a16="http://schemas.microsoft.com/office/drawing/2014/main" id="{3818D8EA-4F14-6D42-B019-2BAEF6A1826A}"/>
              </a:ext>
            </a:extLst>
          </p:cNvPr>
          <p:cNvSpPr/>
          <p:nvPr/>
        </p:nvSpPr>
        <p:spPr>
          <a:xfrm>
            <a:off x="2021782" y="4484674"/>
            <a:ext cx="275926"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h</a:t>
            </a:r>
          </a:p>
        </p:txBody>
      </p:sp>
      <p:sp>
        <p:nvSpPr>
          <p:cNvPr id="20" name="Rectángulo 19">
            <a:extLst>
              <a:ext uri="{FF2B5EF4-FFF2-40B4-BE49-F238E27FC236}">
                <a16:creationId xmlns:a16="http://schemas.microsoft.com/office/drawing/2014/main" id="{781F420A-CBEE-9A40-A008-D9780E66BED2}"/>
              </a:ext>
            </a:extLst>
          </p:cNvPr>
          <p:cNvSpPr/>
          <p:nvPr/>
        </p:nvSpPr>
        <p:spPr>
          <a:xfrm>
            <a:off x="8792426" y="4484674"/>
            <a:ext cx="66036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ca</a:t>
            </a:r>
          </a:p>
        </p:txBody>
      </p:sp>
      <p:sp>
        <p:nvSpPr>
          <p:cNvPr id="21" name="Rectángulo 20">
            <a:extLst>
              <a:ext uri="{FF2B5EF4-FFF2-40B4-BE49-F238E27FC236}">
                <a16:creationId xmlns:a16="http://schemas.microsoft.com/office/drawing/2014/main" id="{B857F80A-1863-E44C-818E-CB2C01541664}"/>
              </a:ext>
            </a:extLst>
          </p:cNvPr>
          <p:cNvSpPr/>
          <p:nvPr/>
        </p:nvSpPr>
        <p:spPr>
          <a:xfrm>
            <a:off x="1949601" y="4926357"/>
            <a:ext cx="66036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ch</a:t>
            </a:r>
          </a:p>
        </p:txBody>
      </p:sp>
      <p:sp>
        <p:nvSpPr>
          <p:cNvPr id="22" name="Rectángulo 21">
            <a:extLst>
              <a:ext uri="{FF2B5EF4-FFF2-40B4-BE49-F238E27FC236}">
                <a16:creationId xmlns:a16="http://schemas.microsoft.com/office/drawing/2014/main" id="{64926B42-CA19-5647-B4DA-287521037424}"/>
              </a:ext>
            </a:extLst>
          </p:cNvPr>
          <p:cNvSpPr/>
          <p:nvPr/>
        </p:nvSpPr>
        <p:spPr>
          <a:xfrm>
            <a:off x="3186789" y="4926357"/>
            <a:ext cx="79620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gui</a:t>
            </a:r>
          </a:p>
        </p:txBody>
      </p:sp>
      <p:sp>
        <p:nvSpPr>
          <p:cNvPr id="23" name="Rectángulo 22">
            <a:extLst>
              <a:ext uri="{FF2B5EF4-FFF2-40B4-BE49-F238E27FC236}">
                <a16:creationId xmlns:a16="http://schemas.microsoft.com/office/drawing/2014/main" id="{25DC6B98-608A-B643-AF54-41029303E31A}"/>
              </a:ext>
            </a:extLst>
          </p:cNvPr>
          <p:cNvSpPr/>
          <p:nvPr/>
        </p:nvSpPr>
        <p:spPr>
          <a:xfrm>
            <a:off x="7862486" y="4939088"/>
            <a:ext cx="51539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jo</a:t>
            </a:r>
          </a:p>
        </p:txBody>
      </p:sp>
      <p:sp>
        <p:nvSpPr>
          <p:cNvPr id="24" name="Rectángulo 23">
            <a:extLst>
              <a:ext uri="{FF2B5EF4-FFF2-40B4-BE49-F238E27FC236}">
                <a16:creationId xmlns:a16="http://schemas.microsoft.com/office/drawing/2014/main" id="{356ED187-0F13-D84F-9388-0AAE84387753}"/>
              </a:ext>
            </a:extLst>
          </p:cNvPr>
          <p:cNvSpPr/>
          <p:nvPr/>
        </p:nvSpPr>
        <p:spPr>
          <a:xfrm>
            <a:off x="8966200" y="4939088"/>
            <a:ext cx="46460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ll</a:t>
            </a:r>
          </a:p>
        </p:txBody>
      </p:sp>
      <p:sp>
        <p:nvSpPr>
          <p:cNvPr id="25" name="Rectángulo 24">
            <a:extLst>
              <a:ext uri="{FF2B5EF4-FFF2-40B4-BE49-F238E27FC236}">
                <a16:creationId xmlns:a16="http://schemas.microsoft.com/office/drawing/2014/main" id="{B23D5922-41F9-E644-BF12-419A8B83DB1E}"/>
              </a:ext>
            </a:extLst>
          </p:cNvPr>
          <p:cNvSpPr/>
          <p:nvPr/>
        </p:nvSpPr>
        <p:spPr>
          <a:xfrm>
            <a:off x="1341334" y="5343631"/>
            <a:ext cx="80874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qui</a:t>
            </a:r>
          </a:p>
        </p:txBody>
      </p:sp>
      <p:sp>
        <p:nvSpPr>
          <p:cNvPr id="26" name="Rectángulo 25">
            <a:extLst>
              <a:ext uri="{FF2B5EF4-FFF2-40B4-BE49-F238E27FC236}">
                <a16:creationId xmlns:a16="http://schemas.microsoft.com/office/drawing/2014/main" id="{DB43F5A8-299B-CA4B-BDE0-868D1109B686}"/>
              </a:ext>
            </a:extLst>
          </p:cNvPr>
          <p:cNvSpPr/>
          <p:nvPr/>
        </p:nvSpPr>
        <p:spPr>
          <a:xfrm>
            <a:off x="6071847" y="5343631"/>
            <a:ext cx="44937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ll</a:t>
            </a:r>
          </a:p>
        </p:txBody>
      </p:sp>
      <p:sp>
        <p:nvSpPr>
          <p:cNvPr id="27" name="Rectángulo 26">
            <a:extLst>
              <a:ext uri="{FF2B5EF4-FFF2-40B4-BE49-F238E27FC236}">
                <a16:creationId xmlns:a16="http://schemas.microsoft.com/office/drawing/2014/main" id="{04A589F6-14C1-2643-9B99-8DB6B2705414}"/>
              </a:ext>
            </a:extLst>
          </p:cNvPr>
          <p:cNvSpPr/>
          <p:nvPr/>
        </p:nvSpPr>
        <p:spPr>
          <a:xfrm>
            <a:off x="1457370" y="5760905"/>
            <a:ext cx="34935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ñ</a:t>
            </a:r>
          </a:p>
        </p:txBody>
      </p:sp>
      <p:sp>
        <p:nvSpPr>
          <p:cNvPr id="28" name="Llamada rectangular redondeada 27">
            <a:extLst>
              <a:ext uri="{FF2B5EF4-FFF2-40B4-BE49-F238E27FC236}">
                <a16:creationId xmlns:a16="http://schemas.microsoft.com/office/drawing/2014/main" id="{9FF11858-EE74-204B-8BA2-1CB752BB2AF4}"/>
              </a:ext>
            </a:extLst>
          </p:cNvPr>
          <p:cNvSpPr/>
          <p:nvPr/>
        </p:nvSpPr>
        <p:spPr>
          <a:xfrm>
            <a:off x="9721498" y="1484656"/>
            <a:ext cx="2416298" cy="2246769"/>
          </a:xfrm>
          <a:prstGeom prst="wedgeRoundRectCallout">
            <a:avLst>
              <a:gd name="adj1" fmla="val -67712"/>
              <a:gd name="adj2" fmla="val 3472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*pescado = fish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*chiringuito = beach 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*alquilar = to 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*sombrilla = beach umbrella</a:t>
            </a:r>
          </a:p>
        </p:txBody>
      </p:sp>
      <p:pic>
        <p:nvPicPr>
          <p:cNvPr id="5" name="Tarea de Phonics.wav" descr="Tarea de Phonics.wav">
            <a:hlinkClick r:id="" action="ppaction://media"/>
            <a:extLst>
              <a:ext uri="{FF2B5EF4-FFF2-40B4-BE49-F238E27FC236}">
                <a16:creationId xmlns:a16="http://schemas.microsoft.com/office/drawing/2014/main" id="{45CAC218-EAE7-0D47-99F1-325DE20EA1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8370" y="774986"/>
            <a:ext cx="812800" cy="812800"/>
          </a:xfrm>
          <a:prstGeom prst="rect">
            <a:avLst/>
          </a:prstGeom>
        </p:spPr>
      </p:pic>
    </p:spTree>
    <p:extLst>
      <p:ext uri="{BB962C8B-B14F-4D97-AF65-F5344CB8AC3E}">
        <p14:creationId xmlns:p14="http://schemas.microsoft.com/office/powerpoint/2010/main" val="42117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5"/>
                </p:tgtEl>
              </p:cMediaNode>
            </p:audio>
          </p:childTnLst>
        </p:cTn>
      </p:par>
    </p:tnLst>
    <p:bldLst>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122482"/>
            <a:ext cx="11514137" cy="4618561"/>
          </a:xfrm>
        </p:spPr>
        <p:txBody>
          <a:bodyPr>
            <a:normAutofit/>
          </a:bodyPr>
          <a:lstStyle/>
          <a:p>
            <a:pPr marL="228600" lvl="0" indent="-228600">
              <a:lnSpc>
                <a:spcPct val="200000"/>
              </a:lnSpc>
              <a:spcBef>
                <a:spcPts val="0"/>
              </a:spcBef>
              <a:buSzPts val="2800"/>
              <a:buChar char="•"/>
            </a:pPr>
            <a:r>
              <a:rPr lang="en-US" dirty="0"/>
              <a:t>make modern foreign language GCSEs more accessible</a:t>
            </a:r>
          </a:p>
          <a:p>
            <a:pPr marL="228600" lvl="0" indent="-228600">
              <a:lnSpc>
                <a:spcPct val="200000"/>
              </a:lnSpc>
              <a:spcBef>
                <a:spcPts val="0"/>
              </a:spcBef>
              <a:buSzPts val="2800"/>
              <a:buChar char="•"/>
            </a:pPr>
            <a:r>
              <a:rPr lang="en-US" dirty="0"/>
              <a:t>address teacher concerns about difficulty, particularly in the listening and reading exams</a:t>
            </a:r>
          </a:p>
          <a:p>
            <a:pPr marL="228600" lvl="0" indent="-228600">
              <a:lnSpc>
                <a:spcPct val="200000"/>
              </a:lnSpc>
              <a:spcBef>
                <a:spcPts val="0"/>
              </a:spcBef>
              <a:buSzPts val="2800"/>
              <a:buChar char="•"/>
            </a:pPr>
            <a:r>
              <a:rPr lang="en-US" dirty="0"/>
              <a:t>support the government ambition for higher uptake of GCSE languages</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Rationale for the GCSE review</a:t>
            </a:r>
          </a:p>
        </p:txBody>
      </p:sp>
    </p:spTree>
    <p:extLst>
      <p:ext uri="{BB962C8B-B14F-4D97-AF65-F5344CB8AC3E}">
        <p14:creationId xmlns:p14="http://schemas.microsoft.com/office/powerpoint/2010/main" val="125671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940733-D830-4A02-A284-29762BC70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301" y="57822"/>
            <a:ext cx="9522983" cy="6348655"/>
          </a:xfrm>
          <a:prstGeom prst="rect">
            <a:avLst/>
          </a:prstGeom>
        </p:spPr>
      </p:pic>
      <p:sp>
        <p:nvSpPr>
          <p:cNvPr id="5" name="Title 1">
            <a:extLst>
              <a:ext uri="{FF2B5EF4-FFF2-40B4-BE49-F238E27FC236}">
                <a16:creationId xmlns:a16="http://schemas.microsoft.com/office/drawing/2014/main" id="{38621378-37F1-4E64-B80E-5C580FE4945A}"/>
              </a:ext>
            </a:extLst>
          </p:cNvPr>
          <p:cNvSpPr txBox="1">
            <a:spLocks/>
          </p:cNvSpPr>
          <p:nvPr/>
        </p:nvSpPr>
        <p:spPr>
          <a:xfrm rot="20950082">
            <a:off x="4323676" y="2626700"/>
            <a:ext cx="43362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Sounds of the </a:t>
            </a:r>
            <a:br>
              <a:rPr kumimoji="0" lang="en-GB" sz="3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br>
            <a:r>
              <a:rPr kumimoji="0" lang="en-GB" sz="3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language</a:t>
            </a:r>
            <a:endPar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Rectangle 5">
            <a:extLst>
              <a:ext uri="{FF2B5EF4-FFF2-40B4-BE49-F238E27FC236}">
                <a16:creationId xmlns:a16="http://schemas.microsoft.com/office/drawing/2014/main" id="{E247BFD7-00BD-46A7-B4F5-77091E291F5F}"/>
              </a:ext>
            </a:extLst>
          </p:cNvPr>
          <p:cNvSpPr/>
          <p:nvPr/>
        </p:nvSpPr>
        <p:spPr>
          <a:xfrm>
            <a:off x="5044103" y="547938"/>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phonics</a:t>
            </a:r>
          </a:p>
        </p:txBody>
      </p:sp>
      <p:sp>
        <p:nvSpPr>
          <p:cNvPr id="7" name="Rectangle 6">
            <a:extLst>
              <a:ext uri="{FF2B5EF4-FFF2-40B4-BE49-F238E27FC236}">
                <a16:creationId xmlns:a16="http://schemas.microsoft.com/office/drawing/2014/main" id="{11130BE9-1DCE-4B03-88F5-8D3A10A09E7E}"/>
              </a:ext>
            </a:extLst>
          </p:cNvPr>
          <p:cNvSpPr/>
          <p:nvPr/>
        </p:nvSpPr>
        <p:spPr>
          <a:xfrm>
            <a:off x="8154856" y="935213"/>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stress</a:t>
            </a:r>
          </a:p>
        </p:txBody>
      </p:sp>
      <p:sp>
        <p:nvSpPr>
          <p:cNvPr id="8" name="Rectangle 7">
            <a:extLst>
              <a:ext uri="{FF2B5EF4-FFF2-40B4-BE49-F238E27FC236}">
                <a16:creationId xmlns:a16="http://schemas.microsoft.com/office/drawing/2014/main" id="{EAA791FE-2D76-4B66-A3EA-0F42B6BC7B35}"/>
              </a:ext>
            </a:extLst>
          </p:cNvPr>
          <p:cNvSpPr/>
          <p:nvPr/>
        </p:nvSpPr>
        <p:spPr>
          <a:xfrm>
            <a:off x="8085828" y="4106486"/>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syllables</a:t>
            </a:r>
          </a:p>
        </p:txBody>
      </p:sp>
      <p:sp>
        <p:nvSpPr>
          <p:cNvPr id="9" name="Rectangle 8">
            <a:extLst>
              <a:ext uri="{FF2B5EF4-FFF2-40B4-BE49-F238E27FC236}">
                <a16:creationId xmlns:a16="http://schemas.microsoft.com/office/drawing/2014/main" id="{C561AFFA-169A-4F98-8BC9-F82840B25115}"/>
              </a:ext>
            </a:extLst>
          </p:cNvPr>
          <p:cNvSpPr/>
          <p:nvPr/>
        </p:nvSpPr>
        <p:spPr>
          <a:xfrm>
            <a:off x="5238525" y="5207792"/>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liaison</a:t>
            </a:r>
          </a:p>
        </p:txBody>
      </p:sp>
      <p:sp>
        <p:nvSpPr>
          <p:cNvPr id="10" name="Rectangle 9">
            <a:extLst>
              <a:ext uri="{FF2B5EF4-FFF2-40B4-BE49-F238E27FC236}">
                <a16:creationId xmlns:a16="http://schemas.microsoft.com/office/drawing/2014/main" id="{2D71F741-59B5-4D78-870D-DD8447F2134C}"/>
              </a:ext>
            </a:extLst>
          </p:cNvPr>
          <p:cNvSpPr/>
          <p:nvPr/>
        </p:nvSpPr>
        <p:spPr>
          <a:xfrm>
            <a:off x="2282973" y="4433242"/>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rhythm</a:t>
            </a:r>
          </a:p>
        </p:txBody>
      </p:sp>
      <p:sp>
        <p:nvSpPr>
          <p:cNvPr id="11" name="Rectangle 10">
            <a:extLst>
              <a:ext uri="{FF2B5EF4-FFF2-40B4-BE49-F238E27FC236}">
                <a16:creationId xmlns:a16="http://schemas.microsoft.com/office/drawing/2014/main" id="{95F13470-9D04-4B74-A705-A59D90189DD0}"/>
              </a:ext>
            </a:extLst>
          </p:cNvPr>
          <p:cNvSpPr/>
          <p:nvPr/>
        </p:nvSpPr>
        <p:spPr>
          <a:xfrm>
            <a:off x="1966860" y="2133251"/>
            <a:ext cx="2923603"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pronunciation</a:t>
            </a:r>
          </a:p>
        </p:txBody>
      </p:sp>
    </p:spTree>
    <p:extLst>
      <p:ext uri="{BB962C8B-B14F-4D97-AF65-F5344CB8AC3E}">
        <p14:creationId xmlns:p14="http://schemas.microsoft.com/office/powerpoint/2010/main" val="391958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AFF5-E91E-41DD-9215-70BEB8E88213}"/>
              </a:ext>
            </a:extLst>
          </p:cNvPr>
          <p:cNvSpPr txBox="1">
            <a:spLocks/>
          </p:cNvSpPr>
          <p:nvPr/>
        </p:nvSpPr>
        <p:spPr>
          <a:xfrm>
            <a:off x="544944" y="-341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German sounds of the language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 name="Table 2">
            <a:extLst>
              <a:ext uri="{FF2B5EF4-FFF2-40B4-BE49-F238E27FC236}">
                <a16:creationId xmlns:a16="http://schemas.microsoft.com/office/drawing/2014/main" id="{B6DF6EA2-DB45-429C-91B8-15DDB4B52722}"/>
              </a:ext>
            </a:extLst>
          </p:cNvPr>
          <p:cNvGraphicFramePr>
            <a:graphicFrameLocks noGrp="1"/>
          </p:cNvGraphicFramePr>
          <p:nvPr>
            <p:extLst>
              <p:ext uri="{D42A27DB-BD31-4B8C-83A1-F6EECF244321}">
                <p14:modId xmlns:p14="http://schemas.microsoft.com/office/powerpoint/2010/main" val="1348948991"/>
              </p:ext>
            </p:extLst>
          </p:nvPr>
        </p:nvGraphicFramePr>
        <p:xfrm>
          <a:off x="544944" y="662781"/>
          <a:ext cx="11222181" cy="5599512"/>
        </p:xfrm>
        <a:graphic>
          <a:graphicData uri="http://schemas.openxmlformats.org/drawingml/2006/table">
            <a:tbl>
              <a:tblPr firstRow="1" bandRow="1"/>
              <a:tblGrid>
                <a:gridCol w="1027817">
                  <a:extLst>
                    <a:ext uri="{9D8B030D-6E8A-4147-A177-3AD203B41FA5}">
                      <a16:colId xmlns:a16="http://schemas.microsoft.com/office/drawing/2014/main" val="1558969820"/>
                    </a:ext>
                  </a:extLst>
                </a:gridCol>
                <a:gridCol w="10194364">
                  <a:extLst>
                    <a:ext uri="{9D8B030D-6E8A-4147-A177-3AD203B41FA5}">
                      <a16:colId xmlns:a16="http://schemas.microsoft.com/office/drawing/2014/main" val="1706542321"/>
                    </a:ext>
                  </a:extLst>
                </a:gridCol>
              </a:tblGrid>
              <a:tr h="33351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sz="1800" dirty="0">
                          <a:solidFill>
                            <a:srgbClr val="002060"/>
                          </a:solidFill>
                        </a:rPr>
                        <a:t>Year 7</a:t>
                      </a:r>
                      <a:endParaRPr lang="en-GB" sz="1800" b="1" dirty="0">
                        <a:solidFill>
                          <a:srgbClr val="002060"/>
                        </a:solidFill>
                      </a:endParaRP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dirty="0">
                          <a:solidFill>
                            <a:srgbClr val="002060"/>
                          </a:solidFill>
                        </a:rPr>
                        <a:t>Phonics</a:t>
                      </a:r>
                    </a:p>
                    <a:p>
                      <a:r>
                        <a:rPr lang="en-GB" b="0" dirty="0">
                          <a:solidFill>
                            <a:srgbClr val="002060"/>
                          </a:solidFill>
                        </a:rPr>
                        <a:t>SSCs are introduced and practised in a series of short (approx. 10 minute) slots per lesson.  </a:t>
                      </a:r>
                    </a:p>
                    <a:p>
                      <a:r>
                        <a:rPr lang="en-GB" b="0" dirty="0">
                          <a:solidFill>
                            <a:srgbClr val="002060"/>
                          </a:solidFill>
                        </a:rPr>
                        <a:t>For the highly frequent vowels SSCs, two SSCs are introduced per week, </a:t>
                      </a:r>
                    </a:p>
                    <a:p>
                      <a:r>
                        <a:rPr lang="en-GB" b="0" dirty="0">
                          <a:solidFill>
                            <a:srgbClr val="002060"/>
                          </a:solidFill>
                        </a:rPr>
                        <a:t>Then, each SSC will be introduced on a weekly basis, with some closely related SSCs or key contrasts introduced together (e.g., long and short 'a'). </a:t>
                      </a:r>
                    </a:p>
                    <a:p>
                      <a:endParaRPr lang="en-GB" b="0" dirty="0">
                        <a:solidFill>
                          <a:srgbClr val="002060"/>
                        </a:solidFill>
                      </a:endParaRP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551854506"/>
                  </a:ext>
                </a:extLst>
              </a:tr>
              <a:tr h="333513">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Year 8</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b="1" dirty="0">
                          <a:solidFill>
                            <a:srgbClr val="002060"/>
                          </a:solidFill>
                        </a:rPr>
                        <a:t>Sound-symbol correspondences, stress, syllables, rhythm, pronunciation.</a:t>
                      </a:r>
                    </a:p>
                    <a:p>
                      <a:r>
                        <a:rPr lang="en-GB" dirty="0">
                          <a:solidFill>
                            <a:srgbClr val="002060"/>
                          </a:solidFill>
                        </a:rPr>
                        <a:t>SSC knowledge is further developed by activities focused on two or more SSC. Often these are tricky pairs, such as EI/IE, V/W. In addition, difference in the sound depending on position with the word is explored (e.g., d-vs -d, g-, -g-, -g).  In some weeks, several SSC are revisited. Four new SSC are introduced: [</a:t>
                      </a:r>
                      <a:r>
                        <a:rPr lang="en-GB" dirty="0" err="1">
                          <a:solidFill>
                            <a:srgbClr val="002060"/>
                          </a:solidFill>
                        </a:rPr>
                        <a:t>ai</a:t>
                      </a:r>
                      <a:r>
                        <a:rPr lang="en-GB" dirty="0">
                          <a:solidFill>
                            <a:srgbClr val="002060"/>
                          </a:solidFill>
                        </a:rPr>
                        <a:t>], [-</a:t>
                      </a:r>
                      <a:r>
                        <a:rPr lang="en-GB" dirty="0" err="1">
                          <a:solidFill>
                            <a:srgbClr val="002060"/>
                          </a:solidFill>
                        </a:rPr>
                        <a:t>tion</a:t>
                      </a:r>
                      <a:r>
                        <a:rPr lang="en-GB" dirty="0">
                          <a:solidFill>
                            <a:srgbClr val="002060"/>
                          </a:solidFill>
                        </a:rPr>
                        <a:t>], [-</a:t>
                      </a:r>
                      <a:r>
                        <a:rPr lang="en-GB" dirty="0" err="1">
                          <a:solidFill>
                            <a:srgbClr val="002060"/>
                          </a:solidFill>
                        </a:rPr>
                        <a:t>ung</a:t>
                      </a:r>
                      <a:r>
                        <a:rPr lang="en-GB" dirty="0">
                          <a:solidFill>
                            <a:srgbClr val="002060"/>
                          </a:solidFill>
                        </a:rPr>
                        <a:t>] and [y].</a:t>
                      </a:r>
                    </a:p>
                    <a:p>
                      <a:r>
                        <a:rPr lang="en-GB" b="0" dirty="0">
                          <a:solidFill>
                            <a:srgbClr val="002060"/>
                          </a:solidFill>
                        </a:rPr>
                        <a:t>Fluency-related activities begin to be practised.</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999498818"/>
                  </a:ext>
                </a:extLst>
              </a:tr>
              <a:tr h="212479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Year 9</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Sound-symbol correspondences, stress, syllables, rhythm, pronunciation.</a:t>
                      </a:r>
                    </a:p>
                    <a:p>
                      <a:r>
                        <a:rPr lang="en-GB" sz="1800" dirty="0">
                          <a:solidFill>
                            <a:srgbClr val="002060"/>
                          </a:solidFill>
                        </a:rPr>
                        <a:t>SSC knowledge is further developed by activities focused on two or more SSC. Often these are tricky pairs, such as EI/IE, V/W. In addition, difference in the sound depending on position with the word is practised again (e.g., d-vs. -d, g-, -g-, -g).  </a:t>
                      </a:r>
                    </a:p>
                    <a:p>
                      <a:r>
                        <a:rPr lang="en-GB" sz="1800" dirty="0">
                          <a:solidFill>
                            <a:srgbClr val="002060"/>
                          </a:solidFill>
                        </a:rPr>
                        <a:t>All SSC are revisited.  </a:t>
                      </a:r>
                    </a:p>
                    <a:p>
                      <a:r>
                        <a:rPr lang="en-GB" sz="1800" baseline="0" dirty="0">
                          <a:solidFill>
                            <a:srgbClr val="002060"/>
                          </a:solidFill>
                        </a:rPr>
                        <a:t>A</a:t>
                      </a:r>
                      <a:r>
                        <a:rPr lang="en-GB" sz="1800" dirty="0">
                          <a:solidFill>
                            <a:srgbClr val="002060"/>
                          </a:solidFill>
                        </a:rPr>
                        <a:t>ttention is given to particular aspects of word and sentence stress. </a:t>
                      </a:r>
                    </a:p>
                    <a:p>
                      <a:r>
                        <a:rPr lang="en-GB" sz="1800" dirty="0">
                          <a:solidFill>
                            <a:srgbClr val="002060"/>
                          </a:solidFill>
                        </a:rPr>
                        <a:t>Several weeks practise fluency-related activities.</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796614221"/>
                  </a:ext>
                </a:extLst>
              </a:tr>
            </a:tbl>
          </a:graphicData>
        </a:graphic>
      </p:graphicFrame>
    </p:spTree>
    <p:extLst>
      <p:ext uri="{BB962C8B-B14F-4D97-AF65-F5344CB8AC3E}">
        <p14:creationId xmlns:p14="http://schemas.microsoft.com/office/powerpoint/2010/main" val="999062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190940" cy="707849"/>
          </a:xfrm>
          <a:prstGeom prst="rect">
            <a:avLst/>
          </a:prstGeom>
        </p:spPr>
      </p:pic>
      <p:sp>
        <p:nvSpPr>
          <p:cNvPr id="4" name="Title 3"/>
          <p:cNvSpPr>
            <a:spLocks noGrp="1"/>
          </p:cNvSpPr>
          <p:nvPr>
            <p:ph type="title"/>
          </p:nvPr>
        </p:nvSpPr>
        <p:spPr>
          <a:xfrm>
            <a:off x="0" y="231317"/>
            <a:ext cx="6228784" cy="707849"/>
          </a:xfrm>
        </p:spPr>
        <p:txBody>
          <a:bodyPr>
            <a:noAutofit/>
          </a:bodyPr>
          <a:lstStyle/>
          <a:p>
            <a:r>
              <a:rPr lang="en-GB" sz="3200" b="1" dirty="0" err="1">
                <a:solidFill>
                  <a:schemeClr val="bg1"/>
                </a:solidFill>
              </a:rPr>
              <a:t>Phonetik</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43355" y="247046"/>
            <a:ext cx="21139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94360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per</a:t>
            </a:r>
            <a:r>
              <a:rPr kumimoji="0" lang="de-DE"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fek</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 Re</a:t>
            </a:r>
            <a:r>
              <a:rPr kumimoji="0" lang="de-DE"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zept</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eine Boyband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Für diese Art Pro</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jekt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gibt es ein opti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Syst</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Prin</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zip</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klar und das Kon</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zept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einfach. Jede Per</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ihre Funkti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Eine Per</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schreibt den Text, eine Per</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schreibt die Mu</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sik</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so weiter. Die Kommunikati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Akzep</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tanz</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Gruppe sind ein internatio</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Erfolgsre</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zept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Top Hits in den Charts.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16" name="9.1.1.1 Slide 17 1">
            <a:hlinkClick r:id="" action="ppaction://media"/>
            <a:extLst>
              <a:ext uri="{FF2B5EF4-FFF2-40B4-BE49-F238E27FC236}">
                <a16:creationId xmlns:a16="http://schemas.microsoft.com/office/drawing/2014/main" id="{BC6F8D0A-6F39-472A-B5EA-1072FA23CD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5496" y="208880"/>
            <a:ext cx="1087120" cy="1087120"/>
          </a:xfrm>
          <a:prstGeom prst="rect">
            <a:avLst/>
          </a:prstGeom>
        </p:spPr>
      </p:pic>
      <p:sp>
        <p:nvSpPr>
          <p:cNvPr id="18" name="TextBox 17">
            <a:extLst>
              <a:ext uri="{FF2B5EF4-FFF2-40B4-BE49-F238E27FC236}">
                <a16:creationId xmlns:a16="http://schemas.microsoft.com/office/drawing/2014/main" id="{BEBD8A7B-F2D7-4D41-8567-DB88E2E52B63}"/>
              </a:ext>
            </a:extLst>
          </p:cNvPr>
          <p:cNvSpPr txBox="1"/>
          <p:nvPr/>
        </p:nvSpPr>
        <p:spPr>
          <a:xfrm>
            <a:off x="2282045" y="208880"/>
            <a:ext cx="632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Text. Per</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rPr>
              <a:t>Pay attention to the syllable stress!</a:t>
            </a:r>
          </a:p>
        </p:txBody>
      </p:sp>
      <p:sp>
        <p:nvSpPr>
          <p:cNvPr id="20" name="TextBox 19">
            <a:extLst>
              <a:ext uri="{FF2B5EF4-FFF2-40B4-BE49-F238E27FC236}">
                <a16:creationId xmlns:a16="http://schemas.microsoft.com/office/drawing/2014/main" id="{BE87959D-EA2D-4828-B180-6BB5A5A2ACF2}"/>
              </a:ext>
            </a:extLst>
          </p:cNvPr>
          <p:cNvSpPr txBox="1"/>
          <p:nvPr/>
        </p:nvSpPr>
        <p:spPr>
          <a:xfrm>
            <a:off x="197068" y="1300880"/>
            <a:ext cx="5807523" cy="4524315"/>
          </a:xfrm>
          <a:prstGeom prst="rect">
            <a:avLst/>
          </a:prstGeom>
          <a:solidFill>
            <a:srgbClr val="EBEFF7"/>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perfekte Rezept für eine Boyband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Für diese Art Projekt gibt es ein optimales System. Das Prinzip ist klar und das Konzept einfach. Jede Person hat ihre Funktion: Eine Person schreibt den Text, eine Person schreibt die Musik, und so weiter. Die Kommunikation und Akzeptanz in der Gruppe sind ein internationales Erfolgsrezept für Top Hits in den Charts. </a:t>
            </a:r>
          </a:p>
        </p:txBody>
      </p:sp>
      <p:sp>
        <p:nvSpPr>
          <p:cNvPr id="21" name="Speech Bubble: Rectangle with Corners Rounded 20">
            <a:extLst>
              <a:ext uri="{FF2B5EF4-FFF2-40B4-BE49-F238E27FC236}">
                <a16:creationId xmlns:a16="http://schemas.microsoft.com/office/drawing/2014/main" id="{CE7CC42B-6785-4D1A-A29B-6A2A081FED73}"/>
              </a:ext>
            </a:extLst>
          </p:cNvPr>
          <p:cNvSpPr/>
          <p:nvPr/>
        </p:nvSpPr>
        <p:spPr>
          <a:xfrm>
            <a:off x="6383634" y="1332884"/>
            <a:ext cx="2795422" cy="416926"/>
          </a:xfrm>
          <a:prstGeom prst="wedgeRoundRectCallout">
            <a:avLst>
              <a:gd name="adj1" fmla="val -29071"/>
              <a:gd name="adj2" fmla="val 7546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Erfolg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success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picture containing text, crowd&#10;&#10;Description automatically generated">
            <a:extLst>
              <a:ext uri="{FF2B5EF4-FFF2-40B4-BE49-F238E27FC236}">
                <a16:creationId xmlns:a16="http://schemas.microsoft.com/office/drawing/2014/main" id="{1CD88EA1-7EE4-4835-8566-5813D04A5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278" y="2196468"/>
            <a:ext cx="4079345" cy="2719564"/>
          </a:xfrm>
          <a:prstGeom prst="rect">
            <a:avLst/>
          </a:prstGeom>
        </p:spPr>
      </p:pic>
    </p:spTree>
    <p:extLst>
      <p:ext uri="{BB962C8B-B14F-4D97-AF65-F5344CB8AC3E}">
        <p14:creationId xmlns:p14="http://schemas.microsoft.com/office/powerpoint/2010/main" val="70550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568"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1683-59EA-4AE0-A4D2-1A7479776415}"/>
              </a:ext>
            </a:extLst>
          </p:cNvPr>
          <p:cNvSpPr txBox="1">
            <a:spLocks/>
          </p:cNvSpPr>
          <p:nvPr/>
        </p:nvSpPr>
        <p:spPr>
          <a:xfrm>
            <a:off x="544944" y="-277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Spanish sounds of the language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 name="Table 2">
            <a:extLst>
              <a:ext uri="{FF2B5EF4-FFF2-40B4-BE49-F238E27FC236}">
                <a16:creationId xmlns:a16="http://schemas.microsoft.com/office/drawing/2014/main" id="{352B72CE-8343-4577-9C98-6D6FA3E4478B}"/>
              </a:ext>
            </a:extLst>
          </p:cNvPr>
          <p:cNvGraphicFramePr>
            <a:graphicFrameLocks noGrp="1"/>
          </p:cNvGraphicFramePr>
          <p:nvPr>
            <p:extLst>
              <p:ext uri="{D42A27DB-BD31-4B8C-83A1-F6EECF244321}">
                <p14:modId xmlns:p14="http://schemas.microsoft.com/office/powerpoint/2010/main" val="2076722942"/>
              </p:ext>
            </p:extLst>
          </p:nvPr>
        </p:nvGraphicFramePr>
        <p:xfrm>
          <a:off x="544944" y="810563"/>
          <a:ext cx="11222181" cy="5486400"/>
        </p:xfrm>
        <a:graphic>
          <a:graphicData uri="http://schemas.openxmlformats.org/drawingml/2006/table">
            <a:tbl>
              <a:tblPr firstRow="1" bandRow="1"/>
              <a:tblGrid>
                <a:gridCol w="1027817">
                  <a:extLst>
                    <a:ext uri="{9D8B030D-6E8A-4147-A177-3AD203B41FA5}">
                      <a16:colId xmlns:a16="http://schemas.microsoft.com/office/drawing/2014/main" val="1558969820"/>
                    </a:ext>
                  </a:extLst>
                </a:gridCol>
                <a:gridCol w="10194364">
                  <a:extLst>
                    <a:ext uri="{9D8B030D-6E8A-4147-A177-3AD203B41FA5}">
                      <a16:colId xmlns:a16="http://schemas.microsoft.com/office/drawing/2014/main" val="1706542321"/>
                    </a:ext>
                  </a:extLst>
                </a:gridCol>
              </a:tblGrid>
              <a:tr h="1564902">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sz="1800" dirty="0">
                          <a:solidFill>
                            <a:srgbClr val="002060"/>
                          </a:solidFill>
                        </a:rPr>
                        <a:t>Year 7</a:t>
                      </a:r>
                      <a:endParaRPr lang="en-GB" sz="1800" b="1"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dirty="0">
                          <a:solidFill>
                            <a:srgbClr val="002060"/>
                          </a:solidFill>
                        </a:rPr>
                        <a:t>Phonics</a:t>
                      </a:r>
                    </a:p>
                    <a:p>
                      <a:r>
                        <a:rPr lang="en-GB" b="0" dirty="0">
                          <a:solidFill>
                            <a:srgbClr val="002060"/>
                          </a:solidFill>
                        </a:rPr>
                        <a:t>SSCs are introduced and practised in a series of short (approx. 10 minute) slots per lesson.  </a:t>
                      </a:r>
                    </a:p>
                    <a:p>
                      <a:r>
                        <a:rPr lang="en-GB" b="0" dirty="0">
                          <a:solidFill>
                            <a:srgbClr val="002060"/>
                          </a:solidFill>
                        </a:rPr>
                        <a:t>For the highly frequent vowels SSCs, two SSCs are introduced per week, </a:t>
                      </a:r>
                    </a:p>
                    <a:p>
                      <a:r>
                        <a:rPr lang="en-GB" b="0" dirty="0">
                          <a:solidFill>
                            <a:srgbClr val="002060"/>
                          </a:solidFill>
                        </a:rPr>
                        <a:t>Then, each SSC will be introduced on a weekly basis, with some closely related SSCs or key contrasts introduced together (e.g., 'ca, co, cu'; '</a:t>
                      </a:r>
                      <a:r>
                        <a:rPr lang="en-GB" b="0" dirty="0" err="1">
                          <a:solidFill>
                            <a:srgbClr val="002060"/>
                          </a:solidFill>
                        </a:rPr>
                        <a:t>ce</a:t>
                      </a:r>
                      <a:r>
                        <a:rPr lang="en-GB" b="0" dirty="0">
                          <a:solidFill>
                            <a:srgbClr val="002060"/>
                          </a:solidFill>
                        </a:rPr>
                        <a:t>, ci'; 'll &amp; l'). </a:t>
                      </a:r>
                    </a:p>
                    <a:p>
                      <a:endParaRPr lang="en-GB" b="0"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51854506"/>
                  </a:ext>
                </a:extLst>
              </a:tr>
              <a:tr h="156490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Year 8</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b="1" dirty="0">
                          <a:solidFill>
                            <a:srgbClr val="002060"/>
                          </a:solidFill>
                        </a:rPr>
                        <a:t>Sound-symbol correspondences, stress, syllables, rhythm, pronunciation.</a:t>
                      </a:r>
                    </a:p>
                    <a:p>
                      <a:r>
                        <a:rPr lang="en-GB" dirty="0">
                          <a:solidFill>
                            <a:srgbClr val="002060"/>
                          </a:solidFill>
                        </a:rPr>
                        <a:t>SSC knowledge is further developed by activities focused on two or more SSC. Often these are tricky pairs, such as R/RR.</a:t>
                      </a:r>
                    </a:p>
                    <a:p>
                      <a:r>
                        <a:rPr lang="en-GB" dirty="0">
                          <a:solidFill>
                            <a:srgbClr val="002060"/>
                          </a:solidFill>
                        </a:rPr>
                        <a:t>In some weeks, several SSC are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Additional</a:t>
                      </a:r>
                      <a:r>
                        <a:rPr lang="en-GB" baseline="0" dirty="0">
                          <a:solidFill>
                            <a:srgbClr val="002060"/>
                          </a:solidFill>
                        </a:rPr>
                        <a:t> sounds of the language are introduced and practised such as </a:t>
                      </a:r>
                      <a:r>
                        <a:rPr lang="en-GB" b="0" dirty="0">
                          <a:solidFill>
                            <a:srgbClr val="002060"/>
                          </a:solidFill>
                        </a:rPr>
                        <a:t>stress patterns and the related rules for spelling.</a:t>
                      </a: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99498818"/>
                  </a:ext>
                </a:extLst>
              </a:tr>
              <a:tr h="1730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Year 9</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Sound-symbol correspondences, stress, syllables, rhythm, pronunciation.</a:t>
                      </a:r>
                    </a:p>
                    <a:p>
                      <a:r>
                        <a:rPr lang="en-GB" sz="1800" dirty="0">
                          <a:solidFill>
                            <a:srgbClr val="002060"/>
                          </a:solidFill>
                        </a:rPr>
                        <a:t>SSC knowledge is further developed by activities focused on two or more SSC. Often these are tricky pairs, such as R/RR, L/LL. </a:t>
                      </a:r>
                    </a:p>
                    <a:p>
                      <a:r>
                        <a:rPr lang="en-GB" sz="1800" dirty="0">
                          <a:solidFill>
                            <a:srgbClr val="002060"/>
                          </a:solidFill>
                        </a:rPr>
                        <a:t>In most weeks, several SSC are revisited. </a:t>
                      </a:r>
                      <a:br>
                        <a:rPr lang="en-GB" sz="1800" dirty="0">
                          <a:solidFill>
                            <a:srgbClr val="002060"/>
                          </a:solidFill>
                        </a:rPr>
                      </a:br>
                      <a:r>
                        <a:rPr lang="en-GB" sz="1800" dirty="0">
                          <a:solidFill>
                            <a:srgbClr val="002060"/>
                          </a:solidFill>
                        </a:rPr>
                        <a:t>Many weeks revisit the stress patterns introduced in Y8.</a:t>
                      </a:r>
                    </a:p>
                    <a:p>
                      <a:r>
                        <a:rPr lang="en-GB" sz="1800" dirty="0">
                          <a:solidFill>
                            <a:srgbClr val="002060"/>
                          </a:solidFill>
                        </a:rPr>
                        <a:t>Several weeks practise fluency-related activities.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96614221"/>
                  </a:ext>
                </a:extLst>
              </a:tr>
            </a:tbl>
          </a:graphicData>
        </a:graphic>
      </p:graphicFrame>
    </p:spTree>
    <p:extLst>
      <p:ext uri="{BB962C8B-B14F-4D97-AF65-F5344CB8AC3E}">
        <p14:creationId xmlns:p14="http://schemas.microsoft.com/office/powerpoint/2010/main" val="2854208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132785" cy="867128"/>
          </a:xfrm>
          <a:prstGeom prst="rect">
            <a:avLst/>
          </a:prstGeom>
        </p:spPr>
      </p:pic>
      <p:sp>
        <p:nvSpPr>
          <p:cNvPr id="9" name="Title 1"/>
          <p:cNvSpPr txBox="1">
            <a:spLocks/>
          </p:cNvSpPr>
          <p:nvPr/>
        </p:nvSpPr>
        <p:spPr>
          <a:xfrm>
            <a:off x="-4761" y="382733"/>
            <a:ext cx="610076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Stress patterns and spelling</a:t>
            </a:r>
          </a:p>
        </p:txBody>
      </p:sp>
      <p:sp>
        <p:nvSpPr>
          <p:cNvPr id="4" name="Rectangle 3">
            <a:extLst>
              <a:ext uri="{FF2B5EF4-FFF2-40B4-BE49-F238E27FC236}">
                <a16:creationId xmlns:a16="http://schemas.microsoft.com/office/drawing/2014/main" id="{D49D47EB-EEAF-4F57-AAE5-2BC5CF8333CB}"/>
              </a:ext>
            </a:extLst>
          </p:cNvPr>
          <p:cNvSpPr/>
          <p:nvPr/>
        </p:nvSpPr>
        <p:spPr>
          <a:xfrm>
            <a:off x="254619" y="1128505"/>
            <a:ext cx="11682761" cy="5324535"/>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HIGHER TIER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Key stress positions and associated spelling rules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The list which follows specifies key spelling rules determined by the position of stress,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which students will need to learn at GCSE to be able to accurately transcribe and read</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aloud unknown words.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When reading words aloud in Spanish:</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stress any vowel that has a written accent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stress the final syllable in a word, except: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o stress the penultimate syllable for any word ending in a vowel, ‘n’, or ‘s’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(unless there is a written accent)</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When transcribing Spanish, only write an accent on the stressed vowel for: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words with stress on a final syllable ending in a vowel, ‘n’, or ‘s’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words with stress on penultimate (second to last) syllable for a word ending in a</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consonant (other than ‘n’ or ‘s’)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all words with stress on the antepenultimate (third to last) syllable</a:t>
            </a:r>
          </a:p>
        </p:txBody>
      </p:sp>
    </p:spTree>
    <p:extLst>
      <p:ext uri="{BB962C8B-B14F-4D97-AF65-F5344CB8AC3E}">
        <p14:creationId xmlns:p14="http://schemas.microsoft.com/office/powerpoint/2010/main" val="403361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dirty="0">
                <a:solidFill>
                  <a:prstClr val="white"/>
                </a:solidFill>
              </a:rPr>
              <a:t>Text exploitation: Don </a:t>
            </a:r>
            <a:r>
              <a:rPr lang="en-GB" sz="4000" b="1" dirty="0" err="1">
                <a:solidFill>
                  <a:prstClr val="white"/>
                </a:solidFill>
              </a:rPr>
              <a:t>Quijote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685070" cy="1456793"/>
          </a:xfrm>
        </p:spPr>
        <p:txBody>
          <a:bodyPr>
            <a:noAutofit/>
          </a:bodyPr>
          <a:lstStyle/>
          <a:p>
            <a:pPr lvl="0" algn="l">
              <a:lnSpc>
                <a:spcPct val="100000"/>
              </a:lnSpc>
              <a:spcBef>
                <a:spcPts val="0"/>
              </a:spcBef>
              <a:defRPr/>
            </a:pPr>
            <a:r>
              <a:rPr lang="en-GB" dirty="0" err="1">
                <a:solidFill>
                  <a:schemeClr val="bg1"/>
                </a:solidFill>
              </a:rPr>
              <a:t>Tenía</a:t>
            </a:r>
            <a:r>
              <a:rPr lang="en-GB" dirty="0">
                <a:solidFill>
                  <a:schemeClr val="bg1"/>
                </a:solidFill>
              </a:rPr>
              <a:t> vs </a:t>
            </a:r>
            <a:r>
              <a:rPr lang="en-GB" dirty="0" err="1">
                <a:solidFill>
                  <a:schemeClr val="bg1"/>
                </a:solidFill>
              </a:rPr>
              <a:t>había</a:t>
            </a:r>
            <a:endParaRPr lang="en-GB" dirty="0">
              <a:solidFill>
                <a:schemeClr val="bg1"/>
              </a:solidFill>
            </a:endParaRPr>
          </a:p>
          <a:p>
            <a:pPr lvl="0" algn="l">
              <a:lnSpc>
                <a:spcPct val="100000"/>
              </a:lnSpc>
              <a:spcBef>
                <a:spcPts val="0"/>
              </a:spcBef>
              <a:defRPr/>
            </a:pPr>
            <a:r>
              <a:rPr lang="en-GB" dirty="0">
                <a:solidFill>
                  <a:schemeClr val="bg1"/>
                </a:solidFill>
              </a:rPr>
              <a:t>Imperfect tense</a:t>
            </a: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55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09/05/22 </a:t>
            </a: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494911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204119" y="1121739"/>
            <a:ext cx="101536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04119" y="1490713"/>
            <a:ext cx="117120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vowel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be no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275810" y="1917183"/>
            <a:ext cx="117120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consonant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except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be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04119" y="2390346"/>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Escucha las frases y escribe las palabras que no están. ¿Necesitan una tilde?</a:t>
            </a:r>
          </a:p>
        </p:txBody>
      </p:sp>
      <p:sp>
        <p:nvSpPr>
          <p:cNvPr id="12" name="CuadroTexto 11">
            <a:extLst>
              <a:ext uri="{FF2B5EF4-FFF2-40B4-BE49-F238E27FC236}">
                <a16:creationId xmlns:a16="http://schemas.microsoft.com/office/drawing/2014/main" id="{17E0F5E1-1848-0C45-A80B-8552DCD652C0}"/>
              </a:ext>
            </a:extLst>
          </p:cNvPr>
          <p:cNvSpPr txBox="1"/>
          <p:nvPr/>
        </p:nvSpPr>
        <p:spPr>
          <a:xfrm>
            <a:off x="299368" y="2809299"/>
            <a:ext cx="86597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1. El _____________ era un _____________ no muy _____________. </a:t>
            </a:r>
          </a:p>
        </p:txBody>
      </p:sp>
      <p:sp>
        <p:nvSpPr>
          <p:cNvPr id="13" name="CuadroTexto 12">
            <a:extLst>
              <a:ext uri="{FF2B5EF4-FFF2-40B4-BE49-F238E27FC236}">
                <a16:creationId xmlns:a16="http://schemas.microsoft.com/office/drawing/2014/main" id="{21D3BE19-7239-2A49-91BA-9E964AFC6726}"/>
              </a:ext>
            </a:extLst>
          </p:cNvPr>
          <p:cNvSpPr txBox="1"/>
          <p:nvPr/>
        </p:nvSpPr>
        <p:spPr>
          <a:xfrm>
            <a:off x="299368" y="4246653"/>
            <a:ext cx="95718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_____________ bastante _____________ pero _____________. </a:t>
            </a:r>
          </a:p>
        </p:txBody>
      </p:sp>
      <p:sp>
        <p:nvSpPr>
          <p:cNvPr id="14" name="CuadroTexto 13">
            <a:extLst>
              <a:ext uri="{FF2B5EF4-FFF2-40B4-BE49-F238E27FC236}">
                <a16:creationId xmlns:a16="http://schemas.microsoft.com/office/drawing/2014/main" id="{72CE3B73-AB97-2448-B736-5E943E2DAFA7}"/>
              </a:ext>
            </a:extLst>
          </p:cNvPr>
          <p:cNvSpPr txBox="1"/>
          <p:nvPr/>
        </p:nvSpPr>
        <p:spPr>
          <a:xfrm>
            <a:off x="299368" y="4965330"/>
            <a:ext cx="791114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4. Quería conseguir un _____________ muy _____________ .</a:t>
            </a:r>
          </a:p>
        </p:txBody>
      </p:sp>
      <p:sp>
        <p:nvSpPr>
          <p:cNvPr id="15" name="CuadroTexto 14">
            <a:extLst>
              <a:ext uri="{FF2B5EF4-FFF2-40B4-BE49-F238E27FC236}">
                <a16:creationId xmlns:a16="http://schemas.microsoft.com/office/drawing/2014/main" id="{5F082FC8-8F8B-1849-8F70-DE4F860955F7}"/>
              </a:ext>
            </a:extLst>
          </p:cNvPr>
          <p:cNvSpPr txBox="1"/>
          <p:nvPr/>
        </p:nvSpPr>
        <p:spPr>
          <a:xfrm>
            <a:off x="299368" y="5684008"/>
            <a:ext cx="109744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5. Hay una ____________ con su ___________ fuera del ____________ de San Juan.</a:t>
            </a:r>
          </a:p>
        </p:txBody>
      </p:sp>
      <p:sp>
        <p:nvSpPr>
          <p:cNvPr id="16" name="CuadroTexto 15">
            <a:extLst>
              <a:ext uri="{FF2B5EF4-FFF2-40B4-BE49-F238E27FC236}">
                <a16:creationId xmlns:a16="http://schemas.microsoft.com/office/drawing/2014/main" id="{126EA5B7-9C15-F54D-B5AB-A8553C168844}"/>
              </a:ext>
            </a:extLst>
          </p:cNvPr>
          <p:cNvSpPr txBox="1"/>
          <p:nvPr/>
        </p:nvSpPr>
        <p:spPr>
          <a:xfrm>
            <a:off x="299368" y="3527976"/>
            <a:ext cx="1083822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2. Su _____________ _____________  no era _____________ para los _____________. </a:t>
            </a:r>
          </a:p>
        </p:txBody>
      </p:sp>
      <p:sp>
        <p:nvSpPr>
          <p:cNvPr id="19" name="CuadroTexto 18">
            <a:extLst>
              <a:ext uri="{FF2B5EF4-FFF2-40B4-BE49-F238E27FC236}">
                <a16:creationId xmlns:a16="http://schemas.microsoft.com/office/drawing/2014/main" id="{6A2623E0-4C20-EA43-95BF-E8879C08150E}"/>
              </a:ext>
            </a:extLst>
          </p:cNvPr>
          <p:cNvSpPr txBox="1"/>
          <p:nvPr/>
        </p:nvSpPr>
        <p:spPr>
          <a:xfrm>
            <a:off x="921918" y="2779358"/>
            <a:ext cx="19111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protagonista</a:t>
            </a:r>
          </a:p>
        </p:txBody>
      </p:sp>
      <p:sp>
        <p:nvSpPr>
          <p:cNvPr id="20" name="CuadroTexto 19">
            <a:extLst>
              <a:ext uri="{FF2B5EF4-FFF2-40B4-BE49-F238E27FC236}">
                <a16:creationId xmlns:a16="http://schemas.microsoft.com/office/drawing/2014/main" id="{1ADAFFC0-A6FB-784E-B772-918E5D899CAC}"/>
              </a:ext>
            </a:extLst>
          </p:cNvPr>
          <p:cNvSpPr txBox="1"/>
          <p:nvPr/>
        </p:nvSpPr>
        <p:spPr>
          <a:xfrm>
            <a:off x="4123492" y="2775308"/>
            <a:ext cx="122822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hidalgo</a:t>
            </a:r>
          </a:p>
        </p:txBody>
      </p:sp>
      <p:sp>
        <p:nvSpPr>
          <p:cNvPr id="21" name="CuadroTexto 20">
            <a:extLst>
              <a:ext uri="{FF2B5EF4-FFF2-40B4-BE49-F238E27FC236}">
                <a16:creationId xmlns:a16="http://schemas.microsoft.com/office/drawing/2014/main" id="{6C06F9B8-622E-474E-A1F1-282D134CC8E6}"/>
              </a:ext>
            </a:extLst>
          </p:cNvPr>
          <p:cNvSpPr txBox="1"/>
          <p:nvPr/>
        </p:nvSpPr>
        <p:spPr>
          <a:xfrm>
            <a:off x="7245055" y="2763573"/>
            <a:ext cx="8611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hábil</a:t>
            </a:r>
          </a:p>
        </p:txBody>
      </p:sp>
      <p:sp>
        <p:nvSpPr>
          <p:cNvPr id="22" name="CuadroTexto 21">
            <a:extLst>
              <a:ext uri="{FF2B5EF4-FFF2-40B4-BE49-F238E27FC236}">
                <a16:creationId xmlns:a16="http://schemas.microsoft.com/office/drawing/2014/main" id="{B7916503-F226-E446-8F30-49D76802C210}"/>
              </a:ext>
            </a:extLst>
          </p:cNvPr>
          <p:cNvSpPr txBox="1"/>
          <p:nvPr/>
        </p:nvSpPr>
        <p:spPr>
          <a:xfrm>
            <a:off x="1334594" y="3482903"/>
            <a:ext cx="12330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espada</a:t>
            </a:r>
          </a:p>
        </p:txBody>
      </p:sp>
      <p:sp>
        <p:nvSpPr>
          <p:cNvPr id="23" name="CuadroTexto 22">
            <a:extLst>
              <a:ext uri="{FF2B5EF4-FFF2-40B4-BE49-F238E27FC236}">
                <a16:creationId xmlns:a16="http://schemas.microsoft.com/office/drawing/2014/main" id="{23A082EF-C01C-FE4E-8E30-E8F910F0F7BF}"/>
              </a:ext>
            </a:extLst>
          </p:cNvPr>
          <p:cNvSpPr txBox="1"/>
          <p:nvPr/>
        </p:nvSpPr>
        <p:spPr>
          <a:xfrm>
            <a:off x="3510583" y="3482902"/>
            <a:ext cx="7264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rota</a:t>
            </a:r>
          </a:p>
        </p:txBody>
      </p:sp>
      <p:sp>
        <p:nvSpPr>
          <p:cNvPr id="24" name="CuadroTexto 23">
            <a:extLst>
              <a:ext uri="{FF2B5EF4-FFF2-40B4-BE49-F238E27FC236}">
                <a16:creationId xmlns:a16="http://schemas.microsoft.com/office/drawing/2014/main" id="{488678AA-1CE4-A445-943F-7260139C8C46}"/>
              </a:ext>
            </a:extLst>
          </p:cNvPr>
          <p:cNvSpPr txBox="1"/>
          <p:nvPr/>
        </p:nvSpPr>
        <p:spPr>
          <a:xfrm>
            <a:off x="9084786" y="3499758"/>
            <a:ext cx="157286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combates</a:t>
            </a:r>
          </a:p>
        </p:txBody>
      </p:sp>
      <p:sp>
        <p:nvSpPr>
          <p:cNvPr id="25" name="CuadroTexto 24">
            <a:extLst>
              <a:ext uri="{FF2B5EF4-FFF2-40B4-BE49-F238E27FC236}">
                <a16:creationId xmlns:a16="http://schemas.microsoft.com/office/drawing/2014/main" id="{53CD47C1-2AFE-8244-B48D-0B198D1ED27C}"/>
              </a:ext>
            </a:extLst>
          </p:cNvPr>
          <p:cNvSpPr txBox="1"/>
          <p:nvPr/>
        </p:nvSpPr>
        <p:spPr>
          <a:xfrm>
            <a:off x="2120365" y="4247572"/>
            <a:ext cx="12394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caballo</a:t>
            </a:r>
          </a:p>
        </p:txBody>
      </p:sp>
      <p:sp>
        <p:nvSpPr>
          <p:cNvPr id="27" name="CuadroTexto 26">
            <a:extLst>
              <a:ext uri="{FF2B5EF4-FFF2-40B4-BE49-F238E27FC236}">
                <a16:creationId xmlns:a16="http://schemas.microsoft.com/office/drawing/2014/main" id="{4C33E980-166B-9649-BA0E-B23345862ADE}"/>
              </a:ext>
            </a:extLst>
          </p:cNvPr>
          <p:cNvSpPr txBox="1"/>
          <p:nvPr/>
        </p:nvSpPr>
        <p:spPr>
          <a:xfrm>
            <a:off x="5556397" y="4237403"/>
            <a:ext cx="8723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débil</a:t>
            </a:r>
          </a:p>
        </p:txBody>
      </p:sp>
      <p:sp>
        <p:nvSpPr>
          <p:cNvPr id="28" name="CuadroTexto 27">
            <a:extLst>
              <a:ext uri="{FF2B5EF4-FFF2-40B4-BE49-F238E27FC236}">
                <a16:creationId xmlns:a16="http://schemas.microsoft.com/office/drawing/2014/main" id="{25C1884C-42E1-5E47-8EB2-75B2A6F9EE4A}"/>
              </a:ext>
            </a:extLst>
          </p:cNvPr>
          <p:cNvSpPr txBox="1"/>
          <p:nvPr/>
        </p:nvSpPr>
        <p:spPr>
          <a:xfrm>
            <a:off x="3782852" y="4925110"/>
            <a:ext cx="10935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récord</a:t>
            </a:r>
          </a:p>
        </p:txBody>
      </p:sp>
      <p:sp>
        <p:nvSpPr>
          <p:cNvPr id="29" name="CuadroTexto 28">
            <a:extLst>
              <a:ext uri="{FF2B5EF4-FFF2-40B4-BE49-F238E27FC236}">
                <a16:creationId xmlns:a16="http://schemas.microsoft.com/office/drawing/2014/main" id="{EB525198-6BF4-8549-A0AA-4781BBFC043D}"/>
              </a:ext>
            </a:extLst>
          </p:cNvPr>
          <p:cNvSpPr txBox="1"/>
          <p:nvPr/>
        </p:nvSpPr>
        <p:spPr>
          <a:xfrm>
            <a:off x="6365984" y="4943699"/>
            <a:ext cx="8996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difícil</a:t>
            </a:r>
          </a:p>
        </p:txBody>
      </p:sp>
      <p:sp>
        <p:nvSpPr>
          <p:cNvPr id="31" name="CuadroTexto 30">
            <a:extLst>
              <a:ext uri="{FF2B5EF4-FFF2-40B4-BE49-F238E27FC236}">
                <a16:creationId xmlns:a16="http://schemas.microsoft.com/office/drawing/2014/main" id="{D5E13E98-A408-7A4A-8338-2F426DE15E4A}"/>
              </a:ext>
            </a:extLst>
          </p:cNvPr>
          <p:cNvSpPr txBox="1"/>
          <p:nvPr/>
        </p:nvSpPr>
        <p:spPr>
          <a:xfrm>
            <a:off x="7740703" y="5632363"/>
            <a:ext cx="12330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Alcázar</a:t>
            </a:r>
          </a:p>
        </p:txBody>
      </p:sp>
      <p:sp>
        <p:nvSpPr>
          <p:cNvPr id="32" name="CuadroTexto 31">
            <a:extLst>
              <a:ext uri="{FF2B5EF4-FFF2-40B4-BE49-F238E27FC236}">
                <a16:creationId xmlns:a16="http://schemas.microsoft.com/office/drawing/2014/main" id="{D3E04383-52F2-C543-9AC5-6F2157F54EDC}"/>
              </a:ext>
            </a:extLst>
          </p:cNvPr>
          <p:cNvSpPr txBox="1"/>
          <p:nvPr/>
        </p:nvSpPr>
        <p:spPr>
          <a:xfrm>
            <a:off x="4887829" y="5628453"/>
            <a:ext cx="96212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figura</a:t>
            </a:r>
          </a:p>
        </p:txBody>
      </p:sp>
      <p:sp>
        <p:nvSpPr>
          <p:cNvPr id="33" name="CuadroTexto 32">
            <a:extLst>
              <a:ext uri="{FF2B5EF4-FFF2-40B4-BE49-F238E27FC236}">
                <a16:creationId xmlns:a16="http://schemas.microsoft.com/office/drawing/2014/main" id="{4F297BBF-373A-FF4F-BEF5-6CECF96718EC}"/>
              </a:ext>
            </a:extLst>
          </p:cNvPr>
          <p:cNvSpPr txBox="1"/>
          <p:nvPr/>
        </p:nvSpPr>
        <p:spPr>
          <a:xfrm>
            <a:off x="6432828" y="3502154"/>
            <a:ext cx="5741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útil</a:t>
            </a:r>
          </a:p>
        </p:txBody>
      </p:sp>
      <p:sp>
        <p:nvSpPr>
          <p:cNvPr id="34" name="CuadroTexto 33">
            <a:extLst>
              <a:ext uri="{FF2B5EF4-FFF2-40B4-BE49-F238E27FC236}">
                <a16:creationId xmlns:a16="http://schemas.microsoft.com/office/drawing/2014/main" id="{D0A9419D-5D86-1E49-94D8-B6121FC5BBCA}"/>
              </a:ext>
            </a:extLst>
          </p:cNvPr>
          <p:cNvSpPr txBox="1"/>
          <p:nvPr/>
        </p:nvSpPr>
        <p:spPr>
          <a:xfrm>
            <a:off x="8106188" y="4247572"/>
            <a:ext cx="8675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dócil</a:t>
            </a:r>
          </a:p>
        </p:txBody>
      </p:sp>
      <p:sp>
        <p:nvSpPr>
          <p:cNvPr id="35" name="CuadroTexto 34">
            <a:extLst>
              <a:ext uri="{FF2B5EF4-FFF2-40B4-BE49-F238E27FC236}">
                <a16:creationId xmlns:a16="http://schemas.microsoft.com/office/drawing/2014/main" id="{52B625C1-9272-4C4A-B101-0E2680522329}"/>
              </a:ext>
            </a:extLst>
          </p:cNvPr>
          <p:cNvSpPr txBox="1"/>
          <p:nvPr/>
        </p:nvSpPr>
        <p:spPr>
          <a:xfrm>
            <a:off x="2020979" y="5634693"/>
            <a:ext cx="14382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escultura</a:t>
            </a:r>
          </a:p>
        </p:txBody>
      </p:sp>
      <p:sp>
        <p:nvSpPr>
          <p:cNvPr id="3" name="CuadroTexto 2">
            <a:extLst>
              <a:ext uri="{FF2B5EF4-FFF2-40B4-BE49-F238E27FC236}">
                <a16:creationId xmlns:a16="http://schemas.microsoft.com/office/drawing/2014/main" id="{5A06E36A-EDDE-0040-9800-9BC0B037CDB9}"/>
              </a:ext>
            </a:extLst>
          </p:cNvPr>
          <p:cNvSpPr txBox="1"/>
          <p:nvPr/>
        </p:nvSpPr>
        <p:spPr>
          <a:xfrm>
            <a:off x="6815786" y="3120856"/>
            <a:ext cx="18678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*hábil = skillful</a:t>
            </a:r>
          </a:p>
        </p:txBody>
      </p:sp>
      <p:sp>
        <p:nvSpPr>
          <p:cNvPr id="36" name="CuadroTexto 35">
            <a:extLst>
              <a:ext uri="{FF2B5EF4-FFF2-40B4-BE49-F238E27FC236}">
                <a16:creationId xmlns:a16="http://schemas.microsoft.com/office/drawing/2014/main" id="{AD021B15-A235-4845-8D3B-A4669E8AA4E3}"/>
              </a:ext>
            </a:extLst>
          </p:cNvPr>
          <p:cNvSpPr txBox="1"/>
          <p:nvPr/>
        </p:nvSpPr>
        <p:spPr>
          <a:xfrm>
            <a:off x="753019" y="3846815"/>
            <a:ext cx="22910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*espada = sword</a:t>
            </a:r>
          </a:p>
        </p:txBody>
      </p:sp>
      <p:sp>
        <p:nvSpPr>
          <p:cNvPr id="37" name="CuadroTexto 36">
            <a:extLst>
              <a:ext uri="{FF2B5EF4-FFF2-40B4-BE49-F238E27FC236}">
                <a16:creationId xmlns:a16="http://schemas.microsoft.com/office/drawing/2014/main" id="{05992721-D319-1F47-AE96-9F8B3DB701EC}"/>
              </a:ext>
            </a:extLst>
          </p:cNvPr>
          <p:cNvSpPr txBox="1"/>
          <p:nvPr/>
        </p:nvSpPr>
        <p:spPr>
          <a:xfrm>
            <a:off x="2991169" y="3835728"/>
            <a:ext cx="2249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*roto/a = broken</a:t>
            </a:r>
          </a:p>
        </p:txBody>
      </p:sp>
      <p:sp>
        <p:nvSpPr>
          <p:cNvPr id="39" name="CuadroTexto 38">
            <a:extLst>
              <a:ext uri="{FF2B5EF4-FFF2-40B4-BE49-F238E27FC236}">
                <a16:creationId xmlns:a16="http://schemas.microsoft.com/office/drawing/2014/main" id="{1C43C63B-9F83-C846-994D-1D031513AF48}"/>
              </a:ext>
            </a:extLst>
          </p:cNvPr>
          <p:cNvSpPr txBox="1"/>
          <p:nvPr/>
        </p:nvSpPr>
        <p:spPr>
          <a:xfrm>
            <a:off x="7690548" y="4593162"/>
            <a:ext cx="1984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*dócil = docile</a:t>
            </a:r>
          </a:p>
        </p:txBody>
      </p:sp>
      <p:sp>
        <p:nvSpPr>
          <p:cNvPr id="40" name="CuadroTexto 39">
            <a:extLst>
              <a:ext uri="{FF2B5EF4-FFF2-40B4-BE49-F238E27FC236}">
                <a16:creationId xmlns:a16="http://schemas.microsoft.com/office/drawing/2014/main" id="{A918A5F0-3CB2-3940-80BD-FDF34736AA68}"/>
              </a:ext>
            </a:extLst>
          </p:cNvPr>
          <p:cNvSpPr txBox="1"/>
          <p:nvPr/>
        </p:nvSpPr>
        <p:spPr>
          <a:xfrm>
            <a:off x="1353904" y="5988818"/>
            <a:ext cx="27863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*escultura= sculpture</a:t>
            </a:r>
          </a:p>
        </p:txBody>
      </p:sp>
      <p:sp>
        <p:nvSpPr>
          <p:cNvPr id="41" name="CuadroTexto 40">
            <a:extLst>
              <a:ext uri="{FF2B5EF4-FFF2-40B4-BE49-F238E27FC236}">
                <a16:creationId xmlns:a16="http://schemas.microsoft.com/office/drawing/2014/main" id="{EF11E04D-5FB0-304F-8B93-5526F08EA48C}"/>
              </a:ext>
            </a:extLst>
          </p:cNvPr>
          <p:cNvSpPr txBox="1"/>
          <p:nvPr/>
        </p:nvSpPr>
        <p:spPr>
          <a:xfrm>
            <a:off x="7059391" y="5980944"/>
            <a:ext cx="23022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*alcázar= fortress</a:t>
            </a:r>
          </a:p>
        </p:txBody>
      </p:sp>
      <p:sp>
        <p:nvSpPr>
          <p:cNvPr id="42" name="CuadroTexto 41">
            <a:extLst>
              <a:ext uri="{FF2B5EF4-FFF2-40B4-BE49-F238E27FC236}">
                <a16:creationId xmlns:a16="http://schemas.microsoft.com/office/drawing/2014/main" id="{87E6B86D-0EE8-044F-A165-D32138BE3FCF}"/>
              </a:ext>
            </a:extLst>
          </p:cNvPr>
          <p:cNvSpPr txBox="1"/>
          <p:nvPr/>
        </p:nvSpPr>
        <p:spPr>
          <a:xfrm>
            <a:off x="3782852" y="3117051"/>
            <a:ext cx="27622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*hidalgo= nobleman</a:t>
            </a:r>
          </a:p>
        </p:txBody>
      </p:sp>
      <p:pic>
        <p:nvPicPr>
          <p:cNvPr id="5" name="Imagen 4">
            <a:extLst>
              <a:ext uri="{FF2B5EF4-FFF2-40B4-BE49-F238E27FC236}">
                <a16:creationId xmlns:a16="http://schemas.microsoft.com/office/drawing/2014/main" id="{1E7CC723-A226-C84B-A9E4-562CBF7DD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657707" y="2457340"/>
            <a:ext cx="1285632" cy="867128"/>
          </a:xfrm>
          <a:prstGeom prst="rect">
            <a:avLst/>
          </a:prstGeom>
        </p:spPr>
      </p:pic>
      <p:pic>
        <p:nvPicPr>
          <p:cNvPr id="18" name="Imagen 17">
            <a:extLst>
              <a:ext uri="{FF2B5EF4-FFF2-40B4-BE49-F238E27FC236}">
                <a16:creationId xmlns:a16="http://schemas.microsoft.com/office/drawing/2014/main" id="{F0FC9205-9E4B-7E4A-BC4F-2F48ECCA06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81710" y="3984685"/>
            <a:ext cx="1329730" cy="1622631"/>
          </a:xfrm>
          <a:prstGeom prst="rect">
            <a:avLst/>
          </a:prstGeom>
        </p:spPr>
      </p:pic>
      <p:sp>
        <p:nvSpPr>
          <p:cNvPr id="44" name="Action Button: Custom 4">
            <a:hlinkClick r:id="" action="ppaction://noaction" highlightClick="1">
              <a:snd r:embed="rId6" name="1 El protagonista era.wav"/>
            </a:hlinkClick>
            <a:extLst>
              <a:ext uri="{FF2B5EF4-FFF2-40B4-BE49-F238E27FC236}">
                <a16:creationId xmlns:a16="http://schemas.microsoft.com/office/drawing/2014/main" id="{487E87BD-93B2-A14E-9466-D667F2CD303E}"/>
              </a:ext>
            </a:extLst>
          </p:cNvPr>
          <p:cNvSpPr/>
          <p:nvPr/>
        </p:nvSpPr>
        <p:spPr>
          <a:xfrm>
            <a:off x="228599" y="28614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5">
            <a:hlinkClick r:id="" action="ppaction://noaction" highlightClick="1">
              <a:snd r:embed="rId7" name="2 Su espada.wav"/>
            </a:hlinkClick>
            <a:extLst>
              <a:ext uri="{FF2B5EF4-FFF2-40B4-BE49-F238E27FC236}">
                <a16:creationId xmlns:a16="http://schemas.microsoft.com/office/drawing/2014/main" id="{22CD4BBD-4E2E-274C-A85E-9978E22878FB}"/>
              </a:ext>
            </a:extLst>
          </p:cNvPr>
          <p:cNvSpPr/>
          <p:nvPr/>
        </p:nvSpPr>
        <p:spPr>
          <a:xfrm>
            <a:off x="228599" y="3546041"/>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6">
            <a:hlinkClick r:id="" action="ppaction://noaction" highlightClick="1">
              <a:snd r:embed="rId8" name="3 Teni%CC%81a un.wav"/>
            </a:hlinkClick>
            <a:extLst>
              <a:ext uri="{FF2B5EF4-FFF2-40B4-BE49-F238E27FC236}">
                <a16:creationId xmlns:a16="http://schemas.microsoft.com/office/drawing/2014/main" id="{3DB4554B-2FE7-8748-9E57-4E0DD65E78A9}"/>
              </a:ext>
            </a:extLst>
          </p:cNvPr>
          <p:cNvSpPr/>
          <p:nvPr/>
        </p:nvSpPr>
        <p:spPr>
          <a:xfrm>
            <a:off x="228599" y="42466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7">
            <a:hlinkClick r:id="" action="ppaction://noaction" highlightClick="1">
              <a:snd r:embed="rId9" name="4 Queri%CC%81a conseguir.wav"/>
            </a:hlinkClick>
            <a:extLst>
              <a:ext uri="{FF2B5EF4-FFF2-40B4-BE49-F238E27FC236}">
                <a16:creationId xmlns:a16="http://schemas.microsoft.com/office/drawing/2014/main" id="{69BA7ACD-3A1B-AF4B-B4A6-9770C139DB77}"/>
              </a:ext>
            </a:extLst>
          </p:cNvPr>
          <p:cNvSpPr/>
          <p:nvPr/>
        </p:nvSpPr>
        <p:spPr>
          <a:xfrm>
            <a:off x="228599" y="4965330"/>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8">
            <a:hlinkClick r:id="" action="ppaction://noaction" highlightClick="1">
              <a:snd r:embed="rId10" name="5 Hay una escultura.wav"/>
            </a:hlinkClick>
            <a:extLst>
              <a:ext uri="{FF2B5EF4-FFF2-40B4-BE49-F238E27FC236}">
                <a16:creationId xmlns:a16="http://schemas.microsoft.com/office/drawing/2014/main" id="{7E3918E9-C1DC-304F-A519-B65C37521547}"/>
              </a:ext>
            </a:extLst>
          </p:cNvPr>
          <p:cNvSpPr/>
          <p:nvPr/>
        </p:nvSpPr>
        <p:spPr>
          <a:xfrm>
            <a:off x="228599" y="5669486"/>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81493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9" grpId="0"/>
      <p:bldP spid="20" grpId="0"/>
      <p:bldP spid="21" grpId="0"/>
      <p:bldP spid="22" grpId="0"/>
      <p:bldP spid="23" grpId="0"/>
      <p:bldP spid="24" grpId="0"/>
      <p:bldP spid="25" grpId="0"/>
      <p:bldP spid="27" grpId="0"/>
      <p:bldP spid="28" grpId="0"/>
      <p:bldP spid="29" grpId="0"/>
      <p:bldP spid="31" grpId="0"/>
      <p:bldP spid="32" grpId="0"/>
      <p:bldP spid="33" grpId="0"/>
      <p:bldP spid="34" grpId="0"/>
      <p:bldP spid="35" grpId="0"/>
      <p:bldP spid="3" grpId="0"/>
      <p:bldP spid="36" grpId="0"/>
      <p:bldP spid="37" grpId="0"/>
      <p:bldP spid="39" grpId="0"/>
      <p:bldP spid="40" grpId="0"/>
      <p:bldP spid="41"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133349" y="1187038"/>
            <a:ext cx="10153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a:ea typeface="+mn-ea"/>
                <a:cs typeface="+mn-cs"/>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28599" y="1611844"/>
            <a:ext cx="11712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vowel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be no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323849" y="2073509"/>
            <a:ext cx="117120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consonant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except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1" i="0" u="none" strike="noStrike" kern="1200" cap="none" spc="0" normalizeH="0" baseline="0" noProof="0" dirty="0">
                <a:ln>
                  <a:noFill/>
                </a:ln>
                <a:solidFill>
                  <a:srgbClr val="E56700"/>
                </a:solidFill>
                <a:effectLst/>
                <a:uLnTx/>
                <a:uFillTx/>
                <a:latin typeface="Century Gothic"/>
                <a:ea typeface="+mn-ea"/>
                <a:cs typeface="+mn-cs"/>
              </a:rPr>
              <a:t>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1" i="0" u="none" strike="noStrike" kern="1200" cap="none" spc="0" normalizeH="0" baseline="0" noProof="0" dirty="0">
                <a:ln>
                  <a:noFill/>
                </a:ln>
                <a:solidFill>
                  <a:srgbClr val="E56700"/>
                </a:solidFill>
                <a:effectLst/>
                <a:uLnTx/>
                <a:uFillTx/>
                <a:latin typeface="Century Gothic"/>
                <a:ea typeface="+mn-ea"/>
                <a:cs typeface="+mn-cs"/>
              </a:rPr>
              <a:t>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be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17053" y="2946655"/>
            <a:ext cx="20648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¡Ahora tú! </a:t>
            </a:r>
          </a:p>
        </p:txBody>
      </p:sp>
      <p:sp>
        <p:nvSpPr>
          <p:cNvPr id="33" name="CuadroTexto 32">
            <a:extLst>
              <a:ext uri="{FF2B5EF4-FFF2-40B4-BE49-F238E27FC236}">
                <a16:creationId xmlns:a16="http://schemas.microsoft.com/office/drawing/2014/main" id="{E45A7B8D-0496-6E4B-B7BC-82C102D7A4E5}"/>
              </a:ext>
            </a:extLst>
          </p:cNvPr>
          <p:cNvSpPr txBox="1"/>
          <p:nvPr/>
        </p:nvSpPr>
        <p:spPr>
          <a:xfrm>
            <a:off x="228598" y="3435705"/>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A lee sus frases a estudiante B.</a:t>
            </a:r>
          </a:p>
        </p:txBody>
      </p:sp>
      <p:sp>
        <p:nvSpPr>
          <p:cNvPr id="34" name="CuadroTexto 33">
            <a:extLst>
              <a:ext uri="{FF2B5EF4-FFF2-40B4-BE49-F238E27FC236}">
                <a16:creationId xmlns:a16="http://schemas.microsoft.com/office/drawing/2014/main" id="{F8BA0640-45FB-3A4F-B033-B5FD2B73355C}"/>
              </a:ext>
            </a:extLst>
          </p:cNvPr>
          <p:cNvSpPr txBox="1"/>
          <p:nvPr/>
        </p:nvSpPr>
        <p:spPr>
          <a:xfrm>
            <a:off x="228598" y="3924755"/>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 escucha y escribe las palabras. ¡Debes pensar en las tildes!</a:t>
            </a:r>
          </a:p>
        </p:txBody>
      </p:sp>
      <p:sp>
        <p:nvSpPr>
          <p:cNvPr id="35" name="CuadroTexto 34">
            <a:extLst>
              <a:ext uri="{FF2B5EF4-FFF2-40B4-BE49-F238E27FC236}">
                <a16:creationId xmlns:a16="http://schemas.microsoft.com/office/drawing/2014/main" id="{AAADB8EC-1491-FA4C-AEBB-1AA798833653}"/>
              </a:ext>
            </a:extLst>
          </p:cNvPr>
          <p:cNvSpPr txBox="1"/>
          <p:nvPr/>
        </p:nvSpPr>
        <p:spPr>
          <a:xfrm>
            <a:off x="228598" y="5571598"/>
            <a:ext cx="41408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enemigo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bastante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débil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3" name="Llamada ovalada 2">
            <a:extLst>
              <a:ext uri="{FF2B5EF4-FFF2-40B4-BE49-F238E27FC236}">
                <a16:creationId xmlns:a16="http://schemas.microsoft.com/office/drawing/2014/main" id="{BCBAEF39-A27C-0248-A518-210B3CAE0EE9}"/>
              </a:ext>
            </a:extLst>
          </p:cNvPr>
          <p:cNvSpPr/>
          <p:nvPr/>
        </p:nvSpPr>
        <p:spPr>
          <a:xfrm>
            <a:off x="4152276" y="4616970"/>
            <a:ext cx="2496881" cy="1154683"/>
          </a:xfrm>
          <a:prstGeom prst="wedgeEllipseCallout">
            <a:avLst>
              <a:gd name="adj1" fmla="val -46199"/>
              <a:gd name="adj2" fmla="val 475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El enemigo es bastante débil.</a:t>
            </a:r>
          </a:p>
        </p:txBody>
      </p:sp>
      <p:sp>
        <p:nvSpPr>
          <p:cNvPr id="36" name="CuadroTexto 35">
            <a:extLst>
              <a:ext uri="{FF2B5EF4-FFF2-40B4-BE49-F238E27FC236}">
                <a16:creationId xmlns:a16="http://schemas.microsoft.com/office/drawing/2014/main" id="{606027BB-C14C-3247-84A9-B5B40B0CD5B7}"/>
              </a:ext>
            </a:extLst>
          </p:cNvPr>
          <p:cNvSpPr txBox="1"/>
          <p:nvPr/>
        </p:nvSpPr>
        <p:spPr>
          <a:xfrm>
            <a:off x="228598" y="4413465"/>
            <a:ext cx="135165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Ejemplo:</a:t>
            </a:r>
          </a:p>
        </p:txBody>
      </p:sp>
      <p:sp>
        <p:nvSpPr>
          <p:cNvPr id="37" name="CuadroTexto 36">
            <a:extLst>
              <a:ext uri="{FF2B5EF4-FFF2-40B4-BE49-F238E27FC236}">
                <a16:creationId xmlns:a16="http://schemas.microsoft.com/office/drawing/2014/main" id="{A494D587-49F1-3349-A040-C2BE37419193}"/>
              </a:ext>
            </a:extLst>
          </p:cNvPr>
          <p:cNvSpPr txBox="1"/>
          <p:nvPr/>
        </p:nvSpPr>
        <p:spPr>
          <a:xfrm>
            <a:off x="205803" y="4888745"/>
            <a:ext cx="189186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Estudiante A</a:t>
            </a:r>
          </a:p>
        </p:txBody>
      </p:sp>
      <p:sp>
        <p:nvSpPr>
          <p:cNvPr id="38" name="CuadroTexto 37">
            <a:extLst>
              <a:ext uri="{FF2B5EF4-FFF2-40B4-BE49-F238E27FC236}">
                <a16:creationId xmlns:a16="http://schemas.microsoft.com/office/drawing/2014/main" id="{952D7C50-C573-8549-BF06-5BF0A57FEAB2}"/>
              </a:ext>
            </a:extLst>
          </p:cNvPr>
          <p:cNvSpPr txBox="1"/>
          <p:nvPr/>
        </p:nvSpPr>
        <p:spPr>
          <a:xfrm>
            <a:off x="6925462" y="4784491"/>
            <a:ext cx="19976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39" name="CuadroTexto 38">
            <a:extLst>
              <a:ext uri="{FF2B5EF4-FFF2-40B4-BE49-F238E27FC236}">
                <a16:creationId xmlns:a16="http://schemas.microsoft.com/office/drawing/2014/main" id="{72631AC5-4470-3F40-B79D-19BBA8985E62}"/>
              </a:ext>
            </a:extLst>
          </p:cNvPr>
          <p:cNvSpPr txBox="1"/>
          <p:nvPr/>
        </p:nvSpPr>
        <p:spPr>
          <a:xfrm>
            <a:off x="6925462" y="5571598"/>
            <a:ext cx="47387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5" name="CuadroTexto 4">
            <a:extLst>
              <a:ext uri="{FF2B5EF4-FFF2-40B4-BE49-F238E27FC236}">
                <a16:creationId xmlns:a16="http://schemas.microsoft.com/office/drawing/2014/main" id="{2AD990B6-885D-1B46-9712-72CFD313CD49}"/>
              </a:ext>
            </a:extLst>
          </p:cNvPr>
          <p:cNvSpPr txBox="1"/>
          <p:nvPr/>
        </p:nvSpPr>
        <p:spPr>
          <a:xfrm>
            <a:off x="7460479" y="5553986"/>
            <a:ext cx="13003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enemigo</a:t>
            </a:r>
          </a:p>
        </p:txBody>
      </p:sp>
      <p:sp>
        <p:nvSpPr>
          <p:cNvPr id="40" name="CuadroTexto 39">
            <a:extLst>
              <a:ext uri="{FF2B5EF4-FFF2-40B4-BE49-F238E27FC236}">
                <a16:creationId xmlns:a16="http://schemas.microsoft.com/office/drawing/2014/main" id="{15DDEA97-874B-5B4C-A1BB-731413E6CBAB}"/>
              </a:ext>
            </a:extLst>
          </p:cNvPr>
          <p:cNvSpPr txBox="1"/>
          <p:nvPr/>
        </p:nvSpPr>
        <p:spPr>
          <a:xfrm>
            <a:off x="9037140" y="5553986"/>
            <a:ext cx="1277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bastante</a:t>
            </a:r>
          </a:p>
        </p:txBody>
      </p:sp>
      <p:sp>
        <p:nvSpPr>
          <p:cNvPr id="41" name="CuadroTexto 40">
            <a:extLst>
              <a:ext uri="{FF2B5EF4-FFF2-40B4-BE49-F238E27FC236}">
                <a16:creationId xmlns:a16="http://schemas.microsoft.com/office/drawing/2014/main" id="{B6678F97-0E0A-4441-A67A-A0E1FEC1C8FF}"/>
              </a:ext>
            </a:extLst>
          </p:cNvPr>
          <p:cNvSpPr txBox="1"/>
          <p:nvPr/>
        </p:nvSpPr>
        <p:spPr>
          <a:xfrm>
            <a:off x="10490365" y="5553986"/>
            <a:ext cx="8098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débil</a:t>
            </a:r>
          </a:p>
        </p:txBody>
      </p:sp>
      <p:pic>
        <p:nvPicPr>
          <p:cNvPr id="17" name="Imagen 16">
            <a:extLst>
              <a:ext uri="{FF2B5EF4-FFF2-40B4-BE49-F238E27FC236}">
                <a16:creationId xmlns:a16="http://schemas.microsoft.com/office/drawing/2014/main" id="{176110CF-C78D-8C44-B5F7-935A40BF3C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8644" y="4338514"/>
            <a:ext cx="1277914" cy="1017827"/>
          </a:xfrm>
          <a:prstGeom prst="rect">
            <a:avLst/>
          </a:prstGeom>
        </p:spPr>
      </p:pic>
      <p:pic>
        <p:nvPicPr>
          <p:cNvPr id="15" name="Imagen 14">
            <a:extLst>
              <a:ext uri="{FF2B5EF4-FFF2-40B4-BE49-F238E27FC236}">
                <a16:creationId xmlns:a16="http://schemas.microsoft.com/office/drawing/2014/main" id="{17866D63-CCFD-2045-A875-F47FA0052A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9157" y="2642150"/>
            <a:ext cx="1033378" cy="1203468"/>
          </a:xfrm>
          <a:prstGeom prst="rect">
            <a:avLst/>
          </a:prstGeom>
        </p:spPr>
      </p:pic>
      <p:sp>
        <p:nvSpPr>
          <p:cNvPr id="16" name="CuadroTexto 15">
            <a:extLst>
              <a:ext uri="{FF2B5EF4-FFF2-40B4-BE49-F238E27FC236}">
                <a16:creationId xmlns:a16="http://schemas.microsoft.com/office/drawing/2014/main" id="{2A533578-5303-0249-816B-131C61E4EDD2}"/>
              </a:ext>
            </a:extLst>
          </p:cNvPr>
          <p:cNvSpPr txBox="1"/>
          <p:nvPr/>
        </p:nvSpPr>
        <p:spPr>
          <a:xfrm>
            <a:off x="8847447" y="2668559"/>
            <a:ext cx="81464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7200" b="1" i="0" u="none" strike="noStrike" kern="1200" cap="none" spc="0" normalizeH="0" baseline="0" noProof="0" dirty="0">
                <a:ln>
                  <a:noFill/>
                </a:ln>
                <a:solidFill>
                  <a:srgbClr val="ED7D31"/>
                </a:solidFill>
                <a:effectLst/>
                <a:uLnTx/>
                <a:uFillTx/>
                <a:latin typeface="Century Gothic"/>
                <a:ea typeface="+mn-ea"/>
                <a:cs typeface="+mn-cs"/>
              </a:rPr>
              <a:t>á</a:t>
            </a:r>
          </a:p>
        </p:txBody>
      </p:sp>
    </p:spTree>
    <p:extLst>
      <p:ext uri="{BB962C8B-B14F-4D97-AF65-F5344CB8AC3E}">
        <p14:creationId xmlns:p14="http://schemas.microsoft.com/office/powerpoint/2010/main" val="4166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3" grpId="0"/>
      <p:bldP spid="34" grpId="0"/>
      <p:bldP spid="35" grpId="0"/>
      <p:bldP spid="3" grpId="0" animBg="1"/>
      <p:bldP spid="36" grpId="0"/>
      <p:bldP spid="37" grpId="0"/>
      <p:bldP spid="38" grpId="0"/>
      <p:bldP spid="39" grpId="0"/>
      <p:bldP spid="5" grpId="0"/>
      <p:bldP spid="40" grpId="0"/>
      <p:bldP spid="41"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CuadroTexto 25">
            <a:extLst>
              <a:ext uri="{FF2B5EF4-FFF2-40B4-BE49-F238E27FC236}">
                <a16:creationId xmlns:a16="http://schemas.microsoft.com/office/drawing/2014/main" id="{66AC81C6-796A-C04F-A298-22DB16F949BF}"/>
              </a:ext>
            </a:extLst>
          </p:cNvPr>
          <p:cNvSpPr txBox="1"/>
          <p:nvPr/>
        </p:nvSpPr>
        <p:spPr>
          <a:xfrm>
            <a:off x="455544" y="726038"/>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túnel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entonces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encontró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gigante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7" name="CuadroTexto 26">
            <a:extLst>
              <a:ext uri="{FF2B5EF4-FFF2-40B4-BE49-F238E27FC236}">
                <a16:creationId xmlns:a16="http://schemas.microsoft.com/office/drawing/2014/main" id="{53F7C260-C741-9247-8009-B721B836455D}"/>
              </a:ext>
            </a:extLst>
          </p:cNvPr>
          <p:cNvSpPr txBox="1"/>
          <p:nvPr/>
        </p:nvSpPr>
        <p:spPr>
          <a:xfrm>
            <a:off x="6542552" y="4793215"/>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estatua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ángel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mármol.</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CuadroTexto 29">
            <a:extLst>
              <a:ext uri="{FF2B5EF4-FFF2-40B4-BE49-F238E27FC236}">
                <a16:creationId xmlns:a16="http://schemas.microsoft.com/office/drawing/2014/main" id="{351285DD-4ACB-3E41-8700-90D4A3F4262B}"/>
              </a:ext>
            </a:extLst>
          </p:cNvPr>
          <p:cNvSpPr txBox="1"/>
          <p:nvPr/>
        </p:nvSpPr>
        <p:spPr>
          <a:xfrm>
            <a:off x="455544" y="1354344"/>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nombre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no era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fácil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46" name="CuadroTexto 45">
            <a:extLst>
              <a:ext uri="{FF2B5EF4-FFF2-40B4-BE49-F238E27FC236}">
                <a16:creationId xmlns:a16="http://schemas.microsoft.com/office/drawing/2014/main" id="{F4993949-43A1-9A4E-9CBD-5750B94DDE2D}"/>
              </a:ext>
            </a:extLst>
          </p:cNvPr>
          <p:cNvSpPr txBox="1"/>
          <p:nvPr/>
        </p:nvSpPr>
        <p:spPr>
          <a:xfrm>
            <a:off x="6542552" y="41476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vivienda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había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césped</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7" name="CuadroTexto 46">
            <a:extLst>
              <a:ext uri="{FF2B5EF4-FFF2-40B4-BE49-F238E27FC236}">
                <a16:creationId xmlns:a16="http://schemas.microsoft.com/office/drawing/2014/main" id="{0A5624CB-AA94-5242-B4E4-B61BE1A3F360}"/>
              </a:ext>
            </a:extLst>
          </p:cNvPr>
          <p:cNvSpPr txBox="1"/>
          <p:nvPr/>
        </p:nvSpPr>
        <p:spPr>
          <a:xfrm>
            <a:off x="455543" y="2610956"/>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líder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grupo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porque era muy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ágil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8" name="CuadroTexto 47">
            <a:extLst>
              <a:ext uri="{FF2B5EF4-FFF2-40B4-BE49-F238E27FC236}">
                <a16:creationId xmlns:a16="http://schemas.microsoft.com/office/drawing/2014/main" id="{92A795F8-02AD-E344-90FF-6561FD789B36}"/>
              </a:ext>
            </a:extLst>
          </p:cNvPr>
          <p:cNvSpPr txBox="1"/>
          <p:nvPr/>
        </p:nvSpPr>
        <p:spPr>
          <a:xfrm>
            <a:off x="455544" y="1982650"/>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carácter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muy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fuerte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unos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bíceps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enormes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51" name="CuadroTexto 50">
            <a:extLst>
              <a:ext uri="{FF2B5EF4-FFF2-40B4-BE49-F238E27FC236}">
                <a16:creationId xmlns:a16="http://schemas.microsoft.com/office/drawing/2014/main" id="{5DD5BCF6-F11A-6944-A9F0-D9887711FAC7}"/>
              </a:ext>
            </a:extLst>
          </p:cNvPr>
          <p:cNvSpPr txBox="1"/>
          <p:nvPr/>
        </p:nvSpPr>
        <p:spPr>
          <a:xfrm>
            <a:off x="6542552" y="3483156"/>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Cádiz</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para visitar a la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dama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52" name="CuadroTexto 51">
            <a:extLst>
              <a:ext uri="{FF2B5EF4-FFF2-40B4-BE49-F238E27FC236}">
                <a16:creationId xmlns:a16="http://schemas.microsoft.com/office/drawing/2014/main" id="{7AC714CF-88D3-0C44-BC08-E9A037A87BE2}"/>
              </a:ext>
            </a:extLst>
          </p:cNvPr>
          <p:cNvSpPr txBox="1"/>
          <p:nvPr/>
        </p:nvSpPr>
        <p:spPr>
          <a:xfrm>
            <a:off x="6542552" y="5478232"/>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monumento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era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maravilloso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pero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frágil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5544" y="4830067"/>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__________ de un __________ de __________</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5544" y="4168634"/>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55544" y="35072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55544" y="54915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_____________ era _____________ pero __________.</a:t>
            </a:r>
          </a:p>
        </p:txBody>
      </p:sp>
      <p:sp>
        <p:nvSpPr>
          <p:cNvPr id="3" name="CuadroTexto 2">
            <a:extLst>
              <a:ext uri="{FF2B5EF4-FFF2-40B4-BE49-F238E27FC236}">
                <a16:creationId xmlns:a16="http://schemas.microsoft.com/office/drawing/2014/main" id="{27B384AF-8167-AA48-A08F-6A3D0FE753B1}"/>
              </a:ext>
            </a:extLst>
          </p:cNvPr>
          <p:cNvSpPr txBox="1"/>
          <p:nvPr/>
        </p:nvSpPr>
        <p:spPr>
          <a:xfrm>
            <a:off x="1156072" y="3188535"/>
            <a:ext cx="3467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0" name="CuadroTexto 19">
            <a:extLst>
              <a:ext uri="{FF2B5EF4-FFF2-40B4-BE49-F238E27FC236}">
                <a16:creationId xmlns:a16="http://schemas.microsoft.com/office/drawing/2014/main" id="{9C702829-215D-434F-95CD-F36D03790E67}"/>
              </a:ext>
            </a:extLst>
          </p:cNvPr>
          <p:cNvSpPr txBox="1"/>
          <p:nvPr/>
        </p:nvSpPr>
        <p:spPr>
          <a:xfrm>
            <a:off x="7274401" y="3188535"/>
            <a:ext cx="3467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07647"/>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1360751"/>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2666958"/>
            <a:ext cx="51196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2013855"/>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 muy __________ y unos __________ __________.</a:t>
            </a:r>
          </a:p>
        </p:txBody>
      </p:sp>
    </p:spTree>
    <p:extLst>
      <p:ext uri="{BB962C8B-B14F-4D97-AF65-F5344CB8AC3E}">
        <p14:creationId xmlns:p14="http://schemas.microsoft.com/office/powerpoint/2010/main" val="1307641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1020" y="3484167"/>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__________ de un __________ de __________</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1020" y="2132232"/>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63759" y="780297"/>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63759" y="4836101"/>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_____________ era _____________ pero __________.</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54684"/>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2128305"/>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4875548"/>
            <a:ext cx="51196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3501926"/>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 muy __________ y unos __________ __________.</a:t>
            </a:r>
          </a:p>
        </p:txBody>
      </p:sp>
      <p:sp>
        <p:nvSpPr>
          <p:cNvPr id="4" name="CuadroTexto 3">
            <a:extLst>
              <a:ext uri="{FF2B5EF4-FFF2-40B4-BE49-F238E27FC236}">
                <a16:creationId xmlns:a16="http://schemas.microsoft.com/office/drawing/2014/main" id="{70DBEDB9-1475-0E4C-8FC0-E8AEE2CC7718}"/>
              </a:ext>
            </a:extLst>
          </p:cNvPr>
          <p:cNvSpPr txBox="1"/>
          <p:nvPr/>
        </p:nvSpPr>
        <p:spPr>
          <a:xfrm>
            <a:off x="2283352" y="755381"/>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Cádiz</a:t>
            </a:r>
          </a:p>
        </p:txBody>
      </p:sp>
      <p:sp>
        <p:nvSpPr>
          <p:cNvPr id="31" name="CuadroTexto 30">
            <a:extLst>
              <a:ext uri="{FF2B5EF4-FFF2-40B4-BE49-F238E27FC236}">
                <a16:creationId xmlns:a16="http://schemas.microsoft.com/office/drawing/2014/main" id="{81FD8A20-1CFE-4641-8F95-ED27D2144046}"/>
              </a:ext>
            </a:extLst>
          </p:cNvPr>
          <p:cNvSpPr txBox="1"/>
          <p:nvPr/>
        </p:nvSpPr>
        <p:spPr>
          <a:xfrm>
            <a:off x="642549" y="1062572"/>
            <a:ext cx="9348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dama</a:t>
            </a:r>
          </a:p>
        </p:txBody>
      </p:sp>
      <p:sp>
        <p:nvSpPr>
          <p:cNvPr id="32" name="CuadroTexto 31">
            <a:extLst>
              <a:ext uri="{FF2B5EF4-FFF2-40B4-BE49-F238E27FC236}">
                <a16:creationId xmlns:a16="http://schemas.microsoft.com/office/drawing/2014/main" id="{90BD10D6-5665-294F-A1F7-42F32F462779}"/>
              </a:ext>
            </a:extLst>
          </p:cNvPr>
          <p:cNvSpPr txBox="1"/>
          <p:nvPr/>
        </p:nvSpPr>
        <p:spPr>
          <a:xfrm>
            <a:off x="2849729" y="2079916"/>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vivienda</a:t>
            </a:r>
          </a:p>
        </p:txBody>
      </p:sp>
      <p:sp>
        <p:nvSpPr>
          <p:cNvPr id="33" name="CuadroTexto 32">
            <a:extLst>
              <a:ext uri="{FF2B5EF4-FFF2-40B4-BE49-F238E27FC236}">
                <a16:creationId xmlns:a16="http://schemas.microsoft.com/office/drawing/2014/main" id="{41F34A8C-67FF-8E49-9BA8-959276CC170A}"/>
              </a:ext>
            </a:extLst>
          </p:cNvPr>
          <p:cNvSpPr txBox="1"/>
          <p:nvPr/>
        </p:nvSpPr>
        <p:spPr>
          <a:xfrm>
            <a:off x="546368" y="2418042"/>
            <a:ext cx="11272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césped</a:t>
            </a:r>
          </a:p>
        </p:txBody>
      </p:sp>
      <p:sp>
        <p:nvSpPr>
          <p:cNvPr id="34" name="CuadroTexto 33">
            <a:extLst>
              <a:ext uri="{FF2B5EF4-FFF2-40B4-BE49-F238E27FC236}">
                <a16:creationId xmlns:a16="http://schemas.microsoft.com/office/drawing/2014/main" id="{CFC6F6E1-3A54-5043-80CA-ED81877F6F23}"/>
              </a:ext>
            </a:extLst>
          </p:cNvPr>
          <p:cNvSpPr txBox="1"/>
          <p:nvPr/>
        </p:nvSpPr>
        <p:spPr>
          <a:xfrm>
            <a:off x="3661292" y="3468766"/>
            <a:ext cx="11079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estatua</a:t>
            </a:r>
          </a:p>
        </p:txBody>
      </p:sp>
      <p:sp>
        <p:nvSpPr>
          <p:cNvPr id="35" name="CuadroTexto 34">
            <a:extLst>
              <a:ext uri="{FF2B5EF4-FFF2-40B4-BE49-F238E27FC236}">
                <a16:creationId xmlns:a16="http://schemas.microsoft.com/office/drawing/2014/main" id="{EBC9A7BB-C0DE-074B-A394-42B6E204B0B7}"/>
              </a:ext>
            </a:extLst>
          </p:cNvPr>
          <p:cNvSpPr txBox="1"/>
          <p:nvPr/>
        </p:nvSpPr>
        <p:spPr>
          <a:xfrm>
            <a:off x="1015347" y="3757802"/>
            <a:ext cx="902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ángel</a:t>
            </a:r>
          </a:p>
        </p:txBody>
      </p:sp>
      <p:sp>
        <p:nvSpPr>
          <p:cNvPr id="36" name="CuadroTexto 35">
            <a:extLst>
              <a:ext uri="{FF2B5EF4-FFF2-40B4-BE49-F238E27FC236}">
                <a16:creationId xmlns:a16="http://schemas.microsoft.com/office/drawing/2014/main" id="{BD8F4235-C745-1B40-8276-7D233F438EC9}"/>
              </a:ext>
            </a:extLst>
          </p:cNvPr>
          <p:cNvSpPr txBox="1"/>
          <p:nvPr/>
        </p:nvSpPr>
        <p:spPr>
          <a:xfrm>
            <a:off x="2740230" y="3784064"/>
            <a:ext cx="11416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mármol</a:t>
            </a:r>
          </a:p>
        </p:txBody>
      </p:sp>
      <p:sp>
        <p:nvSpPr>
          <p:cNvPr id="37" name="CuadroTexto 36">
            <a:extLst>
              <a:ext uri="{FF2B5EF4-FFF2-40B4-BE49-F238E27FC236}">
                <a16:creationId xmlns:a16="http://schemas.microsoft.com/office/drawing/2014/main" id="{341D60C2-B851-C743-88C8-01A7A9CCD94B}"/>
              </a:ext>
            </a:extLst>
          </p:cNvPr>
          <p:cNvSpPr txBox="1"/>
          <p:nvPr/>
        </p:nvSpPr>
        <p:spPr>
          <a:xfrm>
            <a:off x="1040864" y="4813798"/>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monumento</a:t>
            </a:r>
          </a:p>
        </p:txBody>
      </p:sp>
      <p:sp>
        <p:nvSpPr>
          <p:cNvPr id="38" name="CuadroTexto 37">
            <a:extLst>
              <a:ext uri="{FF2B5EF4-FFF2-40B4-BE49-F238E27FC236}">
                <a16:creationId xmlns:a16="http://schemas.microsoft.com/office/drawing/2014/main" id="{8EF57B9D-9CA2-6B4C-BAB1-2000F330A54D}"/>
              </a:ext>
            </a:extLst>
          </p:cNvPr>
          <p:cNvSpPr txBox="1"/>
          <p:nvPr/>
        </p:nvSpPr>
        <p:spPr>
          <a:xfrm>
            <a:off x="3311059" y="4808236"/>
            <a:ext cx="16129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maravilloso</a:t>
            </a:r>
          </a:p>
        </p:txBody>
      </p:sp>
      <p:sp>
        <p:nvSpPr>
          <p:cNvPr id="39" name="CuadroTexto 38">
            <a:extLst>
              <a:ext uri="{FF2B5EF4-FFF2-40B4-BE49-F238E27FC236}">
                <a16:creationId xmlns:a16="http://schemas.microsoft.com/office/drawing/2014/main" id="{2C03CD31-1F75-1A49-9F28-9578EDDF8952}"/>
              </a:ext>
            </a:extLst>
          </p:cNvPr>
          <p:cNvSpPr txBox="1"/>
          <p:nvPr/>
        </p:nvSpPr>
        <p:spPr>
          <a:xfrm>
            <a:off x="1370107" y="5116324"/>
            <a:ext cx="8002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frágil</a:t>
            </a:r>
          </a:p>
        </p:txBody>
      </p:sp>
      <p:sp>
        <p:nvSpPr>
          <p:cNvPr id="40" name="CuadroTexto 39">
            <a:extLst>
              <a:ext uri="{FF2B5EF4-FFF2-40B4-BE49-F238E27FC236}">
                <a16:creationId xmlns:a16="http://schemas.microsoft.com/office/drawing/2014/main" id="{3491F5FC-2810-CD4B-A80A-B12F7644AACD}"/>
              </a:ext>
            </a:extLst>
          </p:cNvPr>
          <p:cNvSpPr txBox="1"/>
          <p:nvPr/>
        </p:nvSpPr>
        <p:spPr>
          <a:xfrm>
            <a:off x="8287643" y="732033"/>
            <a:ext cx="7938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túnel</a:t>
            </a:r>
          </a:p>
        </p:txBody>
      </p:sp>
      <p:sp>
        <p:nvSpPr>
          <p:cNvPr id="41" name="CuadroTexto 40">
            <a:extLst>
              <a:ext uri="{FF2B5EF4-FFF2-40B4-BE49-F238E27FC236}">
                <a16:creationId xmlns:a16="http://schemas.microsoft.com/office/drawing/2014/main" id="{B776216F-60D5-D142-88EF-E97A73A7B93F}"/>
              </a:ext>
            </a:extLst>
          </p:cNvPr>
          <p:cNvSpPr txBox="1"/>
          <p:nvPr/>
        </p:nvSpPr>
        <p:spPr>
          <a:xfrm>
            <a:off x="9562411" y="734130"/>
            <a:ext cx="13356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entonces</a:t>
            </a:r>
          </a:p>
        </p:txBody>
      </p:sp>
      <p:sp>
        <p:nvSpPr>
          <p:cNvPr id="42" name="CuadroTexto 41">
            <a:extLst>
              <a:ext uri="{FF2B5EF4-FFF2-40B4-BE49-F238E27FC236}">
                <a16:creationId xmlns:a16="http://schemas.microsoft.com/office/drawing/2014/main" id="{BDDD57BE-5CA4-DC4B-BA08-A85EFD3858C6}"/>
              </a:ext>
            </a:extLst>
          </p:cNvPr>
          <p:cNvSpPr txBox="1"/>
          <p:nvPr/>
        </p:nvSpPr>
        <p:spPr>
          <a:xfrm>
            <a:off x="8341534" y="1059810"/>
            <a:ext cx="11496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gigante</a:t>
            </a:r>
          </a:p>
        </p:txBody>
      </p:sp>
      <p:sp>
        <p:nvSpPr>
          <p:cNvPr id="43" name="CuadroTexto 42">
            <a:extLst>
              <a:ext uri="{FF2B5EF4-FFF2-40B4-BE49-F238E27FC236}">
                <a16:creationId xmlns:a16="http://schemas.microsoft.com/office/drawing/2014/main" id="{7C011C08-D5A0-CF47-AA50-3140996BA2B6}"/>
              </a:ext>
            </a:extLst>
          </p:cNvPr>
          <p:cNvSpPr txBox="1"/>
          <p:nvPr/>
        </p:nvSpPr>
        <p:spPr>
          <a:xfrm>
            <a:off x="9965223" y="2101171"/>
            <a:ext cx="11576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nombre</a:t>
            </a:r>
          </a:p>
        </p:txBody>
      </p:sp>
      <p:sp>
        <p:nvSpPr>
          <p:cNvPr id="44" name="CuadroTexto 43">
            <a:extLst>
              <a:ext uri="{FF2B5EF4-FFF2-40B4-BE49-F238E27FC236}">
                <a16:creationId xmlns:a16="http://schemas.microsoft.com/office/drawing/2014/main" id="{7982BB57-3DEC-3141-8C98-E88B0520ECA0}"/>
              </a:ext>
            </a:extLst>
          </p:cNvPr>
          <p:cNvSpPr txBox="1"/>
          <p:nvPr/>
        </p:nvSpPr>
        <p:spPr>
          <a:xfrm>
            <a:off x="7348230" y="2436027"/>
            <a:ext cx="7120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fácil</a:t>
            </a:r>
          </a:p>
        </p:txBody>
      </p:sp>
      <p:sp>
        <p:nvSpPr>
          <p:cNvPr id="45" name="CuadroTexto 44">
            <a:extLst>
              <a:ext uri="{FF2B5EF4-FFF2-40B4-BE49-F238E27FC236}">
                <a16:creationId xmlns:a16="http://schemas.microsoft.com/office/drawing/2014/main" id="{68C3482E-07AB-AD43-A0C3-F71033651535}"/>
              </a:ext>
            </a:extLst>
          </p:cNvPr>
          <p:cNvSpPr txBox="1"/>
          <p:nvPr/>
        </p:nvSpPr>
        <p:spPr>
          <a:xfrm>
            <a:off x="8119054" y="3498368"/>
            <a:ext cx="12554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carácter</a:t>
            </a:r>
          </a:p>
        </p:txBody>
      </p:sp>
      <p:sp>
        <p:nvSpPr>
          <p:cNvPr id="49" name="CuadroTexto 48">
            <a:extLst>
              <a:ext uri="{FF2B5EF4-FFF2-40B4-BE49-F238E27FC236}">
                <a16:creationId xmlns:a16="http://schemas.microsoft.com/office/drawing/2014/main" id="{9B0A3793-67CB-E04C-9128-4D5A1BAB91A7}"/>
              </a:ext>
            </a:extLst>
          </p:cNvPr>
          <p:cNvSpPr txBox="1"/>
          <p:nvPr/>
        </p:nvSpPr>
        <p:spPr>
          <a:xfrm>
            <a:off x="10174743" y="3496134"/>
            <a:ext cx="8963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fuerte</a:t>
            </a:r>
          </a:p>
        </p:txBody>
      </p:sp>
      <p:sp>
        <p:nvSpPr>
          <p:cNvPr id="50" name="CuadroTexto 49">
            <a:extLst>
              <a:ext uri="{FF2B5EF4-FFF2-40B4-BE49-F238E27FC236}">
                <a16:creationId xmlns:a16="http://schemas.microsoft.com/office/drawing/2014/main" id="{FF0AC6AA-8AC7-B44B-A2DB-BB197C018E55}"/>
              </a:ext>
            </a:extLst>
          </p:cNvPr>
          <p:cNvSpPr txBox="1"/>
          <p:nvPr/>
        </p:nvSpPr>
        <p:spPr>
          <a:xfrm>
            <a:off x="7575386" y="3790699"/>
            <a:ext cx="10246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bíceps</a:t>
            </a:r>
          </a:p>
        </p:txBody>
      </p:sp>
      <p:sp>
        <p:nvSpPr>
          <p:cNvPr id="53" name="CuadroTexto 52">
            <a:extLst>
              <a:ext uri="{FF2B5EF4-FFF2-40B4-BE49-F238E27FC236}">
                <a16:creationId xmlns:a16="http://schemas.microsoft.com/office/drawing/2014/main" id="{418CCB4E-66CE-CC40-9FE2-C73173BD92C5}"/>
              </a:ext>
            </a:extLst>
          </p:cNvPr>
          <p:cNvSpPr txBox="1"/>
          <p:nvPr/>
        </p:nvSpPr>
        <p:spPr>
          <a:xfrm>
            <a:off x="8853663" y="3790693"/>
            <a:ext cx="12634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enormes</a:t>
            </a:r>
          </a:p>
        </p:txBody>
      </p:sp>
      <p:sp>
        <p:nvSpPr>
          <p:cNvPr id="54" name="CuadroTexto 53">
            <a:extLst>
              <a:ext uri="{FF2B5EF4-FFF2-40B4-BE49-F238E27FC236}">
                <a16:creationId xmlns:a16="http://schemas.microsoft.com/office/drawing/2014/main" id="{B6FA041A-A1F5-7C47-A21D-68DE15572281}"/>
              </a:ext>
            </a:extLst>
          </p:cNvPr>
          <p:cNvSpPr txBox="1"/>
          <p:nvPr/>
        </p:nvSpPr>
        <p:spPr>
          <a:xfrm>
            <a:off x="7878353" y="4829381"/>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líder</a:t>
            </a:r>
          </a:p>
        </p:txBody>
      </p:sp>
      <p:sp>
        <p:nvSpPr>
          <p:cNvPr id="55" name="CuadroTexto 54">
            <a:extLst>
              <a:ext uri="{FF2B5EF4-FFF2-40B4-BE49-F238E27FC236}">
                <a16:creationId xmlns:a16="http://schemas.microsoft.com/office/drawing/2014/main" id="{20C56908-D14D-694B-B379-5EB30FD383A1}"/>
              </a:ext>
            </a:extLst>
          </p:cNvPr>
          <p:cNvSpPr txBox="1"/>
          <p:nvPr/>
        </p:nvSpPr>
        <p:spPr>
          <a:xfrm>
            <a:off x="9684958" y="4814884"/>
            <a:ext cx="9236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grupo</a:t>
            </a:r>
          </a:p>
        </p:txBody>
      </p:sp>
      <p:sp>
        <p:nvSpPr>
          <p:cNvPr id="56" name="CuadroTexto 55">
            <a:extLst>
              <a:ext uri="{FF2B5EF4-FFF2-40B4-BE49-F238E27FC236}">
                <a16:creationId xmlns:a16="http://schemas.microsoft.com/office/drawing/2014/main" id="{C1F3B2CE-B403-D143-A2D2-DE20ACC6F2E3}"/>
              </a:ext>
            </a:extLst>
          </p:cNvPr>
          <p:cNvSpPr txBox="1"/>
          <p:nvPr/>
        </p:nvSpPr>
        <p:spPr>
          <a:xfrm>
            <a:off x="8916371" y="5176337"/>
            <a:ext cx="6463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ágil</a:t>
            </a:r>
          </a:p>
        </p:txBody>
      </p:sp>
      <p:sp>
        <p:nvSpPr>
          <p:cNvPr id="5" name="CuadroTexto 4">
            <a:extLst>
              <a:ext uri="{FF2B5EF4-FFF2-40B4-BE49-F238E27FC236}">
                <a16:creationId xmlns:a16="http://schemas.microsoft.com/office/drawing/2014/main" id="{BEED0095-3980-D340-AFE3-ED9BAA8B9C1E}"/>
              </a:ext>
            </a:extLst>
          </p:cNvPr>
          <p:cNvSpPr txBox="1"/>
          <p:nvPr/>
        </p:nvSpPr>
        <p:spPr>
          <a:xfrm>
            <a:off x="441399" y="1616879"/>
            <a:ext cx="18261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*dama =lady</a:t>
            </a:r>
          </a:p>
        </p:txBody>
      </p:sp>
      <p:sp>
        <p:nvSpPr>
          <p:cNvPr id="57" name="CuadroTexto 56">
            <a:extLst>
              <a:ext uri="{FF2B5EF4-FFF2-40B4-BE49-F238E27FC236}">
                <a16:creationId xmlns:a16="http://schemas.microsoft.com/office/drawing/2014/main" id="{A8DDE989-7DFC-C644-B66E-190B135F3902}"/>
              </a:ext>
            </a:extLst>
          </p:cNvPr>
          <p:cNvSpPr txBox="1"/>
          <p:nvPr/>
        </p:nvSpPr>
        <p:spPr>
          <a:xfrm>
            <a:off x="430544" y="2800499"/>
            <a:ext cx="35670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*vivienda = home, dwelling</a:t>
            </a:r>
          </a:p>
        </p:txBody>
      </p:sp>
      <p:sp>
        <p:nvSpPr>
          <p:cNvPr id="58" name="CuadroTexto 57">
            <a:extLst>
              <a:ext uri="{FF2B5EF4-FFF2-40B4-BE49-F238E27FC236}">
                <a16:creationId xmlns:a16="http://schemas.microsoft.com/office/drawing/2014/main" id="{A1F73FDF-15DE-394C-879F-7A0545C460AA}"/>
              </a:ext>
            </a:extLst>
          </p:cNvPr>
          <p:cNvSpPr txBox="1"/>
          <p:nvPr/>
        </p:nvSpPr>
        <p:spPr>
          <a:xfrm>
            <a:off x="422329" y="3128894"/>
            <a:ext cx="2137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*césped = lawn</a:t>
            </a:r>
          </a:p>
        </p:txBody>
      </p:sp>
      <p:sp>
        <p:nvSpPr>
          <p:cNvPr id="59" name="CuadroTexto 58">
            <a:extLst>
              <a:ext uri="{FF2B5EF4-FFF2-40B4-BE49-F238E27FC236}">
                <a16:creationId xmlns:a16="http://schemas.microsoft.com/office/drawing/2014/main" id="{EBE20483-197B-5D40-800E-8F95A970F62A}"/>
              </a:ext>
            </a:extLst>
          </p:cNvPr>
          <p:cNvSpPr txBox="1"/>
          <p:nvPr/>
        </p:nvSpPr>
        <p:spPr>
          <a:xfrm>
            <a:off x="428949" y="4157516"/>
            <a:ext cx="2303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*estatua = statue</a:t>
            </a:r>
          </a:p>
        </p:txBody>
      </p:sp>
      <p:sp>
        <p:nvSpPr>
          <p:cNvPr id="60" name="CuadroTexto 59">
            <a:extLst>
              <a:ext uri="{FF2B5EF4-FFF2-40B4-BE49-F238E27FC236}">
                <a16:creationId xmlns:a16="http://schemas.microsoft.com/office/drawing/2014/main" id="{BFEAAD16-44AE-FA4A-92C2-7EE1D6FE2BB4}"/>
              </a:ext>
            </a:extLst>
          </p:cNvPr>
          <p:cNvSpPr txBox="1"/>
          <p:nvPr/>
        </p:nvSpPr>
        <p:spPr>
          <a:xfrm>
            <a:off x="414041" y="4486479"/>
            <a:ext cx="24272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*mármol = marble</a:t>
            </a:r>
          </a:p>
        </p:txBody>
      </p:sp>
      <p:sp>
        <p:nvSpPr>
          <p:cNvPr id="61" name="CuadroTexto 60">
            <a:extLst>
              <a:ext uri="{FF2B5EF4-FFF2-40B4-BE49-F238E27FC236}">
                <a16:creationId xmlns:a16="http://schemas.microsoft.com/office/drawing/2014/main" id="{9B43A47F-2A17-104C-90A5-5B7A2B899BC6}"/>
              </a:ext>
            </a:extLst>
          </p:cNvPr>
          <p:cNvSpPr txBox="1"/>
          <p:nvPr/>
        </p:nvSpPr>
        <p:spPr>
          <a:xfrm>
            <a:off x="487264" y="5568357"/>
            <a:ext cx="32656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*maravilloso = marvelous</a:t>
            </a:r>
          </a:p>
        </p:txBody>
      </p:sp>
      <p:sp>
        <p:nvSpPr>
          <p:cNvPr id="63" name="CuadroTexto 62">
            <a:extLst>
              <a:ext uri="{FF2B5EF4-FFF2-40B4-BE49-F238E27FC236}">
                <a16:creationId xmlns:a16="http://schemas.microsoft.com/office/drawing/2014/main" id="{AB62BA62-F104-C545-9F93-01DA539B6592}"/>
              </a:ext>
            </a:extLst>
          </p:cNvPr>
          <p:cNvSpPr txBox="1"/>
          <p:nvPr/>
        </p:nvSpPr>
        <p:spPr>
          <a:xfrm>
            <a:off x="6570233" y="1411261"/>
            <a:ext cx="19816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*túnel = tunnel</a:t>
            </a:r>
          </a:p>
        </p:txBody>
      </p:sp>
      <p:sp>
        <p:nvSpPr>
          <p:cNvPr id="64" name="CuadroTexto 63">
            <a:extLst>
              <a:ext uri="{FF2B5EF4-FFF2-40B4-BE49-F238E27FC236}">
                <a16:creationId xmlns:a16="http://schemas.microsoft.com/office/drawing/2014/main" id="{CBD0FECF-A6B3-914A-B3C1-C210ACB3F4E5}"/>
              </a:ext>
            </a:extLst>
          </p:cNvPr>
          <p:cNvSpPr txBox="1"/>
          <p:nvPr/>
        </p:nvSpPr>
        <p:spPr>
          <a:xfrm>
            <a:off x="6570233" y="1756190"/>
            <a:ext cx="22156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*gigante = giant</a:t>
            </a:r>
          </a:p>
        </p:txBody>
      </p:sp>
      <p:sp>
        <p:nvSpPr>
          <p:cNvPr id="65" name="CuadroTexto 64">
            <a:extLst>
              <a:ext uri="{FF2B5EF4-FFF2-40B4-BE49-F238E27FC236}">
                <a16:creationId xmlns:a16="http://schemas.microsoft.com/office/drawing/2014/main" id="{8D1DFFE5-97F0-5B40-97BB-D1E538CD8CA8}"/>
              </a:ext>
            </a:extLst>
          </p:cNvPr>
          <p:cNvSpPr txBox="1"/>
          <p:nvPr/>
        </p:nvSpPr>
        <p:spPr>
          <a:xfrm>
            <a:off x="6529813" y="4183687"/>
            <a:ext cx="44037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*carácter = character, personality</a:t>
            </a:r>
          </a:p>
        </p:txBody>
      </p:sp>
      <p:sp>
        <p:nvSpPr>
          <p:cNvPr id="66" name="CuadroTexto 65">
            <a:extLst>
              <a:ext uri="{FF2B5EF4-FFF2-40B4-BE49-F238E27FC236}">
                <a16:creationId xmlns:a16="http://schemas.microsoft.com/office/drawing/2014/main" id="{A8F8BFC3-9C01-2849-89D2-2D657BC9D28F}"/>
              </a:ext>
            </a:extLst>
          </p:cNvPr>
          <p:cNvSpPr txBox="1"/>
          <p:nvPr/>
        </p:nvSpPr>
        <p:spPr>
          <a:xfrm>
            <a:off x="6482661" y="4486479"/>
            <a:ext cx="27991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*enorme = enormous</a:t>
            </a:r>
          </a:p>
        </p:txBody>
      </p:sp>
      <p:sp>
        <p:nvSpPr>
          <p:cNvPr id="67" name="CuadroTexto 66">
            <a:extLst>
              <a:ext uri="{FF2B5EF4-FFF2-40B4-BE49-F238E27FC236}">
                <a16:creationId xmlns:a16="http://schemas.microsoft.com/office/drawing/2014/main" id="{AC24F33E-01AF-394C-AD5D-4F25E105E1E0}"/>
              </a:ext>
            </a:extLst>
          </p:cNvPr>
          <p:cNvSpPr txBox="1"/>
          <p:nvPr/>
        </p:nvSpPr>
        <p:spPr>
          <a:xfrm>
            <a:off x="6529333" y="5568357"/>
            <a:ext cx="19255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*líder = leader</a:t>
            </a:r>
          </a:p>
        </p:txBody>
      </p:sp>
    </p:spTree>
    <p:extLst>
      <p:ext uri="{BB962C8B-B14F-4D97-AF65-F5344CB8AC3E}">
        <p14:creationId xmlns:p14="http://schemas.microsoft.com/office/powerpoint/2010/main" val="4985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9" grpId="0"/>
      <p:bldP spid="50" grpId="0"/>
      <p:bldP spid="53" grpId="0"/>
      <p:bldP spid="54" grpId="0"/>
      <p:bldP spid="55" grpId="0"/>
      <p:bldP spid="56" grpId="0"/>
      <p:bldP spid="5" grpId="0"/>
      <p:bldP spid="57" grpId="0"/>
      <p:bldP spid="58" grpId="0"/>
      <p:bldP spid="59" grpId="0"/>
      <p:bldP spid="60" grpId="0"/>
      <p:bldP spid="61" grpId="0"/>
      <p:bldP spid="63" grpId="0"/>
      <p:bldP spid="64" grpId="0"/>
      <p:bldP spid="65" grpId="0"/>
      <p:bldP spid="66" grpId="0"/>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122482"/>
            <a:ext cx="11514137" cy="4618561"/>
          </a:xfrm>
        </p:spPr>
        <p:txBody>
          <a:bodyPr>
            <a:normAutofit/>
          </a:bodyPr>
          <a:lstStyle/>
          <a:p>
            <a:pPr marL="342900" indent="-342900">
              <a:lnSpc>
                <a:spcPct val="200000"/>
              </a:lnSpc>
              <a:buFont typeface="Arial" panose="020B0604020202020204" pitchFamily="34" charset="0"/>
              <a:buChar char="•"/>
            </a:pPr>
            <a:r>
              <a:rPr lang="en-GB" b="1" dirty="0"/>
              <a:t>Rationale for the GCSE review</a:t>
            </a:r>
            <a:endParaRPr lang="en-GB" dirty="0"/>
          </a:p>
          <a:p>
            <a:pPr marL="342900" indent="-342900">
              <a:lnSpc>
                <a:spcPct val="200000"/>
              </a:lnSpc>
              <a:buFont typeface="Arial" panose="020B0604020202020204" pitchFamily="34" charset="0"/>
              <a:buChar char="•"/>
            </a:pPr>
            <a:r>
              <a:rPr lang="en-GB" b="1" dirty="0"/>
              <a:t>Issues with the current GCSE</a:t>
            </a:r>
            <a:endParaRPr lang="en-GB" dirty="0"/>
          </a:p>
          <a:p>
            <a:pPr marL="342900" indent="-342900">
              <a:lnSpc>
                <a:spcPct val="200000"/>
              </a:lnSpc>
              <a:buFont typeface="Arial" panose="020B0604020202020204" pitchFamily="34" charset="0"/>
              <a:buChar char="•"/>
            </a:pPr>
            <a:r>
              <a:rPr lang="en-GB" b="1" dirty="0"/>
              <a:t>2015 and 2022 Subject Content: similarities and differences</a:t>
            </a:r>
          </a:p>
          <a:p>
            <a:pPr marL="342900" indent="-342900">
              <a:lnSpc>
                <a:spcPct val="200000"/>
              </a:lnSpc>
              <a:buFont typeface="Arial" panose="020B0604020202020204" pitchFamily="34" charset="0"/>
              <a:buChar char="•"/>
            </a:pPr>
            <a:r>
              <a:rPr lang="en-GB" b="1" dirty="0"/>
              <a:t>The implications for teaching and assessment </a:t>
            </a:r>
          </a:p>
          <a:p>
            <a:pPr marL="342900" indent="-342900">
              <a:lnSpc>
                <a:spcPct val="200000"/>
              </a:lnSpc>
              <a:buFont typeface="Arial" panose="020B0604020202020204" pitchFamily="34" charset="0"/>
              <a:buChar char="•"/>
            </a:pPr>
            <a:r>
              <a:rPr lang="en-GB" b="1" dirty="0"/>
              <a:t>What we can do now</a:t>
            </a:r>
            <a:endParaRPr lang="en-GB" dirty="0"/>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Session overview</a:t>
            </a:r>
          </a:p>
        </p:txBody>
      </p:sp>
      <p:pic>
        <p:nvPicPr>
          <p:cNvPr id="4" name="Google Shape;215;p36" descr="green checkmark">
            <a:extLst>
              <a:ext uri="{FF2B5EF4-FFF2-40B4-BE49-F238E27FC236}">
                <a16:creationId xmlns:a16="http://schemas.microsoft.com/office/drawing/2014/main" id="{2E681EAC-B516-44F0-9316-F093F1ED7C5C}"/>
              </a:ext>
            </a:extLst>
          </p:cNvPr>
          <p:cNvPicPr preferRelativeResize="0"/>
          <p:nvPr/>
        </p:nvPicPr>
        <p:blipFill rotWithShape="1">
          <a:blip r:embed="rId3">
            <a:alphaModFix/>
          </a:blip>
          <a:srcRect/>
          <a:stretch/>
        </p:blipFill>
        <p:spPr>
          <a:xfrm>
            <a:off x="5340523" y="1323875"/>
            <a:ext cx="362196" cy="377289"/>
          </a:xfrm>
          <a:prstGeom prst="rect">
            <a:avLst/>
          </a:prstGeom>
          <a:noFill/>
          <a:ln>
            <a:noFill/>
          </a:ln>
        </p:spPr>
      </p:pic>
    </p:spTree>
    <p:extLst>
      <p:ext uri="{BB962C8B-B14F-4D97-AF65-F5344CB8AC3E}">
        <p14:creationId xmlns:p14="http://schemas.microsoft.com/office/powerpoint/2010/main" val="93907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8D1CCBCF-C7BB-4828-8C55-C8E9470AD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9713675" y="2708231"/>
            <a:ext cx="517321" cy="517320"/>
          </a:xfrm>
          <a:prstGeom prst="rect">
            <a:avLst/>
          </a:prstGeom>
        </p:spPr>
      </p:pic>
    </p:spTree>
    <p:extLst>
      <p:ext uri="{BB962C8B-B14F-4D97-AF65-F5344CB8AC3E}">
        <p14:creationId xmlns:p14="http://schemas.microsoft.com/office/powerpoint/2010/main" val="3931201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DB7E6DD-A149-4E64-ABA6-D51114BFC019}"/>
              </a:ext>
            </a:extLst>
          </p:cNvPr>
          <p:cNvSpPr>
            <a:spLocks noGrp="1"/>
          </p:cNvSpPr>
          <p:nvPr>
            <p:ph type="body" sz="quarter" idx="10"/>
          </p:nvPr>
        </p:nvSpPr>
        <p:spPr>
          <a:xfrm>
            <a:off x="338931" y="1624799"/>
            <a:ext cx="11514137" cy="5105400"/>
          </a:xfrm>
        </p:spPr>
        <p:txBody>
          <a:bodyPr>
            <a:normAutofit/>
          </a:bodyPr>
          <a:lstStyle/>
          <a:p>
            <a:r>
              <a:rPr lang="en-GB" dirty="0"/>
              <a:t>Teacher use of the new language…</a:t>
            </a:r>
          </a:p>
          <a:p>
            <a:pPr lvl="1"/>
            <a:r>
              <a:rPr lang="en-GB" dirty="0"/>
              <a:t> should not make things more difficult to understand</a:t>
            </a:r>
          </a:p>
          <a:p>
            <a:pPr lvl="1"/>
            <a:r>
              <a:rPr lang="en-GB" dirty="0"/>
              <a:t> needs </a:t>
            </a:r>
            <a:r>
              <a:rPr lang="en-GB" u="sng" dirty="0"/>
              <a:t>very careful planning</a:t>
            </a:r>
          </a:p>
          <a:p>
            <a:pPr lvl="1"/>
            <a:r>
              <a:rPr lang="en-GB" dirty="0"/>
              <a:t> should </a:t>
            </a:r>
            <a:r>
              <a:rPr lang="en-GB" u="sng" dirty="0"/>
              <a:t>build systematically on pupils’ prior knowledge</a:t>
            </a:r>
          </a:p>
          <a:p>
            <a:pPr lvl="1"/>
            <a:r>
              <a:rPr lang="en-GB" dirty="0"/>
              <a:t> can </a:t>
            </a:r>
            <a:r>
              <a:rPr lang="en-GB" u="sng" dirty="0"/>
              <a:t>grow incrementally with learners’ progress</a:t>
            </a:r>
          </a:p>
          <a:p>
            <a:pPr marL="0" indent="0">
              <a:buNone/>
            </a:pPr>
            <a:endParaRPr lang="en-GB" dirty="0"/>
          </a:p>
          <a:p>
            <a:r>
              <a:rPr lang="en-GB" dirty="0"/>
              <a:t>Student use of the new language…</a:t>
            </a:r>
          </a:p>
          <a:p>
            <a:pPr lvl="1"/>
            <a:r>
              <a:rPr lang="en-GB" dirty="0"/>
              <a:t> is </a:t>
            </a:r>
            <a:r>
              <a:rPr lang="en-GB" u="sng" dirty="0"/>
              <a:t>essential</a:t>
            </a:r>
            <a:r>
              <a:rPr lang="en-GB" dirty="0"/>
              <a:t> and there is strong evidence that it correlates with learning</a:t>
            </a:r>
          </a:p>
          <a:p>
            <a:pPr lvl="1"/>
            <a:r>
              <a:rPr lang="en-GB" dirty="0"/>
              <a:t> requires </a:t>
            </a:r>
            <a:r>
              <a:rPr lang="en-GB" u="sng" dirty="0"/>
              <a:t>competence</a:t>
            </a:r>
            <a:r>
              <a:rPr lang="en-GB" dirty="0"/>
              <a:t> and the </a:t>
            </a:r>
            <a:r>
              <a:rPr lang="en-GB" u="sng" dirty="0"/>
              <a:t>motivation</a:t>
            </a:r>
            <a:r>
              <a:rPr lang="en-GB" dirty="0"/>
              <a:t> to create meaning</a:t>
            </a:r>
          </a:p>
          <a:p>
            <a:pPr lvl="1"/>
            <a:r>
              <a:rPr lang="en-GB" dirty="0"/>
              <a:t> benefits from a </a:t>
            </a:r>
            <a:r>
              <a:rPr lang="en-GB" u="sng" dirty="0"/>
              <a:t>conducive classroom climate</a:t>
            </a:r>
          </a:p>
          <a:p>
            <a:pPr lvl="1"/>
            <a:r>
              <a:rPr lang="en-GB" dirty="0"/>
              <a:t>will often be </a:t>
            </a:r>
            <a:r>
              <a:rPr lang="en-GB" u="sng" dirty="0"/>
              <a:t>less fluent, less accurate and slower</a:t>
            </a:r>
            <a:r>
              <a:rPr lang="en-GB" dirty="0"/>
              <a:t> when it is unrehearsed </a:t>
            </a:r>
          </a:p>
          <a:p>
            <a:endParaRPr lang="en-GB" dirty="0"/>
          </a:p>
        </p:txBody>
      </p:sp>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p:txBody>
          <a:bodyPr>
            <a:normAutofit/>
          </a:bodyPr>
          <a:lstStyle/>
          <a:p>
            <a:r>
              <a:rPr lang="en-GB" b="1" dirty="0"/>
              <a:t>Speaking</a:t>
            </a:r>
          </a:p>
        </p:txBody>
      </p:sp>
      <p:sp>
        <p:nvSpPr>
          <p:cNvPr id="17" name="TextBox 16">
            <a:extLst>
              <a:ext uri="{FF2B5EF4-FFF2-40B4-BE49-F238E27FC236}">
                <a16:creationId xmlns:a16="http://schemas.microsoft.com/office/drawing/2014/main" id="{4D6C576D-3844-43B9-8614-5C82BC99CD85}"/>
              </a:ext>
            </a:extLst>
          </p:cNvPr>
          <p:cNvSpPr txBox="1"/>
          <p:nvPr/>
        </p:nvSpPr>
        <p:spPr>
          <a:xfrm>
            <a:off x="8464731" y="5967957"/>
            <a:ext cx="3727269" cy="369332"/>
          </a:xfrm>
          <a:prstGeom prst="rect">
            <a:avLst/>
          </a:prstGeom>
          <a:noFill/>
        </p:spPr>
        <p:txBody>
          <a:bodyPr wrap="square" rtlCol="0">
            <a:spAutoFit/>
          </a:bodyPr>
          <a:lstStyle/>
          <a:p>
            <a:pPr algn="r"/>
            <a:r>
              <a:rPr lang="en-GB" dirty="0">
                <a:solidFill>
                  <a:schemeClr val="accent5">
                    <a:lumMod val="50000"/>
                  </a:schemeClr>
                </a:solidFill>
                <a:hlinkClick r:id="rId3"/>
              </a:rPr>
              <a:t>Ofsted research review</a:t>
            </a:r>
            <a:endParaRPr lang="en-GB" dirty="0">
              <a:solidFill>
                <a:schemeClr val="accent5">
                  <a:lumMod val="50000"/>
                </a:schemeClr>
              </a:solidFill>
            </a:endParaRP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277294" y="-33288"/>
            <a:ext cx="4314176" cy="2157088"/>
          </a:xfrm>
          <a:prstGeom prst="rect">
            <a:avLst/>
          </a:prstGeom>
        </p:spPr>
      </p:pic>
      <p:sp>
        <p:nvSpPr>
          <p:cNvPr id="2" name="TextBox 1">
            <a:extLst>
              <a:ext uri="{FF2B5EF4-FFF2-40B4-BE49-F238E27FC236}">
                <a16:creationId xmlns:a16="http://schemas.microsoft.com/office/drawing/2014/main" id="{E68141B9-5E5F-49A8-87C8-113F0358F83B}"/>
              </a:ext>
            </a:extLst>
          </p:cNvPr>
          <p:cNvSpPr txBox="1"/>
          <p:nvPr/>
        </p:nvSpPr>
        <p:spPr>
          <a:xfrm>
            <a:off x="305810" y="1045257"/>
            <a:ext cx="8243539" cy="523220"/>
          </a:xfrm>
          <a:prstGeom prst="rect">
            <a:avLst/>
          </a:prstGeom>
          <a:noFill/>
        </p:spPr>
        <p:txBody>
          <a:bodyPr wrap="square" rtlCol="0">
            <a:spAutoFit/>
          </a:bodyPr>
          <a:lstStyle/>
          <a:p>
            <a:r>
              <a:rPr lang="en-GB" sz="2800" dirty="0"/>
              <a:t>Ofsted research review: languages</a:t>
            </a:r>
          </a:p>
        </p:txBody>
      </p:sp>
    </p:spTree>
    <p:extLst>
      <p:ext uri="{BB962C8B-B14F-4D97-AF65-F5344CB8AC3E}">
        <p14:creationId xmlns:p14="http://schemas.microsoft.com/office/powerpoint/2010/main" val="681827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528368" y="161944"/>
            <a:ext cx="10515600" cy="1325563"/>
          </a:xfrm>
        </p:spPr>
        <p:txBody>
          <a:bodyPr/>
          <a:lstStyle/>
          <a:p>
            <a:r>
              <a:rPr lang="en-GB" b="1" dirty="0"/>
              <a:t>Towards the new GCSE</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3090942"/>
            <a:ext cx="11135264" cy="4351338"/>
          </a:xfrm>
        </p:spPr>
        <p:txBody>
          <a:bodyPr>
            <a:normAutofit/>
          </a:bodyPr>
          <a:lstStyle/>
          <a:p>
            <a:r>
              <a:rPr lang="en-GB" dirty="0"/>
              <a:t>Using a defined word list supports planned target language use</a:t>
            </a:r>
          </a:p>
          <a:p>
            <a:r>
              <a:rPr lang="en-GB" dirty="0"/>
              <a:t>Most of the new speaking exam will be unprepared interaction</a:t>
            </a:r>
          </a:p>
          <a:p>
            <a:r>
              <a:rPr lang="en-GB" dirty="0"/>
              <a:t>Hearing and responding to teacher questions and instructions can be part of normal classroom routines</a:t>
            </a:r>
          </a:p>
          <a:p>
            <a:r>
              <a:rPr lang="en-GB" dirty="0"/>
              <a:t>Using the new language between tasks as well as within them is central not tangential practice</a:t>
            </a:r>
          </a:p>
          <a:p>
            <a:r>
              <a:rPr lang="en-GB" dirty="0"/>
              <a:t>‘Clear and comprehensible’ should be the aim for teachers and students</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pic>
        <p:nvPicPr>
          <p:cNvPr id="3" name="Picture 2">
            <a:extLst>
              <a:ext uri="{FF2B5EF4-FFF2-40B4-BE49-F238E27FC236}">
                <a16:creationId xmlns:a16="http://schemas.microsoft.com/office/drawing/2014/main" id="{3D0438ED-4EE5-44AE-B01A-3179470DFE2B}"/>
              </a:ext>
            </a:extLst>
          </p:cNvPr>
          <p:cNvPicPr>
            <a:picLocks noChangeAspect="1"/>
          </p:cNvPicPr>
          <p:nvPr/>
        </p:nvPicPr>
        <p:blipFill>
          <a:blip r:embed="rId4"/>
          <a:stretch>
            <a:fillRect/>
          </a:stretch>
        </p:blipFill>
        <p:spPr>
          <a:xfrm rot="21113337">
            <a:off x="2950824" y="1057158"/>
            <a:ext cx="5137097" cy="1521621"/>
          </a:xfrm>
          <a:prstGeom prst="rect">
            <a:avLst/>
          </a:prstGeom>
          <a:ln w="19050">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11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838200" y="161946"/>
            <a:ext cx="10515600" cy="1325563"/>
          </a:xfrm>
        </p:spPr>
        <p:txBody>
          <a:bodyPr/>
          <a:lstStyle/>
          <a:p>
            <a:r>
              <a:rPr lang="en-GB" b="1" dirty="0"/>
              <a:t>Ways forward</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1801285"/>
            <a:ext cx="11135264" cy="4351338"/>
          </a:xfrm>
        </p:spPr>
        <p:txBody>
          <a:bodyPr>
            <a:normAutofit/>
          </a:bodyPr>
          <a:lstStyle/>
          <a:p>
            <a:pPr marL="342900" indent="-342900">
              <a:buFont typeface="Arial" panose="020B0604020202020204" pitchFamily="34" charset="0"/>
              <a:buChar char="•"/>
            </a:pPr>
            <a:r>
              <a:rPr lang="en-GB" dirty="0"/>
              <a:t> plan it carefully, using your SOW</a:t>
            </a:r>
          </a:p>
          <a:p>
            <a:pPr marL="342900" indent="-342900">
              <a:buFont typeface="Arial" panose="020B0604020202020204" pitchFamily="34" charset="0"/>
              <a:buChar char="•"/>
            </a:pPr>
            <a:r>
              <a:rPr lang="en-GB" dirty="0"/>
              <a:t> pare back teacher use of TL to ensure it is clear and comprehensible to our learners</a:t>
            </a:r>
          </a:p>
          <a:p>
            <a:pPr marL="342900" indent="-342900">
              <a:buFont typeface="Arial" panose="020B0604020202020204" pitchFamily="34" charset="0"/>
              <a:buChar char="•"/>
            </a:pPr>
            <a:r>
              <a:rPr lang="en-GB" dirty="0"/>
              <a:t> deliberately use words and structures to recycle previously taught language</a:t>
            </a:r>
          </a:p>
          <a:p>
            <a:pPr marL="342900" indent="-342900">
              <a:buFont typeface="Arial" panose="020B0604020202020204" pitchFamily="34" charset="0"/>
              <a:buChar char="•"/>
            </a:pPr>
            <a:r>
              <a:rPr lang="en-GB" dirty="0"/>
              <a:t>build TL use incrementally in step with the SOW</a:t>
            </a:r>
          </a:p>
          <a:p>
            <a:pPr marL="342900" indent="-342900">
              <a:buFont typeface="Arial" panose="020B0604020202020204" pitchFamily="34" charset="0"/>
              <a:buChar char="•"/>
            </a:pPr>
            <a:r>
              <a:rPr lang="en-GB" dirty="0"/>
              <a:t>plan our own and students’ use of TL to develop speed of understanding and production over time</a:t>
            </a:r>
          </a:p>
          <a:p>
            <a:pPr marL="342900" indent="-342900">
              <a:buFont typeface="Arial" panose="020B0604020202020204" pitchFamily="34" charset="0"/>
              <a:buChar char="•"/>
            </a:pPr>
            <a:r>
              <a:rPr lang="en-GB" dirty="0"/>
              <a:t>use English when there would otherwise be a barrier to learning</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spTree>
    <p:extLst>
      <p:ext uri="{BB962C8B-B14F-4D97-AF65-F5344CB8AC3E}">
        <p14:creationId xmlns:p14="http://schemas.microsoft.com/office/powerpoint/2010/main" val="354607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52" y="170115"/>
            <a:ext cx="4869628" cy="740268"/>
          </a:xfrm>
        </p:spPr>
        <p:txBody>
          <a:bodyPr>
            <a:normAutofit/>
          </a:bodyPr>
          <a:lstStyle/>
          <a:p>
            <a:r>
              <a:rPr lang="en-GB" sz="2800" b="1" dirty="0" err="1">
                <a:solidFill>
                  <a:schemeClr val="accent1">
                    <a:lumMod val="50000"/>
                  </a:schemeClr>
                </a:solidFill>
              </a:rPr>
              <a:t>Escribir</a:t>
            </a:r>
            <a:r>
              <a:rPr lang="en-GB" sz="2800" b="1" dirty="0">
                <a:solidFill>
                  <a:schemeClr val="accent1">
                    <a:lumMod val="50000"/>
                  </a:schemeClr>
                </a:solidFill>
              </a:rPr>
              <a:t> un poema nuevo</a:t>
            </a:r>
          </a:p>
        </p:txBody>
      </p:sp>
      <p:sp>
        <p:nvSpPr>
          <p:cNvPr id="3" name="Content Placeholder 2"/>
          <p:cNvSpPr>
            <a:spLocks noGrp="1"/>
          </p:cNvSpPr>
          <p:nvPr>
            <p:ph idx="1"/>
          </p:nvPr>
        </p:nvSpPr>
        <p:spPr>
          <a:xfrm>
            <a:off x="332590" y="856402"/>
            <a:ext cx="11440758" cy="5364515"/>
          </a:xfrm>
        </p:spPr>
        <p:txBody>
          <a:bodyPr>
            <a:noAutofit/>
          </a:bodyPr>
          <a:lstStyle/>
          <a:p>
            <a:pPr marL="0" indent="0">
              <a:lnSpc>
                <a:spcPct val="150000"/>
              </a:lnSpc>
              <a:buNone/>
            </a:pPr>
            <a:r>
              <a:rPr lang="en-GB" sz="2600" dirty="0" err="1">
                <a:solidFill>
                  <a:schemeClr val="accent1">
                    <a:lumMod val="50000"/>
                  </a:schemeClr>
                </a:solidFill>
              </a:rPr>
              <a:t>Vamos</a:t>
            </a:r>
            <a:r>
              <a:rPr lang="en-GB" sz="2600" dirty="0">
                <a:solidFill>
                  <a:schemeClr val="accent1">
                    <a:lumMod val="50000"/>
                  </a:schemeClr>
                </a:solidFill>
              </a:rPr>
              <a:t> a </a:t>
            </a:r>
            <a:r>
              <a:rPr lang="en-GB" sz="2600" dirty="0" err="1">
                <a:solidFill>
                  <a:schemeClr val="accent1">
                    <a:lumMod val="50000"/>
                  </a:schemeClr>
                </a:solidFill>
              </a:rPr>
              <a:t>usar</a:t>
            </a:r>
            <a:r>
              <a:rPr lang="en-GB" sz="2600" dirty="0">
                <a:solidFill>
                  <a:schemeClr val="accent1">
                    <a:lumMod val="50000"/>
                  </a:schemeClr>
                </a:solidFill>
              </a:rPr>
              <a:t> </a:t>
            </a:r>
            <a:r>
              <a:rPr lang="en-GB" sz="2600" dirty="0" err="1">
                <a:solidFill>
                  <a:schemeClr val="accent1">
                    <a:lumMod val="50000"/>
                  </a:schemeClr>
                </a:solidFill>
              </a:rPr>
              <a:t>verbos</a:t>
            </a:r>
            <a:r>
              <a:rPr lang="en-GB" sz="2600" dirty="0">
                <a:solidFill>
                  <a:schemeClr val="accent1">
                    <a:lumMod val="50000"/>
                  </a:schemeClr>
                </a:solidFill>
              </a:rPr>
              <a:t> en –ar y </a:t>
            </a:r>
            <a:r>
              <a:rPr lang="en-GB" sz="2600" dirty="0" err="1">
                <a:solidFill>
                  <a:schemeClr val="accent1">
                    <a:lumMod val="50000"/>
                  </a:schemeClr>
                </a:solidFill>
              </a:rPr>
              <a:t>escribir</a:t>
            </a:r>
            <a:r>
              <a:rPr lang="en-GB" sz="2600" dirty="0">
                <a:solidFill>
                  <a:schemeClr val="accent1">
                    <a:lumMod val="50000"/>
                  </a:schemeClr>
                </a:solidFill>
              </a:rPr>
              <a:t> un poema nuevo.</a:t>
            </a:r>
          </a:p>
          <a:p>
            <a:pPr marL="0" indent="0">
              <a:lnSpc>
                <a:spcPct val="150000"/>
              </a:lnSpc>
              <a:buNone/>
            </a:pPr>
            <a:r>
              <a:rPr lang="en-GB" sz="2600" b="1" dirty="0">
                <a:solidFill>
                  <a:schemeClr val="accent1">
                    <a:lumMod val="50000"/>
                  </a:schemeClr>
                </a:solidFill>
              </a:rPr>
              <a:t>Persona A: </a:t>
            </a:r>
            <a:r>
              <a:rPr lang="en-GB" sz="2600" dirty="0">
                <a:solidFill>
                  <a:schemeClr val="accent1">
                    <a:lumMod val="50000"/>
                  </a:schemeClr>
                </a:solidFill>
              </a:rPr>
              <a:t>Lee el poema. ¡</a:t>
            </a:r>
            <a:r>
              <a:rPr lang="en-GB" sz="2600" dirty="0" err="1">
                <a:solidFill>
                  <a:schemeClr val="accent1">
                    <a:lumMod val="50000"/>
                  </a:schemeClr>
                </a:solidFill>
              </a:rPr>
              <a:t>Debes</a:t>
            </a:r>
            <a:r>
              <a:rPr lang="en-GB" sz="2600" dirty="0">
                <a:solidFill>
                  <a:schemeClr val="accent1">
                    <a:lumMod val="50000"/>
                  </a:schemeClr>
                </a:solidFill>
              </a:rPr>
              <a:t> </a:t>
            </a:r>
            <a:r>
              <a:rPr lang="en-GB" sz="2600" dirty="0" err="1">
                <a:solidFill>
                  <a:schemeClr val="accent1">
                    <a:lumMod val="50000"/>
                  </a:schemeClr>
                </a:solidFill>
              </a:rPr>
              <a:t>interpretar</a:t>
            </a:r>
            <a:r>
              <a:rPr lang="en-GB" sz="2600" dirty="0">
                <a:solidFill>
                  <a:schemeClr val="accent1">
                    <a:lumMod val="50000"/>
                  </a:schemeClr>
                </a:solidFill>
              </a:rPr>
              <a:t> las </a:t>
            </a:r>
            <a:r>
              <a:rPr lang="en-GB" sz="2600" dirty="0" err="1">
                <a:solidFill>
                  <a:schemeClr val="accent1">
                    <a:lumMod val="50000"/>
                  </a:schemeClr>
                </a:solidFill>
              </a:rPr>
              <a:t>imágenes</a:t>
            </a:r>
            <a:r>
              <a:rPr lang="en-GB" sz="2600" dirty="0">
                <a:solidFill>
                  <a:schemeClr val="accent1">
                    <a:lumMod val="50000"/>
                  </a:schemeClr>
                </a:solidFill>
              </a:rPr>
              <a:t>!</a:t>
            </a:r>
          </a:p>
          <a:p>
            <a:pPr marL="0" indent="0">
              <a:lnSpc>
                <a:spcPct val="150000"/>
              </a:lnSpc>
              <a:buNone/>
            </a:pPr>
            <a:r>
              <a:rPr lang="en-GB" sz="2600" dirty="0" err="1">
                <a:solidFill>
                  <a:schemeClr val="accent1">
                    <a:lumMod val="50000"/>
                  </a:schemeClr>
                </a:solidFill>
              </a:rPr>
              <a:t>Ejemplo</a:t>
            </a:r>
            <a:r>
              <a:rPr lang="en-GB" sz="2600" dirty="0">
                <a:solidFill>
                  <a:schemeClr val="accent1">
                    <a:lumMod val="50000"/>
                  </a:schemeClr>
                </a:solidFill>
              </a:rPr>
              <a:t>:</a:t>
            </a:r>
          </a:p>
          <a:p>
            <a:pPr marL="0" indent="0">
              <a:lnSpc>
                <a:spcPct val="150000"/>
              </a:lnSpc>
              <a:buNone/>
            </a:pPr>
            <a:endParaRPr lang="en-GB" sz="2600" dirty="0">
              <a:solidFill>
                <a:schemeClr val="accent1">
                  <a:lumMod val="50000"/>
                </a:schemeClr>
              </a:solidFill>
            </a:endParaRPr>
          </a:p>
          <a:p>
            <a:pPr marL="0" indent="0">
              <a:lnSpc>
                <a:spcPct val="150000"/>
              </a:lnSpc>
              <a:buNone/>
            </a:pPr>
            <a:endParaRPr lang="en-GB" sz="2600" dirty="0">
              <a:solidFill>
                <a:schemeClr val="accent1">
                  <a:lumMod val="50000"/>
                </a:schemeClr>
              </a:solidFill>
            </a:endParaRPr>
          </a:p>
          <a:p>
            <a:pPr marL="0" indent="0">
              <a:lnSpc>
                <a:spcPct val="150000"/>
              </a:lnSpc>
              <a:buNone/>
            </a:pPr>
            <a:r>
              <a:rPr lang="en-GB" sz="2600" b="1" dirty="0">
                <a:solidFill>
                  <a:schemeClr val="accent1">
                    <a:lumMod val="50000"/>
                  </a:schemeClr>
                </a:solidFill>
              </a:rPr>
              <a:t>Persona B: </a:t>
            </a:r>
            <a:r>
              <a:rPr lang="en-GB" sz="2600" dirty="0">
                <a:solidFill>
                  <a:schemeClr val="accent1">
                    <a:lumMod val="50000"/>
                  </a:schemeClr>
                </a:solidFill>
              </a:rPr>
              <a:t>Escucha y escribe el poema. Luego, </a:t>
            </a:r>
            <a:r>
              <a:rPr lang="en-GB" sz="2600" dirty="0" err="1">
                <a:solidFill>
                  <a:schemeClr val="accent1">
                    <a:lumMod val="50000"/>
                  </a:schemeClr>
                </a:solidFill>
              </a:rPr>
              <a:t>compara</a:t>
            </a:r>
            <a:r>
              <a:rPr lang="en-GB" sz="2600" dirty="0">
                <a:solidFill>
                  <a:schemeClr val="accent1">
                    <a:lumMod val="50000"/>
                  </a:schemeClr>
                </a:solidFill>
              </a:rPr>
              <a:t>.</a:t>
            </a:r>
          </a:p>
          <a:p>
            <a:pPr marL="0" indent="0">
              <a:lnSpc>
                <a:spcPct val="150000"/>
              </a:lnSpc>
              <a:buNone/>
            </a:pPr>
            <a:r>
              <a:rPr lang="en-GB" sz="2600" dirty="0">
                <a:solidFill>
                  <a:schemeClr val="accent1">
                    <a:lumMod val="50000"/>
                  </a:schemeClr>
                </a:solidFill>
              </a:rPr>
              <a:t>Luego, Persona B </a:t>
            </a:r>
            <a:r>
              <a:rPr lang="en-GB" sz="2600" dirty="0" err="1">
                <a:solidFill>
                  <a:schemeClr val="accent1">
                    <a:lumMod val="50000"/>
                  </a:schemeClr>
                </a:solidFill>
              </a:rPr>
              <a:t>habla</a:t>
            </a:r>
            <a:r>
              <a:rPr lang="en-GB" sz="2600" dirty="0">
                <a:solidFill>
                  <a:schemeClr val="accent1">
                    <a:lumMod val="50000"/>
                  </a:schemeClr>
                </a:solidFill>
              </a:rPr>
              <a:t> y Persona A escucha y escribe.</a:t>
            </a:r>
          </a:p>
          <a:p>
            <a:pPr marL="0" indent="0">
              <a:lnSpc>
                <a:spcPct val="150000"/>
              </a:lnSpc>
              <a:buNone/>
            </a:pPr>
            <a:endParaRPr lang="en-GB" sz="2400" dirty="0">
              <a:solidFill>
                <a:schemeClr val="accent1">
                  <a:lumMod val="50000"/>
                </a:schemeClr>
              </a:solidFill>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1813811" y="3131527"/>
            <a:ext cx="6490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play] en la                            en verano.</a:t>
            </a:r>
          </a:p>
        </p:txBody>
      </p:sp>
      <p:sp>
        <p:nvSpPr>
          <p:cNvPr id="10" name="Llamada ovalada 9">
            <a:extLst>
              <a:ext uri="{FF2B5EF4-FFF2-40B4-BE49-F238E27FC236}">
                <a16:creationId xmlns:a16="http://schemas.microsoft.com/office/drawing/2014/main" id="{E067FF59-A2DF-B548-A30D-2A5F59E85943}"/>
              </a:ext>
            </a:extLst>
          </p:cNvPr>
          <p:cNvSpPr/>
          <p:nvPr/>
        </p:nvSpPr>
        <p:spPr>
          <a:xfrm>
            <a:off x="8523038" y="2505607"/>
            <a:ext cx="3031823" cy="2113613"/>
          </a:xfrm>
          <a:prstGeom prst="wedgeEllipseCallout">
            <a:avLst>
              <a:gd name="adj1" fmla="val -64640"/>
              <a:gd name="adj2" fmla="val 2703"/>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Jugamos en la playa en verano.</a:t>
            </a:r>
          </a:p>
        </p:txBody>
      </p:sp>
      <p:sp>
        <p:nvSpPr>
          <p:cNvPr id="12" name="Title 2">
            <a:extLst>
              <a:ext uri="{FF2B5EF4-FFF2-40B4-BE49-F238E27FC236}">
                <a16:creationId xmlns:a16="http://schemas.microsoft.com/office/drawing/2014/main" id="{346C44FD-08A5-E747-BB1A-41CE7E348C9C}"/>
              </a:ext>
            </a:extLst>
          </p:cNvPr>
          <p:cNvSpPr txBox="1">
            <a:spLocks/>
          </p:cNvSpPr>
          <p:nvPr/>
        </p:nvSpPr>
        <p:spPr>
          <a:xfrm flipV="1">
            <a:off x="8523038" y="442889"/>
            <a:ext cx="245405" cy="457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a:t>
            </a:r>
            <a:r>
              <a:rPr kumimoji="0" lang="en-GB" sz="1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escribir</a:t>
            </a:r>
            <a:endParaRPr kumimoji="0" lang="en-US" sz="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endParaRPr>
          </a:p>
        </p:txBody>
      </p:sp>
      <p:pic>
        <p:nvPicPr>
          <p:cNvPr id="6146" name="Picture 2" descr="Beach animated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368" y="2505607"/>
            <a:ext cx="2019849" cy="151488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530C9CB-4E50-474F-8AB8-58CB92E832C4}"/>
              </a:ext>
            </a:extLst>
          </p:cNvPr>
          <p:cNvSpPr/>
          <p:nvPr/>
        </p:nvSpPr>
        <p:spPr>
          <a:xfrm>
            <a:off x="6756459" y="5742758"/>
            <a:ext cx="5402100"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De la </a:t>
            </a: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obra</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"El </a:t>
            </a: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príncipe</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Zeta" </a:t>
            </a:r>
            <a:b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b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de Juan Guinea Díaz, A Fortiori </a:t>
            </a:r>
            <a:r>
              <a:rPr kumimoji="0" lang="en-GB" sz="1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Editoria</a:t>
            </a: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2010.</a:t>
            </a:r>
            <a:endPar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Rounded Rectangle 11">
            <a:extLst>
              <a:ext uri="{FF2B5EF4-FFF2-40B4-BE49-F238E27FC236}">
                <a16:creationId xmlns:a16="http://schemas.microsoft.com/office/drawing/2014/main" id="{A316DD52-7894-4A75-969C-CA0645DA2978}"/>
              </a:ext>
            </a:extLst>
          </p:cNvPr>
          <p:cNvSpPr/>
          <p:nvPr/>
        </p:nvSpPr>
        <p:spPr>
          <a:xfrm>
            <a:off x="8345009" y="258166"/>
            <a:ext cx="3583135"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208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84" y="70985"/>
            <a:ext cx="1660450" cy="303853"/>
          </a:xfrm>
        </p:spPr>
        <p:txBody>
          <a:bodyPr>
            <a:normAutofit fontScale="90000"/>
          </a:bodyPr>
          <a:lstStyle/>
          <a:p>
            <a:r>
              <a:rPr lang="en-GB" sz="2200" b="1" dirty="0">
                <a:solidFill>
                  <a:schemeClr val="accent1">
                    <a:lumMod val="50000"/>
                  </a:schemeClr>
                </a:solidFill>
              </a:rPr>
              <a:t>Persona A</a:t>
            </a:r>
          </a:p>
        </p:txBody>
      </p:sp>
      <p:sp>
        <p:nvSpPr>
          <p:cNvPr id="4" name="Rectangle 3"/>
          <p:cNvSpPr/>
          <p:nvPr/>
        </p:nvSpPr>
        <p:spPr>
          <a:xfrm>
            <a:off x="6465430" y="269399"/>
            <a:ext cx="5620890" cy="612975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11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enjoy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paseo por 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look at] el                amarillo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13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have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enredado </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14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rest</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 la             y la sal</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15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play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los        arrugados</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16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have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dinner</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 el bar</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17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sing</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la ventana abierta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18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speak</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19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dance] en la playa desierta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20   en el cielo todas las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walk</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 la                en verano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look at] las               del mar</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listen to] la brisa,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take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out</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jump</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swim</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prepare]                 en el patio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carry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melón y</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7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listen to] la </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need</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una siesta al mediodía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buy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cubo y una pala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play</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enormes castillos</a:t>
            </a:r>
            <a:endParaRPr kumimoji="0" lang="x-none"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3" name="Imagen 12">
            <a:extLst>
              <a:ext uri="{FF2B5EF4-FFF2-40B4-BE49-F238E27FC236}">
                <a16:creationId xmlns:a16="http://schemas.microsoft.com/office/drawing/2014/main" id="{3D8DB864-D55E-9945-80F5-DE9FE3CEED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8799" y="860303"/>
            <a:ext cx="870365" cy="523118"/>
          </a:xfrm>
          <a:prstGeom prst="rect">
            <a:avLst/>
          </a:prstGeom>
        </p:spPr>
      </p:pic>
      <p:pic>
        <p:nvPicPr>
          <p:cNvPr id="14" name="Imagen 13">
            <a:extLst>
              <a:ext uri="{FF2B5EF4-FFF2-40B4-BE49-F238E27FC236}">
                <a16:creationId xmlns:a16="http://schemas.microsoft.com/office/drawing/2014/main" id="{DE54B3C6-CEFF-AC41-873A-60ABA19EDE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0919" y="1359282"/>
            <a:ext cx="588873" cy="588873"/>
          </a:xfrm>
          <a:prstGeom prst="rect">
            <a:avLst/>
          </a:prstGeom>
        </p:spPr>
      </p:pic>
      <p:pic>
        <p:nvPicPr>
          <p:cNvPr id="16" name="Imagen 15">
            <a:extLst>
              <a:ext uri="{FF2B5EF4-FFF2-40B4-BE49-F238E27FC236}">
                <a16:creationId xmlns:a16="http://schemas.microsoft.com/office/drawing/2014/main" id="{D30C2BAE-96AC-334C-BAA0-55F6D06C8E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51428" y="2782992"/>
            <a:ext cx="1307592" cy="662480"/>
          </a:xfrm>
          <a:prstGeom prst="rect">
            <a:avLst/>
          </a:prstGeom>
        </p:spPr>
      </p:pic>
      <p:pic>
        <p:nvPicPr>
          <p:cNvPr id="17" name="Imagen 16">
            <a:extLst>
              <a:ext uri="{FF2B5EF4-FFF2-40B4-BE49-F238E27FC236}">
                <a16:creationId xmlns:a16="http://schemas.microsoft.com/office/drawing/2014/main" id="{A1E991B9-DE91-9F4F-B809-29C065BB7E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53982" y="3346894"/>
            <a:ext cx="685862" cy="591348"/>
          </a:xfrm>
          <a:prstGeom prst="rect">
            <a:avLst/>
          </a:prstGeom>
        </p:spPr>
      </p:pic>
      <p:pic>
        <p:nvPicPr>
          <p:cNvPr id="18" name="Imagen 17">
            <a:extLst>
              <a:ext uri="{FF2B5EF4-FFF2-40B4-BE49-F238E27FC236}">
                <a16:creationId xmlns:a16="http://schemas.microsoft.com/office/drawing/2014/main" id="{ABC2FD64-675C-6543-ACBB-5AF4DA90DB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1127" y="4952897"/>
            <a:ext cx="544585" cy="591348"/>
          </a:xfrm>
          <a:prstGeom prst="rect">
            <a:avLst/>
          </a:prstGeom>
        </p:spPr>
      </p:pic>
      <p:pic>
        <p:nvPicPr>
          <p:cNvPr id="19" name="Imagen 18">
            <a:extLst>
              <a:ext uri="{FF2B5EF4-FFF2-40B4-BE49-F238E27FC236}">
                <a16:creationId xmlns:a16="http://schemas.microsoft.com/office/drawing/2014/main" id="{1619A60B-79E8-1244-A818-0F755A993A6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04118" y="4952897"/>
            <a:ext cx="383763" cy="563952"/>
          </a:xfrm>
          <a:prstGeom prst="rect">
            <a:avLst/>
          </a:prstGeom>
        </p:spPr>
      </p:pic>
      <p:pic>
        <p:nvPicPr>
          <p:cNvPr id="20" name="Imagen 19">
            <a:extLst>
              <a:ext uri="{FF2B5EF4-FFF2-40B4-BE49-F238E27FC236}">
                <a16:creationId xmlns:a16="http://schemas.microsoft.com/office/drawing/2014/main" id="{E9416B2C-0CA9-7C47-A0CD-260EE164007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54777" y="5677737"/>
            <a:ext cx="845020" cy="656369"/>
          </a:xfrm>
          <a:prstGeom prst="rect">
            <a:avLst/>
          </a:prstGeom>
        </p:spPr>
      </p:pic>
      <p:sp>
        <p:nvSpPr>
          <p:cNvPr id="21" name="Title 1">
            <a:extLst>
              <a:ext uri="{FF2B5EF4-FFF2-40B4-BE49-F238E27FC236}">
                <a16:creationId xmlns:a16="http://schemas.microsoft.com/office/drawing/2014/main" id="{B042F1A3-91D2-6743-8B0A-77383B836C7C}"/>
              </a:ext>
            </a:extLst>
          </p:cNvPr>
          <p:cNvSpPr txBox="1">
            <a:spLocks/>
          </p:cNvSpPr>
          <p:nvPr/>
        </p:nvSpPr>
        <p:spPr>
          <a:xfrm>
            <a:off x="6434157"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a:t>
            </a:r>
          </a:p>
        </p:txBody>
      </p:sp>
      <p:pic>
        <p:nvPicPr>
          <p:cNvPr id="24" name="Imagen 23">
            <a:extLst>
              <a:ext uri="{FF2B5EF4-FFF2-40B4-BE49-F238E27FC236}">
                <a16:creationId xmlns:a16="http://schemas.microsoft.com/office/drawing/2014/main" id="{A0B175E3-6CF4-8A4F-963D-2FA3A3C2165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75632" y="1700982"/>
            <a:ext cx="600094" cy="684405"/>
          </a:xfrm>
          <a:prstGeom prst="rect">
            <a:avLst/>
          </a:prstGeom>
        </p:spPr>
      </p:pic>
      <p:pic>
        <p:nvPicPr>
          <p:cNvPr id="25" name="Imagen 24">
            <a:extLst>
              <a:ext uri="{FF2B5EF4-FFF2-40B4-BE49-F238E27FC236}">
                <a16:creationId xmlns:a16="http://schemas.microsoft.com/office/drawing/2014/main" id="{EE17E3AB-95EB-E048-AC57-CDB00791104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64544" y="2234198"/>
            <a:ext cx="778092" cy="628074"/>
          </a:xfrm>
          <a:prstGeom prst="rect">
            <a:avLst/>
          </a:prstGeom>
        </p:spPr>
      </p:pic>
      <p:pic>
        <p:nvPicPr>
          <p:cNvPr id="26" name="Imagen 25">
            <a:extLst>
              <a:ext uri="{FF2B5EF4-FFF2-40B4-BE49-F238E27FC236}">
                <a16:creationId xmlns:a16="http://schemas.microsoft.com/office/drawing/2014/main" id="{7480F9DA-8410-D34B-BBE1-CE1B3B9B26A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47395" y="5811675"/>
            <a:ext cx="1020170" cy="511682"/>
          </a:xfrm>
          <a:prstGeom prst="rect">
            <a:avLst/>
          </a:prstGeom>
        </p:spPr>
      </p:pic>
      <p:pic>
        <p:nvPicPr>
          <p:cNvPr id="27" name="Imagen 26">
            <a:extLst>
              <a:ext uri="{FF2B5EF4-FFF2-40B4-BE49-F238E27FC236}">
                <a16:creationId xmlns:a16="http://schemas.microsoft.com/office/drawing/2014/main" id="{A61E2C00-5921-B047-BC34-EABFDEC35D3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684530" y="4723195"/>
            <a:ext cx="536359" cy="715369"/>
          </a:xfrm>
          <a:prstGeom prst="rect">
            <a:avLst/>
          </a:prstGeom>
        </p:spPr>
      </p:pic>
      <p:cxnSp>
        <p:nvCxnSpPr>
          <p:cNvPr id="28" name="Straight Connector 2">
            <a:extLst>
              <a:ext uri="{FF2B5EF4-FFF2-40B4-BE49-F238E27FC236}">
                <a16:creationId xmlns:a16="http://schemas.microsoft.com/office/drawing/2014/main" id="{1B654519-E54B-4345-9B0B-3C77815469DB}"/>
              </a:ext>
            </a:extLst>
          </p:cNvPr>
          <p:cNvCxnSpPr/>
          <p:nvPr/>
        </p:nvCxnSpPr>
        <p:spPr>
          <a:xfrm>
            <a:off x="6135770" y="123863"/>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29" name="Imagen 28">
            <a:extLst>
              <a:ext uri="{FF2B5EF4-FFF2-40B4-BE49-F238E27FC236}">
                <a16:creationId xmlns:a16="http://schemas.microsoft.com/office/drawing/2014/main" id="{BB7E14C9-1AFD-9E4B-8372-4DDAC8E37C0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8065"/>
          <a:stretch/>
        </p:blipFill>
        <p:spPr>
          <a:xfrm>
            <a:off x="9506801" y="2948771"/>
            <a:ext cx="468885" cy="415781"/>
          </a:xfrm>
          <a:prstGeom prst="rect">
            <a:avLst/>
          </a:prstGeom>
        </p:spPr>
      </p:pic>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31" name="Imagen 15">
            <a:extLst>
              <a:ext uri="{FF2B5EF4-FFF2-40B4-BE49-F238E27FC236}">
                <a16:creationId xmlns:a16="http://schemas.microsoft.com/office/drawing/2014/main" id="{305A0CB5-F4E3-3E40-A737-A971065C250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95973" y="3835970"/>
            <a:ext cx="776520" cy="621095"/>
          </a:xfrm>
          <a:prstGeom prst="rect">
            <a:avLst/>
          </a:prstGeom>
        </p:spPr>
      </p:pic>
      <p:pic>
        <p:nvPicPr>
          <p:cNvPr id="5122" name="Picture 2" descr="My Little Pony Friendship is Magi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60642" y="821482"/>
            <a:ext cx="881994" cy="661496"/>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TextBox 32"/>
          <p:cNvSpPr txBox="1"/>
          <p:nvPr/>
        </p:nvSpPr>
        <p:spPr>
          <a:xfrm>
            <a:off x="9327812" y="1110982"/>
            <a:ext cx="1944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[sky]</a:t>
            </a:r>
          </a:p>
        </p:txBody>
      </p:sp>
      <p:sp>
        <p:nvSpPr>
          <p:cNvPr id="34" name="TextBox 33"/>
          <p:cNvSpPr txBox="1"/>
          <p:nvPr/>
        </p:nvSpPr>
        <p:spPr>
          <a:xfrm>
            <a:off x="9262007" y="2454655"/>
            <a:ext cx="1944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[sand]</a:t>
            </a:r>
          </a:p>
        </p:txBody>
      </p:sp>
      <p:pic>
        <p:nvPicPr>
          <p:cNvPr id="5124"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81556" y="116963"/>
            <a:ext cx="969134" cy="726851"/>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17186" y="222911"/>
            <a:ext cx="969134" cy="7268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2493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072" y="134033"/>
            <a:ext cx="1660450" cy="303853"/>
          </a:xfrm>
        </p:spPr>
        <p:txBody>
          <a:bodyPr>
            <a:normAutofit fontScale="90000"/>
          </a:bodyPr>
          <a:lstStyle/>
          <a:p>
            <a:r>
              <a:rPr lang="en-GB" sz="2200" b="1" dirty="0">
                <a:solidFill>
                  <a:schemeClr val="accent1">
                    <a:lumMod val="50000"/>
                  </a:schemeClr>
                </a:solidFill>
              </a:rPr>
              <a:t>Persona A</a:t>
            </a:r>
          </a:p>
        </p:txBody>
      </p:sp>
      <p:sp>
        <p:nvSpPr>
          <p:cNvPr id="4" name="Rectangle 3"/>
          <p:cNvSpPr/>
          <p:nvPr/>
        </p:nvSpPr>
        <p:spPr>
          <a:xfrm>
            <a:off x="6465430" y="269399"/>
            <a:ext cx="5620890" cy="618630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11   Disfrutan un paseo por la playa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   Miramos el cielo amarillo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13   Tienen el pelo enredado </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14   Descansan en la arena y la sal</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15   Jugamos con los dedos arrugados</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16   Cenamos en el bar</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17   Cantan con la ventana abierta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18   Hablamos con la abuela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19   Bailan en la playa desierta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20   en el cielo todas las estrellas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Caminamos en la playa en verano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Miran las olas del mar</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Escuchamos la brisa, sacamos un helado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Saltan y nadan</a:t>
            </a:r>
          </a:p>
          <a:p>
            <a:pPr marL="0" marR="0" lvl="0" indent="0" algn="l" defTabSz="914400" rtl="0" eaLnBrk="1" fontAlgn="auto" latinLnBrk="0" hangingPunct="1">
              <a:lnSpc>
                <a:spcPct val="150000"/>
              </a:lnSpc>
              <a:spcBef>
                <a:spcPts val="0"/>
              </a:spcBef>
              <a:spcAft>
                <a:spcPts val="0"/>
              </a:spcAft>
              <a:buClrTx/>
              <a:buSzTx/>
              <a:buFontTx/>
              <a:buNone/>
              <a:tabLst/>
              <a:defRPr/>
            </a:pP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Preparamos comida en el patio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Llevan melón y sandía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7   Escuchan la radio</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8   Necesitamos una siesta al mediodía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9     Compran un cubo y una pala</a:t>
            </a:r>
            <a:b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10   Jugamos con enormes castillos</a:t>
            </a:r>
            <a:endParaRPr kumimoji="0" lang="x-none"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itle 1">
            <a:extLst>
              <a:ext uri="{FF2B5EF4-FFF2-40B4-BE49-F238E27FC236}">
                <a16:creationId xmlns:a16="http://schemas.microsoft.com/office/drawing/2014/main" id="{B042F1A3-91D2-6743-8B0A-77383B836C7C}"/>
              </a:ext>
            </a:extLst>
          </p:cNvPr>
          <p:cNvSpPr txBox="1">
            <a:spLocks/>
          </p:cNvSpPr>
          <p:nvPr/>
        </p:nvSpPr>
        <p:spPr>
          <a:xfrm>
            <a:off x="8687655"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a:t>
            </a:r>
          </a:p>
        </p:txBody>
      </p:sp>
      <p:cxnSp>
        <p:nvCxnSpPr>
          <p:cNvPr id="28" name="Straight Connector 2">
            <a:extLst>
              <a:ext uri="{FF2B5EF4-FFF2-40B4-BE49-F238E27FC236}">
                <a16:creationId xmlns:a16="http://schemas.microsoft.com/office/drawing/2014/main" id="{1B654519-E54B-4345-9B0B-3C77815469DB}"/>
              </a:ext>
            </a:extLst>
          </p:cNvPr>
          <p:cNvCxnSpPr/>
          <p:nvPr/>
        </p:nvCxnSpPr>
        <p:spPr>
          <a:xfrm>
            <a:off x="6248400" y="513850"/>
            <a:ext cx="17702" cy="5592320"/>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Title 1"/>
          <p:cNvSpPr txBox="1">
            <a:spLocks/>
          </p:cNvSpPr>
          <p:nvPr/>
        </p:nvSpPr>
        <p:spPr>
          <a:xfrm>
            <a:off x="4834128" y="64393"/>
            <a:ext cx="2828544"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El poema completo</a:t>
            </a:r>
          </a:p>
        </p:txBody>
      </p:sp>
    </p:spTree>
    <p:extLst>
      <p:ext uri="{BB962C8B-B14F-4D97-AF65-F5344CB8AC3E}">
        <p14:creationId xmlns:p14="http://schemas.microsoft.com/office/powerpoint/2010/main" val="2232944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42" y="457083"/>
            <a:ext cx="11444214" cy="1325563"/>
          </a:xfrm>
        </p:spPr>
        <p:txBody>
          <a:bodyPr>
            <a:normAutofit/>
          </a:bodyPr>
          <a:lstStyle/>
          <a:p>
            <a:r>
              <a:rPr lang="en-GB" sz="2800" dirty="0">
                <a:solidFill>
                  <a:schemeClr val="accent1">
                    <a:lumMod val="50000"/>
                  </a:schemeClr>
                </a:solidFill>
              </a:rPr>
              <a:t>Vas a Francia cada julio. </a:t>
            </a:r>
            <a:r>
              <a:rPr lang="en-GB" sz="2800" dirty="0" err="1">
                <a:solidFill>
                  <a:schemeClr val="accent1">
                    <a:lumMod val="50000"/>
                  </a:schemeClr>
                </a:solidFill>
              </a:rPr>
              <a:t>Habla</a:t>
            </a:r>
            <a:r>
              <a:rPr lang="en-GB" sz="2800" dirty="0">
                <a:solidFill>
                  <a:schemeClr val="accent1">
                    <a:lumMod val="50000"/>
                  </a:schemeClr>
                </a:solidFill>
              </a:rPr>
              <a:t> con tu compañero sobre un día en la playa allí.</a:t>
            </a:r>
          </a:p>
        </p:txBody>
      </p:sp>
      <p:sp>
        <p:nvSpPr>
          <p:cNvPr id="4" name="TextBox 3"/>
          <p:cNvSpPr txBox="1"/>
          <p:nvPr/>
        </p:nvSpPr>
        <p:spPr>
          <a:xfrm>
            <a:off x="437542" y="1831320"/>
            <a:ext cx="114442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Describe el día en la playa.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Usa las cartas.</a:t>
            </a:r>
          </a:p>
        </p:txBody>
      </p:sp>
      <p:sp>
        <p:nvSpPr>
          <p:cNvPr id="5" name="TextBox 4"/>
          <p:cNvSpPr txBox="1"/>
          <p:nvPr/>
        </p:nvSpPr>
        <p:spPr>
          <a:xfrm>
            <a:off x="437542" y="4906250"/>
            <a:ext cx="119830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Después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Persona B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Persona A escucha y escribe.</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 tiene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otras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cartas.</a:t>
            </a:r>
          </a:p>
        </p:txBody>
      </p:sp>
      <p:sp>
        <p:nvSpPr>
          <p:cNvPr id="6" name="TextBox 5"/>
          <p:cNvSpPr txBox="1"/>
          <p:nvPr/>
        </p:nvSpPr>
        <p:spPr>
          <a:xfrm>
            <a:off x="437542" y="3153341"/>
            <a:ext cx="1017965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Student B: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Escucha y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completa</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tabla</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con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–amos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o con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Escribe la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acción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 la columna correcta.</a:t>
            </a:r>
          </a:p>
        </p:txBody>
      </p:sp>
      <p:pic>
        <p:nvPicPr>
          <p:cNvPr id="3" name="Imagen 2">
            <a:extLst>
              <a:ext uri="{FF2B5EF4-FFF2-40B4-BE49-F238E27FC236}">
                <a16:creationId xmlns:a16="http://schemas.microsoft.com/office/drawing/2014/main" id="{1E8C028E-291C-1A4F-8C93-551FB17822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3936" y="1463406"/>
            <a:ext cx="3268446" cy="1850064"/>
          </a:xfrm>
          <a:prstGeom prst="rect">
            <a:avLst/>
          </a:prstGeom>
        </p:spPr>
      </p:pic>
      <p:sp>
        <p:nvSpPr>
          <p:cNvPr id="8" name="Rounded Rectangle 11">
            <a:extLst>
              <a:ext uri="{FF2B5EF4-FFF2-40B4-BE49-F238E27FC236}">
                <a16:creationId xmlns:a16="http://schemas.microsoft.com/office/drawing/2014/main" id="{A316DD52-7894-4A75-969C-CA0645DA2978}"/>
              </a:ext>
            </a:extLst>
          </p:cNvPr>
          <p:cNvSpPr/>
          <p:nvPr/>
        </p:nvSpPr>
        <p:spPr>
          <a:xfrm>
            <a:off x="8345009" y="258166"/>
            <a:ext cx="3583135"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873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2906"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107950"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p:cNvSpPr/>
          <p:nvPr/>
        </p:nvSpPr>
        <p:spPr>
          <a:xfrm>
            <a:off x="3180428"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p:cNvSpPr/>
          <p:nvPr/>
        </p:nvSpPr>
        <p:spPr>
          <a:xfrm>
            <a:off x="9245600"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p:cNvSpPr/>
          <p:nvPr/>
        </p:nvSpPr>
        <p:spPr>
          <a:xfrm>
            <a:off x="6252906"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p:cNvSpPr/>
          <p:nvPr/>
        </p:nvSpPr>
        <p:spPr>
          <a:xfrm>
            <a:off x="107950"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p:cNvSpPr/>
          <p:nvPr/>
        </p:nvSpPr>
        <p:spPr>
          <a:xfrm>
            <a:off x="3180428"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p:cNvSpPr/>
          <p:nvPr/>
        </p:nvSpPr>
        <p:spPr>
          <a:xfrm>
            <a:off x="9268318"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3">
            <a:hlinkClick r:id="" action="ppaction://noaction" highlightClick="1">
              <a:snd r:embed="rId3" name="1. Es un gato (obscured).wav"/>
            </a:hlinkClick>
          </p:cNvPr>
          <p:cNvSpPr/>
          <p:nvPr/>
        </p:nvSpPr>
        <p:spPr>
          <a:xfrm>
            <a:off x="128361" y="7965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sp>
        <p:nvSpPr>
          <p:cNvPr id="25" name="TextBox 24"/>
          <p:cNvSpPr txBox="1"/>
          <p:nvPr/>
        </p:nvSpPr>
        <p:spPr>
          <a:xfrm>
            <a:off x="571919" y="834831"/>
            <a:ext cx="2153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arrive at the patio.</a:t>
            </a:r>
          </a:p>
        </p:txBody>
      </p:sp>
      <p:sp>
        <p:nvSpPr>
          <p:cNvPr id="26" name="TextBox 25"/>
          <p:cNvSpPr txBox="1"/>
          <p:nvPr/>
        </p:nvSpPr>
        <p:spPr>
          <a:xfrm>
            <a:off x="3632493" y="1028242"/>
            <a:ext cx="24211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play in the</a:t>
            </a:r>
          </a:p>
        </p:txBody>
      </p:sp>
      <p:sp>
        <p:nvSpPr>
          <p:cNvPr id="28" name="Action Button: Custom 27">
            <a:hlinkClick r:id="" action="ppaction://noaction" highlightClick="1">
              <a:snd r:embed="rId3" name="1. Es un gato (obscured).wav"/>
            </a:hlinkClick>
          </p:cNvPr>
          <p:cNvSpPr/>
          <p:nvPr/>
        </p:nvSpPr>
        <p:spPr>
          <a:xfrm>
            <a:off x="3254828" y="8030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p>
        </p:txBody>
      </p:sp>
      <p:sp>
        <p:nvSpPr>
          <p:cNvPr id="29" name="Action Button: Custom 28">
            <a:hlinkClick r:id="" action="ppaction://noaction" highlightClick="1">
              <a:snd r:embed="rId3" name="1. Es un gato (obscured).wav"/>
            </a:hlinkClick>
          </p:cNvPr>
          <p:cNvSpPr/>
          <p:nvPr/>
        </p:nvSpPr>
        <p:spPr>
          <a:xfrm>
            <a:off x="6312772" y="8030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p>
        </p:txBody>
      </p:sp>
      <p:sp>
        <p:nvSpPr>
          <p:cNvPr id="30" name="TextBox 29"/>
          <p:cNvSpPr txBox="1"/>
          <p:nvPr/>
        </p:nvSpPr>
        <p:spPr>
          <a:xfrm>
            <a:off x="6351158" y="1036810"/>
            <a:ext cx="29955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buy a</a:t>
            </a:r>
          </a:p>
        </p:txBody>
      </p:sp>
      <p:sp>
        <p:nvSpPr>
          <p:cNvPr id="32" name="Action Button: Custom 31">
            <a:hlinkClick r:id="" action="ppaction://noaction" highlightClick="1">
              <a:snd r:embed="rId3" name="1. Es un gato (obscured).wav"/>
            </a:hlinkClick>
          </p:cNvPr>
          <p:cNvSpPr/>
          <p:nvPr/>
        </p:nvSpPr>
        <p:spPr>
          <a:xfrm>
            <a:off x="9325381" y="7965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t>
            </a:r>
          </a:p>
        </p:txBody>
      </p:sp>
      <p:sp>
        <p:nvSpPr>
          <p:cNvPr id="33" name="TextBox 32"/>
          <p:cNvSpPr txBox="1"/>
          <p:nvPr/>
        </p:nvSpPr>
        <p:spPr>
          <a:xfrm>
            <a:off x="9784314" y="992797"/>
            <a:ext cx="20504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listen to my</a:t>
            </a:r>
          </a:p>
        </p:txBody>
      </p:sp>
      <p:sp>
        <p:nvSpPr>
          <p:cNvPr id="35" name="TextBox 34"/>
          <p:cNvSpPr txBox="1"/>
          <p:nvPr/>
        </p:nvSpPr>
        <p:spPr>
          <a:xfrm>
            <a:off x="102525" y="3753138"/>
            <a:ext cx="2995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take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out the</a:t>
            </a:r>
          </a:p>
        </p:txBody>
      </p:sp>
      <p:sp>
        <p:nvSpPr>
          <p:cNvPr id="37" name="Action Button: Custom 36">
            <a:hlinkClick r:id="" action="ppaction://noaction" highlightClick="1">
              <a:snd r:embed="rId3" name="1. Es un gato (obscured).wav"/>
            </a:hlinkClick>
          </p:cNvPr>
          <p:cNvSpPr/>
          <p:nvPr/>
        </p:nvSpPr>
        <p:spPr>
          <a:xfrm>
            <a:off x="149647" y="36717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38" name="Action Button: Custom 37">
            <a:hlinkClick r:id="" action="ppaction://noaction" highlightClick="1">
              <a:snd r:embed="rId3" name="1. Es un gato (obscured).wav"/>
            </a:hlinkClick>
          </p:cNvPr>
          <p:cNvSpPr/>
          <p:nvPr/>
        </p:nvSpPr>
        <p:spPr>
          <a:xfrm>
            <a:off x="3254828" y="36717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p>
        </p:txBody>
      </p:sp>
      <p:sp>
        <p:nvSpPr>
          <p:cNvPr id="40" name="TextBox 39"/>
          <p:cNvSpPr txBox="1"/>
          <p:nvPr/>
        </p:nvSpPr>
        <p:spPr>
          <a:xfrm>
            <a:off x="6663843" y="3726929"/>
            <a:ext cx="23606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jump in the</a:t>
            </a:r>
          </a:p>
        </p:txBody>
      </p:sp>
      <p:sp>
        <p:nvSpPr>
          <p:cNvPr id="41" name="Action Button: Custom 40">
            <a:hlinkClick r:id="" action="ppaction://noaction" highlightClick="1">
              <a:snd r:embed="rId3" name="1. Es un gato (obscured).wav"/>
            </a:hlinkClick>
          </p:cNvPr>
          <p:cNvSpPr/>
          <p:nvPr/>
        </p:nvSpPr>
        <p:spPr>
          <a:xfrm>
            <a:off x="6312772" y="368228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a:t>
            </a:r>
          </a:p>
        </p:txBody>
      </p:sp>
      <p:sp>
        <p:nvSpPr>
          <p:cNvPr id="42" name="TextBox 41"/>
          <p:cNvSpPr txBox="1"/>
          <p:nvPr/>
        </p:nvSpPr>
        <p:spPr>
          <a:xfrm>
            <a:off x="3586088" y="3726929"/>
            <a:ext cx="24437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look at the</a:t>
            </a:r>
          </a:p>
        </p:txBody>
      </p:sp>
      <p:sp>
        <p:nvSpPr>
          <p:cNvPr id="45" name="TextBox 44"/>
          <p:cNvSpPr txBox="1"/>
          <p:nvPr/>
        </p:nvSpPr>
        <p:spPr>
          <a:xfrm>
            <a:off x="9853715" y="3910605"/>
            <a:ext cx="21795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need an</a:t>
            </a:r>
          </a:p>
        </p:txBody>
      </p:sp>
      <p:sp>
        <p:nvSpPr>
          <p:cNvPr id="46" name="Action Button: Custom 45">
            <a:hlinkClick r:id="" action="ppaction://noaction" highlightClick="1">
              <a:snd r:embed="rId3" name="1. Es un gato (obscured).wav"/>
            </a:hlinkClick>
          </p:cNvPr>
          <p:cNvSpPr/>
          <p:nvPr/>
        </p:nvSpPr>
        <p:spPr>
          <a:xfrm>
            <a:off x="9323428" y="3661046"/>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t>
            </a:r>
          </a:p>
        </p:txBody>
      </p:sp>
      <p:pic>
        <p:nvPicPr>
          <p:cNvPr id="47" name="Picture 13">
            <a:extLst>
              <a:ext uri="{FF2B5EF4-FFF2-40B4-BE49-F238E27FC236}">
                <a16:creationId xmlns:a16="http://schemas.microsoft.com/office/drawing/2014/main" id="{5E21FF3C-04D3-6245-9882-698B4E7AFF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727" y="1581625"/>
            <a:ext cx="1339784" cy="1477251"/>
          </a:xfrm>
          <a:prstGeom prst="rect">
            <a:avLst/>
          </a:prstGeom>
        </p:spPr>
      </p:pic>
      <p:pic>
        <p:nvPicPr>
          <p:cNvPr id="3" name="Imagen 2">
            <a:extLst>
              <a:ext uri="{FF2B5EF4-FFF2-40B4-BE49-F238E27FC236}">
                <a16:creationId xmlns:a16="http://schemas.microsoft.com/office/drawing/2014/main" id="{F4A277FD-48E1-4044-8ED3-83C2FD820E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4494" y="1792467"/>
            <a:ext cx="2107057" cy="1266409"/>
          </a:xfrm>
          <a:prstGeom prst="rect">
            <a:avLst/>
          </a:prstGeom>
        </p:spPr>
      </p:pic>
      <p:pic>
        <p:nvPicPr>
          <p:cNvPr id="5" name="Imagen 4">
            <a:extLst>
              <a:ext uri="{FF2B5EF4-FFF2-40B4-BE49-F238E27FC236}">
                <a16:creationId xmlns:a16="http://schemas.microsoft.com/office/drawing/2014/main" id="{2DB071DA-7898-AF47-8172-80224C9851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8121" y="1734784"/>
            <a:ext cx="1602618" cy="1381773"/>
          </a:xfrm>
          <a:prstGeom prst="rect">
            <a:avLst/>
          </a:prstGeom>
        </p:spPr>
      </p:pic>
      <p:pic>
        <p:nvPicPr>
          <p:cNvPr id="16" name="Imagen 15">
            <a:extLst>
              <a:ext uri="{FF2B5EF4-FFF2-40B4-BE49-F238E27FC236}">
                <a16:creationId xmlns:a16="http://schemas.microsoft.com/office/drawing/2014/main" id="{305A0CB5-F4E3-3E40-A737-A971065C25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12770" y="1838221"/>
            <a:ext cx="1547586" cy="1237829"/>
          </a:xfrm>
          <a:prstGeom prst="rect">
            <a:avLst/>
          </a:prstGeom>
        </p:spPr>
      </p:pic>
      <p:pic>
        <p:nvPicPr>
          <p:cNvPr id="17" name="Imagen 16">
            <a:extLst>
              <a:ext uri="{FF2B5EF4-FFF2-40B4-BE49-F238E27FC236}">
                <a16:creationId xmlns:a16="http://schemas.microsoft.com/office/drawing/2014/main" id="{629EDBCB-1836-C549-808A-46AA1BA93A4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6258" y="4746706"/>
            <a:ext cx="1654690" cy="1184641"/>
          </a:xfrm>
          <a:prstGeom prst="rect">
            <a:avLst/>
          </a:prstGeom>
        </p:spPr>
      </p:pic>
      <p:pic>
        <p:nvPicPr>
          <p:cNvPr id="18" name="Imagen 17">
            <a:extLst>
              <a:ext uri="{FF2B5EF4-FFF2-40B4-BE49-F238E27FC236}">
                <a16:creationId xmlns:a16="http://schemas.microsoft.com/office/drawing/2014/main" id="{8930C41F-5CC0-B349-943F-D0E9F3E51B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76167" y="4617157"/>
            <a:ext cx="2319158" cy="1314190"/>
          </a:xfrm>
          <a:prstGeom prst="rect">
            <a:avLst/>
          </a:prstGeom>
        </p:spPr>
      </p:pic>
      <p:pic>
        <p:nvPicPr>
          <p:cNvPr id="19" name="Imagen 18">
            <a:extLst>
              <a:ext uri="{FF2B5EF4-FFF2-40B4-BE49-F238E27FC236}">
                <a16:creationId xmlns:a16="http://schemas.microsoft.com/office/drawing/2014/main" id="{94CB3ABD-313A-4048-8904-4D0D40AD9A4A}"/>
              </a:ext>
            </a:extLst>
          </p:cNvPr>
          <p:cNvPicPr>
            <a:picLocks noChangeAspect="1"/>
          </p:cNvPicPr>
          <p:nvPr/>
        </p:nvPicPr>
        <p:blipFill>
          <a:blip r:embed="rId10"/>
          <a:stretch>
            <a:fillRect/>
          </a:stretch>
        </p:blipFill>
        <p:spPr>
          <a:xfrm>
            <a:off x="6377780" y="4894338"/>
            <a:ext cx="2563556" cy="916044"/>
          </a:xfrm>
          <a:prstGeom prst="rect">
            <a:avLst/>
          </a:prstGeom>
        </p:spPr>
      </p:pic>
      <p:pic>
        <p:nvPicPr>
          <p:cNvPr id="20" name="Imagen 19">
            <a:extLst>
              <a:ext uri="{FF2B5EF4-FFF2-40B4-BE49-F238E27FC236}">
                <a16:creationId xmlns:a16="http://schemas.microsoft.com/office/drawing/2014/main" id="{69BD1519-45B9-484F-9A13-A88A8F8626B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37638" y="4617157"/>
            <a:ext cx="1330959" cy="1330959"/>
          </a:xfrm>
          <a:prstGeom prst="rect">
            <a:avLst/>
          </a:prstGeom>
        </p:spPr>
      </p:pic>
      <p:sp>
        <p:nvSpPr>
          <p:cNvPr id="15" name="TextBox 14"/>
          <p:cNvSpPr txBox="1"/>
          <p:nvPr/>
        </p:nvSpPr>
        <p:spPr>
          <a:xfrm>
            <a:off x="4134418" y="5604753"/>
            <a:ext cx="1453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[beach]</a:t>
            </a:r>
          </a:p>
        </p:txBody>
      </p:sp>
      <p:sp>
        <p:nvSpPr>
          <p:cNvPr id="13" name="Title 12">
            <a:extLst>
              <a:ext uri="{FF2B5EF4-FFF2-40B4-BE49-F238E27FC236}">
                <a16:creationId xmlns:a16="http://schemas.microsoft.com/office/drawing/2014/main" id="{F4174C3B-CABE-AA48-87CE-3FAD027D5BEF}"/>
              </a:ext>
            </a:extLst>
          </p:cNvPr>
          <p:cNvSpPr>
            <a:spLocks noGrp="1"/>
          </p:cNvSpPr>
          <p:nvPr>
            <p:ph type="title"/>
          </p:nvPr>
        </p:nvSpPr>
        <p:spPr>
          <a:xfrm>
            <a:off x="128361" y="88001"/>
            <a:ext cx="2713824" cy="467759"/>
          </a:xfrm>
        </p:spPr>
        <p:txBody>
          <a:bodyPr>
            <a:noAutofit/>
          </a:bodyPr>
          <a:lstStyle/>
          <a:p>
            <a:r>
              <a:rPr lang="en-GB" sz="2800" b="1" dirty="0">
                <a:solidFill>
                  <a:schemeClr val="accent1">
                    <a:lumMod val="50000"/>
                  </a:schemeClr>
                </a:solidFill>
              </a:rPr>
              <a:t>Persona A</a:t>
            </a:r>
            <a:endParaRPr lang="en-US" sz="2800" dirty="0">
              <a:solidFill>
                <a:schemeClr val="accent1">
                  <a:lumMod val="50000"/>
                </a:schemeClr>
              </a:solidFill>
            </a:endParaRPr>
          </a:p>
        </p:txBody>
      </p:sp>
    </p:spTree>
    <p:extLst>
      <p:ext uri="{BB962C8B-B14F-4D97-AF65-F5344CB8AC3E}">
        <p14:creationId xmlns:p14="http://schemas.microsoft.com/office/powerpoint/2010/main" val="3417264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9926" y="718649"/>
            <a:ext cx="11886342" cy="5390044"/>
            <a:chOff x="215326" y="286849"/>
            <a:chExt cx="11886342" cy="5390044"/>
          </a:xfrm>
        </p:grpSpPr>
        <p:sp>
          <p:nvSpPr>
            <p:cNvPr id="4" name="Rectangle 3"/>
            <p:cNvSpPr/>
            <p:nvPr/>
          </p:nvSpPr>
          <p:spPr>
            <a:xfrm>
              <a:off x="3280228" y="311717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Rectangle 6"/>
            <p:cNvSpPr/>
            <p:nvPr/>
          </p:nvSpPr>
          <p:spPr>
            <a:xfrm>
              <a:off x="6278306" y="3112076"/>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Rectangle 7"/>
            <p:cNvSpPr/>
            <p:nvPr/>
          </p:nvSpPr>
          <p:spPr>
            <a:xfrm>
              <a:off x="9288364" y="311207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Rectangle 8"/>
            <p:cNvSpPr/>
            <p:nvPr/>
          </p:nvSpPr>
          <p:spPr>
            <a:xfrm>
              <a:off x="3273089" y="30182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Rectangle 9"/>
            <p:cNvSpPr/>
            <p:nvPr/>
          </p:nvSpPr>
          <p:spPr>
            <a:xfrm>
              <a:off x="215326" y="32265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Rectangle 10"/>
            <p:cNvSpPr/>
            <p:nvPr/>
          </p:nvSpPr>
          <p:spPr>
            <a:xfrm>
              <a:off x="6226426" y="286849"/>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Rectangle 11"/>
            <p:cNvSpPr/>
            <p:nvPr/>
          </p:nvSpPr>
          <p:spPr>
            <a:xfrm>
              <a:off x="9273891" y="29777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2" name="Group 1"/>
            <p:cNvGrpSpPr/>
            <p:nvPr/>
          </p:nvGrpSpPr>
          <p:grpSpPr>
            <a:xfrm>
              <a:off x="223329" y="362185"/>
              <a:ext cx="2813304" cy="5314708"/>
              <a:chOff x="223329" y="362185"/>
              <a:chExt cx="2813304" cy="5314708"/>
            </a:xfrm>
          </p:grpSpPr>
          <p:sp>
            <p:nvSpPr>
              <p:cNvPr id="6" name="Rectangle 5"/>
              <p:cNvSpPr/>
              <p:nvPr/>
            </p:nvSpPr>
            <p:spPr>
              <a:xfrm>
                <a:off x="223329" y="316229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Action Button: Custom 13">
                <a:hlinkClick r:id="" action="ppaction://noaction" highlightClick="1">
                  <a:snd r:embed="rId3" name="1. Es un gato (obscured).wav"/>
                </a:hlinkClick>
              </p:cNvPr>
              <p:cNvSpPr/>
              <p:nvPr/>
            </p:nvSpPr>
            <p:spPr>
              <a:xfrm>
                <a:off x="240309" y="362185"/>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grpSp>
        <p:sp>
          <p:nvSpPr>
            <p:cNvPr id="28" name="Action Button: Custom 27">
              <a:hlinkClick r:id="" action="ppaction://noaction" highlightClick="1">
                <a:snd r:embed="rId3" name="1. Es un gato (obscured).wav"/>
              </a:hlinkClick>
            </p:cNvPr>
            <p:cNvSpPr/>
            <p:nvPr/>
          </p:nvSpPr>
          <p:spPr>
            <a:xfrm>
              <a:off x="6352706" y="315943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a:t>
              </a:r>
            </a:p>
          </p:txBody>
        </p:sp>
        <p:sp>
          <p:nvSpPr>
            <p:cNvPr id="29" name="Action Button: Custom 28">
              <a:hlinkClick r:id="" action="ppaction://noaction" highlightClick="1">
                <a:snd r:embed="rId3" name="1. Es un gato (obscured).wav"/>
              </a:hlinkClick>
            </p:cNvPr>
            <p:cNvSpPr/>
            <p:nvPr/>
          </p:nvSpPr>
          <p:spPr>
            <a:xfrm>
              <a:off x="3340094" y="31645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p>
          </p:txBody>
        </p:sp>
        <p:sp>
          <p:nvSpPr>
            <p:cNvPr id="32" name="Action Button: Custom 31">
              <a:hlinkClick r:id="" action="ppaction://noaction" highlightClick="1">
                <a:snd r:embed="rId3" name="1. Es un gato (obscured).wav"/>
              </a:hlinkClick>
            </p:cNvPr>
            <p:cNvSpPr/>
            <p:nvPr/>
          </p:nvSpPr>
          <p:spPr>
            <a:xfrm>
              <a:off x="9350783" y="315943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t>
              </a:r>
            </a:p>
          </p:txBody>
        </p:sp>
        <p:sp>
          <p:nvSpPr>
            <p:cNvPr id="37" name="Action Button: Custom 36">
              <a:hlinkClick r:id="" action="ppaction://noaction" highlightClick="1">
                <a:snd r:embed="rId3" name="1. Es un gato (obscured).wav"/>
              </a:hlinkClick>
            </p:cNvPr>
            <p:cNvSpPr/>
            <p:nvPr/>
          </p:nvSpPr>
          <p:spPr>
            <a:xfrm>
              <a:off x="240309" y="316229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38" name="Action Button: Custom 37">
              <a:hlinkClick r:id="" action="ppaction://noaction" highlightClick="1">
                <a:snd r:embed="rId3" name="1. Es un gato (obscured).wav"/>
              </a:hlinkClick>
            </p:cNvPr>
            <p:cNvSpPr/>
            <p:nvPr/>
          </p:nvSpPr>
          <p:spPr>
            <a:xfrm>
              <a:off x="6300826" y="32638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p>
          </p:txBody>
        </p:sp>
        <p:sp>
          <p:nvSpPr>
            <p:cNvPr id="41" name="Action Button: Custom 40">
              <a:hlinkClick r:id="" action="ppaction://noaction" highlightClick="1">
                <a:snd r:embed="rId3" name="1. Es un gato (obscured).wav"/>
              </a:hlinkClick>
            </p:cNvPr>
            <p:cNvSpPr/>
            <p:nvPr/>
          </p:nvSpPr>
          <p:spPr>
            <a:xfrm>
              <a:off x="3332955" y="35191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p>
          </p:txBody>
        </p:sp>
        <p:sp>
          <p:nvSpPr>
            <p:cNvPr id="46" name="Action Button: Custom 45">
              <a:hlinkClick r:id="" action="ppaction://noaction" highlightClick="1">
                <a:snd r:embed="rId3" name="1. Es un gato (obscured).wav"/>
              </a:hlinkClick>
            </p:cNvPr>
            <p:cNvSpPr/>
            <p:nvPr/>
          </p:nvSpPr>
          <p:spPr>
            <a:xfrm>
              <a:off x="9289299" y="32617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t>
              </a:r>
            </a:p>
          </p:txBody>
        </p:sp>
      </p:grpSp>
      <p:sp>
        <p:nvSpPr>
          <p:cNvPr id="47" name="TextBox 24">
            <a:extLst>
              <a:ext uri="{FF2B5EF4-FFF2-40B4-BE49-F238E27FC236}">
                <a16:creationId xmlns:a16="http://schemas.microsoft.com/office/drawing/2014/main" id="{DBCC49DF-DD94-F444-BDEB-B8D7A267D9B8}"/>
              </a:ext>
            </a:extLst>
          </p:cNvPr>
          <p:cNvSpPr txBox="1"/>
          <p:nvPr/>
        </p:nvSpPr>
        <p:spPr>
          <a:xfrm>
            <a:off x="737705" y="3679179"/>
            <a:ext cx="20727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arrive at the patio.</a:t>
            </a:r>
          </a:p>
        </p:txBody>
      </p:sp>
      <p:pic>
        <p:nvPicPr>
          <p:cNvPr id="49" name="Picture 13">
            <a:extLst>
              <a:ext uri="{FF2B5EF4-FFF2-40B4-BE49-F238E27FC236}">
                <a16:creationId xmlns:a16="http://schemas.microsoft.com/office/drawing/2014/main" id="{4041A9E4-F420-BD4A-B635-7F6D7B0257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61" y="4489322"/>
            <a:ext cx="1339784" cy="1477251"/>
          </a:xfrm>
          <a:prstGeom prst="rect">
            <a:avLst/>
          </a:prstGeom>
        </p:spPr>
      </p:pic>
      <p:sp>
        <p:nvSpPr>
          <p:cNvPr id="50" name="TextBox 25">
            <a:extLst>
              <a:ext uri="{FF2B5EF4-FFF2-40B4-BE49-F238E27FC236}">
                <a16:creationId xmlns:a16="http://schemas.microsoft.com/office/drawing/2014/main" id="{0FE7C3D7-994E-CB4D-A068-0B80E08B0613}"/>
              </a:ext>
            </a:extLst>
          </p:cNvPr>
          <p:cNvSpPr txBox="1"/>
          <p:nvPr/>
        </p:nvSpPr>
        <p:spPr>
          <a:xfrm>
            <a:off x="9713707" y="1035207"/>
            <a:ext cx="23625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play in the</a:t>
            </a:r>
          </a:p>
        </p:txBody>
      </p:sp>
      <p:pic>
        <p:nvPicPr>
          <p:cNvPr id="51" name="Imagen 50">
            <a:extLst>
              <a:ext uri="{FF2B5EF4-FFF2-40B4-BE49-F238E27FC236}">
                <a16:creationId xmlns:a16="http://schemas.microsoft.com/office/drawing/2014/main" id="{7D5317B5-C99B-2C41-B9CD-0E698644A0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8180" y="1663123"/>
            <a:ext cx="2107057" cy="1266409"/>
          </a:xfrm>
          <a:prstGeom prst="rect">
            <a:avLst/>
          </a:prstGeom>
        </p:spPr>
      </p:pic>
      <p:sp>
        <p:nvSpPr>
          <p:cNvPr id="52" name="TextBox 29">
            <a:extLst>
              <a:ext uri="{FF2B5EF4-FFF2-40B4-BE49-F238E27FC236}">
                <a16:creationId xmlns:a16="http://schemas.microsoft.com/office/drawing/2014/main" id="{3ED20853-084A-CB46-8A74-37F3EF7512CD}"/>
              </a:ext>
            </a:extLst>
          </p:cNvPr>
          <p:cNvSpPr txBox="1"/>
          <p:nvPr/>
        </p:nvSpPr>
        <p:spPr>
          <a:xfrm>
            <a:off x="3331721" y="3863846"/>
            <a:ext cx="29955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buy a </a:t>
            </a:r>
          </a:p>
        </p:txBody>
      </p:sp>
      <p:pic>
        <p:nvPicPr>
          <p:cNvPr id="53" name="Imagen 52">
            <a:extLst>
              <a:ext uri="{FF2B5EF4-FFF2-40B4-BE49-F238E27FC236}">
                <a16:creationId xmlns:a16="http://schemas.microsoft.com/office/drawing/2014/main" id="{AEEE7590-B492-7E4E-B86A-DC16AA6B1D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1999" y="4493419"/>
            <a:ext cx="1602618" cy="1381773"/>
          </a:xfrm>
          <a:prstGeom prst="rect">
            <a:avLst/>
          </a:prstGeom>
        </p:spPr>
      </p:pic>
      <p:sp>
        <p:nvSpPr>
          <p:cNvPr id="54" name="TextBox 34">
            <a:extLst>
              <a:ext uri="{FF2B5EF4-FFF2-40B4-BE49-F238E27FC236}">
                <a16:creationId xmlns:a16="http://schemas.microsoft.com/office/drawing/2014/main" id="{3D42A1E7-E2FD-F348-88DA-CEFFDD0C101B}"/>
              </a:ext>
            </a:extLst>
          </p:cNvPr>
          <p:cNvSpPr txBox="1"/>
          <p:nvPr/>
        </p:nvSpPr>
        <p:spPr>
          <a:xfrm>
            <a:off x="3205441" y="977295"/>
            <a:ext cx="2995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take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out the</a:t>
            </a:r>
          </a:p>
        </p:txBody>
      </p:sp>
      <p:pic>
        <p:nvPicPr>
          <p:cNvPr id="55" name="Imagen 54">
            <a:extLst>
              <a:ext uri="{FF2B5EF4-FFF2-40B4-BE49-F238E27FC236}">
                <a16:creationId xmlns:a16="http://schemas.microsoft.com/office/drawing/2014/main" id="{62FC2B82-0DCC-0D42-A611-2069ED29DE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48702" y="1888304"/>
            <a:ext cx="1654690" cy="1184641"/>
          </a:xfrm>
          <a:prstGeom prst="rect">
            <a:avLst/>
          </a:prstGeom>
        </p:spPr>
      </p:pic>
      <p:sp>
        <p:nvSpPr>
          <p:cNvPr id="56" name="TextBox 32">
            <a:extLst>
              <a:ext uri="{FF2B5EF4-FFF2-40B4-BE49-F238E27FC236}">
                <a16:creationId xmlns:a16="http://schemas.microsoft.com/office/drawing/2014/main" id="{ED44B440-E6D0-7C4F-B034-B5FD2E8C8495}"/>
              </a:ext>
            </a:extLst>
          </p:cNvPr>
          <p:cNvSpPr txBox="1"/>
          <p:nvPr/>
        </p:nvSpPr>
        <p:spPr>
          <a:xfrm>
            <a:off x="6957277" y="3710769"/>
            <a:ext cx="18251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listen to my</a:t>
            </a:r>
          </a:p>
        </p:txBody>
      </p:sp>
      <p:pic>
        <p:nvPicPr>
          <p:cNvPr id="57" name="Imagen 56">
            <a:extLst>
              <a:ext uri="{FF2B5EF4-FFF2-40B4-BE49-F238E27FC236}">
                <a16:creationId xmlns:a16="http://schemas.microsoft.com/office/drawing/2014/main" id="{CF4BDC70-DC5D-B141-9995-BD0FC63780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57277" y="4643265"/>
            <a:ext cx="1547586" cy="1237829"/>
          </a:xfrm>
          <a:prstGeom prst="rect">
            <a:avLst/>
          </a:prstGeom>
        </p:spPr>
      </p:pic>
      <p:sp>
        <p:nvSpPr>
          <p:cNvPr id="58" name="TextBox 41">
            <a:extLst>
              <a:ext uri="{FF2B5EF4-FFF2-40B4-BE49-F238E27FC236}">
                <a16:creationId xmlns:a16="http://schemas.microsoft.com/office/drawing/2014/main" id="{F15EB323-DE5B-A641-AA7C-53137B71C98D}"/>
              </a:ext>
            </a:extLst>
          </p:cNvPr>
          <p:cNvSpPr txBox="1"/>
          <p:nvPr/>
        </p:nvSpPr>
        <p:spPr>
          <a:xfrm>
            <a:off x="645892" y="935593"/>
            <a:ext cx="20921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look at the</a:t>
            </a:r>
          </a:p>
        </p:txBody>
      </p:sp>
      <p:pic>
        <p:nvPicPr>
          <p:cNvPr id="59" name="Imagen 58">
            <a:extLst>
              <a:ext uri="{FF2B5EF4-FFF2-40B4-BE49-F238E27FC236}">
                <a16:creationId xmlns:a16="http://schemas.microsoft.com/office/drawing/2014/main" id="{71871B06-8FBF-AC4B-B102-6A84ABADF6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0796" y="1780372"/>
            <a:ext cx="2319158" cy="1314190"/>
          </a:xfrm>
          <a:prstGeom prst="rect">
            <a:avLst/>
          </a:prstGeom>
        </p:spPr>
      </p:pic>
      <p:sp>
        <p:nvSpPr>
          <p:cNvPr id="60" name="TextBox 39">
            <a:extLst>
              <a:ext uri="{FF2B5EF4-FFF2-40B4-BE49-F238E27FC236}">
                <a16:creationId xmlns:a16="http://schemas.microsoft.com/office/drawing/2014/main" id="{5A831635-638F-E34E-8766-E6BA1EC84F21}"/>
              </a:ext>
            </a:extLst>
          </p:cNvPr>
          <p:cNvSpPr txBox="1"/>
          <p:nvPr/>
        </p:nvSpPr>
        <p:spPr>
          <a:xfrm>
            <a:off x="9801633" y="3710769"/>
            <a:ext cx="1976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jump in the</a:t>
            </a:r>
          </a:p>
        </p:txBody>
      </p:sp>
      <p:pic>
        <p:nvPicPr>
          <p:cNvPr id="61" name="Imagen 60">
            <a:extLst>
              <a:ext uri="{FF2B5EF4-FFF2-40B4-BE49-F238E27FC236}">
                <a16:creationId xmlns:a16="http://schemas.microsoft.com/office/drawing/2014/main" id="{F46275F4-4C2F-E644-BF8B-C923BFEBC67C}"/>
              </a:ext>
            </a:extLst>
          </p:cNvPr>
          <p:cNvPicPr>
            <a:picLocks noChangeAspect="1"/>
          </p:cNvPicPr>
          <p:nvPr/>
        </p:nvPicPr>
        <p:blipFill>
          <a:blip r:embed="rId10"/>
          <a:stretch>
            <a:fillRect/>
          </a:stretch>
        </p:blipFill>
        <p:spPr>
          <a:xfrm>
            <a:off x="9392729" y="4870333"/>
            <a:ext cx="2563556" cy="916044"/>
          </a:xfrm>
          <a:prstGeom prst="rect">
            <a:avLst/>
          </a:prstGeom>
        </p:spPr>
      </p:pic>
      <p:sp>
        <p:nvSpPr>
          <p:cNvPr id="62" name="TextBox 44">
            <a:extLst>
              <a:ext uri="{FF2B5EF4-FFF2-40B4-BE49-F238E27FC236}">
                <a16:creationId xmlns:a16="http://schemas.microsoft.com/office/drawing/2014/main" id="{25F5F2D0-4B5B-0E4C-9A51-A5B0B7964386}"/>
              </a:ext>
            </a:extLst>
          </p:cNvPr>
          <p:cNvSpPr txBox="1"/>
          <p:nvPr/>
        </p:nvSpPr>
        <p:spPr>
          <a:xfrm>
            <a:off x="6767084" y="852388"/>
            <a:ext cx="17946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need an</a:t>
            </a:r>
          </a:p>
        </p:txBody>
      </p:sp>
      <p:pic>
        <p:nvPicPr>
          <p:cNvPr id="63" name="Imagen 62">
            <a:extLst>
              <a:ext uri="{FF2B5EF4-FFF2-40B4-BE49-F238E27FC236}">
                <a16:creationId xmlns:a16="http://schemas.microsoft.com/office/drawing/2014/main" id="{5CDD79C6-091C-1F45-8E7D-E0BDDD8B53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20086" y="1807864"/>
            <a:ext cx="1330959" cy="1330959"/>
          </a:xfrm>
          <a:prstGeom prst="rect">
            <a:avLst/>
          </a:prstGeom>
        </p:spPr>
      </p:pic>
      <p:sp>
        <p:nvSpPr>
          <p:cNvPr id="39" name="TextBox 38"/>
          <p:cNvSpPr txBox="1"/>
          <p:nvPr/>
        </p:nvSpPr>
        <p:spPr>
          <a:xfrm>
            <a:off x="1101106" y="2738713"/>
            <a:ext cx="1453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[beach]</a:t>
            </a:r>
          </a:p>
        </p:txBody>
      </p:sp>
      <p:sp>
        <p:nvSpPr>
          <p:cNvPr id="5" name="Title 4">
            <a:extLst>
              <a:ext uri="{FF2B5EF4-FFF2-40B4-BE49-F238E27FC236}">
                <a16:creationId xmlns:a16="http://schemas.microsoft.com/office/drawing/2014/main" id="{203E940D-6510-164D-8F7C-E1E72F2E598B}"/>
              </a:ext>
            </a:extLst>
          </p:cNvPr>
          <p:cNvSpPr>
            <a:spLocks noGrp="1"/>
          </p:cNvSpPr>
          <p:nvPr>
            <p:ph type="title"/>
          </p:nvPr>
        </p:nvSpPr>
        <p:spPr>
          <a:xfrm>
            <a:off x="130205" y="-59483"/>
            <a:ext cx="2092125" cy="808790"/>
          </a:xfrm>
        </p:spPr>
        <p:txBody>
          <a:bodyPr>
            <a:normAutofit/>
          </a:bodyPr>
          <a:lstStyle/>
          <a:p>
            <a:r>
              <a:rPr lang="en-GB" sz="2800" b="1" dirty="0">
                <a:solidFill>
                  <a:schemeClr val="accent1">
                    <a:lumMod val="50000"/>
                  </a:schemeClr>
                </a:solidFill>
              </a:rPr>
              <a:t>Persona B</a:t>
            </a:r>
            <a:endParaRPr lang="en-US" sz="2800" dirty="0">
              <a:solidFill>
                <a:schemeClr val="accent1">
                  <a:lumMod val="50000"/>
                </a:schemeClr>
              </a:solidFill>
            </a:endParaRPr>
          </a:p>
        </p:txBody>
      </p:sp>
    </p:spTree>
    <p:extLst>
      <p:ext uri="{BB962C8B-B14F-4D97-AF65-F5344CB8AC3E}">
        <p14:creationId xmlns:p14="http://schemas.microsoft.com/office/powerpoint/2010/main" val="2816424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122482"/>
            <a:ext cx="11514137" cy="4618561"/>
          </a:xfrm>
        </p:spPr>
        <p:txBody>
          <a:bodyPr>
            <a:normAutofit fontScale="92500"/>
          </a:bodyPr>
          <a:lstStyle/>
          <a:p>
            <a:pPr marL="228600" lvl="0" indent="-228600">
              <a:lnSpc>
                <a:spcPct val="150000"/>
              </a:lnSpc>
              <a:spcBef>
                <a:spcPts val="0"/>
              </a:spcBef>
              <a:buSzPct val="117647"/>
              <a:buChar char="•"/>
            </a:pPr>
            <a:r>
              <a:rPr lang="en-US" dirty="0"/>
              <a:t>substantial mismatch between what is taught and what is tested</a:t>
            </a:r>
          </a:p>
          <a:p>
            <a:pPr marL="228600" lvl="0" indent="-228600">
              <a:lnSpc>
                <a:spcPct val="150000"/>
              </a:lnSpc>
              <a:spcBef>
                <a:spcPts val="0"/>
              </a:spcBef>
              <a:buSzPct val="117647"/>
              <a:buChar char="•"/>
            </a:pPr>
            <a:r>
              <a:rPr lang="en-US" dirty="0"/>
              <a:t>disproportionate number of rarer words tested</a:t>
            </a:r>
          </a:p>
          <a:p>
            <a:pPr marL="228600" lvl="0" indent="-228600">
              <a:lnSpc>
                <a:spcPct val="150000"/>
              </a:lnSpc>
              <a:spcBef>
                <a:spcPts val="0"/>
              </a:spcBef>
              <a:buSzPct val="117647"/>
              <a:buChar char="•"/>
            </a:pPr>
            <a:r>
              <a:rPr lang="en-US" dirty="0"/>
              <a:t>requirement to test words ‘off list’ coincided with a ramping up of difficulty in listening and reading tasks</a:t>
            </a:r>
          </a:p>
          <a:p>
            <a:pPr marL="228600" lvl="0" indent="-228600">
              <a:lnSpc>
                <a:spcPct val="150000"/>
              </a:lnSpc>
              <a:spcBef>
                <a:spcPts val="0"/>
              </a:spcBef>
              <a:buSzPct val="117647"/>
              <a:buChar char="•"/>
            </a:pPr>
            <a:r>
              <a:rPr lang="en-US" dirty="0"/>
              <a:t>lack of precision in the grammar content </a:t>
            </a:r>
          </a:p>
          <a:p>
            <a:pPr marL="228600" lvl="0" indent="-228600">
              <a:lnSpc>
                <a:spcPct val="150000"/>
              </a:lnSpc>
              <a:spcBef>
                <a:spcPts val="0"/>
              </a:spcBef>
              <a:buSzPct val="117647"/>
              <a:buChar char="•"/>
            </a:pPr>
            <a:r>
              <a:rPr lang="en-US" dirty="0"/>
              <a:t>a lot of highly complex grammar content</a:t>
            </a:r>
          </a:p>
          <a:p>
            <a:pPr marL="228600" lvl="0" indent="-228600">
              <a:lnSpc>
                <a:spcPct val="150000"/>
              </a:lnSpc>
              <a:spcBef>
                <a:spcPts val="0"/>
              </a:spcBef>
              <a:buSzPct val="117647"/>
              <a:buChar char="•"/>
            </a:pPr>
            <a:r>
              <a:rPr lang="en-US" dirty="0"/>
              <a:t>ambiguous role play prompts (required to be in the target language)</a:t>
            </a:r>
          </a:p>
          <a:p>
            <a:pPr marL="228600" lvl="0" indent="-228600">
              <a:lnSpc>
                <a:spcPct val="150000"/>
              </a:lnSpc>
              <a:spcBef>
                <a:spcPts val="0"/>
              </a:spcBef>
              <a:buSzPct val="117647"/>
              <a:buChar char="•"/>
            </a:pPr>
            <a:r>
              <a:rPr lang="en-US" dirty="0"/>
              <a:t>washback of conversation element – substantial time spent drafting, re-drafting and </a:t>
            </a:r>
            <a:r>
              <a:rPr lang="en-US" dirty="0" err="1"/>
              <a:t>memorising</a:t>
            </a:r>
            <a:r>
              <a:rPr lang="en-US" dirty="0"/>
              <a:t> answers to questions</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8833448" cy="647577"/>
          </a:xfrm>
        </p:spPr>
        <p:txBody>
          <a:bodyPr>
            <a:normAutofit/>
          </a:bodyPr>
          <a:lstStyle/>
          <a:p>
            <a:r>
              <a:rPr lang="en-GB" dirty="0"/>
              <a:t>Issues identified with the current GCSE</a:t>
            </a:r>
          </a:p>
        </p:txBody>
      </p:sp>
    </p:spTree>
    <p:extLst>
      <p:ext uri="{BB962C8B-B14F-4D97-AF65-F5344CB8AC3E}">
        <p14:creationId xmlns:p14="http://schemas.microsoft.com/office/powerpoint/2010/main" val="304745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FDFFA3-8BC3-4B65-8750-8366EF1E2FC1}"/>
              </a:ext>
            </a:extLst>
          </p:cNvPr>
          <p:cNvPicPr>
            <a:picLocks noChangeAspect="1"/>
          </p:cNvPicPr>
          <p:nvPr/>
        </p:nvPicPr>
        <p:blipFill>
          <a:blip r:embed="rId2"/>
          <a:stretch>
            <a:fillRect/>
          </a:stretch>
        </p:blipFill>
        <p:spPr>
          <a:xfrm>
            <a:off x="2383973" y="65729"/>
            <a:ext cx="7424054" cy="3978412"/>
          </a:xfrm>
          <a:prstGeom prst="rect">
            <a:avLst/>
          </a:prstGeom>
        </p:spPr>
      </p:pic>
      <p:sp>
        <p:nvSpPr>
          <p:cNvPr id="6" name="TextBox 5">
            <a:extLst>
              <a:ext uri="{FF2B5EF4-FFF2-40B4-BE49-F238E27FC236}">
                <a16:creationId xmlns:a16="http://schemas.microsoft.com/office/drawing/2014/main" id="{1E6747F8-1F6C-4C2C-917B-3962E7680EF5}"/>
              </a:ext>
            </a:extLst>
          </p:cNvPr>
          <p:cNvSpPr txBox="1"/>
          <p:nvPr/>
        </p:nvSpPr>
        <p:spPr>
          <a:xfrm>
            <a:off x="9345283" y="6392161"/>
            <a:ext cx="2846717" cy="400110"/>
          </a:xfrm>
          <a:prstGeom prst="rect">
            <a:avLst/>
          </a:prstGeom>
          <a:noFill/>
        </p:spPr>
        <p:txBody>
          <a:bodyPr wrap="square">
            <a:spAutoFit/>
          </a:bodyPr>
          <a:lstStyle/>
          <a:p>
            <a:r>
              <a:rPr lang="en-GB" sz="2000" dirty="0">
                <a:latin typeface="Century Gothic" panose="020B0502020202020204" pitchFamily="34" charset="0"/>
                <a:hlinkClick r:id="rId3"/>
              </a:rPr>
              <a:t>Eduqas French SAMS</a:t>
            </a:r>
            <a:endParaRPr lang="en-GB" sz="2000" dirty="0">
              <a:latin typeface="Century Gothic" panose="020B0502020202020204" pitchFamily="34" charset="0"/>
            </a:endParaRPr>
          </a:p>
        </p:txBody>
      </p:sp>
      <p:pic>
        <p:nvPicPr>
          <p:cNvPr id="8" name="Picture 7">
            <a:extLst>
              <a:ext uri="{FF2B5EF4-FFF2-40B4-BE49-F238E27FC236}">
                <a16:creationId xmlns:a16="http://schemas.microsoft.com/office/drawing/2014/main" id="{E9D26668-52F5-486B-9105-4A72D4EFFECC}"/>
              </a:ext>
            </a:extLst>
          </p:cNvPr>
          <p:cNvPicPr>
            <a:picLocks noChangeAspect="1"/>
          </p:cNvPicPr>
          <p:nvPr/>
        </p:nvPicPr>
        <p:blipFill>
          <a:blip r:embed="rId4"/>
          <a:stretch>
            <a:fillRect/>
          </a:stretch>
        </p:blipFill>
        <p:spPr>
          <a:xfrm>
            <a:off x="3111866" y="4044141"/>
            <a:ext cx="5968267" cy="2748130"/>
          </a:xfrm>
          <a:prstGeom prst="rect">
            <a:avLst/>
          </a:prstGeom>
        </p:spPr>
      </p:pic>
    </p:spTree>
    <p:extLst>
      <p:ext uri="{BB962C8B-B14F-4D97-AF65-F5344CB8AC3E}">
        <p14:creationId xmlns:p14="http://schemas.microsoft.com/office/powerpoint/2010/main" val="28057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39907" y="419725"/>
            <a:ext cx="79242" cy="142553"/>
          </a:xfrm>
        </p:spPr>
        <p:txBody>
          <a:bodyPr>
            <a:noAutofit/>
          </a:bodyPr>
          <a:lstStyle/>
          <a:p>
            <a:r>
              <a:rPr lang="en-GB" sz="100" b="1" dirty="0">
                <a:solidFill>
                  <a:prstClr val="white"/>
                </a:solidFill>
              </a:rPr>
              <a:t>hablar / escuchar / escribir</a:t>
            </a:r>
            <a:endParaRPr lang="en-US" sz="100" dirty="0"/>
          </a:p>
        </p:txBody>
      </p:sp>
      <p:sp>
        <p:nvSpPr>
          <p:cNvPr id="5" name="Rectangle 4"/>
          <p:cNvSpPr/>
          <p:nvPr/>
        </p:nvSpPr>
        <p:spPr>
          <a:xfrm>
            <a:off x="4462816" y="678559"/>
            <a:ext cx="3486150" cy="1923197"/>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Sevilla</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There are some parks and some towers.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parks are small. </a:t>
            </a:r>
          </a:p>
        </p:txBody>
      </p:sp>
      <p:sp>
        <p:nvSpPr>
          <p:cNvPr id="10" name="Oval Callout 9"/>
          <p:cNvSpPr/>
          <p:nvPr/>
        </p:nvSpPr>
        <p:spPr>
          <a:xfrm>
            <a:off x="114839" y="2601756"/>
            <a:ext cx="4347977" cy="1203762"/>
          </a:xfrm>
          <a:prstGeom prst="wedgeEllipseCallout">
            <a:avLst>
              <a:gd name="adj1" fmla="val 37499"/>
              <a:gd name="adj2" fmla="val 7349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¿Qué hay en Sevilla?</a:t>
            </a:r>
          </a:p>
        </p:txBody>
      </p:sp>
      <p:sp>
        <p:nvSpPr>
          <p:cNvPr id="11" name="Oval Callout 10"/>
          <p:cNvSpPr/>
          <p:nvPr/>
        </p:nvSpPr>
        <p:spPr>
          <a:xfrm>
            <a:off x="3938487" y="3287249"/>
            <a:ext cx="7812235" cy="2963426"/>
          </a:xfrm>
          <a:prstGeom prst="wedgeEllipseCallout">
            <a:avLst>
              <a:gd name="adj1" fmla="val -64370"/>
              <a:gd name="adj2" fmla="val 4192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Hay unos </a:t>
            </a:r>
            <a:r>
              <a:rPr kumimoji="0" lang="en-GB" sz="36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parques</a:t>
            </a: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unas </a:t>
            </a:r>
            <a:r>
              <a:rPr kumimoji="0" lang="en-GB" sz="36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torres</a:t>
            </a: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Los </a:t>
            </a:r>
            <a:r>
              <a:rPr kumimoji="0" lang="en-GB" sz="36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parques</a:t>
            </a: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son </a:t>
            </a:r>
            <a:r>
              <a:rPr kumimoji="0" lang="en-GB" sz="36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pequeños</a:t>
            </a: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2" name="Rounded Rectangle 11"/>
          <p:cNvSpPr/>
          <p:nvPr/>
        </p:nvSpPr>
        <p:spPr>
          <a:xfrm>
            <a:off x="5486400" y="3989867"/>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2"/>
          <p:cNvSpPr/>
          <p:nvPr/>
        </p:nvSpPr>
        <p:spPr>
          <a:xfrm>
            <a:off x="6619165" y="3989867"/>
            <a:ext cx="1132765"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13"/>
          <p:cNvSpPr/>
          <p:nvPr/>
        </p:nvSpPr>
        <p:spPr>
          <a:xfrm>
            <a:off x="7751930" y="3989867"/>
            <a:ext cx="1869742"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14"/>
          <p:cNvSpPr/>
          <p:nvPr/>
        </p:nvSpPr>
        <p:spPr>
          <a:xfrm>
            <a:off x="9621672" y="3989867"/>
            <a:ext cx="1132765"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15"/>
          <p:cNvSpPr/>
          <p:nvPr/>
        </p:nvSpPr>
        <p:spPr>
          <a:xfrm>
            <a:off x="6052782" y="4523191"/>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6"/>
          <p:cNvSpPr/>
          <p:nvPr/>
        </p:nvSpPr>
        <p:spPr>
          <a:xfrm>
            <a:off x="7185547" y="4523191"/>
            <a:ext cx="1510522"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7"/>
          <p:cNvSpPr/>
          <p:nvPr/>
        </p:nvSpPr>
        <p:spPr>
          <a:xfrm>
            <a:off x="8666332" y="4523191"/>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8"/>
          <p:cNvSpPr/>
          <p:nvPr/>
        </p:nvSpPr>
        <p:spPr>
          <a:xfrm>
            <a:off x="5214271" y="5086657"/>
            <a:ext cx="195162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9"/>
          <p:cNvSpPr/>
          <p:nvPr/>
        </p:nvSpPr>
        <p:spPr>
          <a:xfrm>
            <a:off x="7165896" y="5086657"/>
            <a:ext cx="889533"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20"/>
          <p:cNvSpPr/>
          <p:nvPr/>
        </p:nvSpPr>
        <p:spPr>
          <a:xfrm>
            <a:off x="8055429" y="5096651"/>
            <a:ext cx="2388236"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8334531" y="258166"/>
            <a:ext cx="359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5161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59186" y="434715"/>
            <a:ext cx="164893" cy="74951"/>
          </a:xfrm>
        </p:spPr>
        <p:txBody>
          <a:bodyPr>
            <a:noAutofit/>
          </a:bodyPr>
          <a:lstStyle/>
          <a:p>
            <a:r>
              <a:rPr lang="en-GB" sz="100" b="1" dirty="0">
                <a:solidFill>
                  <a:prstClr val="white"/>
                </a:solidFill>
              </a:rPr>
              <a:t>hablar / escuchar / escribir</a:t>
            </a:r>
            <a:endParaRPr lang="en-US" sz="100" dirty="0"/>
          </a:p>
        </p:txBody>
      </p:sp>
      <p:grpSp>
        <p:nvGrpSpPr>
          <p:cNvPr id="11" name="Group 10"/>
          <p:cNvGrpSpPr/>
          <p:nvPr/>
        </p:nvGrpSpPr>
        <p:grpSpPr>
          <a:xfrm>
            <a:off x="594958" y="882345"/>
            <a:ext cx="11115390" cy="2225458"/>
            <a:chOff x="594958" y="882345"/>
            <a:chExt cx="11115390" cy="2225458"/>
          </a:xfrm>
        </p:grpSpPr>
        <p:sp>
          <p:nvSpPr>
            <p:cNvPr id="4" name="Rectangle 3"/>
            <p:cNvSpPr/>
            <p:nvPr/>
          </p:nvSpPr>
          <p:spPr>
            <a:xfrm>
              <a:off x="594958" y="882345"/>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Málaga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There are some shops and some markets.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markets are outside.</a:t>
              </a:r>
            </a:p>
          </p:txBody>
        </p:sp>
        <p:sp>
          <p:nvSpPr>
            <p:cNvPr id="5" name="Rectangle 4"/>
            <p:cNvSpPr/>
            <p:nvPr/>
          </p:nvSpPr>
          <p:spPr>
            <a:xfrm>
              <a:off x="4414198" y="882345"/>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Madrid</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There are some museums and some churches.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churches are big. </a:t>
              </a:r>
            </a:p>
          </p:txBody>
        </p:sp>
        <p:sp>
          <p:nvSpPr>
            <p:cNvPr id="6" name="Rectangle 5"/>
            <p:cNvSpPr/>
            <p:nvPr/>
          </p:nvSpPr>
          <p:spPr>
            <a:xfrm>
              <a:off x="8224198" y="898003"/>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Granada</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There are some buildings and some squares.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buildings are beautiful. </a:t>
              </a:r>
            </a:p>
          </p:txBody>
        </p:sp>
      </p:grpSp>
      <p:sp>
        <p:nvSpPr>
          <p:cNvPr id="7" name="Rectangle 6"/>
          <p:cNvSpPr/>
          <p:nvPr/>
        </p:nvSpPr>
        <p:spPr>
          <a:xfrm>
            <a:off x="594958" y="3167314"/>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Málaga</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Hay unas tiendas y unos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mercados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mercados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están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fuera</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8" name="Rectangle 7"/>
          <p:cNvSpPr/>
          <p:nvPr/>
        </p:nvSpPr>
        <p:spPr>
          <a:xfrm>
            <a:off x="594958" y="4216770"/>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Madrid:</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Hay unos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museos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unas iglesias.  Las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iglesias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son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grandes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9" name="Rectangle 8"/>
          <p:cNvSpPr/>
          <p:nvPr/>
        </p:nvSpPr>
        <p:spPr>
          <a:xfrm>
            <a:off x="594958" y="5266226"/>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Granada:</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Hay unos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edificios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unas plazas.  Los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edificios</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son hermosos.</a:t>
            </a:r>
          </a:p>
        </p:txBody>
      </p:sp>
      <p:sp>
        <p:nvSpPr>
          <p:cNvPr id="10" name="Oval Callout 9"/>
          <p:cNvSpPr/>
          <p:nvPr/>
        </p:nvSpPr>
        <p:spPr>
          <a:xfrm>
            <a:off x="594958" y="-5413"/>
            <a:ext cx="4277293" cy="1125328"/>
          </a:xfrm>
          <a:prstGeom prst="wedgeEllipseCallout">
            <a:avLst>
              <a:gd name="adj1" fmla="val 37499"/>
              <a:gd name="adj2" fmla="val 7349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¿Qué hay en….?</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8334531" y="258166"/>
            <a:ext cx="359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830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Puissance 4! (Connect 4)</a:t>
            </a:r>
          </a:p>
        </p:txBody>
      </p:sp>
      <p:sp>
        <p:nvSpPr>
          <p:cNvPr id="10" name="Rounded Rectangle 46">
            <a:extLst>
              <a:ext uri="{FF2B5EF4-FFF2-40B4-BE49-F238E27FC236}">
                <a16:creationId xmlns:a16="http://schemas.microsoft.com/office/drawing/2014/main" id="{72D1238A-0FC3-44CE-8B05-3B01A0D6960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31907D14-E441-4B83-ABA9-790A596427D5}"/>
              </a:ext>
            </a:extLst>
          </p:cNvPr>
          <p:cNvGraphicFramePr>
            <a:graphicFrameLocks noGrp="1"/>
          </p:cNvGraphicFramePr>
          <p:nvPr/>
        </p:nvGraphicFramePr>
        <p:xfrm>
          <a:off x="3829326" y="1368820"/>
          <a:ext cx="8128000" cy="4732012"/>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4020827938"/>
                    </a:ext>
                  </a:extLst>
                </a:gridCol>
                <a:gridCol w="2032000">
                  <a:extLst>
                    <a:ext uri="{9D8B030D-6E8A-4147-A177-3AD203B41FA5}">
                      <a16:colId xmlns:a16="http://schemas.microsoft.com/office/drawing/2014/main" val="544976306"/>
                    </a:ext>
                  </a:extLst>
                </a:gridCol>
                <a:gridCol w="2032000">
                  <a:extLst>
                    <a:ext uri="{9D8B030D-6E8A-4147-A177-3AD203B41FA5}">
                      <a16:colId xmlns:a16="http://schemas.microsoft.com/office/drawing/2014/main" val="1360401948"/>
                    </a:ext>
                  </a:extLst>
                </a:gridCol>
                <a:gridCol w="2032000">
                  <a:extLst>
                    <a:ext uri="{9D8B030D-6E8A-4147-A177-3AD203B41FA5}">
                      <a16:colId xmlns:a16="http://schemas.microsoft.com/office/drawing/2014/main" val="47464473"/>
                    </a:ext>
                  </a:extLst>
                </a:gridCol>
              </a:tblGrid>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1483857275"/>
                  </a:ext>
                </a:extLst>
              </a:tr>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1148113145"/>
                  </a:ext>
                </a:extLst>
              </a:tr>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1957183764"/>
                  </a:ext>
                </a:extLst>
              </a:tr>
              <a:tr h="1183003">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tc>
                  <a:txBody>
                    <a:bodyPr/>
                    <a:lstStyle/>
                    <a:p>
                      <a:endParaRPr lang="en-GB" b="0" i="0" dirty="0">
                        <a:latin typeface="Century Gothic" panose="020B0502020202020204" pitchFamily="34" charset="0"/>
                      </a:endParaRPr>
                    </a:p>
                  </a:txBody>
                  <a:tcPr>
                    <a:solidFill>
                      <a:schemeClr val="bg1"/>
                    </a:solidFill>
                  </a:tcPr>
                </a:tc>
                <a:extLst>
                  <a:ext uri="{0D108BD9-81ED-4DB2-BD59-A6C34878D82A}">
                    <a16:rowId xmlns:a16="http://schemas.microsoft.com/office/drawing/2014/main" val="20221607"/>
                  </a:ext>
                </a:extLst>
              </a:tr>
            </a:tbl>
          </a:graphicData>
        </a:graphic>
      </p:graphicFrame>
      <p:sp>
        <p:nvSpPr>
          <p:cNvPr id="9" name="TextBox 8"/>
          <p:cNvSpPr txBox="1"/>
          <p:nvPr/>
        </p:nvSpPr>
        <p:spPr>
          <a:xfrm>
            <a:off x="3974539" y="1532932"/>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porter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chemise</a:t>
            </a:r>
          </a:p>
        </p:txBody>
      </p:sp>
      <p:sp>
        <p:nvSpPr>
          <p:cNvPr id="11" name="TextBox 10"/>
          <p:cNvSpPr txBox="1"/>
          <p:nvPr/>
        </p:nvSpPr>
        <p:spPr>
          <a:xfrm>
            <a:off x="5947114" y="1537161"/>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manger </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école</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p:cNvSpPr txBox="1"/>
          <p:nvPr/>
        </p:nvSpPr>
        <p:spPr>
          <a:xfrm>
            <a:off x="7934991" y="1406171"/>
            <a:ext cx="189737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bien travailler en classe</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p:cNvSpPr txBox="1"/>
          <p:nvPr/>
        </p:nvSpPr>
        <p:spPr>
          <a:xfrm>
            <a:off x="9988160" y="1532932"/>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jouer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à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l'ordinateur</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p:cNvSpPr txBox="1"/>
          <p:nvPr/>
        </p:nvSpPr>
        <p:spPr>
          <a:xfrm>
            <a:off x="3974539" y="2604502"/>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mes</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amis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p:cNvSpPr txBox="1"/>
          <p:nvPr/>
        </p:nvSpPr>
        <p:spPr>
          <a:xfrm>
            <a:off x="5996618" y="2775011"/>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étudier</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allemand</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8018698" y="2756485"/>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arriver en retard</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p:cNvSpPr txBox="1"/>
          <p:nvPr/>
        </p:nvSpPr>
        <p:spPr>
          <a:xfrm>
            <a:off x="10103215" y="2773779"/>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aimer les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chiens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p:cNvSpPr txBox="1"/>
          <p:nvPr/>
        </p:nvSpPr>
        <p:spPr>
          <a:xfrm>
            <a:off x="3801200" y="3787041"/>
            <a:ext cx="20323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préparer</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mon déjeuner</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p:cNvSpPr txBox="1"/>
          <p:nvPr/>
        </p:nvSpPr>
        <p:spPr>
          <a:xfrm>
            <a:off x="6004648" y="3774733"/>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chanter dans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chorale</a:t>
            </a:r>
          </a:p>
        </p:txBody>
      </p:sp>
      <p:sp>
        <p:nvSpPr>
          <p:cNvPr id="20" name="TextBox 19"/>
          <p:cNvSpPr txBox="1"/>
          <p:nvPr/>
        </p:nvSpPr>
        <p:spPr>
          <a:xfrm>
            <a:off x="7905696" y="3787041"/>
            <a:ext cx="203201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habiter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à [name of town]</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1" name="TextBox 20"/>
          <p:cNvSpPr txBox="1"/>
          <p:nvPr/>
        </p:nvSpPr>
        <p:spPr>
          <a:xfrm>
            <a:off x="3974539" y="5089074"/>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la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élé</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5893408" y="5089073"/>
            <a:ext cx="19947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ressembler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à ton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ami</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23" name="TextBox 22"/>
          <p:cNvSpPr txBox="1"/>
          <p:nvPr/>
        </p:nvSpPr>
        <p:spPr>
          <a:xfrm>
            <a:off x="10071867" y="4992836"/>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rester</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à la </a:t>
            </a:r>
            <a:r>
              <a:rPr kumimoji="0" lang="en-GB"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maison</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week-end</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p:cNvSpPr txBox="1"/>
          <p:nvPr/>
        </p:nvSpPr>
        <p:spPr>
          <a:xfrm>
            <a:off x="10082536" y="3956318"/>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la radio</a:t>
            </a:r>
          </a:p>
        </p:txBody>
      </p:sp>
      <p:sp>
        <p:nvSpPr>
          <p:cNvPr id="25" name="TextBox 24"/>
          <p:cNvSpPr txBox="1"/>
          <p:nvPr/>
        </p:nvSpPr>
        <p:spPr>
          <a:xfrm>
            <a:off x="7959448" y="5113214"/>
            <a:ext cx="18729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gagner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matchs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DE2A676B-CBD5-45DD-8491-1FDF565E8BA2}"/>
              </a:ext>
            </a:extLst>
          </p:cNvPr>
          <p:cNvCxnSpPr/>
          <p:nvPr/>
        </p:nvCxnSpPr>
        <p:spPr>
          <a:xfrm flipH="1">
            <a:off x="3964256" y="1436371"/>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0622" y="1596283"/>
            <a:ext cx="3294150"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Tu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portes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chemise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normalement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porte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chemise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normalement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Portes-tu</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chemise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moment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Non, je ne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porte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chemise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cxnSp>
        <p:nvCxnSpPr>
          <p:cNvPr id="30" name="Straight Connector 29">
            <a:extLst>
              <a:ext uri="{FF2B5EF4-FFF2-40B4-BE49-F238E27FC236}">
                <a16:creationId xmlns:a16="http://schemas.microsoft.com/office/drawing/2014/main" id="{DE2A676B-CBD5-45DD-8491-1FDF565E8BA2}"/>
              </a:ext>
            </a:extLst>
          </p:cNvPr>
          <p:cNvCxnSpPr/>
          <p:nvPr/>
        </p:nvCxnSpPr>
        <p:spPr>
          <a:xfrm flipH="1" flipV="1">
            <a:off x="3891153" y="1523404"/>
            <a:ext cx="1803065" cy="887061"/>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7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L’école</a:t>
            </a:r>
            <a:r>
              <a:rPr lang="en-GB" sz="3600" b="1" dirty="0">
                <a:solidFill>
                  <a:schemeClr val="bg1"/>
                </a:solidFill>
              </a:rPr>
              <a:t> au </a:t>
            </a:r>
            <a:r>
              <a:rPr lang="en-GB" sz="3600" b="1" dirty="0" err="1">
                <a:solidFill>
                  <a:schemeClr val="bg1"/>
                </a:solidFill>
              </a:rPr>
              <a:t>Sénégal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cxnSp>
        <p:nvCxnSpPr>
          <p:cNvPr id="3" name="Straight Connector 2">
            <a:extLst>
              <a:ext uri="{FF2B5EF4-FFF2-40B4-BE49-F238E27FC236}">
                <a16:creationId xmlns:a16="http://schemas.microsoft.com/office/drawing/2014/main" id="{A389597A-87A4-49ED-B476-B9602828020F}"/>
              </a:ext>
            </a:extLst>
          </p:cNvPr>
          <p:cNvCxnSpPr>
            <a:cxnSpLocks/>
          </p:cNvCxnSpPr>
          <p:nvPr/>
        </p:nvCxnSpPr>
        <p:spPr>
          <a:xfrm>
            <a:off x="6096000" y="1163992"/>
            <a:ext cx="0" cy="504430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8FF4511E-6880-4639-B63B-0C7BED71FBA0}"/>
              </a:ext>
            </a:extLst>
          </p:cNvPr>
          <p:cNvSpPr txBox="1"/>
          <p:nvPr/>
        </p:nvSpPr>
        <p:spPr>
          <a:xfrm>
            <a:off x="88678" y="1171810"/>
            <a:ext cx="5918644" cy="52161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Ask</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their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plural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French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lessons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maths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exercises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easy</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favourite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Answer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questions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the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form</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yellow</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strict but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funny</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science and maths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Wolof</a:t>
            </a:r>
          </a:p>
        </p:txBody>
      </p:sp>
      <p:sp>
        <p:nvSpPr>
          <p:cNvPr id="11" name="TextBox 10">
            <a:extLst>
              <a:ext uri="{FF2B5EF4-FFF2-40B4-BE49-F238E27FC236}">
                <a16:creationId xmlns:a16="http://schemas.microsoft.com/office/drawing/2014/main" id="{1E23A204-083E-4F72-8A4D-89238F39DD2C}"/>
              </a:ext>
            </a:extLst>
          </p:cNvPr>
          <p:cNvSpPr txBox="1"/>
          <p:nvPr/>
        </p:nvSpPr>
        <p:spPr>
          <a:xfrm>
            <a:off x="6096000" y="1171810"/>
            <a:ext cx="5891091"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Answer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questions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the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we</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form</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small</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useful</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difficult</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football</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Ask</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their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plural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uniforms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Is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teacher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favourite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subjects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first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language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grpSp>
        <p:nvGrpSpPr>
          <p:cNvPr id="9" name="Group 8"/>
          <p:cNvGrpSpPr/>
          <p:nvPr/>
        </p:nvGrpSpPr>
        <p:grpSpPr>
          <a:xfrm>
            <a:off x="7630784" y="46664"/>
            <a:ext cx="4561216" cy="806012"/>
            <a:chOff x="159004" y="-58813"/>
            <a:chExt cx="4561216" cy="806012"/>
          </a:xfrm>
        </p:grpSpPr>
        <p:grpSp>
          <p:nvGrpSpPr>
            <p:cNvPr id="10" name="Group 9"/>
            <p:cNvGrpSpPr/>
            <p:nvPr/>
          </p:nvGrpSpPr>
          <p:grpSpPr>
            <a:xfrm>
              <a:off x="3816047" y="-58813"/>
              <a:ext cx="904173" cy="806012"/>
              <a:chOff x="9366733" y="885649"/>
              <a:chExt cx="2361193" cy="1935918"/>
            </a:xfrm>
          </p:grpSpPr>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15" name="Picture 1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12" name="TextBox 11"/>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1538198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2" name="Cloud Callout 1">
            <a:extLst>
              <a:ext uri="{FF2B5EF4-FFF2-40B4-BE49-F238E27FC236}">
                <a16:creationId xmlns:a16="http://schemas.microsoft.com/office/drawing/2014/main" id="{7468035E-C082-3A4C-82AE-60CE0732C224}"/>
              </a:ext>
            </a:extLst>
          </p:cNvPr>
          <p:cNvSpPr/>
          <p:nvPr/>
        </p:nvSpPr>
        <p:spPr>
          <a:xfrm>
            <a:off x="123072" y="3688330"/>
            <a:ext cx="1973766" cy="1808248"/>
          </a:xfrm>
          <a:prstGeom prst="cloudCallout">
            <a:avLst>
              <a:gd name="adj1" fmla="val 46399"/>
              <a:gd name="adj2" fmla="val 612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62" name="Google Shape;762;p85"/>
          <p:cNvSpPr txBox="1"/>
          <p:nvPr/>
        </p:nvSpPr>
        <p:spPr>
          <a:xfrm>
            <a:off x="238837" y="288933"/>
            <a:ext cx="585716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 QUIZ QUIZ TRADE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3" name="Google Shape;763;p85"/>
          <p:cNvSpPr txBox="1"/>
          <p:nvPr/>
        </p:nvSpPr>
        <p:spPr>
          <a:xfrm>
            <a:off x="212041" y="724597"/>
            <a:ext cx="9897622"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Elige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un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Escribe tres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para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describir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persona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español</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primera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no debe ser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obvia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a:t>
            </a:r>
            <a:r>
              <a:rPr kumimoji="0" lang="en-GB" sz="22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otras</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dos </a:t>
            </a:r>
            <a:r>
              <a:rPr kumimoji="0" lang="en-GB" sz="22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frases</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más fáciles.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Debes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esconder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tu</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trabajo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 ¡es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secreto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4" name="Google Shape;764;p85"/>
          <p:cNvSpPr txBox="1"/>
          <p:nvPr/>
        </p:nvSpPr>
        <p:spPr>
          <a:xfrm>
            <a:off x="203723" y="1832552"/>
            <a:ext cx="1036871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 lee </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5" name="Google Shape;765;p85"/>
          <p:cNvSpPr txBox="1"/>
          <p:nvPr/>
        </p:nvSpPr>
        <p:spPr>
          <a:xfrm>
            <a:off x="385570" y="2797076"/>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6" name="Google Shape;766;p85"/>
          <p:cNvSpPr txBox="1"/>
          <p:nvPr/>
        </p:nvSpPr>
        <p:spPr>
          <a:xfrm>
            <a:off x="370618" y="3170221"/>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8" name="Google Shape;768;p85"/>
          <p:cNvSpPr/>
          <p:nvPr/>
        </p:nvSpPr>
        <p:spPr>
          <a:xfrm>
            <a:off x="2302078" y="4174416"/>
            <a:ext cx="2794438" cy="1322162"/>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69" name="Google Shape;769;p85"/>
          <p:cNvSpPr txBox="1"/>
          <p:nvPr/>
        </p:nvSpPr>
        <p:spPr>
          <a:xfrm>
            <a:off x="1962268" y="4170660"/>
            <a:ext cx="3318964" cy="1409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joven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moreno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Tiene el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negro.</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p:txBody>
      </p:sp>
      <p:sp>
        <p:nvSpPr>
          <p:cNvPr id="770" name="Google Shape;770;p85"/>
          <p:cNvSpPr txBox="1"/>
          <p:nvPr/>
        </p:nvSpPr>
        <p:spPr>
          <a:xfrm>
            <a:off x="852419" y="4379448"/>
            <a:ext cx="265953" cy="421614"/>
          </a:xfrm>
          <a:prstGeom prst="rect">
            <a:avLst/>
          </a:prstGeom>
          <a:solidFill>
            <a:srgbClr val="FBE4D4"/>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81" name="Google Shape;781;p85"/>
          <p:cNvPicPr preferRelativeResize="0"/>
          <p:nvPr/>
        </p:nvPicPr>
        <p:blipFill rotWithShape="1">
          <a:blip r:embed="rId3">
            <a:alphaModFix/>
          </a:blip>
          <a:srcRect/>
          <a:stretch/>
        </p:blipFill>
        <p:spPr>
          <a:xfrm flipH="1">
            <a:off x="2096838" y="3827098"/>
            <a:ext cx="829032" cy="817029"/>
          </a:xfrm>
          <a:prstGeom prst="rect">
            <a:avLst/>
          </a:prstGeom>
          <a:noFill/>
          <a:ln>
            <a:noFill/>
          </a:ln>
        </p:spPr>
      </p:pic>
      <p:sp>
        <p:nvSpPr>
          <p:cNvPr id="783" name="Google Shape;783;p85"/>
          <p:cNvSpPr/>
          <p:nvPr/>
        </p:nvSpPr>
        <p:spPr>
          <a:xfrm>
            <a:off x="9347200" y="258166"/>
            <a:ext cx="25809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4" name="Google Shape;784;p85"/>
          <p:cNvSpPr txBox="1">
            <a:spLocks noGrp="1"/>
          </p:cNvSpPr>
          <p:nvPr>
            <p:ph type="title"/>
          </p:nvPr>
        </p:nvSpPr>
        <p:spPr>
          <a:xfrm>
            <a:off x="9429398" y="129082"/>
            <a:ext cx="2579247" cy="659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hablar / escuchar</a:t>
            </a:r>
            <a:endParaRPr sz="2000" b="1">
              <a:solidFill>
                <a:schemeClr val="lt1"/>
              </a:solidFill>
            </a:endParaRPr>
          </a:p>
        </p:txBody>
      </p:sp>
      <p:sp>
        <p:nvSpPr>
          <p:cNvPr id="26" name="Oval Callout 45">
            <a:extLst>
              <a:ext uri="{FF2B5EF4-FFF2-40B4-BE49-F238E27FC236}">
                <a16:creationId xmlns:a16="http://schemas.microsoft.com/office/drawing/2014/main" id="{53CAA778-C7AD-0C42-954A-3D1D614929AE}"/>
              </a:ext>
            </a:extLst>
          </p:cNvPr>
          <p:cNvSpPr/>
          <p:nvPr/>
        </p:nvSpPr>
        <p:spPr>
          <a:xfrm>
            <a:off x="3511414" y="3318145"/>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joven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27" name="Oval Callout 45">
            <a:extLst>
              <a:ext uri="{FF2B5EF4-FFF2-40B4-BE49-F238E27FC236}">
                <a16:creationId xmlns:a16="http://schemas.microsoft.com/office/drawing/2014/main" id="{A66A37F0-6635-CA49-9839-9526BD839AC8}"/>
              </a:ext>
            </a:extLst>
          </p:cNvPr>
          <p:cNvSpPr/>
          <p:nvPr/>
        </p:nvSpPr>
        <p:spPr>
          <a:xfrm>
            <a:off x="8614596" y="3446308"/>
            <a:ext cx="2104425" cy="572035"/>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¿María?</a:t>
            </a:r>
          </a:p>
        </p:txBody>
      </p:sp>
      <p:pic>
        <p:nvPicPr>
          <p:cNvPr id="36" name="Picture 35">
            <a:extLst>
              <a:ext uri="{FF2B5EF4-FFF2-40B4-BE49-F238E27FC236}">
                <a16:creationId xmlns:a16="http://schemas.microsoft.com/office/drawing/2014/main" id="{4D6B37EC-1AC5-454B-A70F-9CB3BF93DBAD}"/>
              </a:ext>
            </a:extLst>
          </p:cNvPr>
          <p:cNvPicPr>
            <a:picLocks noChangeAspect="1"/>
          </p:cNvPicPr>
          <p:nvPr/>
        </p:nvPicPr>
        <p:blipFill rotWithShape="1">
          <a:blip r:embed="rId4"/>
          <a:srcRect l="17466" t="16554" r="21946" b="27288"/>
          <a:stretch/>
        </p:blipFill>
        <p:spPr>
          <a:xfrm>
            <a:off x="643017" y="4050470"/>
            <a:ext cx="909641" cy="1049042"/>
          </a:xfrm>
          <a:prstGeom prst="rect">
            <a:avLst/>
          </a:prstGeom>
        </p:spPr>
      </p:pic>
      <p:sp>
        <p:nvSpPr>
          <p:cNvPr id="38" name="Oval Callout 45">
            <a:extLst>
              <a:ext uri="{FF2B5EF4-FFF2-40B4-BE49-F238E27FC236}">
                <a16:creationId xmlns:a16="http://schemas.microsoft.com/office/drawing/2014/main" id="{BE125403-A25C-3043-832D-0F8FC6B0B814}"/>
              </a:ext>
            </a:extLst>
          </p:cNvPr>
          <p:cNvSpPr/>
          <p:nvPr/>
        </p:nvSpPr>
        <p:spPr>
          <a:xfrm>
            <a:off x="4686510" y="3949596"/>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moreno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39" name="Oval Callout 45">
            <a:extLst>
              <a:ext uri="{FF2B5EF4-FFF2-40B4-BE49-F238E27FC236}">
                <a16:creationId xmlns:a16="http://schemas.microsoft.com/office/drawing/2014/main" id="{6F1D9122-F9A5-1746-AB08-BF28C2A7BFAF}"/>
              </a:ext>
            </a:extLst>
          </p:cNvPr>
          <p:cNvSpPr/>
          <p:nvPr/>
        </p:nvSpPr>
        <p:spPr>
          <a:xfrm>
            <a:off x="8650435" y="4304360"/>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¿Adrián?</a:t>
            </a:r>
          </a:p>
        </p:txBody>
      </p:sp>
      <p:sp>
        <p:nvSpPr>
          <p:cNvPr id="40" name="Oval Callout 45">
            <a:extLst>
              <a:ext uri="{FF2B5EF4-FFF2-40B4-BE49-F238E27FC236}">
                <a16:creationId xmlns:a16="http://schemas.microsoft.com/office/drawing/2014/main" id="{08014FF7-72FC-1A40-B193-6A529CFA799E}"/>
              </a:ext>
            </a:extLst>
          </p:cNvPr>
          <p:cNvSpPr/>
          <p:nvPr/>
        </p:nvSpPr>
        <p:spPr>
          <a:xfrm>
            <a:off x="4805456" y="5032442"/>
            <a:ext cx="3220190" cy="656203"/>
          </a:xfrm>
          <a:prstGeom prst="wedgeEllipseCallout">
            <a:avLst>
              <a:gd name="adj1" fmla="val -59882"/>
              <a:gd name="adj2" fmla="val -428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pelo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negro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1" name="Oval Callout 45">
            <a:extLst>
              <a:ext uri="{FF2B5EF4-FFF2-40B4-BE49-F238E27FC236}">
                <a16:creationId xmlns:a16="http://schemas.microsoft.com/office/drawing/2014/main" id="{1123680F-0ED3-9C41-A041-4BCD0B7D281B}"/>
              </a:ext>
            </a:extLst>
          </p:cNvPr>
          <p:cNvSpPr/>
          <p:nvPr/>
        </p:nvSpPr>
        <p:spPr>
          <a:xfrm>
            <a:off x="8650435" y="5124001"/>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Quique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3" name="Oval Callout 45">
            <a:extLst>
              <a:ext uri="{FF2B5EF4-FFF2-40B4-BE49-F238E27FC236}">
                <a16:creationId xmlns:a16="http://schemas.microsoft.com/office/drawing/2014/main" id="{573315B3-96A6-C740-9FD6-51F34DA28299}"/>
              </a:ext>
            </a:extLst>
          </p:cNvPr>
          <p:cNvSpPr/>
          <p:nvPr/>
        </p:nvSpPr>
        <p:spPr>
          <a:xfrm>
            <a:off x="3349994" y="5663893"/>
            <a:ext cx="1746522" cy="572035"/>
          </a:xfrm>
          <a:prstGeom prst="wedgeEllipseCallout">
            <a:avLst>
              <a:gd name="adj1" fmla="val -50887"/>
              <a:gd name="adj2" fmla="val -5915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Sí</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4" name="Google Shape;766;p85">
            <a:extLst>
              <a:ext uri="{FF2B5EF4-FFF2-40B4-BE49-F238E27FC236}">
                <a16:creationId xmlns:a16="http://schemas.microsoft.com/office/drawing/2014/main" id="{87C42E62-AAA3-5B4B-BA04-DBDC2FB4C507}"/>
              </a:ext>
            </a:extLst>
          </p:cNvPr>
          <p:cNvSpPr txBox="1"/>
          <p:nvPr/>
        </p:nvSpPr>
        <p:spPr>
          <a:xfrm>
            <a:off x="6751438" y="3232692"/>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764;p85">
            <a:extLst>
              <a:ext uri="{FF2B5EF4-FFF2-40B4-BE49-F238E27FC236}">
                <a16:creationId xmlns:a16="http://schemas.microsoft.com/office/drawing/2014/main" id="{CAEA1864-1795-9C49-91BE-52889BAC10EF}"/>
              </a:ext>
            </a:extLst>
          </p:cNvPr>
          <p:cNvSpPr txBox="1"/>
          <p:nvPr/>
        </p:nvSpPr>
        <p:spPr>
          <a:xfrm>
            <a:off x="203722" y="2272644"/>
            <a:ext cx="1140518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de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cada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Persona B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puede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intentar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decir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el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783;p85"/>
          <p:cNvSpPr/>
          <p:nvPr/>
        </p:nvSpPr>
        <p:spPr>
          <a:xfrm>
            <a:off x="10109663" y="5907644"/>
            <a:ext cx="1995094"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la pista = clue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nvGrpSpPr>
          <p:cNvPr id="3" name="Group 2"/>
          <p:cNvGrpSpPr/>
          <p:nvPr/>
        </p:nvGrpSpPr>
        <p:grpSpPr>
          <a:xfrm>
            <a:off x="9538424" y="498681"/>
            <a:ext cx="2361193" cy="1935918"/>
            <a:chOff x="9366733" y="885649"/>
            <a:chExt cx="2361193" cy="1935918"/>
          </a:xfrm>
        </p:grpSpPr>
        <p:pic>
          <p:nvPicPr>
            <p:cNvPr id="25" name="Picture 2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28" name="Picture 2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29" name="Picture 28"/>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4" name="TextBox 3"/>
          <p:cNvSpPr txBox="1"/>
          <p:nvPr/>
        </p:nvSpPr>
        <p:spPr>
          <a:xfrm>
            <a:off x="5098994" y="20171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spTree>
    <p:extLst>
      <p:ext uri="{BB962C8B-B14F-4D97-AF65-F5344CB8AC3E}">
        <p14:creationId xmlns:p14="http://schemas.microsoft.com/office/powerpoint/2010/main" val="25670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38" grpId="0" animBg="1"/>
      <p:bldP spid="39" grpId="0" animBg="1"/>
      <p:bldP spid="40" grpId="0" animBg="1"/>
      <p:bldP spid="41" grpId="0" animBg="1"/>
      <p:bldP spid="4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800144"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868214" y="81363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87"/>
          <p:cNvSpPr txBox="1"/>
          <p:nvPr/>
        </p:nvSpPr>
        <p:spPr>
          <a:xfrm>
            <a:off x="794923" y="2260153"/>
            <a:ext cx="165888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3" name="Google Shape;853;p87"/>
          <p:cNvSpPr txBox="1"/>
          <p:nvPr/>
        </p:nvSpPr>
        <p:spPr>
          <a:xfrm>
            <a:off x="2762147" y="2214515"/>
            <a:ext cx="18338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4" name="Google Shape;854;p87"/>
          <p:cNvSpPr/>
          <p:nvPr/>
        </p:nvSpPr>
        <p:spPr>
          <a:xfrm>
            <a:off x="4444120"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5" name="Google Shape;855;p87"/>
          <p:cNvSpPr txBox="1"/>
          <p:nvPr/>
        </p:nvSpPr>
        <p:spPr>
          <a:xfrm>
            <a:off x="2762147" y="81363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56" name="Google Shape;856;p87"/>
          <p:cNvSpPr txBox="1"/>
          <p:nvPr/>
        </p:nvSpPr>
        <p:spPr>
          <a:xfrm>
            <a:off x="4327013" y="2300568"/>
            <a:ext cx="1851511"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7" name="Google Shape;857;p87"/>
          <p:cNvSpPr txBox="1"/>
          <p:nvPr/>
        </p:nvSpPr>
        <p:spPr>
          <a:xfrm>
            <a:off x="6173713" y="2264491"/>
            <a:ext cx="1824288"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8" name="Google Shape;858;p87"/>
          <p:cNvSpPr/>
          <p:nvPr/>
        </p:nvSpPr>
        <p:spPr>
          <a:xfrm>
            <a:off x="786713" y="3316494"/>
            <a:ext cx="3657407" cy="2408731"/>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9" name="Google Shape;859;p87"/>
          <p:cNvSpPr txBox="1"/>
          <p:nvPr/>
        </p:nvSpPr>
        <p:spPr>
          <a:xfrm>
            <a:off x="6206652" y="79769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0" name="Google Shape;860;p87"/>
          <p:cNvSpPr txBox="1"/>
          <p:nvPr/>
        </p:nvSpPr>
        <p:spPr>
          <a:xfrm>
            <a:off x="772125" y="4929717"/>
            <a:ext cx="16771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1" name="Google Shape;861;p87"/>
          <p:cNvSpPr txBox="1"/>
          <p:nvPr/>
        </p:nvSpPr>
        <p:spPr>
          <a:xfrm>
            <a:off x="2558556" y="4907732"/>
            <a:ext cx="182428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2" name="Google Shape;862;p87"/>
          <p:cNvSpPr/>
          <p:nvPr/>
        </p:nvSpPr>
        <p:spPr>
          <a:xfrm>
            <a:off x="4444120" y="3261458"/>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64" name="Google Shape;864;p87"/>
          <p:cNvSpPr txBox="1"/>
          <p:nvPr/>
        </p:nvSpPr>
        <p:spPr>
          <a:xfrm>
            <a:off x="4465515" y="4907732"/>
            <a:ext cx="174794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5" name="Google Shape;865;p87"/>
          <p:cNvSpPr txBox="1"/>
          <p:nvPr/>
        </p:nvSpPr>
        <p:spPr>
          <a:xfrm>
            <a:off x="6114014" y="5000065"/>
            <a:ext cx="1915506"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7" name="Google Shape;867;p87"/>
          <p:cNvSpPr txBox="1"/>
          <p:nvPr/>
        </p:nvSpPr>
        <p:spPr>
          <a:xfrm>
            <a:off x="819507" y="333204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7</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87"/>
          <p:cNvSpPr txBox="1"/>
          <p:nvPr/>
        </p:nvSpPr>
        <p:spPr>
          <a:xfrm>
            <a:off x="2625518" y="331424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8</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4" name="Google Shape;874;p87"/>
          <p:cNvSpPr/>
          <p:nvPr/>
        </p:nvSpPr>
        <p:spPr>
          <a:xfrm>
            <a:off x="8101528" y="648501"/>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5" name="Google Shape;875;p87"/>
          <p:cNvSpPr txBox="1"/>
          <p:nvPr/>
        </p:nvSpPr>
        <p:spPr>
          <a:xfrm>
            <a:off x="4484845" y="78036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3</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6" name="Google Shape;876;p87"/>
          <p:cNvSpPr txBox="1"/>
          <p:nvPr/>
        </p:nvSpPr>
        <p:spPr>
          <a:xfrm>
            <a:off x="7937035" y="2174364"/>
            <a:ext cx="1851511"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7" name="Google Shape;877;p87"/>
          <p:cNvSpPr txBox="1"/>
          <p:nvPr/>
        </p:nvSpPr>
        <p:spPr>
          <a:xfrm>
            <a:off x="9658008" y="2477613"/>
            <a:ext cx="201588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8" name="Google Shape;878;p87"/>
          <p:cNvSpPr/>
          <p:nvPr/>
        </p:nvSpPr>
        <p:spPr>
          <a:xfrm>
            <a:off x="8101528" y="3254090"/>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9944243" y="79254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6</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0" name="Google Shape;880;p87"/>
          <p:cNvSpPr txBox="1"/>
          <p:nvPr/>
        </p:nvSpPr>
        <p:spPr>
          <a:xfrm>
            <a:off x="8018338" y="4889598"/>
            <a:ext cx="203727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1" name="Google Shape;881;p87"/>
          <p:cNvSpPr txBox="1"/>
          <p:nvPr/>
        </p:nvSpPr>
        <p:spPr>
          <a:xfrm>
            <a:off x="9771422" y="4975884"/>
            <a:ext cx="1987512"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89" name="Google Shape;889;p87"/>
          <p:cNvPicPr preferRelativeResize="0"/>
          <p:nvPr/>
        </p:nvPicPr>
        <p:blipFill rotWithShape="1">
          <a:blip r:embed="rId3">
            <a:alphaModFix/>
          </a:blip>
          <a:srcRect/>
          <a:stretch/>
        </p:blipFill>
        <p:spPr>
          <a:xfrm>
            <a:off x="1228963" y="855311"/>
            <a:ext cx="1109323" cy="1317180"/>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20000"/>
                    </a14:imgEffect>
                  </a14:imgLayer>
                </a14:imgProps>
              </a:ext>
            </a:extLst>
          </a:blip>
          <a:srcRect/>
          <a:stretch/>
        </p:blipFill>
        <p:spPr>
          <a:xfrm rot="-4291049">
            <a:off x="6504634" y="922973"/>
            <a:ext cx="1155268" cy="983248"/>
          </a:xfrm>
          <a:prstGeom prst="rect">
            <a:avLst/>
          </a:prstGeom>
          <a:noFill/>
          <a:ln>
            <a:noFill/>
          </a:ln>
        </p:spPr>
      </p:pic>
      <p:sp>
        <p:nvSpPr>
          <p:cNvPr id="863" name="Google Shape;863;p87"/>
          <p:cNvSpPr txBox="1"/>
          <p:nvPr/>
        </p:nvSpPr>
        <p:spPr>
          <a:xfrm>
            <a:off x="8169596" y="771069"/>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180515" y="3353949"/>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458708" y="333662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292576"/>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143459" y="3327327"/>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9709936" y="3426223"/>
            <a:ext cx="1937640" cy="13642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3039928" y="655869"/>
            <a:ext cx="1273903" cy="14489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692592" y="763522"/>
            <a:ext cx="1428068" cy="13547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derly, Wrinkled, Man, Old, Aged, Angry, Spectacles">
            <a:extLst>
              <a:ext uri="{FF2B5EF4-FFF2-40B4-BE49-F238E27FC236}">
                <a16:creationId xmlns:a16="http://schemas.microsoft.com/office/drawing/2014/main" id="{421A249C-1256-9643-B7BB-7017DDC527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0756" y="3429530"/>
            <a:ext cx="1109487" cy="144193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Girl, Sad, Lonely, Alone, Frustrated">
            <a:extLst>
              <a:ext uri="{FF2B5EF4-FFF2-40B4-BE49-F238E27FC236}">
                <a16:creationId xmlns:a16="http://schemas.microsoft.com/office/drawing/2014/main" id="{7D17BA21-7B80-D542-867B-CCD2E82BDFF1}"/>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075577" y="696209"/>
            <a:ext cx="1574602" cy="137243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Boy, Winner, Trophy, Victory, Win">
            <a:extLst>
              <a:ext uri="{FF2B5EF4-FFF2-40B4-BE49-F238E27FC236}">
                <a16:creationId xmlns:a16="http://schemas.microsoft.com/office/drawing/2014/main" id="{A984A34C-0D78-4E41-8C96-B71157B273A0}"/>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074040" y="887054"/>
            <a:ext cx="1405422" cy="118158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Girl, Woman, Female, Lady, Young">
            <a:extLst>
              <a:ext uri="{FF2B5EF4-FFF2-40B4-BE49-F238E27FC236}">
                <a16:creationId xmlns:a16="http://schemas.microsoft.com/office/drawing/2014/main" id="{6AB4D871-AB15-7741-A0DD-7397FCBF417C}"/>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1002831" y="3393270"/>
            <a:ext cx="1276365" cy="139921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Open - Black Man Waving Cartoon Clipart - Full Size Clipart ">
            <a:extLst>
              <a:ext uri="{FF2B5EF4-FFF2-40B4-BE49-F238E27FC236}">
                <a16:creationId xmlns:a16="http://schemas.microsoft.com/office/drawing/2014/main" id="{E78F141E-D0BA-B046-9CF0-38E44EBD909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6" r="-1" b="61782"/>
          <a:stretch/>
        </p:blipFill>
        <p:spPr bwMode="auto">
          <a:xfrm>
            <a:off x="2805031" y="3547040"/>
            <a:ext cx="1388310" cy="124344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Girl, Angry, Finger, Pointing, Female">
            <a:extLst>
              <a:ext uri="{FF2B5EF4-FFF2-40B4-BE49-F238E27FC236}">
                <a16:creationId xmlns:a16="http://schemas.microsoft.com/office/drawing/2014/main" id="{875B873C-27E4-6A49-A88B-A897229210AD}"/>
              </a:ext>
            </a:extLst>
          </p:cNvPr>
          <p:cNvPicPr>
            <a:picLocks noChangeAspect="1" noChangeArrowheads="1"/>
          </p:cNvPicPr>
          <p:nvPr/>
        </p:nvPicPr>
        <p:blipFill>
          <a:blip r:embed="rId14" cstate="print">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16862" y="3410937"/>
            <a:ext cx="1210406" cy="14019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Grandma, Grandmother, Granny, Senior, Elderly, Lady">
            <a:extLst>
              <a:ext uri="{FF2B5EF4-FFF2-40B4-BE49-F238E27FC236}">
                <a16:creationId xmlns:a16="http://schemas.microsoft.com/office/drawing/2014/main" id="{34C590D7-EFF4-9A4E-8221-59E3A94C99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2154" y="3390493"/>
            <a:ext cx="1817390" cy="1480970"/>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9658008" y="5932701"/>
            <a:ext cx="242911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sym typeface="Arial"/>
              </a:rPr>
              <a:t>*rubio/a = blonde</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grpSp>
        <p:nvGrpSpPr>
          <p:cNvPr id="2" name="Group 1"/>
          <p:cNvGrpSpPr/>
          <p:nvPr/>
        </p:nvGrpSpPr>
        <p:grpSpPr>
          <a:xfrm>
            <a:off x="159004" y="-58813"/>
            <a:ext cx="4561216" cy="806012"/>
            <a:chOff x="159004" y="-58813"/>
            <a:chExt cx="4561216" cy="806012"/>
          </a:xfrm>
        </p:grpSpPr>
        <p:grpSp>
          <p:nvGrpSpPr>
            <p:cNvPr id="47" name="Group 46"/>
            <p:cNvGrpSpPr/>
            <p:nvPr/>
          </p:nvGrpSpPr>
          <p:grpSpPr>
            <a:xfrm>
              <a:off x="3816047" y="-58813"/>
              <a:ext cx="904173" cy="806012"/>
              <a:chOff x="9366733" y="885649"/>
              <a:chExt cx="2361193" cy="1935918"/>
            </a:xfrm>
          </p:grpSpPr>
          <p:pic>
            <p:nvPicPr>
              <p:cNvPr id="49" name="Picture 48"/>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50" name="Picture 49"/>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51" name="Picture 50"/>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52" name="TextBox 51"/>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3695937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62" name="Google Shape;862;p87"/>
          <p:cNvSpPr/>
          <p:nvPr/>
        </p:nvSpPr>
        <p:spPr>
          <a:xfrm>
            <a:off x="4409293" y="3477695"/>
            <a:ext cx="4090631"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62" name="Google Shape;862;p87">
            <a:extLst>
              <a:ext uri="{FF2B5EF4-FFF2-40B4-BE49-F238E27FC236}">
                <a16:creationId xmlns:a16="http://schemas.microsoft.com/office/drawing/2014/main" id="{3312A097-5900-3A40-883A-4264B8B8EA1C}"/>
              </a:ext>
            </a:extLst>
          </p:cNvPr>
          <p:cNvSpPr/>
          <p:nvPr/>
        </p:nvSpPr>
        <p:spPr>
          <a:xfrm>
            <a:off x="113822" y="3465513"/>
            <a:ext cx="4352975"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4" name="Google Shape;874;p87"/>
          <p:cNvSpPr/>
          <p:nvPr/>
        </p:nvSpPr>
        <p:spPr>
          <a:xfrm>
            <a:off x="7736299" y="648501"/>
            <a:ext cx="4390959"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4" name="Google Shape;854;p87"/>
          <p:cNvSpPr/>
          <p:nvPr/>
        </p:nvSpPr>
        <p:spPr>
          <a:xfrm>
            <a:off x="3788240" y="638377"/>
            <a:ext cx="3998330"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144265" y="626357"/>
            <a:ext cx="3657407"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212335" y="78412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87"/>
          <p:cNvSpPr txBox="1"/>
          <p:nvPr/>
        </p:nvSpPr>
        <p:spPr>
          <a:xfrm>
            <a:off x="132851" y="1425484"/>
            <a:ext cx="2016703"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excited.</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young.</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blond.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3" name="Google Shape;853;p87"/>
          <p:cNvSpPr txBox="1"/>
          <p:nvPr/>
        </p:nvSpPr>
        <p:spPr>
          <a:xfrm>
            <a:off x="1905641" y="1697152"/>
            <a:ext cx="2222462"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doesn’t have much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5" name="Google Shape;855;p87"/>
          <p:cNvSpPr txBox="1"/>
          <p:nvPr/>
        </p:nvSpPr>
        <p:spPr>
          <a:xfrm>
            <a:off x="2106268" y="78412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56" name="Google Shape;856;p87"/>
          <p:cNvSpPr txBox="1"/>
          <p:nvPr/>
        </p:nvSpPr>
        <p:spPr>
          <a:xfrm>
            <a:off x="4020994" y="1698238"/>
            <a:ext cx="1851511" cy="15388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sad.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tired.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bored.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7" name="Google Shape;857;p87"/>
          <p:cNvSpPr txBox="1"/>
          <p:nvPr/>
        </p:nvSpPr>
        <p:spPr>
          <a:xfrm>
            <a:off x="5694114" y="1727700"/>
            <a:ext cx="2409505"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He’s young.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He’s happy.</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has black hair.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9" name="Google Shape;859;p87"/>
          <p:cNvSpPr txBox="1"/>
          <p:nvPr/>
        </p:nvSpPr>
        <p:spPr>
          <a:xfrm>
            <a:off x="6055049" y="80001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0" name="Google Shape;860;p87"/>
          <p:cNvSpPr txBox="1"/>
          <p:nvPr/>
        </p:nvSpPr>
        <p:spPr>
          <a:xfrm>
            <a:off x="-62313" y="4668089"/>
            <a:ext cx="234196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a:t>
            </a: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blue eyes.</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serious.</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blond.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1" name="Google Shape;861;p87"/>
          <p:cNvSpPr txBox="1"/>
          <p:nvPr/>
        </p:nvSpPr>
        <p:spPr>
          <a:xfrm>
            <a:off x="2021030" y="4657047"/>
            <a:ext cx="248140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brown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He’s </a:t>
            </a: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greeting somebody.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4" name="Google Shape;864;p87"/>
          <p:cNvSpPr txBox="1"/>
          <p:nvPr/>
        </p:nvSpPr>
        <p:spPr>
          <a:xfrm>
            <a:off x="4196533" y="4657046"/>
            <a:ext cx="226193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strange.</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She’s </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angry.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5" name="Google Shape;865;p87"/>
          <p:cNvSpPr txBox="1"/>
          <p:nvPr/>
        </p:nvSpPr>
        <p:spPr>
          <a:xfrm>
            <a:off x="6071865" y="4693234"/>
            <a:ext cx="237093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a:t>
            </a: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is calm.</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wears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grey hair.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7" name="Google Shape;867;p87"/>
          <p:cNvSpPr txBox="1"/>
          <p:nvPr/>
        </p:nvSpPr>
        <p:spPr>
          <a:xfrm>
            <a:off x="384709" y="352873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7</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87"/>
          <p:cNvSpPr txBox="1"/>
          <p:nvPr/>
        </p:nvSpPr>
        <p:spPr>
          <a:xfrm>
            <a:off x="2190720" y="3510927"/>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8</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5" name="Google Shape;875;p87"/>
          <p:cNvSpPr txBox="1"/>
          <p:nvPr/>
        </p:nvSpPr>
        <p:spPr>
          <a:xfrm>
            <a:off x="4289909" y="771147"/>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76" name="Google Shape;876;p87"/>
          <p:cNvSpPr txBox="1"/>
          <p:nvPr/>
        </p:nvSpPr>
        <p:spPr>
          <a:xfrm>
            <a:off x="7782106" y="1725309"/>
            <a:ext cx="2240699"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She’s thinking.</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She’s sad.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7" name="Google Shape;877;p87"/>
          <p:cNvSpPr txBox="1"/>
          <p:nvPr/>
        </p:nvSpPr>
        <p:spPr>
          <a:xfrm>
            <a:off x="9916211" y="1745459"/>
            <a:ext cx="2323947"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He’s dark-skinned.</a:t>
            </a:r>
            <a:endPar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wears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is proud.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8" name="Google Shape;878;p87"/>
          <p:cNvSpPr/>
          <p:nvPr/>
        </p:nvSpPr>
        <p:spPr>
          <a:xfrm>
            <a:off x="8318810" y="3458145"/>
            <a:ext cx="380844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10011878" y="806265"/>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80" name="Google Shape;880;p87"/>
          <p:cNvSpPr txBox="1"/>
          <p:nvPr/>
        </p:nvSpPr>
        <p:spPr>
          <a:xfrm>
            <a:off x="8075577" y="4885997"/>
            <a:ext cx="203727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is angry.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1" name="Google Shape;881;p87"/>
          <p:cNvSpPr txBox="1"/>
          <p:nvPr/>
        </p:nvSpPr>
        <p:spPr>
          <a:xfrm>
            <a:off x="9931778" y="4937990"/>
            <a:ext cx="2245884"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is beautiful.</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is not sad.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89" name="Google Shape;889;p87"/>
          <p:cNvPicPr preferRelativeResize="0"/>
          <p:nvPr/>
        </p:nvPicPr>
        <p:blipFill rotWithShape="1">
          <a:blip r:embed="rId3">
            <a:alphaModFix/>
          </a:blip>
          <a:srcRect/>
          <a:stretch/>
        </p:blipFill>
        <p:spPr>
          <a:xfrm>
            <a:off x="660022" y="741556"/>
            <a:ext cx="862047" cy="967467"/>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40000" contrast="-20000"/>
                    </a14:imgEffect>
                  </a14:imgLayer>
                </a14:imgProps>
              </a:ext>
            </a:extLst>
          </a:blip>
          <a:srcRect/>
          <a:stretch/>
        </p:blipFill>
        <p:spPr>
          <a:xfrm rot="-4291049">
            <a:off x="6461735" y="671351"/>
            <a:ext cx="1032117" cy="988738"/>
          </a:xfrm>
          <a:prstGeom prst="rect">
            <a:avLst/>
          </a:prstGeom>
          <a:noFill/>
          <a:ln>
            <a:noFill/>
          </a:ln>
        </p:spPr>
      </p:pic>
      <p:sp>
        <p:nvSpPr>
          <p:cNvPr id="863" name="Google Shape;863;p87"/>
          <p:cNvSpPr txBox="1"/>
          <p:nvPr/>
        </p:nvSpPr>
        <p:spPr>
          <a:xfrm>
            <a:off x="8090001" y="73401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040682" y="3582941"/>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318875" y="356561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496631"/>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085609" y="3541834"/>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10007519" y="3510605"/>
            <a:ext cx="1791964" cy="13233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2338144" y="623662"/>
            <a:ext cx="1273903" cy="110403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502436" y="767149"/>
            <a:ext cx="1253482" cy="106661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Elderly, Wrinkled, Man, Old, Aged, Angry, Spectacles">
            <a:extLst>
              <a:ext uri="{FF2B5EF4-FFF2-40B4-BE49-F238E27FC236}">
                <a16:creationId xmlns:a16="http://schemas.microsoft.com/office/drawing/2014/main" id="{51A881A7-B162-D84B-A089-93943890C6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7263" y="3542692"/>
            <a:ext cx="1064388" cy="12508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irl, Sad, Lonely, Alone, Frustrated">
            <a:extLst>
              <a:ext uri="{FF2B5EF4-FFF2-40B4-BE49-F238E27FC236}">
                <a16:creationId xmlns:a16="http://schemas.microsoft.com/office/drawing/2014/main" id="{F44519EF-BF3F-CD4F-953B-F845830EDFE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200979" y="666692"/>
            <a:ext cx="1336484" cy="10531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oy, Winner, Trophy, Victory, Win">
            <a:extLst>
              <a:ext uri="{FF2B5EF4-FFF2-40B4-BE49-F238E27FC236}">
                <a16:creationId xmlns:a16="http://schemas.microsoft.com/office/drawing/2014/main" id="{AE61552E-DFBA-744A-B0EE-F327B5532AF3}"/>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458307" y="806265"/>
            <a:ext cx="1252602" cy="9357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rl, Woman, Female, Lady, Young">
            <a:extLst>
              <a:ext uri="{FF2B5EF4-FFF2-40B4-BE49-F238E27FC236}">
                <a16:creationId xmlns:a16="http://schemas.microsoft.com/office/drawing/2014/main" id="{DDB599BF-0CF7-834F-B86F-2463ACF1ABA8}"/>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671086" y="3528854"/>
            <a:ext cx="1134272" cy="12434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Open - Black Man Waving Cartoon Clipart - Full Size Clipart ">
            <a:extLst>
              <a:ext uri="{FF2B5EF4-FFF2-40B4-BE49-F238E27FC236}">
                <a16:creationId xmlns:a16="http://schemas.microsoft.com/office/drawing/2014/main" id="{01FFC625-1584-1843-9A1C-451A17DB2B7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6" r="-1" b="61782"/>
          <a:stretch/>
        </p:blipFill>
        <p:spPr bwMode="auto">
          <a:xfrm>
            <a:off x="2574106" y="3569393"/>
            <a:ext cx="1235753" cy="110680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irl, Angry, Finger, Pointing, Female">
            <a:extLst>
              <a:ext uri="{FF2B5EF4-FFF2-40B4-BE49-F238E27FC236}">
                <a16:creationId xmlns:a16="http://schemas.microsoft.com/office/drawing/2014/main" id="{16D8710C-2D54-BE43-9B86-22A4A3E83521}"/>
              </a:ext>
            </a:extLst>
          </p:cNvPr>
          <p:cNvPicPr>
            <a:picLocks noChangeAspect="1" noChangeArrowheads="1"/>
          </p:cNvPicPr>
          <p:nvPr/>
        </p:nvPicPr>
        <p:blipFill>
          <a:blip r:embed="rId14" cstate="print">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70848" y="3441507"/>
            <a:ext cx="1149000" cy="13307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randma, Grandmother, Granny, Senior, Elderly, Lady">
            <a:extLst>
              <a:ext uri="{FF2B5EF4-FFF2-40B4-BE49-F238E27FC236}">
                <a16:creationId xmlns:a16="http://schemas.microsoft.com/office/drawing/2014/main" id="{D311CC99-1B65-BE42-83E1-F88A136E748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4005" y="3520950"/>
            <a:ext cx="1817390" cy="1232394"/>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7136525" y="6422017"/>
            <a:ext cx="247468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sym typeface="Arial"/>
              </a:rPr>
              <a:t>*rubio/a = blonde</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grpSp>
        <p:nvGrpSpPr>
          <p:cNvPr id="61" name="Group 60"/>
          <p:cNvGrpSpPr/>
          <p:nvPr/>
        </p:nvGrpSpPr>
        <p:grpSpPr>
          <a:xfrm>
            <a:off x="159004" y="-58813"/>
            <a:ext cx="4561216" cy="806012"/>
            <a:chOff x="159004" y="-58813"/>
            <a:chExt cx="4561216" cy="806012"/>
          </a:xfrm>
        </p:grpSpPr>
        <p:grpSp>
          <p:nvGrpSpPr>
            <p:cNvPr id="64" name="Group 63"/>
            <p:cNvGrpSpPr/>
            <p:nvPr/>
          </p:nvGrpSpPr>
          <p:grpSpPr>
            <a:xfrm>
              <a:off x="3816047" y="-58813"/>
              <a:ext cx="904173" cy="806012"/>
              <a:chOff x="9366733" y="885649"/>
              <a:chExt cx="2361193" cy="1935918"/>
            </a:xfrm>
          </p:grpSpPr>
          <p:pic>
            <p:nvPicPr>
              <p:cNvPr id="66" name="Picture 65"/>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67" name="Picture 66"/>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68" name="Picture 67"/>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65" name="TextBox 64"/>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3775359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31;p5" descr="background rectangle">
            <a:extLst>
              <a:ext uri="{FF2B5EF4-FFF2-40B4-BE49-F238E27FC236}">
                <a16:creationId xmlns:a16="http://schemas.microsoft.com/office/drawing/2014/main" id="{CB601A45-E9EA-1F4F-8D36-F2ED54AD2556}"/>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9" name="TextBox 8">
            <a:extLst>
              <a:ext uri="{FF2B5EF4-FFF2-40B4-BE49-F238E27FC236}">
                <a16:creationId xmlns:a16="http://schemas.microsoft.com/office/drawing/2014/main" id="{6B5D197A-A5CB-4705-AB5A-8FFF5FDEEED7}"/>
              </a:ext>
            </a:extLst>
          </p:cNvPr>
          <p:cNvSpPr txBox="1"/>
          <p:nvPr/>
        </p:nvSpPr>
        <p:spPr>
          <a:xfrm>
            <a:off x="149629" y="1356017"/>
            <a:ext cx="11892742"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Jugáis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en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grupos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cuatro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Una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juega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contra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otra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El primer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jugador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elige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palabra de la lista.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Tiene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que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describir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la palabra a su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sin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decir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la palabra.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Su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debe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decir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la palabra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correcta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con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más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palabras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correctas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gana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11" name="TextBox 10">
            <a:extLst>
              <a:ext uri="{FF2B5EF4-FFF2-40B4-BE49-F238E27FC236}">
                <a16:creationId xmlns:a16="http://schemas.microsoft.com/office/drawing/2014/main" id="{9C5E14EB-50CB-4F13-AECA-7C26B5801103}"/>
              </a:ext>
            </a:extLst>
          </p:cNvPr>
          <p:cNvSpPr txBox="1"/>
          <p:nvPr/>
        </p:nvSpPr>
        <p:spPr>
          <a:xfrm>
            <a:off x="684812" y="4033673"/>
            <a:ext cx="511331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Por</a:t>
            </a:r>
            <a:r>
              <a:rPr kumimoji="0" lang="fr-FR"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ejemplo</a:t>
            </a:r>
            <a:r>
              <a:rPr kumimoji="0" lang="fr-FR"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moderno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Describe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idea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o un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producto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que es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nuevo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Arial"/>
                <a:sym typeface="Arial"/>
              </a:rPr>
              <a:t>”</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F715AB17-697C-AA41-8081-E79C9705A2F7}"/>
              </a:ext>
            </a:extLst>
          </p:cNvPr>
          <p:cNvSpPr>
            <a:spLocks noGrp="1"/>
          </p:cNvSpPr>
          <p:nvPr>
            <p:ph type="title"/>
          </p:nvPr>
        </p:nvSpPr>
        <p:spPr>
          <a:xfrm>
            <a:off x="0" y="-10691"/>
            <a:ext cx="10515600" cy="1325563"/>
          </a:xfrm>
        </p:spPr>
        <p:txBody>
          <a:bodyPr/>
          <a:lstStyle/>
          <a:p>
            <a:r>
              <a:rPr lang="en-US" b="1" dirty="0">
                <a:solidFill>
                  <a:schemeClr val="bg1"/>
                </a:solidFill>
              </a:rPr>
              <a:t>Articulate! Un </a:t>
            </a:r>
            <a:r>
              <a:rPr lang="en-US" b="1" dirty="0" err="1">
                <a:solidFill>
                  <a:schemeClr val="bg1"/>
                </a:solidFill>
              </a:rPr>
              <a:t>juego</a:t>
            </a:r>
            <a:endParaRPr lang="en-US" b="1" dirty="0">
              <a:solidFill>
                <a:schemeClr val="bg1"/>
              </a:solidFill>
            </a:endParaRPr>
          </a:p>
        </p:txBody>
      </p:sp>
      <p:sp>
        <p:nvSpPr>
          <p:cNvPr id="10" name="Speech Bubble: Rectangle with Corners Rounded 14">
            <a:extLst>
              <a:ext uri="{FF2B5EF4-FFF2-40B4-BE49-F238E27FC236}">
                <a16:creationId xmlns:a16="http://schemas.microsoft.com/office/drawing/2014/main" id="{280CC0EA-EE87-F145-B586-B63703FD6FEE}"/>
              </a:ext>
            </a:extLst>
          </p:cNvPr>
          <p:cNvSpPr/>
          <p:nvPr/>
        </p:nvSpPr>
        <p:spPr>
          <a:xfrm>
            <a:off x="6900530" y="4468078"/>
            <a:ext cx="4892991" cy="1657965"/>
          </a:xfrm>
          <a:prstGeom prst="wedgeRoundRectCallout">
            <a:avLst>
              <a:gd name="adj1" fmla="val -71665"/>
              <a:gd name="adj2" fmla="val -29753"/>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You can give your partner some clues: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Empieza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 con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letra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“es 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adjetivo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/verbo/</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nombre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t>
            </a:r>
          </a:p>
        </p:txBody>
      </p:sp>
      <p:pic>
        <p:nvPicPr>
          <p:cNvPr id="3" name="Imagen 2">
            <a:extLst>
              <a:ext uri="{FF2B5EF4-FFF2-40B4-BE49-F238E27FC236}">
                <a16:creationId xmlns:a16="http://schemas.microsoft.com/office/drawing/2014/main" id="{8A096A72-6B75-B24C-8346-C424C66C40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9854" y="796948"/>
            <a:ext cx="1952031" cy="1773020"/>
          </a:xfrm>
          <a:prstGeom prst="rect">
            <a:avLst/>
          </a:prstGeom>
        </p:spPr>
      </p:pic>
      <p:grpSp>
        <p:nvGrpSpPr>
          <p:cNvPr id="8" name="Group 7"/>
          <p:cNvGrpSpPr/>
          <p:nvPr/>
        </p:nvGrpSpPr>
        <p:grpSpPr>
          <a:xfrm>
            <a:off x="7481155" y="0"/>
            <a:ext cx="4561216" cy="806012"/>
            <a:chOff x="159004" y="-58813"/>
            <a:chExt cx="4561216" cy="806012"/>
          </a:xfrm>
        </p:grpSpPr>
        <p:grpSp>
          <p:nvGrpSpPr>
            <p:cNvPr id="12" name="Group 11"/>
            <p:cNvGrpSpPr/>
            <p:nvPr/>
          </p:nvGrpSpPr>
          <p:grpSpPr>
            <a:xfrm>
              <a:off x="3816047" y="-58813"/>
              <a:ext cx="904173" cy="806012"/>
              <a:chOff x="9366733" y="885649"/>
              <a:chExt cx="2361193" cy="1935918"/>
            </a:xfrm>
          </p:grpSpPr>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15" name="Picture 1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16" name="Picture 15"/>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13" name="TextBox 12"/>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29406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231;p5" descr="background rectangle">
            <a:extLst>
              <a:ext uri="{FF2B5EF4-FFF2-40B4-BE49-F238E27FC236}">
                <a16:creationId xmlns:a16="http://schemas.microsoft.com/office/drawing/2014/main" id="{1C7BE605-2E00-4E41-82D3-7B58EBF169FC}"/>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28" name="Title 1">
            <a:extLst>
              <a:ext uri="{FF2B5EF4-FFF2-40B4-BE49-F238E27FC236}">
                <a16:creationId xmlns:a16="http://schemas.microsoft.com/office/drawing/2014/main" id="{DC37E8FB-E8C2-734B-8DEE-530DF0B0E955}"/>
              </a:ext>
            </a:extLst>
          </p:cNvPr>
          <p:cNvSpPr>
            <a:spLocks noGrp="1"/>
          </p:cNvSpPr>
          <p:nvPr>
            <p:ph type="title"/>
          </p:nvPr>
        </p:nvSpPr>
        <p:spPr>
          <a:xfrm>
            <a:off x="-1" y="46797"/>
            <a:ext cx="10515600" cy="1325563"/>
          </a:xfrm>
        </p:spPr>
        <p:txBody>
          <a:bodyPr>
            <a:normAutofit/>
          </a:bodyPr>
          <a:lstStyle/>
          <a:p>
            <a:r>
              <a:rPr lang="en-US" sz="3600" b="1" dirty="0">
                <a:solidFill>
                  <a:schemeClr val="bg1"/>
                </a:solidFill>
              </a:rPr>
              <a:t>Articulate! English clues</a:t>
            </a:r>
          </a:p>
        </p:txBody>
      </p:sp>
      <p:sp>
        <p:nvSpPr>
          <p:cNvPr id="29" name="Rounded Rectangle 46">
            <a:extLst>
              <a:ext uri="{FF2B5EF4-FFF2-40B4-BE49-F238E27FC236}">
                <a16:creationId xmlns:a16="http://schemas.microsoft.com/office/drawing/2014/main" id="{F13525F9-C39A-684E-82CD-4219DE43E76B}"/>
              </a:ext>
            </a:extLst>
          </p:cNvPr>
          <p:cNvSpPr/>
          <p:nvPr/>
        </p:nvSpPr>
        <p:spPr>
          <a:xfrm>
            <a:off x="10639168" y="249870"/>
            <a:ext cx="1270752" cy="399600"/>
          </a:xfrm>
          <a:prstGeom prst="roundRect">
            <a:avLst/>
          </a:prstGeom>
          <a:solidFill>
            <a:schemeClr val="accent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0" name="Rounded Rectangle 1">
            <a:extLst>
              <a:ext uri="{FF2B5EF4-FFF2-40B4-BE49-F238E27FC236}">
                <a16:creationId xmlns:a16="http://schemas.microsoft.com/office/drawing/2014/main" id="{12660FB9-F6D5-44E8-BC28-102096D75D73}"/>
              </a:ext>
            </a:extLst>
          </p:cNvPr>
          <p:cNvSpPr/>
          <p:nvPr/>
        </p:nvSpPr>
        <p:spPr>
          <a:xfrm>
            <a:off x="7269340" y="2649520"/>
            <a:ext cx="2136700" cy="104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moderno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moderna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Another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word</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describe</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new.</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1" name="Rounded Rectangle 1">
            <a:extLst>
              <a:ext uri="{FF2B5EF4-FFF2-40B4-BE49-F238E27FC236}">
                <a16:creationId xmlns:a16="http://schemas.microsoft.com/office/drawing/2014/main" id="{A55C5C34-7290-42EB-A80A-DC56300FF587}"/>
              </a:ext>
            </a:extLst>
          </p:cNvPr>
          <p:cNvSpPr/>
          <p:nvPr/>
        </p:nvSpPr>
        <p:spPr>
          <a:xfrm>
            <a:off x="4962588" y="2649520"/>
            <a:ext cx="2136701"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dueño</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This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words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person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who</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has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house, a car, a bar...</a:t>
            </a:r>
          </a:p>
        </p:txBody>
      </p:sp>
      <p:sp>
        <p:nvSpPr>
          <p:cNvPr id="32" name="Rounded Rectangle 1">
            <a:extLst>
              <a:ext uri="{FF2B5EF4-FFF2-40B4-BE49-F238E27FC236}">
                <a16:creationId xmlns:a16="http://schemas.microsoft.com/office/drawing/2014/main" id="{C6283205-B52D-46F0-990C-D27BD90BDE50}"/>
              </a:ext>
            </a:extLst>
          </p:cNvPr>
          <p:cNvSpPr/>
          <p:nvPr/>
        </p:nvSpPr>
        <p:spPr>
          <a:xfrm>
            <a:off x="327935" y="264952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hambre</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have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need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3" name="Rounded Rectangle 1">
            <a:extLst>
              <a:ext uri="{FF2B5EF4-FFF2-40B4-BE49-F238E27FC236}">
                <a16:creationId xmlns:a16="http://schemas.microsoft.com/office/drawing/2014/main" id="{4DA9F44E-9789-4E09-8B10-81249DA68048}"/>
              </a:ext>
            </a:extLst>
          </p:cNvPr>
          <p:cNvSpPr/>
          <p:nvPr/>
        </p:nvSpPr>
        <p:spPr>
          <a:xfrm>
            <a:off x="2655834" y="2649520"/>
            <a:ext cx="2136700"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único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única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there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only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one.</a:t>
            </a:r>
          </a:p>
        </p:txBody>
      </p:sp>
      <p:sp>
        <p:nvSpPr>
          <p:cNvPr id="34" name="Rounded Rectangle 1">
            <a:extLst>
              <a:ext uri="{FF2B5EF4-FFF2-40B4-BE49-F238E27FC236}">
                <a16:creationId xmlns:a16="http://schemas.microsoft.com/office/drawing/2014/main" id="{4D341503-06EF-4169-A6A2-15A660799A8A}"/>
              </a:ext>
            </a:extLst>
          </p:cNvPr>
          <p:cNvSpPr/>
          <p:nvPr/>
        </p:nvSpPr>
        <p:spPr>
          <a:xfrm>
            <a:off x="9570819" y="264952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talla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buy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clotes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look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information to know if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it’s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big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small</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5" name="Rounded Rectangle 1">
            <a:extLst>
              <a:ext uri="{FF2B5EF4-FFF2-40B4-BE49-F238E27FC236}">
                <a16:creationId xmlns:a16="http://schemas.microsoft.com/office/drawing/2014/main" id="{310A1CEB-9E2B-4633-986C-7469DC1CD861}"/>
              </a:ext>
            </a:extLst>
          </p:cNvPr>
          <p:cNvSpPr/>
          <p:nvPr/>
        </p:nvSpPr>
        <p:spPr>
          <a:xfrm>
            <a:off x="327936" y="137236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sed</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have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need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to drink.</a:t>
            </a:r>
            <a:endParaRPr kumimoji="0" lang="fr-FR" sz="105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6" name="Rounded Rectangle 1">
            <a:extLst>
              <a:ext uri="{FF2B5EF4-FFF2-40B4-BE49-F238E27FC236}">
                <a16:creationId xmlns:a16="http://schemas.microsoft.com/office/drawing/2014/main" id="{5D8CF3AB-9EBC-41CD-8093-D6E31673141C}"/>
              </a:ext>
            </a:extLst>
          </p:cNvPr>
          <p:cNvSpPr/>
          <p:nvPr/>
        </p:nvSpPr>
        <p:spPr>
          <a:xfrm>
            <a:off x="9568188" y="1372360"/>
            <a:ext cx="2136698" cy="105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gratis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don’t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have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pay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7" name="Rounded Rectangle 1">
            <a:extLst>
              <a:ext uri="{FF2B5EF4-FFF2-40B4-BE49-F238E27FC236}">
                <a16:creationId xmlns:a16="http://schemas.microsoft.com/office/drawing/2014/main" id="{80FA6829-1B7E-4A07-92F5-D60406ED9D3F}"/>
              </a:ext>
            </a:extLst>
          </p:cNvPr>
          <p:cNvSpPr/>
          <p:nvPr/>
        </p:nvSpPr>
        <p:spPr>
          <a:xfrm>
            <a:off x="2655835" y="1372360"/>
            <a:ext cx="213669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ierto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cierta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Another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word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for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true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8" name="Rounded Rectangle 1">
            <a:extLst>
              <a:ext uri="{FF2B5EF4-FFF2-40B4-BE49-F238E27FC236}">
                <a16:creationId xmlns:a16="http://schemas.microsoft.com/office/drawing/2014/main" id="{7195CF2A-3BF3-4405-B759-C1832B629404}"/>
              </a:ext>
            </a:extLst>
          </p:cNvPr>
          <p:cNvSpPr/>
          <p:nvPr/>
        </p:nvSpPr>
        <p:spPr>
          <a:xfrm>
            <a:off x="4965225" y="137236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restaurante</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go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place to have diner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with</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family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friends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9" name="Rounded Rectangle 1">
            <a:extLst>
              <a:ext uri="{FF2B5EF4-FFF2-40B4-BE49-F238E27FC236}">
                <a16:creationId xmlns:a16="http://schemas.microsoft.com/office/drawing/2014/main" id="{71D53996-C63B-4C8C-B520-72A87003F461}"/>
              </a:ext>
            </a:extLst>
          </p:cNvPr>
          <p:cNvSpPr/>
          <p:nvPr/>
        </p:nvSpPr>
        <p:spPr>
          <a:xfrm>
            <a:off x="7269340" y="1372360"/>
            <a:ext cx="2136701" cy="10451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cola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wait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with</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people, one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behind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0" name="Rounded Rectangle 1">
            <a:extLst>
              <a:ext uri="{FF2B5EF4-FFF2-40B4-BE49-F238E27FC236}">
                <a16:creationId xmlns:a16="http://schemas.microsoft.com/office/drawing/2014/main" id="{D1EAE226-57A2-4F2A-A6AC-E296CA321C29}"/>
              </a:ext>
            </a:extLst>
          </p:cNvPr>
          <p:cNvSpPr/>
          <p:nvPr/>
        </p:nvSpPr>
        <p:spPr>
          <a:xfrm>
            <a:off x="9570819" y="388700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optimista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person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with</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lot of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hope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sees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glass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half</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empty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*medio</a:t>
            </a:r>
          </a:p>
        </p:txBody>
      </p:sp>
      <p:sp>
        <p:nvSpPr>
          <p:cNvPr id="41" name="Rounded Rectangle 1">
            <a:extLst>
              <a:ext uri="{FF2B5EF4-FFF2-40B4-BE49-F238E27FC236}">
                <a16:creationId xmlns:a16="http://schemas.microsoft.com/office/drawing/2014/main" id="{489DF4B1-1294-4CA5-BC52-215B1BE3897C}"/>
              </a:ext>
            </a:extLst>
          </p:cNvPr>
          <p:cNvSpPr/>
          <p:nvPr/>
        </p:nvSpPr>
        <p:spPr>
          <a:xfrm>
            <a:off x="2655837" y="388700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m</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aravilloso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maravillosa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Another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word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for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great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2" name="Rounded Rectangle 1">
            <a:extLst>
              <a:ext uri="{FF2B5EF4-FFF2-40B4-BE49-F238E27FC236}">
                <a16:creationId xmlns:a16="http://schemas.microsoft.com/office/drawing/2014/main" id="{FC2DF7E3-C40D-44DF-B64B-6549FA458AC6}"/>
              </a:ext>
            </a:extLst>
          </p:cNvPr>
          <p:cNvSpPr/>
          <p:nvPr/>
        </p:nvSpPr>
        <p:spPr>
          <a:xfrm>
            <a:off x="327938" y="3887008"/>
            <a:ext cx="2159113"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recuerdo</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Something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people have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remember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holidays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3" name="Rounded Rectangle 1">
            <a:extLst>
              <a:ext uri="{FF2B5EF4-FFF2-40B4-BE49-F238E27FC236}">
                <a16:creationId xmlns:a16="http://schemas.microsoft.com/office/drawing/2014/main" id="{68E07829-6519-4F59-B230-8FCEA0550E6A}"/>
              </a:ext>
            </a:extLst>
          </p:cNvPr>
          <p:cNvSpPr/>
          <p:nvPr/>
        </p:nvSpPr>
        <p:spPr>
          <a:xfrm>
            <a:off x="4962589" y="388700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Where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birds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and planes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can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fly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4" name="Rounded Rectangle 1">
            <a:extLst>
              <a:ext uri="{FF2B5EF4-FFF2-40B4-BE49-F238E27FC236}">
                <a16:creationId xmlns:a16="http://schemas.microsoft.com/office/drawing/2014/main" id="{3E372CFB-B125-4315-869B-37F57ADEC992}"/>
              </a:ext>
            </a:extLst>
          </p:cNvPr>
          <p:cNvSpPr/>
          <p:nvPr/>
        </p:nvSpPr>
        <p:spPr>
          <a:xfrm>
            <a:off x="7269340" y="388700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normal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not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strange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happens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everyday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5" name="Rounded Rectangle 1">
            <a:extLst>
              <a:ext uri="{FF2B5EF4-FFF2-40B4-BE49-F238E27FC236}">
                <a16:creationId xmlns:a16="http://schemas.microsoft.com/office/drawing/2014/main" id="{0362F865-3778-4890-92BD-7410936CD222}"/>
              </a:ext>
            </a:extLst>
          </p:cNvPr>
          <p:cNvSpPr/>
          <p:nvPr/>
        </p:nvSpPr>
        <p:spPr>
          <a:xfrm>
            <a:off x="7269340" y="517150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México</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country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famous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for the Day of the Dead.</a:t>
            </a:r>
          </a:p>
        </p:txBody>
      </p:sp>
      <p:sp>
        <p:nvSpPr>
          <p:cNvPr id="46" name="Rounded Rectangle 1">
            <a:extLst>
              <a:ext uri="{FF2B5EF4-FFF2-40B4-BE49-F238E27FC236}">
                <a16:creationId xmlns:a16="http://schemas.microsoft.com/office/drawing/2014/main" id="{8094EFAF-ECB1-46EA-B3E7-32D4CDC936F3}"/>
              </a:ext>
            </a:extLst>
          </p:cNvPr>
          <p:cNvSpPr/>
          <p:nvPr/>
        </p:nvSpPr>
        <p:spPr>
          <a:xfrm>
            <a:off x="2655835" y="5171501"/>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escritora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woman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writes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books.</a:t>
            </a:r>
          </a:p>
        </p:txBody>
      </p:sp>
      <p:sp>
        <p:nvSpPr>
          <p:cNvPr id="47" name="Rounded Rectangle 1">
            <a:extLst>
              <a:ext uri="{FF2B5EF4-FFF2-40B4-BE49-F238E27FC236}">
                <a16:creationId xmlns:a16="http://schemas.microsoft.com/office/drawing/2014/main" id="{B85E4F20-6510-48AE-B48B-F2A83D7F141D}"/>
              </a:ext>
            </a:extLst>
          </p:cNvPr>
          <p:cNvSpPr/>
          <p:nvPr/>
        </p:nvSpPr>
        <p:spPr>
          <a:xfrm>
            <a:off x="4962588" y="5171501"/>
            <a:ext cx="2136698"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eras</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Like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eres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but in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past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8" name="Rounded Rectangle 1">
            <a:extLst>
              <a:ext uri="{FF2B5EF4-FFF2-40B4-BE49-F238E27FC236}">
                <a16:creationId xmlns:a16="http://schemas.microsoft.com/office/drawing/2014/main" id="{E8D71753-A800-4D78-BB5F-E2DF3B8B38C8}"/>
              </a:ext>
            </a:extLst>
          </p:cNvPr>
          <p:cNvSpPr/>
          <p:nvPr/>
        </p:nvSpPr>
        <p:spPr>
          <a:xfrm>
            <a:off x="327935" y="5171501"/>
            <a:ext cx="2159113"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transporte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An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example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metro</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the train.</a:t>
            </a:r>
          </a:p>
        </p:txBody>
      </p:sp>
      <p:sp>
        <p:nvSpPr>
          <p:cNvPr id="49" name="Rounded Rectangle 1">
            <a:extLst>
              <a:ext uri="{FF2B5EF4-FFF2-40B4-BE49-F238E27FC236}">
                <a16:creationId xmlns:a16="http://schemas.microsoft.com/office/drawing/2014/main" id="{2BF1877C-B127-4B7B-87C4-22004E82F962}"/>
              </a:ext>
            </a:extLst>
          </p:cNvPr>
          <p:cNvSpPr/>
          <p:nvPr/>
        </p:nvSpPr>
        <p:spPr>
          <a:xfrm>
            <a:off x="9568188" y="517150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popular</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lot of people like.</a:t>
            </a:r>
          </a:p>
        </p:txBody>
      </p:sp>
      <p:grpSp>
        <p:nvGrpSpPr>
          <p:cNvPr id="25" name="Group 24"/>
          <p:cNvGrpSpPr/>
          <p:nvPr/>
        </p:nvGrpSpPr>
        <p:grpSpPr>
          <a:xfrm>
            <a:off x="7630784" y="46664"/>
            <a:ext cx="4561216" cy="806012"/>
            <a:chOff x="159004" y="-58813"/>
            <a:chExt cx="4561216" cy="806012"/>
          </a:xfrm>
        </p:grpSpPr>
        <p:grpSp>
          <p:nvGrpSpPr>
            <p:cNvPr id="26" name="Group 25"/>
            <p:cNvGrpSpPr/>
            <p:nvPr/>
          </p:nvGrpSpPr>
          <p:grpSpPr>
            <a:xfrm>
              <a:off x="3816047" y="-58813"/>
              <a:ext cx="904173" cy="806012"/>
              <a:chOff x="9366733" y="885649"/>
              <a:chExt cx="2361193" cy="1935918"/>
            </a:xfrm>
          </p:grpSpPr>
          <p:pic>
            <p:nvPicPr>
              <p:cNvPr id="51" name="Picture 5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52" name="Picture 5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53" name="Picture 5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50" name="TextBox 49"/>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277568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122482"/>
            <a:ext cx="11514137" cy="4618561"/>
          </a:xfrm>
        </p:spPr>
        <p:txBody>
          <a:bodyPr>
            <a:normAutofit/>
          </a:bodyPr>
          <a:lstStyle/>
          <a:p>
            <a:pPr marL="342900" indent="-342900">
              <a:lnSpc>
                <a:spcPct val="200000"/>
              </a:lnSpc>
              <a:buFont typeface="Arial" panose="020B0604020202020204" pitchFamily="34" charset="0"/>
              <a:buChar char="•"/>
            </a:pPr>
            <a:r>
              <a:rPr lang="en-GB" b="1" dirty="0"/>
              <a:t>Rationale for the GCSE review</a:t>
            </a:r>
            <a:endParaRPr lang="en-GB" dirty="0"/>
          </a:p>
          <a:p>
            <a:pPr marL="342900" indent="-342900">
              <a:lnSpc>
                <a:spcPct val="200000"/>
              </a:lnSpc>
              <a:buFont typeface="Arial" panose="020B0604020202020204" pitchFamily="34" charset="0"/>
              <a:buChar char="•"/>
            </a:pPr>
            <a:r>
              <a:rPr lang="en-GB" b="1" dirty="0"/>
              <a:t>Issues with the current GCSE</a:t>
            </a:r>
            <a:endParaRPr lang="en-GB" dirty="0"/>
          </a:p>
          <a:p>
            <a:pPr marL="342900" indent="-342900">
              <a:lnSpc>
                <a:spcPct val="200000"/>
              </a:lnSpc>
              <a:buFont typeface="Arial" panose="020B0604020202020204" pitchFamily="34" charset="0"/>
              <a:buChar char="•"/>
            </a:pPr>
            <a:r>
              <a:rPr lang="en-GB" b="1" dirty="0"/>
              <a:t>2015 and 2022 Subject Content: similarities and differences</a:t>
            </a:r>
          </a:p>
          <a:p>
            <a:pPr marL="342900" indent="-342900">
              <a:lnSpc>
                <a:spcPct val="200000"/>
              </a:lnSpc>
              <a:buFont typeface="Arial" panose="020B0604020202020204" pitchFamily="34" charset="0"/>
              <a:buChar char="•"/>
            </a:pPr>
            <a:r>
              <a:rPr lang="en-GB" b="1" dirty="0"/>
              <a:t>The implications for teaching and assessment </a:t>
            </a:r>
          </a:p>
          <a:p>
            <a:pPr marL="342900" indent="-342900">
              <a:lnSpc>
                <a:spcPct val="200000"/>
              </a:lnSpc>
              <a:buFont typeface="Arial" panose="020B0604020202020204" pitchFamily="34" charset="0"/>
              <a:buChar char="•"/>
            </a:pPr>
            <a:r>
              <a:rPr lang="en-GB" b="1" dirty="0"/>
              <a:t>What we can do now</a:t>
            </a:r>
            <a:endParaRPr lang="en-GB" dirty="0"/>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Session overview</a:t>
            </a:r>
          </a:p>
        </p:txBody>
      </p:sp>
      <p:pic>
        <p:nvPicPr>
          <p:cNvPr id="4" name="Google Shape;215;p36" descr="green checkmark">
            <a:extLst>
              <a:ext uri="{FF2B5EF4-FFF2-40B4-BE49-F238E27FC236}">
                <a16:creationId xmlns:a16="http://schemas.microsoft.com/office/drawing/2014/main" id="{2E681EAC-B516-44F0-9316-F093F1ED7C5C}"/>
              </a:ext>
            </a:extLst>
          </p:cNvPr>
          <p:cNvPicPr preferRelativeResize="0"/>
          <p:nvPr/>
        </p:nvPicPr>
        <p:blipFill rotWithShape="1">
          <a:blip r:embed="rId3">
            <a:alphaModFix/>
          </a:blip>
          <a:srcRect/>
          <a:stretch/>
        </p:blipFill>
        <p:spPr>
          <a:xfrm>
            <a:off x="5340523" y="1323875"/>
            <a:ext cx="362196" cy="377289"/>
          </a:xfrm>
          <a:prstGeom prst="rect">
            <a:avLst/>
          </a:prstGeom>
          <a:noFill/>
          <a:ln>
            <a:noFill/>
          </a:ln>
        </p:spPr>
      </p:pic>
      <p:pic>
        <p:nvPicPr>
          <p:cNvPr id="5" name="Google Shape;215;p36" descr="green checkmark">
            <a:extLst>
              <a:ext uri="{FF2B5EF4-FFF2-40B4-BE49-F238E27FC236}">
                <a16:creationId xmlns:a16="http://schemas.microsoft.com/office/drawing/2014/main" id="{88E65EE8-BD25-4CEC-AF7E-873AC7A97FEE}"/>
              </a:ext>
            </a:extLst>
          </p:cNvPr>
          <p:cNvPicPr preferRelativeResize="0"/>
          <p:nvPr/>
        </p:nvPicPr>
        <p:blipFill rotWithShape="1">
          <a:blip r:embed="rId3">
            <a:alphaModFix/>
          </a:blip>
          <a:srcRect/>
          <a:stretch/>
        </p:blipFill>
        <p:spPr>
          <a:xfrm>
            <a:off x="5340523" y="2183641"/>
            <a:ext cx="362196" cy="377289"/>
          </a:xfrm>
          <a:prstGeom prst="rect">
            <a:avLst/>
          </a:prstGeom>
          <a:noFill/>
          <a:ln>
            <a:noFill/>
          </a:ln>
        </p:spPr>
      </p:pic>
    </p:spTree>
    <p:extLst>
      <p:ext uri="{BB962C8B-B14F-4D97-AF65-F5344CB8AC3E}">
        <p14:creationId xmlns:p14="http://schemas.microsoft.com/office/powerpoint/2010/main" val="243072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8D1CCBCF-C7BB-4828-8C55-C8E9470AD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9713675" y="2708231"/>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0D208F79-B4CE-4FBC-8F10-D5557FC88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5996441" y="3585366"/>
            <a:ext cx="517321" cy="517320"/>
          </a:xfrm>
          <a:prstGeom prst="rect">
            <a:avLst/>
          </a:prstGeom>
        </p:spPr>
      </p:pic>
    </p:spTree>
    <p:extLst>
      <p:ext uri="{BB962C8B-B14F-4D97-AF65-F5344CB8AC3E}">
        <p14:creationId xmlns:p14="http://schemas.microsoft.com/office/powerpoint/2010/main" val="1439362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517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871F98E-E0F9-42FF-8629-6500C82BD89E}"/>
              </a:ext>
            </a:extLst>
          </p:cNvPr>
          <p:cNvSpPr>
            <a:spLocks noGrp="1"/>
          </p:cNvSpPr>
          <p:nvPr>
            <p:ph type="body" sz="quarter" idx="10"/>
          </p:nvPr>
        </p:nvSpPr>
        <p:spPr>
          <a:xfrm>
            <a:off x="246166" y="1031875"/>
            <a:ext cx="11514137" cy="5105400"/>
          </a:xfrm>
        </p:spPr>
        <p:txBody>
          <a:bodyPr>
            <a:normAutofit fontScale="92500" lnSpcReduction="10000"/>
          </a:bodyPr>
          <a:lstStyle/>
          <a:p>
            <a:pPr marL="342900" indent="-342900">
              <a:lnSpc>
                <a:spcPct val="150000"/>
              </a:lnSpc>
              <a:buFont typeface="Arial" panose="020B0604020202020204" pitchFamily="34" charset="0"/>
              <a:buChar char="•"/>
            </a:pPr>
            <a:r>
              <a:rPr lang="en-GB" dirty="0"/>
              <a:t>deepening word knowledge</a:t>
            </a:r>
          </a:p>
          <a:p>
            <a:pPr marL="800100" lvl="1" indent="-342900">
              <a:lnSpc>
                <a:spcPct val="150000"/>
              </a:lnSpc>
              <a:buFont typeface="Arial" panose="020B0604020202020204" pitchFamily="34" charset="0"/>
              <a:buChar char="•"/>
            </a:pPr>
            <a:r>
              <a:rPr lang="en-GB" dirty="0"/>
              <a:t>association</a:t>
            </a:r>
          </a:p>
          <a:p>
            <a:pPr marL="800100" lvl="1" indent="-342900">
              <a:lnSpc>
                <a:spcPct val="150000"/>
              </a:lnSpc>
              <a:buFont typeface="Arial" panose="020B0604020202020204" pitchFamily="34" charset="0"/>
              <a:buChar char="•"/>
            </a:pPr>
            <a:r>
              <a:rPr lang="en-GB" dirty="0"/>
              <a:t>synonyms  / antonyms</a:t>
            </a:r>
          </a:p>
          <a:p>
            <a:pPr marL="800100" lvl="1" indent="-342900">
              <a:lnSpc>
                <a:spcPct val="150000"/>
              </a:lnSpc>
              <a:buFont typeface="Arial" panose="020B0604020202020204" pitchFamily="34" charset="0"/>
              <a:buChar char="•"/>
            </a:pPr>
            <a:r>
              <a:rPr lang="en-GB" dirty="0"/>
              <a:t>substitution</a:t>
            </a:r>
          </a:p>
          <a:p>
            <a:pPr marL="342900" indent="-342900">
              <a:lnSpc>
                <a:spcPct val="150000"/>
              </a:lnSpc>
              <a:buFont typeface="Arial" panose="020B0604020202020204" pitchFamily="34" charset="0"/>
              <a:buChar char="•"/>
            </a:pPr>
            <a:r>
              <a:rPr lang="en-GB" dirty="0"/>
              <a:t>engaging in longer text comprehension tasks</a:t>
            </a:r>
          </a:p>
          <a:p>
            <a:pPr marL="342900" indent="-342900">
              <a:lnSpc>
                <a:spcPct val="150000"/>
              </a:lnSpc>
              <a:buFont typeface="Arial" panose="020B0604020202020204" pitchFamily="34" charset="0"/>
              <a:buChar char="•"/>
            </a:pPr>
            <a:r>
              <a:rPr lang="en-GB" dirty="0"/>
              <a:t>practising lexical inferencing</a:t>
            </a:r>
          </a:p>
          <a:p>
            <a:pPr marL="342900" indent="-342900">
              <a:lnSpc>
                <a:spcPct val="150000"/>
              </a:lnSpc>
              <a:buFont typeface="Arial" panose="020B0604020202020204" pitchFamily="34" charset="0"/>
              <a:buChar char="•"/>
            </a:pPr>
            <a:r>
              <a:rPr lang="en-GB" dirty="0"/>
              <a:t>developing knowledge of cognates</a:t>
            </a:r>
          </a:p>
          <a:p>
            <a:pPr marL="342900" indent="-342900">
              <a:lnSpc>
                <a:spcPct val="150000"/>
              </a:lnSpc>
              <a:buFont typeface="Arial" panose="020B0604020202020204" pitchFamily="34" charset="0"/>
              <a:buChar char="•"/>
            </a:pPr>
            <a:r>
              <a:rPr lang="en-GB" dirty="0"/>
              <a:t>extending word pattern knowledge</a:t>
            </a:r>
          </a:p>
          <a:p>
            <a:pPr marL="342900" indent="-342900">
              <a:lnSpc>
                <a:spcPct val="150000"/>
              </a:lnSpc>
              <a:buFont typeface="Arial" panose="020B0604020202020204" pitchFamily="34" charset="0"/>
              <a:buChar char="•"/>
            </a:pPr>
            <a:r>
              <a:rPr lang="en-GB" dirty="0"/>
              <a:t>eliciting affective responses</a:t>
            </a:r>
          </a:p>
        </p:txBody>
      </p:sp>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p:txBody>
          <a:bodyPr/>
          <a:lstStyle/>
          <a:p>
            <a:r>
              <a:rPr lang="en-GB" dirty="0"/>
              <a:t>Reading</a:t>
            </a:r>
          </a:p>
        </p:txBody>
      </p:sp>
    </p:spTree>
    <p:extLst>
      <p:ext uri="{BB962C8B-B14F-4D97-AF65-F5344CB8AC3E}">
        <p14:creationId xmlns:p14="http://schemas.microsoft.com/office/powerpoint/2010/main" val="2115877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51938-F393-48A1-9294-F647C478FB93}"/>
              </a:ext>
            </a:extLst>
          </p:cNvPr>
          <p:cNvPicPr>
            <a:picLocks noChangeAspect="1"/>
          </p:cNvPicPr>
          <p:nvPr/>
        </p:nvPicPr>
        <p:blipFill>
          <a:blip r:embed="rId3"/>
          <a:stretch>
            <a:fillRect/>
          </a:stretch>
        </p:blipFill>
        <p:spPr>
          <a:xfrm>
            <a:off x="181699" y="789216"/>
            <a:ext cx="6724329" cy="4320854"/>
          </a:xfrm>
          <a:prstGeom prst="rect">
            <a:avLst/>
          </a:prstGeom>
          <a:ln>
            <a:solidFill>
              <a:srgbClr val="002060"/>
            </a:solidFill>
          </a:ln>
        </p:spPr>
      </p:pic>
      <p:pic>
        <p:nvPicPr>
          <p:cNvPr id="5" name="Picture 4">
            <a:extLst>
              <a:ext uri="{FF2B5EF4-FFF2-40B4-BE49-F238E27FC236}">
                <a16:creationId xmlns:a16="http://schemas.microsoft.com/office/drawing/2014/main" id="{1F4C35D2-A9BD-4A2F-9359-E154450E574B}"/>
              </a:ext>
            </a:extLst>
          </p:cNvPr>
          <p:cNvPicPr>
            <a:picLocks noChangeAspect="1"/>
          </p:cNvPicPr>
          <p:nvPr/>
        </p:nvPicPr>
        <p:blipFill>
          <a:blip r:embed="rId4"/>
          <a:stretch>
            <a:fillRect/>
          </a:stretch>
        </p:blipFill>
        <p:spPr>
          <a:xfrm>
            <a:off x="1218372" y="2282893"/>
            <a:ext cx="6972300" cy="3228975"/>
          </a:xfrm>
          <a:prstGeom prst="rect">
            <a:avLst/>
          </a:prstGeom>
          <a:ln>
            <a:solidFill>
              <a:schemeClr val="tx1">
                <a:lumMod val="50000"/>
              </a:schemeClr>
            </a:solidFill>
          </a:ln>
        </p:spPr>
      </p:pic>
      <p:pic>
        <p:nvPicPr>
          <p:cNvPr id="7" name="Picture 6">
            <a:extLst>
              <a:ext uri="{FF2B5EF4-FFF2-40B4-BE49-F238E27FC236}">
                <a16:creationId xmlns:a16="http://schemas.microsoft.com/office/drawing/2014/main" id="{4D1112E0-B816-4310-AE2F-C534FA1C2129}"/>
              </a:ext>
            </a:extLst>
          </p:cNvPr>
          <p:cNvPicPr>
            <a:picLocks noChangeAspect="1"/>
          </p:cNvPicPr>
          <p:nvPr/>
        </p:nvPicPr>
        <p:blipFill>
          <a:blip r:embed="rId5"/>
          <a:stretch>
            <a:fillRect/>
          </a:stretch>
        </p:blipFill>
        <p:spPr>
          <a:xfrm>
            <a:off x="4904651" y="4402827"/>
            <a:ext cx="7105650" cy="1895475"/>
          </a:xfrm>
          <a:prstGeom prst="rect">
            <a:avLst/>
          </a:prstGeom>
          <a:ln>
            <a:solidFill>
              <a:schemeClr val="tx1">
                <a:lumMod val="50000"/>
              </a:schemeClr>
            </a:solidFill>
          </a:ln>
        </p:spPr>
      </p:pic>
      <p:pic>
        <p:nvPicPr>
          <p:cNvPr id="9" name="Picture 8">
            <a:extLst>
              <a:ext uri="{FF2B5EF4-FFF2-40B4-BE49-F238E27FC236}">
                <a16:creationId xmlns:a16="http://schemas.microsoft.com/office/drawing/2014/main" id="{31809D6D-A034-4B83-8375-4C7E9BF69AF9}"/>
              </a:ext>
            </a:extLst>
          </p:cNvPr>
          <p:cNvPicPr>
            <a:picLocks noChangeAspect="1"/>
          </p:cNvPicPr>
          <p:nvPr/>
        </p:nvPicPr>
        <p:blipFill>
          <a:blip r:embed="rId6"/>
          <a:stretch>
            <a:fillRect/>
          </a:stretch>
        </p:blipFill>
        <p:spPr>
          <a:xfrm>
            <a:off x="2729948" y="1496459"/>
            <a:ext cx="7038975" cy="3371850"/>
          </a:xfrm>
          <a:prstGeom prst="rect">
            <a:avLst/>
          </a:prstGeom>
          <a:ln>
            <a:solidFill>
              <a:schemeClr val="tx1">
                <a:lumMod val="50000"/>
              </a:schemeClr>
            </a:solidFill>
          </a:ln>
        </p:spPr>
      </p:pic>
      <p:sp>
        <p:nvSpPr>
          <p:cNvPr id="10" name="Title 9">
            <a:extLst>
              <a:ext uri="{FF2B5EF4-FFF2-40B4-BE49-F238E27FC236}">
                <a16:creationId xmlns:a16="http://schemas.microsoft.com/office/drawing/2014/main" id="{5607E727-8426-4B0E-80B9-2EFF6D06CC65}"/>
              </a:ext>
            </a:extLst>
          </p:cNvPr>
          <p:cNvSpPr>
            <a:spLocks noGrp="1"/>
          </p:cNvSpPr>
          <p:nvPr>
            <p:ph type="title"/>
          </p:nvPr>
        </p:nvSpPr>
        <p:spPr>
          <a:xfrm>
            <a:off x="0" y="-275364"/>
            <a:ext cx="10515600" cy="1325563"/>
          </a:xfrm>
        </p:spPr>
        <p:txBody>
          <a:bodyPr>
            <a:normAutofit/>
          </a:bodyPr>
          <a:lstStyle/>
          <a:p>
            <a:r>
              <a:rPr lang="en-GB" sz="3200" b="1" dirty="0"/>
              <a:t>Developing depth</a:t>
            </a:r>
          </a:p>
        </p:txBody>
      </p:sp>
    </p:spTree>
    <p:extLst>
      <p:ext uri="{BB962C8B-B14F-4D97-AF65-F5344CB8AC3E}">
        <p14:creationId xmlns:p14="http://schemas.microsoft.com/office/powerpoint/2010/main" val="308622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xit" presetSubtype="0" fill="hold"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9D0ED8-B491-43AB-B2A0-91744D4FF32E}"/>
              </a:ext>
            </a:extLst>
          </p:cNvPr>
          <p:cNvPicPr>
            <a:picLocks noChangeAspect="1"/>
          </p:cNvPicPr>
          <p:nvPr/>
        </p:nvPicPr>
        <p:blipFill>
          <a:blip r:embed="rId3"/>
          <a:stretch>
            <a:fillRect/>
          </a:stretch>
        </p:blipFill>
        <p:spPr>
          <a:xfrm>
            <a:off x="352840" y="274361"/>
            <a:ext cx="6477000" cy="2333625"/>
          </a:xfrm>
          <a:prstGeom prst="rect">
            <a:avLst/>
          </a:prstGeom>
          <a:ln>
            <a:solidFill>
              <a:schemeClr val="tx1">
                <a:lumMod val="50000"/>
              </a:schemeClr>
            </a:solidFill>
          </a:ln>
        </p:spPr>
      </p:pic>
      <p:pic>
        <p:nvPicPr>
          <p:cNvPr id="5" name="Picture 4">
            <a:extLst>
              <a:ext uri="{FF2B5EF4-FFF2-40B4-BE49-F238E27FC236}">
                <a16:creationId xmlns:a16="http://schemas.microsoft.com/office/drawing/2014/main" id="{B433BF83-68FA-479C-8346-F79C7DD7228A}"/>
              </a:ext>
            </a:extLst>
          </p:cNvPr>
          <p:cNvPicPr>
            <a:picLocks noChangeAspect="1"/>
          </p:cNvPicPr>
          <p:nvPr/>
        </p:nvPicPr>
        <p:blipFill>
          <a:blip r:embed="rId4"/>
          <a:stretch>
            <a:fillRect/>
          </a:stretch>
        </p:blipFill>
        <p:spPr>
          <a:xfrm>
            <a:off x="4278796" y="1227068"/>
            <a:ext cx="6629400" cy="4933950"/>
          </a:xfrm>
          <a:prstGeom prst="rect">
            <a:avLst/>
          </a:prstGeom>
        </p:spPr>
      </p:pic>
    </p:spTree>
    <p:extLst>
      <p:ext uri="{BB962C8B-B14F-4D97-AF65-F5344CB8AC3E}">
        <p14:creationId xmlns:p14="http://schemas.microsoft.com/office/powerpoint/2010/main" val="1788542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893FF-A94C-4E45-8076-4856280E22BE}"/>
              </a:ext>
            </a:extLst>
          </p:cNvPr>
          <p:cNvPicPr>
            <a:picLocks noChangeAspect="1"/>
          </p:cNvPicPr>
          <p:nvPr/>
        </p:nvPicPr>
        <p:blipFill>
          <a:blip r:embed="rId3"/>
          <a:stretch>
            <a:fillRect/>
          </a:stretch>
        </p:blipFill>
        <p:spPr>
          <a:xfrm>
            <a:off x="596348" y="313842"/>
            <a:ext cx="10436087" cy="5801756"/>
          </a:xfrm>
          <a:prstGeom prst="rect">
            <a:avLst/>
          </a:prstGeom>
          <a:ln>
            <a:solidFill>
              <a:schemeClr val="tx1">
                <a:lumMod val="50000"/>
              </a:schemeClr>
            </a:solidFill>
          </a:ln>
        </p:spPr>
      </p:pic>
    </p:spTree>
    <p:extLst>
      <p:ext uri="{BB962C8B-B14F-4D97-AF65-F5344CB8AC3E}">
        <p14:creationId xmlns:p14="http://schemas.microsoft.com/office/powerpoint/2010/main" val="2411354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074108" cy="869950"/>
          </a:xfrm>
          <a:prstGeom prst="rect">
            <a:avLst/>
          </a:prstGeom>
        </p:spPr>
      </p:pic>
      <p:sp>
        <p:nvSpPr>
          <p:cNvPr id="4" name="Title 3"/>
          <p:cNvSpPr>
            <a:spLocks noGrp="1"/>
          </p:cNvSpPr>
          <p:nvPr>
            <p:ph type="title"/>
          </p:nvPr>
        </p:nvSpPr>
        <p:spPr>
          <a:xfrm>
            <a:off x="0" y="294041"/>
            <a:ext cx="6373091" cy="707849"/>
          </a:xfrm>
        </p:spPr>
        <p:txBody>
          <a:bodyPr>
            <a:normAutofit/>
          </a:bodyPr>
          <a:lstStyle/>
          <a:p>
            <a:r>
              <a:rPr lang="en-GB" sz="3600" b="1" dirty="0">
                <a:solidFill>
                  <a:schemeClr val="bg1"/>
                </a:solidFill>
              </a:rPr>
              <a:t>Longer text comprehension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423782" y="1762233"/>
            <a:ext cx="1053541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Ali Can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Türkei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Deutschland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aufgewachsen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sozialer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will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Rassismus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Liebe in Deutschland.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seinem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Hashtag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MeTwo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geworden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Menschen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Migrationshintergrund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benutzen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Hashtag,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Erfahrungen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Rassismus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050" name="Picture 2">
            <a:extLst>
              <a:ext uri="{FF2B5EF4-FFF2-40B4-BE49-F238E27FC236}">
                <a16:creationId xmlns:a16="http://schemas.microsoft.com/office/drawing/2014/main" id="{C3AFD238-D340-420F-9012-137F29117A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834" y="1933237"/>
            <a:ext cx="1091459" cy="1370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99199B-2EC4-40F9-9C3B-CD76B5AD01DC}"/>
              </a:ext>
            </a:extLst>
          </p:cNvPr>
          <p:cNvSpPr txBox="1"/>
          <p:nvPr/>
        </p:nvSpPr>
        <p:spPr>
          <a:xfrm>
            <a:off x="1423782" y="4899707"/>
            <a:ext cx="10658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Florian Wirtz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Bayer Leverkusen in der Bundesliga. Schon als Kind war es sein Traum, Fußballspieler zu werden. Sein Vater arbeitet für einen Fußballverein und inspiriert ihn. Im Alter von 17 Jahren und 34 Tagen wird er mit seinem Tor* gegen Bayern München der jüngste Spieler, der in der Bundesliga ein Tor erzielt*.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2" name="Picture 4">
            <a:extLst>
              <a:ext uri="{FF2B5EF4-FFF2-40B4-BE49-F238E27FC236}">
                <a16:creationId xmlns:a16="http://schemas.microsoft.com/office/drawing/2014/main" id="{1F9C519B-06AD-47F6-ABE0-9C3C30D70C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962" t="21062" r="25687" b="25828"/>
          <a:stretch/>
        </p:blipFill>
        <p:spPr bwMode="auto">
          <a:xfrm>
            <a:off x="273342" y="4729857"/>
            <a:ext cx="1164948" cy="15099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A125B8C-5980-4A9E-9ABE-4D171908838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654" t="19572" r="29391" b="545"/>
          <a:stretch/>
        </p:blipFill>
        <p:spPr bwMode="auto">
          <a:xfrm>
            <a:off x="10872872" y="3451142"/>
            <a:ext cx="1068129" cy="13234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8C9635-EBBA-4865-BDB3-A7DA85EE5180}"/>
              </a:ext>
            </a:extLst>
          </p:cNvPr>
          <p:cNvSpPr txBox="1"/>
          <p:nvPr/>
        </p:nvSpPr>
        <p:spPr>
          <a:xfrm>
            <a:off x="214598" y="3438243"/>
            <a:ext cx="10658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Luisa-Marie Neubauer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Umweltaktivisitin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Organisatorin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der Fridays for Future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Bewegung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Großmutter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Aktivistin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hat Luisa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inspiriert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die Umwelt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Fridays for Future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Bewegung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Menschen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Umweltprobleme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Debatten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Umwelt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führen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C07EAC10-8C7D-4538-B8C5-53570B29F9CB}"/>
              </a:ext>
            </a:extLst>
          </p:cNvPr>
          <p:cNvSpPr txBox="1"/>
          <p:nvPr/>
        </p:nvSpPr>
        <p:spPr>
          <a:xfrm>
            <a:off x="114560" y="1288126"/>
            <a:ext cx="117185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Deutsche.</a:t>
            </a:r>
          </a:p>
        </p:txBody>
      </p:sp>
      <p:sp>
        <p:nvSpPr>
          <p:cNvPr id="2" name="Rectangle: Rounded Corners 1">
            <a:extLst>
              <a:ext uri="{FF2B5EF4-FFF2-40B4-BE49-F238E27FC236}">
                <a16:creationId xmlns:a16="http://schemas.microsoft.com/office/drawing/2014/main" id="{CFE3CF8C-A367-484F-84EB-9053B2CA0199}"/>
              </a:ext>
            </a:extLst>
          </p:cNvPr>
          <p:cNvSpPr/>
          <p:nvPr/>
        </p:nvSpPr>
        <p:spPr>
          <a:xfrm>
            <a:off x="7210036" y="160747"/>
            <a:ext cx="3662836" cy="1127379"/>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Migrationshintergrund</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migrant background</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Rassismus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racism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inspirieren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to inspire</a:t>
            </a:r>
          </a:p>
        </p:txBody>
      </p:sp>
      <p:sp>
        <p:nvSpPr>
          <p:cNvPr id="13" name="Rectangle: Rounded Corners 12">
            <a:extLst>
              <a:ext uri="{FF2B5EF4-FFF2-40B4-BE49-F238E27FC236}">
                <a16:creationId xmlns:a16="http://schemas.microsoft.com/office/drawing/2014/main" id="{28D305BF-2D37-410C-87A8-63A94E065AA9}"/>
              </a:ext>
            </a:extLst>
          </p:cNvPr>
          <p:cNvSpPr/>
          <p:nvPr/>
        </p:nvSpPr>
        <p:spPr>
          <a:xfrm>
            <a:off x="3186545" y="6450301"/>
            <a:ext cx="6401263" cy="319965"/>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jüngst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youngest  | das Tor – goal  |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erzielen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to score</a:t>
            </a:r>
          </a:p>
        </p:txBody>
      </p:sp>
    </p:spTree>
    <p:extLst>
      <p:ext uri="{BB962C8B-B14F-4D97-AF65-F5344CB8AC3E}">
        <p14:creationId xmlns:p14="http://schemas.microsoft.com/office/powerpoint/2010/main" val="2772325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417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358916" y="296042"/>
            <a:ext cx="75362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Ali Can, Luisa Neubauer, Florian Wirtz,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Oval 8">
            <a:extLst>
              <a:ext uri="{FF2B5EF4-FFF2-40B4-BE49-F238E27FC236}">
                <a16:creationId xmlns:a16="http://schemas.microsoft.com/office/drawing/2014/main" id="{C6AA587D-764D-413C-8421-927D9CCDA3BF}"/>
              </a:ext>
            </a:extLst>
          </p:cNvPr>
          <p:cNvSpPr/>
          <p:nvPr/>
        </p:nvSpPr>
        <p:spPr>
          <a:xfrm>
            <a:off x="9434030" y="3095388"/>
            <a:ext cx="2703039" cy="2632039"/>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a:extLst>
              <a:ext uri="{FF2B5EF4-FFF2-40B4-BE49-F238E27FC236}">
                <a16:creationId xmlns:a16="http://schemas.microsoft.com/office/drawing/2014/main" id="{F952EFCA-EE78-4E75-9E1F-1EEF17987CA7}"/>
              </a:ext>
            </a:extLst>
          </p:cNvPr>
          <p:cNvSpPr/>
          <p:nvPr/>
        </p:nvSpPr>
        <p:spPr>
          <a:xfrm>
            <a:off x="8513280" y="1728570"/>
            <a:ext cx="2703039" cy="2632039"/>
          </a:xfrm>
          <a:prstGeom prst="ellipse">
            <a:avLst/>
          </a:prstGeom>
          <a:noFill/>
          <a:ln w="38100">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a:extLst>
              <a:ext uri="{FF2B5EF4-FFF2-40B4-BE49-F238E27FC236}">
                <a16:creationId xmlns:a16="http://schemas.microsoft.com/office/drawing/2014/main" id="{08182A40-E272-4390-9612-91799A07D84C}"/>
              </a:ext>
            </a:extLst>
          </p:cNvPr>
          <p:cNvSpPr/>
          <p:nvPr/>
        </p:nvSpPr>
        <p:spPr>
          <a:xfrm>
            <a:off x="7592530" y="3095388"/>
            <a:ext cx="2703039" cy="2632039"/>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Picture 2">
            <a:extLst>
              <a:ext uri="{FF2B5EF4-FFF2-40B4-BE49-F238E27FC236}">
                <a16:creationId xmlns:a16="http://schemas.microsoft.com/office/drawing/2014/main" id="{93DE2C51-900C-4FBB-A557-3E58B6DD2FD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83" r="40845" b="49316"/>
          <a:stretch/>
        </p:blipFill>
        <p:spPr bwMode="auto">
          <a:xfrm>
            <a:off x="9528249" y="1831953"/>
            <a:ext cx="673099" cy="779318"/>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71056E0-FAA5-4074-8767-F868A4F310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664" r="24369" b="23968"/>
          <a:stretch/>
        </p:blipFill>
        <p:spPr bwMode="auto">
          <a:xfrm>
            <a:off x="11390943" y="4103603"/>
            <a:ext cx="571501" cy="741123"/>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56D5F99F-4A5D-46CB-B5AC-2738702F6D1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211" t="19571" r="33269" b="32337"/>
          <a:stretch/>
        </p:blipFill>
        <p:spPr bwMode="auto">
          <a:xfrm>
            <a:off x="7680525" y="4174889"/>
            <a:ext cx="597353" cy="695504"/>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A06E6F-3B0F-4AA4-BE5D-5A5C61C0A62F}"/>
              </a:ext>
            </a:extLst>
          </p:cNvPr>
          <p:cNvSpPr txBox="1"/>
          <p:nvPr/>
        </p:nvSpPr>
        <p:spPr>
          <a:xfrm>
            <a:off x="624092" y="1213874"/>
            <a:ext cx="7803496"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Deutschland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er/</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Fußball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Umwelt?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Liebe,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Rassismus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inspirierendes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Familienmitglied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eine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Bewegung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begonnen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Oval 16">
            <a:extLst>
              <a:ext uri="{FF2B5EF4-FFF2-40B4-BE49-F238E27FC236}">
                <a16:creationId xmlns:a16="http://schemas.microsoft.com/office/drawing/2014/main" id="{969CC944-5667-4DFB-B094-8FC5DD6CB3B8}"/>
              </a:ext>
            </a:extLst>
          </p:cNvPr>
          <p:cNvSpPr/>
          <p:nvPr/>
        </p:nvSpPr>
        <p:spPr>
          <a:xfrm>
            <a:off x="260169" y="138836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Oval 17">
            <a:extLst>
              <a:ext uri="{FF2B5EF4-FFF2-40B4-BE49-F238E27FC236}">
                <a16:creationId xmlns:a16="http://schemas.microsoft.com/office/drawing/2014/main" id="{16C07B14-CC80-4F17-A85F-BF2335BEEF91}"/>
              </a:ext>
            </a:extLst>
          </p:cNvPr>
          <p:cNvSpPr/>
          <p:nvPr/>
        </p:nvSpPr>
        <p:spPr>
          <a:xfrm>
            <a:off x="260169" y="193269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Oval 18">
            <a:extLst>
              <a:ext uri="{FF2B5EF4-FFF2-40B4-BE49-F238E27FC236}">
                <a16:creationId xmlns:a16="http://schemas.microsoft.com/office/drawing/2014/main" id="{47FDDC10-73E0-4CAF-A8D0-F6D37D14F7C6}"/>
              </a:ext>
            </a:extLst>
          </p:cNvPr>
          <p:cNvSpPr/>
          <p:nvPr/>
        </p:nvSpPr>
        <p:spPr>
          <a:xfrm>
            <a:off x="260169" y="247702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0" name="Oval 19">
            <a:extLst>
              <a:ext uri="{FF2B5EF4-FFF2-40B4-BE49-F238E27FC236}">
                <a16:creationId xmlns:a16="http://schemas.microsoft.com/office/drawing/2014/main" id="{8A27DDF2-BA01-4DC8-A93E-CEE776728040}"/>
              </a:ext>
            </a:extLst>
          </p:cNvPr>
          <p:cNvSpPr/>
          <p:nvPr/>
        </p:nvSpPr>
        <p:spPr>
          <a:xfrm>
            <a:off x="260169" y="3021363"/>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1" name="Oval 20">
            <a:extLst>
              <a:ext uri="{FF2B5EF4-FFF2-40B4-BE49-F238E27FC236}">
                <a16:creationId xmlns:a16="http://schemas.microsoft.com/office/drawing/2014/main" id="{B30CF74F-DF09-4238-B22F-C8495EEAF7B9}"/>
              </a:ext>
            </a:extLst>
          </p:cNvPr>
          <p:cNvSpPr/>
          <p:nvPr/>
        </p:nvSpPr>
        <p:spPr>
          <a:xfrm>
            <a:off x="260169" y="3565697"/>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2" name="Oval 21">
            <a:extLst>
              <a:ext uri="{FF2B5EF4-FFF2-40B4-BE49-F238E27FC236}">
                <a16:creationId xmlns:a16="http://schemas.microsoft.com/office/drawing/2014/main" id="{EEFACCF1-9EC8-45EF-AC29-87CA43831871}"/>
              </a:ext>
            </a:extLst>
          </p:cNvPr>
          <p:cNvSpPr/>
          <p:nvPr/>
        </p:nvSpPr>
        <p:spPr>
          <a:xfrm>
            <a:off x="260169" y="411003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3" name="Oval 22">
            <a:extLst>
              <a:ext uri="{FF2B5EF4-FFF2-40B4-BE49-F238E27FC236}">
                <a16:creationId xmlns:a16="http://schemas.microsoft.com/office/drawing/2014/main" id="{8DEFEC4B-8821-40D1-8E94-F43315A1BE8A}"/>
              </a:ext>
            </a:extLst>
          </p:cNvPr>
          <p:cNvSpPr/>
          <p:nvPr/>
        </p:nvSpPr>
        <p:spPr>
          <a:xfrm>
            <a:off x="260169" y="465436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4" name="Oval 23">
            <a:extLst>
              <a:ext uri="{FF2B5EF4-FFF2-40B4-BE49-F238E27FC236}">
                <a16:creationId xmlns:a16="http://schemas.microsoft.com/office/drawing/2014/main" id="{06CA2C9C-39E5-4BD1-8DF4-2009AF12E538}"/>
              </a:ext>
            </a:extLst>
          </p:cNvPr>
          <p:cNvSpPr/>
          <p:nvPr/>
        </p:nvSpPr>
        <p:spPr>
          <a:xfrm>
            <a:off x="260169" y="519869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5" name="Oval 24">
            <a:extLst>
              <a:ext uri="{FF2B5EF4-FFF2-40B4-BE49-F238E27FC236}">
                <a16:creationId xmlns:a16="http://schemas.microsoft.com/office/drawing/2014/main" id="{8B073492-55AE-42C2-AA27-EF050C2394BA}"/>
              </a:ext>
            </a:extLst>
          </p:cNvPr>
          <p:cNvSpPr/>
          <p:nvPr/>
        </p:nvSpPr>
        <p:spPr>
          <a:xfrm>
            <a:off x="260169" y="5743036"/>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6" name="Oval 25">
            <a:extLst>
              <a:ext uri="{FF2B5EF4-FFF2-40B4-BE49-F238E27FC236}">
                <a16:creationId xmlns:a16="http://schemas.microsoft.com/office/drawing/2014/main" id="{ACAFC0CF-B584-4441-A097-831554153460}"/>
              </a:ext>
            </a:extLst>
          </p:cNvPr>
          <p:cNvSpPr/>
          <p:nvPr/>
        </p:nvSpPr>
        <p:spPr>
          <a:xfrm>
            <a:off x="8987933" y="242197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Oval 26">
            <a:extLst>
              <a:ext uri="{FF2B5EF4-FFF2-40B4-BE49-F238E27FC236}">
                <a16:creationId xmlns:a16="http://schemas.microsoft.com/office/drawing/2014/main" id="{0E485F15-46DC-4FE8-93CC-ADC80205C3D4}"/>
              </a:ext>
            </a:extLst>
          </p:cNvPr>
          <p:cNvSpPr/>
          <p:nvPr/>
        </p:nvSpPr>
        <p:spPr>
          <a:xfrm>
            <a:off x="8712515" y="3201306"/>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8" name="Oval 27">
            <a:extLst>
              <a:ext uri="{FF2B5EF4-FFF2-40B4-BE49-F238E27FC236}">
                <a16:creationId xmlns:a16="http://schemas.microsoft.com/office/drawing/2014/main" id="{BD294A14-769C-4631-ADA7-539E978CD889}"/>
              </a:ext>
            </a:extLst>
          </p:cNvPr>
          <p:cNvSpPr/>
          <p:nvPr/>
        </p:nvSpPr>
        <p:spPr>
          <a:xfrm>
            <a:off x="9681952" y="3788788"/>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9" name="Oval 28">
            <a:extLst>
              <a:ext uri="{FF2B5EF4-FFF2-40B4-BE49-F238E27FC236}">
                <a16:creationId xmlns:a16="http://schemas.microsoft.com/office/drawing/2014/main" id="{48E0FEB2-E9B2-4C09-A72B-6D7FFC3FBA2A}"/>
              </a:ext>
            </a:extLst>
          </p:cNvPr>
          <p:cNvSpPr/>
          <p:nvPr/>
        </p:nvSpPr>
        <p:spPr>
          <a:xfrm>
            <a:off x="9681952" y="442113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0" name="Oval 29">
            <a:extLst>
              <a:ext uri="{FF2B5EF4-FFF2-40B4-BE49-F238E27FC236}">
                <a16:creationId xmlns:a16="http://schemas.microsoft.com/office/drawing/2014/main" id="{398C2A4A-A3D2-4623-9BDE-0370B94D8F51}"/>
              </a:ext>
            </a:extLst>
          </p:cNvPr>
          <p:cNvSpPr/>
          <p:nvPr/>
        </p:nvSpPr>
        <p:spPr>
          <a:xfrm>
            <a:off x="10713049" y="433334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1" name="Oval 30">
            <a:extLst>
              <a:ext uri="{FF2B5EF4-FFF2-40B4-BE49-F238E27FC236}">
                <a16:creationId xmlns:a16="http://schemas.microsoft.com/office/drawing/2014/main" id="{F6183179-F456-4DD3-A240-18B368F47532}"/>
              </a:ext>
            </a:extLst>
          </p:cNvPr>
          <p:cNvSpPr/>
          <p:nvPr/>
        </p:nvSpPr>
        <p:spPr>
          <a:xfrm>
            <a:off x="8372561" y="433334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2" name="Oval 31">
            <a:extLst>
              <a:ext uri="{FF2B5EF4-FFF2-40B4-BE49-F238E27FC236}">
                <a16:creationId xmlns:a16="http://schemas.microsoft.com/office/drawing/2014/main" id="{45D66ED7-2DA3-480B-857E-33EFC6F6B6F1}"/>
              </a:ext>
            </a:extLst>
          </p:cNvPr>
          <p:cNvSpPr/>
          <p:nvPr/>
        </p:nvSpPr>
        <p:spPr>
          <a:xfrm>
            <a:off x="10347357" y="2410698"/>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3" name="Oval 32">
            <a:extLst>
              <a:ext uri="{FF2B5EF4-FFF2-40B4-BE49-F238E27FC236}">
                <a16:creationId xmlns:a16="http://schemas.microsoft.com/office/drawing/2014/main" id="{6335625C-913D-4213-BAB4-7DEAFE1E1051}"/>
              </a:ext>
            </a:extLst>
          </p:cNvPr>
          <p:cNvSpPr/>
          <p:nvPr/>
        </p:nvSpPr>
        <p:spPr>
          <a:xfrm>
            <a:off x="9681952" y="485189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4" name="Oval 33">
            <a:extLst>
              <a:ext uri="{FF2B5EF4-FFF2-40B4-BE49-F238E27FC236}">
                <a16:creationId xmlns:a16="http://schemas.microsoft.com/office/drawing/2014/main" id="{926B0B59-332B-473E-BDFC-CB54A6832083}"/>
              </a:ext>
            </a:extLst>
          </p:cNvPr>
          <p:cNvSpPr/>
          <p:nvPr/>
        </p:nvSpPr>
        <p:spPr>
          <a:xfrm>
            <a:off x="9141011" y="350386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5" name="Rectangle: Rounded Corners 34">
            <a:extLst>
              <a:ext uri="{FF2B5EF4-FFF2-40B4-BE49-F238E27FC236}">
                <a16:creationId xmlns:a16="http://schemas.microsoft.com/office/drawing/2014/main" id="{FD175B66-9481-4A4A-9AEC-B4537CACFE08}"/>
              </a:ext>
            </a:extLst>
          </p:cNvPr>
          <p:cNvSpPr/>
          <p:nvPr/>
        </p:nvSpPr>
        <p:spPr>
          <a:xfrm>
            <a:off x="3358916" y="6478485"/>
            <a:ext cx="2862019" cy="29604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Mitglied</a:t>
            </a: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 – member</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3400" b="1" dirty="0">
                <a:solidFill>
                  <a:schemeClr val="bg1"/>
                </a:solidFill>
              </a:rPr>
              <a:t>Developing inferencing</a:t>
            </a:r>
          </a:p>
        </p:txBody>
      </p:sp>
      <p:sp>
        <p:nvSpPr>
          <p:cNvPr id="4"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7" name="TextBox 6">
            <a:extLst>
              <a:ext uri="{FF2B5EF4-FFF2-40B4-BE49-F238E27FC236}">
                <a16:creationId xmlns:a16="http://schemas.microsoft.com/office/drawing/2014/main" id="{3059EF06-F79B-4D43-935D-D452350DF281}"/>
              </a:ext>
            </a:extLst>
          </p:cNvPr>
          <p:cNvSpPr txBox="1"/>
          <p:nvPr/>
        </p:nvSpPr>
        <p:spPr>
          <a:xfrm>
            <a:off x="247650" y="3981629"/>
            <a:ext cx="116622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bonté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 of 		body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personality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room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song</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 texte. Use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ectangle 8">
            <a:extLst>
              <a:ext uri="{FF2B5EF4-FFF2-40B4-BE49-F238E27FC236}">
                <a16:creationId xmlns:a16="http://schemas.microsoft.com/office/drawing/2014/main" id="{10C66C23-4C01-4972-B718-ACE1B7202A85}"/>
              </a:ext>
            </a:extLst>
          </p:cNvPr>
          <p:cNvSpPr/>
          <p:nvPr/>
        </p:nvSpPr>
        <p:spPr>
          <a:xfrm>
            <a:off x="5032996" y="4396751"/>
            <a:ext cx="162242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E004E26-054A-4992-B9ED-F873A8F260D0}"/>
              </a:ext>
            </a:extLst>
          </p:cNvPr>
          <p:cNvSpPr/>
          <p:nvPr/>
        </p:nvSpPr>
        <p:spPr>
          <a:xfrm>
            <a:off x="6187466" y="4771125"/>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C3489A22-3E26-4A54-85B2-A6885693CBA1}"/>
              </a:ext>
            </a:extLst>
          </p:cNvPr>
          <p:cNvSpPr/>
          <p:nvPr/>
        </p:nvSpPr>
        <p:spPr>
          <a:xfrm>
            <a:off x="6883856" y="5160012"/>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B8EA7423-41EC-4900-8F80-4BC474AED440}"/>
              </a:ext>
            </a:extLst>
          </p:cNvPr>
          <p:cNvSpPr/>
          <p:nvPr/>
        </p:nvSpPr>
        <p:spPr>
          <a:xfrm>
            <a:off x="3949675" y="5520012"/>
            <a:ext cx="621183"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5C260C67-366B-44EE-9D82-D9BC12D489EA}"/>
              </a:ext>
            </a:extLst>
          </p:cNvPr>
          <p:cNvSpPr/>
          <p:nvPr/>
        </p:nvSpPr>
        <p:spPr>
          <a:xfrm>
            <a:off x="9392203" y="444667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goodness</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D86705DF-D0EF-4FDD-8F75-ABE75373C67B}"/>
              </a:ext>
            </a:extLst>
          </p:cNvPr>
          <p:cNvSpPr/>
          <p:nvPr/>
        </p:nvSpPr>
        <p:spPr>
          <a:xfrm>
            <a:off x="9409416" y="4956079"/>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CC00983-B8A4-4D80-A1A0-2C0A76C3D3AC}"/>
              </a:ext>
            </a:extLst>
          </p:cNvPr>
          <p:cNvSpPr/>
          <p:nvPr/>
        </p:nvSpPr>
        <p:spPr>
          <a:xfrm>
            <a:off x="9426630" y="542112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doughnut</a:t>
            </a:r>
          </a:p>
        </p:txBody>
      </p:sp>
      <p:sp>
        <p:nvSpPr>
          <p:cNvPr id="16" name="Rectangle 15">
            <a:extLst>
              <a:ext uri="{FF2B5EF4-FFF2-40B4-BE49-F238E27FC236}">
                <a16:creationId xmlns:a16="http://schemas.microsoft.com/office/drawing/2014/main" id="{9A91AE5E-3B74-41AB-99A6-1F715F41D3FE}"/>
              </a:ext>
            </a:extLst>
          </p:cNvPr>
          <p:cNvSpPr/>
          <p:nvPr/>
        </p:nvSpPr>
        <p:spPr>
          <a:xfrm>
            <a:off x="9426630" y="589556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spinning</a:t>
            </a: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 top</a:t>
            </a:r>
          </a:p>
        </p:txBody>
      </p:sp>
      <p:pic>
        <p:nvPicPr>
          <p:cNvPr id="17" name="Picture 16">
            <a:extLst>
              <a:ext uri="{FF2B5EF4-FFF2-40B4-BE49-F238E27FC236}">
                <a16:creationId xmlns:a16="http://schemas.microsoft.com/office/drawing/2014/main" id="{37ADE664-D0DB-403B-8E0A-E671029FE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18715">
            <a:off x="9113758" y="5530376"/>
            <a:ext cx="544795" cy="1061396"/>
          </a:xfrm>
          <a:prstGeom prst="rect">
            <a:avLst/>
          </a:prstGeom>
        </p:spPr>
      </p:pic>
      <p:pic>
        <p:nvPicPr>
          <p:cNvPr id="18" name="Picture 17">
            <a:extLst>
              <a:ext uri="{FF2B5EF4-FFF2-40B4-BE49-F238E27FC236}">
                <a16:creationId xmlns:a16="http://schemas.microsoft.com/office/drawing/2014/main" id="{99DC9396-D4CF-4192-BD12-49FE706A46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4230" y="74574"/>
            <a:ext cx="1005638" cy="1050789"/>
          </a:xfrm>
          <a:prstGeom prst="rect">
            <a:avLst/>
          </a:prstGeom>
        </p:spPr>
      </p:pic>
      <p:sp>
        <p:nvSpPr>
          <p:cNvPr id="19" name="Speech Bubble: Rectangle with Corners Rounded 33">
            <a:extLst>
              <a:ext uri="{FF2B5EF4-FFF2-40B4-BE49-F238E27FC236}">
                <a16:creationId xmlns:a16="http://schemas.microsoft.com/office/drawing/2014/main" id="{3F89D08F-8B4B-43EF-872D-6F05AB83E70B}"/>
              </a:ext>
            </a:extLst>
          </p:cNvPr>
          <p:cNvSpPr/>
          <p:nvPr/>
        </p:nvSpPr>
        <p:spPr>
          <a:xfrm>
            <a:off x="6468454" y="254961"/>
            <a:ext cx="2953329" cy="652873"/>
          </a:xfrm>
          <a:prstGeom prst="wedgeRoundRectCallout">
            <a:avLst>
              <a:gd name="adj1" fmla="val 49445"/>
              <a:gd name="adj2" fmla="val 233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*la bougie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candle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**deuxième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second</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custDataLst>
      <p:tags r:id="rId1"/>
    </p:custDataLst>
    <p:extLst>
      <p:ext uri="{BB962C8B-B14F-4D97-AF65-F5344CB8AC3E}">
        <p14:creationId xmlns:p14="http://schemas.microsoft.com/office/powerpoint/2010/main" val="2265786213"/>
      </p:ext>
    </p:extLst>
  </p:cSld>
  <p:clrMapOvr>
    <a:masterClrMapping/>
  </p:clrMapOvr>
  <mc:AlternateContent xmlns:mc="http://schemas.openxmlformats.org/markup-compatibility/2006" xmlns:p14="http://schemas.microsoft.com/office/powerpoint/2010/main">
    <mc:Choice Requires="p14">
      <p:transition spd="slow" p14:dur="2000" advTm="49219"/>
    </mc:Choice>
    <mc:Fallback xmlns="">
      <p:transition spd="slow" advTm="492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616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a:xfrm>
            <a:off x="-1" y="213557"/>
            <a:ext cx="6966857" cy="647577"/>
          </a:xfrm>
        </p:spPr>
        <p:txBody>
          <a:bodyPr>
            <a:normAutofit/>
          </a:bodyPr>
          <a:lstStyle/>
          <a:p>
            <a:r>
              <a:rPr lang="en-GB" dirty="0"/>
              <a:t>Examples of inference</a:t>
            </a:r>
          </a:p>
        </p:txBody>
      </p:sp>
      <p:pic>
        <p:nvPicPr>
          <p:cNvPr id="7" name="Picture 6">
            <a:extLst>
              <a:ext uri="{FF2B5EF4-FFF2-40B4-BE49-F238E27FC236}">
                <a16:creationId xmlns:a16="http://schemas.microsoft.com/office/drawing/2014/main" id="{72874E95-DCF1-4222-B7AB-1A26C9396D7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91886" y="3466419"/>
            <a:ext cx="5355772" cy="2194152"/>
          </a:xfrm>
          <a:prstGeom prst="rect">
            <a:avLst/>
          </a:prstGeom>
        </p:spPr>
      </p:pic>
      <p:pic>
        <p:nvPicPr>
          <p:cNvPr id="8" name="Picture 7">
            <a:extLst>
              <a:ext uri="{FF2B5EF4-FFF2-40B4-BE49-F238E27FC236}">
                <a16:creationId xmlns:a16="http://schemas.microsoft.com/office/drawing/2014/main" id="{0BEC9F87-CCCA-4E93-A903-934B00E0B3E1}"/>
              </a:ext>
            </a:extLst>
          </p:cNvPr>
          <p:cNvPicPr/>
          <p:nvPr/>
        </p:nvPicPr>
        <p:blipFill>
          <a:blip r:embed="rId6">
            <a:extLst>
              <a:ext uri="{28A0092B-C50C-407E-A947-70E740481C1C}">
                <a14:useLocalDpi xmlns:a14="http://schemas.microsoft.com/office/drawing/2010/main" val="0"/>
              </a:ext>
            </a:extLst>
          </a:blip>
          <a:stretch>
            <a:fillRect/>
          </a:stretch>
        </p:blipFill>
        <p:spPr>
          <a:xfrm>
            <a:off x="391886" y="1719944"/>
            <a:ext cx="5355773" cy="979714"/>
          </a:xfrm>
          <a:prstGeom prst="rect">
            <a:avLst/>
          </a:prstGeom>
        </p:spPr>
      </p:pic>
      <p:pic>
        <p:nvPicPr>
          <p:cNvPr id="9" name="Picture 8">
            <a:extLst>
              <a:ext uri="{FF2B5EF4-FFF2-40B4-BE49-F238E27FC236}">
                <a16:creationId xmlns:a16="http://schemas.microsoft.com/office/drawing/2014/main" id="{C45A805C-0AEB-41D4-A283-5F1405295E43}"/>
              </a:ext>
            </a:extLst>
          </p:cNvPr>
          <p:cNvPicPr/>
          <p:nvPr/>
        </p:nvPicPr>
        <p:blipFill>
          <a:blip r:embed="rId7"/>
          <a:stretch>
            <a:fillRect/>
          </a:stretch>
        </p:blipFill>
        <p:spPr>
          <a:xfrm>
            <a:off x="5983740" y="3428206"/>
            <a:ext cx="5816374" cy="2194152"/>
          </a:xfrm>
          <a:prstGeom prst="rect">
            <a:avLst/>
          </a:prstGeom>
        </p:spPr>
      </p:pic>
      <p:pic>
        <p:nvPicPr>
          <p:cNvPr id="10" name="Picture 9">
            <a:extLst>
              <a:ext uri="{FF2B5EF4-FFF2-40B4-BE49-F238E27FC236}">
                <a16:creationId xmlns:a16="http://schemas.microsoft.com/office/drawing/2014/main" id="{02DD681D-D6F4-4EC3-A098-391C23C83113}"/>
              </a:ext>
            </a:extLst>
          </p:cNvPr>
          <p:cNvPicPr/>
          <p:nvPr/>
        </p:nvPicPr>
        <p:blipFill>
          <a:blip r:embed="rId8"/>
          <a:stretch>
            <a:fillRect/>
          </a:stretch>
        </p:blipFill>
        <p:spPr>
          <a:xfrm>
            <a:off x="6223226" y="1816806"/>
            <a:ext cx="5968774" cy="979714"/>
          </a:xfrm>
          <a:prstGeom prst="rect">
            <a:avLst/>
          </a:prstGeom>
        </p:spPr>
      </p:pic>
      <p:sp>
        <p:nvSpPr>
          <p:cNvPr id="11" name="TextBox 10">
            <a:extLst>
              <a:ext uri="{FF2B5EF4-FFF2-40B4-BE49-F238E27FC236}">
                <a16:creationId xmlns:a16="http://schemas.microsoft.com/office/drawing/2014/main" id="{0352A9EE-4094-4A7E-AB0E-76BB286277DB}"/>
              </a:ext>
            </a:extLst>
          </p:cNvPr>
          <p:cNvSpPr txBox="1"/>
          <p:nvPr/>
        </p:nvSpPr>
        <p:spPr>
          <a:xfrm>
            <a:off x="7665157" y="5972696"/>
            <a:ext cx="4526844" cy="369332"/>
          </a:xfrm>
          <a:prstGeom prst="rect">
            <a:avLst/>
          </a:prstGeom>
          <a:noFill/>
        </p:spPr>
        <p:txBody>
          <a:bodyPr wrap="square" rtlCol="0">
            <a:spAutoFit/>
          </a:bodyPr>
          <a:lstStyle/>
          <a:p>
            <a:r>
              <a:rPr lang="en-GB" dirty="0"/>
              <a:t>AQA French SAMS Foundation reading</a:t>
            </a:r>
          </a:p>
        </p:txBody>
      </p:sp>
    </p:spTree>
    <p:extLst>
      <p:ext uri="{BB962C8B-B14F-4D97-AF65-F5344CB8AC3E}">
        <p14:creationId xmlns:p14="http://schemas.microsoft.com/office/powerpoint/2010/main" val="1633235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452225" y="247045"/>
            <a:ext cx="2506975"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779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Knowledge of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patterns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help you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understand unknown words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 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think these words mean? How are they spelled?</a:t>
            </a:r>
          </a:p>
        </p:txBody>
      </p:sp>
      <p:graphicFrame>
        <p:nvGraphicFramePr>
          <p:cNvPr id="2" name="Table 1">
            <a:extLst>
              <a:ext uri="{FF2B5EF4-FFF2-40B4-BE49-F238E27FC236}">
                <a16:creationId xmlns:a16="http://schemas.microsoft.com/office/drawing/2014/main" id="{E0121665-467D-4EF4-9DE0-CD0763A1A7E2}"/>
              </a:ext>
            </a:extLst>
          </p:cNvPr>
          <p:cNvGraphicFramePr>
            <a:graphicFrameLocks noGrp="1"/>
          </p:cNvGraphicFramePr>
          <p:nvPr/>
        </p:nvGraphicFramePr>
        <p:xfrm>
          <a:off x="281479" y="2518516"/>
          <a:ext cx="5381846" cy="570237"/>
        </p:xfrm>
        <a:graphic>
          <a:graphicData uri="http://schemas.openxmlformats.org/drawingml/2006/table">
            <a:tbl>
              <a:tblPr firstRow="1" bandRow="1">
                <a:tableStyleId>{C4B1156A-380E-4F78-BDF5-A606A8083BF9}</a:tableStyleId>
              </a:tblPr>
              <a:tblGrid>
                <a:gridCol w="2690923">
                  <a:extLst>
                    <a:ext uri="{9D8B030D-6E8A-4147-A177-3AD203B41FA5}">
                      <a16:colId xmlns:a16="http://schemas.microsoft.com/office/drawing/2014/main" val="2184863713"/>
                    </a:ext>
                  </a:extLst>
                </a:gridCol>
                <a:gridCol w="2690923">
                  <a:extLst>
                    <a:ext uri="{9D8B030D-6E8A-4147-A177-3AD203B41FA5}">
                      <a16:colId xmlns:a16="http://schemas.microsoft.com/office/drawing/2014/main" val="4144550185"/>
                    </a:ext>
                  </a:extLst>
                </a:gridCol>
              </a:tblGrid>
              <a:tr h="570237">
                <a:tc>
                  <a:txBody>
                    <a:bodyPr/>
                    <a:lstStyle/>
                    <a:p>
                      <a:pPr algn="ctr"/>
                      <a:r>
                        <a:rPr lang="fr-FR" sz="2400" b="0" dirty="0" err="1">
                          <a:solidFill>
                            <a:schemeClr val="accent5">
                              <a:lumMod val="50000"/>
                            </a:schemeClr>
                          </a:solidFill>
                        </a:rPr>
                        <a:t>politi</a:t>
                      </a:r>
                      <a:r>
                        <a:rPr lang="fr-FR" sz="2400" b="1" dirty="0" err="1">
                          <a:solidFill>
                            <a:schemeClr val="accent5">
                              <a:lumMod val="50000"/>
                            </a:schemeClr>
                          </a:solidFill>
                        </a:rPr>
                        <a:t>c</a:t>
                      </a:r>
                      <a:r>
                        <a:rPr lang="fr-FR" sz="2400" b="0" dirty="0" err="1">
                          <a:solidFill>
                            <a:schemeClr val="accent5">
                              <a:lumMod val="50000"/>
                            </a:schemeClr>
                          </a:solidFill>
                        </a:rPr>
                        <a:t>s</a:t>
                      </a:r>
                      <a:endParaRPr lang="fr-FR" sz="24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die </a:t>
                      </a:r>
                      <a:r>
                        <a:rPr lang="en-GB" sz="2600" b="0" dirty="0" err="1">
                          <a:solidFill>
                            <a:schemeClr val="accent5">
                              <a:lumMod val="50000"/>
                            </a:schemeClr>
                          </a:solidFill>
                        </a:rPr>
                        <a:t>Politi</a:t>
                      </a:r>
                      <a:r>
                        <a:rPr lang="en-GB" sz="2600" b="1" dirty="0" err="1">
                          <a:solidFill>
                            <a:schemeClr val="accent5">
                              <a:lumMod val="50000"/>
                            </a:schemeClr>
                          </a:solidFill>
                        </a:rPr>
                        <a:t>k</a:t>
                      </a:r>
                      <a:endParaRPr lang="fr-FR" sz="2600" b="0" dirty="0">
                        <a:solidFill>
                          <a:schemeClr val="accent5">
                            <a:lumMod val="50000"/>
                          </a:schemeClr>
                        </a:solidFill>
                      </a:endParaRPr>
                    </a:p>
                  </a:txBody>
                  <a:tcPr anchor="ctr"/>
                </a:tc>
                <a:extLst>
                  <a:ext uri="{0D108BD9-81ED-4DB2-BD59-A6C34878D82A}">
                    <a16:rowId xmlns:a16="http://schemas.microsoft.com/office/drawing/2014/main" val="643937410"/>
                  </a:ext>
                </a:extLst>
              </a:tr>
            </a:tbl>
          </a:graphicData>
        </a:graphic>
      </p:graphicFrame>
      <p:graphicFrame>
        <p:nvGraphicFramePr>
          <p:cNvPr id="8" name="Table 7">
            <a:extLst>
              <a:ext uri="{FF2B5EF4-FFF2-40B4-BE49-F238E27FC236}">
                <a16:creationId xmlns:a16="http://schemas.microsoft.com/office/drawing/2014/main" id="{E6D504F4-05C9-4ABC-84CD-E2790F84A150}"/>
              </a:ext>
            </a:extLst>
          </p:cNvPr>
          <p:cNvGraphicFramePr>
            <a:graphicFrameLocks noGrp="1"/>
          </p:cNvGraphicFramePr>
          <p:nvPr/>
        </p:nvGraphicFramePr>
        <p:xfrm>
          <a:off x="281479" y="4455492"/>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algn="ctr"/>
                      <a:r>
                        <a:rPr lang="en-GB" sz="2600" b="1" dirty="0">
                          <a:solidFill>
                            <a:schemeClr val="accent5">
                              <a:lumMod val="50000"/>
                            </a:schemeClr>
                          </a:solidFill>
                        </a:rPr>
                        <a:t>c</a:t>
                      </a:r>
                      <a:r>
                        <a:rPr lang="en-GB" sz="2600" b="0" dirty="0">
                          <a:solidFill>
                            <a:schemeClr val="accent5">
                              <a:lumMod val="50000"/>
                            </a:schemeClr>
                          </a:solidFill>
                        </a:rPr>
                        <a:t>redit </a:t>
                      </a:r>
                      <a:r>
                        <a:rPr lang="en-GB" sz="2600" b="1" dirty="0">
                          <a:solidFill>
                            <a:schemeClr val="accent5">
                              <a:lumMod val="50000"/>
                            </a:schemeClr>
                          </a:solidFill>
                        </a:rPr>
                        <a:t>c</a:t>
                      </a:r>
                      <a:r>
                        <a:rPr lang="en-GB" sz="2600" b="0" dirty="0">
                          <a:solidFill>
                            <a:schemeClr val="accent5">
                              <a:lumMod val="50000"/>
                            </a:schemeClr>
                          </a:solidFill>
                        </a:rPr>
                        <a:t>ard</a:t>
                      </a:r>
                      <a:endParaRPr lang="fr-FR" sz="26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die </a:t>
                      </a:r>
                      <a:r>
                        <a:rPr lang="en-GB" sz="2600" b="1" dirty="0" err="1">
                          <a:solidFill>
                            <a:schemeClr val="accent5">
                              <a:lumMod val="50000"/>
                            </a:schemeClr>
                          </a:solidFill>
                        </a:rPr>
                        <a:t>K</a:t>
                      </a:r>
                      <a:r>
                        <a:rPr lang="en-GB" sz="2600" b="0" dirty="0" err="1">
                          <a:solidFill>
                            <a:schemeClr val="accent5">
                              <a:lumMod val="50000"/>
                            </a:schemeClr>
                          </a:solidFill>
                        </a:rPr>
                        <a:t>redit</a:t>
                      </a:r>
                      <a:r>
                        <a:rPr lang="en-GB" sz="2600" b="1" dirty="0" err="1">
                          <a:solidFill>
                            <a:schemeClr val="accent5">
                              <a:lumMod val="50000"/>
                            </a:schemeClr>
                          </a:solidFill>
                        </a:rPr>
                        <a:t>k</a:t>
                      </a:r>
                      <a:r>
                        <a:rPr lang="en-GB" sz="2600" b="0" dirty="0" err="1">
                          <a:solidFill>
                            <a:schemeClr val="accent5">
                              <a:lumMod val="50000"/>
                            </a:schemeClr>
                          </a:solidFill>
                        </a:rPr>
                        <a:t>arte</a:t>
                      </a:r>
                      <a:endParaRPr lang="fr-FR" sz="2600" b="0" dirty="0">
                        <a:solidFill>
                          <a:schemeClr val="accent5">
                            <a:lumMod val="50000"/>
                          </a:schemeClr>
                        </a:solidFill>
                      </a:endParaRPr>
                    </a:p>
                  </a:txBody>
                  <a:tcPr anchor="ctr"/>
                </a:tc>
                <a:extLst>
                  <a:ext uri="{0D108BD9-81ED-4DB2-BD59-A6C34878D82A}">
                    <a16:rowId xmlns:a16="http://schemas.microsoft.com/office/drawing/2014/main" val="3936229484"/>
                  </a:ext>
                </a:extLst>
              </a:tr>
            </a:tbl>
          </a:graphicData>
        </a:graphic>
      </p:graphicFrame>
      <p:graphicFrame>
        <p:nvGraphicFramePr>
          <p:cNvPr id="10" name="Table 9">
            <a:extLst>
              <a:ext uri="{FF2B5EF4-FFF2-40B4-BE49-F238E27FC236}">
                <a16:creationId xmlns:a16="http://schemas.microsoft.com/office/drawing/2014/main" id="{19AE959D-DABF-487D-A83B-F8D4B2F01D67}"/>
              </a:ext>
            </a:extLst>
          </p:cNvPr>
          <p:cNvGraphicFramePr>
            <a:graphicFrameLocks noGrp="1"/>
          </p:cNvGraphicFramePr>
          <p:nvPr/>
        </p:nvGraphicFramePr>
        <p:xfrm>
          <a:off x="281479" y="3487004"/>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algn="ctr"/>
                      <a:r>
                        <a:rPr lang="en-GB" sz="2600" b="0" dirty="0">
                          <a:solidFill>
                            <a:schemeClr val="accent5">
                              <a:lumMod val="50000"/>
                            </a:schemeClr>
                          </a:solidFill>
                        </a:rPr>
                        <a:t>do</a:t>
                      </a:r>
                      <a:r>
                        <a:rPr lang="en-GB" sz="2600" b="1" dirty="0">
                          <a:solidFill>
                            <a:schemeClr val="accent5">
                              <a:lumMod val="50000"/>
                            </a:schemeClr>
                          </a:solidFill>
                        </a:rPr>
                        <a:t>c</a:t>
                      </a:r>
                      <a:r>
                        <a:rPr lang="en-GB" sz="2600" b="0" dirty="0">
                          <a:solidFill>
                            <a:schemeClr val="accent5">
                              <a:lumMod val="50000"/>
                            </a:schemeClr>
                          </a:solidFill>
                        </a:rPr>
                        <a:t>ument</a:t>
                      </a:r>
                      <a:endParaRPr lang="fr-FR" sz="26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das </a:t>
                      </a:r>
                      <a:r>
                        <a:rPr lang="en-GB" sz="2600" b="0" dirty="0" err="1">
                          <a:solidFill>
                            <a:schemeClr val="accent5">
                              <a:lumMod val="50000"/>
                            </a:schemeClr>
                          </a:solidFill>
                        </a:rPr>
                        <a:t>Do</a:t>
                      </a:r>
                      <a:r>
                        <a:rPr lang="en-GB" sz="2600" b="1" dirty="0" err="1">
                          <a:solidFill>
                            <a:schemeClr val="accent5">
                              <a:lumMod val="50000"/>
                            </a:schemeClr>
                          </a:solidFill>
                        </a:rPr>
                        <a:t>k</a:t>
                      </a:r>
                      <a:r>
                        <a:rPr lang="en-GB" sz="2600" b="0" dirty="0" err="1">
                          <a:solidFill>
                            <a:schemeClr val="accent5">
                              <a:lumMod val="50000"/>
                            </a:schemeClr>
                          </a:solidFill>
                        </a:rPr>
                        <a:t>ument</a:t>
                      </a:r>
                      <a:endParaRPr lang="fr-FR" sz="2600" b="0" dirty="0">
                        <a:solidFill>
                          <a:schemeClr val="accent5">
                            <a:lumMod val="50000"/>
                          </a:schemeClr>
                        </a:solidFill>
                      </a:endParaRPr>
                    </a:p>
                  </a:txBody>
                  <a:tcPr anchor="ctr"/>
                </a:tc>
                <a:extLst>
                  <a:ext uri="{0D108BD9-81ED-4DB2-BD59-A6C34878D82A}">
                    <a16:rowId xmlns:a16="http://schemas.microsoft.com/office/drawing/2014/main" val="3936229484"/>
                  </a:ext>
                </a:extLst>
              </a:tr>
            </a:tbl>
          </a:graphicData>
        </a:graphic>
      </p:graphicFrame>
      <p:graphicFrame>
        <p:nvGraphicFramePr>
          <p:cNvPr id="12" name="Table 11">
            <a:extLst>
              <a:ext uri="{FF2B5EF4-FFF2-40B4-BE49-F238E27FC236}">
                <a16:creationId xmlns:a16="http://schemas.microsoft.com/office/drawing/2014/main" id="{A3144F77-D990-4942-9FD5-F9E41C5DBE7A}"/>
              </a:ext>
            </a:extLst>
          </p:cNvPr>
          <p:cNvGraphicFramePr>
            <a:graphicFrameLocks noGrp="1"/>
          </p:cNvGraphicFramePr>
          <p:nvPr/>
        </p:nvGraphicFramePr>
        <p:xfrm>
          <a:off x="281479" y="5420878"/>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proto</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a:t>
                      </a:r>
                      <a:endParaRPr kumimoji="0" lang="fr-FR"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Proto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oll</a:t>
                      </a:r>
                      <a:endParaRPr kumimoji="0" lang="fr-FR"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txBody>
                  <a:tcPr anchor="ctr"/>
                </a:tc>
                <a:extLst>
                  <a:ext uri="{0D108BD9-81ED-4DB2-BD59-A6C34878D82A}">
                    <a16:rowId xmlns:a16="http://schemas.microsoft.com/office/drawing/2014/main" val="3936229484"/>
                  </a:ext>
                </a:extLst>
              </a:tr>
            </a:tbl>
          </a:graphicData>
        </a:graphic>
      </p:graphicFrame>
      <p:pic>
        <p:nvPicPr>
          <p:cNvPr id="1026" name="Picture 2">
            <a:extLst>
              <a:ext uri="{FF2B5EF4-FFF2-40B4-BE49-F238E27FC236}">
                <a16:creationId xmlns:a16="http://schemas.microsoft.com/office/drawing/2014/main" id="{A2B98F4A-4F9E-4A9C-8A2D-0989FA11B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567021" y="2534777"/>
            <a:ext cx="596883" cy="570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lder, Files, Paper, Office, Document, Archive">
            <a:extLst>
              <a:ext uri="{FF2B5EF4-FFF2-40B4-BE49-F238E27FC236}">
                <a16:creationId xmlns:a16="http://schemas.microsoft.com/office/drawing/2014/main" id="{7016CAC6-01B4-48A4-BC02-4E4F0AF359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5896" y="3525139"/>
            <a:ext cx="517035" cy="466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que Guarantee Card, Ec Card, Credit Card">
            <a:extLst>
              <a:ext uri="{FF2B5EF4-FFF2-40B4-BE49-F238E27FC236}">
                <a16:creationId xmlns:a16="http://schemas.microsoft.com/office/drawing/2014/main" id="{F70B6705-E20C-4411-A084-3E37B8BF3C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1647" y="4282765"/>
            <a:ext cx="867630" cy="867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A7FF033-C8C9-41AF-B2AA-532956A2B13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02453" y="5071113"/>
            <a:ext cx="1269766" cy="126976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B56717E-AB36-4B2E-9C7E-A5580D9DE66E}"/>
              </a:ext>
            </a:extLst>
          </p:cNvPr>
          <p:cNvSpPr/>
          <p:nvPr/>
        </p:nvSpPr>
        <p:spPr>
          <a:xfrm>
            <a:off x="782058" y="2581438"/>
            <a:ext cx="1746607" cy="390418"/>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035E0DA0-70ED-425D-AAC7-BD58FABA6E29}"/>
              </a:ext>
            </a:extLst>
          </p:cNvPr>
          <p:cNvSpPr/>
          <p:nvPr/>
        </p:nvSpPr>
        <p:spPr>
          <a:xfrm>
            <a:off x="687876" y="3597052"/>
            <a:ext cx="1840787" cy="32267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D177D656-51DD-45F7-B19D-A5C0F56988F8}"/>
              </a:ext>
            </a:extLst>
          </p:cNvPr>
          <p:cNvSpPr/>
          <p:nvPr/>
        </p:nvSpPr>
        <p:spPr>
          <a:xfrm>
            <a:off x="687876" y="4604916"/>
            <a:ext cx="1840787" cy="32267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AE43DB4D-2CA9-48A7-ABE3-2B27B2E323B2}"/>
              </a:ext>
            </a:extLst>
          </p:cNvPr>
          <p:cNvSpPr/>
          <p:nvPr/>
        </p:nvSpPr>
        <p:spPr>
          <a:xfrm>
            <a:off x="733639" y="5482769"/>
            <a:ext cx="1840787" cy="44645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AC88D173-397A-41A7-B332-2E2D57DC173B}"/>
              </a:ext>
            </a:extLst>
          </p:cNvPr>
          <p:cNvSpPr/>
          <p:nvPr/>
        </p:nvSpPr>
        <p:spPr>
          <a:xfrm>
            <a:off x="4260396" y="3615392"/>
            <a:ext cx="20637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167F1CE3-A69C-4EF8-A015-63ADE9DF1989}"/>
              </a:ext>
            </a:extLst>
          </p:cNvPr>
          <p:cNvSpPr/>
          <p:nvPr/>
        </p:nvSpPr>
        <p:spPr>
          <a:xfrm>
            <a:off x="3705216" y="4604916"/>
            <a:ext cx="22542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BE8E8E6-4868-441B-9A96-221D18D98348}"/>
              </a:ext>
            </a:extLst>
          </p:cNvPr>
          <p:cNvSpPr/>
          <p:nvPr/>
        </p:nvSpPr>
        <p:spPr>
          <a:xfrm>
            <a:off x="4660892" y="4588429"/>
            <a:ext cx="196478"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7ADA3F63-7CF3-4DC9-8FBD-FC1A8D83CD6C}"/>
              </a:ext>
            </a:extLst>
          </p:cNvPr>
          <p:cNvSpPr/>
          <p:nvPr/>
        </p:nvSpPr>
        <p:spPr>
          <a:xfrm>
            <a:off x="4797454" y="5553816"/>
            <a:ext cx="196478"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4FF52BEB-43CC-4326-8B40-A29227A9F6F9}"/>
              </a:ext>
            </a:extLst>
          </p:cNvPr>
          <p:cNvSpPr/>
          <p:nvPr/>
        </p:nvSpPr>
        <p:spPr>
          <a:xfrm>
            <a:off x="4895693" y="2651454"/>
            <a:ext cx="20637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AE0B381D-8C29-44F5-9FF4-877A5193004C}"/>
              </a:ext>
            </a:extLst>
          </p:cNvPr>
          <p:cNvSpPr/>
          <p:nvPr/>
        </p:nvSpPr>
        <p:spPr>
          <a:xfrm>
            <a:off x="6977874" y="2714796"/>
            <a:ext cx="4139124" cy="3019259"/>
          </a:xfrm>
          <a:prstGeom prst="roundRect">
            <a:avLst/>
          </a:prstGeom>
          <a:solidFill>
            <a:srgbClr val="FFF4E7"/>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 Art von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Zeitungsartikel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Schauspiel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A picture containing drawing&#10;&#10;Description automatically generated">
            <a:extLst>
              <a:ext uri="{FF2B5EF4-FFF2-40B4-BE49-F238E27FC236}">
                <a16:creationId xmlns:a16="http://schemas.microsoft.com/office/drawing/2014/main" id="{8FAFD51A-99FE-4E02-8410-1ECFE025F29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490" b="95637" l="7889" r="94664">
                        <a14:foregroundMark x1="8110" y1="84391" x2="8110" y2="84391"/>
                        <a14:foregroundMark x1="57358" y1="92357" x2="57358" y2="92357"/>
                        <a14:foregroundMark x1="45596" y1="95795" x2="45596" y2="95795"/>
                        <a14:foregroundMark x1="83298" y1="15326" x2="83298" y2="15326"/>
                        <a14:foregroundMark x1="83298" y1="15326" x2="83298" y2="15326"/>
                        <a14:foregroundMark x1="75832" y1="14234" x2="75832" y2="14234"/>
                        <a14:foregroundMark x1="64339" y1="14598" x2="64339" y2="14598"/>
                        <a14:foregroundMark x1="62191" y1="11524" x2="62191" y2="11524"/>
                        <a14:foregroundMark x1="80666" y1="3761" x2="80666" y2="3761"/>
                        <a14:foregroundMark x1="59023" y1="26163" x2="59023" y2="26163"/>
                        <a14:foregroundMark x1="73469" y1="20380" x2="73469" y2="20380"/>
                        <a14:foregroundMark x1="53759" y1="28144" x2="53759" y2="28144"/>
                        <a14:foregroundMark x1="14608" y1="71371" x2="12675" y2="71371"/>
                        <a14:foregroundMark x1="94844" y1="10271" x2="94844" y2="10271"/>
                        <a14:foregroundMark x1="80183" y1="23453" x2="80183" y2="23453"/>
                        <a14:foregroundMark x1="74168" y1="26365" x2="74168" y2="26365"/>
                        <a14:foregroundMark x1="61439" y1="5378" x2="61439" y2="5378"/>
                        <a14:foregroundMark x1="8110" y1="64133" x2="8110" y2="64133"/>
                        <a14:foregroundMark x1="8378" y1="69753" x2="8378" y2="69753"/>
                        <a14:foregroundMark x1="67285" y1="3839" x2="67285" y2="3839"/>
                        <a14:foregroundMark x1="67285" y1="3839" x2="67285" y2="3839"/>
                        <a14:foregroundMark x1="67285" y1="3839" x2="67285" y2="3839"/>
                        <a14:foregroundMark x1="67285" y1="3839" x2="67285" y2="3839"/>
                        <a14:foregroundMark x1="67285" y1="3839" x2="67285" y2="3839"/>
                        <a14:foregroundMark x1="57773" y1="14660" x2="57773" y2="14660"/>
                        <a14:foregroundMark x1="59861" y1="12216" x2="59861" y2="12216"/>
                        <a14:foregroundMark x1="62877" y1="4887" x2="62877" y2="4887"/>
                        <a14:foregroundMark x1="74014" y1="3490" x2="74014" y2="3490"/>
                        <a14:foregroundMark x1="89095" y1="21990" x2="89095" y2="21990"/>
                        <a14:foregroundMark x1="7889" y1="64921" x2="7889" y2="64921"/>
                        <a14:foregroundMark x1="8121" y1="79581" x2="8121" y2="79581"/>
                      </a14:backgroundRemoval>
                    </a14:imgEffect>
                  </a14:imgLayer>
                </a14:imgProps>
              </a:ext>
              <a:ext uri="{28A0092B-C50C-407E-A947-70E740481C1C}">
                <a14:useLocalDpi xmlns:a14="http://schemas.microsoft.com/office/drawing/2010/main" val="0"/>
              </a:ext>
            </a:extLst>
          </a:blip>
          <a:stretch>
            <a:fillRect/>
          </a:stretch>
        </p:blipFill>
        <p:spPr>
          <a:xfrm>
            <a:off x="10503570" y="3959912"/>
            <a:ext cx="1792751" cy="2380967"/>
          </a:xfrm>
          <a:prstGeom prst="rect">
            <a:avLst/>
          </a:prstGeom>
        </p:spPr>
      </p:pic>
      <p:pic>
        <p:nvPicPr>
          <p:cNvPr id="26" name="Picture 25" descr="background rectangle">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8" name="Title 1"/>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Cognate knowledge</a:t>
            </a:r>
          </a:p>
        </p:txBody>
      </p:sp>
      <p:sp>
        <p:nvSpPr>
          <p:cNvPr id="31" name="Speech Bubble: Rectangle with Corners Rounded 30">
            <a:extLst>
              <a:ext uri="{FF2B5EF4-FFF2-40B4-BE49-F238E27FC236}">
                <a16:creationId xmlns:a16="http://schemas.microsoft.com/office/drawing/2014/main" id="{EB7725AB-C1C0-416E-A840-F007E8E23953}"/>
              </a:ext>
            </a:extLst>
          </p:cNvPr>
          <p:cNvSpPr/>
          <p:nvPr/>
        </p:nvSpPr>
        <p:spPr>
          <a:xfrm>
            <a:off x="5429653" y="111357"/>
            <a:ext cx="6709547" cy="2291231"/>
          </a:xfrm>
          <a:prstGeom prst="wedgeRoundRectCallout">
            <a:avLst>
              <a:gd name="adj1" fmla="val 20231"/>
              <a:gd name="adj2" fmla="val 50096"/>
              <a:gd name="adj3" fmla="val 16667"/>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r>
              <a:rPr lang="en-US" sz="2000" dirty="0">
                <a:solidFill>
                  <a:schemeClr val="bg1"/>
                </a:solidFill>
              </a:rPr>
              <a:t>Cognates are words in which the substantial majority of letters are the same in English and the assessed language; they have the same meaning in both languages and any difference in spelling should not impede understanding for students entered for GCSE MFL (French, German, Spanish) qualifications.</a:t>
            </a:r>
            <a:endParaRPr lang="en-GB" sz="2000" dirty="0">
              <a:solidFill>
                <a:schemeClr val="bg1"/>
              </a:solidFill>
            </a:endParaRPr>
          </a:p>
        </p:txBody>
      </p:sp>
    </p:spTree>
    <p:extLst>
      <p:ext uri="{BB962C8B-B14F-4D97-AF65-F5344CB8AC3E}">
        <p14:creationId xmlns:p14="http://schemas.microsoft.com/office/powerpoint/2010/main" val="225870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1" grpId="0" animBg="1"/>
      <p:bldP spid="23" grpId="0" animBg="1"/>
      <p:bldP spid="25" grpId="0" animBg="1"/>
      <p:bldP spid="27" grpId="0" animBg="1"/>
      <p:bldP spid="29"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6"/>
          <p:cNvSpPr txBox="1">
            <a:spLocks noGrp="1"/>
          </p:cNvSpPr>
          <p:nvPr>
            <p:ph type="title"/>
          </p:nvPr>
        </p:nvSpPr>
        <p:spPr>
          <a:xfrm>
            <a:off x="644576" y="0"/>
            <a:ext cx="1140751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a:t>Areas of continuity between 2015 and 2022</a:t>
            </a:r>
            <a:endParaRPr/>
          </a:p>
        </p:txBody>
      </p:sp>
      <p:sp>
        <p:nvSpPr>
          <p:cNvPr id="255" name="Google Shape;255;p6"/>
          <p:cNvSpPr txBox="1">
            <a:spLocks noGrp="1"/>
          </p:cNvSpPr>
          <p:nvPr>
            <p:ph type="body" idx="1"/>
          </p:nvPr>
        </p:nvSpPr>
        <p:spPr>
          <a:xfrm>
            <a:off x="644576" y="1325563"/>
            <a:ext cx="11197653" cy="4764432"/>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1F3864"/>
              </a:buClr>
              <a:buSzPct val="100000"/>
              <a:buChar char="•"/>
            </a:pPr>
            <a:r>
              <a:rPr lang="en-GB"/>
              <a:t>Broad subject aims</a:t>
            </a:r>
            <a:endParaRPr/>
          </a:p>
          <a:p>
            <a:pPr marL="685800" lvl="1" indent="-228600" algn="l" rtl="0">
              <a:lnSpc>
                <a:spcPct val="90000"/>
              </a:lnSpc>
              <a:spcBef>
                <a:spcPts val="500"/>
              </a:spcBef>
              <a:spcAft>
                <a:spcPts val="0"/>
              </a:spcAft>
              <a:buClr>
                <a:srgbClr val="1F3864"/>
              </a:buClr>
              <a:buSzPct val="100000"/>
              <a:buChar char="•"/>
            </a:pPr>
            <a:r>
              <a:rPr lang="en-GB"/>
              <a:t>develop ability and ambition to communicate in speech and writing</a:t>
            </a:r>
            <a:endParaRPr/>
          </a:p>
          <a:p>
            <a:pPr marL="685800" lvl="1" indent="-228600" algn="l" rtl="0">
              <a:lnSpc>
                <a:spcPct val="90000"/>
              </a:lnSpc>
              <a:spcBef>
                <a:spcPts val="500"/>
              </a:spcBef>
              <a:spcAft>
                <a:spcPts val="0"/>
              </a:spcAft>
              <a:buClr>
                <a:srgbClr val="1F3864"/>
              </a:buClr>
              <a:buSzPct val="100000"/>
              <a:buChar char="•"/>
            </a:pPr>
            <a:r>
              <a:rPr lang="en-GB"/>
              <a:t>expand students’ horizons</a:t>
            </a:r>
            <a:endParaRPr/>
          </a:p>
          <a:p>
            <a:pPr marL="685800" lvl="1" indent="-228600" algn="l" rtl="0">
              <a:lnSpc>
                <a:spcPct val="90000"/>
              </a:lnSpc>
              <a:spcBef>
                <a:spcPts val="500"/>
              </a:spcBef>
              <a:spcAft>
                <a:spcPts val="0"/>
              </a:spcAft>
              <a:buClr>
                <a:srgbClr val="1F3864"/>
              </a:buClr>
              <a:buSzPct val="100000"/>
              <a:buChar char="•"/>
            </a:pPr>
            <a:r>
              <a:rPr lang="en-GB"/>
              <a:t>encourage them to step beyond familiar cultural boundaries</a:t>
            </a:r>
            <a:endParaRPr/>
          </a:p>
          <a:p>
            <a:pPr marL="685800" lvl="1" indent="-228600" algn="l" rtl="0">
              <a:lnSpc>
                <a:spcPct val="90000"/>
              </a:lnSpc>
              <a:spcBef>
                <a:spcPts val="500"/>
              </a:spcBef>
              <a:spcAft>
                <a:spcPts val="0"/>
              </a:spcAft>
              <a:buClr>
                <a:srgbClr val="1F3864"/>
              </a:buClr>
              <a:buSzPct val="100000"/>
              <a:buChar char="•"/>
            </a:pPr>
            <a:r>
              <a:rPr lang="en-GB"/>
              <a:t>develop new ways of seeing the world</a:t>
            </a:r>
            <a:endParaRPr/>
          </a:p>
          <a:p>
            <a:pPr marL="685800" lvl="1" indent="-228600" algn="l" rtl="0">
              <a:lnSpc>
                <a:spcPct val="90000"/>
              </a:lnSpc>
              <a:spcBef>
                <a:spcPts val="500"/>
              </a:spcBef>
              <a:spcAft>
                <a:spcPts val="0"/>
              </a:spcAft>
              <a:buClr>
                <a:srgbClr val="1F3864"/>
              </a:buClr>
              <a:buSzPct val="100000"/>
              <a:buChar char="•"/>
            </a:pPr>
            <a:r>
              <a:rPr lang="en-GB"/>
              <a:t>provide a strong foundation for further study</a:t>
            </a:r>
            <a:br>
              <a:rPr lang="en-GB"/>
            </a:br>
            <a:endParaRPr/>
          </a:p>
          <a:p>
            <a:pPr marL="228600" lvl="0" indent="-228600" algn="l" rtl="0">
              <a:lnSpc>
                <a:spcPct val="90000"/>
              </a:lnSpc>
              <a:spcBef>
                <a:spcPts val="1000"/>
              </a:spcBef>
              <a:spcAft>
                <a:spcPts val="0"/>
              </a:spcAft>
              <a:buClr>
                <a:srgbClr val="1F3864"/>
              </a:buClr>
              <a:buSzPct val="100000"/>
              <a:buChar char="•"/>
            </a:pPr>
            <a:r>
              <a:rPr lang="en-GB"/>
              <a:t>Tests of listening &amp; reading comprehension and of spoken &amp; written production with a broadly equal emphasis on each, as before</a:t>
            </a:r>
            <a:endParaRPr/>
          </a:p>
          <a:p>
            <a:pPr marL="228600" lvl="0" indent="-228600" algn="l" rtl="0">
              <a:lnSpc>
                <a:spcPct val="90000"/>
              </a:lnSpc>
              <a:spcBef>
                <a:spcPts val="1000"/>
              </a:spcBef>
              <a:spcAft>
                <a:spcPts val="0"/>
              </a:spcAft>
              <a:buClr>
                <a:srgbClr val="1F3864"/>
              </a:buClr>
              <a:buSzPct val="100000"/>
              <a:buChar char="•"/>
            </a:pPr>
            <a:r>
              <a:rPr lang="en-GB"/>
              <a:t>Language teaching rooted in contexts where language is spoken</a:t>
            </a:r>
            <a:endParaRPr/>
          </a:p>
          <a:p>
            <a:pPr marL="228600" lvl="0" indent="-228600" algn="l" rtl="0">
              <a:lnSpc>
                <a:spcPct val="90000"/>
              </a:lnSpc>
              <a:spcBef>
                <a:spcPts val="1000"/>
              </a:spcBef>
              <a:spcAft>
                <a:spcPts val="0"/>
              </a:spcAft>
              <a:buClr>
                <a:srgbClr val="1F3864"/>
              </a:buClr>
              <a:buSzPct val="100000"/>
              <a:buChar char="•"/>
            </a:pPr>
            <a:r>
              <a:rPr lang="en-GB"/>
              <a:t>Learning will build on knowledge outlined in KS2 and KS3 PoS</a:t>
            </a:r>
            <a:endParaRPr/>
          </a:p>
          <a:p>
            <a:pPr marL="228600" lvl="0" indent="-228600" algn="l" rtl="0">
              <a:lnSpc>
                <a:spcPct val="90000"/>
              </a:lnSpc>
              <a:spcBef>
                <a:spcPts val="1000"/>
              </a:spcBef>
              <a:spcAft>
                <a:spcPts val="0"/>
              </a:spcAft>
              <a:buClr>
                <a:srgbClr val="1F3864"/>
              </a:buClr>
              <a:buSzPct val="100000"/>
              <a:buChar char="•"/>
            </a:pPr>
            <a:r>
              <a:rPr lang="en-GB"/>
              <a:t>Grammar and vocabulary are significant areas of knowledge</a:t>
            </a:r>
            <a:endParaRPr/>
          </a:p>
          <a:p>
            <a:pPr marL="228600" lvl="0" indent="-228600" algn="l" rtl="0">
              <a:lnSpc>
                <a:spcPct val="90000"/>
              </a:lnSpc>
              <a:spcBef>
                <a:spcPts val="1000"/>
              </a:spcBef>
              <a:spcAft>
                <a:spcPts val="0"/>
              </a:spcAft>
              <a:buClr>
                <a:srgbClr val="1F3864"/>
              </a:buClr>
              <a:buSzPct val="100000"/>
              <a:buChar char="•"/>
            </a:pPr>
            <a:r>
              <a:rPr lang="en-GB"/>
              <a:t>Speaking will include role play and talk about visual stimulus/stimuli and conversation elements</a:t>
            </a:r>
            <a:endParaRPr/>
          </a:p>
          <a:p>
            <a:pPr marL="228600" lvl="0" indent="-64135" algn="l" rtl="0">
              <a:lnSpc>
                <a:spcPct val="90000"/>
              </a:lnSpc>
              <a:spcBef>
                <a:spcPts val="1000"/>
              </a:spcBef>
              <a:spcAft>
                <a:spcPts val="0"/>
              </a:spcAft>
              <a:buClr>
                <a:srgbClr val="1F3864"/>
              </a:buClr>
              <a:buSzPct val="1000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5784FF6-6BD1-461A-9A57-ED2FA2BEF6F3}"/>
              </a:ext>
            </a:extLst>
          </p:cNvPr>
          <p:cNvSpPr txBox="1"/>
          <p:nvPr/>
        </p:nvSpPr>
        <p:spPr>
          <a:xfrm>
            <a:off x="316144" y="3350259"/>
            <a:ext cx="114948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French translation of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ly</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Ce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bus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dangereux</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Il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conduit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dangereuse</a:t>
            </a:r>
            <a:r>
              <a:rPr kumimoji="0" lang="en-US"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ment</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316144" y="5569078"/>
            <a:ext cx="11494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ment</a:t>
            </a:r>
            <a:r>
              <a:rPr kumimoji="0" lang="en-US"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normally added to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feminine form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adjectives:</a:t>
            </a:r>
          </a:p>
        </p:txBody>
      </p:sp>
      <p:sp>
        <p:nvSpPr>
          <p:cNvPr id="6" name="Rounded Rectangle 46">
            <a:extLst>
              <a:ext uri="{FF2B5EF4-FFF2-40B4-BE49-F238E27FC236}">
                <a16:creationId xmlns:a16="http://schemas.microsoft.com/office/drawing/2014/main" id="{51327339-18A3-49FE-B6CA-F9D140723EC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36" name="TextBox 35">
            <a:extLst>
              <a:ext uri="{FF2B5EF4-FFF2-40B4-BE49-F238E27FC236}">
                <a16:creationId xmlns:a16="http://schemas.microsoft.com/office/drawing/2014/main" id="{E44F6985-0958-4891-BDF9-4A0DD6F5ADB3}"/>
              </a:ext>
            </a:extLst>
          </p:cNvPr>
          <p:cNvSpPr txBox="1"/>
          <p:nvPr/>
        </p:nvSpPr>
        <p:spPr>
          <a:xfrm>
            <a:off x="9730884" y="3350259"/>
            <a:ext cx="20187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 (m)</a:t>
            </a:r>
          </a:p>
        </p:txBody>
      </p:sp>
      <p:sp>
        <p:nvSpPr>
          <p:cNvPr id="3" name="Speech Bubble: Rectangle with Corners Rounded 2">
            <a:extLst>
              <a:ext uri="{FF2B5EF4-FFF2-40B4-BE49-F238E27FC236}">
                <a16:creationId xmlns:a16="http://schemas.microsoft.com/office/drawing/2014/main" id="{BB2BD2B9-32CF-4B48-88EA-C5812B85158E}"/>
              </a:ext>
            </a:extLst>
          </p:cNvPr>
          <p:cNvSpPr/>
          <p:nvPr/>
        </p:nvSpPr>
        <p:spPr>
          <a:xfrm>
            <a:off x="6457245" y="3420042"/>
            <a:ext cx="2049796" cy="501864"/>
          </a:xfrm>
          <a:prstGeom prst="wedgeRoundRectCallout">
            <a:avLst>
              <a:gd name="adj1" fmla="val 22497"/>
              <a:gd name="adj2" fmla="val 7307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[en/an]</a:t>
            </a:r>
          </a:p>
        </p:txBody>
      </p:sp>
      <p:sp>
        <p:nvSpPr>
          <p:cNvPr id="10" name="TextBox 9">
            <a:extLst>
              <a:ext uri="{FF2B5EF4-FFF2-40B4-BE49-F238E27FC236}">
                <a16:creationId xmlns:a16="http://schemas.microsoft.com/office/drawing/2014/main" id="{ADDF3E56-4618-4A7D-A0BE-4CA72486973D}"/>
              </a:ext>
            </a:extLst>
          </p:cNvPr>
          <p:cNvSpPr txBox="1"/>
          <p:nvPr/>
        </p:nvSpPr>
        <p:spPr>
          <a:xfrm>
            <a:off x="316144" y="1304266"/>
            <a:ext cx="114948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English, we can</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add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ly</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adjectives to turn them into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adverbs.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bus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He is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driving</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ly</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Speech Bubble: Rectangle with Corners Rounded 13">
            <a:extLst>
              <a:ext uri="{FF2B5EF4-FFF2-40B4-BE49-F238E27FC236}">
                <a16:creationId xmlns:a16="http://schemas.microsoft.com/office/drawing/2014/main" id="{325442B1-4F8C-43DA-B9F3-263CC2281D24}"/>
              </a:ext>
            </a:extLst>
          </p:cNvPr>
          <p:cNvSpPr/>
          <p:nvPr/>
        </p:nvSpPr>
        <p:spPr>
          <a:xfrm>
            <a:off x="316144" y="2556570"/>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noun</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AAC79AFC-E7A3-4E13-8440-B97A34ACC910}"/>
              </a:ext>
            </a:extLst>
          </p:cNvPr>
          <p:cNvSpPr/>
          <p:nvPr/>
        </p:nvSpPr>
        <p:spPr>
          <a:xfrm>
            <a:off x="4578992" y="2555670"/>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769B76A5-AB42-47CE-B0D4-F8E354CB90FC}"/>
              </a:ext>
            </a:extLst>
          </p:cNvPr>
          <p:cNvPicPr>
            <a:picLocks noChangeAspect="1"/>
          </p:cNvPicPr>
          <p:nvPr/>
        </p:nvPicPr>
        <p:blipFill>
          <a:blip r:embed="rId6"/>
          <a:stretch>
            <a:fillRect/>
          </a:stretch>
        </p:blipFill>
        <p:spPr>
          <a:xfrm>
            <a:off x="9187356" y="1904644"/>
            <a:ext cx="2910300" cy="1136217"/>
          </a:xfrm>
          <a:prstGeom prst="rect">
            <a:avLst/>
          </a:prstGeom>
        </p:spPr>
      </p:pic>
      <p:sp>
        <p:nvSpPr>
          <p:cNvPr id="20" name="Speech Bubble: Rectangle with Corners Rounded 19">
            <a:extLst>
              <a:ext uri="{FF2B5EF4-FFF2-40B4-BE49-F238E27FC236}">
                <a16:creationId xmlns:a16="http://schemas.microsoft.com/office/drawing/2014/main" id="{F0AB3585-021F-4744-A911-96B016FEABD8}"/>
              </a:ext>
            </a:extLst>
          </p:cNvPr>
          <p:cNvSpPr/>
          <p:nvPr/>
        </p:nvSpPr>
        <p:spPr>
          <a:xfrm>
            <a:off x="311560" y="4732823"/>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noun</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F3E33C4A-B52D-4396-8CFC-A6A6F2C147BA}"/>
              </a:ext>
            </a:extLst>
          </p:cNvPr>
          <p:cNvSpPr/>
          <p:nvPr/>
        </p:nvSpPr>
        <p:spPr>
          <a:xfrm>
            <a:off x="4574408" y="4731923"/>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51E082B-FC07-4672-AE34-2B59F0B14020}"/>
              </a:ext>
            </a:extLst>
          </p:cNvPr>
          <p:cNvSpPr txBox="1"/>
          <p:nvPr/>
        </p:nvSpPr>
        <p:spPr>
          <a:xfrm>
            <a:off x="9730884" y="4460479"/>
            <a:ext cx="20187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 (f)</a:t>
            </a:r>
          </a:p>
        </p:txBody>
      </p:sp>
      <p:sp>
        <p:nvSpPr>
          <p:cNvPr id="23" name="TextBox 22">
            <a:extLst>
              <a:ext uri="{FF2B5EF4-FFF2-40B4-BE49-F238E27FC236}">
                <a16:creationId xmlns:a16="http://schemas.microsoft.com/office/drawing/2014/main" id="{98A19600-F343-4BC4-9DE3-77501E030604}"/>
              </a:ext>
            </a:extLst>
          </p:cNvPr>
          <p:cNvSpPr txBox="1"/>
          <p:nvPr/>
        </p:nvSpPr>
        <p:spPr>
          <a:xfrm>
            <a:off x="9313620" y="5570700"/>
            <a:ext cx="28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a:t>
            </a:r>
            <a:r>
              <a:rPr kumimoji="0" lang="en-US"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ment</a:t>
            </a:r>
            <a:endPar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dangerously</a:t>
            </a:r>
          </a:p>
        </p:txBody>
      </p:sp>
      <p:sp>
        <p:nvSpPr>
          <p:cNvPr id="9" name="Arrow: Down 8">
            <a:extLst>
              <a:ext uri="{FF2B5EF4-FFF2-40B4-BE49-F238E27FC236}">
                <a16:creationId xmlns:a16="http://schemas.microsoft.com/office/drawing/2014/main" id="{C8E1945B-B30F-4929-966F-AC69084F9FB7}"/>
              </a:ext>
            </a:extLst>
          </p:cNvPr>
          <p:cNvSpPr/>
          <p:nvPr/>
        </p:nvSpPr>
        <p:spPr>
          <a:xfrm>
            <a:off x="10530894" y="4138518"/>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Arrow: Down 24">
            <a:extLst>
              <a:ext uri="{FF2B5EF4-FFF2-40B4-BE49-F238E27FC236}">
                <a16:creationId xmlns:a16="http://schemas.microsoft.com/office/drawing/2014/main" id="{30E10ECA-6CF1-40CB-854A-79752457F9B0}"/>
              </a:ext>
            </a:extLst>
          </p:cNvPr>
          <p:cNvSpPr/>
          <p:nvPr/>
        </p:nvSpPr>
        <p:spPr>
          <a:xfrm>
            <a:off x="10530894" y="5218060"/>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6" name="Title 1"/>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Word patterns</a:t>
            </a:r>
          </a:p>
        </p:txBody>
      </p:sp>
    </p:spTree>
    <p:extLst>
      <p:ext uri="{BB962C8B-B14F-4D97-AF65-F5344CB8AC3E}">
        <p14:creationId xmlns:p14="http://schemas.microsoft.com/office/powerpoint/2010/main" val="278694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dangereux adj.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dangereuse adj.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dangereusement ad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3" grpId="0" animBg="1"/>
      <p:bldP spid="14" grpId="0" animBg="1"/>
      <p:bldP spid="15" grpId="0" animBg="1"/>
      <p:bldP spid="20" grpId="0" animBg="1"/>
      <p:bldP spid="21" grpId="0" animBg="1"/>
      <p:bldP spid="22" grpId="0"/>
      <p:bldP spid="23" grpId="0"/>
      <p:bldP spid="9" grpId="0" animBg="1"/>
      <p:bldP spid="25"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D28364F8-107D-47C9-9A2D-FB6ED96F93E1}"/>
              </a:ext>
            </a:extLst>
          </p:cNvPr>
          <p:cNvSpPr txBox="1"/>
          <p:nvPr/>
        </p:nvSpPr>
        <p:spPr>
          <a:xfrm>
            <a:off x="3795999" y="46368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ambitious</a:t>
            </a:r>
          </a:p>
        </p:txBody>
      </p:sp>
      <p:sp>
        <p:nvSpPr>
          <p:cNvPr id="25" name="TextBox 24">
            <a:extLst>
              <a:ext uri="{FF2B5EF4-FFF2-40B4-BE49-F238E27FC236}">
                <a16:creationId xmlns:a16="http://schemas.microsoft.com/office/drawing/2014/main" id="{07ACD088-7855-486D-8DAB-AD44B872A16D}"/>
              </a:ext>
            </a:extLst>
          </p:cNvPr>
          <p:cNvSpPr txBox="1"/>
          <p:nvPr/>
        </p:nvSpPr>
        <p:spPr>
          <a:xfrm>
            <a:off x="3796000" y="4637985"/>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1EA132C5-631E-4097-87A2-9203B5F64FB3}"/>
              </a:ext>
            </a:extLst>
          </p:cNvPr>
          <p:cNvSpPr txBox="1"/>
          <p:nvPr/>
        </p:nvSpPr>
        <p:spPr>
          <a:xfrm>
            <a:off x="3795999" y="21816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a:t>
            </a:r>
          </a:p>
        </p:txBody>
      </p:sp>
      <p:sp>
        <p:nvSpPr>
          <p:cNvPr id="48" name="TextBox 47">
            <a:extLst>
              <a:ext uri="{FF2B5EF4-FFF2-40B4-BE49-F238E27FC236}">
                <a16:creationId xmlns:a16="http://schemas.microsoft.com/office/drawing/2014/main" id="{36AD55BB-F1F3-48EE-8578-D5F9E092F547}"/>
              </a:ext>
            </a:extLst>
          </p:cNvPr>
          <p:cNvSpPr txBox="1"/>
          <p:nvPr/>
        </p:nvSpPr>
        <p:spPr>
          <a:xfrm>
            <a:off x="3795999" y="26712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p>
        </p:txBody>
      </p:sp>
      <p:sp>
        <p:nvSpPr>
          <p:cNvPr id="49" name="TextBox 48">
            <a:extLst>
              <a:ext uri="{FF2B5EF4-FFF2-40B4-BE49-F238E27FC236}">
                <a16:creationId xmlns:a16="http://schemas.microsoft.com/office/drawing/2014/main" id="{04B9AEFB-079D-442D-A51F-CEFC901C99B0}"/>
              </a:ext>
            </a:extLst>
          </p:cNvPr>
          <p:cNvSpPr txBox="1"/>
          <p:nvPr/>
        </p:nvSpPr>
        <p:spPr>
          <a:xfrm>
            <a:off x="3795999" y="31644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a:t>
            </a:r>
          </a:p>
        </p:txBody>
      </p:sp>
      <p:sp>
        <p:nvSpPr>
          <p:cNvPr id="50" name="TextBox 49">
            <a:extLst>
              <a:ext uri="{FF2B5EF4-FFF2-40B4-BE49-F238E27FC236}">
                <a16:creationId xmlns:a16="http://schemas.microsoft.com/office/drawing/2014/main" id="{9A0E90C9-E5FD-43A6-996D-1939B41131C5}"/>
              </a:ext>
            </a:extLst>
          </p:cNvPr>
          <p:cNvSpPr txBox="1"/>
          <p:nvPr/>
        </p:nvSpPr>
        <p:spPr>
          <a:xfrm>
            <a:off x="3795999" y="36540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a:t>
            </a:r>
          </a:p>
        </p:txBody>
      </p:sp>
      <p:sp>
        <p:nvSpPr>
          <p:cNvPr id="51" name="TextBox 50">
            <a:extLst>
              <a:ext uri="{FF2B5EF4-FFF2-40B4-BE49-F238E27FC236}">
                <a16:creationId xmlns:a16="http://schemas.microsoft.com/office/drawing/2014/main" id="{A55DF4A4-E442-4238-8456-594CB01BB285}"/>
              </a:ext>
            </a:extLst>
          </p:cNvPr>
          <p:cNvSpPr txBox="1"/>
          <p:nvPr/>
        </p:nvSpPr>
        <p:spPr>
          <a:xfrm>
            <a:off x="3795999" y="41472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a:t>
            </a:r>
          </a:p>
        </p:txBody>
      </p:sp>
      <p:sp>
        <p:nvSpPr>
          <p:cNvPr id="53" name="TextBox 52">
            <a:extLst>
              <a:ext uri="{FF2B5EF4-FFF2-40B4-BE49-F238E27FC236}">
                <a16:creationId xmlns:a16="http://schemas.microsoft.com/office/drawing/2014/main" id="{9AA05DD8-8DD2-483A-A4F6-D6B10488AD70}"/>
              </a:ext>
            </a:extLst>
          </p:cNvPr>
          <p:cNvSpPr txBox="1"/>
          <p:nvPr/>
        </p:nvSpPr>
        <p:spPr>
          <a:xfrm>
            <a:off x="3795999" y="51300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54" name="TextBox 53">
            <a:extLst>
              <a:ext uri="{FF2B5EF4-FFF2-40B4-BE49-F238E27FC236}">
                <a16:creationId xmlns:a16="http://schemas.microsoft.com/office/drawing/2014/main" id="{4910EB91-5A3A-40D0-81FE-8BDA6C371BC7}"/>
              </a:ext>
            </a:extLst>
          </p:cNvPr>
          <p:cNvSpPr txBox="1"/>
          <p:nvPr/>
        </p:nvSpPr>
        <p:spPr>
          <a:xfrm>
            <a:off x="3795999" y="56196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natural</a:t>
            </a:r>
          </a:p>
        </p:txBody>
      </p:sp>
      <p:sp>
        <p:nvSpPr>
          <p:cNvPr id="14" name="TextBox 13">
            <a:extLst>
              <a:ext uri="{FF2B5EF4-FFF2-40B4-BE49-F238E27FC236}">
                <a16:creationId xmlns:a16="http://schemas.microsoft.com/office/drawing/2014/main" id="{EC56FE32-F122-42C1-A480-CAEF90C9CA28}"/>
              </a:ext>
            </a:extLst>
          </p:cNvPr>
          <p:cNvSpPr txBox="1"/>
          <p:nvPr/>
        </p:nvSpPr>
        <p:spPr>
          <a:xfrm>
            <a:off x="3796000" y="218116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696B280-A15F-4E3B-92FF-6B3FE71D02AE}"/>
              </a:ext>
            </a:extLst>
          </p:cNvPr>
          <p:cNvSpPr txBox="1"/>
          <p:nvPr/>
        </p:nvSpPr>
        <p:spPr>
          <a:xfrm>
            <a:off x="3796000" y="2672525"/>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19" name="TextBox 18">
            <a:extLst>
              <a:ext uri="{FF2B5EF4-FFF2-40B4-BE49-F238E27FC236}">
                <a16:creationId xmlns:a16="http://schemas.microsoft.com/office/drawing/2014/main" id="{3C603A78-2B39-4865-AC0E-88E7A01EDF5B}"/>
              </a:ext>
            </a:extLst>
          </p:cNvPr>
          <p:cNvSpPr txBox="1"/>
          <p:nvPr/>
        </p:nvSpPr>
        <p:spPr>
          <a:xfrm>
            <a:off x="3796000" y="316389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dernier</a:t>
            </a:r>
          </a:p>
        </p:txBody>
      </p:sp>
      <p:sp>
        <p:nvSpPr>
          <p:cNvPr id="21" name="TextBox 20">
            <a:extLst>
              <a:ext uri="{FF2B5EF4-FFF2-40B4-BE49-F238E27FC236}">
                <a16:creationId xmlns:a16="http://schemas.microsoft.com/office/drawing/2014/main" id="{07D0773C-877B-445C-BEDB-0EBFDDC43B97}"/>
              </a:ext>
            </a:extLst>
          </p:cNvPr>
          <p:cNvSpPr txBox="1"/>
          <p:nvPr/>
        </p:nvSpPr>
        <p:spPr>
          <a:xfrm>
            <a:off x="3796000" y="3655255"/>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ûr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C6B8D54-A5DB-4472-83D7-3757A0122B85}"/>
              </a:ext>
            </a:extLst>
          </p:cNvPr>
          <p:cNvSpPr txBox="1"/>
          <p:nvPr/>
        </p:nvSpPr>
        <p:spPr>
          <a:xfrm>
            <a:off x="3796000" y="414662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77B9A10-8F72-4E9C-96EE-F0F8400E3D16}"/>
              </a:ext>
            </a:extLst>
          </p:cNvPr>
          <p:cNvSpPr txBox="1"/>
          <p:nvPr/>
        </p:nvSpPr>
        <p:spPr>
          <a:xfrm>
            <a:off x="3796000" y="512935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29" name="TextBox 28">
            <a:extLst>
              <a:ext uri="{FF2B5EF4-FFF2-40B4-BE49-F238E27FC236}">
                <a16:creationId xmlns:a16="http://schemas.microsoft.com/office/drawing/2014/main" id="{327D47D4-8767-46A1-877F-9E4A4266EB4F}"/>
              </a:ext>
            </a:extLst>
          </p:cNvPr>
          <p:cNvSpPr txBox="1"/>
          <p:nvPr/>
        </p:nvSpPr>
        <p:spPr>
          <a:xfrm>
            <a:off x="3796000" y="5620716"/>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naturel</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Quel</a:t>
            </a:r>
            <a:r>
              <a:rPr lang="en-GB" sz="3600" b="1" dirty="0">
                <a:solidFill>
                  <a:schemeClr val="bg1"/>
                </a:solidFill>
                <a:latin typeface="+mj-lt"/>
              </a:rPr>
              <a:t> </a:t>
            </a:r>
            <a:r>
              <a:rPr lang="en-GB" sz="3600" b="1" dirty="0" err="1">
                <a:solidFill>
                  <a:schemeClr val="bg1"/>
                </a:solidFill>
                <a:latin typeface="+mj-lt"/>
              </a:rPr>
              <a:t>est</a:t>
            </a:r>
            <a:r>
              <a:rPr lang="en-GB" sz="3600" b="1" dirty="0">
                <a:solidFill>
                  <a:schemeClr val="bg1"/>
                </a:solidFill>
                <a:latin typeface="+mj-lt"/>
              </a:rPr>
              <a:t> </a:t>
            </a:r>
            <a:r>
              <a:rPr lang="en-GB" sz="3600" b="1" dirty="0" err="1">
                <a:solidFill>
                  <a:schemeClr val="bg1"/>
                </a:solidFill>
                <a:latin typeface="+mj-lt"/>
              </a:rPr>
              <a:t>l’adverbe</a:t>
            </a:r>
            <a:r>
              <a:rPr lang="en-GB" sz="3600" b="1" dirty="0">
                <a:solidFill>
                  <a:schemeClr val="bg1"/>
                </a:solidFill>
                <a:latin typeface="+mj-lt"/>
              </a:rPr>
              <a:t> ?</a:t>
            </a:r>
          </a:p>
        </p:txBody>
      </p:sp>
      <p:sp>
        <p:nvSpPr>
          <p:cNvPr id="2" name="TextBox 1">
            <a:extLst>
              <a:ext uri="{FF2B5EF4-FFF2-40B4-BE49-F238E27FC236}">
                <a16:creationId xmlns:a16="http://schemas.microsoft.com/office/drawing/2014/main" id="{A449923A-3473-48A4-A4E1-D6A47374F999}"/>
              </a:ext>
            </a:extLst>
          </p:cNvPr>
          <p:cNvSpPr txBox="1"/>
          <p:nvPr/>
        </p:nvSpPr>
        <p:spPr>
          <a:xfrm>
            <a:off x="211874" y="1230991"/>
            <a:ext cx="11698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adverbes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E7022625-3538-4F4E-A0D3-866C76979A4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B343FD-2BE6-41D0-8905-E0E6110B18B1}"/>
              </a:ext>
            </a:extLst>
          </p:cNvPr>
          <p:cNvSpPr txBox="1"/>
          <p:nvPr/>
        </p:nvSpPr>
        <p:spPr>
          <a:xfrm>
            <a:off x="544286" y="2137221"/>
            <a:ext cx="3074125" cy="409060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ambitiously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trictly</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naturally</a:t>
            </a:r>
          </a:p>
        </p:txBody>
      </p:sp>
      <p:sp>
        <p:nvSpPr>
          <p:cNvPr id="12" name="TextBox 11">
            <a:extLst>
              <a:ext uri="{FF2B5EF4-FFF2-40B4-BE49-F238E27FC236}">
                <a16:creationId xmlns:a16="http://schemas.microsoft.com/office/drawing/2014/main" id="{7865CC34-49C3-4500-BBC2-45BC830D537E}"/>
              </a:ext>
            </a:extLst>
          </p:cNvPr>
          <p:cNvSpPr txBox="1"/>
          <p:nvPr/>
        </p:nvSpPr>
        <p:spPr>
          <a:xfrm>
            <a:off x="3796000" y="168979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 base</a:t>
            </a:r>
          </a:p>
        </p:txBody>
      </p:sp>
      <p:sp>
        <p:nvSpPr>
          <p:cNvPr id="15" name="TextBox 14">
            <a:extLst>
              <a:ext uri="{FF2B5EF4-FFF2-40B4-BE49-F238E27FC236}">
                <a16:creationId xmlns:a16="http://schemas.microsoft.com/office/drawing/2014/main" id="{86B72E91-7A6C-421F-BBD7-A4FD6A7B6CBD}"/>
              </a:ext>
            </a:extLst>
          </p:cNvPr>
          <p:cNvSpPr txBox="1"/>
          <p:nvPr/>
        </p:nvSpPr>
        <p:spPr>
          <a:xfrm>
            <a:off x="9156127" y="168979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16" name="TextBox 15">
            <a:extLst>
              <a:ext uri="{FF2B5EF4-FFF2-40B4-BE49-F238E27FC236}">
                <a16:creationId xmlns:a16="http://schemas.microsoft.com/office/drawing/2014/main" id="{9525A3CB-A1EA-4232-B499-3C522235D4EF}"/>
              </a:ext>
            </a:extLst>
          </p:cNvPr>
          <p:cNvSpPr txBox="1"/>
          <p:nvPr/>
        </p:nvSpPr>
        <p:spPr>
          <a:xfrm>
            <a:off x="9156127" y="218116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9C4B6D-A9C3-4A1B-9CD0-87C957448CF7}"/>
              </a:ext>
            </a:extLst>
          </p:cNvPr>
          <p:cNvSpPr txBox="1"/>
          <p:nvPr/>
        </p:nvSpPr>
        <p:spPr>
          <a:xfrm>
            <a:off x="9156127" y="267252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652B144-4B53-4B6E-B078-F3B3A5033B9B}"/>
              </a:ext>
            </a:extLst>
          </p:cNvPr>
          <p:cNvSpPr txBox="1"/>
          <p:nvPr/>
        </p:nvSpPr>
        <p:spPr>
          <a:xfrm>
            <a:off x="9156127" y="316389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dernière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2FC0156-E745-4E9B-897E-E723FF7EAFF4}"/>
              </a:ext>
            </a:extLst>
          </p:cNvPr>
          <p:cNvSpPr txBox="1"/>
          <p:nvPr/>
        </p:nvSpPr>
        <p:spPr>
          <a:xfrm>
            <a:off x="9156127" y="365525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ûre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2F502D7-404A-4B94-9D92-C6E0A13673A3}"/>
              </a:ext>
            </a:extLst>
          </p:cNvPr>
          <p:cNvSpPr txBox="1"/>
          <p:nvPr/>
        </p:nvSpPr>
        <p:spPr>
          <a:xfrm>
            <a:off x="9156127" y="414662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398B0E6-607E-4C65-B941-1A7DB3417A35}"/>
              </a:ext>
            </a:extLst>
          </p:cNvPr>
          <p:cNvSpPr txBox="1"/>
          <p:nvPr/>
        </p:nvSpPr>
        <p:spPr>
          <a:xfrm>
            <a:off x="9156127" y="4637985"/>
            <a:ext cx="2491587" cy="535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6568393-8EFC-4BBF-A57D-36D2ABB9C361}"/>
              </a:ext>
            </a:extLst>
          </p:cNvPr>
          <p:cNvSpPr txBox="1"/>
          <p:nvPr/>
        </p:nvSpPr>
        <p:spPr>
          <a:xfrm>
            <a:off x="9156127" y="512935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575C5DE-4A8A-4914-BE5B-B54E651863F0}"/>
              </a:ext>
            </a:extLst>
          </p:cNvPr>
          <p:cNvSpPr txBox="1"/>
          <p:nvPr/>
        </p:nvSpPr>
        <p:spPr>
          <a:xfrm>
            <a:off x="9156127" y="5620716"/>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hlinkClick r:id="" action="ppaction://noaction">
              <a:snd r:embed="rId4" name="1 generalement.wav"/>
            </a:hlinkClick>
            <a:extLst>
              <a:ext uri="{FF2B5EF4-FFF2-40B4-BE49-F238E27FC236}">
                <a16:creationId xmlns:a16="http://schemas.microsoft.com/office/drawing/2014/main" id="{32133A7D-3837-407B-8E50-52EBEE0B6194}"/>
              </a:ext>
            </a:extLst>
          </p:cNvPr>
          <p:cNvSpPr/>
          <p:nvPr/>
        </p:nvSpPr>
        <p:spPr>
          <a:xfrm>
            <a:off x="478971" y="225171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1" name="Rectangle 30">
            <a:hlinkClick r:id="" action="ppaction://noaction">
              <a:snd r:embed="rId5" name="2 tristement.wav"/>
            </a:hlinkClick>
            <a:extLst>
              <a:ext uri="{FF2B5EF4-FFF2-40B4-BE49-F238E27FC236}">
                <a16:creationId xmlns:a16="http://schemas.microsoft.com/office/drawing/2014/main" id="{A4155095-D292-4E42-9016-176CD7639881}"/>
              </a:ext>
            </a:extLst>
          </p:cNvPr>
          <p:cNvSpPr/>
          <p:nvPr/>
        </p:nvSpPr>
        <p:spPr>
          <a:xfrm>
            <a:off x="478971" y="275104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Rectangle 31">
            <a:hlinkClick r:id="" action="ppaction://noaction">
              <a:snd r:embed="rId6" name="3 dernierement.wav"/>
            </a:hlinkClick>
            <a:extLst>
              <a:ext uri="{FF2B5EF4-FFF2-40B4-BE49-F238E27FC236}">
                <a16:creationId xmlns:a16="http://schemas.microsoft.com/office/drawing/2014/main" id="{5CFA33EC-E45C-4CAB-AA24-F636CF1BBC7D}"/>
              </a:ext>
            </a:extLst>
          </p:cNvPr>
          <p:cNvSpPr/>
          <p:nvPr/>
        </p:nvSpPr>
        <p:spPr>
          <a:xfrm>
            <a:off x="478971" y="325036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3" name="Rectangle 32">
            <a:hlinkClick r:id="" action="ppaction://noaction">
              <a:snd r:embed="rId7" name="4 surement.wav"/>
            </a:hlinkClick>
            <a:extLst>
              <a:ext uri="{FF2B5EF4-FFF2-40B4-BE49-F238E27FC236}">
                <a16:creationId xmlns:a16="http://schemas.microsoft.com/office/drawing/2014/main" id="{FBA9E7DE-E74F-4675-B369-7B012DA16527}"/>
              </a:ext>
            </a:extLst>
          </p:cNvPr>
          <p:cNvSpPr/>
          <p:nvPr/>
        </p:nvSpPr>
        <p:spPr>
          <a:xfrm>
            <a:off x="478971" y="3749692"/>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4" name="Rectangle 33">
            <a:hlinkClick r:id="" action="ppaction://noaction">
              <a:snd r:embed="rId8" name="5 rapidement.wav"/>
            </a:hlinkClick>
            <a:extLst>
              <a:ext uri="{FF2B5EF4-FFF2-40B4-BE49-F238E27FC236}">
                <a16:creationId xmlns:a16="http://schemas.microsoft.com/office/drawing/2014/main" id="{BA42FA87-F3C7-43F3-A957-6D4505A51522}"/>
              </a:ext>
            </a:extLst>
          </p:cNvPr>
          <p:cNvSpPr/>
          <p:nvPr/>
        </p:nvSpPr>
        <p:spPr>
          <a:xfrm>
            <a:off x="478971" y="4249018"/>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Rectangle 34">
            <a:hlinkClick r:id="" action="ppaction://noaction">
              <a:snd r:embed="rId9" name="6 ambitieusement.wav"/>
            </a:hlinkClick>
            <a:extLst>
              <a:ext uri="{FF2B5EF4-FFF2-40B4-BE49-F238E27FC236}">
                <a16:creationId xmlns:a16="http://schemas.microsoft.com/office/drawing/2014/main" id="{F117111D-9FE8-4497-B222-FB3F82806B17}"/>
              </a:ext>
            </a:extLst>
          </p:cNvPr>
          <p:cNvSpPr/>
          <p:nvPr/>
        </p:nvSpPr>
        <p:spPr>
          <a:xfrm>
            <a:off x="478971" y="474834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Rectangle 35">
            <a:hlinkClick r:id="" action="ppaction://noaction">
              <a:snd r:embed="rId10" name="7 strictement.wav"/>
            </a:hlinkClick>
            <a:extLst>
              <a:ext uri="{FF2B5EF4-FFF2-40B4-BE49-F238E27FC236}">
                <a16:creationId xmlns:a16="http://schemas.microsoft.com/office/drawing/2014/main" id="{B9DA29B1-E0E1-40DB-8319-6DFBCCA5EEB4}"/>
              </a:ext>
            </a:extLst>
          </p:cNvPr>
          <p:cNvSpPr/>
          <p:nvPr/>
        </p:nvSpPr>
        <p:spPr>
          <a:xfrm>
            <a:off x="478971" y="524767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Rectangle 36">
            <a:hlinkClick r:id="" action="ppaction://noaction">
              <a:snd r:embed="rId11" name="8 naturellement.wav"/>
            </a:hlinkClick>
            <a:extLst>
              <a:ext uri="{FF2B5EF4-FFF2-40B4-BE49-F238E27FC236}">
                <a16:creationId xmlns:a16="http://schemas.microsoft.com/office/drawing/2014/main" id="{87B1AB67-8C7A-4F95-AAC7-1F0A010D45B9}"/>
              </a:ext>
            </a:extLst>
          </p:cNvPr>
          <p:cNvSpPr/>
          <p:nvPr/>
        </p:nvSpPr>
        <p:spPr>
          <a:xfrm>
            <a:off x="478971" y="574699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8" name="TextBox 37">
            <a:extLst>
              <a:ext uri="{FF2B5EF4-FFF2-40B4-BE49-F238E27FC236}">
                <a16:creationId xmlns:a16="http://schemas.microsoft.com/office/drawing/2014/main" id="{7B53D622-0771-4F51-89CE-C9A4859433B1}"/>
              </a:ext>
            </a:extLst>
          </p:cNvPr>
          <p:cNvSpPr txBox="1"/>
          <p:nvPr/>
        </p:nvSpPr>
        <p:spPr>
          <a:xfrm>
            <a:off x="6476063" y="168979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 form</a:t>
            </a:r>
          </a:p>
        </p:txBody>
      </p:sp>
      <p:sp>
        <p:nvSpPr>
          <p:cNvPr id="39" name="TextBox 38">
            <a:extLst>
              <a:ext uri="{FF2B5EF4-FFF2-40B4-BE49-F238E27FC236}">
                <a16:creationId xmlns:a16="http://schemas.microsoft.com/office/drawing/2014/main" id="{DCCE1874-5F5C-4D3A-8BC7-98EE0CBF91A6}"/>
              </a:ext>
            </a:extLst>
          </p:cNvPr>
          <p:cNvSpPr txBox="1"/>
          <p:nvPr/>
        </p:nvSpPr>
        <p:spPr>
          <a:xfrm>
            <a:off x="6476063" y="218116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6F4E210-E1C9-4271-8D52-D16FADC96BD8}"/>
              </a:ext>
            </a:extLst>
          </p:cNvPr>
          <p:cNvSpPr txBox="1"/>
          <p:nvPr/>
        </p:nvSpPr>
        <p:spPr>
          <a:xfrm>
            <a:off x="6476063" y="267252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41" name="TextBox 40">
            <a:extLst>
              <a:ext uri="{FF2B5EF4-FFF2-40B4-BE49-F238E27FC236}">
                <a16:creationId xmlns:a16="http://schemas.microsoft.com/office/drawing/2014/main" id="{5D1F92D8-A2C0-4825-B439-0E2B3AD3215D}"/>
              </a:ext>
            </a:extLst>
          </p:cNvPr>
          <p:cNvSpPr txBox="1"/>
          <p:nvPr/>
        </p:nvSpPr>
        <p:spPr>
          <a:xfrm>
            <a:off x="6476063" y="316389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derni</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ère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6B1ECCEA-9D95-495B-B4A0-5183FBF43F7F}"/>
              </a:ext>
            </a:extLst>
          </p:cNvPr>
          <p:cNvSpPr txBox="1"/>
          <p:nvPr/>
        </p:nvSpPr>
        <p:spPr>
          <a:xfrm>
            <a:off x="6476063" y="365525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ûr</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2E6FED6B-282E-49D2-927D-1D68CCF6F82E}"/>
              </a:ext>
            </a:extLst>
          </p:cNvPr>
          <p:cNvSpPr txBox="1"/>
          <p:nvPr/>
        </p:nvSpPr>
        <p:spPr>
          <a:xfrm>
            <a:off x="6476063" y="414662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72D83DF4-6820-4576-A10A-CFA9B11309A2}"/>
              </a:ext>
            </a:extLst>
          </p:cNvPr>
          <p:cNvSpPr txBox="1"/>
          <p:nvPr/>
        </p:nvSpPr>
        <p:spPr>
          <a:xfrm>
            <a:off x="6476063" y="463798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2CD51226-FF5D-4BBE-92AA-81ECB71F61EE}"/>
              </a:ext>
            </a:extLst>
          </p:cNvPr>
          <p:cNvSpPr txBox="1"/>
          <p:nvPr/>
        </p:nvSpPr>
        <p:spPr>
          <a:xfrm>
            <a:off x="6476063" y="512935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BFC8DCBA-9484-4B19-AE4C-5B1846616917}"/>
              </a:ext>
            </a:extLst>
          </p:cNvPr>
          <p:cNvSpPr txBox="1"/>
          <p:nvPr/>
        </p:nvSpPr>
        <p:spPr>
          <a:xfrm>
            <a:off x="6476063" y="5620716"/>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naturel</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p>
        </p:txBody>
      </p:sp>
      <p:sp>
        <p:nvSpPr>
          <p:cNvPr id="55" name="Rectangle 54">
            <a:extLst>
              <a:ext uri="{FF2B5EF4-FFF2-40B4-BE49-F238E27FC236}">
                <a16:creationId xmlns:a16="http://schemas.microsoft.com/office/drawing/2014/main" id="{E7F1973F-CDA9-4EF9-8CB5-E79CB63B00B1}"/>
              </a:ext>
            </a:extLst>
          </p:cNvPr>
          <p:cNvSpPr/>
          <p:nvPr/>
        </p:nvSpPr>
        <p:spPr>
          <a:xfrm>
            <a:off x="7722829" y="245583"/>
            <a:ext cx="1650754" cy="41187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*sûr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safe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7649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3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5" grpId="0" animBg="1"/>
      <p:bldP spid="47" grpId="0" animBg="1"/>
      <p:bldP spid="48" grpId="0" animBg="1"/>
      <p:bldP spid="49" grpId="0" animBg="1"/>
      <p:bldP spid="50" grpId="0" animBg="1"/>
      <p:bldP spid="51" grpId="0" animBg="1"/>
      <p:bldP spid="53" grpId="0" animBg="1"/>
      <p:bldP spid="54" grpId="0" animBg="1"/>
      <p:bldP spid="14" grpId="0" animBg="1"/>
      <p:bldP spid="17" grpId="0" animBg="1"/>
      <p:bldP spid="19" grpId="0" animBg="1"/>
      <p:bldP spid="21" grpId="0" animBg="1"/>
      <p:bldP spid="23" grpId="0" animBg="1"/>
      <p:bldP spid="27" grpId="0" animBg="1"/>
      <p:bldP spid="29" grpId="0" animBg="1"/>
      <p:bldP spid="12" grpId="0"/>
      <p:bldP spid="15" grpId="0"/>
      <p:bldP spid="16" grpId="0"/>
      <p:bldP spid="18" grpId="0"/>
      <p:bldP spid="20" grpId="0"/>
      <p:bldP spid="22" grpId="0"/>
      <p:bldP spid="24" grpId="0"/>
      <p:bldP spid="26" grpId="0"/>
      <p:bldP spid="28" grpId="0"/>
      <p:bldP spid="30" grpId="0"/>
      <p:bldP spid="3"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P spid="4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8237" y="295519"/>
            <a:ext cx="4886900" cy="668459"/>
          </a:xfrm>
        </p:spPr>
        <p:txBody>
          <a:bodyPr>
            <a:normAutofit/>
          </a:bodyPr>
          <a:lstStyle/>
          <a:p>
            <a:r>
              <a:rPr lang="es-GB" sz="2000" b="1" dirty="0">
                <a:solidFill>
                  <a:srgbClr val="002060"/>
                </a:solidFill>
              </a:rPr>
              <a:t>¿Cuál es tu opinión sobre la historia?</a:t>
            </a:r>
            <a:endParaRPr lang="en-GB" sz="2000" b="1" dirty="0">
              <a:solidFill>
                <a:srgbClr val="002060"/>
              </a:solidFill>
            </a:endParaRPr>
          </a:p>
        </p:txBody>
      </p:sp>
      <p:sp>
        <p:nvSpPr>
          <p:cNvPr id="6" name="CuadroTexto 10">
            <a:extLst>
              <a:ext uri="{FF2B5EF4-FFF2-40B4-BE49-F238E27FC236}">
                <a16:creationId xmlns:a16="http://schemas.microsoft.com/office/drawing/2014/main" id="{748E3AA4-83EB-0B4C-8ED4-A000BEBE780B}"/>
              </a:ext>
            </a:extLst>
          </p:cNvPr>
          <p:cNvSpPr txBox="1"/>
          <p:nvPr/>
        </p:nvSpPr>
        <p:spPr>
          <a:xfrm>
            <a:off x="248135" y="3137364"/>
            <a:ext cx="113381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Puedes dar tu opinión sobre estas partes:</a:t>
            </a:r>
          </a:p>
        </p:txBody>
      </p:sp>
      <p:pic>
        <p:nvPicPr>
          <p:cNvPr id="7" name="Imagen 18" descr="Imagen que contiene dibujo&#10;&#10;Descripción generada automáticamente">
            <a:extLst>
              <a:ext uri="{FF2B5EF4-FFF2-40B4-BE49-F238E27FC236}">
                <a16:creationId xmlns:a16="http://schemas.microsoft.com/office/drawing/2014/main" id="{79BF94D9-56E4-F544-B2FB-630EC1D08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0878" y="1226468"/>
            <a:ext cx="1195622" cy="1195622"/>
          </a:xfrm>
          <a:prstGeom prst="rect">
            <a:avLst/>
          </a:prstGeom>
        </p:spPr>
      </p:pic>
      <p:pic>
        <p:nvPicPr>
          <p:cNvPr id="8" name="Imagen 19">
            <a:extLst>
              <a:ext uri="{FF2B5EF4-FFF2-40B4-BE49-F238E27FC236}">
                <a16:creationId xmlns:a16="http://schemas.microsoft.com/office/drawing/2014/main" id="{1826BDC3-3097-6943-A4B2-FFD36A14EA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463" y="1214145"/>
            <a:ext cx="1220269" cy="1220269"/>
          </a:xfrm>
          <a:prstGeom prst="rect">
            <a:avLst/>
          </a:prstGeom>
        </p:spPr>
      </p:pic>
      <p:pic>
        <p:nvPicPr>
          <p:cNvPr id="9" name="Imagen 20" descr="Imagen que contiene dibujo&#10;&#10;Descripción generada automáticamente">
            <a:extLst>
              <a:ext uri="{FF2B5EF4-FFF2-40B4-BE49-F238E27FC236}">
                <a16:creationId xmlns:a16="http://schemas.microsoft.com/office/drawing/2014/main" id="{4C35ABC1-CEE2-834C-AD17-B2F3EDB28D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6999" y="1226469"/>
            <a:ext cx="1195621" cy="1195621"/>
          </a:xfrm>
          <a:prstGeom prst="rect">
            <a:avLst/>
          </a:prstGeom>
        </p:spPr>
      </p:pic>
      <p:pic>
        <p:nvPicPr>
          <p:cNvPr id="10" name="Imagen 23">
            <a:extLst>
              <a:ext uri="{FF2B5EF4-FFF2-40B4-BE49-F238E27FC236}">
                <a16:creationId xmlns:a16="http://schemas.microsoft.com/office/drawing/2014/main" id="{0D652591-D032-C642-9A88-1D3F8D7CF4F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3912694" y="1354327"/>
            <a:ext cx="949635" cy="939905"/>
          </a:xfrm>
          <a:prstGeom prst="rect">
            <a:avLst/>
          </a:prstGeom>
        </p:spPr>
      </p:pic>
      <p:pic>
        <p:nvPicPr>
          <p:cNvPr id="11" name="Imagen 29">
            <a:extLst>
              <a:ext uri="{FF2B5EF4-FFF2-40B4-BE49-F238E27FC236}">
                <a16:creationId xmlns:a16="http://schemas.microsoft.com/office/drawing/2014/main" id="{9EDA2376-CCC0-2747-AFF8-442F22FD5B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47290" y="1226468"/>
            <a:ext cx="1150247" cy="1195622"/>
          </a:xfrm>
          <a:prstGeom prst="rect">
            <a:avLst/>
          </a:prstGeom>
        </p:spPr>
      </p:pic>
      <p:pic>
        <p:nvPicPr>
          <p:cNvPr id="12" name="Imagen 30">
            <a:extLst>
              <a:ext uri="{FF2B5EF4-FFF2-40B4-BE49-F238E27FC236}">
                <a16:creationId xmlns:a16="http://schemas.microsoft.com/office/drawing/2014/main" id="{7837D015-C337-7B4C-A779-FCBA403848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2207" y="1241636"/>
            <a:ext cx="1158627" cy="1165286"/>
          </a:xfrm>
          <a:prstGeom prst="rect">
            <a:avLst/>
          </a:prstGeom>
        </p:spPr>
      </p:pic>
      <p:sp>
        <p:nvSpPr>
          <p:cNvPr id="16" name="CuadroTexto 40">
            <a:extLst>
              <a:ext uri="{FF2B5EF4-FFF2-40B4-BE49-F238E27FC236}">
                <a16:creationId xmlns:a16="http://schemas.microsoft.com/office/drawing/2014/main" id="{64E24427-FED3-E443-AB5C-27F35583B601}"/>
              </a:ext>
            </a:extLst>
          </p:cNvPr>
          <p:cNvSpPr txBox="1"/>
          <p:nvPr/>
        </p:nvSpPr>
        <p:spPr>
          <a:xfrm>
            <a:off x="45915" y="2434414"/>
            <a:ext cx="18526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a:t>
            </a:r>
            <a:r>
              <a:rPr kumimoji="0" lang="es-ES" sz="2000" b="0" i="0" u="none" strike="noStrike" kern="1200" cap="none" spc="0" normalizeH="0" baseline="0" noProof="0">
                <a:ln>
                  <a:noFill/>
                </a:ln>
                <a:solidFill>
                  <a:srgbClr val="4472C4">
                    <a:lumMod val="50000"/>
                  </a:srgbClr>
                </a:solidFill>
                <a:effectLst/>
                <a:highlight>
                  <a:srgbClr val="FFFFFF"/>
                </a:highlight>
                <a:uLnTx/>
                <a:uFillTx/>
                <a:latin typeface="Century Gothic" panose="020F0302020204030204"/>
                <a:ea typeface="+mn-ea"/>
                <a:cs typeface="+mn-cs"/>
              </a:rPr>
              <a:t>da pena/tristeza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pic>
        <p:nvPicPr>
          <p:cNvPr id="17" name="Picture 6" descr="Laughter Face with Tears of Joy emoji Emoticon Clip art - Crying ...">
            <a:extLst>
              <a:ext uri="{FF2B5EF4-FFF2-40B4-BE49-F238E27FC236}">
                <a16:creationId xmlns:a16="http://schemas.microsoft.com/office/drawing/2014/main" id="{8A531EE2-CCCC-B946-BEE2-0BA417253F1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45502" y="1349462"/>
            <a:ext cx="949635" cy="94963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45">
            <a:extLst>
              <a:ext uri="{FF2B5EF4-FFF2-40B4-BE49-F238E27FC236}">
                <a16:creationId xmlns:a16="http://schemas.microsoft.com/office/drawing/2014/main" id="{793AEC3A-D4EB-A546-BF4A-E8A9814BA71A}"/>
              </a:ext>
            </a:extLst>
          </p:cNvPr>
          <p:cNvSpPr txBox="1"/>
          <p:nvPr/>
        </p:nvSpPr>
        <p:spPr>
          <a:xfrm>
            <a:off x="1898531" y="2434584"/>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rabia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19" name="CuadroTexto 46">
            <a:extLst>
              <a:ext uri="{FF2B5EF4-FFF2-40B4-BE49-F238E27FC236}">
                <a16:creationId xmlns:a16="http://schemas.microsoft.com/office/drawing/2014/main" id="{3B58C243-557E-E548-A8F9-33BB5913253C}"/>
              </a:ext>
            </a:extLst>
          </p:cNvPr>
          <p:cNvSpPr txBox="1"/>
          <p:nvPr/>
        </p:nvSpPr>
        <p:spPr>
          <a:xfrm>
            <a:off x="3610637" y="2413253"/>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vergüenza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0" name="CuadroTexto 47">
            <a:extLst>
              <a:ext uri="{FF2B5EF4-FFF2-40B4-BE49-F238E27FC236}">
                <a16:creationId xmlns:a16="http://schemas.microsoft.com/office/drawing/2014/main" id="{885ACF71-B5F5-D448-AE44-DB01B02F2368}"/>
              </a:ext>
            </a:extLst>
          </p:cNvPr>
          <p:cNvSpPr txBox="1"/>
          <p:nvPr/>
        </p:nvSpPr>
        <p:spPr>
          <a:xfrm>
            <a:off x="5333127" y="2486314"/>
            <a:ext cx="15433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alegra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1" name="CuadroTexto 48">
            <a:extLst>
              <a:ext uri="{FF2B5EF4-FFF2-40B4-BE49-F238E27FC236}">
                <a16:creationId xmlns:a16="http://schemas.microsoft.com/office/drawing/2014/main" id="{ABBC19ED-9DA5-BC4D-BBE9-93E23C95158D}"/>
              </a:ext>
            </a:extLst>
          </p:cNvPr>
          <p:cNvSpPr txBox="1"/>
          <p:nvPr/>
        </p:nvSpPr>
        <p:spPr>
          <a:xfrm>
            <a:off x="7149708" y="2406922"/>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miedo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2" name="CuadroTexto 49">
            <a:extLst>
              <a:ext uri="{FF2B5EF4-FFF2-40B4-BE49-F238E27FC236}">
                <a16:creationId xmlns:a16="http://schemas.microsoft.com/office/drawing/2014/main" id="{1AABD73C-82C6-0248-950E-1F149232824F}"/>
              </a:ext>
            </a:extLst>
          </p:cNvPr>
          <p:cNvSpPr txBox="1"/>
          <p:nvPr/>
        </p:nvSpPr>
        <p:spPr>
          <a:xfrm>
            <a:off x="8949838" y="2416980"/>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sueño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3" name="CuadroTexto 50">
            <a:extLst>
              <a:ext uri="{FF2B5EF4-FFF2-40B4-BE49-F238E27FC236}">
                <a16:creationId xmlns:a16="http://schemas.microsoft.com/office/drawing/2014/main" id="{A18963D6-3FC0-BD48-874E-E799A7CFB254}"/>
              </a:ext>
            </a:extLst>
          </p:cNvPr>
          <p:cNvSpPr txBox="1"/>
          <p:nvPr/>
        </p:nvSpPr>
        <p:spPr>
          <a:xfrm>
            <a:off x="10648637" y="2445208"/>
            <a:ext cx="15433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risa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4" name="Rounded Rectangular Callout 23"/>
          <p:cNvSpPr/>
          <p:nvPr/>
        </p:nvSpPr>
        <p:spPr>
          <a:xfrm>
            <a:off x="3055435" y="1297649"/>
            <a:ext cx="772917" cy="542727"/>
          </a:xfrm>
          <a:prstGeom prst="wedgeRoundRectCallout">
            <a:avLst>
              <a:gd name="adj1" fmla="val -68712"/>
              <a:gd name="adj2" fmla="val 456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Grr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5" name="Rectangle 24"/>
          <p:cNvSpPr/>
          <p:nvPr/>
        </p:nvSpPr>
        <p:spPr>
          <a:xfrm>
            <a:off x="248135" y="3537474"/>
            <a:ext cx="1127732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 día empezamos una relación y poco después consideramos ser marido y mujer.</a:t>
            </a:r>
            <a:endParaRPr kumimoji="0" lang="en-GB" sz="20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6" name="Rectangle 25"/>
          <p:cNvSpPr/>
          <p:nvPr/>
        </p:nvSpPr>
        <p:spPr>
          <a:xfrm>
            <a:off x="252116" y="4815545"/>
            <a:ext cx="1085564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Pero entonces empezamos a ver muchos cambios políticos en el país y perdimos el derecho a dar nuestra opinión.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p:cNvSpPr/>
          <p:nvPr/>
        </p:nvSpPr>
        <p:spPr>
          <a:xfrm>
            <a:off x="248135" y="5580625"/>
            <a:ext cx="1085564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Estudiamos las opciones y elegimos huir del país. Organizamos un equipaje* ligero y escapamos urgentemente.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p:cNvSpPr/>
          <p:nvPr/>
        </p:nvSpPr>
        <p:spPr>
          <a:xfrm>
            <a:off x="252116" y="4062453"/>
            <a:ext cx="1158251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 un año después decidimos tener un hijo, vuestro padre Gerardo y, más tarde, vuestra tía Jezabel.</a:t>
            </a:r>
            <a:endParaRPr kumimoji="0" lang="en-GB" sz="20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0" name="Rectangle 29"/>
          <p:cNvSpPr/>
          <p:nvPr/>
        </p:nvSpPr>
        <p:spPr>
          <a:xfrm>
            <a:off x="6649156" y="6387807"/>
            <a:ext cx="27751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prstClr val="white"/>
                </a:solidFill>
                <a:effectLst/>
                <a:uLnTx/>
                <a:uFillTx/>
                <a:latin typeface="Century Gothic" panose="020F0302020204030204"/>
                <a:ea typeface="+mn-ea"/>
                <a:cs typeface="+mn-cs"/>
              </a:rPr>
              <a:t>equipaje* = luggage</a:t>
            </a:r>
          </a:p>
        </p:txBody>
      </p:sp>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31" name="Title 1"/>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Affective responses</a:t>
            </a:r>
          </a:p>
        </p:txBody>
      </p:sp>
    </p:spTree>
    <p:extLst>
      <p:ext uri="{BB962C8B-B14F-4D97-AF65-F5344CB8AC3E}">
        <p14:creationId xmlns:p14="http://schemas.microsoft.com/office/powerpoint/2010/main" val="11489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4" grpId="0" animBg="1"/>
      <p:bldP spid="25" grpId="0"/>
      <p:bldP spid="26" grpId="0"/>
      <p:bldP spid="27" grpId="0"/>
      <p:bldP spid="2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8D1CCBCF-C7BB-4828-8C55-C8E9470AD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9713675" y="2708231"/>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0D208F79-B4CE-4FBC-8F10-D5557FC88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5996441" y="3585366"/>
            <a:ext cx="517321" cy="517320"/>
          </a:xfrm>
          <a:prstGeom prst="rect">
            <a:avLst/>
          </a:prstGeom>
        </p:spPr>
      </p:pic>
      <p:pic>
        <p:nvPicPr>
          <p:cNvPr id="7" name="Picture 6" descr="Icon&#10;&#10;Description automatically generated">
            <a:extLst>
              <a:ext uri="{FF2B5EF4-FFF2-40B4-BE49-F238E27FC236}">
                <a16:creationId xmlns:a16="http://schemas.microsoft.com/office/drawing/2014/main" id="{2A939E6B-76C0-4BE5-A4C9-72766CA538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8494476" y="4413627"/>
            <a:ext cx="517321" cy="517320"/>
          </a:xfrm>
          <a:prstGeom prst="rect">
            <a:avLst/>
          </a:prstGeom>
        </p:spPr>
      </p:pic>
    </p:spTree>
    <p:extLst>
      <p:ext uri="{BB962C8B-B14F-4D97-AF65-F5344CB8AC3E}">
        <p14:creationId xmlns:p14="http://schemas.microsoft.com/office/powerpoint/2010/main" val="2784630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C28637-21A0-4BFB-ACC3-F678E583D0C1}"/>
              </a:ext>
            </a:extLst>
          </p:cNvPr>
          <p:cNvSpPr>
            <a:spLocks noGrp="1"/>
          </p:cNvSpPr>
          <p:nvPr>
            <p:ph type="title"/>
          </p:nvPr>
        </p:nvSpPr>
        <p:spPr>
          <a:xfrm>
            <a:off x="0" y="213557"/>
            <a:ext cx="2557670" cy="647577"/>
          </a:xfrm>
        </p:spPr>
        <p:txBody>
          <a:bodyPr/>
          <a:lstStyle/>
          <a:p>
            <a:r>
              <a:rPr lang="en-GB" dirty="0"/>
              <a:t>CPD offer</a:t>
            </a:r>
          </a:p>
        </p:txBody>
      </p:sp>
      <p:sp>
        <p:nvSpPr>
          <p:cNvPr id="4" name="Google Shape;514;p53">
            <a:extLst>
              <a:ext uri="{FF2B5EF4-FFF2-40B4-BE49-F238E27FC236}">
                <a16:creationId xmlns:a16="http://schemas.microsoft.com/office/drawing/2014/main" id="{78C8E9F8-0E08-410C-A812-ED75B4415AF7}"/>
              </a:ext>
            </a:extLst>
          </p:cNvPr>
          <p:cNvSpPr txBox="1">
            <a:spLocks/>
          </p:cNvSpPr>
          <p:nvPr/>
        </p:nvSpPr>
        <p:spPr>
          <a:xfrm>
            <a:off x="301487" y="3799903"/>
            <a:ext cx="11983278" cy="4351338"/>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ts val="0"/>
              </a:spcBef>
              <a:buClr>
                <a:srgbClr val="1F3864"/>
              </a:buClr>
              <a:buSzPct val="100000"/>
              <a:buFont typeface="Arial" panose="020B0604020202020204" pitchFamily="34" charset="0"/>
              <a:buChar char="•"/>
            </a:pPr>
            <a:r>
              <a:rPr lang="en-US" sz="2000" dirty="0"/>
              <a:t>CPD course is </a:t>
            </a:r>
            <a:r>
              <a:rPr lang="en-US" sz="2000" b="1" dirty="0"/>
              <a:t>free</a:t>
            </a:r>
            <a:endParaRPr lang="en-US" sz="2000" dirty="0"/>
          </a:p>
          <a:p>
            <a:pPr marL="228600" indent="-228600">
              <a:buClr>
                <a:srgbClr val="1F3864"/>
              </a:buClr>
              <a:buSzPct val="100000"/>
              <a:buFont typeface="Arial" panose="020B0604020202020204" pitchFamily="34" charset="0"/>
              <a:buChar char="•"/>
            </a:pPr>
            <a:r>
              <a:rPr lang="en-US" sz="2000" dirty="0"/>
              <a:t>Content is research-informed languages teaching at KS3 and KS4</a:t>
            </a:r>
          </a:p>
          <a:p>
            <a:pPr marL="228600" indent="-228600">
              <a:buClr>
                <a:srgbClr val="1F3864"/>
              </a:buClr>
              <a:buSzPct val="100000"/>
              <a:buFont typeface="Arial" panose="020B0604020202020204" pitchFamily="34" charset="0"/>
              <a:buChar char="•"/>
            </a:pPr>
            <a:r>
              <a:rPr lang="en-US" sz="2000" dirty="0"/>
              <a:t>An online self-study version of the course is available for anyone to access for free (and to facilitate a cascade model)</a:t>
            </a:r>
          </a:p>
          <a:p>
            <a:pPr marL="228600" indent="-228600">
              <a:buClr>
                <a:srgbClr val="1F3864"/>
              </a:buClr>
              <a:buSzPct val="100000"/>
              <a:buFont typeface="Arial" panose="020B0604020202020204" pitchFamily="34" charset="0"/>
              <a:buChar char="•"/>
            </a:pPr>
            <a:r>
              <a:rPr lang="en-US" sz="2000" dirty="0"/>
              <a:t>There is also a blended model with live, online Teach Meets</a:t>
            </a:r>
          </a:p>
          <a:p>
            <a:pPr marL="228600" indent="-228600">
              <a:buClr>
                <a:srgbClr val="1F3864"/>
              </a:buClr>
              <a:buSzPct val="100000"/>
              <a:buFont typeface="Arial" panose="020B0604020202020204" pitchFamily="34" charset="0"/>
              <a:buChar char="•"/>
            </a:pPr>
            <a:r>
              <a:rPr lang="en-US" sz="2000" dirty="0"/>
              <a:t>There is a link to register for the course here: </a:t>
            </a:r>
            <a:r>
              <a:rPr lang="en-US" sz="2000" u="sng" dirty="0">
                <a:solidFill>
                  <a:schemeClr val="dk1"/>
                </a:solidFill>
                <a:hlinkClick r:id="rId3"/>
              </a:rPr>
              <a:t>www.ncelp.org/cpd</a:t>
            </a:r>
            <a:endParaRPr lang="en-US" sz="2000" dirty="0"/>
          </a:p>
          <a:p>
            <a:pPr marL="228600" indent="-87629">
              <a:buClr>
                <a:srgbClr val="1F3864"/>
              </a:buClr>
              <a:buSzPct val="100000"/>
            </a:pPr>
            <a:endParaRPr lang="en-US" sz="2000" dirty="0"/>
          </a:p>
          <a:p>
            <a:pPr marL="228600" indent="-87629">
              <a:buClr>
                <a:srgbClr val="1F3864"/>
              </a:buClr>
              <a:buSzPct val="100000"/>
            </a:pPr>
            <a:endParaRPr lang="en-US" sz="2000" dirty="0"/>
          </a:p>
        </p:txBody>
      </p:sp>
      <p:pic>
        <p:nvPicPr>
          <p:cNvPr id="9" name="Picture 8">
            <a:extLst>
              <a:ext uri="{FF2B5EF4-FFF2-40B4-BE49-F238E27FC236}">
                <a16:creationId xmlns:a16="http://schemas.microsoft.com/office/drawing/2014/main" id="{336DEA00-6E16-4878-AC83-B2F7DE0592CA}"/>
              </a:ext>
            </a:extLst>
          </p:cNvPr>
          <p:cNvPicPr>
            <a:picLocks noChangeAspect="1"/>
          </p:cNvPicPr>
          <p:nvPr/>
        </p:nvPicPr>
        <p:blipFill>
          <a:blip r:embed="rId4"/>
          <a:stretch>
            <a:fillRect/>
          </a:stretch>
        </p:blipFill>
        <p:spPr>
          <a:xfrm>
            <a:off x="2875722" y="162327"/>
            <a:ext cx="9316278" cy="3637576"/>
          </a:xfrm>
          <a:prstGeom prst="rect">
            <a:avLst/>
          </a:prstGeom>
        </p:spPr>
      </p:pic>
    </p:spTree>
    <p:extLst>
      <p:ext uri="{BB962C8B-B14F-4D97-AF65-F5344CB8AC3E}">
        <p14:creationId xmlns:p14="http://schemas.microsoft.com/office/powerpoint/2010/main" val="4470941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5EAD66-17DC-472E-8089-47F52C79B4CB}"/>
              </a:ext>
            </a:extLst>
          </p:cNvPr>
          <p:cNvSpPr>
            <a:spLocks noGrp="1"/>
          </p:cNvSpPr>
          <p:nvPr>
            <p:ph type="title"/>
          </p:nvPr>
        </p:nvSpPr>
        <p:spPr/>
        <p:txBody>
          <a:bodyPr/>
          <a:lstStyle/>
          <a:p>
            <a:r>
              <a:rPr lang="en-GB" dirty="0"/>
              <a:t>Evaluation</a:t>
            </a:r>
          </a:p>
        </p:txBody>
      </p:sp>
      <p:sp>
        <p:nvSpPr>
          <p:cNvPr id="4" name="Content Placeholder 3">
            <a:extLst>
              <a:ext uri="{FF2B5EF4-FFF2-40B4-BE49-F238E27FC236}">
                <a16:creationId xmlns:a16="http://schemas.microsoft.com/office/drawing/2014/main" id="{BBAB6178-9234-4120-A499-3D183C41F377}"/>
              </a:ext>
            </a:extLst>
          </p:cNvPr>
          <p:cNvSpPr txBox="1">
            <a:spLocks/>
          </p:cNvSpPr>
          <p:nvPr/>
        </p:nvSpPr>
        <p:spPr>
          <a:xfrm>
            <a:off x="194020" y="1065835"/>
            <a:ext cx="5014912" cy="35563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03124"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Thank you for your participation today.  Just before you go…</a:t>
            </a:r>
          </a:p>
          <a:p>
            <a:pPr marL="0" marR="0" lvl="0" indent="0" algn="l" defTabSz="903124"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03124"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Please take </a:t>
            </a:r>
            <a:r>
              <a:rPr lang="en-US" sz="2600" dirty="0">
                <a:solidFill>
                  <a:srgbClr val="4472C4">
                    <a:lumMod val="50000"/>
                  </a:srgbClr>
                </a:solidFill>
              </a:rPr>
              <a:t>less than one minute </a:t>
            </a:r>
            <a:r>
              <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complete this super short evaluation.</a:t>
            </a:r>
          </a:p>
        </p:txBody>
      </p:sp>
      <p:pic>
        <p:nvPicPr>
          <p:cNvPr id="5" name="Picture 4">
            <a:extLst>
              <a:ext uri="{FF2B5EF4-FFF2-40B4-BE49-F238E27FC236}">
                <a16:creationId xmlns:a16="http://schemas.microsoft.com/office/drawing/2014/main" id="{15E583E7-0179-4DB5-B4D4-3CB06517B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855" y="1758848"/>
            <a:ext cx="4517183" cy="3011456"/>
          </a:xfrm>
          <a:prstGeom prst="rect">
            <a:avLst/>
          </a:prstGeom>
        </p:spPr>
      </p:pic>
      <p:sp>
        <p:nvSpPr>
          <p:cNvPr id="6" name="Text Placeholder 1">
            <a:extLst>
              <a:ext uri="{FF2B5EF4-FFF2-40B4-BE49-F238E27FC236}">
                <a16:creationId xmlns:a16="http://schemas.microsoft.com/office/drawing/2014/main" id="{2CC1EAEE-D447-43A7-BC03-5690CF36F59F}"/>
              </a:ext>
            </a:extLst>
          </p:cNvPr>
          <p:cNvSpPr txBox="1">
            <a:spLocks/>
          </p:cNvSpPr>
          <p:nvPr/>
        </p:nvSpPr>
        <p:spPr>
          <a:xfrm>
            <a:off x="0" y="5198563"/>
            <a:ext cx="3425982" cy="14458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525050"/>
                </a:solidFill>
              </a:rPr>
              <a:t>Presenter: </a:t>
            </a:r>
            <a:br>
              <a:rPr lang="en-GB" sz="2000" dirty="0">
                <a:solidFill>
                  <a:srgbClr val="525050"/>
                </a:solidFill>
              </a:rPr>
            </a:br>
            <a:r>
              <a:rPr lang="en-GB" sz="2000" dirty="0">
                <a:solidFill>
                  <a:srgbClr val="525050"/>
                </a:solidFill>
              </a:rPr>
              <a:t>Rachel Hawkes</a:t>
            </a:r>
            <a:br>
              <a:rPr lang="en-GB" sz="2000" dirty="0">
                <a:solidFill>
                  <a:srgbClr val="525050"/>
                </a:solidFill>
              </a:rPr>
            </a:br>
            <a:r>
              <a:rPr lang="en-GB" sz="2000" dirty="0">
                <a:solidFill>
                  <a:srgbClr val="525050"/>
                </a:solidFill>
              </a:rPr>
              <a:t>@RachelHawkes60</a:t>
            </a:r>
            <a:br>
              <a:rPr lang="en-GB" sz="2000" dirty="0">
                <a:solidFill>
                  <a:srgbClr val="525050"/>
                </a:solidFill>
              </a:rPr>
            </a:br>
            <a:r>
              <a:rPr lang="en-GB" sz="2000" dirty="0">
                <a:hlinkClick r:id="rId4"/>
              </a:rPr>
              <a:t>www.rachelhawkes.com</a:t>
            </a:r>
            <a:r>
              <a:rPr lang="en-GB" sz="2000" dirty="0"/>
              <a:t> </a:t>
            </a:r>
          </a:p>
        </p:txBody>
      </p:sp>
      <p:pic>
        <p:nvPicPr>
          <p:cNvPr id="8" name="Picture 7" descr="Graphical user interface&#10;&#10;Description automatically generated with low confidence">
            <a:extLst>
              <a:ext uri="{FF2B5EF4-FFF2-40B4-BE49-F238E27FC236}">
                <a16:creationId xmlns:a16="http://schemas.microsoft.com/office/drawing/2014/main" id="{2BAC5E4B-A2F5-4DE6-88D4-87013A9680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10" t="28556" r="24418" b="27901"/>
          <a:stretch/>
        </p:blipFill>
        <p:spPr>
          <a:xfrm rot="621646">
            <a:off x="2746568" y="5704001"/>
            <a:ext cx="451007" cy="435004"/>
          </a:xfrm>
          <a:prstGeom prst="rect">
            <a:avLst/>
          </a:prstGeom>
        </p:spPr>
      </p:pic>
      <p:pic>
        <p:nvPicPr>
          <p:cNvPr id="9" name="Picture 8" descr="Logo&#10;&#10;Description automatically generated">
            <a:extLst>
              <a:ext uri="{FF2B5EF4-FFF2-40B4-BE49-F238E27FC236}">
                <a16:creationId xmlns:a16="http://schemas.microsoft.com/office/drawing/2014/main" id="{3B9538FD-8900-4B08-B0CA-1FDD6DBE7D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0049" y="4876047"/>
            <a:ext cx="689647" cy="881501"/>
          </a:xfrm>
          <a:prstGeom prst="rect">
            <a:avLst/>
          </a:prstGeom>
        </p:spPr>
      </p:pic>
      <p:pic>
        <p:nvPicPr>
          <p:cNvPr id="7" name="Picture 6" descr="Qr code&#10;&#10;Description automatically generated">
            <a:extLst>
              <a:ext uri="{FF2B5EF4-FFF2-40B4-BE49-F238E27FC236}">
                <a16:creationId xmlns:a16="http://schemas.microsoft.com/office/drawing/2014/main" id="{B930ECF9-CAA0-4796-B113-9427A0C9A6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9521" y="911385"/>
            <a:ext cx="2323057" cy="3011456"/>
          </a:xfrm>
          <a:prstGeom prst="rect">
            <a:avLst/>
          </a:prstGeom>
        </p:spPr>
      </p:pic>
    </p:spTree>
    <p:extLst>
      <p:ext uri="{BB962C8B-B14F-4D97-AF65-F5344CB8AC3E}">
        <p14:creationId xmlns:p14="http://schemas.microsoft.com/office/powerpoint/2010/main" val="21483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7"/>
          <p:cNvSpPr txBox="1">
            <a:spLocks noGrp="1"/>
          </p:cNvSpPr>
          <p:nvPr>
            <p:ph type="title"/>
          </p:nvPr>
        </p:nvSpPr>
        <p:spPr>
          <a:xfrm>
            <a:off x="497173" y="-351052"/>
            <a:ext cx="1140751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a:t>Main differences in 2022 Subject Content [1/2]</a:t>
            </a:r>
            <a:endParaRPr/>
          </a:p>
        </p:txBody>
      </p:sp>
      <p:sp>
        <p:nvSpPr>
          <p:cNvPr id="262" name="Google Shape;262;p7"/>
          <p:cNvSpPr txBox="1">
            <a:spLocks noGrp="1"/>
          </p:cNvSpPr>
          <p:nvPr>
            <p:ph type="body" idx="1"/>
          </p:nvPr>
        </p:nvSpPr>
        <p:spPr>
          <a:xfrm>
            <a:off x="497173" y="753980"/>
            <a:ext cx="11407516" cy="61040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F3864"/>
              </a:buClr>
              <a:buSzPts val="2400"/>
              <a:buChar char="•"/>
            </a:pPr>
            <a:r>
              <a:rPr lang="en-GB" sz="2400" b="1" dirty="0"/>
              <a:t>Sound-spelling correspondences (phonics) </a:t>
            </a:r>
            <a:r>
              <a:rPr lang="en-GB" sz="2400" dirty="0"/>
              <a:t>now included, so students demonstrate ability in:</a:t>
            </a:r>
            <a:endParaRPr dirty="0"/>
          </a:p>
          <a:p>
            <a:pPr marL="685800" lvl="1" indent="-228600" algn="l" rtl="0">
              <a:lnSpc>
                <a:spcPct val="90000"/>
              </a:lnSpc>
              <a:spcBef>
                <a:spcPts val="0"/>
              </a:spcBef>
              <a:spcAft>
                <a:spcPts val="0"/>
              </a:spcAft>
              <a:buSzPts val="2000"/>
              <a:buChar char="•"/>
            </a:pPr>
            <a:r>
              <a:rPr lang="en-GB" b="1" dirty="0"/>
              <a:t>transcription</a:t>
            </a:r>
            <a:r>
              <a:rPr lang="en-GB" dirty="0"/>
              <a:t> (dictation) and </a:t>
            </a:r>
            <a:endParaRPr dirty="0"/>
          </a:p>
          <a:p>
            <a:pPr marL="685800" lvl="1" indent="-228600" algn="l" rtl="0">
              <a:lnSpc>
                <a:spcPct val="90000"/>
              </a:lnSpc>
              <a:spcBef>
                <a:spcPts val="0"/>
              </a:spcBef>
              <a:spcAft>
                <a:spcPts val="0"/>
              </a:spcAft>
              <a:buSzPts val="2000"/>
              <a:buChar char="•"/>
            </a:pPr>
            <a:r>
              <a:rPr lang="en-GB" b="1" dirty="0"/>
              <a:t>decoding</a:t>
            </a:r>
            <a:r>
              <a:rPr lang="en-GB" dirty="0"/>
              <a:t> (reading aloud)</a:t>
            </a:r>
            <a:endParaRPr dirty="0"/>
          </a:p>
          <a:p>
            <a:pPr marL="228600" lvl="0" indent="-228600" algn="l" rtl="0">
              <a:lnSpc>
                <a:spcPct val="90000"/>
              </a:lnSpc>
              <a:spcBef>
                <a:spcPts val="1000"/>
              </a:spcBef>
              <a:spcAft>
                <a:spcPts val="0"/>
              </a:spcAft>
              <a:buClr>
                <a:srgbClr val="1F3864"/>
              </a:buClr>
              <a:buSzPts val="2400"/>
              <a:buChar char="•"/>
            </a:pPr>
            <a:r>
              <a:rPr lang="en-GB" sz="2400" b="1" dirty="0"/>
              <a:t>Vocabulary</a:t>
            </a:r>
            <a:r>
              <a:rPr lang="en-GB" sz="2400" dirty="0"/>
              <a:t> is specified (1200 [F],1700 [H] words, 85% from most common 2000 words, plus 30 multi-word phrases (of up to five words) and 20 cultural / geographical terms</a:t>
            </a:r>
            <a:endParaRPr dirty="0"/>
          </a:p>
          <a:p>
            <a:pPr marL="685800" lvl="1" indent="-228600" algn="l" rtl="0">
              <a:lnSpc>
                <a:spcPct val="90000"/>
              </a:lnSpc>
              <a:spcBef>
                <a:spcPts val="1000"/>
              </a:spcBef>
              <a:spcAft>
                <a:spcPts val="0"/>
              </a:spcAft>
              <a:buSzPts val="2000"/>
              <a:buChar char="•"/>
            </a:pPr>
            <a:r>
              <a:rPr lang="en-GB" dirty="0"/>
              <a:t>no </a:t>
            </a:r>
            <a:r>
              <a:rPr lang="en-GB" i="1" dirty="0"/>
              <a:t>assumptions</a:t>
            </a:r>
            <a:r>
              <a:rPr lang="en-GB" dirty="0"/>
              <a:t> are made about KS2/3 vocabulary</a:t>
            </a:r>
            <a:endParaRPr dirty="0"/>
          </a:p>
          <a:p>
            <a:pPr marL="228600" lvl="0" indent="-228600" algn="l" rtl="0">
              <a:lnSpc>
                <a:spcPct val="90000"/>
              </a:lnSpc>
              <a:spcBef>
                <a:spcPts val="1000"/>
              </a:spcBef>
              <a:spcAft>
                <a:spcPts val="0"/>
              </a:spcAft>
              <a:buClr>
                <a:srgbClr val="1F3864"/>
              </a:buClr>
              <a:buSzPts val="2400"/>
              <a:buChar char="•"/>
            </a:pPr>
            <a:r>
              <a:rPr lang="en-GB" sz="2400" b="1" dirty="0"/>
              <a:t>Grammar</a:t>
            </a:r>
            <a:r>
              <a:rPr lang="en-GB" sz="2400" dirty="0"/>
              <a:t> is much more clearly defined, and reduced overall</a:t>
            </a:r>
            <a:endParaRPr dirty="0"/>
          </a:p>
          <a:p>
            <a:pPr marL="228600" lvl="0" indent="-228600" algn="l" rtl="0">
              <a:lnSpc>
                <a:spcPct val="90000"/>
              </a:lnSpc>
              <a:spcBef>
                <a:spcPts val="1000"/>
              </a:spcBef>
              <a:spcAft>
                <a:spcPts val="0"/>
              </a:spcAft>
              <a:buSzPts val="2400"/>
              <a:buChar char="•"/>
            </a:pPr>
            <a:r>
              <a:rPr lang="en-GB" sz="2400" dirty="0"/>
              <a:t>Ofqual’s </a:t>
            </a:r>
            <a:r>
              <a:rPr lang="en-GB" sz="2400" b="1" dirty="0"/>
              <a:t>assessment objectives </a:t>
            </a:r>
            <a:r>
              <a:rPr lang="en-GB" sz="2400" dirty="0"/>
              <a:t>now accommodate the ‘mixed skills’ of transcription and read aloud: </a:t>
            </a:r>
            <a:endParaRPr dirty="0"/>
          </a:p>
          <a:p>
            <a:pPr marL="685800" lvl="1" indent="-228600" algn="l" rtl="0">
              <a:lnSpc>
                <a:spcPct val="90000"/>
              </a:lnSpc>
              <a:spcBef>
                <a:spcPts val="500"/>
              </a:spcBef>
              <a:spcAft>
                <a:spcPts val="0"/>
              </a:spcAft>
              <a:buSzPts val="2000"/>
              <a:buChar char="•"/>
            </a:pPr>
            <a:r>
              <a:rPr lang="en-GB" dirty="0"/>
              <a:t>45% understand and respond to written language in speaking and in writing; </a:t>
            </a:r>
            <a:endParaRPr dirty="0"/>
          </a:p>
          <a:p>
            <a:pPr marL="685800" lvl="1" indent="-228600" algn="l" rtl="0">
              <a:lnSpc>
                <a:spcPct val="90000"/>
              </a:lnSpc>
              <a:spcBef>
                <a:spcPts val="500"/>
              </a:spcBef>
              <a:spcAft>
                <a:spcPts val="0"/>
              </a:spcAft>
              <a:buSzPts val="2000"/>
              <a:buChar char="•"/>
            </a:pPr>
            <a:r>
              <a:rPr lang="en-GB" dirty="0"/>
              <a:t>35% understand and respond to spoken language in speaking and in writing; </a:t>
            </a:r>
            <a:endParaRPr dirty="0"/>
          </a:p>
          <a:p>
            <a:pPr marL="685800" lvl="1" indent="-228600" algn="l" rtl="0">
              <a:lnSpc>
                <a:spcPct val="90000"/>
              </a:lnSpc>
              <a:spcBef>
                <a:spcPts val="500"/>
              </a:spcBef>
              <a:spcAft>
                <a:spcPts val="0"/>
              </a:spcAft>
              <a:buSzPts val="2000"/>
              <a:buChar char="•"/>
            </a:pPr>
            <a:r>
              <a:rPr lang="en-GB" dirty="0"/>
              <a:t>20% demonstrate knowledge and accurate application of the grammar and vocabulary prescribed in the specification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1"/>
          <p:cNvSpPr txBox="1">
            <a:spLocks noGrp="1"/>
          </p:cNvSpPr>
          <p:nvPr>
            <p:ph type="title"/>
          </p:nvPr>
        </p:nvSpPr>
        <p:spPr>
          <a:xfrm>
            <a:off x="784484" y="0"/>
            <a:ext cx="11407516" cy="676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a:t>Main differences in 2022 Subject Content [2/2]</a:t>
            </a:r>
            <a:endParaRPr/>
          </a:p>
        </p:txBody>
      </p:sp>
      <p:sp>
        <p:nvSpPr>
          <p:cNvPr id="269" name="Google Shape;269;p41"/>
          <p:cNvSpPr txBox="1">
            <a:spLocks noGrp="1"/>
          </p:cNvSpPr>
          <p:nvPr>
            <p:ph type="body" idx="1"/>
          </p:nvPr>
        </p:nvSpPr>
        <p:spPr>
          <a:xfrm>
            <a:off x="497173" y="661355"/>
            <a:ext cx="11197653" cy="588491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1000"/>
              </a:spcBef>
              <a:spcAft>
                <a:spcPts val="0"/>
              </a:spcAft>
              <a:buSzPct val="100000"/>
              <a:buChar char="•"/>
            </a:pPr>
            <a:r>
              <a:rPr lang="en-GB" b="1" dirty="0"/>
              <a:t>Listening</a:t>
            </a:r>
            <a:r>
              <a:rPr lang="en-GB" dirty="0"/>
              <a:t> extracts will be at no faster than moderate pace, and contain only language from the defined list</a:t>
            </a:r>
            <a:endParaRPr dirty="0"/>
          </a:p>
          <a:p>
            <a:pPr marL="228600" lvl="0" indent="-228600" algn="l" rtl="0">
              <a:lnSpc>
                <a:spcPct val="90000"/>
              </a:lnSpc>
              <a:spcBef>
                <a:spcPts val="1000"/>
              </a:spcBef>
              <a:spcAft>
                <a:spcPts val="0"/>
              </a:spcAft>
              <a:buClr>
                <a:srgbClr val="1F3864"/>
              </a:buClr>
              <a:buSzPct val="100000"/>
              <a:buChar char="•"/>
            </a:pPr>
            <a:r>
              <a:rPr lang="en-GB" dirty="0"/>
              <a:t>In </a:t>
            </a:r>
            <a:r>
              <a:rPr lang="en-GB" b="1" dirty="0"/>
              <a:t>Reading</a:t>
            </a:r>
            <a:r>
              <a:rPr lang="en-GB" dirty="0"/>
              <a:t>:</a:t>
            </a:r>
            <a:endParaRPr dirty="0"/>
          </a:p>
          <a:p>
            <a:pPr marL="685800" lvl="1" indent="-228600" algn="l" rtl="0">
              <a:lnSpc>
                <a:spcPct val="90000"/>
              </a:lnSpc>
              <a:spcBef>
                <a:spcPts val="1000"/>
              </a:spcBef>
              <a:spcAft>
                <a:spcPts val="0"/>
              </a:spcAft>
              <a:buSzPct val="100000"/>
              <a:buChar char="•"/>
            </a:pPr>
            <a:r>
              <a:rPr lang="en-GB" dirty="0"/>
              <a:t>unknown language in H tier and F/H crossover reading texts (up to 2% of a text) will be glossed</a:t>
            </a:r>
            <a:endParaRPr dirty="0"/>
          </a:p>
          <a:p>
            <a:pPr marL="685800" lvl="1" indent="-228600" algn="l" rtl="0">
              <a:lnSpc>
                <a:spcPct val="90000"/>
              </a:lnSpc>
              <a:spcBef>
                <a:spcPts val="1000"/>
              </a:spcBef>
              <a:spcAft>
                <a:spcPts val="0"/>
              </a:spcAft>
              <a:buSzPct val="100000"/>
              <a:buChar char="•"/>
            </a:pPr>
            <a:r>
              <a:rPr lang="en-GB" dirty="0"/>
              <a:t>cognates can be included, making up to 2% of a text</a:t>
            </a:r>
            <a:endParaRPr dirty="0"/>
          </a:p>
          <a:p>
            <a:pPr marL="685800" lvl="1" indent="-228600" algn="l" rtl="0">
              <a:lnSpc>
                <a:spcPct val="90000"/>
              </a:lnSpc>
              <a:spcBef>
                <a:spcPts val="500"/>
              </a:spcBef>
              <a:spcAft>
                <a:spcPts val="0"/>
              </a:spcAft>
              <a:buSzPct val="100000"/>
              <a:buChar char="•"/>
            </a:pPr>
            <a:r>
              <a:rPr lang="en-GB" dirty="0"/>
              <a:t>infer meaning of words that are </a:t>
            </a:r>
            <a:r>
              <a:rPr lang="en-GB" b="1" i="1" dirty="0"/>
              <a:t>not</a:t>
            </a:r>
            <a:r>
              <a:rPr lang="en-GB" dirty="0"/>
              <a:t> on the list, when they are embedded in written sentences that have all </a:t>
            </a:r>
            <a:r>
              <a:rPr lang="en-GB" i="1" dirty="0"/>
              <a:t>other</a:t>
            </a:r>
            <a:r>
              <a:rPr lang="en-GB" dirty="0"/>
              <a:t> words </a:t>
            </a:r>
            <a:r>
              <a:rPr lang="en-GB" b="1" dirty="0"/>
              <a:t>on</a:t>
            </a:r>
            <a:r>
              <a:rPr lang="en-GB" dirty="0"/>
              <a:t> the list</a:t>
            </a:r>
            <a:endParaRPr dirty="0"/>
          </a:p>
          <a:p>
            <a:pPr marL="685800" lvl="1" indent="-228600" algn="l" rtl="0">
              <a:lnSpc>
                <a:spcPct val="90000"/>
              </a:lnSpc>
              <a:spcBef>
                <a:spcPts val="500"/>
              </a:spcBef>
              <a:spcAft>
                <a:spcPts val="0"/>
              </a:spcAft>
              <a:buSzPct val="100000"/>
              <a:buChar char="•"/>
            </a:pPr>
            <a:r>
              <a:rPr lang="en-GB" dirty="0"/>
              <a:t>derived or base forms of words (where the base or derived form is </a:t>
            </a:r>
            <a:r>
              <a:rPr lang="en-GB" b="1" dirty="0"/>
              <a:t>on </a:t>
            </a:r>
            <a:r>
              <a:rPr lang="en-GB" dirty="0"/>
              <a:t>the list), following patterns specified in the grammar annexes, can be included</a:t>
            </a:r>
            <a:endParaRPr dirty="0"/>
          </a:p>
          <a:p>
            <a:pPr marL="685800" lvl="1" indent="-228600" algn="l" rtl="0">
              <a:lnSpc>
                <a:spcPct val="90000"/>
              </a:lnSpc>
              <a:spcBef>
                <a:spcPts val="500"/>
              </a:spcBef>
              <a:spcAft>
                <a:spcPts val="0"/>
              </a:spcAft>
              <a:buSzPct val="100000"/>
              <a:buChar char="•"/>
            </a:pPr>
            <a:r>
              <a:rPr lang="en-GB" dirty="0"/>
              <a:t>no requirement to include, specifically, literary, authentic texts but they may be included</a:t>
            </a:r>
            <a:endParaRPr dirty="0"/>
          </a:p>
          <a:p>
            <a:pPr marL="228600" lvl="0" indent="-228600" algn="l" rtl="0">
              <a:lnSpc>
                <a:spcPct val="90000"/>
              </a:lnSpc>
              <a:spcBef>
                <a:spcPts val="1000"/>
              </a:spcBef>
              <a:spcAft>
                <a:spcPts val="0"/>
              </a:spcAft>
              <a:buSzPct val="100000"/>
              <a:buChar char="•"/>
            </a:pPr>
            <a:r>
              <a:rPr lang="en-GB" dirty="0"/>
              <a:t>Comprehension questions will be in English</a:t>
            </a:r>
            <a:endParaRPr dirty="0"/>
          </a:p>
          <a:p>
            <a:pPr marL="228600" lvl="0" indent="-228600" algn="l" rtl="0">
              <a:lnSpc>
                <a:spcPct val="90000"/>
              </a:lnSpc>
              <a:spcBef>
                <a:spcPts val="1000"/>
              </a:spcBef>
              <a:spcAft>
                <a:spcPts val="0"/>
              </a:spcAft>
              <a:buClr>
                <a:srgbClr val="1F3864"/>
              </a:buClr>
              <a:buSzPct val="100000"/>
              <a:buChar char="•"/>
            </a:pPr>
            <a:r>
              <a:rPr lang="en-GB" dirty="0"/>
              <a:t>Comprehension and production tasks may be at word and sentence level, and longer, as appropriate</a:t>
            </a:r>
            <a:endParaRPr dirty="0"/>
          </a:p>
          <a:p>
            <a:pPr marL="228600" lvl="0" indent="-228600" algn="l" rtl="0">
              <a:lnSpc>
                <a:spcPct val="90000"/>
              </a:lnSpc>
              <a:spcBef>
                <a:spcPts val="1000"/>
              </a:spcBef>
              <a:spcAft>
                <a:spcPts val="0"/>
              </a:spcAft>
              <a:buSzPct val="100000"/>
              <a:buChar char="•"/>
            </a:pPr>
            <a:r>
              <a:rPr lang="en-GB" dirty="0"/>
              <a:t>Tasks to understand </a:t>
            </a:r>
            <a:r>
              <a:rPr lang="en-GB" b="1" dirty="0"/>
              <a:t>and</a:t>
            </a:r>
            <a:r>
              <a:rPr lang="en-GB" dirty="0"/>
              <a:t> produce language can be accomplished with language only from the defined vocabulary and grammar lists</a:t>
            </a:r>
            <a:endParaRPr dirty="0"/>
          </a:p>
          <a:p>
            <a:pPr marL="228600" lvl="0" indent="-228600" algn="l" rtl="0">
              <a:lnSpc>
                <a:spcPct val="90000"/>
              </a:lnSpc>
              <a:spcBef>
                <a:spcPts val="1000"/>
              </a:spcBef>
              <a:spcAft>
                <a:spcPts val="0"/>
              </a:spcAft>
              <a:buSzPct val="100000"/>
              <a:buChar char="•"/>
            </a:pPr>
            <a:r>
              <a:rPr lang="en-GB" dirty="0"/>
              <a:t>Full credit will be given for successful production that uses language beyond the required content</a:t>
            </a:r>
            <a:endParaRPr dirty="0"/>
          </a:p>
          <a:p>
            <a:pPr marL="228600" lvl="0" indent="-228600" algn="l" rtl="0">
              <a:lnSpc>
                <a:spcPct val="90000"/>
              </a:lnSpc>
              <a:spcBef>
                <a:spcPts val="1000"/>
              </a:spcBef>
              <a:spcAft>
                <a:spcPts val="0"/>
              </a:spcAft>
              <a:buClr>
                <a:srgbClr val="1F3864"/>
              </a:buClr>
              <a:buSzPct val="100000"/>
              <a:buChar char="•"/>
            </a:pPr>
            <a:r>
              <a:rPr lang="en-GB" b="1" dirty="0"/>
              <a:t>Speaking</a:t>
            </a:r>
            <a:r>
              <a:rPr lang="en-GB" dirty="0"/>
              <a:t>:</a:t>
            </a:r>
            <a:endParaRPr dirty="0"/>
          </a:p>
          <a:p>
            <a:pPr marL="685800" lvl="1" indent="-228600" algn="l" rtl="0">
              <a:lnSpc>
                <a:spcPct val="90000"/>
              </a:lnSpc>
              <a:spcBef>
                <a:spcPts val="1000"/>
              </a:spcBef>
              <a:spcAft>
                <a:spcPts val="0"/>
              </a:spcAft>
              <a:buSzPct val="100000"/>
              <a:buChar char="•"/>
            </a:pPr>
            <a:r>
              <a:rPr lang="en-GB" dirty="0"/>
              <a:t>Role Play rubrics in English; question prompts can also be in English; </a:t>
            </a:r>
            <a:endParaRPr dirty="0"/>
          </a:p>
          <a:p>
            <a:pPr marL="685800" lvl="1" indent="-228600" algn="l" rtl="0">
              <a:lnSpc>
                <a:spcPct val="90000"/>
              </a:lnSpc>
              <a:spcBef>
                <a:spcPts val="1000"/>
              </a:spcBef>
              <a:spcAft>
                <a:spcPts val="0"/>
              </a:spcAft>
              <a:buSzPct val="100000"/>
              <a:buChar char="•"/>
            </a:pPr>
            <a:r>
              <a:rPr lang="en-GB" dirty="0"/>
              <a:t>short, unprepared conversations follow (a) the read aloud and (b) the description of the visual stimulus/stimuli</a:t>
            </a:r>
            <a:endParaRPr dirty="0"/>
          </a:p>
        </p:txBody>
      </p:sp>
    </p:spTree>
    <p:custDataLst>
      <p:tags r:id="rId1"/>
    </p:custDataLst>
    <p:extLst>
      <p:ext uri="{BB962C8B-B14F-4D97-AF65-F5344CB8AC3E}">
        <p14:creationId xmlns:p14="http://schemas.microsoft.com/office/powerpoint/2010/main" val="1750600027"/>
      </p:ext>
    </p:extLst>
  </p:cSld>
  <p:clrMapOvr>
    <a:masterClrMapping/>
  </p:clrMapOvr>
  <mc:AlternateContent xmlns:mc="http://schemas.openxmlformats.org/markup-compatibility/2006" xmlns:p14="http://schemas.microsoft.com/office/powerpoint/2010/main">
    <mc:Choice Requires="p14">
      <p:transition spd="slow" p14:dur="2000" advTm="319238"/>
    </mc:Choice>
    <mc:Fallback xmlns="">
      <p:transition spd="slow" advTm="3192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9">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18|3.9|17.3|12.7|53.9|0.7|24.1|39.9|21.2|5.6|15.8|15.3|8.4|0.4|16.4"/>
</p:tagLst>
</file>

<file path=ppt/tags/tag2.xml><?xml version="1.0" encoding="utf-8"?>
<p:tagLst xmlns:a="http://schemas.openxmlformats.org/drawingml/2006/main" xmlns:r="http://schemas.openxmlformats.org/officeDocument/2006/relationships" xmlns:p="http://schemas.openxmlformats.org/presentationml/2006/main">
  <p:tag name="TIMING" val="|6.9|4.8|0.8|12.9|1.1|6|0.7"/>
</p:tagLst>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1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3.xml><?xml version="1.0" encoding="utf-8"?>
<a:theme xmlns:a="http://schemas.openxmlformats.org/drawingml/2006/main" name="1_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rench_Master_Template" id="{8527CCA5-71F5-40AF-9879-95464AC507DC}" vid="{BB1D041E-3947-48A9-8945-D40BC9A5972F}"/>
    </a:ext>
  </a:extLst>
</a:theme>
</file>

<file path=ppt/theme/theme4.xml><?xml version="1.0" encoding="utf-8"?>
<a:theme xmlns:a="http://schemas.openxmlformats.org/drawingml/2006/main" name="2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982F5CE2-D3F8-4AFF-9576-D0A58E8991B0}" vid="{6453D56B-A987-4921-9ADA-D227D4A262D4}"/>
    </a:ext>
  </a:extLst>
</a:theme>
</file>

<file path=ppt/theme/theme5.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docProps/app.xml><?xml version="1.0" encoding="utf-8"?>
<Properties xmlns="http://schemas.openxmlformats.org/officeDocument/2006/extended-properties" xmlns:vt="http://schemas.openxmlformats.org/officeDocument/2006/docPropsVTypes">
  <Template>NCELP_Spanish_Powerpoint_Template</Template>
  <TotalTime>2894</TotalTime>
  <Words>22254</Words>
  <Application>Microsoft Office PowerPoint</Application>
  <PresentationFormat>Widescreen</PresentationFormat>
  <Paragraphs>1988</Paragraphs>
  <Slides>75</Slides>
  <Notes>69</Notes>
  <HiddenSlides>0</HiddenSlides>
  <MMClips>4</MMClips>
  <ScaleCrop>false</ScaleCrop>
  <HeadingPairs>
    <vt:vector size="8" baseType="variant">
      <vt:variant>
        <vt:lpstr>Fonts Used</vt:lpstr>
      </vt:variant>
      <vt:variant>
        <vt:i4>7</vt:i4>
      </vt:variant>
      <vt:variant>
        <vt:lpstr>Theme</vt:lpstr>
      </vt:variant>
      <vt:variant>
        <vt:i4>14</vt:i4>
      </vt:variant>
      <vt:variant>
        <vt:lpstr>Embedded OLE Servers</vt:lpstr>
      </vt:variant>
      <vt:variant>
        <vt:i4>1</vt:i4>
      </vt:variant>
      <vt:variant>
        <vt:lpstr>Slide Titles</vt:lpstr>
      </vt:variant>
      <vt:variant>
        <vt:i4>75</vt:i4>
      </vt:variant>
    </vt:vector>
  </HeadingPairs>
  <TitlesOfParts>
    <vt:vector size="97" baseType="lpstr">
      <vt:lpstr>Arial</vt:lpstr>
      <vt:lpstr>Calibri</vt:lpstr>
      <vt:lpstr>Century Gothic</vt:lpstr>
      <vt:lpstr>Roboto</vt:lpstr>
      <vt:lpstr>Tw Cen MT</vt:lpstr>
      <vt:lpstr>Twentieth Century</vt:lpstr>
      <vt:lpstr>Wingdings</vt:lpstr>
      <vt:lpstr>NCELP_German_2022</vt:lpstr>
      <vt:lpstr>1_Office Theme</vt:lpstr>
      <vt:lpstr>1_NCELP_German_2022</vt:lpstr>
      <vt:lpstr>2_NCELP_German_2022</vt:lpstr>
      <vt:lpstr>5_Office Theme</vt:lpstr>
      <vt:lpstr>7_Office Theme</vt:lpstr>
      <vt:lpstr>6_Office Theme</vt:lpstr>
      <vt:lpstr>2_Office Theme</vt:lpstr>
      <vt:lpstr>8_Office Theme</vt:lpstr>
      <vt:lpstr>3_Office Theme</vt:lpstr>
      <vt:lpstr>10_Office Theme</vt:lpstr>
      <vt:lpstr>13_Office Theme</vt:lpstr>
      <vt:lpstr>NCELP Theme</vt:lpstr>
      <vt:lpstr>Office Theme</vt:lpstr>
      <vt:lpstr>Bitmap Image</vt:lpstr>
      <vt:lpstr>PowerPoint Presentation</vt:lpstr>
      <vt:lpstr>Session overview</vt:lpstr>
      <vt:lpstr>Rationale for the GCSE review</vt:lpstr>
      <vt:lpstr>Session overview</vt:lpstr>
      <vt:lpstr>Issues identified with the current GCSE</vt:lpstr>
      <vt:lpstr>Session overview</vt:lpstr>
      <vt:lpstr>Areas of continuity between 2015 and 2022</vt:lpstr>
      <vt:lpstr>Main differences in 2022 Subject Content [1/2]</vt:lpstr>
      <vt:lpstr>Main differences in 2022 Subject Content [2/2]</vt:lpstr>
      <vt:lpstr>Session overview</vt:lpstr>
      <vt:lpstr>Implications for teaching of the new GCSE</vt:lpstr>
      <vt:lpstr>Vocabulary</vt:lpstr>
      <vt:lpstr>Quick wins [1] Identify words </vt:lpstr>
      <vt:lpstr>KS2 SOW and resources</vt:lpstr>
      <vt:lpstr>Quick wins [2] Spaced revisiting</vt:lpstr>
      <vt:lpstr>Example of use of word list</vt:lpstr>
      <vt:lpstr>Quick wins [3] Variety of practice</vt:lpstr>
      <vt:lpstr>PowerPoint Presentation</vt:lpstr>
      <vt:lpstr>Un viaje a Valencia</vt:lpstr>
      <vt:lpstr>Un viaje a Valencia</vt:lpstr>
      <vt:lpstr>Implications of the new GCSE</vt:lpstr>
      <vt:lpstr>Phonics</vt:lpstr>
      <vt:lpstr>French GCSE phonics</vt:lpstr>
      <vt:lpstr>German GCSE phonics</vt:lpstr>
      <vt:lpstr>Spanish GCSE phonics</vt:lpstr>
      <vt:lpstr>Phonics</vt:lpstr>
      <vt:lpstr>Phonetik - der Bodensee [1/2]</vt:lpstr>
      <vt:lpstr>PowerPoint Presentation</vt:lpstr>
      <vt:lpstr>Aquí tienes un mensaje de Lucía. ¡Faltan letras! Escucha y completa con las letras que no están. </vt:lpstr>
      <vt:lpstr>PowerPoint Presentation</vt:lpstr>
      <vt:lpstr>PowerPoint Presentation</vt:lpstr>
      <vt:lpstr>Phonetik</vt:lpstr>
      <vt:lpstr>PowerPoint Presentation</vt:lpstr>
      <vt:lpstr>PowerPoint Presentation</vt:lpstr>
      <vt:lpstr>Text exploitation: Don Quijote</vt:lpstr>
      <vt:lpstr>Fonética</vt:lpstr>
      <vt:lpstr>Fonética</vt:lpstr>
      <vt:lpstr>Estudiante A</vt:lpstr>
      <vt:lpstr>Estudiante A</vt:lpstr>
      <vt:lpstr>Implications of the new GCSE</vt:lpstr>
      <vt:lpstr>Speaking</vt:lpstr>
      <vt:lpstr>Towards the new GCSE</vt:lpstr>
      <vt:lpstr>Ways forward</vt:lpstr>
      <vt:lpstr>Escribir un poema nuevo</vt:lpstr>
      <vt:lpstr>Persona A</vt:lpstr>
      <vt:lpstr>Persona A</vt:lpstr>
      <vt:lpstr>Vas a Francia cada julio. Habla con tu compañero sobre un día en la playa allí.</vt:lpstr>
      <vt:lpstr>Persona A</vt:lpstr>
      <vt:lpstr>Persona B</vt:lpstr>
      <vt:lpstr>PowerPoint Presentation</vt:lpstr>
      <vt:lpstr>hablar / escuchar / escribir</vt:lpstr>
      <vt:lpstr>hablar / escuchar / escribir</vt:lpstr>
      <vt:lpstr>Puissance 4! (Connect 4)</vt:lpstr>
      <vt:lpstr>L’école au Sénégal</vt:lpstr>
      <vt:lpstr>hablar / escuchar</vt:lpstr>
      <vt:lpstr>hablar</vt:lpstr>
      <vt:lpstr>hablar</vt:lpstr>
      <vt:lpstr>Articulate! Un juego</vt:lpstr>
      <vt:lpstr>Articulate! English clues</vt:lpstr>
      <vt:lpstr>Implications of the new GCSE</vt:lpstr>
      <vt:lpstr>Reading</vt:lpstr>
      <vt:lpstr>Developing depth</vt:lpstr>
      <vt:lpstr>PowerPoint Presentation</vt:lpstr>
      <vt:lpstr>PowerPoint Presentation</vt:lpstr>
      <vt:lpstr>Longer text comprehension</vt:lpstr>
      <vt:lpstr>Wer …?</vt:lpstr>
      <vt:lpstr>Developing inferencing</vt:lpstr>
      <vt:lpstr>Examples of inference</vt:lpstr>
      <vt:lpstr>PowerPoint Presentation</vt:lpstr>
      <vt:lpstr>PowerPoint Presentation</vt:lpstr>
      <vt:lpstr>Quel est l’adverbe ?</vt:lpstr>
      <vt:lpstr>¿Cuál es tu opinión sobre la historia?</vt:lpstr>
      <vt:lpstr>Implications of the new GCSE</vt:lpstr>
      <vt:lpstr>CPD offer</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79</cp:revision>
  <dcterms:created xsi:type="dcterms:W3CDTF">2022-10-11T14:17:37Z</dcterms:created>
  <dcterms:modified xsi:type="dcterms:W3CDTF">2022-11-16T09:26:18Z</dcterms:modified>
</cp:coreProperties>
</file>