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158-EB81-4AB5-A897-8CF42CB012A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586B-00B5-4CF1-82F5-A89C0D9DE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935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158-EB81-4AB5-A897-8CF42CB012A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586B-00B5-4CF1-82F5-A89C0D9DE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78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158-EB81-4AB5-A897-8CF42CB012A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586B-00B5-4CF1-82F5-A89C0D9DE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053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158-EB81-4AB5-A897-8CF42CB012A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586B-00B5-4CF1-82F5-A89C0D9DE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16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158-EB81-4AB5-A897-8CF42CB012A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586B-00B5-4CF1-82F5-A89C0D9DE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49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158-EB81-4AB5-A897-8CF42CB012A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586B-00B5-4CF1-82F5-A89C0D9DE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69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158-EB81-4AB5-A897-8CF42CB012A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586B-00B5-4CF1-82F5-A89C0D9DE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23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158-EB81-4AB5-A897-8CF42CB012A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586B-00B5-4CF1-82F5-A89C0D9DE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75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158-EB81-4AB5-A897-8CF42CB012A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586B-00B5-4CF1-82F5-A89C0D9DE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81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158-EB81-4AB5-A897-8CF42CB012A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586B-00B5-4CF1-82F5-A89C0D9DE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341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158-EB81-4AB5-A897-8CF42CB012A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586B-00B5-4CF1-82F5-A89C0D9DE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0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28158-EB81-4AB5-A897-8CF42CB012A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8586B-00B5-4CF1-82F5-A89C0D9DE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657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12909" y="4888880"/>
            <a:ext cx="6856244" cy="30603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ítulo 4">
            <a:extLst>
              <a:ext uri="{FF2B5EF4-FFF2-40B4-BE49-F238E27FC236}">
                <a16:creationId xmlns:a16="http://schemas.microsoft.com/office/drawing/2014/main" id="{3DBC23A1-F41B-8D49-ABF0-6843CE8E4B2E}"/>
              </a:ext>
            </a:extLst>
          </p:cNvPr>
          <p:cNvSpPr txBox="1">
            <a:spLocks/>
          </p:cNvSpPr>
          <p:nvPr/>
        </p:nvSpPr>
        <p:spPr>
          <a:xfrm>
            <a:off x="774794" y="36622"/>
            <a:ext cx="2514601" cy="40230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Persona A</a:t>
            </a:r>
            <a:endParaRPr lang="x-none" sz="20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0" name="Tabla 7">
            <a:extLst>
              <a:ext uri="{FF2B5EF4-FFF2-40B4-BE49-F238E27FC236}">
                <a16:creationId xmlns:a16="http://schemas.microsoft.com/office/drawing/2014/main" id="{8056B08B-757B-404A-8807-E4F87174D5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779527"/>
              </p:ext>
            </p:extLst>
          </p:nvPr>
        </p:nvGraphicFramePr>
        <p:xfrm>
          <a:off x="113058" y="420988"/>
          <a:ext cx="3327973" cy="4229277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52298">
                  <a:extLst>
                    <a:ext uri="{9D8B030D-6E8A-4147-A177-3AD203B41FA5}">
                      <a16:colId xmlns:a16="http://schemas.microsoft.com/office/drawing/2014/main" val="4036513689"/>
                    </a:ext>
                  </a:extLst>
                </a:gridCol>
                <a:gridCol w="2875675">
                  <a:extLst>
                    <a:ext uri="{9D8B030D-6E8A-4147-A177-3AD203B41FA5}">
                      <a16:colId xmlns:a16="http://schemas.microsoft.com/office/drawing/2014/main" val="194095337"/>
                    </a:ext>
                  </a:extLst>
                </a:gridCol>
              </a:tblGrid>
              <a:tr h="657270">
                <a:tc>
                  <a:txBody>
                    <a:bodyPr/>
                    <a:lstStyle/>
                    <a:p>
                      <a:endParaRPr lang="x-none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E66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4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Lee las frases en español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9097406"/>
                  </a:ext>
                </a:extLst>
              </a:tr>
              <a:tr h="675816">
                <a:tc>
                  <a:txBody>
                    <a:bodyPr/>
                    <a:lstStyle/>
                    <a:p>
                      <a:r>
                        <a:rPr lang="x-none" sz="14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Aymara and quechua </a:t>
                      </a:r>
                      <a:r>
                        <a:rPr lang="es-ES" sz="16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can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be important in schools.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3986981"/>
                  </a:ext>
                </a:extLst>
              </a:tr>
              <a:tr h="868743">
                <a:tc>
                  <a:txBody>
                    <a:bodyPr/>
                    <a:lstStyle/>
                    <a:p>
                      <a:r>
                        <a:rPr lang="x-none" sz="14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err="1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600" dirty="0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mountains</a:t>
                      </a:r>
                      <a:r>
                        <a:rPr lang="es-ES" sz="1600" dirty="0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b="1" dirty="0" err="1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have</a:t>
                      </a:r>
                      <a:r>
                        <a:rPr lang="es-ES" sz="1600" b="0" dirty="0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b="0" dirty="0" err="1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an</a:t>
                      </a:r>
                      <a:r>
                        <a:rPr lang="es-ES" sz="1600" b="0" dirty="0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b="0" dirty="0" err="1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altitude</a:t>
                      </a:r>
                      <a:r>
                        <a:rPr lang="es-ES" sz="1600" b="0" baseline="0" dirty="0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ES" sz="1600" b="0" baseline="0" dirty="0" err="1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six</a:t>
                      </a:r>
                      <a:r>
                        <a:rPr lang="es-ES" sz="1600" b="0" baseline="0" dirty="0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b="0" baseline="0" dirty="0" err="1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thousand</a:t>
                      </a:r>
                      <a:r>
                        <a:rPr lang="es-ES" sz="1600" b="0" baseline="0" dirty="0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metres</a:t>
                      </a:r>
                      <a:r>
                        <a:rPr lang="es-ES" sz="1600" dirty="0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s-ES" sz="160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756728"/>
                  </a:ext>
                </a:extLst>
              </a:tr>
              <a:tr h="675816">
                <a:tc>
                  <a:txBody>
                    <a:bodyPr/>
                    <a:lstStyle/>
                    <a:p>
                      <a:r>
                        <a:rPr lang="x-none" sz="14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dry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landscape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b="1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covers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high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part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region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4794354"/>
                  </a:ext>
                </a:extLst>
              </a:tr>
              <a:tr h="675816">
                <a:tc>
                  <a:txBody>
                    <a:bodyPr/>
                    <a:lstStyle/>
                    <a:p>
                      <a:r>
                        <a:rPr lang="x-none" sz="14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Bolivia </a:t>
                      </a:r>
                      <a:r>
                        <a:rPr lang="es-ES" sz="16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has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a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border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with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five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countries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8873225"/>
                  </a:ext>
                </a:extLst>
              </a:tr>
              <a:tr h="675816">
                <a:tc>
                  <a:txBody>
                    <a:bodyPr/>
                    <a:lstStyle/>
                    <a:p>
                      <a:r>
                        <a:rPr lang="x-none" sz="14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heat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b="1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disappears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in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high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part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country.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7122629"/>
                  </a:ext>
                </a:extLst>
              </a:tr>
            </a:tbl>
          </a:graphicData>
        </a:graphic>
      </p:graphicFrame>
      <p:graphicFrame>
        <p:nvGraphicFramePr>
          <p:cNvPr id="62" name="Tabla 17">
            <a:extLst>
              <a:ext uri="{FF2B5EF4-FFF2-40B4-BE49-F238E27FC236}">
                <a16:creationId xmlns:a16="http://schemas.microsoft.com/office/drawing/2014/main" id="{7880D3F5-4C26-C643-917C-CC4F966333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827685"/>
              </p:ext>
            </p:extLst>
          </p:nvPr>
        </p:nvGraphicFramePr>
        <p:xfrm>
          <a:off x="3537285" y="420991"/>
          <a:ext cx="3152274" cy="422927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28417">
                  <a:extLst>
                    <a:ext uri="{9D8B030D-6E8A-4147-A177-3AD203B41FA5}">
                      <a16:colId xmlns:a16="http://schemas.microsoft.com/office/drawing/2014/main" val="4036513689"/>
                    </a:ext>
                  </a:extLst>
                </a:gridCol>
                <a:gridCol w="2723857">
                  <a:extLst>
                    <a:ext uri="{9D8B030D-6E8A-4147-A177-3AD203B41FA5}">
                      <a16:colId xmlns:a16="http://schemas.microsoft.com/office/drawing/2014/main" val="194095337"/>
                    </a:ext>
                  </a:extLst>
                </a:gridCol>
              </a:tblGrid>
              <a:tr h="649820">
                <a:tc>
                  <a:txBody>
                    <a:bodyPr/>
                    <a:lstStyle/>
                    <a:p>
                      <a:endParaRPr lang="x-none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E66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Lee las frases en español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9097406"/>
                  </a:ext>
                </a:extLst>
              </a:tr>
              <a:tr h="645650">
                <a:tc>
                  <a:txBody>
                    <a:bodyPr/>
                    <a:lstStyle/>
                    <a:p>
                      <a:r>
                        <a:rPr lang="x-none" sz="16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err="1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600" dirty="0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climate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b="1" dirty="0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can</a:t>
                      </a:r>
                      <a:r>
                        <a:rPr lang="es-ES" sz="1600" dirty="0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change</a:t>
                      </a:r>
                      <a:r>
                        <a:rPr lang="es-ES" sz="1600" dirty="0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a </a:t>
                      </a:r>
                      <a:r>
                        <a:rPr lang="es-ES" sz="1600" dirty="0" err="1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lot</a:t>
                      </a:r>
                      <a:r>
                        <a:rPr lang="es-ES" sz="1600" dirty="0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s-ES" sz="160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3986981"/>
                  </a:ext>
                </a:extLst>
              </a:tr>
              <a:tr h="952605">
                <a:tc>
                  <a:txBody>
                    <a:bodyPr/>
                    <a:lstStyle/>
                    <a:p>
                      <a:r>
                        <a:rPr lang="x-none" sz="16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students</a:t>
                      </a:r>
                      <a:r>
                        <a:rPr lang="es-ES" sz="1600" dirty="0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in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school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b="1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must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learn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Spanish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and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another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language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756728"/>
                  </a:ext>
                </a:extLst>
              </a:tr>
              <a:tr h="566039">
                <a:tc>
                  <a:txBody>
                    <a:bodyPr/>
                    <a:lstStyle/>
                    <a:p>
                      <a:r>
                        <a:rPr lang="x-none" sz="16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Colombia </a:t>
                      </a:r>
                      <a:r>
                        <a:rPr lang="es-ES" sz="1600" b="1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does</a:t>
                      </a:r>
                      <a:r>
                        <a:rPr lang="es-ES" sz="16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b="1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not</a:t>
                      </a:r>
                      <a:r>
                        <a:rPr lang="es-ES" sz="16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b="1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have</a:t>
                      </a:r>
                      <a:r>
                        <a:rPr lang="es-ES" sz="16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border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with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Bolivia.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4794354"/>
                  </a:ext>
                </a:extLst>
              </a:tr>
              <a:tr h="804371">
                <a:tc>
                  <a:txBody>
                    <a:bodyPr/>
                    <a:lstStyle/>
                    <a:p>
                      <a:r>
                        <a:rPr lang="x-none" sz="16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green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landscapes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b="1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disappear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in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mountains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8873225"/>
                  </a:ext>
                </a:extLst>
              </a:tr>
              <a:tr h="566039">
                <a:tc>
                  <a:txBody>
                    <a:bodyPr/>
                    <a:lstStyle/>
                    <a:p>
                      <a:r>
                        <a:rPr lang="x-none" sz="16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jungle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can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have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a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lot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of rain.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7122629"/>
                  </a:ext>
                </a:extLst>
              </a:tr>
            </a:tbl>
          </a:graphicData>
        </a:graphic>
      </p:graphicFrame>
      <p:sp>
        <p:nvSpPr>
          <p:cNvPr id="63" name="Título 4">
            <a:extLst>
              <a:ext uri="{FF2B5EF4-FFF2-40B4-BE49-F238E27FC236}">
                <a16:creationId xmlns:a16="http://schemas.microsoft.com/office/drawing/2014/main" id="{2ED494CD-0E75-A143-A910-20683FDA8A21}"/>
              </a:ext>
            </a:extLst>
          </p:cNvPr>
          <p:cNvSpPr txBox="1">
            <a:spLocks/>
          </p:cNvSpPr>
          <p:nvPr/>
        </p:nvSpPr>
        <p:spPr>
          <a:xfrm>
            <a:off x="4343399" y="36622"/>
            <a:ext cx="2514601" cy="402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Persona B</a:t>
            </a:r>
            <a:endParaRPr lang="x-none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5" name="Título 4">
            <a:extLst>
              <a:ext uri="{FF2B5EF4-FFF2-40B4-BE49-F238E27FC236}">
                <a16:creationId xmlns:a16="http://schemas.microsoft.com/office/drawing/2014/main" id="{3DBC23A1-F41B-8D49-ABF0-6843CE8E4B2E}"/>
              </a:ext>
            </a:extLst>
          </p:cNvPr>
          <p:cNvSpPr txBox="1">
            <a:spLocks/>
          </p:cNvSpPr>
          <p:nvPr/>
        </p:nvSpPr>
        <p:spPr>
          <a:xfrm>
            <a:off x="774794" y="4977058"/>
            <a:ext cx="2514601" cy="40230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Persona A</a:t>
            </a:r>
            <a:endParaRPr lang="x-none" sz="20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4" name="Tabla 7">
            <a:extLst>
              <a:ext uri="{FF2B5EF4-FFF2-40B4-BE49-F238E27FC236}">
                <a16:creationId xmlns:a16="http://schemas.microsoft.com/office/drawing/2014/main" id="{8056B08B-757B-404A-8807-E4F87174D5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755031"/>
              </p:ext>
            </p:extLst>
          </p:nvPr>
        </p:nvGraphicFramePr>
        <p:xfrm>
          <a:off x="113058" y="5361424"/>
          <a:ext cx="3327973" cy="4229277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52298">
                  <a:extLst>
                    <a:ext uri="{9D8B030D-6E8A-4147-A177-3AD203B41FA5}">
                      <a16:colId xmlns:a16="http://schemas.microsoft.com/office/drawing/2014/main" val="4036513689"/>
                    </a:ext>
                  </a:extLst>
                </a:gridCol>
                <a:gridCol w="2875675">
                  <a:extLst>
                    <a:ext uri="{9D8B030D-6E8A-4147-A177-3AD203B41FA5}">
                      <a16:colId xmlns:a16="http://schemas.microsoft.com/office/drawing/2014/main" val="194095337"/>
                    </a:ext>
                  </a:extLst>
                </a:gridCol>
              </a:tblGrid>
              <a:tr h="657270">
                <a:tc>
                  <a:txBody>
                    <a:bodyPr/>
                    <a:lstStyle/>
                    <a:p>
                      <a:endParaRPr lang="x-none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E66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4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Lee las frases en español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9097406"/>
                  </a:ext>
                </a:extLst>
              </a:tr>
              <a:tr h="675816">
                <a:tc>
                  <a:txBody>
                    <a:bodyPr/>
                    <a:lstStyle/>
                    <a:p>
                      <a:r>
                        <a:rPr lang="x-none" sz="14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Aymara and quechua </a:t>
                      </a:r>
                      <a:r>
                        <a:rPr lang="es-ES" sz="16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can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be important in schools.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3986981"/>
                  </a:ext>
                </a:extLst>
              </a:tr>
              <a:tr h="868743">
                <a:tc>
                  <a:txBody>
                    <a:bodyPr/>
                    <a:lstStyle/>
                    <a:p>
                      <a:r>
                        <a:rPr lang="x-none" sz="14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err="1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600" dirty="0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mountains</a:t>
                      </a:r>
                      <a:r>
                        <a:rPr lang="es-ES" sz="1600" dirty="0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b="1" dirty="0" err="1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have</a:t>
                      </a:r>
                      <a:r>
                        <a:rPr lang="es-ES" sz="1600" b="0" dirty="0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b="0" dirty="0" err="1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an</a:t>
                      </a:r>
                      <a:r>
                        <a:rPr lang="es-ES" sz="1600" b="0" dirty="0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b="0" dirty="0" err="1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altitude</a:t>
                      </a:r>
                      <a:r>
                        <a:rPr lang="es-ES" sz="1600" b="0" baseline="0" dirty="0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ES" sz="1600" b="0" baseline="0" dirty="0" err="1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six</a:t>
                      </a:r>
                      <a:r>
                        <a:rPr lang="es-ES" sz="1600" b="0" baseline="0" dirty="0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b="0" baseline="0" dirty="0" err="1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thousand</a:t>
                      </a:r>
                      <a:r>
                        <a:rPr lang="es-ES" sz="1600" b="0" baseline="0" dirty="0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metres</a:t>
                      </a:r>
                      <a:r>
                        <a:rPr lang="es-ES" sz="1600" dirty="0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s-ES" sz="160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756728"/>
                  </a:ext>
                </a:extLst>
              </a:tr>
              <a:tr h="675816">
                <a:tc>
                  <a:txBody>
                    <a:bodyPr/>
                    <a:lstStyle/>
                    <a:p>
                      <a:r>
                        <a:rPr lang="x-none" sz="14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dry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landscape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b="1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covers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high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part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region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4794354"/>
                  </a:ext>
                </a:extLst>
              </a:tr>
              <a:tr h="675816">
                <a:tc>
                  <a:txBody>
                    <a:bodyPr/>
                    <a:lstStyle/>
                    <a:p>
                      <a:r>
                        <a:rPr lang="x-none" sz="14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Bolivia </a:t>
                      </a:r>
                      <a:r>
                        <a:rPr lang="es-ES" sz="16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has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a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border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with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five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countries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8873225"/>
                  </a:ext>
                </a:extLst>
              </a:tr>
              <a:tr h="675816">
                <a:tc>
                  <a:txBody>
                    <a:bodyPr/>
                    <a:lstStyle/>
                    <a:p>
                      <a:r>
                        <a:rPr lang="x-none" sz="14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heat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b="1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disappears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in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high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part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country.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7122629"/>
                  </a:ext>
                </a:extLst>
              </a:tr>
            </a:tbl>
          </a:graphicData>
        </a:graphic>
      </p:graphicFrame>
      <p:graphicFrame>
        <p:nvGraphicFramePr>
          <p:cNvPr id="95" name="Tabla 17">
            <a:extLst>
              <a:ext uri="{FF2B5EF4-FFF2-40B4-BE49-F238E27FC236}">
                <a16:creationId xmlns:a16="http://schemas.microsoft.com/office/drawing/2014/main" id="{7880D3F5-4C26-C643-917C-CC4F966333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039277"/>
              </p:ext>
            </p:extLst>
          </p:nvPr>
        </p:nvGraphicFramePr>
        <p:xfrm>
          <a:off x="3537285" y="5361427"/>
          <a:ext cx="3152274" cy="422927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28417">
                  <a:extLst>
                    <a:ext uri="{9D8B030D-6E8A-4147-A177-3AD203B41FA5}">
                      <a16:colId xmlns:a16="http://schemas.microsoft.com/office/drawing/2014/main" val="4036513689"/>
                    </a:ext>
                  </a:extLst>
                </a:gridCol>
                <a:gridCol w="2723857">
                  <a:extLst>
                    <a:ext uri="{9D8B030D-6E8A-4147-A177-3AD203B41FA5}">
                      <a16:colId xmlns:a16="http://schemas.microsoft.com/office/drawing/2014/main" val="194095337"/>
                    </a:ext>
                  </a:extLst>
                </a:gridCol>
              </a:tblGrid>
              <a:tr h="649820">
                <a:tc>
                  <a:txBody>
                    <a:bodyPr/>
                    <a:lstStyle/>
                    <a:p>
                      <a:endParaRPr lang="x-none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E667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Lee las frases en español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9097406"/>
                  </a:ext>
                </a:extLst>
              </a:tr>
              <a:tr h="645650">
                <a:tc>
                  <a:txBody>
                    <a:bodyPr/>
                    <a:lstStyle/>
                    <a:p>
                      <a:r>
                        <a:rPr lang="x-none" sz="16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err="1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600" dirty="0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climate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b="1" dirty="0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can</a:t>
                      </a:r>
                      <a:r>
                        <a:rPr lang="es-ES" sz="1600" dirty="0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change</a:t>
                      </a:r>
                      <a:r>
                        <a:rPr lang="es-ES" sz="1600" dirty="0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a </a:t>
                      </a:r>
                      <a:r>
                        <a:rPr lang="es-ES" sz="1600" dirty="0" err="1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lot</a:t>
                      </a:r>
                      <a:r>
                        <a:rPr lang="es-ES" sz="1600" dirty="0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s-ES" sz="160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3986981"/>
                  </a:ext>
                </a:extLst>
              </a:tr>
              <a:tr h="952605">
                <a:tc>
                  <a:txBody>
                    <a:bodyPr/>
                    <a:lstStyle/>
                    <a:p>
                      <a:r>
                        <a:rPr lang="x-none" sz="16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students</a:t>
                      </a:r>
                      <a:r>
                        <a:rPr lang="es-ES" sz="1600" dirty="0" smtClean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in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school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b="1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must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learn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Spanish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and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another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language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756728"/>
                  </a:ext>
                </a:extLst>
              </a:tr>
              <a:tr h="566039">
                <a:tc>
                  <a:txBody>
                    <a:bodyPr/>
                    <a:lstStyle/>
                    <a:p>
                      <a:r>
                        <a:rPr lang="x-none" sz="16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Colombia </a:t>
                      </a:r>
                      <a:r>
                        <a:rPr lang="es-ES" sz="1600" b="1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does</a:t>
                      </a:r>
                      <a:r>
                        <a:rPr lang="es-ES" sz="16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b="1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not</a:t>
                      </a:r>
                      <a:r>
                        <a:rPr lang="es-ES" sz="16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b="1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have</a:t>
                      </a:r>
                      <a:r>
                        <a:rPr lang="es-ES" sz="16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border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with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Bolivia.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4794354"/>
                  </a:ext>
                </a:extLst>
              </a:tr>
              <a:tr h="804371">
                <a:tc>
                  <a:txBody>
                    <a:bodyPr/>
                    <a:lstStyle/>
                    <a:p>
                      <a:r>
                        <a:rPr lang="x-none" sz="16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green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landscapes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b="1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disappear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in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mountains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8873225"/>
                  </a:ext>
                </a:extLst>
              </a:tr>
              <a:tr h="566039">
                <a:tc>
                  <a:txBody>
                    <a:bodyPr/>
                    <a:lstStyle/>
                    <a:p>
                      <a:r>
                        <a:rPr lang="x-none" sz="16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jungle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can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have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a </a:t>
                      </a:r>
                      <a:r>
                        <a:rPr lang="es-ES" sz="160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lot</a:t>
                      </a:r>
                      <a:r>
                        <a:rPr lang="es-ES" sz="16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of rain.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7122629"/>
                  </a:ext>
                </a:extLst>
              </a:tr>
            </a:tbl>
          </a:graphicData>
        </a:graphic>
      </p:graphicFrame>
      <p:sp>
        <p:nvSpPr>
          <p:cNvPr id="96" name="Título 4">
            <a:extLst>
              <a:ext uri="{FF2B5EF4-FFF2-40B4-BE49-F238E27FC236}">
                <a16:creationId xmlns:a16="http://schemas.microsoft.com/office/drawing/2014/main" id="{2ED494CD-0E75-A143-A910-20683FDA8A21}"/>
              </a:ext>
            </a:extLst>
          </p:cNvPr>
          <p:cNvSpPr txBox="1">
            <a:spLocks/>
          </p:cNvSpPr>
          <p:nvPr/>
        </p:nvSpPr>
        <p:spPr>
          <a:xfrm>
            <a:off x="4343399" y="4977058"/>
            <a:ext cx="2514601" cy="402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Persona B</a:t>
            </a:r>
            <a:endParaRPr lang="x-none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73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236</Words>
  <Application>Microsoft Office PowerPoint</Application>
  <PresentationFormat>A4 Paper (210x297 mm)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Avery</dc:creator>
  <cp:lastModifiedBy>Nicholas Avery</cp:lastModifiedBy>
  <cp:revision>4</cp:revision>
  <dcterms:created xsi:type="dcterms:W3CDTF">2020-09-11T13:41:12Z</dcterms:created>
  <dcterms:modified xsi:type="dcterms:W3CDTF">2020-09-11T13:54:31Z</dcterms:modified>
</cp:coreProperties>
</file>