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7" r:id="rId2"/>
    <p:sldId id="497" r:id="rId3"/>
    <p:sldId id="498" r:id="rId4"/>
    <p:sldId id="258" r:id="rId5"/>
    <p:sldId id="499" r:id="rId6"/>
    <p:sldId id="425" r:id="rId7"/>
    <p:sldId id="500" r:id="rId8"/>
    <p:sldId id="501" r:id="rId9"/>
    <p:sldId id="502" r:id="rId10"/>
    <p:sldId id="503" r:id="rId11"/>
    <p:sldId id="409" r:id="rId12"/>
    <p:sldId id="515" r:id="rId13"/>
    <p:sldId id="516" r:id="rId14"/>
    <p:sldId id="517" r:id="rId15"/>
    <p:sldId id="519" r:id="rId16"/>
    <p:sldId id="504" r:id="rId17"/>
    <p:sldId id="505" r:id="rId18"/>
    <p:sldId id="506" r:id="rId19"/>
    <p:sldId id="336" r:id="rId20"/>
    <p:sldId id="514" r:id="rId21"/>
    <p:sldId id="260" r:id="rId22"/>
    <p:sldId id="261" r:id="rId23"/>
    <p:sldId id="262" r:id="rId24"/>
    <p:sldId id="263" r:id="rId25"/>
    <p:sldId id="507" r:id="rId26"/>
    <p:sldId id="508" r:id="rId27"/>
    <p:sldId id="509" r:id="rId28"/>
    <p:sldId id="513" r:id="rId29"/>
    <p:sldId id="510" r:id="rId30"/>
    <p:sldId id="259" r:id="rId31"/>
    <p:sldId id="511" r:id="rId32"/>
    <p:sldId id="469" r:id="rId33"/>
    <p:sldId id="512" r:id="rId34"/>
    <p:sldId id="52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2" clrIdx="0">
    <p:extLst>
      <p:ext uri="{19B8F6BF-5375-455C-9EA6-DF929625EA0E}">
        <p15:presenceInfo xmlns:p15="http://schemas.microsoft.com/office/powerpoint/2012/main" userId="S::RHawkes@combertonvc.org::5e669c2b-3608-40aa-930e-cb573f7025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864"/>
    <a:srgbClr val="F66400"/>
    <a:srgbClr val="E25B00"/>
    <a:srgbClr val="EE6000"/>
    <a:srgbClr val="115076"/>
    <a:srgbClr val="FBF0D5"/>
    <a:srgbClr val="E3EAFD"/>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68" autoAdjust="0"/>
    <p:restoredTop sz="66667" autoAdjust="0"/>
  </p:normalViewPr>
  <p:slideViewPr>
    <p:cSldViewPr snapToGrid="0">
      <p:cViewPr varScale="1">
        <p:scale>
          <a:sx n="77" d="100"/>
          <a:sy n="77" d="100"/>
        </p:scale>
        <p:origin x="1950" y="78"/>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11/10/2020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theguardian.com/environment/2016/nov/28/shrinking-glaciers-state-of-emergency-drought-bolivia"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worldpopulationreview.com/languages/bolivia" TargetMode="External"/><Relationship Id="rId4" Type="http://schemas.openxmlformats.org/officeDocument/2006/relationships/hyperlink" Target="http://documents1.worldbank.org/curated/en/997641468187732081/pdf/97834-REVISED-BRI-PUBLIC-ADD-AUTHORS-Box393179B.pdf"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unsplash.com/@alanaut24"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unsplash.com/@gcoppa"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unsplash.com/@sanderlenaert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unsplash.com/@stalskaya"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unsplash.com/@scott_umstattd?utm_source=unsplash&amp;utm_medium=referral&amp;utm_content=creditCopyText"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unsplash.com/@sthomanns"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unsplash.com/@gregjjurgajtis" TargetMode="External"/><Relationship Id="rId4" Type="http://schemas.openxmlformats.org/officeDocument/2006/relationships/hyperlink" Target="https://unsplash.com/@vincegx"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unsplash.com/@josedavid?utm_source=unsplash&amp;utm_medium=referral&amp;utm_content=creditCopyText"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unsplash.com/@hary94foto?utm_source=unsplash&amp;utm_medium=referral&amp;utm_content=creditCopyText" TargetMode="External"/><Relationship Id="rId4" Type="http://schemas.openxmlformats.org/officeDocument/2006/relationships/hyperlink" Target="https://unsplash.com/s/photos/bolivia-mountain?utm_source=unsplash&amp;utm_medium=referral&amp;utm_content=creditCopyTex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With</a:t>
            </a:r>
            <a:r>
              <a:rPr lang="en-GB" b="0" baseline="0" dirty="0" smtClean="0"/>
              <a:t> thanks to Rachel Hawkes and Emma Marsden for reviewing the text and lesson material.</a:t>
            </a:r>
            <a:endParaRPr lang="en-GB" b="0" dirty="0" smtClean="0"/>
          </a:p>
          <a:p>
            <a:endParaRPr lang="en-GB" b="1" dirty="0" smtClean="0"/>
          </a:p>
          <a:p>
            <a:r>
              <a:rPr lang="en-GB" b="1" dirty="0" smtClean="0"/>
              <a:t>Learning </a:t>
            </a:r>
            <a:r>
              <a:rPr lang="en-GB" b="1" dirty="0"/>
              <a:t>outcomes (lesson 1): </a:t>
            </a:r>
          </a:p>
          <a:p>
            <a:r>
              <a:rPr lang="en-GB" b="0" dirty="0"/>
              <a:t>Introduction</a:t>
            </a:r>
            <a:r>
              <a:rPr lang="en-GB" b="0" baseline="0" dirty="0"/>
              <a:t> of new vocabulary items and consolidation of those previously taught</a:t>
            </a:r>
            <a:endParaRPr lang="en-GB" b="0" dirty="0"/>
          </a:p>
          <a:p>
            <a:r>
              <a:rPr lang="en-GB" sz="1200" kern="1200" dirty="0">
                <a:solidFill>
                  <a:schemeClr val="tx1"/>
                </a:solidFill>
                <a:effectLst/>
                <a:latin typeface="+mn-lt"/>
                <a:ea typeface="+mn-ea"/>
                <a:cs typeface="+mn-cs"/>
              </a:rPr>
              <a:t>Consolidation of </a:t>
            </a:r>
            <a:r>
              <a:rPr lang="en-US" sz="1200" kern="1200" dirty="0">
                <a:solidFill>
                  <a:schemeClr val="tx1"/>
                </a:solidFill>
                <a:effectLst/>
                <a:latin typeface="+mn-lt"/>
                <a:ea typeface="+mn-ea"/>
                <a:cs typeface="+mn-cs"/>
              </a:rPr>
              <a:t>present tense –</a:t>
            </a:r>
            <a:r>
              <a:rPr lang="en-US" sz="1200" kern="1200" dirty="0" err="1">
                <a:solidFill>
                  <a:schemeClr val="tx1"/>
                </a:solidFill>
                <a:effectLst/>
                <a:latin typeface="+mn-lt"/>
                <a:ea typeface="+mn-ea"/>
                <a:cs typeface="+mn-cs"/>
              </a:rPr>
              <a:t>er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ir</a:t>
            </a:r>
            <a:r>
              <a:rPr lang="en-US" sz="1200" kern="1200" dirty="0">
                <a:solidFill>
                  <a:schemeClr val="tx1"/>
                </a:solidFill>
                <a:effectLst/>
                <a:latin typeface="+mn-lt"/>
                <a:ea typeface="+mn-ea"/>
                <a:cs typeface="+mn-cs"/>
              </a:rPr>
              <a:t> verbs in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person singular and plural (-e, -en)</a:t>
            </a:r>
            <a:r>
              <a:rPr lang="x-non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Consolidation of </a:t>
            </a:r>
            <a:r>
              <a:rPr lang="en-US" sz="1200" b="0" u="none" kern="1200" dirty="0">
                <a:solidFill>
                  <a:schemeClr val="tx1"/>
                </a:solidFill>
                <a:effectLst/>
                <a:latin typeface="+mn-lt"/>
                <a:ea typeface="+mn-ea"/>
                <a:cs typeface="+mn-cs"/>
              </a:rPr>
              <a:t>SSCs [l],</a:t>
            </a:r>
            <a:r>
              <a:rPr lang="en-US" sz="1200" b="0" u="none" kern="1200" baseline="0" dirty="0">
                <a:solidFill>
                  <a:schemeClr val="tx1"/>
                </a:solidFill>
                <a:effectLst/>
                <a:latin typeface="+mn-lt"/>
                <a:ea typeface="+mn-ea"/>
                <a:cs typeface="+mn-cs"/>
              </a:rPr>
              <a:t> [</a:t>
            </a:r>
            <a:r>
              <a:rPr lang="en-US" sz="1200" b="0" u="none" kern="1200" baseline="0" dirty="0" err="1">
                <a:solidFill>
                  <a:schemeClr val="tx1"/>
                </a:solidFill>
                <a:effectLst/>
                <a:latin typeface="+mn-lt"/>
                <a:ea typeface="+mn-ea"/>
                <a:cs typeface="+mn-cs"/>
              </a:rPr>
              <a:t>ll</a:t>
            </a:r>
            <a:r>
              <a:rPr lang="en-US" sz="1200" b="0" u="none" kern="1200" baseline="0" dirty="0" smtClean="0">
                <a:solidFill>
                  <a:schemeClr val="tx1"/>
                </a:solidFill>
                <a:effectLst/>
                <a:latin typeface="+mn-lt"/>
                <a:ea typeface="+mn-ea"/>
                <a:cs typeface="+mn-cs"/>
              </a:rPr>
              <a:t>]</a:t>
            </a:r>
            <a:endParaRPr lang="en-US" sz="1200" b="0" u="none" kern="1200" dirty="0">
              <a:solidFill>
                <a:schemeClr val="tx1"/>
              </a:solidFill>
              <a:effectLst/>
              <a:latin typeface="+mn-lt"/>
              <a:ea typeface="+mn-ea"/>
              <a:cs typeface="+mn-cs"/>
            </a:endParaRPr>
          </a:p>
          <a:p>
            <a:r>
              <a:rPr lang="en-GB" baseline="0" dirty="0"/>
              <a:t/>
            </a: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New vocabulary (introduce, lesson 1): </a:t>
            </a:r>
            <a:r>
              <a:rPr lang="es-CO" sz="1200" kern="1200" dirty="0">
                <a:solidFill>
                  <a:schemeClr val="tx1"/>
                </a:solidFill>
                <a:effectLst/>
                <a:latin typeface="+mn-lt"/>
                <a:ea typeface="+mn-ea"/>
                <a:cs typeface="+mn-cs"/>
              </a:rPr>
              <a:t>el paisaje [1685]; desaparecer [655]; seco [1183]; la lluvia [986]; el clima [1675]; la frontera [1507]; mil [191]; la altura [970]; suficiente [781]</a:t>
            </a: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Revisited vocabulary:</a:t>
            </a:r>
          </a:p>
          <a:p>
            <a:r>
              <a:rPr lang="es-419" sz="1200" b="1" kern="1200" dirty="0">
                <a:solidFill>
                  <a:schemeClr val="tx1"/>
                </a:solidFill>
                <a:effectLst/>
                <a:latin typeface="+mn-lt"/>
                <a:ea typeface="+mn-ea"/>
                <a:cs typeface="+mn-cs"/>
              </a:rPr>
              <a:t>Y8 1.2.3</a:t>
            </a:r>
            <a:r>
              <a:rPr lang="x-none"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cine [952]; abierto [654]; cerrado [1201]; miedo (de algo) [491]; razón [360]; suerte [723]; éxito [708]; sueño [450]; calor [945]; en cambio² [cambio-329]</a:t>
            </a:r>
            <a:endParaRPr lang="x-none"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numbers 13-20: trece [2700]; catorce [2411]; quince [1215]; dieciséis [3373]; diecisiete [3430]; dieciocho [2730]; diecinueve [4232]; veinte [819]</a:t>
            </a:r>
            <a:r>
              <a:rPr lang="x-none" dirty="0">
                <a:effectLst/>
              </a:rPr>
              <a:t> </a:t>
            </a:r>
          </a:p>
          <a:p>
            <a:r>
              <a:rPr lang="es-419" sz="1200" b="1" kern="1200" dirty="0">
                <a:solidFill>
                  <a:schemeClr val="tx1"/>
                </a:solidFill>
                <a:effectLst/>
                <a:latin typeface="+mn-lt"/>
                <a:ea typeface="+mn-ea"/>
                <a:cs typeface="+mn-cs"/>
              </a:rPr>
              <a:t>Y8 1.1.5</a:t>
            </a:r>
            <a:r>
              <a:rPr lang="x-none"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cambio [319]; ruido [1034]; esfuerzo [601]; viaje [519]; gesto [928]; amable [2707]; genial [2890]; mientras que [mientras-127]; entonces [74]</a:t>
            </a:r>
            <a:r>
              <a:rPr lang="x-none"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subject pronouns yo [28]; tú [184] él [9]; ella [72]; nosotros/as [164]; ellos/as [9-él]</a:t>
            </a:r>
            <a:endParaRPr lang="x-non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a:t>
            </a:r>
            <a:r>
              <a:rPr lang="es-ES" baseline="0" dirty="0" smtClean="0"/>
              <a:t>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smtClean="0"/>
          </a:p>
          <a:p>
            <a:r>
              <a:rPr lang="en-GB" b="0" dirty="0" smtClean="0"/>
              <a:t>Note: </a:t>
            </a:r>
            <a:r>
              <a:rPr lang="en-GB" dirty="0" smtClean="0"/>
              <a:t>The following sources were consulted</a:t>
            </a:r>
            <a:r>
              <a:rPr lang="en-GB" baseline="0" dirty="0" smtClean="0"/>
              <a:t> in writing the text.</a:t>
            </a:r>
          </a:p>
          <a:p>
            <a:r>
              <a:rPr lang="en-GB" sz="1200" u="sng" kern="1200" dirty="0" smtClean="0">
                <a:solidFill>
                  <a:schemeClr val="tx1"/>
                </a:solidFill>
                <a:effectLst/>
                <a:latin typeface="+mn-lt"/>
                <a:ea typeface="+mn-ea"/>
                <a:cs typeface="+mn-cs"/>
                <a:hlinkClick r:id="rId3"/>
              </a:rPr>
              <a:t>https://www.theguardian.com/environment/2016/nov/28/shrinking-glaciers-state-of-emergency-drought-bolivia</a:t>
            </a:r>
            <a:endParaRPr lang="en-GB" sz="1200"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hlinkClick r:id="rId4"/>
              </a:rPr>
              <a:t>http://documents1.worldbank.org/curated/en/997641468187732081/pdf/97834-REVISED-BRI-PUBLIC-ADD-AUTHORS-Box393179B.pdf</a:t>
            </a:r>
            <a:endParaRPr lang="en-GB" sz="1200"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hlinkClick r:id="rId5"/>
              </a:rPr>
              <a:t>https://worldpopulationreview.com/languages/bolivia</a:t>
            </a: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5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GB" sz="1200" b="0" i="0" kern="1200" dirty="0">
                <a:solidFill>
                  <a:schemeClr val="tx1"/>
                </a:solidFill>
                <a:effectLst/>
                <a:latin typeface="+mn-lt"/>
                <a:ea typeface="+mn-ea"/>
                <a:cs typeface="+mn-cs"/>
              </a:rPr>
              <a:t>to learn about</a:t>
            </a:r>
            <a:r>
              <a:rPr lang="en-GB" sz="1200" b="0" i="0" kern="1200" baseline="0" dirty="0">
                <a:solidFill>
                  <a:schemeClr val="tx1"/>
                </a:solidFill>
                <a:effectLst/>
                <a:latin typeface="+mn-lt"/>
                <a:ea typeface="+mn-ea"/>
                <a:cs typeface="+mn-cs"/>
              </a:rPr>
              <a:t> language education in Bolivia; to refresh students’ understanding of two previously taught features ahead of the next activity.</a:t>
            </a:r>
            <a:endParaRPr lang="x-non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1" dirty="0"/>
              <a:t/>
            </a:r>
            <a:br>
              <a:rPr lang="en-GB" b="1" dirty="0"/>
            </a:br>
            <a:r>
              <a:rPr lang="en-GB" b="0" dirty="0"/>
              <a:t>1. Students read the text and try identify as many examples as they can of verbs</a:t>
            </a:r>
            <a:r>
              <a:rPr lang="en-GB" b="0" baseline="0" dirty="0"/>
              <a:t> ending in –e and –en.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solidFill>
                  <a:schemeClr val="accent5">
                    <a:lumMod val="50000"/>
                  </a:schemeClr>
                </a:solidFill>
              </a:rPr>
              <a:t>2. The teacher then brings up the text box at the bottom and elicits the meanings of the two verb endings.</a:t>
            </a:r>
            <a:br>
              <a:rPr lang="en-GB" sz="1200" b="0" baseline="0" dirty="0">
                <a:solidFill>
                  <a:schemeClr val="accent5">
                    <a:lumMod val="50000"/>
                  </a:schemeClr>
                </a:solidFill>
              </a:rPr>
            </a:br>
            <a:r>
              <a:rPr lang="en-GB" sz="1200" kern="1200" dirty="0">
                <a:solidFill>
                  <a:schemeClr val="tx1"/>
                </a:solidFill>
                <a:effectLst/>
                <a:latin typeface="+mn-lt"/>
                <a:ea typeface="+mn-ea"/>
                <a:cs typeface="+mn-cs"/>
              </a:rPr>
              <a:t>3. To ensure understanding of the information in the text, do one of the following or use another preferred task:</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whole class oral English translation, phrase by phrase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ii. Individual summary of the text, with the instruction – Note three key facts from the first paragraph and two from the second paragraph about languages in Bolivia.</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ii. Ask direct questions to elicit the key information.  1. How many languages are mentioned as being spoken in Bolivia?  2. Which?  3. What does it say about Aymara and Quechua in the first paragraph?  4. What are languages important for?  5. Why is it not straightforward for students to learn Quechua or Aymara at school?</a:t>
            </a:r>
            <a:endParaRPr lang="en-GB" sz="1200" b="0" baseline="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baseline="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kern="1200" dirty="0">
                <a:solidFill>
                  <a:schemeClr val="tx1"/>
                </a:solidFill>
                <a:effectLst/>
                <a:latin typeface="+mn-lt"/>
                <a:ea typeface="+mn-ea"/>
                <a:cs typeface="+mn-cs"/>
              </a:rPr>
              <a:t>Note: </a:t>
            </a:r>
            <a:r>
              <a:rPr lang="en-GB" sz="1200" b="0" i="0" kern="1200" dirty="0">
                <a:solidFill>
                  <a:schemeClr val="tx1"/>
                </a:solidFill>
                <a:effectLst/>
                <a:latin typeface="+mn-lt"/>
                <a:ea typeface="+mn-ea"/>
                <a:cs typeface="+mn-cs"/>
              </a:rPr>
              <a:t>Many Y8 students will not be clear on the meaning of ‘indigenous’ in English, perhaps, so worth checking and giving a definition, if needed:</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Indigenous peoples are ethnic groups who are the original or earliest known inhabitants of an area, in contrast to groups that have settled, occupied or colonized the area more recently.</a:t>
            </a:r>
            <a:endParaRPr lang="x-none" sz="1200" b="0" dirty="0">
              <a:solidFill>
                <a:schemeClr val="accent5">
                  <a:lumMod val="50000"/>
                </a:schemeClr>
              </a:solidFill>
            </a:endParaRPr>
          </a:p>
          <a:p>
            <a:endParaRPr lang="x-non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x-none" b="1" dirty="0"/>
              <a:t>Pictures taken from Unsplash:</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dirty="0"/>
              <a:t>Photo of Bolivian child by </a:t>
            </a:r>
            <a:r>
              <a:rPr lang="es-ES" sz="1200" b="0" i="0" kern="1200" dirty="0">
                <a:solidFill>
                  <a:schemeClr val="tx1"/>
                </a:solidFill>
                <a:effectLst/>
                <a:latin typeface="+mn-lt"/>
                <a:ea typeface="+mn-ea"/>
                <a:cs typeface="+mn-cs"/>
              </a:rPr>
              <a:t>@</a:t>
            </a:r>
            <a:r>
              <a:rPr lang="es-ES" sz="1200" b="0" i="0" kern="1200" dirty="0" err="1">
                <a:solidFill>
                  <a:schemeClr val="tx1"/>
                </a:solidFill>
                <a:effectLst/>
                <a:latin typeface="+mn-lt"/>
                <a:ea typeface="+mn-ea"/>
                <a:cs typeface="+mn-cs"/>
              </a:rPr>
              <a:t>alexazabache</a:t>
            </a:r>
            <a:endParaRPr lang="x-none" dirty="0"/>
          </a:p>
          <a:p>
            <a:endParaRPr lang="es-ES" dirty="0">
              <a:effectLst/>
            </a:endParaRPr>
          </a:p>
          <a:p>
            <a:endParaRPr lang="es-ES" dirty="0">
              <a:effectLst/>
            </a:endParaRPr>
          </a:p>
        </p:txBody>
      </p:sp>
      <p:sp>
        <p:nvSpPr>
          <p:cNvPr id="4" name="Marcador de número de diapositiva 3"/>
          <p:cNvSpPr>
            <a:spLocks noGrp="1"/>
          </p:cNvSpPr>
          <p:nvPr>
            <p:ph type="sldNum" sz="quarter" idx="5"/>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195389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smtClean="0"/>
              <a:t>Timing</a:t>
            </a:r>
            <a:r>
              <a:rPr lang="en-US" b="1" dirty="0"/>
              <a:t>: </a:t>
            </a:r>
            <a:r>
              <a:rPr lang="en-US" b="0" dirty="0"/>
              <a:t>8 min.</a:t>
            </a:r>
          </a:p>
          <a:p>
            <a:endParaRPr lang="en-US" b="1" dirty="0"/>
          </a:p>
          <a:p>
            <a:r>
              <a:rPr lang="en-US" b="1" dirty="0"/>
              <a:t>Aim: </a:t>
            </a:r>
            <a:r>
              <a:rPr lang="en-US" b="0" dirty="0"/>
              <a:t>to consolidate understanding of 3rd person singular vs plural verb forms of –</a:t>
            </a:r>
            <a:r>
              <a:rPr lang="en-US" b="0" dirty="0" err="1"/>
              <a:t>er</a:t>
            </a:r>
            <a:r>
              <a:rPr lang="en-US" b="0" dirty="0"/>
              <a:t> and –</a:t>
            </a:r>
            <a:r>
              <a:rPr lang="en-US" b="0" dirty="0" err="1"/>
              <a:t>ir</a:t>
            </a:r>
            <a:r>
              <a:rPr lang="en-US" b="0" dirty="0"/>
              <a:t> verbs</a:t>
            </a:r>
            <a:r>
              <a:rPr lang="en-US" b="0" baseline="0" dirty="0"/>
              <a:t> in the oral modality; to check understanding of factual information about Bolivia on previous slides.</a:t>
            </a:r>
            <a:endParaRPr lang="en-US" b="0" dirty="0"/>
          </a:p>
          <a:p>
            <a:endParaRPr lang="en-US" b="1" dirty="0"/>
          </a:p>
          <a:p>
            <a:r>
              <a:rPr lang="en-US" b="1" dirty="0"/>
              <a:t>Procedure:</a:t>
            </a:r>
          </a:p>
          <a:p>
            <a:pPr marL="228600" indent="-228600">
              <a:buAutoNum type="arabicPeriod"/>
            </a:pPr>
            <a:r>
              <a:rPr lang="en-US" b="0" dirty="0"/>
              <a:t>Students</a:t>
            </a:r>
            <a:r>
              <a:rPr lang="en-US" b="0" baseline="0" dirty="0"/>
              <a:t> listen</a:t>
            </a:r>
            <a:r>
              <a:rPr lang="en-US" b="0" dirty="0"/>
              <a:t> to the audio and </a:t>
            </a:r>
            <a:r>
              <a:rPr lang="en-GB" baseline="0" dirty="0"/>
              <a:t>decide if </a:t>
            </a:r>
            <a:r>
              <a:rPr lang="es-ES" baseline="0" dirty="0" err="1"/>
              <a:t>it</a:t>
            </a:r>
            <a:r>
              <a:rPr lang="es-ES" baseline="0" dirty="0"/>
              <a:t> </a:t>
            </a:r>
            <a:r>
              <a:rPr lang="es-ES" baseline="0" dirty="0" err="1"/>
              <a:t>refers</a:t>
            </a:r>
            <a:r>
              <a:rPr lang="es-ES" baseline="0" dirty="0"/>
              <a:t> to a singular </a:t>
            </a:r>
            <a:r>
              <a:rPr lang="es-ES" baseline="0" dirty="0" err="1"/>
              <a:t>or</a:t>
            </a:r>
            <a:r>
              <a:rPr lang="es-ES" baseline="0" dirty="0"/>
              <a:t> a plural </a:t>
            </a:r>
            <a:r>
              <a:rPr lang="es-ES" baseline="0" dirty="0" err="1"/>
              <a:t>subject</a:t>
            </a:r>
            <a:r>
              <a:rPr lang="es-ES" baseline="0" dirty="0"/>
              <a:t>.</a:t>
            </a:r>
          </a:p>
          <a:p>
            <a:pPr marL="228600" indent="-228600">
              <a:buAutoNum type="arabicPeriod"/>
            </a:pPr>
            <a:r>
              <a:rPr lang="es-ES" b="0" baseline="0" dirty="0" err="1"/>
              <a:t>Students</a:t>
            </a:r>
            <a:r>
              <a:rPr lang="es-ES" b="0" baseline="0" dirty="0"/>
              <a:t> listen </a:t>
            </a:r>
            <a:r>
              <a:rPr lang="es-ES" b="0" baseline="0" dirty="0" err="1"/>
              <a:t>again</a:t>
            </a:r>
            <a:r>
              <a:rPr lang="es-ES" b="0" baseline="0" dirty="0"/>
              <a:t> and decide </a:t>
            </a:r>
            <a:r>
              <a:rPr lang="es-ES" b="0" baseline="0" dirty="0" err="1"/>
              <a:t>which</a:t>
            </a:r>
            <a:r>
              <a:rPr lang="es-ES" b="0" baseline="0" dirty="0"/>
              <a:t> of </a:t>
            </a:r>
            <a:r>
              <a:rPr lang="es-ES" b="0" baseline="0" dirty="0" err="1"/>
              <a:t>the</a:t>
            </a:r>
            <a:r>
              <a:rPr lang="es-ES" b="0" baseline="0" dirty="0"/>
              <a:t> </a:t>
            </a:r>
            <a:r>
              <a:rPr lang="es-ES" b="0" baseline="0" dirty="0" err="1"/>
              <a:t>words</a:t>
            </a:r>
            <a:r>
              <a:rPr lang="es-ES" b="0" baseline="0" dirty="0"/>
              <a:t> </a:t>
            </a:r>
            <a:r>
              <a:rPr lang="es-ES" b="0" baseline="0" dirty="0" err="1"/>
              <a:t>on</a:t>
            </a:r>
            <a:r>
              <a:rPr lang="es-ES" b="0" baseline="0" dirty="0"/>
              <a:t> </a:t>
            </a:r>
            <a:r>
              <a:rPr lang="es-ES" b="0" baseline="0" dirty="0" err="1"/>
              <a:t>the</a:t>
            </a:r>
            <a:r>
              <a:rPr lang="es-ES" b="0" baseline="0" dirty="0"/>
              <a:t> </a:t>
            </a:r>
            <a:r>
              <a:rPr lang="es-ES" b="0" baseline="0" dirty="0" err="1"/>
              <a:t>right</a:t>
            </a:r>
            <a:r>
              <a:rPr lang="es-ES" b="0" baseline="0" dirty="0"/>
              <a:t> </a:t>
            </a:r>
            <a:r>
              <a:rPr lang="es-ES" b="0" baseline="0" dirty="0" err="1"/>
              <a:t>hand</a:t>
            </a:r>
            <a:r>
              <a:rPr lang="es-ES" b="0" baseline="0" dirty="0"/>
              <a:t> </a:t>
            </a:r>
            <a:r>
              <a:rPr lang="es-ES" b="0" baseline="0" dirty="0" err="1"/>
              <a:t>side</a:t>
            </a:r>
            <a:r>
              <a:rPr lang="es-ES" b="0" baseline="0" dirty="0"/>
              <a:t> </a:t>
            </a:r>
            <a:r>
              <a:rPr lang="es-ES" b="0" baseline="0" dirty="0" err="1"/>
              <a:t>is</a:t>
            </a:r>
            <a:r>
              <a:rPr lang="es-ES" b="0" baseline="0" dirty="0"/>
              <a:t> </a:t>
            </a:r>
            <a:r>
              <a:rPr lang="es-ES" b="0" baseline="0" dirty="0" err="1"/>
              <a:t>the</a:t>
            </a:r>
            <a:r>
              <a:rPr lang="es-ES" b="0" baseline="0" dirty="0"/>
              <a:t> </a:t>
            </a:r>
            <a:r>
              <a:rPr lang="es-ES" b="0" baseline="0" dirty="0" err="1"/>
              <a:t>subject</a:t>
            </a:r>
            <a:r>
              <a:rPr lang="es-ES" b="0" baseline="0" dirty="0"/>
              <a:t> of </a:t>
            </a:r>
            <a:r>
              <a:rPr lang="es-ES" b="0" baseline="0" dirty="0" err="1"/>
              <a:t>the</a:t>
            </a:r>
            <a:r>
              <a:rPr lang="es-ES" b="0" baseline="0" dirty="0"/>
              <a:t> </a:t>
            </a:r>
            <a:r>
              <a:rPr lang="es-ES" b="0" baseline="0" dirty="0" err="1"/>
              <a:t>sentence</a:t>
            </a:r>
            <a:r>
              <a:rPr lang="es-ES" b="0" baseline="0" dirty="0"/>
              <a:t>. </a:t>
            </a:r>
            <a:r>
              <a:rPr lang="es-ES" b="0" baseline="0" dirty="0" err="1"/>
              <a:t>The</a:t>
            </a:r>
            <a:r>
              <a:rPr lang="es-ES" b="0" baseline="0" dirty="0"/>
              <a:t> </a:t>
            </a:r>
            <a:r>
              <a:rPr lang="es-ES" b="0" baseline="0" dirty="0" err="1"/>
              <a:t>correct</a:t>
            </a:r>
            <a:r>
              <a:rPr lang="es-ES" b="0" baseline="0" dirty="0"/>
              <a:t> </a:t>
            </a:r>
            <a:r>
              <a:rPr lang="es-ES" b="0" baseline="0" dirty="0" err="1"/>
              <a:t>answer</a:t>
            </a:r>
            <a:r>
              <a:rPr lang="es-ES" b="0" baseline="0" dirty="0"/>
              <a:t> </a:t>
            </a:r>
            <a:r>
              <a:rPr lang="es-ES" b="0" baseline="0" dirty="0" err="1"/>
              <a:t>will</a:t>
            </a:r>
            <a:r>
              <a:rPr lang="es-ES" b="0" baseline="0" dirty="0"/>
              <a:t> be true of </a:t>
            </a:r>
            <a:r>
              <a:rPr lang="es-ES" b="0" baseline="0" dirty="0" err="1"/>
              <a:t>the</a:t>
            </a:r>
            <a:r>
              <a:rPr lang="es-ES" b="0" baseline="0" dirty="0"/>
              <a:t> </a:t>
            </a:r>
            <a:r>
              <a:rPr lang="es-ES" b="0" baseline="0" dirty="0" err="1"/>
              <a:t>two</a:t>
            </a:r>
            <a:r>
              <a:rPr lang="es-ES" b="0" baseline="0" dirty="0"/>
              <a:t> </a:t>
            </a:r>
            <a:r>
              <a:rPr lang="es-ES" b="0" baseline="0" dirty="0" err="1"/>
              <a:t>texts</a:t>
            </a:r>
            <a:r>
              <a:rPr lang="es-ES" b="0" baseline="0" dirty="0"/>
              <a:t> </a:t>
            </a:r>
            <a:r>
              <a:rPr lang="es-ES" b="0" baseline="0" dirty="0" err="1"/>
              <a:t>that</a:t>
            </a:r>
            <a:r>
              <a:rPr lang="es-ES" b="0" baseline="0" dirty="0"/>
              <a:t> </a:t>
            </a:r>
            <a:r>
              <a:rPr lang="es-ES" b="0" baseline="0" dirty="0" err="1"/>
              <a:t>students</a:t>
            </a:r>
            <a:r>
              <a:rPr lang="es-ES" b="0" baseline="0" dirty="0"/>
              <a:t> </a:t>
            </a:r>
            <a:r>
              <a:rPr lang="es-ES" b="0" baseline="0" dirty="0" err="1"/>
              <a:t>just</a:t>
            </a:r>
            <a:r>
              <a:rPr lang="es-ES" b="0" baseline="0" dirty="0"/>
              <a:t> </a:t>
            </a:r>
            <a:r>
              <a:rPr lang="es-ES" b="0" baseline="0" dirty="0" err="1"/>
              <a:t>read</a:t>
            </a:r>
            <a:r>
              <a:rPr lang="es-ES" b="0" baseline="0" dirty="0"/>
              <a:t>.</a:t>
            </a:r>
          </a:p>
          <a:p>
            <a:pPr marL="228600" indent="-228600">
              <a:buAutoNum type="arabicPeriod"/>
            </a:pPr>
            <a:r>
              <a:rPr lang="es-ES" b="0" baseline="0" dirty="0" err="1"/>
              <a:t>Some</a:t>
            </a:r>
            <a:r>
              <a:rPr lang="es-ES" b="0" baseline="0" dirty="0"/>
              <a:t> </a:t>
            </a:r>
            <a:r>
              <a:rPr lang="es-ES" b="0" baseline="0" dirty="0" err="1"/>
              <a:t>students</a:t>
            </a:r>
            <a:r>
              <a:rPr lang="es-ES" b="0" baseline="0" dirty="0"/>
              <a:t> </a:t>
            </a:r>
            <a:r>
              <a:rPr lang="es-ES" b="0" baseline="0" dirty="0" err="1"/>
              <a:t>may</a:t>
            </a:r>
            <a:r>
              <a:rPr lang="es-ES" b="0" baseline="0" dirty="0"/>
              <a:t> be </a:t>
            </a:r>
            <a:r>
              <a:rPr lang="es-ES" b="0" baseline="0" dirty="0" err="1"/>
              <a:t>able</a:t>
            </a:r>
            <a:r>
              <a:rPr lang="es-ES" b="0" baseline="0" dirty="0"/>
              <a:t> to complete </a:t>
            </a:r>
            <a:r>
              <a:rPr lang="es-ES" b="0" baseline="0" dirty="0" err="1"/>
              <a:t>parts</a:t>
            </a:r>
            <a:r>
              <a:rPr lang="es-ES" b="0" baseline="0" dirty="0"/>
              <a:t> 1 and 2 at </a:t>
            </a:r>
            <a:r>
              <a:rPr lang="es-ES" b="0" baseline="0" dirty="0" err="1"/>
              <a:t>the</a:t>
            </a:r>
            <a:r>
              <a:rPr lang="es-ES" b="0" baseline="0" dirty="0"/>
              <a:t> </a:t>
            </a:r>
            <a:r>
              <a:rPr lang="es-ES" b="0" baseline="0" dirty="0" err="1"/>
              <a:t>same</a:t>
            </a:r>
            <a:r>
              <a:rPr lang="es-ES" b="0" baseline="0" dirty="0"/>
              <a:t> time. </a:t>
            </a:r>
          </a:p>
          <a:p>
            <a:pPr marL="0" indent="0">
              <a:buNone/>
            </a:pPr>
            <a:endParaRPr lang="es-ES" b="0" baseline="0" dirty="0"/>
          </a:p>
          <a:p>
            <a:pPr marL="0" indent="0">
              <a:buNone/>
            </a:pPr>
            <a:r>
              <a:rPr lang="es-ES" b="0" baseline="0" dirty="0"/>
              <a:t>Note: </a:t>
            </a:r>
            <a:r>
              <a:rPr lang="es-ES" b="0" baseline="0" dirty="0" err="1"/>
              <a:t>If</a:t>
            </a:r>
            <a:r>
              <a:rPr lang="es-ES" b="0" baseline="0" dirty="0"/>
              <a:t> </a:t>
            </a:r>
            <a:r>
              <a:rPr lang="es-ES" b="0" baseline="0" dirty="0" err="1"/>
              <a:t>students</a:t>
            </a:r>
            <a:r>
              <a:rPr lang="es-ES" b="0" baseline="0" dirty="0"/>
              <a:t> </a:t>
            </a:r>
            <a:r>
              <a:rPr lang="es-ES" b="0" baseline="0" dirty="0" err="1"/>
              <a:t>require</a:t>
            </a:r>
            <a:r>
              <a:rPr lang="es-ES" b="0" baseline="0" dirty="0"/>
              <a:t> </a:t>
            </a:r>
            <a:r>
              <a:rPr lang="es-ES" b="0" baseline="0" dirty="0" err="1"/>
              <a:t>further</a:t>
            </a:r>
            <a:r>
              <a:rPr lang="es-ES" b="0" baseline="0" dirty="0"/>
              <a:t> </a:t>
            </a:r>
            <a:r>
              <a:rPr lang="es-ES" b="0" baseline="0" dirty="0" err="1"/>
              <a:t>support</a:t>
            </a:r>
            <a:r>
              <a:rPr lang="es-ES" b="0" baseline="0" dirty="0"/>
              <a:t> </a:t>
            </a:r>
            <a:r>
              <a:rPr lang="es-ES" b="0" baseline="0" dirty="0" err="1"/>
              <a:t>with</a:t>
            </a:r>
            <a:r>
              <a:rPr lang="es-ES" b="0" baseline="0" dirty="0"/>
              <a:t> </a:t>
            </a:r>
            <a:r>
              <a:rPr lang="es-ES" b="0" baseline="0" dirty="0" err="1"/>
              <a:t>the</a:t>
            </a:r>
            <a:r>
              <a:rPr lang="es-ES" b="0" baseline="0" dirty="0"/>
              <a:t> </a:t>
            </a:r>
            <a:r>
              <a:rPr lang="es-ES" b="0" baseline="0" dirty="0" err="1"/>
              <a:t>task</a:t>
            </a:r>
            <a:r>
              <a:rPr lang="es-ES" b="0" baseline="0" dirty="0"/>
              <a:t>, </a:t>
            </a:r>
            <a:r>
              <a:rPr lang="es-ES" b="0" baseline="0" dirty="0" err="1"/>
              <a:t>they</a:t>
            </a:r>
            <a:r>
              <a:rPr lang="es-ES" b="0" baseline="0" dirty="0"/>
              <a:t> </a:t>
            </a:r>
            <a:r>
              <a:rPr lang="es-ES" b="0" baseline="0" dirty="0" err="1"/>
              <a:t>could</a:t>
            </a:r>
            <a:r>
              <a:rPr lang="es-ES" b="0" baseline="0" dirty="0"/>
              <a:t> be </a:t>
            </a:r>
            <a:r>
              <a:rPr lang="es-ES" b="0" baseline="0" dirty="0" err="1"/>
              <a:t>given</a:t>
            </a:r>
            <a:r>
              <a:rPr lang="es-ES" b="0" baseline="0" dirty="0"/>
              <a:t> </a:t>
            </a:r>
            <a:r>
              <a:rPr lang="es-ES" b="0" baseline="0" dirty="0" err="1"/>
              <a:t>the</a:t>
            </a:r>
            <a:r>
              <a:rPr lang="es-ES" b="0" baseline="0" dirty="0"/>
              <a:t> </a:t>
            </a:r>
            <a:r>
              <a:rPr lang="es-ES" b="0" baseline="0" dirty="0" err="1"/>
              <a:t>answer</a:t>
            </a:r>
            <a:r>
              <a:rPr lang="es-ES" b="0" baseline="0" dirty="0"/>
              <a:t> </a:t>
            </a:r>
            <a:r>
              <a:rPr lang="es-ES" b="0" baseline="0" dirty="0" err="1"/>
              <a:t>options</a:t>
            </a:r>
            <a:r>
              <a:rPr lang="es-ES" b="0" baseline="0" dirty="0"/>
              <a:t> in a table, </a:t>
            </a:r>
            <a:r>
              <a:rPr lang="es-ES" b="0" baseline="0" dirty="0" err="1"/>
              <a:t>like</a:t>
            </a:r>
            <a:r>
              <a:rPr lang="es-ES" b="0" baseline="0" dirty="0"/>
              <a:t> </a:t>
            </a:r>
            <a:r>
              <a:rPr lang="es-ES" b="0" baseline="0" dirty="0" err="1"/>
              <a:t>this</a:t>
            </a:r>
            <a:r>
              <a:rPr lang="es-ES" b="0" baseline="0" dirty="0"/>
              <a:t>:</a:t>
            </a:r>
            <a:br>
              <a:rPr lang="es-ES" b="0" baseline="0" dirty="0"/>
            </a:br>
            <a:r>
              <a:rPr lang="es-ES" b="0" baseline="0" dirty="0"/>
              <a:t/>
            </a:r>
            <a:br>
              <a:rPr lang="es-ES" b="0" baseline="0" dirty="0"/>
            </a:br>
            <a:r>
              <a:rPr lang="es-ES" b="0" baseline="0" dirty="0"/>
              <a:t>1.  el aymara / el aymara y el quechua</a:t>
            </a:r>
            <a:br>
              <a:rPr lang="es-ES" b="0" baseline="0" dirty="0"/>
            </a:br>
            <a:r>
              <a:rPr lang="es-ES" b="0" baseline="0" dirty="0"/>
              <a:t>2.  los estudiantes / el estudiante</a:t>
            </a:r>
            <a:br>
              <a:rPr lang="es-ES" b="0" baseline="0" dirty="0"/>
            </a:br>
            <a:r>
              <a:rPr lang="es-ES" b="0" baseline="0" dirty="0"/>
              <a:t>3.  las selvas / la selva | la región alta / todas las regiones</a:t>
            </a:r>
          </a:p>
          <a:p>
            <a:pPr marL="228600" indent="-228600">
              <a:buAutoNum type="arabicPeriod"/>
            </a:pPr>
            <a:endParaRPr lang="es-ES" b="0" baseline="0" dirty="0"/>
          </a:p>
          <a:p>
            <a:pPr marL="0" lvl="0" indent="0" algn="l" rtl="0">
              <a:spcBef>
                <a:spcPts val="0"/>
              </a:spcBef>
              <a:spcAft>
                <a:spcPts val="0"/>
              </a:spcAft>
              <a:buNone/>
            </a:pPr>
            <a:r>
              <a:rPr lang="en-GB" b="1" dirty="0"/>
              <a:t>Transcript</a:t>
            </a:r>
            <a:r>
              <a:rPr lang="en-GB" dirty="0"/>
              <a:t>:</a:t>
            </a:r>
          </a:p>
          <a:p>
            <a:pPr marL="228600" lvl="0" indent="-228600" algn="l" rtl="0">
              <a:spcBef>
                <a:spcPts val="0"/>
              </a:spcBef>
              <a:spcAft>
                <a:spcPts val="0"/>
              </a:spcAft>
              <a:buAutoNum type="arabicPeriod"/>
            </a:pPr>
            <a:r>
              <a:rPr lang="en-GB" baseline="0" dirty="0" err="1"/>
              <a:t>Existe</a:t>
            </a:r>
            <a:r>
              <a:rPr lang="en-GB" baseline="0" dirty="0"/>
              <a:t> en Bolivia, y el español </a:t>
            </a:r>
            <a:r>
              <a:rPr lang="en-GB" baseline="0" dirty="0" err="1"/>
              <a:t>también</a:t>
            </a:r>
            <a:r>
              <a:rPr lang="en-GB" baseline="0" dirty="0"/>
              <a:t>.</a:t>
            </a:r>
          </a:p>
          <a:p>
            <a:pPr marL="228600" lvl="0" indent="-228600" algn="l" rtl="0">
              <a:spcBef>
                <a:spcPts val="0"/>
              </a:spcBef>
              <a:spcAft>
                <a:spcPts val="0"/>
              </a:spcAft>
              <a:buAutoNum type="arabicPeriod"/>
            </a:pPr>
            <a:r>
              <a:rPr lang="en-GB" b="0" baseline="0" dirty="0"/>
              <a:t>Pueden </a:t>
            </a:r>
            <a:r>
              <a:rPr lang="en-GB" b="0" baseline="0" dirty="0" err="1"/>
              <a:t>aprender</a:t>
            </a:r>
            <a:r>
              <a:rPr lang="en-GB" b="0" baseline="0" dirty="0"/>
              <a:t> dos </a:t>
            </a:r>
            <a:r>
              <a:rPr lang="en-GB" b="0" baseline="0" dirty="0" err="1"/>
              <a:t>idiomas</a:t>
            </a:r>
            <a:r>
              <a:rPr lang="en-GB" b="0" baseline="0" dirty="0"/>
              <a:t>.</a:t>
            </a:r>
          </a:p>
          <a:p>
            <a:pPr marL="228600" lvl="0" indent="-228600" algn="l" rtl="0">
              <a:spcBef>
                <a:spcPts val="0"/>
              </a:spcBef>
              <a:spcAft>
                <a:spcPts val="0"/>
              </a:spcAft>
              <a:buAutoNum type="arabicPeriod"/>
            </a:pPr>
            <a:r>
              <a:rPr lang="en-GB" b="0" baseline="0" dirty="0" err="1"/>
              <a:t>Cubre</a:t>
            </a:r>
            <a:r>
              <a:rPr lang="en-GB" b="0" baseline="0" dirty="0"/>
              <a:t> una parte </a:t>
            </a:r>
            <a:r>
              <a:rPr lang="en-GB" b="0" baseline="0" dirty="0" err="1"/>
              <a:t>grande</a:t>
            </a:r>
            <a:r>
              <a:rPr lang="en-GB" b="0" baseline="0" dirty="0"/>
              <a:t> del país.</a:t>
            </a:r>
          </a:p>
          <a:p>
            <a:pPr marL="228600" lvl="0" indent="-228600" algn="l" rtl="0">
              <a:spcBef>
                <a:spcPts val="0"/>
              </a:spcBef>
              <a:spcAft>
                <a:spcPts val="0"/>
              </a:spcAft>
              <a:buAutoNum type="arabicPeriod"/>
            </a:pPr>
            <a:r>
              <a:rPr lang="en-GB" b="0" baseline="0" dirty="0"/>
              <a:t>No </a:t>
            </a:r>
            <a:r>
              <a:rPr lang="en-GB" b="0" baseline="0" dirty="0" err="1"/>
              <a:t>tienen</a:t>
            </a:r>
            <a:r>
              <a:rPr lang="en-GB" b="0" baseline="0" dirty="0"/>
              <a:t> </a:t>
            </a:r>
            <a:r>
              <a:rPr lang="en-GB" b="0" baseline="0" dirty="0" err="1"/>
              <a:t>suficientes</a:t>
            </a:r>
            <a:r>
              <a:rPr lang="en-GB" b="0" baseline="0" dirty="0"/>
              <a:t> </a:t>
            </a:r>
            <a:r>
              <a:rPr lang="en-GB" b="0" baseline="0" dirty="0" err="1"/>
              <a:t>profesores</a:t>
            </a:r>
            <a:r>
              <a:rPr lang="en-GB" b="0" baseline="0" dirty="0"/>
              <a:t> de </a:t>
            </a:r>
            <a:r>
              <a:rPr lang="en-GB" b="0" baseline="0" dirty="0" err="1"/>
              <a:t>idiomas</a:t>
            </a:r>
            <a:r>
              <a:rPr lang="en-GB" b="0" baseline="0" dirty="0"/>
              <a:t> </a:t>
            </a:r>
            <a:r>
              <a:rPr lang="en-GB" b="0" baseline="0" dirty="0" err="1"/>
              <a:t>indígenas</a:t>
            </a:r>
            <a:r>
              <a:rPr lang="en-GB" b="0" baseline="0" dirty="0"/>
              <a:t>.</a:t>
            </a:r>
          </a:p>
          <a:p>
            <a:pPr marL="228600" lvl="0" indent="-228600" algn="l" rtl="0">
              <a:spcBef>
                <a:spcPts val="0"/>
              </a:spcBef>
              <a:spcAft>
                <a:spcPts val="0"/>
              </a:spcAft>
              <a:buAutoNum type="arabicPeriod"/>
            </a:pPr>
            <a:r>
              <a:rPr lang="en-GB" b="0" baseline="0" dirty="0"/>
              <a:t>Tiene una </a:t>
            </a:r>
            <a:r>
              <a:rPr lang="en-GB" b="0" baseline="0" dirty="0" err="1"/>
              <a:t>frontera</a:t>
            </a:r>
            <a:r>
              <a:rPr lang="en-GB" b="0" baseline="0" dirty="0"/>
              <a:t> con Bolivia.</a:t>
            </a:r>
          </a:p>
          <a:p>
            <a:pPr marL="228600" lvl="0" indent="-228600" algn="l" rtl="0">
              <a:spcBef>
                <a:spcPts val="0"/>
              </a:spcBef>
              <a:spcAft>
                <a:spcPts val="0"/>
              </a:spcAft>
              <a:buAutoNum type="arabicPeriod"/>
            </a:pPr>
            <a:r>
              <a:rPr lang="en-GB" b="0" baseline="0" dirty="0" err="1"/>
              <a:t>Desaparecen</a:t>
            </a:r>
            <a:r>
              <a:rPr lang="en-GB" b="0" baseline="0" dirty="0"/>
              <a:t> por los </a:t>
            </a:r>
            <a:r>
              <a:rPr lang="en-GB" b="0" baseline="0" dirty="0" err="1"/>
              <a:t>cambios</a:t>
            </a:r>
            <a:r>
              <a:rPr lang="en-GB" b="0" baseline="0" dirty="0"/>
              <a:t> del clima.</a:t>
            </a:r>
          </a:p>
          <a:p>
            <a:pPr marL="228600" lvl="0" indent="-228600" algn="l" rtl="0">
              <a:spcBef>
                <a:spcPts val="0"/>
              </a:spcBef>
              <a:spcAft>
                <a:spcPts val="0"/>
              </a:spcAft>
              <a:buAutoNum type="arabicPeriod"/>
            </a:pPr>
            <a:r>
              <a:rPr lang="en-GB" b="0" baseline="0" dirty="0" err="1"/>
              <a:t>Cubren</a:t>
            </a:r>
            <a:r>
              <a:rPr lang="en-GB" b="0" baseline="0" dirty="0"/>
              <a:t> la parte </a:t>
            </a:r>
            <a:r>
              <a:rPr lang="en-GB" b="0" baseline="0" dirty="0" err="1"/>
              <a:t>alta</a:t>
            </a:r>
            <a:r>
              <a:rPr lang="en-GB" b="0" baseline="0" dirty="0"/>
              <a:t> de Bolivia.</a:t>
            </a:r>
          </a:p>
          <a:p>
            <a:pPr marL="228600" lvl="0" indent="-228600" algn="l" rtl="0">
              <a:spcBef>
                <a:spcPts val="0"/>
              </a:spcBef>
              <a:spcAft>
                <a:spcPts val="0"/>
              </a:spcAft>
              <a:buAutoNum type="arabicPeriod"/>
            </a:pPr>
            <a:r>
              <a:rPr lang="en-GB" b="0" baseline="0" dirty="0" err="1"/>
              <a:t>Debe</a:t>
            </a:r>
            <a:r>
              <a:rPr lang="en-GB" b="0" baseline="0" dirty="0"/>
              <a:t> </a:t>
            </a:r>
            <a:r>
              <a:rPr lang="en-GB" b="0" baseline="0" dirty="0" err="1"/>
              <a:t>tener</a:t>
            </a:r>
            <a:r>
              <a:rPr lang="en-GB" b="0" baseline="0" dirty="0"/>
              <a:t> </a:t>
            </a:r>
            <a:r>
              <a:rPr lang="en-GB" b="0" baseline="0" dirty="0" err="1"/>
              <a:t>poca</a:t>
            </a:r>
            <a:r>
              <a:rPr lang="en-GB" b="0" baseline="0" dirty="0"/>
              <a:t> lluvia </a:t>
            </a:r>
            <a:r>
              <a:rPr lang="en-GB" b="0" baseline="0" dirty="0" err="1"/>
              <a:t>porque</a:t>
            </a:r>
            <a:r>
              <a:rPr lang="en-GB" b="0" baseline="0" dirty="0"/>
              <a:t> </a:t>
            </a:r>
            <a:r>
              <a:rPr lang="en-GB" b="0" baseline="0" dirty="0" err="1"/>
              <a:t>todo</a:t>
            </a:r>
            <a:r>
              <a:rPr lang="en-GB" b="0" baseline="0" dirty="0"/>
              <a:t> </a:t>
            </a:r>
            <a:r>
              <a:rPr lang="en-GB" b="0" baseline="0" dirty="0" err="1"/>
              <a:t>está</a:t>
            </a:r>
            <a:r>
              <a:rPr lang="en-GB" b="0" baseline="0" dirty="0"/>
              <a:t> </a:t>
            </a:r>
            <a:r>
              <a:rPr lang="en-GB" b="0" baseline="0" dirty="0" err="1"/>
              <a:t>muy</a:t>
            </a:r>
            <a:r>
              <a:rPr lang="en-GB" b="0" baseline="0" dirty="0"/>
              <a:t> </a:t>
            </a:r>
            <a:r>
              <a:rPr lang="en-GB" b="0" baseline="0" dirty="0" err="1"/>
              <a:t>seco</a:t>
            </a:r>
            <a:r>
              <a:rPr lang="en-GB" b="0" baseline="0" dirty="0"/>
              <a:t> </a:t>
            </a:r>
            <a:r>
              <a:rPr lang="en-GB" b="0" baseline="0" dirty="0" err="1"/>
              <a:t>allí</a:t>
            </a:r>
            <a:r>
              <a:rPr lang="en-GB" b="0" baseline="0" dirty="0"/>
              <a:t>.</a:t>
            </a:r>
          </a:p>
          <a:p>
            <a:pPr marL="228600" lvl="0" indent="-228600" algn="l" rtl="0">
              <a:spcBef>
                <a:spcPts val="0"/>
              </a:spcBef>
              <a:spcAft>
                <a:spcPts val="0"/>
              </a:spcAft>
              <a:buAutoNum type="arabicPeriod"/>
            </a:pPr>
            <a:endParaRPr lang="en-GB" b="0" baseline="0" dirty="0"/>
          </a:p>
          <a:p>
            <a:r>
              <a:rPr lang="en-GB" b="1" dirty="0"/>
              <a:t>Vocabulary</a:t>
            </a:r>
            <a:r>
              <a:rPr lang="en-GB" b="1" baseline="0" dirty="0"/>
              <a:t> from revisited sets:</a:t>
            </a:r>
            <a:endParaRPr lang="x-none" sz="1200"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Y8 1.1.5</a:t>
            </a:r>
            <a:r>
              <a:rPr lang="x-none"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cambio [319]</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D4AA3A-6297-4A81-B074-FA71CC37532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60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0" dirty="0" smtClean="0"/>
              <a:t>There are two options</a:t>
            </a:r>
            <a:r>
              <a:rPr lang="en-US" b="0" baseline="0" dirty="0" smtClean="0"/>
              <a:t> for the pair work at the end of the lesson. We recommend only doing ONE of these. Slides 12-15 are a paired read aloud/listening activity, with L2-&gt;L1 written translation. Slides 16-19 are a paired speaking/listening activity, which offers a more challenging alternative.</a:t>
            </a:r>
          </a:p>
          <a:p>
            <a:endParaRPr lang="en-US" b="1" dirty="0" smtClean="0"/>
          </a:p>
          <a:p>
            <a:r>
              <a:rPr lang="en-US" b="1" dirty="0" smtClean="0"/>
              <a:t>Timing</a:t>
            </a:r>
            <a:r>
              <a:rPr lang="en-US" b="1" dirty="0"/>
              <a:t>: </a:t>
            </a:r>
            <a:r>
              <a:rPr lang="en-US" b="0" dirty="0"/>
              <a:t>10 min.</a:t>
            </a:r>
          </a:p>
          <a:p>
            <a:endParaRPr lang="en-US" b="1" dirty="0"/>
          </a:p>
          <a:p>
            <a:r>
              <a:rPr lang="en-US" b="1" dirty="0"/>
              <a:t>Aim</a:t>
            </a:r>
            <a:r>
              <a:rPr lang="en-US" b="1" dirty="0" smtClean="0"/>
              <a:t>: </a:t>
            </a:r>
            <a:r>
              <a:rPr lang="en-US" b="0" dirty="0" smtClean="0"/>
              <a:t>to</a:t>
            </a:r>
            <a:r>
              <a:rPr lang="en-US" b="0" baseline="0" dirty="0" smtClean="0"/>
              <a:t> correctly match the sentence halves, working in pairs; to then accurately translate the sentences into English.</a:t>
            </a:r>
          </a:p>
          <a:p>
            <a:endParaRPr lang="en-US" b="1" dirty="0"/>
          </a:p>
          <a:p>
            <a:r>
              <a:rPr lang="en-US" b="1" dirty="0"/>
              <a:t>Procedure:</a:t>
            </a:r>
          </a:p>
          <a:p>
            <a:pPr marL="228600" indent="-228600">
              <a:buAutoNum type="arabicPeriod"/>
            </a:pPr>
            <a:r>
              <a:rPr lang="en-US" b="0" dirty="0" smtClean="0"/>
              <a:t>Students</a:t>
            </a:r>
            <a:r>
              <a:rPr lang="en-US" b="0" baseline="0" dirty="0" smtClean="0"/>
              <a:t> A and B </a:t>
            </a:r>
            <a:r>
              <a:rPr lang="en-US" b="0" dirty="0" smtClean="0"/>
              <a:t>are given their</a:t>
            </a:r>
            <a:r>
              <a:rPr lang="en-US" b="0" baseline="0" dirty="0" smtClean="0"/>
              <a:t> </a:t>
            </a:r>
            <a:r>
              <a:rPr lang="en-US" b="0" dirty="0" smtClean="0"/>
              <a:t>prompt cards.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smtClean="0"/>
              <a:t>The first time round,</a:t>
            </a:r>
            <a:r>
              <a:rPr lang="en-US" b="0" baseline="0" dirty="0" smtClean="0"/>
              <a:t> Student A reads the sentence fragment aloud (e.g. </a:t>
            </a:r>
            <a:r>
              <a:rPr lang="es-ES" sz="1200" b="0" dirty="0" smtClean="0">
                <a:solidFill>
                  <a:srgbClr val="203864"/>
                </a:solidFill>
              </a:rPr>
              <a:t>Las monta</a:t>
            </a:r>
            <a:r>
              <a:rPr lang="en-GB" sz="1200" b="0" baseline="0" dirty="0" smtClean="0">
                <a:solidFill>
                  <a:srgbClr val="203864"/>
                </a:solidFill>
              </a:rPr>
              <a:t>ñas pueden…). Student B listens and searches for and then says the correct sentence ending (</a:t>
            </a:r>
            <a:r>
              <a:rPr lang="en-GB" sz="1200" b="0" baseline="0" dirty="0" err="1" smtClean="0">
                <a:solidFill>
                  <a:srgbClr val="203864"/>
                </a:solidFill>
              </a:rPr>
              <a:t>ser</a:t>
            </a:r>
            <a:r>
              <a:rPr lang="en-GB" sz="1200" b="0" baseline="0" dirty="0" smtClean="0">
                <a:solidFill>
                  <a:srgbClr val="203864"/>
                </a:solidFill>
              </a:rPr>
              <a:t> </a:t>
            </a:r>
            <a:r>
              <a:rPr lang="en-GB" sz="1200" b="0" baseline="0" dirty="0" err="1" smtClean="0">
                <a:solidFill>
                  <a:srgbClr val="203864"/>
                </a:solidFill>
              </a:rPr>
              <a:t>muy</a:t>
            </a:r>
            <a:r>
              <a:rPr lang="en-GB" sz="1200" b="0" baseline="0" dirty="0" smtClean="0">
                <a:solidFill>
                  <a:srgbClr val="203864"/>
                </a:solidFill>
              </a:rPr>
              <a:t> </a:t>
            </a:r>
            <a:r>
              <a:rPr lang="en-GB" sz="1200" b="0" baseline="0" dirty="0" err="1" smtClean="0">
                <a:solidFill>
                  <a:srgbClr val="203864"/>
                </a:solidFill>
              </a:rPr>
              <a:t>altas</a:t>
            </a:r>
            <a:r>
              <a:rPr lang="en-GB" sz="1200" b="0" baseline="0" dirty="0" smtClean="0">
                <a:solidFill>
                  <a:srgbClr val="203864"/>
                </a:solidFill>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smtClean="0">
                <a:solidFill>
                  <a:srgbClr val="203864"/>
                </a:solidFill>
              </a:rPr>
              <a:t>The students then work together to translate the sentence into Spanish.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smtClean="0">
                <a:solidFill>
                  <a:srgbClr val="203864"/>
                </a:solidFill>
              </a:rPr>
              <a:t>Students repeat for the rest of items 1-5, then swap roles. This time, Student B will repeat the sentence starter and Student A will listen and complete it.</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1955861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DO NOT DISPLAY DURING ACTIVITY</a:t>
            </a:r>
          </a:p>
          <a:p>
            <a:r>
              <a:rPr lang="en-GB" dirty="0" smtClean="0"/>
              <a:t>Read</a:t>
            </a:r>
            <a:r>
              <a:rPr lang="en-GB" baseline="0" dirty="0" smtClean="0"/>
              <a:t> </a:t>
            </a:r>
            <a:r>
              <a:rPr lang="en-GB" baseline="0" smtClean="0"/>
              <a:t>aloud cards</a:t>
            </a:r>
            <a:endParaRPr lang="en-GB" baseline="0"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2600030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There are two options</a:t>
            </a:r>
            <a:r>
              <a:rPr lang="en-US" b="0" baseline="0" dirty="0" smtClean="0"/>
              <a:t> for the pair work at the end of the lesson. We recommend only doing ONE of these. Slides 12-15 are a paired read aloud/listening activity, with L2-&gt;L1 written translation. Slides 16-19 are a paired speaking/listening activity, which offers a more challenging alternative.</a:t>
            </a:r>
            <a:endParaRPr lang="en-US" b="1" dirty="0" smtClean="0"/>
          </a:p>
          <a:p>
            <a:endParaRPr lang="en-US" b="1" dirty="0" smtClean="0"/>
          </a:p>
          <a:p>
            <a:r>
              <a:rPr lang="en-US" b="1" dirty="0" smtClean="0"/>
              <a:t>Timing</a:t>
            </a:r>
            <a:r>
              <a:rPr lang="en-US" b="1" dirty="0"/>
              <a:t>: </a:t>
            </a:r>
            <a:r>
              <a:rPr lang="en-US" b="0" dirty="0"/>
              <a:t>10 min.</a:t>
            </a:r>
          </a:p>
          <a:p>
            <a:endParaRPr lang="en-US" b="1" dirty="0"/>
          </a:p>
          <a:p>
            <a:r>
              <a:rPr lang="en-US" b="1" dirty="0"/>
              <a:t>Aim: </a:t>
            </a:r>
            <a:r>
              <a:rPr lang="en-US" sz="1200" b="0" kern="1200" dirty="0">
                <a:solidFill>
                  <a:schemeClr val="tx1"/>
                </a:solidFill>
                <a:effectLst/>
                <a:latin typeface="+mn-lt"/>
                <a:ea typeface="+mn-ea"/>
                <a:cs typeface="+mn-cs"/>
              </a:rPr>
              <a:t>to use the new grammar</a:t>
            </a:r>
            <a:r>
              <a:rPr lang="en-US" sz="1200" b="0" kern="1200" baseline="0" dirty="0">
                <a:solidFill>
                  <a:schemeClr val="tx1"/>
                </a:solidFill>
                <a:effectLst/>
                <a:latin typeface="+mn-lt"/>
                <a:ea typeface="+mn-ea"/>
                <a:cs typeface="+mn-cs"/>
              </a:rPr>
              <a:t> and vocabulary in oral production</a:t>
            </a:r>
            <a:r>
              <a:rPr lang="en-US" sz="1200" kern="1200" dirty="0">
                <a:solidFill>
                  <a:schemeClr val="tx1"/>
                </a:solidFill>
                <a:effectLst/>
                <a:latin typeface="+mn-lt"/>
                <a:ea typeface="+mn-ea"/>
                <a:cs typeface="+mn-cs"/>
              </a:rPr>
              <a:t>; to</a:t>
            </a:r>
            <a:r>
              <a:rPr lang="en-US" sz="1200" kern="1200" baseline="0" dirty="0">
                <a:solidFill>
                  <a:schemeClr val="tx1"/>
                </a:solidFill>
                <a:effectLst/>
                <a:latin typeface="+mn-lt"/>
                <a:ea typeface="+mn-ea"/>
                <a:cs typeface="+mn-cs"/>
              </a:rPr>
              <a:t> further practise listening out for 3</a:t>
            </a:r>
            <a:r>
              <a:rPr lang="en-US" sz="1200" kern="1200" baseline="30000" dirty="0">
                <a:solidFill>
                  <a:schemeClr val="tx1"/>
                </a:solidFill>
                <a:effectLst/>
                <a:latin typeface="+mn-lt"/>
                <a:ea typeface="+mn-ea"/>
                <a:cs typeface="+mn-cs"/>
              </a:rPr>
              <a:t>rd</a:t>
            </a:r>
            <a:r>
              <a:rPr lang="en-US" sz="1200" kern="1200" baseline="0" dirty="0">
                <a:solidFill>
                  <a:schemeClr val="tx1"/>
                </a:solidFill>
                <a:effectLst/>
                <a:latin typeface="+mn-lt"/>
                <a:ea typeface="+mn-ea"/>
                <a:cs typeface="+mn-cs"/>
              </a:rPr>
              <a:t> person singular and plural verb endings –e and –en and connecting these with their meanings.</a:t>
            </a:r>
            <a:endParaRPr lang="en-US"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The</a:t>
            </a:r>
            <a:r>
              <a:rPr lang="en-US" b="0" baseline="0" dirty="0"/>
              <a:t> teacher runs through the worked example with students on this slide.</a:t>
            </a:r>
          </a:p>
          <a:p>
            <a:pPr marL="228600" indent="-228600">
              <a:buAutoNum type="arabicPeriod"/>
            </a:pPr>
            <a:r>
              <a:rPr lang="en-US" b="0" baseline="0" dirty="0"/>
              <a:t>In the paired activity, student A reads the sentences aloud in Spanish. Student B listens and writes the sentence in English.</a:t>
            </a:r>
          </a:p>
          <a:p>
            <a:pPr marL="228600" indent="-228600">
              <a:buAutoNum type="arabicPeriod"/>
            </a:pPr>
            <a:r>
              <a:rPr lang="en-US" b="0" baseline="0" dirty="0"/>
              <a:t>Students then swap roles.</a:t>
            </a:r>
          </a:p>
          <a:p>
            <a:pPr marL="228600" indent="-228600">
              <a:buAutoNum type="arabicPeriod"/>
            </a:pPr>
            <a:endParaRPr lang="en-US" b="1"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1498272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SPEAKING CARDS - DO NOT</a:t>
            </a:r>
            <a:r>
              <a:rPr lang="en-GB" b="1" baseline="0" dirty="0"/>
              <a:t> DISPLAY DURING ACTIVITY.</a:t>
            </a:r>
            <a:endParaRPr lang="en-GB" b="0" baseline="0" dirty="0"/>
          </a:p>
          <a:p>
            <a:pPr marL="228600" indent="-228600">
              <a:buAutoNum type="arabicPeriod"/>
            </a:pPr>
            <a:endParaRPr lang="en-GB" b="0" dirty="0"/>
          </a:p>
          <a:p>
            <a:pPr marL="228600" indent="-228600">
              <a:buAutoNum type="arabicPeriod"/>
            </a:pPr>
            <a:endParaRPr lang="en-GB" b="0" dirty="0"/>
          </a:p>
          <a:p>
            <a:pPr marL="228600" indent="-228600">
              <a:buAutoNum type="arabicPeriod"/>
            </a:pPr>
            <a:endParaRPr lang="en-GB" b="0" dirty="0"/>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83CCB-3286-4404-9410-83526AE8B3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0754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The teacher can use this slide to give students feedback on their answers. Answers are animated to appear one by one.</a:t>
            </a:r>
          </a:p>
          <a:p>
            <a:pPr marL="228600" indent="-228600">
              <a:buAutoNum type="arabicPeriod"/>
            </a:pPr>
            <a:endParaRPr lang="en-GB" b="0" dirty="0"/>
          </a:p>
          <a:p>
            <a:pPr marL="228600" indent="-228600">
              <a:buAutoNum type="arabicPeriod"/>
            </a:pPr>
            <a:endParaRPr lang="en-GB" b="0" dirty="0"/>
          </a:p>
          <a:p>
            <a:pPr marL="228600" indent="-228600">
              <a:buAutoNum type="arabicPeriod"/>
            </a:pPr>
            <a:endParaRPr lang="en-GB" b="0" dirty="0"/>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83CCB-3286-4404-9410-83526AE8B3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1646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Learning outcomes (lesson 2):</a:t>
            </a:r>
          </a:p>
          <a:p>
            <a:r>
              <a:rPr lang="en-GB" b="0" dirty="0"/>
              <a:t>Introduction</a:t>
            </a:r>
            <a:r>
              <a:rPr lang="en-GB" b="0" baseline="0" dirty="0"/>
              <a:t> of new vocabulary items and consolidation of those previously taught</a:t>
            </a:r>
          </a:p>
          <a:p>
            <a:r>
              <a:rPr lang="en-GB" b="0" dirty="0"/>
              <a:t>Introduction</a:t>
            </a:r>
            <a:r>
              <a:rPr lang="en-GB" b="0" baseline="0" dirty="0"/>
              <a:t> of suffixes –ía and –ia, including </a:t>
            </a:r>
            <a:r>
              <a:rPr lang="en-GB" b="0" baseline="0" dirty="0" smtClean="0"/>
              <a:t>their </a:t>
            </a:r>
            <a:r>
              <a:rPr lang="en-GB" b="0" baseline="0" dirty="0"/>
              <a:t>difference in </a:t>
            </a:r>
            <a:r>
              <a:rPr lang="en-GB" b="0" baseline="0" dirty="0" smtClean="0"/>
              <a:t>stress</a:t>
            </a:r>
            <a:endParaRPr lang="en-GB" b="0" baseline="0" dirty="0"/>
          </a:p>
          <a:p>
            <a:r>
              <a:rPr lang="en-GB" b="0" baseline="0" dirty="0"/>
              <a:t>Consolidation of use of ‘de’ between two nouns</a:t>
            </a:r>
          </a:p>
          <a:p>
            <a:r>
              <a:rPr lang="en-GB" b="0" baseline="0" dirty="0"/>
              <a:t>Consolidation of 3</a:t>
            </a:r>
            <a:r>
              <a:rPr lang="en-GB" b="0" baseline="30000" dirty="0"/>
              <a:t>rd</a:t>
            </a:r>
            <a:r>
              <a:rPr lang="en-GB" b="0" baseline="0" dirty="0"/>
              <a:t> person singular/plural forms of different verbs</a:t>
            </a:r>
          </a:p>
          <a:p>
            <a:r>
              <a:rPr lang="en-GB" b="0" baseline="0" dirty="0"/>
              <a:t>Consolidation of ‘para’ + infinitive</a:t>
            </a:r>
          </a:p>
          <a:p>
            <a:r>
              <a:rPr lang="en-GB" b="0" baseline="0" dirty="0"/>
              <a:t>Consolidation of SSC [ll]</a:t>
            </a:r>
            <a:endParaRPr lang="en-GB" b="0" dirty="0"/>
          </a:p>
          <a:p>
            <a:endParaRPr lang="en-GB" b="0" baseline="0" dirty="0"/>
          </a:p>
          <a:p>
            <a:r>
              <a:rPr lang="en-GB" sz="1200" b="1" i="0" u="none" strike="noStrike" kern="1200" cap="none" dirty="0">
                <a:solidFill>
                  <a:schemeClr val="tx1"/>
                </a:solidFill>
                <a:effectLst/>
                <a:latin typeface="+mn-lt"/>
                <a:ea typeface="Calibri"/>
                <a:cs typeface="Calibri"/>
                <a:sym typeface="Calibri"/>
              </a:rPr>
              <a:t>New vocabulary (introduce, lesson 2): </a:t>
            </a:r>
            <a:r>
              <a:rPr lang="es-CO" sz="1200" kern="1200" dirty="0">
                <a:solidFill>
                  <a:schemeClr val="tx1"/>
                </a:solidFill>
                <a:effectLst/>
                <a:latin typeface="+mn-lt"/>
                <a:ea typeface="+mn-ea"/>
                <a:cs typeface="+mn-cs"/>
              </a:rPr>
              <a:t>crecer [560]; mejor [116]; ganar² (to </a:t>
            </a:r>
            <a:r>
              <a:rPr lang="es-CO" sz="1200" kern="1200" dirty="0" err="1">
                <a:solidFill>
                  <a:schemeClr val="tx1"/>
                </a:solidFill>
                <a:effectLst/>
                <a:latin typeface="+mn-lt"/>
                <a:ea typeface="+mn-ea"/>
                <a:cs typeface="+mn-cs"/>
              </a:rPr>
              <a:t>win</a:t>
            </a:r>
            <a:r>
              <a:rPr lang="es-CO" sz="1200" kern="1200" dirty="0">
                <a:solidFill>
                  <a:schemeClr val="tx1"/>
                </a:solidFill>
                <a:effectLst/>
                <a:latin typeface="+mn-lt"/>
                <a:ea typeface="+mn-ea"/>
                <a:cs typeface="+mn-cs"/>
              </a:rPr>
              <a:t>, to </a:t>
            </a:r>
            <a:r>
              <a:rPr lang="es-CO" sz="1200" kern="1200" dirty="0" err="1">
                <a:solidFill>
                  <a:schemeClr val="tx1"/>
                </a:solidFill>
                <a:effectLst/>
                <a:latin typeface="+mn-lt"/>
                <a:ea typeface="+mn-ea"/>
                <a:cs typeface="+mn-cs"/>
              </a:rPr>
              <a:t>earn</a:t>
            </a:r>
            <a:r>
              <a:rPr lang="es-CO" sz="1200" kern="1200" dirty="0">
                <a:solidFill>
                  <a:schemeClr val="tx1"/>
                </a:solidFill>
                <a:effectLst/>
                <a:latin typeface="+mn-lt"/>
                <a:ea typeface="+mn-ea"/>
                <a:cs typeface="+mn-cs"/>
              </a:rPr>
              <a:t>) [295]; dice [decir-31]; más [23];</a:t>
            </a:r>
            <a:r>
              <a:rPr lang="x-none" sz="1200" kern="1200" dirty="0">
                <a:solidFill>
                  <a:schemeClr val="tx1"/>
                </a:solidFill>
                <a:effectLst/>
                <a:latin typeface="+mn-lt"/>
                <a:ea typeface="+mn-ea"/>
                <a:cs typeface="+mn-cs"/>
              </a:rPr>
              <a:t> </a:t>
            </a:r>
            <a:r>
              <a:rPr lang="es-CO" sz="1200" kern="1200" dirty="0">
                <a:solidFill>
                  <a:schemeClr val="tx1"/>
                </a:solidFill>
                <a:effectLst/>
                <a:latin typeface="+mn-lt"/>
                <a:ea typeface="+mn-ea"/>
                <a:cs typeface="+mn-cs"/>
              </a:rPr>
              <a:t>la vida [85]</a:t>
            </a:r>
            <a:endParaRPr lang="x-none" sz="1200" kern="1200" dirty="0">
              <a:solidFill>
                <a:schemeClr val="tx1"/>
              </a:solidFill>
              <a:effectLst/>
              <a:latin typeface="+mn-lt"/>
              <a:ea typeface="+mn-ea"/>
              <a:cs typeface="+mn-cs"/>
            </a:endParaRP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Vocabulary from revisited sets:</a:t>
            </a:r>
          </a:p>
          <a:p>
            <a:r>
              <a:rPr lang="es-419" sz="1200" b="1" kern="1200" dirty="0">
                <a:solidFill>
                  <a:schemeClr val="tx1"/>
                </a:solidFill>
                <a:effectLst/>
                <a:latin typeface="+mn-lt"/>
                <a:ea typeface="+mn-ea"/>
                <a:cs typeface="+mn-cs"/>
              </a:rPr>
              <a:t>Y8 1.2.3</a:t>
            </a:r>
            <a:r>
              <a:rPr lang="x-none"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cine [952]; abierto [654]; cerrado [1201]; miedo (de algo) [491]; razón [360]; suerte [723]; éxito [708]; sueño [450]; calor [945]; en cambio² [cambio-329]</a:t>
            </a:r>
            <a:endParaRPr lang="x-none"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numbers 13-20: trece [2700]; catorce [2411]; quince [1215]; dieciséis [3373]; diecisiete [3430]; dieciocho [2730]; diecinueve [4232]; veinte [819]</a:t>
            </a:r>
            <a:r>
              <a:rPr lang="x-none" dirty="0">
                <a:effectLst/>
              </a:rPr>
              <a:t> </a:t>
            </a:r>
            <a:endParaRPr lang="en-GB" dirty="0">
              <a:effectLst/>
            </a:endParaRPr>
          </a:p>
          <a:p>
            <a:r>
              <a:rPr lang="es-419" sz="1200" b="1" kern="1200" dirty="0">
                <a:solidFill>
                  <a:schemeClr val="tx1"/>
                </a:solidFill>
                <a:effectLst/>
                <a:latin typeface="+mn-lt"/>
                <a:ea typeface="+mn-ea"/>
                <a:cs typeface="+mn-cs"/>
              </a:rPr>
              <a:t>Y8 1.1.5</a:t>
            </a:r>
            <a:r>
              <a:rPr lang="x-none"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cambio [319]; ruido [1034]; esfuerzo [601]; viaje [519]; gesto [928]; amable [2707]; genial [2890]; mientras que [mientras-127]; entonces [74]</a:t>
            </a:r>
            <a:r>
              <a:rPr lang="x-none"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subject pronouns yo [28]; tú [184] él [9]; ella [72]; nosotros/as [164]; ellos/as [9-él]</a:t>
            </a:r>
            <a:endParaRPr lang="x-non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20642240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 tonguetwister</a:t>
            </a:r>
          </a:p>
          <a:p>
            <a:endParaRPr lang="en-GB" b="1" dirty="0"/>
          </a:p>
          <a:p>
            <a:r>
              <a:rPr lang="en-GB" b="1" dirty="0"/>
              <a:t>Timing: </a:t>
            </a:r>
            <a:r>
              <a:rPr lang="en-GB" b="0" dirty="0"/>
              <a:t>5 mins</a:t>
            </a:r>
          </a:p>
          <a:p>
            <a:endParaRPr lang="en-GB" b="1" dirty="0"/>
          </a:p>
          <a:p>
            <a:r>
              <a:rPr lang="en-GB" b="1" dirty="0"/>
              <a:t>Aim: </a:t>
            </a:r>
            <a:r>
              <a:rPr lang="en-GB" dirty="0"/>
              <a:t>to gain</a:t>
            </a:r>
            <a:r>
              <a:rPr lang="en-GB" baseline="0" dirty="0"/>
              <a:t> confidence in practising the SSC [ll] in sentences</a:t>
            </a:r>
          </a:p>
          <a:p>
            <a:endParaRPr lang="en-GB" baseline="0" dirty="0"/>
          </a:p>
          <a:p>
            <a:r>
              <a:rPr lang="en-GB" b="1" dirty="0"/>
              <a:t>Procedure:</a:t>
            </a:r>
          </a:p>
          <a:p>
            <a:pPr marL="228600" indent="-228600">
              <a:buAutoNum type="arabicPeriod"/>
            </a:pPr>
            <a:r>
              <a:rPr lang="en-GB" dirty="0"/>
              <a:t>The teacher</a:t>
            </a:r>
            <a:r>
              <a:rPr lang="en-GB" baseline="0" dirty="0"/>
              <a:t> first asks students to read the short text and think about what it means.</a:t>
            </a:r>
          </a:p>
          <a:p>
            <a:pPr marL="228600" indent="-228600">
              <a:buAutoNum type="arabicPeriod"/>
            </a:pPr>
            <a:r>
              <a:rPr lang="en-GB" baseline="0" dirty="0"/>
              <a:t>The teacher reads the text aloud in fragments, eliciting the meanings from students. Note that all words have been previously taught as vocabulary items or used for phonics practice. ‘Llama’ (animal) is a cognate.</a:t>
            </a:r>
          </a:p>
          <a:p>
            <a:pPr marL="228600" indent="-228600">
              <a:buAutoNum type="arabicPeriod"/>
            </a:pPr>
            <a:r>
              <a:rPr lang="en-GB" baseline="0" dirty="0"/>
              <a:t>Students then practise saying the sentence in pairs, at increasing speed.</a:t>
            </a:r>
          </a:p>
          <a:p>
            <a:pPr marL="228600" indent="-228600">
              <a:buAutoNum type="arabicPeriod"/>
            </a:pPr>
            <a:r>
              <a:rPr lang="en-GB" baseline="0" dirty="0"/>
              <a:t>The teacher can challenge students to listen to a native speaker read the text at three different speeds (1=slow; 3=very fast). Each time, students can be challenged to say it at the same speed.</a:t>
            </a:r>
          </a:p>
          <a:p>
            <a:pPr marL="228600" indent="-228600">
              <a:buAutoNum type="arabicPeriod"/>
            </a:pPr>
            <a:endParaRPr lang="en-GB" baseline="0" dirty="0"/>
          </a:p>
          <a:p>
            <a:pPr marL="0" indent="0">
              <a:buNone/>
            </a:pPr>
            <a:r>
              <a:rPr lang="en-GB" b="1" baseline="0" dirty="0"/>
              <a:t>Note: </a:t>
            </a:r>
            <a:r>
              <a:rPr lang="en-GB" baseline="0" dirty="0"/>
              <a:t>the personal ‘a’ is used with the verb ‘llamar’. This will be unfamiliar to students. However, it doesn’t need to be dwelt on; students are likely to still understand the sentence without knowing why it is used here.</a:t>
            </a:r>
          </a:p>
        </p:txBody>
      </p:sp>
      <p:sp>
        <p:nvSpPr>
          <p:cNvPr id="4" name="Slide Number Placeholder 3"/>
          <p:cNvSpPr>
            <a:spLocks noGrp="1"/>
          </p:cNvSpPr>
          <p:nvPr>
            <p:ph type="sldNum" sz="quarter" idx="10"/>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3479389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Vocabulary practice slide (productive</a:t>
            </a:r>
            <a:r>
              <a:rPr lang="en-US" b="1" baseline="0" dirty="0"/>
              <a:t> mode</a:t>
            </a:r>
            <a:r>
              <a:rPr lang="en-US" b="1" dirty="0"/>
              <a: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4 minutes</a:t>
            </a:r>
          </a:p>
          <a:p>
            <a:endParaRPr lang="en-GB" b="1" baseline="0" dirty="0"/>
          </a:p>
          <a:p>
            <a:pPr marL="0"/>
            <a:r>
              <a:rPr lang="en-GB" b="1" baseline="0" dirty="0"/>
              <a:t>Aim:  </a:t>
            </a:r>
            <a:r>
              <a:rPr lang="en-GB" b="0" baseline="0" dirty="0"/>
              <a:t>To revise in productive mode/oral modality the numbers 6-20. Numbers 13-20 were introduced in 8.1.2.3. 6-12 were introduced in Year 7 and are also included here given their relevance.</a:t>
            </a:r>
          </a:p>
          <a:p>
            <a:pPr marL="0"/>
            <a:endParaRPr lang="en-GB" b="0" baseline="0" dirty="0"/>
          </a:p>
          <a:p>
            <a:r>
              <a:rPr lang="en-GB" b="1" baseline="0" dirty="0"/>
              <a:t>Procedure:</a:t>
            </a:r>
          </a:p>
          <a:p>
            <a:r>
              <a:rPr lang="en-GB" baseline="0" dirty="0"/>
              <a:t>1. Click to reveal a number (6-20). It will disappear after 3 seconds. Note that the numbers do not appear in numerical order to increase the challenge.</a:t>
            </a:r>
          </a:p>
          <a:p>
            <a:r>
              <a:rPr lang="en-GB" baseline="0" dirty="0"/>
              <a:t>2. Students say the Spanish number aloud before it has faded away.</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Words from revisited vocabulary sets: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8.1.2.3: </a:t>
            </a:r>
            <a:r>
              <a:rPr lang="es-ES" baseline="0" dirty="0"/>
              <a:t>seis [438]; siete [603]; ocho [641]; nueve [991]; diez [449]; once [1700]; doce [1138]; </a:t>
            </a:r>
            <a:r>
              <a:rPr lang="en-GB" baseline="0" dirty="0" err="1"/>
              <a:t>trece</a:t>
            </a:r>
            <a:r>
              <a:rPr lang="en-GB" baseline="0" dirty="0"/>
              <a:t> [2700]; </a:t>
            </a:r>
            <a:r>
              <a:rPr lang="en-GB" baseline="0" dirty="0" err="1"/>
              <a:t>catorce</a:t>
            </a:r>
            <a:r>
              <a:rPr lang="en-GB" baseline="0" dirty="0"/>
              <a:t> [2411]; quince [1215]; </a:t>
            </a:r>
            <a:r>
              <a:rPr lang="en-GB" baseline="0" dirty="0" err="1"/>
              <a:t>dieciséis</a:t>
            </a:r>
            <a:r>
              <a:rPr lang="en-GB" baseline="0" dirty="0"/>
              <a:t> [3373]; </a:t>
            </a:r>
            <a:r>
              <a:rPr lang="en-GB" baseline="0" dirty="0" err="1"/>
              <a:t>diecisiete</a:t>
            </a:r>
            <a:r>
              <a:rPr lang="en-GB" baseline="0" dirty="0"/>
              <a:t> [3430]; </a:t>
            </a:r>
            <a:r>
              <a:rPr lang="en-GB" baseline="0" dirty="0" err="1"/>
              <a:t>dieciocho</a:t>
            </a:r>
            <a:r>
              <a:rPr lang="en-GB" baseline="0" dirty="0"/>
              <a:t> [2730]; </a:t>
            </a:r>
            <a:r>
              <a:rPr lang="en-GB" baseline="0" dirty="0" err="1"/>
              <a:t>diecinueve</a:t>
            </a:r>
            <a:r>
              <a:rPr lang="en-GB" baseline="0" dirty="0"/>
              <a:t> [4232]; </a:t>
            </a:r>
            <a:r>
              <a:rPr lang="en-GB" baseline="0" dirty="0" err="1"/>
              <a:t>veinte</a:t>
            </a:r>
            <a:r>
              <a:rPr lang="en-GB" baseline="0" dirty="0"/>
              <a:t> [819]</a:t>
            </a:r>
          </a:p>
        </p:txBody>
      </p:sp>
      <p:sp>
        <p:nvSpPr>
          <p:cNvPr id="4" name="Slide Number Placeholder 3"/>
          <p:cNvSpPr>
            <a:spLocks noGrp="1"/>
          </p:cNvSpPr>
          <p:nvPr>
            <p:ph type="sldNum" sz="quarter" idx="10"/>
          </p:nvPr>
        </p:nvSpPr>
        <p:spPr/>
        <p:txBody>
          <a:bodyPr/>
          <a:lstStyle/>
          <a:p>
            <a:fld id="{672843D9-4757-4631-B0CD-BAA271821DF5}" type="slidenum">
              <a:rPr lang="en-GB" smtClean="0"/>
              <a:t>21</a:t>
            </a:fld>
            <a:endParaRPr lang="en-GB"/>
          </a:p>
        </p:txBody>
      </p:sp>
    </p:spTree>
    <p:extLst>
      <p:ext uri="{BB962C8B-B14F-4D97-AF65-F5344CB8AC3E}">
        <p14:creationId xmlns:p14="http://schemas.microsoft.com/office/powerpoint/2010/main" val="3225423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mins.</a:t>
            </a:r>
          </a:p>
          <a:p>
            <a:endParaRPr lang="en-US" b="1" dirty="0"/>
          </a:p>
          <a:p>
            <a:r>
              <a:rPr lang="en-US" b="1" dirty="0"/>
              <a:t>Aim: </a:t>
            </a:r>
            <a:r>
              <a:rPr lang="en-GB" b="0" dirty="0"/>
              <a:t>to accurately</a:t>
            </a:r>
            <a:r>
              <a:rPr lang="en-GB" b="0" baseline="0" dirty="0"/>
              <a:t> spell words </a:t>
            </a:r>
            <a:r>
              <a:rPr lang="en-GB" sz="1200" kern="1200" dirty="0">
                <a:solidFill>
                  <a:schemeClr val="tx1"/>
                </a:solidFill>
                <a:effectLst/>
                <a:latin typeface="+mn-lt"/>
                <a:ea typeface="+mn-ea"/>
                <a:cs typeface="+mn-cs"/>
              </a:rPr>
              <a:t>that contain SSCs</a:t>
            </a:r>
            <a:r>
              <a:rPr lang="en-GB" sz="1200" kern="1200" baseline="0" dirty="0">
                <a:solidFill>
                  <a:schemeClr val="tx1"/>
                </a:solidFill>
                <a:effectLst/>
                <a:latin typeface="+mn-lt"/>
                <a:ea typeface="+mn-ea"/>
                <a:cs typeface="+mn-cs"/>
              </a:rPr>
              <a:t> [l] and [ll]. </a:t>
            </a:r>
            <a:r>
              <a:rPr lang="en-GB" sz="1200" kern="1200" dirty="0">
                <a:solidFill>
                  <a:schemeClr val="tx1"/>
                </a:solidFill>
                <a:effectLst/>
                <a:latin typeface="+mn-lt"/>
                <a:ea typeface="+mn-ea"/>
                <a:cs typeface="+mn-cs"/>
              </a:rPr>
              <a:t>Audio is provided to reinforce the sound of the SSC and to give a cue for correct spelling.</a:t>
            </a:r>
            <a:r>
              <a:rPr lang="x-none" dirty="0">
                <a:effectLst/>
              </a:rPr>
              <a:t> </a:t>
            </a:r>
            <a:endParaRPr lang="en-US" b="1" dirty="0"/>
          </a:p>
          <a:p>
            <a:endParaRPr lang="en-US" b="1" dirty="0"/>
          </a:p>
          <a:p>
            <a:r>
              <a:rPr lang="en-US" b="1" dirty="0"/>
              <a:t>Procedure:</a:t>
            </a:r>
          </a:p>
          <a:p>
            <a:r>
              <a:rPr lang="en-US" b="0" dirty="0"/>
              <a:t>1. Students listen and write the missing words.</a:t>
            </a:r>
          </a:p>
          <a:p>
            <a:r>
              <a:rPr lang="en-US" b="0" dirty="0"/>
              <a:t>2. The teacher goes through the answers for each sentence, one by one, including eliciting the English meanings.</a:t>
            </a:r>
          </a:p>
          <a:p>
            <a:r>
              <a:rPr lang="en-US" b="0" dirty="0"/>
              <a:t>3. For</a:t>
            </a:r>
            <a:r>
              <a:rPr lang="en-US" b="0" baseline="0" dirty="0"/>
              <a:t> additional reinforcement, the teacher can play</a:t>
            </a:r>
            <a:r>
              <a:rPr lang="en-US" b="0" dirty="0"/>
              <a:t> the audio again each time so that students can listen and read at the same time.</a:t>
            </a:r>
          </a:p>
          <a:p>
            <a:endParaRPr lang="en-US" b="0" dirty="0" smtClean="0"/>
          </a:p>
          <a:p>
            <a:r>
              <a:rPr lang="en-US" b="1" dirty="0" smtClean="0"/>
              <a:t>Note: </a:t>
            </a:r>
            <a:r>
              <a:rPr lang="en-GB" sz="1200" kern="1200" dirty="0" smtClean="0">
                <a:solidFill>
                  <a:schemeClr val="tx1"/>
                </a:solidFill>
                <a:effectLst/>
                <a:latin typeface="+mn-lt"/>
                <a:ea typeface="+mn-ea"/>
                <a:cs typeface="+mn-cs"/>
              </a:rPr>
              <a:t>This sentence level transcription task includes some known words and some less familiar cluster words</a:t>
            </a:r>
            <a:r>
              <a:rPr lang="en-GB" sz="1200" kern="1200" baseline="0" dirty="0" smtClean="0">
                <a:solidFill>
                  <a:schemeClr val="tx1"/>
                </a:solidFill>
                <a:effectLst/>
                <a:latin typeface="+mn-lt"/>
                <a:ea typeface="+mn-ea"/>
                <a:cs typeface="+mn-cs"/>
              </a:rPr>
              <a:t> from Year 7 that were only used for phonics practice</a:t>
            </a:r>
            <a:r>
              <a:rPr lang="en-GB" sz="1200" kern="1200" dirty="0" smtClean="0">
                <a:solidFill>
                  <a:schemeClr val="tx1"/>
                </a:solidFill>
                <a:effectLst/>
                <a:latin typeface="+mn-lt"/>
                <a:ea typeface="+mn-ea"/>
                <a:cs typeface="+mn-cs"/>
              </a:rPr>
              <a:t>.  As such, it is a hybrid phonics/vocabulary practice task.</a:t>
            </a:r>
            <a:endParaRPr lang="en-US" b="1" dirty="0" smtClean="0"/>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dirty="0">
                <a:solidFill>
                  <a:schemeClr val="accent5">
                    <a:lumMod val="50000"/>
                  </a:schemeClr>
                </a:solidFill>
                <a:latin typeface="+mj-lt"/>
              </a:rPr>
              <a:t>Las palabras en la lista son largas.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noProof="0" dirty="0">
                <a:solidFill>
                  <a:schemeClr val="accent5">
                    <a:lumMod val="50000"/>
                  </a:schemeClr>
                </a:solidFill>
                <a:latin typeface="+mj-lt"/>
              </a:rPr>
              <a:t>Quiero llevar zapatos amarillos.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dirty="0">
                <a:solidFill>
                  <a:schemeClr val="accent5">
                    <a:lumMod val="50000"/>
                  </a:schemeClr>
                </a:solidFill>
                <a:latin typeface="+mj-lt"/>
              </a:rPr>
              <a:t>Ella va a salir, luego va a bailar.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dirty="0">
                <a:solidFill>
                  <a:schemeClr val="accent5">
                    <a:lumMod val="50000"/>
                  </a:schemeClr>
                </a:solidFill>
                <a:latin typeface="+mj-lt"/>
              </a:rPr>
              <a:t>Es importante llegar con las llaves.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dirty="0">
                <a:solidFill>
                  <a:schemeClr val="accent5">
                    <a:lumMod val="50000"/>
                  </a:schemeClr>
                </a:solidFill>
                <a:latin typeface="+mj-lt"/>
              </a:rPr>
              <a:t>Necesito luz para leer mi libro.</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dirty="0">
                <a:solidFill>
                  <a:schemeClr val="accent5">
                    <a:lumMod val="50000"/>
                  </a:schemeClr>
                </a:solidFill>
                <a:latin typeface="+mj-lt"/>
              </a:rPr>
              <a:t>¿Cuándo puedes llamar?</a:t>
            </a:r>
            <a:endParaRPr lang="x-none" sz="1200" dirty="0">
              <a:solidFill>
                <a:schemeClr val="accent5">
                  <a:lumMod val="50000"/>
                </a:schemeClr>
              </a:solidFill>
              <a:latin typeface="+mj-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03583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mins (slides 17-19)</a:t>
            </a:r>
          </a:p>
          <a:p>
            <a:endParaRPr lang="en-US" b="1" dirty="0"/>
          </a:p>
          <a:p>
            <a:r>
              <a:rPr lang="en-US" b="1" dirty="0"/>
              <a:t>Aim: </a:t>
            </a:r>
            <a:r>
              <a:rPr lang="en-US" b="0" dirty="0"/>
              <a:t>To identify the two meanings of each Spanish noun, depending on whether or not it is accompanied by ‘</a:t>
            </a:r>
            <a:r>
              <a:rPr lang="en-US" b="0" dirty="0" err="1"/>
              <a:t>tener</a:t>
            </a:r>
            <a:r>
              <a:rPr lang="en-US" b="0" dirty="0"/>
              <a:t>’.</a:t>
            </a:r>
          </a:p>
          <a:p>
            <a:endParaRPr lang="en-US" b="1" dirty="0"/>
          </a:p>
          <a:p>
            <a:r>
              <a:rPr lang="en-US" b="1" dirty="0"/>
              <a:t>Procedure:</a:t>
            </a:r>
          </a:p>
          <a:p>
            <a:r>
              <a:rPr lang="en-US" b="0" dirty="0"/>
              <a:t>1. Students translate the underlined parts of the Spanish sentences, taking note of the context (specifically, whether ‘</a:t>
            </a:r>
            <a:r>
              <a:rPr lang="en-US" b="0" dirty="0" err="1"/>
              <a:t>tener</a:t>
            </a:r>
            <a:r>
              <a:rPr lang="en-US" b="0" dirty="0"/>
              <a:t>’ accompanies the noun). They do not need to write</a:t>
            </a:r>
            <a:r>
              <a:rPr lang="en-US" b="0" baseline="0" dirty="0"/>
              <a:t> the full sentence. </a:t>
            </a:r>
            <a:endParaRPr lang="en-US" b="0" dirty="0"/>
          </a:p>
          <a:p>
            <a:r>
              <a:rPr lang="en-US" b="0" dirty="0"/>
              <a:t>2. Reveal answers at the end of the exercise with each click.</a:t>
            </a:r>
          </a:p>
          <a:p>
            <a:endParaRPr lang="en-US" b="0" dirty="0"/>
          </a:p>
          <a:p>
            <a:r>
              <a:rPr lang="en-US" b="1" dirty="0"/>
              <a:t>Note: </a:t>
            </a:r>
            <a:r>
              <a:rPr lang="en-GB" dirty="0"/>
              <a:t>The activity could easily be adapted for</a:t>
            </a:r>
            <a:r>
              <a:rPr lang="en-GB" baseline="0" dirty="0"/>
              <a:t> higher ability groups by requiring the full sentence to be written, rather than just the gaps.</a:t>
            </a:r>
            <a:endParaRPr lang="en-GB" dirty="0"/>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Words from revisited vocabulary sets: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8.1.2.3 </a:t>
            </a:r>
            <a:r>
              <a:rPr lang="es-ES" dirty="0"/>
              <a:t>miedo (de algo) [491]; razón [360];</a:t>
            </a:r>
            <a:r>
              <a:rPr lang="en-GB" baseline="0" dirty="0"/>
              <a:t/>
            </a:r>
            <a:br>
              <a:rPr lang="en-GB" baseline="0" dirty="0"/>
            </a:b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22</a:t>
            </a:fld>
            <a:endParaRPr lang="en-GB"/>
          </a:p>
        </p:txBody>
      </p:sp>
    </p:spTree>
    <p:extLst>
      <p:ext uri="{BB962C8B-B14F-4D97-AF65-F5344CB8AC3E}">
        <p14:creationId xmlns:p14="http://schemas.microsoft.com/office/powerpoint/2010/main" val="320605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r>
              <a:rPr lang="en-GB" b="0" baseline="0" dirty="0"/>
              <a:t>2/3</a:t>
            </a:r>
          </a:p>
          <a:p>
            <a:pPr algn="l"/>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Words from revisited vocabulary sets: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8.1.2.3: </a:t>
            </a:r>
            <a:r>
              <a:rPr lang="en-GB" dirty="0" err="1"/>
              <a:t>suerte</a:t>
            </a:r>
            <a:r>
              <a:rPr lang="en-GB" dirty="0"/>
              <a:t> [723]; </a:t>
            </a:r>
            <a:r>
              <a:rPr lang="en-GB" dirty="0" err="1"/>
              <a:t>éxito</a:t>
            </a:r>
            <a:r>
              <a:rPr lang="en-GB" dirty="0"/>
              <a:t> [708]; cine [952]</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23</a:t>
            </a:fld>
            <a:endParaRPr lang="en-GB"/>
          </a:p>
        </p:txBody>
      </p:sp>
    </p:spTree>
    <p:extLst>
      <p:ext uri="{BB962C8B-B14F-4D97-AF65-F5344CB8AC3E}">
        <p14:creationId xmlns:p14="http://schemas.microsoft.com/office/powerpoint/2010/main" val="14213020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r>
              <a:rPr lang="en-GB" b="0" baseline="0" dirty="0"/>
              <a:t>3/3</a:t>
            </a:r>
          </a:p>
          <a:p>
            <a:pPr algn="l"/>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Words from revisited vocabulary sets: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8.1.2.3: </a:t>
            </a:r>
            <a:r>
              <a:rPr lang="es-ES" dirty="0"/>
              <a:t>sueño [450]; calor [945]; en cambio² [cambio-329]; </a:t>
            </a:r>
            <a:r>
              <a:rPr lang="en-GB" dirty="0" err="1"/>
              <a:t>abierto</a:t>
            </a:r>
            <a:r>
              <a:rPr lang="en-GB" dirty="0"/>
              <a:t> [654]; </a:t>
            </a:r>
            <a:r>
              <a:rPr lang="en-GB" dirty="0" err="1"/>
              <a:t>cerrado</a:t>
            </a:r>
            <a:r>
              <a:rPr lang="en-GB" dirty="0"/>
              <a:t> [1201]</a:t>
            </a:r>
            <a:endParaRPr lang="es-ES" dirty="0"/>
          </a:p>
        </p:txBody>
      </p:sp>
      <p:sp>
        <p:nvSpPr>
          <p:cNvPr id="4" name="Slide Number Placeholder 3"/>
          <p:cNvSpPr>
            <a:spLocks noGrp="1"/>
          </p:cNvSpPr>
          <p:nvPr>
            <p:ph type="sldNum" sz="quarter" idx="10"/>
          </p:nvPr>
        </p:nvSpPr>
        <p:spPr/>
        <p:txBody>
          <a:bodyPr/>
          <a:lstStyle/>
          <a:p>
            <a:fld id="{672843D9-4757-4631-B0CD-BAA271821DF5}" type="slidenum">
              <a:rPr lang="en-GB" smtClean="0"/>
              <a:t>24</a:t>
            </a:fld>
            <a:endParaRPr lang="en-GB"/>
          </a:p>
        </p:txBody>
      </p:sp>
    </p:spTree>
    <p:extLst>
      <p:ext uri="{BB962C8B-B14F-4D97-AF65-F5344CB8AC3E}">
        <p14:creationId xmlns:p14="http://schemas.microsoft.com/office/powerpoint/2010/main" val="7623197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i="0" dirty="0"/>
              <a:t>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 practice</a:t>
            </a:r>
            <a:r>
              <a:rPr lang="en-GB" b="1" baseline="0" dirty="0"/>
              <a: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1" dirty="0"/>
              <a:t/>
            </a:r>
            <a:br>
              <a:rPr lang="en-GB" b="1" dirty="0"/>
            </a:br>
            <a:r>
              <a:rPr lang="en-GB" b="1" dirty="0"/>
              <a:t>1. </a:t>
            </a:r>
            <a:r>
              <a:rPr lang="en-GB" dirty="0"/>
              <a:t>Pupils</a:t>
            </a:r>
            <a:r>
              <a:rPr lang="en-GB" baseline="0" dirty="0"/>
              <a:t> either work by themselves or in pairs, reading out the words and recapping their English meaning (1 minute).</a:t>
            </a:r>
            <a:br>
              <a:rPr lang="en-GB" baseline="0" dirty="0"/>
            </a:br>
            <a:r>
              <a:rPr lang="en-GB" b="1" baseline="0" dirty="0"/>
              <a:t>2. </a:t>
            </a:r>
            <a:r>
              <a:rPr lang="en-GB" baseline="0" dirty="0"/>
              <a:t>Then the teacher removes the English words or pictures (one by one) and they try to recall the English orally (chorally), looking at the Spanish (1 minute).</a:t>
            </a:r>
            <a:br>
              <a:rPr lang="en-GB" baseline="0" dirty="0"/>
            </a:br>
            <a:r>
              <a:rPr lang="en-GB" b="1" baseline="0" dirty="0"/>
              <a:t>3. </a:t>
            </a:r>
            <a:r>
              <a:rPr lang="en-GB" baseline="0" dirty="0"/>
              <a:t>Then the Spanish meanings are removed (one by one) and they to recall them orally (again, chorally), looking at the English (1 minute)</a:t>
            </a:r>
            <a:br>
              <a:rPr lang="en-GB" baseline="0" dirty="0"/>
            </a:br>
            <a:r>
              <a:rPr lang="en-GB" b="1" baseline="0" dirty="0"/>
              <a:t>4. </a:t>
            </a:r>
            <a:r>
              <a:rPr lang="en-GB" baseline="0" dirty="0"/>
              <a:t>Further rounds of learning can be facilitated by one pupil turning away from the board, and his/her partner asking him/her the meanings (‘Cómo se dice X en español?’).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New vocabulary (introduce): </a:t>
            </a:r>
            <a:r>
              <a:rPr lang="es-CO" sz="1200" kern="1200" dirty="0">
                <a:solidFill>
                  <a:schemeClr val="tx1"/>
                </a:solidFill>
                <a:effectLst/>
                <a:latin typeface="+mn-lt"/>
                <a:ea typeface="+mn-ea"/>
                <a:cs typeface="+mn-cs"/>
              </a:rPr>
              <a:t>crecer [560]; mejor [116]; ganar² (to win, to earn) [295]; dice [decir-31]; más [23];</a:t>
            </a:r>
            <a:r>
              <a:rPr lang="x-none" sz="1200" kern="1200" dirty="0">
                <a:solidFill>
                  <a:schemeClr val="tx1"/>
                </a:solidFill>
                <a:effectLst/>
                <a:latin typeface="+mn-lt"/>
                <a:ea typeface="+mn-ea"/>
                <a:cs typeface="+mn-cs"/>
              </a:rPr>
              <a:t> </a:t>
            </a:r>
            <a:r>
              <a:rPr lang="es-CO" sz="1200" kern="1200" dirty="0">
                <a:solidFill>
                  <a:schemeClr val="tx1"/>
                </a:solidFill>
                <a:effectLst/>
                <a:latin typeface="+mn-lt"/>
                <a:ea typeface="+mn-ea"/>
                <a:cs typeface="+mn-cs"/>
              </a:rPr>
              <a:t>la vida [85]</a:t>
            </a:r>
            <a:endParaRPr lang="x-none" sz="1200" kern="1200" dirty="0">
              <a:solidFill>
                <a:schemeClr val="tx1"/>
              </a:solidFill>
              <a:effectLst/>
              <a:latin typeface="+mn-lt"/>
              <a:ea typeface="+mn-ea"/>
              <a:cs typeface="+mn-cs"/>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125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8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US" b="0" i="0" dirty="0"/>
              <a:t>to</a:t>
            </a:r>
            <a:r>
              <a:rPr lang="en-US" b="0" i="0" baseline="0" dirty="0"/>
              <a:t> </a:t>
            </a:r>
            <a:r>
              <a:rPr lang="en-GB" baseline="0" dirty="0"/>
              <a:t>help students to connect the spoken and written forms of the language more securely; to consolidate vocabulary and grammar knowledge by eliciting suggested changes to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Procedure:</a:t>
            </a:r>
          </a:p>
          <a:p>
            <a:pPr marL="228600" indent="-228600">
              <a:buAutoNum type="arabicPeriod"/>
            </a:pPr>
            <a:r>
              <a:rPr lang="en-GB" sz="1200" b="0" kern="1200" dirty="0">
                <a:solidFill>
                  <a:schemeClr val="tx1"/>
                </a:solidFill>
                <a:effectLst/>
                <a:latin typeface="+mn-lt"/>
                <a:ea typeface="+mn-ea"/>
                <a:cs typeface="+mn-cs"/>
              </a:rPr>
              <a:t>Click on the audio button to play the text. Read and listen</a:t>
            </a:r>
            <a:r>
              <a:rPr lang="en-GB" sz="1200" b="0" kern="1200" baseline="0" dirty="0">
                <a:solidFill>
                  <a:schemeClr val="tx1"/>
                </a:solidFill>
                <a:effectLst/>
                <a:latin typeface="+mn-lt"/>
                <a:ea typeface="+mn-ea"/>
                <a:cs typeface="+mn-cs"/>
              </a:rPr>
              <a:t>.</a:t>
            </a:r>
          </a:p>
          <a:p>
            <a:pPr marL="0" indent="0">
              <a:buNone/>
            </a:pPr>
            <a:r>
              <a:rPr lang="en-GB" sz="1200" b="0" kern="1200" baseline="0" dirty="0">
                <a:solidFill>
                  <a:schemeClr val="tx1"/>
                </a:solidFill>
                <a:effectLst/>
                <a:latin typeface="+mn-lt"/>
                <a:ea typeface="+mn-ea"/>
                <a:cs typeface="+mn-cs"/>
              </a:rPr>
              <a:t>Note: There is a full version of the audio top right with a player.  Alternatively the audio is in 6 sections with a pause just after the words 1-5 below, to facilitate easy stop/start. </a:t>
            </a:r>
          </a:p>
          <a:p>
            <a:pPr marL="228600" indent="-228600">
              <a:buAutoNum type="arabicPeriod"/>
            </a:pPr>
            <a:r>
              <a:rPr lang="x-none" sz="1200" kern="1200" dirty="0">
                <a:solidFill>
                  <a:schemeClr val="tx1"/>
                </a:solidFill>
                <a:effectLst/>
                <a:latin typeface="+mn-lt"/>
                <a:ea typeface="+mn-ea"/>
                <a:cs typeface="+mn-cs"/>
              </a:rPr>
              <a:t>To support segmentation, stop the audio and ask students to say:</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a) the next word</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b) the previous word</a:t>
            </a:r>
            <a:r>
              <a:rPr lang="en-GB" sz="1200" b="0" kern="1200" baseline="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In addition, to develop understanding, vocabulary and grammar knowledge, pause at key points and ask students to suggest an alternative word that could replace the next word. </a:t>
            </a:r>
            <a:r>
              <a:rPr lang="en-GB" sz="1200" kern="1200" dirty="0">
                <a:solidFill>
                  <a:schemeClr val="tx1"/>
                </a:solidFill>
                <a:effectLst/>
                <a:latin typeface="+mn-lt"/>
                <a:ea typeface="+mn-ea"/>
                <a:cs typeface="+mn-cs"/>
              </a:rPr>
              <a:t>This is a chance to draw on</a:t>
            </a:r>
            <a:r>
              <a:rPr lang="x-none" sz="1200" kern="1200" dirty="0">
                <a:solidFill>
                  <a:schemeClr val="tx1"/>
                </a:solidFill>
                <a:effectLst/>
                <a:latin typeface="+mn-lt"/>
                <a:ea typeface="+mn-ea"/>
                <a:cs typeface="+mn-cs"/>
              </a:rPr>
              <a:t> previously taught gramma</a:t>
            </a:r>
            <a:r>
              <a:rPr lang="en-GB" sz="1200" kern="1200" dirty="0">
                <a:solidFill>
                  <a:schemeClr val="tx1"/>
                </a:solidFill>
                <a:effectLst/>
                <a:latin typeface="+mn-lt"/>
                <a:ea typeface="+mn-ea"/>
                <a:cs typeface="+mn-cs"/>
              </a:rPr>
              <a:t>r and vocabulary</a:t>
            </a:r>
            <a:r>
              <a:rPr lang="en-GB" sz="1200" kern="1200" baseline="0" dirty="0">
                <a:solidFill>
                  <a:schemeClr val="tx1"/>
                </a:solidFill>
                <a:effectLst/>
                <a:latin typeface="+mn-lt"/>
                <a:ea typeface="+mn-ea"/>
                <a:cs typeface="+mn-cs"/>
              </a:rPr>
              <a:t> </a:t>
            </a:r>
            <a:r>
              <a:rPr lang="x-none" sz="1200" kern="1200" dirty="0">
                <a:solidFill>
                  <a:schemeClr val="tx1"/>
                </a:solidFill>
                <a:effectLst/>
                <a:latin typeface="+mn-lt"/>
                <a:ea typeface="+mn-ea"/>
                <a:cs typeface="+mn-cs"/>
              </a:rPr>
              <a:t>knowledge</a:t>
            </a:r>
            <a:r>
              <a:rPr lang="en-GB" sz="1200" kern="1200" dirty="0">
                <a:solidFill>
                  <a:schemeClr val="tx1"/>
                </a:solidFill>
                <a:effectLst/>
                <a:latin typeface="+mn-lt"/>
                <a:ea typeface="+mn-ea"/>
                <a:cs typeface="+mn-cs"/>
              </a:rPr>
              <a:t>.</a:t>
            </a:r>
            <a:endParaRPr lang="x-none"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x-none" sz="1200" b="0" kern="1200" dirty="0">
                <a:solidFill>
                  <a:schemeClr val="tx1"/>
                </a:solidFill>
                <a:effectLst/>
                <a:latin typeface="+mn-lt"/>
                <a:ea typeface="+mn-ea"/>
                <a:cs typeface="+mn-cs"/>
              </a:rPr>
              <a:t>muchos bolivianos…..(students volunteer third person</a:t>
            </a:r>
            <a:r>
              <a:rPr lang="en-GB" sz="1200" b="0" kern="1200" dirty="0">
                <a:solidFill>
                  <a:schemeClr val="tx1"/>
                </a:solidFill>
                <a:effectLst/>
                <a:latin typeface="+mn-lt"/>
                <a:ea typeface="+mn-ea"/>
                <a:cs typeface="+mn-cs"/>
              </a:rPr>
              <a:t> plural</a:t>
            </a:r>
            <a:r>
              <a:rPr lang="x-none" sz="1200" b="0"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form of a verb in the present</a:t>
            </a:r>
            <a:r>
              <a:rPr lang="en-GB" sz="1200" b="0" kern="1200" baseline="0" dirty="0">
                <a:solidFill>
                  <a:schemeClr val="tx1"/>
                </a:solidFill>
                <a:effectLst/>
                <a:latin typeface="+mn-lt"/>
                <a:ea typeface="+mn-ea"/>
                <a:cs typeface="+mn-cs"/>
              </a:rPr>
              <a:t> tense</a:t>
            </a:r>
            <a:r>
              <a:rPr lang="x-none"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x-none" sz="1200" b="0" kern="1200" dirty="0">
                <a:solidFill>
                  <a:schemeClr val="tx1"/>
                </a:solidFill>
                <a:effectLst/>
                <a:latin typeface="+mn-lt"/>
                <a:ea typeface="+mn-ea"/>
                <a:cs typeface="+mn-cs"/>
              </a:rPr>
              <a:t>mucha gente… (students volunteer </a:t>
            </a:r>
            <a:r>
              <a:rPr lang="en-GB" sz="1200" b="0" kern="1200" dirty="0">
                <a:solidFill>
                  <a:schemeClr val="tx1"/>
                </a:solidFill>
                <a:effectLst/>
                <a:latin typeface="+mn-lt"/>
                <a:ea typeface="+mn-ea"/>
                <a:cs typeface="+mn-cs"/>
              </a:rPr>
              <a:t>the </a:t>
            </a:r>
            <a:r>
              <a:rPr lang="x-none" sz="1200" b="0" kern="1200" dirty="0">
                <a:solidFill>
                  <a:schemeClr val="tx1"/>
                </a:solidFill>
                <a:effectLst/>
                <a:latin typeface="+mn-lt"/>
                <a:ea typeface="+mn-ea"/>
                <a:cs typeface="+mn-cs"/>
              </a:rPr>
              <a:t>third person singular </a:t>
            </a:r>
            <a:r>
              <a:rPr lang="en-GB" sz="1200" b="0" kern="1200" dirty="0">
                <a:solidFill>
                  <a:schemeClr val="tx1"/>
                </a:solidFill>
                <a:effectLst/>
                <a:latin typeface="+mn-lt"/>
                <a:ea typeface="+mn-ea"/>
                <a:cs typeface="+mn-cs"/>
              </a:rPr>
              <a:t>form of a verb in the present</a:t>
            </a:r>
            <a:r>
              <a:rPr lang="en-GB" sz="1200" b="0" kern="1200" baseline="0" dirty="0">
                <a:solidFill>
                  <a:schemeClr val="tx1"/>
                </a:solidFill>
                <a:effectLst/>
                <a:latin typeface="+mn-lt"/>
                <a:ea typeface="+mn-ea"/>
                <a:cs typeface="+mn-cs"/>
              </a:rPr>
              <a:t> tense</a:t>
            </a:r>
            <a:r>
              <a:rPr lang="x-none" sz="1200" b="0"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 This can also help to remind students that</a:t>
            </a:r>
            <a:r>
              <a:rPr lang="en-GB" sz="1200" b="0" kern="1200" baseline="0" dirty="0">
                <a:solidFill>
                  <a:schemeClr val="tx1"/>
                </a:solidFill>
                <a:effectLst/>
                <a:latin typeface="+mn-lt"/>
                <a:ea typeface="+mn-ea"/>
                <a:cs typeface="+mn-cs"/>
              </a:rPr>
              <a:t> ‘people’ is a singular noun in Spanish.</a:t>
            </a:r>
            <a:endParaRPr lang="x-none" sz="1200" b="0" kern="1200" dirty="0">
              <a:solidFill>
                <a:schemeClr val="tx1"/>
              </a:solidFill>
              <a:effectLst/>
              <a:latin typeface="+mn-lt"/>
              <a:ea typeface="+mn-ea"/>
              <a:cs typeface="+mn-cs"/>
            </a:endParaRPr>
          </a:p>
          <a:p>
            <a:pPr marL="285750" indent="-285750">
              <a:buFont typeface="+mj-lt"/>
              <a:buAutoNum type="romanUcPeriod"/>
            </a:pPr>
            <a:r>
              <a:rPr lang="es-ES" sz="1200" b="0" kern="1200" dirty="0">
                <a:solidFill>
                  <a:schemeClr val="tx1"/>
                </a:solidFill>
                <a:effectLst/>
                <a:latin typeface="+mn-lt"/>
                <a:ea typeface="+mn-ea"/>
                <a:cs typeface="+mn-cs"/>
              </a:rPr>
              <a:t>el turismo…. </a:t>
            </a:r>
            <a:r>
              <a:rPr lang="x-none" sz="1200" b="0" kern="1200" dirty="0">
                <a:solidFill>
                  <a:schemeClr val="tx1"/>
                </a:solidFill>
                <a:effectLst/>
                <a:latin typeface="+mn-lt"/>
                <a:ea typeface="+mn-ea"/>
                <a:cs typeface="+mn-cs"/>
              </a:rPr>
              <a:t>(students volunteer </a:t>
            </a:r>
            <a:r>
              <a:rPr lang="en-GB" sz="1200" b="0" kern="1200" dirty="0">
                <a:solidFill>
                  <a:schemeClr val="tx1"/>
                </a:solidFill>
                <a:effectLst/>
                <a:latin typeface="+mn-lt"/>
                <a:ea typeface="+mn-ea"/>
                <a:cs typeface="+mn-cs"/>
              </a:rPr>
              <a:t>the </a:t>
            </a:r>
            <a:r>
              <a:rPr lang="x-none" sz="1200" b="0" kern="1200" dirty="0">
                <a:solidFill>
                  <a:schemeClr val="tx1"/>
                </a:solidFill>
                <a:effectLst/>
                <a:latin typeface="+mn-lt"/>
                <a:ea typeface="+mn-ea"/>
                <a:cs typeface="+mn-cs"/>
              </a:rPr>
              <a:t>third person singular </a:t>
            </a:r>
            <a:r>
              <a:rPr lang="en-GB" sz="1200" b="0" kern="1200" dirty="0">
                <a:solidFill>
                  <a:schemeClr val="tx1"/>
                </a:solidFill>
                <a:effectLst/>
                <a:latin typeface="+mn-lt"/>
                <a:ea typeface="+mn-ea"/>
                <a:cs typeface="+mn-cs"/>
              </a:rPr>
              <a:t>form of a verb in the present</a:t>
            </a:r>
            <a:r>
              <a:rPr lang="en-GB" sz="1200" b="0" kern="1200" baseline="0" dirty="0">
                <a:solidFill>
                  <a:schemeClr val="tx1"/>
                </a:solidFill>
                <a:effectLst/>
                <a:latin typeface="+mn-lt"/>
                <a:ea typeface="+mn-ea"/>
                <a:cs typeface="+mn-cs"/>
              </a:rPr>
              <a:t> tense</a:t>
            </a:r>
            <a:r>
              <a:rPr lang="x-none" sz="1200" b="0"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 </a:t>
            </a:r>
            <a:endParaRPr lang="es-ES" sz="1200" b="0" kern="1200" dirty="0">
              <a:solidFill>
                <a:schemeClr val="tx1"/>
              </a:solidFill>
              <a:effectLst/>
              <a:latin typeface="+mn-lt"/>
              <a:ea typeface="+mn-ea"/>
              <a:cs typeface="+mn-cs"/>
            </a:endParaRPr>
          </a:p>
          <a:p>
            <a:pPr marL="285750" indent="-285750">
              <a:buFont typeface="+mj-lt"/>
              <a:buAutoNum type="romanUcPeriod"/>
            </a:pPr>
            <a:r>
              <a:rPr lang="es-ES" sz="1200" b="0" kern="1200" dirty="0">
                <a:solidFill>
                  <a:schemeClr val="tx1"/>
                </a:solidFill>
                <a:effectLst/>
                <a:latin typeface="+mn-lt"/>
                <a:ea typeface="+mn-ea"/>
                <a:cs typeface="+mn-cs"/>
              </a:rPr>
              <a:t>muchos turistas van a Bolivia para…… </a:t>
            </a:r>
            <a:r>
              <a:rPr lang="x-none" sz="1200" b="0" kern="1200" dirty="0">
                <a:solidFill>
                  <a:schemeClr val="tx1"/>
                </a:solidFill>
                <a:effectLst/>
                <a:latin typeface="+mn-lt"/>
                <a:ea typeface="+mn-ea"/>
                <a:cs typeface="+mn-cs"/>
              </a:rPr>
              <a:t>(students are prompted to volunteer a verb infinitive</a:t>
            </a:r>
            <a:r>
              <a:rPr lang="en-GB" sz="1200" b="0" kern="1200" dirty="0">
                <a:solidFill>
                  <a:schemeClr val="tx1"/>
                </a:solidFill>
                <a:effectLst/>
                <a:latin typeface="+mn-lt"/>
                <a:ea typeface="+mn-ea"/>
                <a:cs typeface="+mn-cs"/>
              </a:rPr>
              <a:t>, following ‘para’</a:t>
            </a:r>
            <a:r>
              <a:rPr lang="x-none" sz="1200" b="0" kern="120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a:p>
            <a:pPr marL="285750" indent="-285750">
              <a:buFont typeface="+mj-lt"/>
              <a:buAutoNum type="romanUcPeriod"/>
            </a:pPr>
            <a:r>
              <a:rPr lang="en-GB" sz="1200" b="0" kern="1200" dirty="0">
                <a:solidFill>
                  <a:schemeClr val="tx1"/>
                </a:solidFill>
                <a:effectLst/>
                <a:latin typeface="+mn-lt"/>
                <a:ea typeface="+mn-ea"/>
                <a:cs typeface="+mn-cs"/>
              </a:rPr>
              <a:t>o</a:t>
            </a:r>
            <a:r>
              <a:rPr lang="en-GB" sz="1200" b="0" kern="1200" baseline="0" dirty="0">
                <a:solidFill>
                  <a:schemeClr val="tx1"/>
                </a:solidFill>
                <a:effectLst/>
                <a:latin typeface="+mn-lt"/>
                <a:ea typeface="+mn-ea"/>
                <a:cs typeface="+mn-cs"/>
              </a:rPr>
              <a:t> para…. (again, </a:t>
            </a:r>
            <a:r>
              <a:rPr lang="x-none" sz="1200" b="0" kern="1200" dirty="0">
                <a:solidFill>
                  <a:schemeClr val="tx1"/>
                </a:solidFill>
                <a:effectLst/>
                <a:latin typeface="+mn-lt"/>
                <a:ea typeface="+mn-ea"/>
                <a:cs typeface="+mn-cs"/>
              </a:rPr>
              <a:t>students are prompted to volunteer a verb infinitive</a:t>
            </a:r>
            <a:r>
              <a:rPr lang="en-GB" sz="1200" b="0" kern="1200" dirty="0">
                <a:solidFill>
                  <a:schemeClr val="tx1"/>
                </a:solidFill>
                <a:effectLst/>
                <a:latin typeface="+mn-lt"/>
                <a:ea typeface="+mn-ea"/>
                <a:cs typeface="+mn-cs"/>
              </a:rPr>
              <a:t>, following ‘para’)</a:t>
            </a:r>
            <a:endParaRPr lang="x-none" sz="1200" b="0" kern="1200" dirty="0">
              <a:solidFill>
                <a:schemeClr val="tx1"/>
              </a:solidFill>
              <a:effectLst/>
              <a:latin typeface="+mn-lt"/>
              <a:ea typeface="+mn-ea"/>
              <a:cs typeface="+mn-cs"/>
            </a:endParaRPr>
          </a:p>
          <a:p>
            <a:pPr marL="285750" indent="-285750">
              <a:buFont typeface="+mj-lt"/>
              <a:buAutoNum type="romanUcPeriod"/>
            </a:pPr>
            <a:endParaRPr lang="x-none"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baseline="0" dirty="0">
                <a:solidFill>
                  <a:schemeClr val="tx1"/>
                </a:solidFill>
                <a:effectLst/>
                <a:latin typeface="+mn-lt"/>
                <a:ea typeface="+mn-ea"/>
                <a:cs typeface="+mn-cs"/>
              </a:rPr>
              <a:t>Transcript</a:t>
            </a:r>
          </a:p>
          <a:p>
            <a:r>
              <a:rPr lang="es-ES" sz="1200" u="none" dirty="0">
                <a:solidFill>
                  <a:schemeClr val="accent5">
                    <a:lumMod val="50000"/>
                  </a:schemeClr>
                </a:solidFill>
              </a:rPr>
              <a:t>Economía. Muchos </a:t>
            </a:r>
            <a:r>
              <a:rPr lang="es-ES" sz="1200" dirty="0">
                <a:solidFill>
                  <a:schemeClr val="accent5">
                    <a:lumMod val="50000"/>
                  </a:schemeClr>
                </a:solidFill>
              </a:rPr>
              <a:t>bolivianos trabajan en la agricultura, aunque ganan poco y el clima es muy variable. Otros trabajan en la minería. Hay mucho debate sobre la protección de los recursos naturales. Mucha gente dice que el país no debe exportar el gas natural y los minerales preciosos al extranjero. El turismo crece. Muchos turistas van a Bolivia para visitar el Salar de Uyuni, un desierto de sal, o para subir las montañas altas. Otros turistas van para ver las aguas del Lago Titicaca en la frontera con Perú.</a:t>
            </a:r>
          </a:p>
          <a:p>
            <a:endParaRPr lang="x-non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x-none" b="1" dirty="0"/>
              <a:t>Pictures taken from Unsplash:</a:t>
            </a:r>
          </a:p>
          <a:p>
            <a:r>
              <a:rPr lang="x-none" dirty="0"/>
              <a:t>Photo of Uyunu by </a:t>
            </a:r>
            <a:r>
              <a:rPr lang="es-ES" sz="1200" u="none" strike="noStrike" kern="1200" dirty="0">
                <a:solidFill>
                  <a:schemeClr val="tx1"/>
                </a:solidFill>
                <a:effectLst/>
                <a:latin typeface="+mn-lt"/>
                <a:ea typeface="+mn-ea"/>
                <a:cs typeface="+mn-cs"/>
                <a:hlinkClick r:id="rId3"/>
              </a:rPr>
              <a:t>@alanaut24</a:t>
            </a:r>
            <a:endParaRPr lang="es-ES" sz="1200" u="none" strike="noStrike" kern="1200" dirty="0">
              <a:solidFill>
                <a:schemeClr val="tx1"/>
              </a:solidFill>
              <a:effectLst/>
              <a:latin typeface="+mn-lt"/>
              <a:ea typeface="+mn-ea"/>
              <a:cs typeface="+mn-cs"/>
            </a:endParaRPr>
          </a:p>
          <a:p>
            <a:r>
              <a:rPr lang="es-ES" sz="1200" u="none" strike="noStrike" kern="1200" dirty="0" err="1">
                <a:solidFill>
                  <a:schemeClr val="tx1"/>
                </a:solidFill>
                <a:effectLst/>
                <a:latin typeface="+mn-lt"/>
                <a:ea typeface="+mn-ea"/>
                <a:cs typeface="+mn-cs"/>
              </a:rPr>
              <a:t>Photo</a:t>
            </a:r>
            <a:r>
              <a:rPr lang="es-ES" sz="1200" u="none" strike="noStrike" kern="1200" dirty="0">
                <a:solidFill>
                  <a:schemeClr val="tx1"/>
                </a:solidFill>
                <a:effectLst/>
                <a:latin typeface="+mn-lt"/>
                <a:ea typeface="+mn-ea"/>
                <a:cs typeface="+mn-cs"/>
              </a:rPr>
              <a:t> of Lake Titicaca </a:t>
            </a:r>
            <a:r>
              <a:rPr lang="es-ES" sz="1200" u="none" strike="noStrike" kern="1200" dirty="0" err="1">
                <a:solidFill>
                  <a:schemeClr val="tx1"/>
                </a:solidFill>
                <a:effectLst/>
                <a:latin typeface="+mn-lt"/>
                <a:ea typeface="+mn-ea"/>
                <a:cs typeface="+mn-cs"/>
              </a:rPr>
              <a:t>by</a:t>
            </a:r>
            <a:r>
              <a:rPr lang="es-ES" sz="1200" u="none" strike="noStrike" kern="1200" dirty="0">
                <a:solidFill>
                  <a:schemeClr val="tx1"/>
                </a:solidFill>
                <a:effectLst/>
                <a:latin typeface="+mn-lt"/>
                <a:ea typeface="+mn-ea"/>
                <a:cs typeface="+mn-cs"/>
              </a:rPr>
              <a:t> </a:t>
            </a:r>
            <a:r>
              <a:rPr lang="es-ES" sz="1200" u="none" strike="noStrike" kern="1200" dirty="0">
                <a:solidFill>
                  <a:schemeClr val="tx1"/>
                </a:solidFill>
                <a:effectLst/>
                <a:latin typeface="+mn-lt"/>
                <a:ea typeface="+mn-ea"/>
                <a:cs typeface="+mn-cs"/>
                <a:hlinkClick r:id="rId4"/>
              </a:rPr>
              <a:t>@gcoppa</a:t>
            </a:r>
            <a:endParaRPr lang="es-ES" dirty="0">
              <a:effectLst/>
            </a:endParaRPr>
          </a:p>
          <a:p>
            <a:r>
              <a:rPr lang="es-ES" dirty="0">
                <a:effectLst/>
              </a:rPr>
              <a:t/>
            </a:r>
            <a:br>
              <a:rPr lang="es-ES" dirty="0">
                <a:effectLst/>
              </a:rPr>
            </a:br>
            <a:endParaRPr lang="es-ES" dirty="0">
              <a:effectLst/>
            </a:endParaRPr>
          </a:p>
          <a:p>
            <a:r>
              <a:rPr lang="es-ES" dirty="0">
                <a:effectLst/>
              </a:rPr>
              <a:t/>
            </a:r>
            <a:br>
              <a:rPr lang="es-ES" dirty="0">
                <a:effectLst/>
              </a:rPr>
            </a:br>
            <a:endParaRPr lang="es-ES" dirty="0">
              <a:effectLst/>
            </a:endParaRPr>
          </a:p>
          <a:p>
            <a:endParaRPr lang="es-ES" dirty="0">
              <a:effectLst/>
            </a:endParaRPr>
          </a:p>
        </p:txBody>
      </p:sp>
      <p:sp>
        <p:nvSpPr>
          <p:cNvPr id="4" name="Marcador de número de diapositiva 3"/>
          <p:cNvSpPr>
            <a:spLocks noGrp="1"/>
          </p:cNvSpPr>
          <p:nvPr>
            <p:ph type="sldNum" sz="quarter" idx="5"/>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38560059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explain</a:t>
            </a:r>
            <a:r>
              <a:rPr lang="en-US" b="0" baseline="0" dirty="0"/>
              <a:t> the ‘–ía’ or ‘–ia’ suffix in Spanish and its correspondence to ‘–y’ in English. </a:t>
            </a:r>
            <a:endParaRPr lang="en-US" b="1" dirty="0"/>
          </a:p>
          <a:p>
            <a:r>
              <a:rPr lang="en-US" b="0" baseline="0" dirty="0"/>
              <a:t> </a:t>
            </a:r>
            <a:endParaRPr lang="en-US" b="0" dirty="0"/>
          </a:p>
          <a:p>
            <a:r>
              <a:rPr lang="en-US" b="1" dirty="0"/>
              <a:t>Procedure:</a:t>
            </a:r>
          </a:p>
          <a:p>
            <a:pPr marL="228600" indent="-228600">
              <a:buAutoNum type="arabicPeriod"/>
            </a:pPr>
            <a:r>
              <a:rPr lang="en-US" b="0" dirty="0"/>
              <a:t>Teacher elicits the Spanish</a:t>
            </a:r>
            <a:r>
              <a:rPr lang="en-US" b="0" baseline="0" dirty="0"/>
              <a:t> for ‘economy’ and ‘geography’ (the words appeared in texts in lesson 1 and 2).</a:t>
            </a:r>
          </a:p>
          <a:p>
            <a:pPr marL="228600" indent="-228600">
              <a:buAutoNum type="arabicPeriod"/>
            </a:pPr>
            <a:r>
              <a:rPr lang="en-US" b="0" baseline="0" dirty="0"/>
              <a:t>Teacher reads through the follow-up explanations. </a:t>
            </a:r>
          </a:p>
          <a:p>
            <a:pPr marL="228600" indent="-228600">
              <a:buAutoNum type="arabicPeriod"/>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 </a:t>
            </a:r>
            <a:r>
              <a:rPr lang="en-US" b="0" baseline="0" dirty="0"/>
              <a:t>the two words given here both have final syllable stress. Words ending in –ia, however, have stress on the </a:t>
            </a:r>
            <a:r>
              <a:rPr lang="en-US" b="0" baseline="0" dirty="0" smtClean="0"/>
              <a:t>penultimate </a:t>
            </a:r>
            <a:r>
              <a:rPr lang="en-US" b="0" baseline="0" dirty="0"/>
              <a:t>syllable (</a:t>
            </a:r>
            <a:r>
              <a:rPr lang="en-GB" baseline="0" dirty="0"/>
              <a:t>frecuencia; </a:t>
            </a:r>
            <a:r>
              <a:rPr lang="en-GB" baseline="0" dirty="0" err="1"/>
              <a:t>democracia</a:t>
            </a:r>
            <a:r>
              <a:rPr lang="en-GB" baseline="0" dirty="0"/>
              <a:t>; </a:t>
            </a:r>
            <a:r>
              <a:rPr lang="en-GB" baseline="0" dirty="0" err="1"/>
              <a:t>colonia</a:t>
            </a:r>
            <a:r>
              <a:rPr lang="en-GB" baseline="0" dirty="0"/>
              <a:t>; </a:t>
            </a:r>
            <a:r>
              <a:rPr lang="en-GB" baseline="0" dirty="0" err="1"/>
              <a:t>gloria</a:t>
            </a:r>
            <a:r>
              <a:rPr lang="en-GB" baseline="0" dirty="0"/>
              <a:t>; victoria).</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99426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a:t>
            </a:r>
            <a:r>
              <a:rPr lang="en-US" b="0" baseline="0" dirty="0"/>
              <a:t> make explicit the difference in stress patterns </a:t>
            </a:r>
            <a:r>
              <a:rPr lang="en-US" b="0" baseline="0" dirty="0" smtClean="0"/>
              <a:t>between </a:t>
            </a:r>
            <a:r>
              <a:rPr lang="en-US" b="0" baseline="0" dirty="0"/>
              <a:t>words that end in -ía and -ia</a:t>
            </a:r>
            <a:endParaRPr lang="en-US" b="1" dirty="0"/>
          </a:p>
          <a:p>
            <a:r>
              <a:rPr lang="en-US" b="0" baseline="0" dirty="0"/>
              <a:t> </a:t>
            </a:r>
            <a:endParaRPr lang="en-US" b="0" dirty="0"/>
          </a:p>
          <a:p>
            <a:r>
              <a:rPr lang="en-US" b="1" dirty="0"/>
              <a:t>Procedure:</a:t>
            </a:r>
          </a:p>
          <a:p>
            <a:pPr marL="228600" indent="-228600">
              <a:buAutoNum type="arabicPeriod"/>
            </a:pPr>
            <a:r>
              <a:rPr lang="en-US" b="0" dirty="0"/>
              <a:t>The teacher brings up the explanation</a:t>
            </a:r>
            <a:r>
              <a:rPr lang="en-US" b="0" baseline="0" dirty="0"/>
              <a:t> and goes through it with students.</a:t>
            </a:r>
          </a:p>
          <a:p>
            <a:pPr marL="228600" indent="-228600">
              <a:buAutoNum type="arabicPeriod"/>
            </a:pPr>
            <a:r>
              <a:rPr lang="en-US" b="0" baseline="0" dirty="0"/>
              <a:t>Students listen to the pronunciation modelled by a native speaker.</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28</a:t>
            </a:fld>
            <a:endParaRPr lang="en-GB"/>
          </a:p>
        </p:txBody>
      </p:sp>
    </p:spTree>
    <p:extLst>
      <p:ext uri="{BB962C8B-B14F-4D97-AF65-F5344CB8AC3E}">
        <p14:creationId xmlns:p14="http://schemas.microsoft.com/office/powerpoint/2010/main" val="38378514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a:t>
            </a:r>
            <a:r>
              <a:rPr lang="en-US" b="0" baseline="0" dirty="0"/>
              <a:t> minutes</a:t>
            </a:r>
            <a:endParaRPr lang="en-US" b="1" dirty="0"/>
          </a:p>
          <a:p>
            <a:endParaRPr lang="en-US" b="1" dirty="0"/>
          </a:p>
          <a:p>
            <a:r>
              <a:rPr lang="en-US" b="1" dirty="0"/>
              <a:t>Aim: </a:t>
            </a:r>
            <a:r>
              <a:rPr lang="en-US" b="0" dirty="0" smtClean="0"/>
              <a:t>to pronounce</a:t>
            </a:r>
            <a:r>
              <a:rPr lang="en-US" b="0" baseline="0" dirty="0" smtClean="0"/>
              <a:t> words with ‘–</a:t>
            </a:r>
            <a:r>
              <a:rPr lang="en-US" b="0" baseline="0" dirty="0"/>
              <a:t>ía’ </a:t>
            </a:r>
            <a:r>
              <a:rPr lang="en-US" b="0" baseline="0" dirty="0" smtClean="0"/>
              <a:t>and </a:t>
            </a:r>
            <a:r>
              <a:rPr lang="en-US" b="0" baseline="0" dirty="0"/>
              <a:t>‘–ia’ in Spanish </a:t>
            </a:r>
            <a:r>
              <a:rPr lang="en-US" b="0" baseline="0" dirty="0" smtClean="0"/>
              <a:t>with stress in the correct position</a:t>
            </a:r>
            <a:endParaRPr lang="en-US" b="1" dirty="0"/>
          </a:p>
          <a:p>
            <a:endParaRPr lang="en-US" b="1" dirty="0"/>
          </a:p>
          <a:p>
            <a:r>
              <a:rPr lang="en-US" b="1" dirty="0"/>
              <a:t>Procedure: </a:t>
            </a:r>
          </a:p>
          <a:p>
            <a:pPr marL="228600" indent="-228600">
              <a:buAutoNum type="arabicParenR"/>
            </a:pPr>
            <a:r>
              <a:rPr lang="en-US" b="0" baseline="0" dirty="0" smtClean="0"/>
              <a:t>In pairs, or as a whole-class activity, students read the words aloud, paying particular attention to whether the word ends in -</a:t>
            </a:r>
            <a:r>
              <a:rPr lang="en-US" b="0" baseline="0" dirty="0" err="1" smtClean="0"/>
              <a:t>ia</a:t>
            </a:r>
            <a:r>
              <a:rPr lang="en-US" b="0" baseline="0" dirty="0" smtClean="0"/>
              <a:t> or –</a:t>
            </a:r>
            <a:r>
              <a:rPr lang="en-US" b="0" baseline="0" dirty="0" err="1" smtClean="0"/>
              <a:t>ía</a:t>
            </a:r>
            <a:r>
              <a:rPr lang="en-US" b="0" baseline="0" dirty="0" smtClean="0"/>
              <a:t>, as this determines the position of stress (final syllable or penultimate syllable)</a:t>
            </a:r>
            <a:endParaRPr lang="en-US" b="0" baseline="0" dirty="0"/>
          </a:p>
          <a:p>
            <a:pPr marL="228600" indent="-228600">
              <a:buAutoNum type="arabicParenR"/>
            </a:pPr>
            <a:r>
              <a:rPr lang="en-US" b="0" baseline="0" dirty="0" smtClean="0"/>
              <a:t>Draw </a:t>
            </a:r>
            <a:r>
              <a:rPr lang="en-US" b="0" baseline="0" dirty="0"/>
              <a:t>students’ attention to spelling changes: ‘ñ’ in ‘</a:t>
            </a:r>
            <a:r>
              <a:rPr lang="en-US" b="0" baseline="0" dirty="0" err="1"/>
              <a:t>compañía</a:t>
            </a:r>
            <a:r>
              <a:rPr lang="en-US" b="0" baseline="0" dirty="0"/>
              <a:t>’ and ‘f’ in ‘</a:t>
            </a:r>
            <a:r>
              <a:rPr lang="en-US" b="0" baseline="0" dirty="0" err="1"/>
              <a:t>filosofía</a:t>
            </a:r>
            <a:r>
              <a:rPr lang="en-US" b="0" baseline="0" dirty="0"/>
              <a:t>’ and ‘</a:t>
            </a:r>
            <a:r>
              <a:rPr lang="en-US" b="0" baseline="0" dirty="0" err="1"/>
              <a:t>fotografía</a:t>
            </a:r>
            <a:r>
              <a:rPr lang="en-US" b="0" baseline="0" dirty="0"/>
              <a:t>’.</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Further words in most frequent 2000 words with the same pattern: energía [664]; </a:t>
            </a:r>
            <a:r>
              <a:rPr lang="en-GB" baseline="0" dirty="0" err="1"/>
              <a:t>teoría</a:t>
            </a:r>
            <a:r>
              <a:rPr lang="en-GB" baseline="0" dirty="0"/>
              <a:t> [851]; frecuencia [1309]; </a:t>
            </a:r>
            <a:r>
              <a:rPr lang="en-GB" baseline="0" dirty="0" err="1"/>
              <a:t>democracia</a:t>
            </a:r>
            <a:r>
              <a:rPr lang="en-GB" baseline="0" dirty="0"/>
              <a:t> [1484]; </a:t>
            </a:r>
            <a:r>
              <a:rPr lang="en-GB" baseline="0" dirty="0" err="1"/>
              <a:t>colonia</a:t>
            </a:r>
            <a:r>
              <a:rPr lang="en-GB" baseline="0" dirty="0"/>
              <a:t> [1960]; </a:t>
            </a:r>
            <a:r>
              <a:rPr lang="en-GB" baseline="0" dirty="0" err="1"/>
              <a:t>gloria</a:t>
            </a:r>
            <a:r>
              <a:rPr lang="en-GB" baseline="0" dirty="0"/>
              <a:t> [1915]; victoria [1266].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69129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n-US" b="0" dirty="0"/>
              <a:t>to use </a:t>
            </a:r>
            <a:r>
              <a:rPr lang="en-US" b="0" dirty="0" smtClean="0"/>
              <a:t>words with ‘–</a:t>
            </a:r>
            <a:r>
              <a:rPr lang="en-US" b="0" dirty="0" err="1" smtClean="0"/>
              <a:t>ía</a:t>
            </a:r>
            <a:r>
              <a:rPr lang="en-US" b="0" dirty="0" smtClean="0"/>
              <a:t>’ and ‘–</a:t>
            </a:r>
            <a:r>
              <a:rPr lang="en-US" b="0" dirty="0" err="1" smtClean="0"/>
              <a:t>ia</a:t>
            </a:r>
            <a:r>
              <a:rPr lang="en-US" b="0" dirty="0" smtClean="0"/>
              <a:t>’  </a:t>
            </a:r>
            <a:r>
              <a:rPr lang="en-US" b="0" dirty="0"/>
              <a:t>in </a:t>
            </a:r>
            <a:r>
              <a:rPr lang="en-US" b="0" dirty="0" smtClean="0"/>
              <a:t>context, plus other words from this week’s revisited</a:t>
            </a:r>
            <a:r>
              <a:rPr lang="en-US" b="0" baseline="0" dirty="0" smtClean="0"/>
              <a:t> vocabulary sets. </a:t>
            </a:r>
            <a:endParaRPr lang="en-US" b="0" dirty="0"/>
          </a:p>
          <a:p>
            <a:endParaRPr lang="en-US" b="1" dirty="0"/>
          </a:p>
          <a:p>
            <a:r>
              <a:rPr lang="en-US" b="1" dirty="0"/>
              <a:t>Procedure:</a:t>
            </a:r>
          </a:p>
          <a:p>
            <a:r>
              <a:rPr lang="en-US" b="0" dirty="0"/>
              <a:t>1. Students translate the sentences</a:t>
            </a:r>
            <a:r>
              <a:rPr lang="en-US" b="0" baseline="0" dirty="0"/>
              <a:t> into Spanish.</a:t>
            </a:r>
            <a:endParaRPr lang="en-US" b="0" dirty="0"/>
          </a:p>
          <a:p>
            <a:r>
              <a:rPr lang="en-US" b="0" dirty="0"/>
              <a:t>2. Teachers</a:t>
            </a:r>
            <a:r>
              <a:rPr lang="en-US" b="0" baseline="0" dirty="0"/>
              <a:t> reveal the answers on a mouse click.</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Vocabulary from revisited sets:</a:t>
            </a:r>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Y8 1.2.3</a:t>
            </a:r>
            <a:r>
              <a:rPr lang="x-none"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éxito [708]; </a:t>
            </a:r>
          </a:p>
          <a:p>
            <a:r>
              <a:rPr lang="es-419" sz="1200" b="1" kern="1200" dirty="0">
                <a:solidFill>
                  <a:schemeClr val="tx1"/>
                </a:solidFill>
                <a:effectLst/>
                <a:latin typeface="+mn-lt"/>
                <a:ea typeface="+mn-ea"/>
                <a:cs typeface="+mn-cs"/>
              </a:rPr>
              <a:t>Y8 1.1.5</a:t>
            </a:r>
            <a:r>
              <a:rPr lang="x-none"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esfuerzo [601]; viaje [519]; genial [2890]; subject pronouns nosotros/as [164]; ellos/as [9-él]</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57320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5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GB" sz="1200" kern="1200" baseline="0" dirty="0">
                <a:solidFill>
                  <a:schemeClr val="tx1"/>
                </a:solidFill>
                <a:effectLst/>
                <a:latin typeface="+mn-lt"/>
                <a:ea typeface="+mn-ea"/>
                <a:cs typeface="+mn-cs"/>
              </a:rPr>
              <a:t>to consolidate understanding of how ‘de’ is used between two nouns (this was previously taught in 8.1.2.2).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Procedure:</a:t>
            </a:r>
          </a:p>
          <a:p>
            <a:pPr marL="228600" indent="-228600">
              <a:buAutoNum type="arabicPeriod"/>
            </a:pPr>
            <a:r>
              <a:rPr lang="en-GB" sz="1200" b="0" kern="1200" dirty="0">
                <a:solidFill>
                  <a:schemeClr val="tx1"/>
                </a:solidFill>
                <a:effectLst/>
                <a:latin typeface="+mn-lt"/>
                <a:ea typeface="+mn-ea"/>
                <a:cs typeface="+mn-cs"/>
              </a:rPr>
              <a:t>Click on the audio button to play the text. Read and listen</a:t>
            </a:r>
            <a:r>
              <a:rPr lang="en-GB" sz="1200" b="0" kern="1200" baseline="0" dirty="0">
                <a:solidFill>
                  <a:schemeClr val="tx1"/>
                </a:solidFill>
                <a:effectLst/>
                <a:latin typeface="+mn-lt"/>
                <a:ea typeface="+mn-ea"/>
                <a:cs typeface="+mn-cs"/>
              </a:rPr>
              <a:t>.</a:t>
            </a:r>
          </a:p>
          <a:p>
            <a:pPr marL="228600" indent="-228600">
              <a:buAutoNum type="arabicPeriod"/>
            </a:pPr>
            <a:r>
              <a:rPr lang="es-ES" sz="1200" kern="1200" dirty="0" err="1">
                <a:solidFill>
                  <a:schemeClr val="tx1"/>
                </a:solidFill>
                <a:effectLst/>
                <a:latin typeface="+mn-lt"/>
                <a:ea typeface="+mn-ea"/>
                <a:cs typeface="+mn-cs"/>
              </a:rPr>
              <a:t>Write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two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missing</a:t>
            </a:r>
            <a:r>
              <a:rPr lang="es-ES" sz="1200" kern="1200" dirty="0">
                <a:solidFill>
                  <a:schemeClr val="tx1"/>
                </a:solidFill>
                <a:effectLst/>
                <a:latin typeface="+mn-lt"/>
                <a:ea typeface="+mn-ea"/>
                <a:cs typeface="+mn-cs"/>
              </a:rPr>
              <a:t> noun </a:t>
            </a:r>
            <a:r>
              <a:rPr lang="es-ES" sz="1200" kern="1200" dirty="0" err="1">
                <a:solidFill>
                  <a:schemeClr val="tx1"/>
                </a:solidFill>
                <a:effectLst/>
                <a:latin typeface="+mn-lt"/>
                <a:ea typeface="+mn-ea"/>
                <a:cs typeface="+mn-cs"/>
              </a:rPr>
              <a:t>phrases</a:t>
            </a:r>
            <a:r>
              <a:rPr lang="es-ES" sz="1200" kern="1200" dirty="0">
                <a:solidFill>
                  <a:schemeClr val="tx1"/>
                </a:solidFill>
                <a:effectLst/>
                <a:latin typeface="+mn-lt"/>
                <a:ea typeface="+mn-ea"/>
                <a:cs typeface="+mn-cs"/>
              </a:rPr>
              <a:t>.</a:t>
            </a:r>
          </a:p>
          <a:p>
            <a:pPr marL="228600" indent="-228600">
              <a:buAutoNum type="arabicPeriod"/>
            </a:pPr>
            <a:r>
              <a:rPr lang="es-ES" sz="1200" b="0" kern="1200" dirty="0" err="1">
                <a:solidFill>
                  <a:schemeClr val="tx1"/>
                </a:solidFill>
                <a:effectLst/>
                <a:latin typeface="+mn-lt"/>
                <a:ea typeface="+mn-ea"/>
                <a:cs typeface="+mn-cs"/>
              </a:rPr>
              <a:t>Write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those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phrases</a:t>
            </a:r>
            <a:r>
              <a:rPr lang="es-ES" sz="1200" b="0" kern="1200" dirty="0">
                <a:solidFill>
                  <a:schemeClr val="tx1"/>
                </a:solidFill>
                <a:effectLst/>
                <a:latin typeface="+mn-lt"/>
                <a:ea typeface="+mn-ea"/>
                <a:cs typeface="+mn-cs"/>
              </a:rPr>
              <a:t> in English.</a:t>
            </a:r>
            <a:endParaRPr lang="x-none" sz="1200" b="0" kern="1200" dirty="0">
              <a:solidFill>
                <a:schemeClr val="tx1"/>
              </a:solidFill>
              <a:effectLst/>
              <a:latin typeface="+mn-lt"/>
              <a:ea typeface="+mn-ea"/>
              <a:cs typeface="+mn-cs"/>
            </a:endParaRPr>
          </a:p>
          <a:p>
            <a:pPr marL="285750" indent="-285750">
              <a:buFont typeface="+mj-lt"/>
              <a:buAutoNum type="romanUcPeriod"/>
            </a:pPr>
            <a:endParaRPr lang="x-none"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baseline="0" dirty="0">
                <a:solidFill>
                  <a:schemeClr val="tx1"/>
                </a:solidFill>
                <a:effectLst/>
                <a:latin typeface="+mn-lt"/>
                <a:ea typeface="+mn-ea"/>
                <a:cs typeface="+mn-cs"/>
              </a:rPr>
              <a:t>Transcript</a:t>
            </a:r>
          </a:p>
          <a:p>
            <a:r>
              <a:rPr lang="es-ES" sz="1200" u="none" dirty="0">
                <a:solidFill>
                  <a:schemeClr val="accent5">
                    <a:lumMod val="50000"/>
                  </a:schemeClr>
                </a:solidFill>
              </a:rPr>
              <a:t>La ciudad y el campo. Ahora </a:t>
            </a:r>
            <a:r>
              <a:rPr lang="es-ES" sz="1200" dirty="0">
                <a:solidFill>
                  <a:schemeClr val="accent5">
                    <a:lumMod val="50000"/>
                  </a:schemeClr>
                </a:solidFill>
              </a:rPr>
              <a:t>la población de las ciudades crece mucho. Un factor es que mucha gente del campo busca una vida mejor allí. Hay más oportunidades de trabajo y servicios públicos. Sin embargo, no todas las ciudades son seguras, y hay problemas de ruido y contaminación. </a:t>
            </a:r>
          </a:p>
          <a:p>
            <a:endParaRPr lang="x-none" b="1" dirty="0"/>
          </a:p>
          <a:p>
            <a:r>
              <a:rPr lang="en-GB" sz="1200" b="1" i="0" u="none" strike="noStrike" kern="1200" cap="none" dirty="0">
                <a:solidFill>
                  <a:schemeClr val="tx1"/>
                </a:solidFill>
                <a:effectLst/>
                <a:latin typeface="+mn-lt"/>
                <a:ea typeface="Calibri"/>
                <a:cs typeface="Calibri"/>
                <a:sym typeface="Calibri"/>
              </a:rPr>
              <a:t>Vocabulary from revisited sets</a:t>
            </a:r>
          </a:p>
          <a:p>
            <a:r>
              <a:rPr lang="es-419" sz="1200" b="1" kern="1200" dirty="0">
                <a:solidFill>
                  <a:schemeClr val="tx1"/>
                </a:solidFill>
                <a:effectLst/>
                <a:latin typeface="+mn-lt"/>
                <a:ea typeface="+mn-ea"/>
                <a:cs typeface="+mn-cs"/>
              </a:rPr>
              <a:t>Y8 1.1.5</a:t>
            </a:r>
            <a:r>
              <a:rPr lang="x-none"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ruido [1034]; </a:t>
            </a:r>
          </a:p>
          <a:p>
            <a:endParaRPr lang="es-CO"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x-none" b="1" dirty="0"/>
              <a:t>Pictures taken from Unsplash:</a:t>
            </a:r>
          </a:p>
          <a:p>
            <a:r>
              <a:rPr lang="x-none" dirty="0"/>
              <a:t>Photo of </a:t>
            </a:r>
            <a:r>
              <a:rPr lang="es-ES" dirty="0"/>
              <a:t>La Paz </a:t>
            </a:r>
            <a:r>
              <a:rPr lang="es-ES" dirty="0" err="1"/>
              <a:t>by</a:t>
            </a:r>
            <a:r>
              <a:rPr lang="es-ES" dirty="0"/>
              <a:t> </a:t>
            </a:r>
            <a:r>
              <a:rPr lang="es-ES" sz="1200" u="none" strike="noStrike" kern="1200" dirty="0">
                <a:solidFill>
                  <a:schemeClr val="tx1"/>
                </a:solidFill>
                <a:effectLst/>
                <a:latin typeface="+mn-lt"/>
                <a:ea typeface="+mn-ea"/>
                <a:cs typeface="+mn-cs"/>
                <a:hlinkClick r:id="rId3"/>
              </a:rPr>
              <a:t>@sanderlenaerts</a:t>
            </a:r>
            <a:endParaRPr lang="es-ES" dirty="0">
              <a:effectLst/>
            </a:endParaRPr>
          </a:p>
          <a:p>
            <a:endParaRPr lang="es-ES" dirty="0">
              <a:effectLst/>
            </a:endParaRPr>
          </a:p>
          <a:p>
            <a:r>
              <a:rPr lang="es-ES" dirty="0">
                <a:effectLst/>
              </a:rPr>
              <a:t/>
            </a:r>
            <a:br>
              <a:rPr lang="es-ES" dirty="0">
                <a:effectLst/>
              </a:rPr>
            </a:br>
            <a:endParaRPr lang="es-ES" dirty="0">
              <a:effectLst/>
            </a:endParaRPr>
          </a:p>
          <a:p>
            <a:r>
              <a:rPr lang="es-ES" dirty="0">
                <a:effectLst/>
              </a:rPr>
              <a:t/>
            </a:r>
            <a:br>
              <a:rPr lang="es-ES" dirty="0">
                <a:effectLst/>
              </a:rPr>
            </a:br>
            <a:endParaRPr lang="es-ES" dirty="0">
              <a:effectLst/>
            </a:endParaRPr>
          </a:p>
          <a:p>
            <a:endParaRPr lang="es-ES" dirty="0">
              <a:effectLst/>
            </a:endParaRPr>
          </a:p>
        </p:txBody>
      </p:sp>
      <p:sp>
        <p:nvSpPr>
          <p:cNvPr id="4" name="Marcador de número de diapositiva 3"/>
          <p:cNvSpPr>
            <a:spLocks noGrp="1"/>
          </p:cNvSpPr>
          <p:nvPr>
            <p:ph type="sldNum" sz="quarter" idx="5"/>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3975216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dirty="0"/>
              <a:t>4 minutes</a:t>
            </a:r>
          </a:p>
          <a:p>
            <a:endParaRPr lang="en-US" b="1" dirty="0"/>
          </a:p>
          <a:p>
            <a:r>
              <a:rPr lang="en-US" b="1" dirty="0"/>
              <a:t>Aim: </a:t>
            </a:r>
            <a:r>
              <a:rPr lang="en-US" b="0" dirty="0"/>
              <a:t>to</a:t>
            </a:r>
            <a:r>
              <a:rPr lang="en-US" dirty="0"/>
              <a:t> revise items of vocabulary from one of</a:t>
            </a:r>
            <a:r>
              <a:rPr lang="en-US" baseline="0" dirty="0"/>
              <a:t> this week’s revisited vocabulary sets</a:t>
            </a:r>
            <a:r>
              <a:rPr lang="en-US" dirty="0"/>
              <a:t>.</a:t>
            </a:r>
            <a:r>
              <a:rPr lang="en-US" baseline="0" dirty="0"/>
              <a:t> </a:t>
            </a:r>
            <a:r>
              <a:rPr lang="en-US" dirty="0"/>
              <a:t>Only</a:t>
            </a:r>
            <a:r>
              <a:rPr lang="en-US" baseline="0" dirty="0"/>
              <a:t> the first letter is provided so that students have to recall the word.</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The teacher clicks for the English prompt to appear.</a:t>
            </a:r>
          </a:p>
          <a:p>
            <a:r>
              <a:rPr lang="en-US" baseline="0" dirty="0"/>
              <a:t>2. S</a:t>
            </a:r>
            <a:r>
              <a:rPr lang="en-US" dirty="0"/>
              <a:t>tudents say the word in Spanish in choral response to match the English. </a:t>
            </a:r>
            <a:r>
              <a:rPr lang="en-US" baseline="0" dirty="0"/>
              <a:t> </a:t>
            </a:r>
            <a:endParaRPr lang="en-US" b="0" dirty="0"/>
          </a:p>
          <a:p>
            <a:r>
              <a:rPr lang="en-US" b="0" dirty="0"/>
              <a:t>3. Clicking again reveals the answer.</a:t>
            </a:r>
            <a:endParaRPr lang="en-US" b="0" baseline="0" dirty="0"/>
          </a:p>
          <a:p>
            <a:endParaRPr lang="en-US" b="0" baseline="0" dirty="0"/>
          </a:p>
          <a:p>
            <a:r>
              <a:rPr lang="en-US" b="1" baseline="0" dirty="0"/>
              <a:t>Note: </a:t>
            </a:r>
            <a:r>
              <a:rPr lang="en-US" b="0" baseline="0" dirty="0"/>
              <a:t>the vocabulary activity on the next slide revisits the same set of words. We recommend therefore either doing the activity on slide 3 OR 4/5. </a:t>
            </a:r>
          </a:p>
          <a:p>
            <a:endParaRPr lang="en-US" b="1" dirty="0"/>
          </a:p>
          <a:p>
            <a:pPr algn="l"/>
            <a:r>
              <a:rPr lang="en-GB" b="1" baseline="0" dirty="0"/>
              <a:t>Vocabulary from revisited sets:</a:t>
            </a:r>
            <a:r>
              <a:rPr lang="en-GB" baseline="0" dirty="0"/>
              <a:t/>
            </a:r>
            <a:br>
              <a:rPr lang="en-GB" baseline="0" dirty="0"/>
            </a:br>
            <a:r>
              <a:rPr lang="en-GB" b="1" baseline="0" dirty="0"/>
              <a:t>8.1.1.5: </a:t>
            </a:r>
            <a:r>
              <a:rPr lang="es-ES" sz="1200" b="0" dirty="0">
                <a:solidFill>
                  <a:schemeClr val="accent5">
                    <a:lumMod val="50000"/>
                  </a:schemeClr>
                </a:solidFill>
              </a:rPr>
              <a:t>cambio [319]; ruido [1034]; esfuerzo [601]; viaje [519]; gesto [928]; gracioso [3874]; genial [2890]; mientras que [mientras-127]; entonces [74]; yo [28]; tú [184] él [9]; ella [72]; nosotros/as [164]; ellos/as [9-él]</a:t>
            </a:r>
            <a:endParaRPr lang="en-GB" b="0"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23990608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n-US" b="0" dirty="0"/>
              <a:t>to </a:t>
            </a:r>
            <a:r>
              <a:rPr lang="en-GB" sz="1200" kern="1200" dirty="0">
                <a:solidFill>
                  <a:schemeClr val="tx1"/>
                </a:solidFill>
                <a:effectLst/>
                <a:latin typeface="+mn-lt"/>
                <a:ea typeface="+mn-ea"/>
                <a:cs typeface="+mn-cs"/>
              </a:rPr>
              <a:t>practise translating</a:t>
            </a:r>
            <a:r>
              <a:rPr lang="en-GB" sz="1200" kern="1200" baseline="0" dirty="0">
                <a:solidFill>
                  <a:schemeClr val="tx1"/>
                </a:solidFill>
                <a:effectLst/>
                <a:latin typeface="+mn-lt"/>
                <a:ea typeface="+mn-ea"/>
                <a:cs typeface="+mn-cs"/>
              </a:rPr>
              <a:t> English noun phrases into Spanish using</a:t>
            </a:r>
            <a:r>
              <a:rPr lang="en-GB" sz="1200" kern="1200" dirty="0">
                <a:solidFill>
                  <a:schemeClr val="tx1"/>
                </a:solidFill>
                <a:effectLst/>
                <a:latin typeface="+mn-lt"/>
                <a:ea typeface="+mn-ea"/>
                <a:cs typeface="+mn-cs"/>
              </a:rPr>
              <a:t> ‘de’.</a:t>
            </a: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err="1"/>
              <a:t>Students</a:t>
            </a:r>
            <a:r>
              <a:rPr lang="es-ES" dirty="0"/>
              <a:t> </a:t>
            </a:r>
            <a:r>
              <a:rPr lang="es-ES" dirty="0" err="1"/>
              <a:t>translate</a:t>
            </a:r>
            <a:r>
              <a:rPr lang="es-ES" dirty="0"/>
              <a:t> </a:t>
            </a:r>
            <a:r>
              <a:rPr lang="es-ES" dirty="0" err="1"/>
              <a:t>each</a:t>
            </a:r>
            <a:r>
              <a:rPr lang="es-ES" dirty="0"/>
              <a:t> noun</a:t>
            </a:r>
            <a:r>
              <a:rPr lang="es-ES" baseline="0" dirty="0"/>
              <a:t> </a:t>
            </a:r>
            <a:r>
              <a:rPr lang="es-ES" baseline="0" dirty="0" err="1"/>
              <a:t>phrase</a:t>
            </a:r>
            <a:r>
              <a:rPr lang="es-ES" dirty="0"/>
              <a:t> </a:t>
            </a:r>
            <a:r>
              <a:rPr lang="es-ES" dirty="0" err="1"/>
              <a:t>into</a:t>
            </a:r>
            <a:r>
              <a:rPr lang="es-ES" dirty="0"/>
              <a:t> </a:t>
            </a:r>
            <a:r>
              <a:rPr lang="es-ES" dirty="0" err="1"/>
              <a:t>Spanish</a:t>
            </a:r>
            <a:r>
              <a:rPr lang="es-ES" dirty="0"/>
              <a:t>.</a:t>
            </a:r>
            <a:r>
              <a:rPr lang="es-ES" baseline="0" dirty="0"/>
              <a:t> </a:t>
            </a:r>
            <a:r>
              <a:rPr lang="es-ES" baseline="0" dirty="0" err="1"/>
              <a:t>They</a:t>
            </a:r>
            <a:r>
              <a:rPr lang="es-ES" baseline="0" dirty="0"/>
              <a:t> </a:t>
            </a:r>
            <a:r>
              <a:rPr lang="es-ES" baseline="0" dirty="0" err="1"/>
              <a:t>will</a:t>
            </a:r>
            <a:r>
              <a:rPr lang="es-ES" baseline="0" dirty="0"/>
              <a:t> </a:t>
            </a:r>
            <a:r>
              <a:rPr lang="es-ES" baseline="0" dirty="0" err="1"/>
              <a:t>need</a:t>
            </a:r>
            <a:r>
              <a:rPr lang="es-ES" baseline="0" dirty="0"/>
              <a:t> to </a:t>
            </a:r>
            <a:r>
              <a:rPr lang="es-ES" baseline="0" dirty="0" err="1"/>
              <a:t>remember</a:t>
            </a:r>
            <a:r>
              <a:rPr lang="es-ES" baseline="0" dirty="0"/>
              <a:t> to use ‘de’ and to </a:t>
            </a:r>
            <a:r>
              <a:rPr lang="es-ES" baseline="0" dirty="0" err="1"/>
              <a:t>change</a:t>
            </a:r>
            <a:r>
              <a:rPr lang="es-ES" baseline="0" dirty="0"/>
              <a:t> </a:t>
            </a:r>
            <a:r>
              <a:rPr lang="es-ES" baseline="0" dirty="0" err="1"/>
              <a:t>the</a:t>
            </a:r>
            <a:r>
              <a:rPr lang="es-ES" baseline="0" dirty="0"/>
              <a:t> </a:t>
            </a:r>
            <a:r>
              <a:rPr lang="es-ES" baseline="0" dirty="0" err="1"/>
              <a:t>order</a:t>
            </a:r>
            <a:r>
              <a:rPr lang="es-ES" baseline="0" dirty="0"/>
              <a:t> of </a:t>
            </a:r>
            <a:r>
              <a:rPr lang="es-ES" baseline="0" dirty="0" err="1"/>
              <a:t>the</a:t>
            </a:r>
            <a:r>
              <a:rPr lang="es-ES" baseline="0" dirty="0"/>
              <a:t> </a:t>
            </a:r>
            <a:r>
              <a:rPr lang="es-ES" baseline="0" dirty="0" err="1"/>
              <a:t>two</a:t>
            </a:r>
            <a:r>
              <a:rPr lang="es-ES" baseline="0" dirty="0"/>
              <a:t> </a:t>
            </a:r>
            <a:r>
              <a:rPr lang="es-ES" baseline="0" dirty="0" err="1"/>
              <a:t>nouns</a:t>
            </a:r>
            <a:r>
              <a:rPr lang="es-ES" baseline="0" dirty="0"/>
              <a:t>, so </a:t>
            </a:r>
            <a:r>
              <a:rPr lang="es-ES" baseline="0" dirty="0" err="1"/>
              <a:t>the</a:t>
            </a:r>
            <a:r>
              <a:rPr lang="es-ES" baseline="0" dirty="0"/>
              <a:t> </a:t>
            </a:r>
            <a:r>
              <a:rPr lang="es-ES" baseline="0" dirty="0" err="1"/>
              <a:t>task</a:t>
            </a:r>
            <a:r>
              <a:rPr lang="es-ES" baseline="0" dirty="0"/>
              <a:t> </a:t>
            </a:r>
            <a:r>
              <a:rPr lang="es-ES" baseline="0" dirty="0" err="1"/>
              <a:t>may</a:t>
            </a:r>
            <a:r>
              <a:rPr lang="es-ES" baseline="0" dirty="0"/>
              <a:t> be </a:t>
            </a:r>
            <a:r>
              <a:rPr lang="es-ES" baseline="0" dirty="0" err="1"/>
              <a:t>slightly</a:t>
            </a:r>
            <a:r>
              <a:rPr lang="es-ES" baseline="0" dirty="0"/>
              <a:t> </a:t>
            </a:r>
            <a:r>
              <a:rPr lang="es-ES" baseline="0" dirty="0" err="1"/>
              <a:t>trickier</a:t>
            </a:r>
            <a:r>
              <a:rPr lang="es-ES" baseline="0" dirty="0"/>
              <a:t> </a:t>
            </a:r>
            <a:r>
              <a:rPr lang="es-ES" baseline="0" dirty="0" err="1"/>
              <a:t>than</a:t>
            </a:r>
            <a:r>
              <a:rPr lang="es-ES" baseline="0" dirty="0"/>
              <a:t> </a:t>
            </a:r>
            <a:r>
              <a:rPr lang="es-ES" baseline="0" dirty="0" err="1"/>
              <a:t>it</a:t>
            </a:r>
            <a:r>
              <a:rPr lang="es-ES" baseline="0" dirty="0"/>
              <a:t> </a:t>
            </a:r>
            <a:r>
              <a:rPr lang="es-ES" baseline="0" dirty="0" err="1"/>
              <a:t>appears</a:t>
            </a:r>
            <a:r>
              <a:rPr lang="es-ES" baseline="0" dirty="0"/>
              <a:t>.</a:t>
            </a:r>
            <a:endParaRPr lang="en-US" b="0" dirty="0"/>
          </a:p>
          <a:p>
            <a:endParaRPr lang="x-none" dirty="0"/>
          </a:p>
          <a:p>
            <a:endParaRPr lang="x-none"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17983327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smtClean="0"/>
              <a:t>OPTIONAL</a:t>
            </a:r>
          </a:p>
          <a:p>
            <a:endParaRPr lang="en-US" b="1" dirty="0" smtClean="0"/>
          </a:p>
          <a:p>
            <a:r>
              <a:rPr lang="en-US" b="1" dirty="0" smtClean="0"/>
              <a:t>Aim</a:t>
            </a:r>
            <a:r>
              <a:rPr lang="en-US" b="1" dirty="0"/>
              <a:t>: </a:t>
            </a:r>
            <a:r>
              <a:rPr lang="en-US" b="0" dirty="0"/>
              <a:t>To </a:t>
            </a:r>
            <a:r>
              <a:rPr lang="en-GB" sz="1200" kern="1200" dirty="0">
                <a:solidFill>
                  <a:schemeClr val="tx1"/>
                </a:solidFill>
                <a:effectLst/>
                <a:latin typeface="+mn-lt"/>
                <a:ea typeface="+mn-ea"/>
                <a:cs typeface="+mn-cs"/>
              </a:rPr>
              <a:t>produce</a:t>
            </a:r>
            <a:r>
              <a:rPr lang="en-GB" sz="1200" kern="1200" baseline="0" dirty="0">
                <a:solidFill>
                  <a:schemeClr val="tx1"/>
                </a:solidFill>
                <a:effectLst/>
                <a:latin typeface="+mn-lt"/>
                <a:ea typeface="+mn-ea"/>
                <a:cs typeface="+mn-cs"/>
              </a:rPr>
              <a:t> the new and revisited features in writing about another Spanish speaking country. </a:t>
            </a:r>
            <a:endParaRPr lang="x-none" sz="1200" kern="1200" dirty="0">
              <a:solidFill>
                <a:schemeClr val="tx1"/>
              </a:solidFill>
              <a:effectLst/>
              <a:latin typeface="+mn-lt"/>
              <a:ea typeface="+mn-ea"/>
              <a:cs typeface="+mn-cs"/>
            </a:endParaRP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err="1"/>
              <a:t>Go</a:t>
            </a:r>
            <a:r>
              <a:rPr lang="es-ES" dirty="0"/>
              <a:t> </a:t>
            </a:r>
            <a:r>
              <a:rPr lang="es-ES" dirty="0" err="1"/>
              <a:t>through</a:t>
            </a:r>
            <a:r>
              <a:rPr lang="es-ES" dirty="0"/>
              <a:t> all </a:t>
            </a:r>
            <a:r>
              <a:rPr lang="es-ES" dirty="0" err="1"/>
              <a:t>the</a:t>
            </a:r>
            <a:r>
              <a:rPr lang="es-ES" dirty="0"/>
              <a:t> </a:t>
            </a:r>
            <a:r>
              <a:rPr lang="es-ES" dirty="0" err="1"/>
              <a:t>prompts</a:t>
            </a:r>
            <a:r>
              <a:rPr lang="es-ES" dirty="0"/>
              <a:t> to </a:t>
            </a:r>
            <a:r>
              <a:rPr lang="es-ES" dirty="0" err="1"/>
              <a:t>ensure</a:t>
            </a:r>
            <a:r>
              <a:rPr lang="es-ES" dirty="0"/>
              <a:t> </a:t>
            </a:r>
            <a:r>
              <a:rPr lang="es-ES" dirty="0" err="1"/>
              <a:t>that</a:t>
            </a:r>
            <a:r>
              <a:rPr lang="es-ES" dirty="0"/>
              <a:t> </a:t>
            </a:r>
            <a:r>
              <a:rPr lang="es-ES" dirty="0" err="1"/>
              <a:t>each</a:t>
            </a:r>
            <a:r>
              <a:rPr lang="es-ES" dirty="0"/>
              <a:t> </a:t>
            </a:r>
            <a:r>
              <a:rPr lang="es-ES" dirty="0" err="1"/>
              <a:t>is</a:t>
            </a:r>
            <a:r>
              <a:rPr lang="es-ES" dirty="0"/>
              <a:t> </a:t>
            </a:r>
            <a:r>
              <a:rPr lang="es-ES" dirty="0" err="1"/>
              <a:t>understood</a:t>
            </a:r>
            <a:r>
              <a:rPr lang="es-ES"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err="1"/>
              <a:t>Encourage</a:t>
            </a:r>
            <a:r>
              <a:rPr lang="es-ES" dirty="0"/>
              <a:t> </a:t>
            </a:r>
            <a:r>
              <a:rPr lang="es-ES" dirty="0" err="1"/>
              <a:t>students</a:t>
            </a:r>
            <a:r>
              <a:rPr lang="es-ES" dirty="0"/>
              <a:t> to </a:t>
            </a:r>
            <a:r>
              <a:rPr lang="es-ES" dirty="0" err="1"/>
              <a:t>write</a:t>
            </a:r>
            <a:r>
              <a:rPr lang="es-ES" dirty="0"/>
              <a:t> </a:t>
            </a:r>
            <a:r>
              <a:rPr lang="es-ES" dirty="0" err="1"/>
              <a:t>their</a:t>
            </a:r>
            <a:r>
              <a:rPr lang="es-ES" dirty="0"/>
              <a:t> </a:t>
            </a:r>
            <a:r>
              <a:rPr lang="es-ES" dirty="0" err="1"/>
              <a:t>own</a:t>
            </a:r>
            <a:r>
              <a:rPr lang="es-ES" dirty="0"/>
              <a:t> </a:t>
            </a:r>
            <a:r>
              <a:rPr lang="es-ES" dirty="0" err="1"/>
              <a:t>text</a:t>
            </a:r>
            <a:r>
              <a:rPr lang="es-ES" dirty="0"/>
              <a:t> </a:t>
            </a:r>
            <a:r>
              <a:rPr lang="es-ES" dirty="0" err="1"/>
              <a:t>about</a:t>
            </a:r>
            <a:r>
              <a:rPr lang="es-ES" dirty="0"/>
              <a:t> </a:t>
            </a:r>
            <a:r>
              <a:rPr lang="es-ES" dirty="0" err="1"/>
              <a:t>another</a:t>
            </a:r>
            <a:r>
              <a:rPr lang="es-ES" dirty="0"/>
              <a:t> South American country </a:t>
            </a:r>
            <a:r>
              <a:rPr lang="es-ES" dirty="0" err="1"/>
              <a:t>based</a:t>
            </a:r>
            <a:r>
              <a:rPr lang="es-ES" dirty="0"/>
              <a:t> </a:t>
            </a:r>
            <a:r>
              <a:rPr lang="es-ES" dirty="0" err="1"/>
              <a:t>on</a:t>
            </a:r>
            <a:r>
              <a:rPr lang="es-ES" dirty="0"/>
              <a:t> </a:t>
            </a:r>
            <a:r>
              <a:rPr lang="es-ES" dirty="0" err="1"/>
              <a:t>the</a:t>
            </a:r>
            <a:r>
              <a:rPr lang="es-ES" dirty="0"/>
              <a:t> </a:t>
            </a:r>
            <a:r>
              <a:rPr lang="es-ES" dirty="0" err="1"/>
              <a:t>text</a:t>
            </a:r>
            <a:r>
              <a:rPr lang="es-ES" dirty="0"/>
              <a:t> </a:t>
            </a:r>
            <a:r>
              <a:rPr lang="es-ES" dirty="0" err="1"/>
              <a:t>about</a:t>
            </a:r>
            <a:r>
              <a:rPr lang="es-ES" dirty="0"/>
              <a:t> Bolivia.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E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Note: </a:t>
            </a:r>
            <a:r>
              <a:rPr lang="es-ES" b="0" dirty="0" err="1"/>
              <a:t>There</a:t>
            </a:r>
            <a:r>
              <a:rPr lang="es-ES" b="0" dirty="0"/>
              <a:t> </a:t>
            </a:r>
            <a:r>
              <a:rPr lang="es-ES" b="0" dirty="0" err="1"/>
              <a:t>may</a:t>
            </a:r>
            <a:r>
              <a:rPr lang="es-ES" b="0" dirty="0"/>
              <a:t> be time to </a:t>
            </a:r>
            <a:r>
              <a:rPr lang="es-ES" b="0" dirty="0" err="1"/>
              <a:t>begin</a:t>
            </a:r>
            <a:r>
              <a:rPr lang="es-ES" b="0" dirty="0"/>
              <a:t> </a:t>
            </a:r>
            <a:r>
              <a:rPr lang="es-ES" b="0" dirty="0" err="1"/>
              <a:t>this</a:t>
            </a:r>
            <a:r>
              <a:rPr lang="es-ES" b="0" dirty="0"/>
              <a:t> </a:t>
            </a:r>
            <a:r>
              <a:rPr lang="es-ES" b="0" dirty="0" err="1"/>
              <a:t>activity</a:t>
            </a:r>
            <a:r>
              <a:rPr lang="es-ES" b="0" dirty="0"/>
              <a:t> in </a:t>
            </a:r>
            <a:r>
              <a:rPr lang="es-ES" b="0" dirty="0" err="1"/>
              <a:t>class</a:t>
            </a:r>
            <a:r>
              <a:rPr lang="es-ES" b="0" dirty="0"/>
              <a:t>,</a:t>
            </a:r>
            <a:r>
              <a:rPr lang="es-ES" b="0" baseline="0" dirty="0"/>
              <a:t> </a:t>
            </a:r>
            <a:r>
              <a:rPr lang="es-ES" b="0" baseline="0" dirty="0" err="1"/>
              <a:t>but</a:t>
            </a:r>
            <a:r>
              <a:rPr lang="es-ES" b="0" baseline="0" dirty="0"/>
              <a:t> </a:t>
            </a:r>
            <a:r>
              <a:rPr lang="es-ES" b="0" baseline="0" dirty="0" err="1"/>
              <a:t>it</a:t>
            </a:r>
            <a:r>
              <a:rPr lang="es-ES" b="0" baseline="0" dirty="0"/>
              <a:t> can </a:t>
            </a:r>
            <a:r>
              <a:rPr lang="es-ES" b="0" baseline="0" dirty="0" err="1"/>
              <a:t>otherwise</a:t>
            </a:r>
            <a:r>
              <a:rPr lang="es-ES" b="0" baseline="0" dirty="0"/>
              <a:t> be set as </a:t>
            </a:r>
            <a:r>
              <a:rPr lang="es-ES" b="0" baseline="0" dirty="0" err="1"/>
              <a:t>homework</a:t>
            </a:r>
            <a:r>
              <a:rPr lang="es-ES" b="0" baseline="0" dirty="0" smtClean="0"/>
              <a:t>. </a:t>
            </a:r>
            <a:endParaRPr lang="en-US" b="0" dirty="0"/>
          </a:p>
          <a:p>
            <a:endParaRPr lang="x-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x-none" b="1" dirty="0"/>
              <a:t>Pictures taken from Unsplash:</a:t>
            </a:r>
          </a:p>
          <a:p>
            <a:r>
              <a:rPr lang="x-none" dirty="0"/>
              <a:t>Photo of </a:t>
            </a:r>
            <a:r>
              <a:rPr lang="es-ES" dirty="0"/>
              <a:t>Chile </a:t>
            </a:r>
            <a:r>
              <a:rPr lang="es-ES" dirty="0" err="1"/>
              <a:t>by</a:t>
            </a:r>
            <a:r>
              <a:rPr lang="es-ES" dirty="0"/>
              <a:t> </a:t>
            </a:r>
            <a:r>
              <a:rPr lang="es-ES" sz="1200" u="none" strike="noStrike" kern="1200" dirty="0">
                <a:solidFill>
                  <a:schemeClr val="tx1"/>
                </a:solidFill>
                <a:effectLst/>
                <a:latin typeface="+mn-lt"/>
                <a:ea typeface="+mn-ea"/>
                <a:cs typeface="+mn-cs"/>
                <a:hlinkClick r:id="rId3"/>
              </a:rPr>
              <a:t>@stalskaya</a:t>
            </a:r>
            <a:endParaRPr lang="es-ES" sz="1200" u="none" strike="noStrike" kern="1200" dirty="0">
              <a:solidFill>
                <a:schemeClr val="tx1"/>
              </a:solidFill>
              <a:effectLst/>
              <a:latin typeface="+mn-lt"/>
              <a:ea typeface="+mn-ea"/>
              <a:cs typeface="+mn-cs"/>
            </a:endParaRPr>
          </a:p>
          <a:p>
            <a:r>
              <a:rPr lang="en-GB" dirty="0"/>
              <a:t>Photo of Peru</a:t>
            </a:r>
            <a:r>
              <a:rPr lang="en-GB" baseline="0" dirty="0"/>
              <a:t> </a:t>
            </a:r>
            <a:r>
              <a:rPr lang="en-GB" dirty="0"/>
              <a:t>by </a:t>
            </a:r>
            <a:r>
              <a:rPr lang="en-GB" dirty="0">
                <a:hlinkClick r:id="rId4"/>
              </a:rPr>
              <a:t>Scott </a:t>
            </a:r>
            <a:r>
              <a:rPr lang="en-GB" dirty="0" err="1">
                <a:hlinkClick r:id="rId4"/>
              </a:rPr>
              <a:t>Umstattd</a:t>
            </a:r>
            <a:endParaRPr lang="es-ES" dirty="0">
              <a:effectLst/>
            </a:endParaRPr>
          </a:p>
          <a:p>
            <a:endParaRPr lang="es-ES" dirty="0">
              <a:effectLst/>
            </a:endParaRPr>
          </a:p>
          <a:p>
            <a:endParaRPr lang="x-none"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18140653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779925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mins</a:t>
            </a:r>
          </a:p>
          <a:p>
            <a:endParaRPr lang="en-US" b="1" dirty="0"/>
          </a:p>
          <a:p>
            <a:r>
              <a:rPr lang="en-US" b="1" dirty="0"/>
              <a:t>Aim: </a:t>
            </a:r>
            <a:r>
              <a:rPr lang="en-US" b="0" dirty="0"/>
              <a:t>to recall the revisited vocabulary for this week</a:t>
            </a:r>
            <a:r>
              <a:rPr lang="en-US" b="0" baseline="0" dirty="0"/>
              <a:t> and spell it accurately.</a:t>
            </a:r>
            <a:endParaRPr lang="en-US" b="1" dirty="0"/>
          </a:p>
          <a:p>
            <a:endParaRPr lang="en-US" b="1" dirty="0"/>
          </a:p>
          <a:p>
            <a:r>
              <a:rPr lang="en-US" b="1" dirty="0"/>
              <a:t>Procedure:</a:t>
            </a:r>
          </a:p>
          <a:p>
            <a:r>
              <a:rPr lang="en-US" b="0" dirty="0"/>
              <a:t>1. Students complete the Spanish translations of the English sentences, filling in the missing words from the revisited vocabulary sets. They can simply write the</a:t>
            </a:r>
            <a:r>
              <a:rPr lang="en-US" b="0" baseline="0" dirty="0"/>
              <a:t> answers in note form, e.g., (1. </a:t>
            </a:r>
            <a:r>
              <a:rPr lang="en-US" b="0" baseline="0" dirty="0" err="1"/>
              <a:t>ella</a:t>
            </a:r>
            <a:r>
              <a:rPr lang="en-US" b="0" baseline="0" dirty="0"/>
              <a:t>, </a:t>
            </a:r>
            <a:r>
              <a:rPr lang="en-US" b="0" baseline="0" dirty="0" err="1"/>
              <a:t>ruido</a:t>
            </a:r>
            <a:r>
              <a:rPr lang="en-US" b="0" baseline="0" dirty="0"/>
              <a:t>, </a:t>
            </a:r>
            <a:r>
              <a:rPr lang="en-US" b="0" baseline="0" dirty="0" err="1"/>
              <a:t>yo</a:t>
            </a:r>
            <a:r>
              <a:rPr lang="en-US" b="0" baseline="0" dirty="0"/>
              <a:t>, </a:t>
            </a:r>
            <a:r>
              <a:rPr lang="en-US" b="0" baseline="0" dirty="0" err="1"/>
              <a:t>gestos</a:t>
            </a:r>
            <a:r>
              <a:rPr lang="en-US" b="0" baseline="0" dirty="0"/>
              <a:t>, </a:t>
            </a:r>
            <a:r>
              <a:rPr lang="en-US" b="0" baseline="0" dirty="0" err="1"/>
              <a:t>graciosos</a:t>
            </a:r>
            <a:r>
              <a:rPr lang="en-US" b="0" baseline="0" dirty="0"/>
              <a:t>)</a:t>
            </a:r>
            <a:endParaRPr lang="en-US" b="0" dirty="0"/>
          </a:p>
          <a:p>
            <a:r>
              <a:rPr lang="en-US" b="0" dirty="0"/>
              <a:t>2. Reveal answers at the end of the exercise with each click.</a:t>
            </a:r>
          </a:p>
          <a:p>
            <a:r>
              <a:rPr lang="en-US" b="0" dirty="0"/>
              <a:t>3. Audio is provided for further reinforcement</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 </a:t>
            </a:r>
            <a:r>
              <a:rPr lang="en-US" b="0" baseline="0" dirty="0"/>
              <a:t>the vocabulary activity on this revisits the same set of words as on slide 3 (with two additions). A variation is also provided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b="0" dirty="0">
                <a:solidFill>
                  <a:schemeClr val="accent1">
                    <a:lumMod val="50000"/>
                  </a:schemeClr>
                </a:solidFill>
                <a:latin typeface="+mj-lt"/>
              </a:rPr>
              <a:t>Ella hace ruido en clase y yo hago gestos graciosos.</a:t>
            </a:r>
            <a:endParaRPr lang="en-GB" sz="1200" b="0" dirty="0">
              <a:solidFill>
                <a:schemeClr val="accent1">
                  <a:lumMod val="50000"/>
                </a:schemeClr>
              </a:solidFill>
              <a:latin typeface="+mj-l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b="0" dirty="0">
                <a:solidFill>
                  <a:schemeClr val="accent1">
                    <a:lumMod val="50000"/>
                  </a:schemeClr>
                </a:solidFill>
                <a:latin typeface="+mj-lt"/>
              </a:rPr>
              <a:t>El viaje en autobús es genial. Sin embargo, hay muchos cambios.</a:t>
            </a:r>
            <a:endParaRPr lang="en-GB" sz="1200" b="0" dirty="0">
              <a:solidFill>
                <a:schemeClr val="accent1">
                  <a:lumMod val="50000"/>
                </a:schemeClr>
              </a:solidFill>
              <a:latin typeface="+mj-l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b="0" dirty="0">
                <a:solidFill>
                  <a:schemeClr val="accent1">
                    <a:lumMod val="50000"/>
                  </a:schemeClr>
                </a:solidFill>
                <a:latin typeface="+mj-lt"/>
              </a:rPr>
              <a:t>Ellas hacen un esfuerzo, mientras que </a:t>
            </a:r>
            <a:r>
              <a:rPr lang="es-ES" sz="1200" b="0" dirty="0">
                <a:solidFill>
                  <a:schemeClr val="accent5">
                    <a:lumMod val="50000"/>
                  </a:schemeClr>
                </a:solidFill>
              </a:rPr>
              <a:t>tú</a:t>
            </a:r>
            <a:r>
              <a:rPr lang="es-ES" sz="1200" b="0" dirty="0">
                <a:solidFill>
                  <a:schemeClr val="accent1">
                    <a:lumMod val="50000"/>
                  </a:schemeClr>
                </a:solidFill>
                <a:latin typeface="+mj-lt"/>
              </a:rPr>
              <a:t> haces poco.</a:t>
            </a:r>
            <a:endParaRPr lang="en-GB" sz="1200" b="0" dirty="0">
              <a:solidFill>
                <a:schemeClr val="accent1">
                  <a:lumMod val="50000"/>
                </a:schemeClr>
              </a:solidFill>
              <a:latin typeface="+mj-l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b="0" dirty="0">
                <a:solidFill>
                  <a:schemeClr val="accent1">
                    <a:lumMod val="50000"/>
                  </a:schemeClr>
                </a:solidFill>
                <a:latin typeface="+mj-lt"/>
              </a:rPr>
              <a:t>¡Nosotras necesitamos jugar un partido, pero ellos no pueden!</a:t>
            </a:r>
            <a:endParaRPr lang="en-GB" sz="1200" b="0" dirty="0">
              <a:solidFill>
                <a:schemeClr val="accent1">
                  <a:lumMod val="50000"/>
                </a:schemeClr>
              </a:solidFill>
              <a:latin typeface="+mj-l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b="0" dirty="0">
                <a:solidFill>
                  <a:schemeClr val="accent1">
                    <a:lumMod val="50000"/>
                  </a:schemeClr>
                </a:solidFill>
                <a:latin typeface="+mj-lt"/>
              </a:rPr>
              <a:t>Entonces, ¿él quiere ir a la playa porque el cine está cerrado?</a:t>
            </a:r>
            <a:endParaRPr lang="en-US" b="0" dirty="0"/>
          </a:p>
          <a:p>
            <a:endParaRPr lang="en-US" b="1" dirty="0"/>
          </a:p>
          <a:p>
            <a:pPr algn="l"/>
            <a:r>
              <a:rPr lang="en-GB" b="1" baseline="0" dirty="0"/>
              <a:t>Vocabulary from revisited sets:</a:t>
            </a:r>
          </a:p>
          <a:p>
            <a:pPr algn="l"/>
            <a:r>
              <a:rPr lang="es-419" sz="1200" b="1" kern="1200" dirty="0">
                <a:solidFill>
                  <a:schemeClr val="tx1"/>
                </a:solidFill>
                <a:effectLst/>
                <a:latin typeface="+mn-lt"/>
                <a:ea typeface="+mn-ea"/>
                <a:cs typeface="+mn-cs"/>
              </a:rPr>
              <a:t>Y8 1.2.3</a:t>
            </a:r>
            <a:r>
              <a:rPr lang="x-none"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cine [952]; cerrado [1201]; </a:t>
            </a:r>
          </a:p>
          <a:p>
            <a:pPr algn="l"/>
            <a:r>
              <a:rPr lang="es-419" sz="1200" b="1" kern="1200" dirty="0">
                <a:solidFill>
                  <a:schemeClr val="tx1"/>
                </a:solidFill>
                <a:effectLst/>
                <a:latin typeface="+mn-lt"/>
                <a:ea typeface="+mn-ea"/>
                <a:cs typeface="+mn-cs"/>
              </a:rPr>
              <a:t>Y8 1.1.5</a:t>
            </a:r>
            <a:r>
              <a:rPr lang="x-none" sz="1200" b="1" kern="1200" dirty="0">
                <a:solidFill>
                  <a:schemeClr val="tx1"/>
                </a:solidFill>
                <a:effectLst/>
                <a:latin typeface="+mn-lt"/>
                <a:ea typeface="+mn-ea"/>
                <a:cs typeface="+mn-cs"/>
              </a:rPr>
              <a:t>: </a:t>
            </a:r>
            <a:r>
              <a:rPr lang="es-ES" sz="1200" b="0" dirty="0">
                <a:solidFill>
                  <a:schemeClr val="accent5">
                    <a:lumMod val="50000"/>
                  </a:schemeClr>
                </a:solidFill>
              </a:rPr>
              <a:t>cambio [319]; ruido [1034]; esfuerzo [601]; viaje [519]; gesto [928]; gracioso [3874]; genial [2890]; mientras que [mientras-127]; entonces [74]; yo [28]; tú [184] él [9]; ella [72]; nosotros/as [164]; ellos/as [9-él]</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2423358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dirty="0"/>
              <a:t>VARIATION</a:t>
            </a:r>
          </a:p>
          <a:p>
            <a:endParaRPr lang="en-GB" sz="1200" b="1" dirty="0"/>
          </a:p>
          <a:p>
            <a:r>
              <a:rPr lang="en-GB" sz="1200" b="0" dirty="0"/>
              <a:t>In</a:t>
            </a:r>
            <a:r>
              <a:rPr lang="en-GB" sz="1200" b="0" baseline="0" dirty="0"/>
              <a:t> this variation of the activity, students translate the whole sentence. Teachers can decide which is more appropriate, depending on the ability of the group.</a:t>
            </a:r>
          </a:p>
          <a:p>
            <a:r>
              <a:rPr lang="en-GB" sz="1200" b="0" baseline="0" dirty="0"/>
              <a:t>Note that this variation of the activity may take longer than the gap fill version on the previous slide, given that full sentences are to be written.</a:t>
            </a:r>
            <a:endParaRPr lang="en-GB" sz="1200" b="0"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3579389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i="0" dirty="0"/>
              <a:t>3 minutes</a:t>
            </a:r>
          </a:p>
          <a:p>
            <a:endParaRPr lang="en-US" b="1" dirty="0"/>
          </a:p>
          <a:p>
            <a:r>
              <a:rPr lang="en-US" b="1" dirty="0"/>
              <a:t>Aim: </a:t>
            </a:r>
            <a:r>
              <a:rPr lang="en-US" b="0" dirty="0"/>
              <a:t>to introduce and embed</a:t>
            </a:r>
            <a:r>
              <a:rPr lang="en-US" b="0" baseline="0" dirty="0"/>
              <a:t> the new vocabulary</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1" dirty="0"/>
              <a:t/>
            </a:r>
            <a:br>
              <a:rPr lang="en-GB" b="1" dirty="0"/>
            </a:br>
            <a:r>
              <a:rPr lang="en-GB" b="0" dirty="0"/>
              <a:t>1. Pupils</a:t>
            </a:r>
            <a:r>
              <a:rPr lang="en-GB" b="0" baseline="0" dirty="0"/>
              <a:t> either work by themselves or in pairs, reading out the words and recapping their English meaning (1 minute).</a:t>
            </a:r>
            <a:br>
              <a:rPr lang="en-GB" b="0" baseline="0" dirty="0"/>
            </a:br>
            <a:r>
              <a:rPr lang="en-GB" b="0" baseline="0" dirty="0"/>
              <a:t>2. Then the teacher removes the English words or pictures (one by one) and they try to recall the English orally (chorally), looking at the Spanish (1 minute).</a:t>
            </a:r>
            <a:br>
              <a:rPr lang="en-GB" b="0" baseline="0" dirty="0"/>
            </a:br>
            <a:r>
              <a:rPr lang="en-GB" b="0" baseline="0" dirty="0"/>
              <a:t>3. Then the Spanish meanings are removed (one by one) and they to recall them orally (again, chorally), looking at the English (1 minute)</a:t>
            </a:r>
            <a:br>
              <a:rPr lang="en-GB" b="0" baseline="0" dirty="0"/>
            </a:br>
            <a:r>
              <a:rPr lang="en-GB" b="0" baseline="0" dirty="0"/>
              <a:t>4. </a:t>
            </a:r>
            <a:r>
              <a:rPr lang="en-GB" baseline="0" dirty="0"/>
              <a:t>Further rounds of learning can be facilitated by one pupil turning away from the board, and his/her partner asking him/her the meanings (‘Cómo se dice X en español?’).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r>
              <a:rPr lang="en-GB" baseline="0" dirty="0" smtClean="0">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sym typeface="Wingdings" panose="05000000000000000000" pitchFamily="2" charset="2"/>
              </a:rPr>
              <a:t>Note: </a:t>
            </a:r>
            <a:r>
              <a:rPr lang="en-GB" baseline="0" dirty="0" smtClean="0">
                <a:sym typeface="Wingdings" panose="05000000000000000000" pitchFamily="2" charset="2"/>
              </a:rPr>
              <a:t>‘suficiente’ may be used before or after the noun in Spanish with broadly synonymous meaning. It is frequently used before the noun in the same way as other quantifiers (demasiado, mucho, poco) that refer to an indeterminate quantity. When used after the noun, the word may suggest a more precise meaning (‘enough’, in relation to a specific point of reference, e.g, a previously mentioned figure). However, there is no hard and fast rule. Some native speakers may also choose to use ‘suficiente’ postnominally for stylistic or discursive reasons. Given the dependency of its use on context, and the subtlety of meaning, we don’t go into detail on this in the lesson material, but do highlight that students may encounter the word in both positions.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sym typeface="Wingdings" panose="05000000000000000000" pitchFamily="2" charset="2"/>
            </a:endParaRPr>
          </a:p>
          <a:p>
            <a:r>
              <a:rPr lang="en-GB" b="1" dirty="0" smtClean="0"/>
              <a:t>Word </a:t>
            </a:r>
            <a:r>
              <a:rPr lang="en-GB" b="1" dirty="0"/>
              <a:t>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New vocabulary (introduce): </a:t>
            </a:r>
            <a:r>
              <a:rPr lang="es-CO" sz="1200" kern="1200" dirty="0">
                <a:solidFill>
                  <a:schemeClr val="tx1"/>
                </a:solidFill>
                <a:effectLst/>
                <a:latin typeface="+mn-lt"/>
                <a:ea typeface="+mn-ea"/>
                <a:cs typeface="+mn-cs"/>
              </a:rPr>
              <a:t>el paisaje [1685]; desaparecer [655]; seco [1183]; la lluvia [986]; el clima [1675]; la frontera [1507]; mil [191]; la altura [970]; suficiente [781]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06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2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GB" sz="1200" b="0" i="0" kern="1200" dirty="0">
                <a:solidFill>
                  <a:schemeClr val="tx1"/>
                </a:solidFill>
                <a:effectLst/>
                <a:latin typeface="+mn-lt"/>
                <a:ea typeface="+mn-ea"/>
                <a:cs typeface="+mn-cs"/>
              </a:rPr>
              <a:t>t</a:t>
            </a:r>
            <a:r>
              <a:rPr lang="en-GB" sz="1200" kern="1200" dirty="0">
                <a:solidFill>
                  <a:schemeClr val="tx1"/>
                </a:solidFill>
                <a:effectLst/>
                <a:latin typeface="+mn-lt"/>
                <a:ea typeface="+mn-ea"/>
                <a:cs typeface="+mn-cs"/>
              </a:rPr>
              <a:t>o create a sense of anticipation and to reactivate prior knowledge of concepts relevant to the text.</a:t>
            </a:r>
            <a:endParaRPr lang="en-US" b="0" i="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1" dirty="0"/>
              <a:t/>
            </a:r>
            <a:br>
              <a:rPr lang="en-GB" b="1" dirty="0"/>
            </a:br>
            <a:r>
              <a:rPr lang="en-GB" b="1" dirty="0"/>
              <a:t>1. </a:t>
            </a:r>
            <a:r>
              <a:rPr lang="en-GB" dirty="0"/>
              <a:t>Reveal each sentence to give information about the country.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2. </a:t>
            </a:r>
            <a:r>
              <a:rPr lang="en-GB" baseline="0" dirty="0">
                <a:sym typeface="Wingdings" panose="05000000000000000000" pitchFamily="2" charset="2"/>
              </a:rPr>
              <a:t>Students can volunteer answers.</a:t>
            </a:r>
            <a:endParaRPr lang="en-GB" sz="1200" b="1" i="0" u="none" strike="noStrike" kern="1200" cap="none" dirty="0">
              <a:solidFill>
                <a:schemeClr val="tx1"/>
              </a:solidFill>
              <a:effectLst/>
              <a:latin typeface="+mn-lt"/>
              <a:ea typeface="Calibri"/>
              <a:cs typeface="Calibri"/>
              <a:sym typeface="Calibri"/>
            </a:endParaRPr>
          </a:p>
          <a:p>
            <a:endParaRPr lang="x-none" sz="1200" kern="1200" dirty="0">
              <a:solidFill>
                <a:schemeClr val="tx1"/>
              </a:solidFill>
              <a:effectLst/>
              <a:latin typeface="+mn-lt"/>
              <a:ea typeface="+mn-ea"/>
              <a:cs typeface="+mn-cs"/>
            </a:endParaRPr>
          </a:p>
          <a:p>
            <a:endParaRPr lang="x-none"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7</a:t>
            </a:fld>
            <a:endParaRPr lang="en-GB"/>
          </a:p>
        </p:txBody>
      </p:sp>
    </p:spTree>
    <p:extLst>
      <p:ext uri="{BB962C8B-B14F-4D97-AF65-F5344CB8AC3E}">
        <p14:creationId xmlns:p14="http://schemas.microsoft.com/office/powerpoint/2010/main" val="3068678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3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GB" sz="1200" b="0" i="0" kern="1200" dirty="0">
                <a:solidFill>
                  <a:schemeClr val="tx1"/>
                </a:solidFill>
                <a:effectLst/>
                <a:latin typeface="+mn-lt"/>
                <a:ea typeface="+mn-ea"/>
                <a:cs typeface="+mn-cs"/>
              </a:rPr>
              <a:t>T</a:t>
            </a:r>
            <a:r>
              <a:rPr lang="en-GB" sz="1200" kern="1200" dirty="0">
                <a:solidFill>
                  <a:schemeClr val="tx1"/>
                </a:solidFill>
                <a:effectLst/>
                <a:latin typeface="+mn-lt"/>
                <a:ea typeface="+mn-ea"/>
                <a:cs typeface="+mn-cs"/>
              </a:rPr>
              <a:t>o </a:t>
            </a:r>
            <a:r>
              <a:rPr lang="es-ES" sz="1200" kern="1200" dirty="0" err="1">
                <a:solidFill>
                  <a:schemeClr val="tx1"/>
                </a:solidFill>
                <a:effectLst/>
                <a:latin typeface="+mn-lt"/>
                <a:ea typeface="+mn-ea"/>
                <a:cs typeface="+mn-cs"/>
              </a:rPr>
              <a:t>predict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some</a:t>
            </a:r>
            <a:r>
              <a:rPr lang="es-ES" sz="1200" kern="1200" dirty="0">
                <a:solidFill>
                  <a:schemeClr val="tx1"/>
                </a:solidFill>
                <a:effectLst/>
                <a:latin typeface="+mn-lt"/>
                <a:ea typeface="+mn-ea"/>
                <a:cs typeface="+mn-cs"/>
              </a:rPr>
              <a:t> of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content</a:t>
            </a:r>
            <a:r>
              <a:rPr lang="es-ES" sz="1200" kern="1200" dirty="0">
                <a:solidFill>
                  <a:schemeClr val="tx1"/>
                </a:solidFill>
                <a:effectLst/>
                <a:latin typeface="+mn-lt"/>
                <a:ea typeface="+mn-ea"/>
                <a:cs typeface="+mn-cs"/>
              </a:rPr>
              <a:t> in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first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text</a:t>
            </a:r>
            <a:r>
              <a:rPr lang="es-ES" sz="1200" kern="1200" dirty="0">
                <a:solidFill>
                  <a:schemeClr val="tx1"/>
                </a:solidFill>
                <a:effectLst/>
                <a:latin typeface="+mn-lt"/>
                <a:ea typeface="+mn-ea"/>
                <a:cs typeface="+mn-cs"/>
              </a:rPr>
              <a:t> of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lesson</a:t>
            </a:r>
            <a:r>
              <a:rPr lang="es-E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recycle irregular verbs from Y7 (es, </a:t>
            </a:r>
            <a:r>
              <a:rPr lang="en-US" sz="1200" kern="1200" dirty="0" err="1">
                <a:solidFill>
                  <a:schemeClr val="tx1"/>
                </a:solidFill>
                <a:effectLst/>
                <a:latin typeface="+mn-lt"/>
                <a:ea typeface="+mn-ea"/>
                <a:cs typeface="+mn-cs"/>
              </a:rPr>
              <a:t>está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tiene</a:t>
            </a:r>
            <a:r>
              <a:rPr lang="en-US" sz="1200" kern="1200" dirty="0">
                <a:solidFill>
                  <a:schemeClr val="tx1"/>
                </a:solidFill>
                <a:effectLst/>
                <a:latin typeface="+mn-lt"/>
                <a:ea typeface="+mn-ea"/>
                <a:cs typeface="+mn-cs"/>
              </a:rPr>
              <a:t>, hay) and to support understanding of relevant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vocabulary.</a:t>
            </a:r>
            <a:endParaRPr lang="en-US" b="0" i="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1" dirty="0"/>
              <a:t/>
            </a:r>
            <a:br>
              <a:rPr lang="en-GB" b="1" dirty="0"/>
            </a:br>
            <a:r>
              <a:rPr lang="en-GB" b="1" dirty="0"/>
              <a:t>1</a:t>
            </a:r>
            <a:r>
              <a:rPr lang="en-GB" b="0" dirty="0"/>
              <a:t>. Look at the pictures and try to make some predictions about what Bolivia is like before reading the text.</a:t>
            </a:r>
          </a:p>
          <a:p>
            <a:pPr algn="l"/>
            <a:r>
              <a:rPr lang="en-GB" b="1" baseline="0" dirty="0">
                <a:sym typeface="Wingdings" panose="05000000000000000000" pitchFamily="2" charset="2"/>
              </a:rPr>
              <a:t>2. </a:t>
            </a:r>
            <a:r>
              <a:rPr lang="en-GB" b="0" baseline="0" dirty="0">
                <a:sym typeface="Wingdings" panose="05000000000000000000" pitchFamily="2" charset="2"/>
              </a:rPr>
              <a:t>Formulate predictions using the structures ‘</a:t>
            </a:r>
            <a:r>
              <a:rPr lang="x-none" sz="1200" b="0" dirty="0">
                <a:solidFill>
                  <a:schemeClr val="accent5">
                    <a:lumMod val="50000"/>
                  </a:schemeClr>
                </a:solidFill>
              </a:rPr>
              <a:t>Bolivia (no) tiene / es’, ‘En Bolivia (no) hay...’.</a:t>
            </a:r>
          </a:p>
          <a:p>
            <a:endParaRPr lang="x-non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x-none" b="1" dirty="0"/>
              <a:t>Pictures from Unsplash:</a:t>
            </a:r>
          </a:p>
          <a:p>
            <a:r>
              <a:rPr lang="x-none" dirty="0"/>
              <a:t>Photo of mountains in Bolivia by </a:t>
            </a:r>
            <a:r>
              <a:rPr lang="es-ES" sz="1200" b="0" i="0" u="none" strike="noStrike" kern="1200" dirty="0">
                <a:solidFill>
                  <a:schemeClr val="tx1"/>
                </a:solidFill>
                <a:effectLst/>
                <a:latin typeface="+mn-lt"/>
                <a:ea typeface="+mn-ea"/>
                <a:cs typeface="+mn-cs"/>
                <a:hlinkClick r:id="rId3"/>
              </a:rPr>
              <a:t>@sthomanns</a:t>
            </a:r>
            <a:r>
              <a:rPr lang="es-ES" sz="1200" b="0" i="0" u="none" strike="noStrike" kern="1200" dirty="0">
                <a:solidFill>
                  <a:schemeClr val="tx1"/>
                </a:solidFill>
                <a:effectLst/>
                <a:latin typeface="+mn-lt"/>
                <a:ea typeface="+mn-ea"/>
                <a:cs typeface="+mn-cs"/>
              </a:rPr>
              <a:t> </a:t>
            </a:r>
          </a:p>
          <a:p>
            <a:r>
              <a:rPr lang="es-ES" sz="1200" b="0" i="0" u="none" strike="noStrike" kern="1200" dirty="0" err="1">
                <a:solidFill>
                  <a:schemeClr val="tx1"/>
                </a:solidFill>
                <a:effectLst/>
                <a:latin typeface="+mn-lt"/>
                <a:ea typeface="+mn-ea"/>
                <a:cs typeface="+mn-cs"/>
              </a:rPr>
              <a:t>Photo</a:t>
            </a:r>
            <a:r>
              <a:rPr lang="es-ES" sz="1200" b="0" i="0" u="none" strike="noStrike" kern="1200" dirty="0">
                <a:solidFill>
                  <a:schemeClr val="tx1"/>
                </a:solidFill>
                <a:effectLst/>
                <a:latin typeface="+mn-lt"/>
                <a:ea typeface="+mn-ea"/>
                <a:cs typeface="+mn-cs"/>
              </a:rPr>
              <a:t> of </a:t>
            </a:r>
            <a:r>
              <a:rPr lang="es-ES" sz="1200" b="0" i="0" u="none" strike="noStrike" kern="1200" dirty="0" err="1">
                <a:solidFill>
                  <a:schemeClr val="tx1"/>
                </a:solidFill>
                <a:effectLst/>
                <a:latin typeface="+mn-lt"/>
                <a:ea typeface="+mn-ea"/>
                <a:cs typeface="+mn-cs"/>
              </a:rPr>
              <a:t>dry</a:t>
            </a:r>
            <a:r>
              <a:rPr lang="es-ES" sz="1200" b="0" i="0" u="none" strike="noStrike" kern="1200" dirty="0">
                <a:solidFill>
                  <a:schemeClr val="tx1"/>
                </a:solidFill>
                <a:effectLst/>
                <a:latin typeface="+mn-lt"/>
                <a:ea typeface="+mn-ea"/>
                <a:cs typeface="+mn-cs"/>
              </a:rPr>
              <a:t> Bolivia </a:t>
            </a:r>
            <a:r>
              <a:rPr lang="es-ES" sz="1200" b="0" i="0" u="none" strike="noStrike" kern="1200" dirty="0" err="1">
                <a:solidFill>
                  <a:schemeClr val="tx1"/>
                </a:solidFill>
                <a:effectLst/>
                <a:latin typeface="+mn-lt"/>
                <a:ea typeface="+mn-ea"/>
                <a:cs typeface="+mn-cs"/>
              </a:rPr>
              <a:t>by</a:t>
            </a:r>
            <a:r>
              <a:rPr lang="es-ES" sz="1200" b="0" i="0" u="none" strike="noStrike" kern="120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a:t>
            </a:r>
            <a:r>
              <a:rPr lang="es-ES" sz="1200" b="0" i="0" kern="1200" dirty="0" err="1">
                <a:solidFill>
                  <a:schemeClr val="tx1"/>
                </a:solidFill>
                <a:effectLst/>
                <a:latin typeface="+mn-lt"/>
                <a:ea typeface="+mn-ea"/>
                <a:cs typeface="+mn-cs"/>
              </a:rPr>
              <a:t>tobey_j</a:t>
            </a:r>
            <a:endParaRPr lang="es-ES" sz="1200" b="0" i="0" kern="1200" dirty="0">
              <a:solidFill>
                <a:schemeClr val="tx1"/>
              </a:solidFill>
              <a:effectLst/>
              <a:latin typeface="+mn-lt"/>
              <a:ea typeface="+mn-ea"/>
              <a:cs typeface="+mn-cs"/>
            </a:endParaRPr>
          </a:p>
          <a:p>
            <a:r>
              <a:rPr lang="es-ES" sz="1200" b="0" i="0" u="none" strike="noStrike" kern="1200" dirty="0" err="1">
                <a:solidFill>
                  <a:schemeClr val="tx1"/>
                </a:solidFill>
                <a:effectLst/>
                <a:latin typeface="+mn-lt"/>
                <a:ea typeface="+mn-ea"/>
                <a:cs typeface="+mn-cs"/>
              </a:rPr>
              <a:t>Photo</a:t>
            </a:r>
            <a:r>
              <a:rPr lang="es-ES" sz="1200" b="0" i="0" u="none" strike="noStrike" kern="1200" dirty="0">
                <a:solidFill>
                  <a:schemeClr val="tx1"/>
                </a:solidFill>
                <a:effectLst/>
                <a:latin typeface="+mn-lt"/>
                <a:ea typeface="+mn-ea"/>
                <a:cs typeface="+mn-cs"/>
              </a:rPr>
              <a:t> of </a:t>
            </a:r>
            <a:r>
              <a:rPr lang="es-ES" sz="1200" b="0" i="0" u="none" strike="noStrike" kern="1200" dirty="0" err="1">
                <a:solidFill>
                  <a:schemeClr val="tx1"/>
                </a:solidFill>
                <a:effectLst/>
                <a:latin typeface="+mn-lt"/>
                <a:ea typeface="+mn-ea"/>
                <a:cs typeface="+mn-cs"/>
              </a:rPr>
              <a:t>glacier</a:t>
            </a:r>
            <a:r>
              <a:rPr lang="es-ES" sz="1200" b="0" i="0" u="none" strike="noStrike" kern="1200" dirty="0">
                <a:solidFill>
                  <a:schemeClr val="tx1"/>
                </a:solidFill>
                <a:effectLst/>
                <a:latin typeface="+mn-lt"/>
                <a:ea typeface="+mn-ea"/>
                <a:cs typeface="+mn-cs"/>
              </a:rPr>
              <a:t> in Bolivia </a:t>
            </a:r>
            <a:r>
              <a:rPr lang="es-ES" sz="1200" b="0" i="0" u="none" strike="noStrike" kern="1200" dirty="0">
                <a:solidFill>
                  <a:schemeClr val="tx1"/>
                </a:solidFill>
                <a:effectLst/>
                <a:latin typeface="+mn-lt"/>
                <a:ea typeface="+mn-ea"/>
                <a:cs typeface="+mn-cs"/>
                <a:hlinkClick r:id="rId4"/>
              </a:rPr>
              <a:t>@vincegx</a:t>
            </a:r>
            <a:endParaRPr lang="es-ES" sz="1200" b="0" i="0" u="none" strike="noStrike" kern="1200" dirty="0">
              <a:solidFill>
                <a:schemeClr val="tx1"/>
              </a:solidFill>
              <a:effectLst/>
              <a:latin typeface="+mn-lt"/>
              <a:ea typeface="+mn-ea"/>
              <a:cs typeface="+mn-cs"/>
            </a:endParaRPr>
          </a:p>
          <a:p>
            <a:r>
              <a:rPr lang="x-none" dirty="0"/>
              <a:t>Photo of the Salar de Uyuni by </a:t>
            </a:r>
            <a:r>
              <a:rPr lang="es-ES" sz="1200" b="0" i="0" kern="1200" dirty="0">
                <a:solidFill>
                  <a:schemeClr val="tx1"/>
                </a:solidFill>
                <a:effectLst/>
                <a:latin typeface="+mn-lt"/>
                <a:ea typeface="+mn-ea"/>
                <a:cs typeface="+mn-cs"/>
              </a:rPr>
              <a:t>@</a:t>
            </a:r>
            <a:r>
              <a:rPr lang="es-ES" sz="1200" b="0" i="0" kern="1200" dirty="0" err="1">
                <a:solidFill>
                  <a:schemeClr val="tx1"/>
                </a:solidFill>
                <a:effectLst/>
                <a:latin typeface="+mn-lt"/>
                <a:ea typeface="+mn-ea"/>
                <a:cs typeface="+mn-cs"/>
              </a:rPr>
              <a:t>agnieszkam</a:t>
            </a:r>
            <a:endParaRPr lang="es-ES" sz="1200" b="0" i="0" kern="1200" dirty="0">
              <a:solidFill>
                <a:schemeClr val="tx1"/>
              </a:solidFill>
              <a:effectLst/>
              <a:latin typeface="+mn-lt"/>
              <a:ea typeface="+mn-ea"/>
              <a:cs typeface="+mn-cs"/>
            </a:endParaRPr>
          </a:p>
          <a:p>
            <a:r>
              <a:rPr lang="es-ES" sz="1200" b="0" i="0" kern="1200" dirty="0" err="1">
                <a:solidFill>
                  <a:schemeClr val="tx1"/>
                </a:solidFill>
                <a:effectLst/>
                <a:latin typeface="+mn-lt"/>
                <a:ea typeface="+mn-ea"/>
                <a:cs typeface="+mn-cs"/>
              </a:rPr>
              <a:t>Photo</a:t>
            </a:r>
            <a:r>
              <a:rPr lang="es-ES" sz="1200" b="0" i="0" kern="1200" dirty="0">
                <a:solidFill>
                  <a:schemeClr val="tx1"/>
                </a:solidFill>
                <a:effectLst/>
                <a:latin typeface="+mn-lt"/>
                <a:ea typeface="+mn-ea"/>
                <a:cs typeface="+mn-cs"/>
              </a:rPr>
              <a:t> of Stone </a:t>
            </a:r>
            <a:r>
              <a:rPr lang="es-ES" sz="1200" b="0" i="0" kern="1200" dirty="0" err="1">
                <a:solidFill>
                  <a:schemeClr val="tx1"/>
                </a:solidFill>
                <a:effectLst/>
                <a:latin typeface="+mn-lt"/>
                <a:ea typeface="+mn-ea"/>
                <a:cs typeface="+mn-cs"/>
              </a:rPr>
              <a:t>tree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by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gabrielrojas</a:t>
            </a:r>
            <a:endParaRPr lang="es-ES" sz="1200" b="0" i="0" kern="1200" dirty="0">
              <a:solidFill>
                <a:schemeClr val="tx1"/>
              </a:solidFill>
              <a:effectLst/>
              <a:latin typeface="+mn-lt"/>
              <a:ea typeface="+mn-ea"/>
              <a:cs typeface="+mn-cs"/>
            </a:endParaRPr>
          </a:p>
          <a:p>
            <a:r>
              <a:rPr lang="es-ES" sz="1200" b="0" i="0" kern="1200" dirty="0" err="1">
                <a:solidFill>
                  <a:schemeClr val="tx1"/>
                </a:solidFill>
                <a:effectLst/>
                <a:latin typeface="+mn-lt"/>
                <a:ea typeface="+mn-ea"/>
                <a:cs typeface="+mn-cs"/>
              </a:rPr>
              <a:t>Photo</a:t>
            </a:r>
            <a:r>
              <a:rPr lang="es-ES" sz="1200" b="0" i="0" kern="1200" dirty="0">
                <a:solidFill>
                  <a:schemeClr val="tx1"/>
                </a:solidFill>
                <a:effectLst/>
                <a:latin typeface="+mn-lt"/>
                <a:ea typeface="+mn-ea"/>
                <a:cs typeface="+mn-cs"/>
              </a:rPr>
              <a:t> of rain </a:t>
            </a:r>
            <a:r>
              <a:rPr lang="es-ES" sz="1200" b="0" i="0" kern="1200" dirty="0" err="1">
                <a:solidFill>
                  <a:schemeClr val="tx1"/>
                </a:solidFill>
                <a:effectLst/>
                <a:latin typeface="+mn-lt"/>
                <a:ea typeface="+mn-ea"/>
                <a:cs typeface="+mn-cs"/>
              </a:rPr>
              <a:t>by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fivepointseven</a:t>
            </a:r>
            <a:endParaRPr lang="es-ES" sz="1200" b="0" i="0" kern="1200" dirty="0">
              <a:solidFill>
                <a:schemeClr val="tx1"/>
              </a:solidFill>
              <a:effectLst/>
              <a:latin typeface="+mn-lt"/>
              <a:ea typeface="+mn-ea"/>
              <a:cs typeface="+mn-cs"/>
            </a:endParaRPr>
          </a:p>
          <a:p>
            <a:r>
              <a:rPr lang="es-ES" sz="1200" b="0" i="0" kern="1200" dirty="0" err="1">
                <a:solidFill>
                  <a:schemeClr val="tx1"/>
                </a:solidFill>
                <a:effectLst/>
                <a:latin typeface="+mn-lt"/>
                <a:ea typeface="+mn-ea"/>
                <a:cs typeface="+mn-cs"/>
              </a:rPr>
              <a:t>Photo</a:t>
            </a:r>
            <a:r>
              <a:rPr lang="es-ES" sz="1200" b="0" i="0" kern="1200" dirty="0">
                <a:solidFill>
                  <a:schemeClr val="tx1"/>
                </a:solidFill>
                <a:effectLst/>
                <a:latin typeface="+mn-lt"/>
                <a:ea typeface="+mn-ea"/>
                <a:cs typeface="+mn-cs"/>
              </a:rPr>
              <a:t> of </a:t>
            </a:r>
            <a:r>
              <a:rPr lang="es-ES" sz="1200" b="0" i="0" kern="1200" dirty="0" err="1">
                <a:solidFill>
                  <a:schemeClr val="tx1"/>
                </a:solidFill>
                <a:effectLst/>
                <a:latin typeface="+mn-lt"/>
                <a:ea typeface="+mn-ea"/>
                <a:cs typeface="+mn-cs"/>
              </a:rPr>
              <a:t>coast</a:t>
            </a:r>
            <a:r>
              <a:rPr lang="es-ES" sz="1200" b="0" i="0" kern="1200" dirty="0">
                <a:solidFill>
                  <a:schemeClr val="tx1"/>
                </a:solidFill>
                <a:effectLst/>
                <a:latin typeface="+mn-lt"/>
                <a:ea typeface="+mn-ea"/>
                <a:cs typeface="+mn-cs"/>
              </a:rPr>
              <a:t> </a:t>
            </a:r>
            <a:r>
              <a:rPr lang="es-ES" sz="1200" u="none" strike="noStrike" kern="1200" dirty="0">
                <a:solidFill>
                  <a:schemeClr val="tx1"/>
                </a:solidFill>
                <a:effectLst/>
                <a:latin typeface="+mn-lt"/>
                <a:ea typeface="+mn-ea"/>
                <a:cs typeface="+mn-cs"/>
                <a:hlinkClick r:id="rId5"/>
              </a:rPr>
              <a:t>@gregjjurgajtis</a:t>
            </a:r>
            <a:endParaRPr lang="es-ES" dirty="0">
              <a:effectLst/>
            </a:endParaRPr>
          </a:p>
          <a:p>
            <a:r>
              <a:rPr lang="es-ES" dirty="0" err="1">
                <a:effectLst/>
              </a:rPr>
              <a:t>Photo</a:t>
            </a:r>
            <a:r>
              <a:rPr lang="es-ES" dirty="0">
                <a:effectLst/>
              </a:rPr>
              <a:t> of </a:t>
            </a:r>
            <a:r>
              <a:rPr lang="es-ES" dirty="0" err="1">
                <a:effectLst/>
              </a:rPr>
              <a:t>trees</a:t>
            </a:r>
            <a:r>
              <a:rPr lang="es-ES" dirty="0">
                <a:effectLst/>
              </a:rPr>
              <a:t> </a:t>
            </a:r>
            <a:r>
              <a:rPr lang="es-ES" sz="1200" b="0" i="0" kern="1200" dirty="0">
                <a:solidFill>
                  <a:schemeClr val="tx1"/>
                </a:solidFill>
                <a:effectLst/>
                <a:latin typeface="+mn-lt"/>
                <a:ea typeface="+mn-ea"/>
                <a:cs typeface="+mn-cs"/>
              </a:rPr>
              <a:t>@</a:t>
            </a:r>
            <a:r>
              <a:rPr lang="es-ES" sz="1200" b="0" i="0" kern="1200" dirty="0" err="1">
                <a:solidFill>
                  <a:schemeClr val="tx1"/>
                </a:solidFill>
                <a:effectLst/>
                <a:latin typeface="+mn-lt"/>
                <a:ea typeface="+mn-ea"/>
                <a:cs typeface="+mn-cs"/>
              </a:rPr>
              <a:t>calvoregis</a:t>
            </a:r>
            <a:r>
              <a:rPr lang="es-ES" dirty="0">
                <a:effectLst/>
              </a:rPr>
              <a:t/>
            </a:r>
            <a:br>
              <a:rPr lang="es-ES" dirty="0">
                <a:effectLst/>
              </a:rPr>
            </a:br>
            <a:endParaRPr lang="es-ES" dirty="0">
              <a:effectLst/>
            </a:endParaRPr>
          </a:p>
          <a:p>
            <a:endParaRPr lang="x-none"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2422326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6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US" sz="1200" b="0" i="0" kern="1200" dirty="0">
                <a:solidFill>
                  <a:schemeClr val="tx1"/>
                </a:solidFill>
                <a:effectLst/>
                <a:latin typeface="+mn-lt"/>
                <a:ea typeface="+mn-ea"/>
                <a:cs typeface="+mn-cs"/>
              </a:rPr>
              <a:t>to v</a:t>
            </a:r>
            <a:r>
              <a:rPr lang="en-US" sz="1200" b="0" kern="1200" dirty="0">
                <a:solidFill>
                  <a:schemeClr val="tx1"/>
                </a:solidFill>
                <a:effectLst/>
                <a:latin typeface="+mn-lt"/>
                <a:ea typeface="+mn-ea"/>
                <a:cs typeface="+mn-cs"/>
              </a:rPr>
              <a:t>erify </a:t>
            </a:r>
            <a:r>
              <a:rPr lang="en-US" sz="1200" kern="1200" dirty="0">
                <a:solidFill>
                  <a:schemeClr val="tx1"/>
                </a:solidFill>
                <a:effectLst/>
                <a:latin typeface="+mn-lt"/>
                <a:ea typeface="+mn-ea"/>
                <a:cs typeface="+mn-cs"/>
              </a:rPr>
              <a:t>predictions and to learn about the geography</a:t>
            </a:r>
            <a:r>
              <a:rPr lang="en-US" sz="1200" kern="1200" baseline="0" dirty="0">
                <a:solidFill>
                  <a:schemeClr val="tx1"/>
                </a:solidFill>
                <a:effectLst/>
                <a:latin typeface="+mn-lt"/>
                <a:ea typeface="+mn-ea"/>
                <a:cs typeface="+mn-cs"/>
              </a:rPr>
              <a:t> of Bolivia</a:t>
            </a:r>
            <a:r>
              <a:rPr lang="x-non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1" dirty="0"/>
              <a:t/>
            </a:r>
            <a:br>
              <a:rPr lang="en-GB" b="1" dirty="0"/>
            </a:br>
            <a:r>
              <a:rPr lang="en-GB" b="0" dirty="0"/>
              <a:t>1. Students r</a:t>
            </a:r>
            <a:r>
              <a:rPr lang="es-ES" b="0" dirty="0" err="1"/>
              <a:t>ead</a:t>
            </a:r>
            <a:r>
              <a:rPr lang="es-ES" b="0" dirty="0"/>
              <a:t> </a:t>
            </a:r>
            <a:r>
              <a:rPr lang="es-ES" b="0" dirty="0" err="1"/>
              <a:t>the</a:t>
            </a:r>
            <a:r>
              <a:rPr lang="es-ES" b="0" dirty="0"/>
              <a:t> </a:t>
            </a:r>
            <a:r>
              <a:rPr lang="es-ES" b="0" dirty="0" err="1"/>
              <a:t>text</a:t>
            </a:r>
            <a:r>
              <a:rPr lang="es-E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2. </a:t>
            </a:r>
            <a:r>
              <a:rPr lang="es-ES" b="0" dirty="0" err="1"/>
              <a:t>Students</a:t>
            </a:r>
            <a:r>
              <a:rPr lang="es-ES" b="0" dirty="0"/>
              <a:t> </a:t>
            </a:r>
            <a:r>
              <a:rPr lang="es-ES" b="0" dirty="0" err="1"/>
              <a:t>check</a:t>
            </a:r>
            <a:r>
              <a:rPr lang="es-ES" b="0" dirty="0"/>
              <a:t> </a:t>
            </a:r>
            <a:r>
              <a:rPr lang="es-ES" b="0" dirty="0" err="1"/>
              <a:t>if</a:t>
            </a:r>
            <a:r>
              <a:rPr lang="es-ES" b="0" dirty="0"/>
              <a:t> </a:t>
            </a:r>
            <a:r>
              <a:rPr lang="es-ES" b="0" dirty="0" err="1"/>
              <a:t>their</a:t>
            </a:r>
            <a:r>
              <a:rPr lang="es-ES" b="0" dirty="0"/>
              <a:t> </a:t>
            </a:r>
            <a:r>
              <a:rPr lang="es-ES" b="0" dirty="0" err="1"/>
              <a:t>predictions</a:t>
            </a:r>
            <a:r>
              <a:rPr lang="es-ES" b="0" dirty="0"/>
              <a:t> </a:t>
            </a:r>
            <a:r>
              <a:rPr lang="es-ES" b="0" dirty="0" err="1"/>
              <a:t>about</a:t>
            </a:r>
            <a:r>
              <a:rPr lang="es-ES" b="0" dirty="0"/>
              <a:t> </a:t>
            </a:r>
            <a:r>
              <a:rPr lang="es-ES" b="0" dirty="0" err="1"/>
              <a:t>what</a:t>
            </a:r>
            <a:r>
              <a:rPr lang="es-ES" b="0" dirty="0"/>
              <a:t> Bolivia </a:t>
            </a:r>
            <a:r>
              <a:rPr lang="es-ES" b="0" dirty="0" err="1"/>
              <a:t>is</a:t>
            </a:r>
            <a:r>
              <a:rPr lang="es-ES" b="0" dirty="0"/>
              <a:t> </a:t>
            </a:r>
            <a:r>
              <a:rPr lang="es-ES" b="0" dirty="0" err="1"/>
              <a:t>like</a:t>
            </a:r>
            <a:r>
              <a:rPr lang="es-ES" b="0" dirty="0"/>
              <a:t> are true </a:t>
            </a:r>
            <a:r>
              <a:rPr lang="es-ES" b="0" dirty="0" err="1"/>
              <a:t>or</a:t>
            </a:r>
            <a:r>
              <a:rPr lang="es-ES" b="0" dirty="0"/>
              <a:t> false.</a:t>
            </a:r>
            <a:r>
              <a:rPr lang="es-ES" b="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baseline="0" dirty="0" err="1"/>
              <a:t>The</a:t>
            </a:r>
            <a:r>
              <a:rPr lang="es-ES" b="0" baseline="0" dirty="0"/>
              <a:t> </a:t>
            </a:r>
            <a:r>
              <a:rPr lang="es-ES" b="0" baseline="0" dirty="0" err="1"/>
              <a:t>teacher</a:t>
            </a:r>
            <a:r>
              <a:rPr lang="es-ES" b="0" baseline="0" dirty="0"/>
              <a:t> </a:t>
            </a:r>
            <a:r>
              <a:rPr lang="es-ES" b="0" baseline="0" dirty="0" err="1"/>
              <a:t>should</a:t>
            </a:r>
            <a:r>
              <a:rPr lang="es-ES" b="0" baseline="0" dirty="0"/>
              <a:t> </a:t>
            </a:r>
            <a:r>
              <a:rPr lang="es-ES" b="0" baseline="0" dirty="0" err="1"/>
              <a:t>actively</a:t>
            </a:r>
            <a:r>
              <a:rPr lang="es-ES" b="0" baseline="0" dirty="0"/>
              <a:t> </a:t>
            </a:r>
            <a:r>
              <a:rPr lang="en-GB" b="0" baseline="0" dirty="0"/>
              <a:t>engage students here, asking, e.g.,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¿Cómo es la region </a:t>
            </a:r>
            <a:r>
              <a:rPr lang="en-GB" b="0" baseline="0" dirty="0" err="1"/>
              <a:t>alta</a:t>
            </a:r>
            <a:r>
              <a:rPr lang="en-GB" b="0" baseline="0" dirty="0"/>
              <a:t> (=</a:t>
            </a:r>
            <a:r>
              <a:rPr lang="en-GB" b="0" baseline="0" dirty="0" err="1"/>
              <a:t>bastante</a:t>
            </a:r>
            <a:r>
              <a:rPr lang="en-GB" b="0" baseline="0" dirty="0"/>
              <a:t> </a:t>
            </a:r>
            <a:r>
              <a:rPr lang="en-GB" b="0" baseline="0" dirty="0" err="1"/>
              <a:t>seca</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¿Hay </a:t>
            </a:r>
            <a:r>
              <a:rPr lang="en-GB" b="0" baseline="0" dirty="0" err="1"/>
              <a:t>glaciares</a:t>
            </a:r>
            <a:r>
              <a:rPr lang="en-GB" b="0" baseline="0" dirty="0"/>
              <a:t>? (=</a:t>
            </a:r>
            <a:r>
              <a:rPr lang="en-GB" b="0" baseline="0" dirty="0" err="1"/>
              <a:t>Sí</a:t>
            </a:r>
            <a:r>
              <a:rPr lang="en-GB" b="0" baseline="0" dirty="0"/>
              <a:t>, pero </a:t>
            </a:r>
            <a:r>
              <a:rPr lang="en-GB" b="0" baseline="0" dirty="0" err="1"/>
              <a:t>desaparecen</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¿Tiene </a:t>
            </a:r>
            <a:r>
              <a:rPr lang="en-GB" b="0" baseline="0" dirty="0" err="1"/>
              <a:t>paisajes</a:t>
            </a:r>
            <a:r>
              <a:rPr lang="en-GB" b="0" baseline="0" dirty="0"/>
              <a:t> </a:t>
            </a:r>
            <a:r>
              <a:rPr lang="en-GB" b="0" baseline="0" dirty="0" err="1"/>
              <a:t>diferentes</a:t>
            </a:r>
            <a:r>
              <a:rPr lang="en-GB" b="0" baseline="0" dirty="0"/>
              <a:t>? (=</a:t>
            </a:r>
            <a:r>
              <a:rPr lang="en-GB" b="0" baseline="0" dirty="0" err="1"/>
              <a:t>Sí</a:t>
            </a:r>
            <a:r>
              <a:rPr lang="en-GB" b="0" baseline="0" dirty="0"/>
              <a:t>, en el Amazonas hay… y en los Andes hay…).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solidFill>
                  <a:schemeClr val="accent5">
                    <a:lumMod val="50000"/>
                  </a:schemeClr>
                </a:solidFill>
              </a:rPr>
              <a:t>3. The teacher can also ask the students what else the text says about the geography of Bolivia.</a:t>
            </a:r>
            <a:endParaRPr lang="x-none" sz="1200" b="0" dirty="0">
              <a:solidFill>
                <a:schemeClr val="accent5">
                  <a:lumMod val="50000"/>
                </a:schemeClr>
              </a:solidFill>
            </a:endParaRPr>
          </a:p>
          <a:p>
            <a:endParaRPr lang="x-non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x-none" b="1" dirty="0"/>
              <a:t>Pictures from Unsplash:</a:t>
            </a:r>
          </a:p>
          <a:p>
            <a:r>
              <a:rPr lang="en-GB" dirty="0"/>
              <a:t>Photo by </a:t>
            </a:r>
            <a:r>
              <a:rPr lang="en-GB" dirty="0">
                <a:hlinkClick r:id="rId3"/>
              </a:rPr>
              <a:t>Jose David</a:t>
            </a:r>
            <a:r>
              <a:rPr lang="en-GB" dirty="0"/>
              <a:t> on </a:t>
            </a:r>
            <a:r>
              <a:rPr lang="en-GB" dirty="0" err="1">
                <a:hlinkClick r:id="rId4"/>
              </a:rPr>
              <a:t>Unsplash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Photo by </a:t>
            </a:r>
            <a:r>
              <a:rPr lang="en-GB" dirty="0">
                <a:hlinkClick r:id="rId5"/>
              </a:rPr>
              <a:t>Harold Martinez</a:t>
            </a:r>
            <a:r>
              <a:rPr lang="en-GB" dirty="0"/>
              <a:t> on </a:t>
            </a:r>
            <a:r>
              <a:rPr lang="en-GB" dirty="0" err="1">
                <a:hlinkClick r:id="rId4"/>
              </a:rPr>
              <a:t>Unsplash</a:t>
            </a:r>
            <a:endParaRPr lang="es-ES" dirty="0">
              <a:effectLst/>
            </a:endParaRPr>
          </a:p>
        </p:txBody>
      </p:sp>
      <p:sp>
        <p:nvSpPr>
          <p:cNvPr id="4" name="Marcador de número de diapositiva 3"/>
          <p:cNvSpPr>
            <a:spLocks noGrp="1"/>
          </p:cNvSpPr>
          <p:nvPr>
            <p:ph type="sldNum" sz="quarter" idx="5"/>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2945757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audio" Target="../media/audio17.wav"/><Relationship Id="rId3" Type="http://schemas.openxmlformats.org/officeDocument/2006/relationships/audio" Target="../media/audio12.wav"/><Relationship Id="rId7" Type="http://schemas.openxmlformats.org/officeDocument/2006/relationships/audio" Target="../media/audio16.wav"/><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audio" Target="../media/audio15.wav"/><Relationship Id="rId5" Type="http://schemas.openxmlformats.org/officeDocument/2006/relationships/audio" Target="../media/audio14.wav"/><Relationship Id="rId10" Type="http://schemas.openxmlformats.org/officeDocument/2006/relationships/audio" Target="../media/audio19.wav"/><Relationship Id="rId4" Type="http://schemas.openxmlformats.org/officeDocument/2006/relationships/audio" Target="../media/audio13.wav"/><Relationship Id="rId9" Type="http://schemas.openxmlformats.org/officeDocument/2006/relationships/audio" Target="../media/audio18.wav"/></Relationships>
</file>

<file path=ppt/slides/_rels/slide1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8.tif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7.tif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3.png"/><Relationship Id="rId7" Type="http://schemas.openxmlformats.org/officeDocument/2006/relationships/audio" Target="../media/audio4.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audio" Target="../media/audio6.wav"/></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audio" Target="../media/audio22.wav"/><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audio" Target="../media/audio21.wav"/><Relationship Id="rId5" Type="http://schemas.openxmlformats.org/officeDocument/2006/relationships/audio" Target="../media/audio20.wav"/><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8.tiff"/><Relationship Id="rId3" Type="http://schemas.openxmlformats.org/officeDocument/2006/relationships/image" Target="../media/image3.png"/><Relationship Id="rId7" Type="http://schemas.openxmlformats.org/officeDocument/2006/relationships/image" Target="../media/image37.tif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6.tiff"/><Relationship Id="rId5" Type="http://schemas.openxmlformats.org/officeDocument/2006/relationships/image" Target="../media/image35.tiff"/><Relationship Id="rId4" Type="http://schemas.openxmlformats.org/officeDocument/2006/relationships/image" Target="../media/image34.tiff"/></Relationships>
</file>

<file path=ppt/slides/_rels/slide26.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image" Target="../media/image41.png"/><Relationship Id="rId3" Type="http://schemas.openxmlformats.org/officeDocument/2006/relationships/slideLayout" Target="../slideLayouts/slideLayout2.xml"/><Relationship Id="rId7" Type="http://schemas.openxmlformats.org/officeDocument/2006/relationships/audio" Target="../media/audio23.wav"/><Relationship Id="rId12" Type="http://schemas.openxmlformats.org/officeDocument/2006/relationships/audio" Target="../media/audio28.wav"/><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0.jpeg"/><Relationship Id="rId11" Type="http://schemas.openxmlformats.org/officeDocument/2006/relationships/audio" Target="../media/audio27.wav"/><Relationship Id="rId5" Type="http://schemas.openxmlformats.org/officeDocument/2006/relationships/image" Target="../media/image39.jpeg"/><Relationship Id="rId10" Type="http://schemas.openxmlformats.org/officeDocument/2006/relationships/audio" Target="../media/audio26.wav"/><Relationship Id="rId4" Type="http://schemas.openxmlformats.org/officeDocument/2006/relationships/notesSlide" Target="../notesSlides/notesSlide24.xml"/><Relationship Id="rId9" Type="http://schemas.openxmlformats.org/officeDocument/2006/relationships/audio" Target="../media/audio25.wav"/></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audio" Target="../media/audio29.wav"/><Relationship Id="rId7"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audio" Target="../media/audio32.wav"/><Relationship Id="rId5" Type="http://schemas.openxmlformats.org/officeDocument/2006/relationships/audio" Target="../media/audio31.wav"/><Relationship Id="rId4" Type="http://schemas.openxmlformats.org/officeDocument/2006/relationships/audio" Target="../media/audio30.wav"/></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1.png"/><Relationship Id="rId5" Type="http://schemas.openxmlformats.org/officeDocument/2006/relationships/image" Target="../media/image43.jpeg"/><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8" Type="http://schemas.openxmlformats.org/officeDocument/2006/relationships/hyperlink" Target="https://quizlet.com/528160906/simple" TargetMode="External"/><Relationship Id="rId3" Type="http://schemas.openxmlformats.org/officeDocument/2006/relationships/image" Target="../media/image3.png"/><Relationship Id="rId7" Type="http://schemas.openxmlformats.org/officeDocument/2006/relationships/hyperlink" Target="https://quizlet.com/gb/515540365/year-8-spanish-term-11-week-6-flash-cards/"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quizlet.com/gb/528145388/year-8-spanish-term-12-week-4-flash-cards/" TargetMode="External"/><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image" Target="../media/image3.png"/><Relationship Id="rId7" Type="http://schemas.openxmlformats.org/officeDocument/2006/relationships/audio" Target="../media/audio10.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9.wav"/><Relationship Id="rId5" Type="http://schemas.openxmlformats.org/officeDocument/2006/relationships/audio" Target="../media/audio8.wav"/><Relationship Id="rId4" Type="http://schemas.openxmlformats.org/officeDocument/2006/relationships/audio" Target="../media/audio7.wav"/></Relationships>
</file>

<file path=ppt/slides/_rels/slide5.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image" Target="../media/image3.png"/><Relationship Id="rId7" Type="http://schemas.openxmlformats.org/officeDocument/2006/relationships/audio" Target="../media/audio10.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9.wav"/><Relationship Id="rId5" Type="http://schemas.openxmlformats.org/officeDocument/2006/relationships/audio" Target="../media/audio8.wav"/><Relationship Id="rId4" Type="http://schemas.openxmlformats.org/officeDocument/2006/relationships/audio" Target="../media/audio7.wav"/></Relationships>
</file>

<file path=ppt/slides/_rels/slide6.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image" Target="../media/image3.png"/><Relationship Id="rId7" Type="http://schemas.openxmlformats.org/officeDocument/2006/relationships/image" Target="../media/image8.tiff"/><Relationship Id="rId12" Type="http://schemas.openxmlformats.org/officeDocument/2006/relationships/image" Target="../media/image13.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tiff"/><Relationship Id="rId5" Type="http://schemas.openxmlformats.org/officeDocument/2006/relationships/image" Target="../media/image6.tiff"/><Relationship Id="rId10" Type="http://schemas.openxmlformats.org/officeDocument/2006/relationships/image" Target="../media/image11.tiff"/><Relationship Id="rId4" Type="http://schemas.openxmlformats.org/officeDocument/2006/relationships/image" Target="../media/image5.tiff"/><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90595" y="2329271"/>
            <a:ext cx="8207888" cy="879475"/>
          </a:xfrm>
        </p:spPr>
        <p:txBody>
          <a:bodyPr>
            <a:normAutofit/>
          </a:bodyPr>
          <a:lstStyle/>
          <a:p>
            <a:pPr algn="l"/>
            <a:r>
              <a:rPr lang="en-GB" sz="4000" b="1" dirty="0">
                <a:solidFill>
                  <a:prstClr val="white"/>
                </a:solidFill>
              </a:rPr>
              <a:t>Work on a challenging text</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223130" y="3208746"/>
            <a:ext cx="7407096" cy="1301969"/>
          </a:xfrm>
        </p:spPr>
        <p:txBody>
          <a:bodyPr>
            <a:noAutofit/>
          </a:bodyPr>
          <a:lstStyle/>
          <a:p>
            <a:pPr algn="l"/>
            <a:r>
              <a:rPr lang="en-GB" sz="2800" dirty="0">
                <a:solidFill>
                  <a:prstClr val="white"/>
                </a:solidFill>
              </a:rPr>
              <a:t>Bolivia: un país diverso</a:t>
            </a: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3130" y="522658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6 – Lesson </a:t>
            </a:r>
            <a:r>
              <a:rPr lang="en-GB" sz="2200" dirty="0">
                <a:solidFill>
                  <a:prstClr val="white"/>
                </a:solidFill>
                <a:latin typeface="Century Gothic" panose="020B0502020202020204" pitchFamily="34" charset="0"/>
              </a:rPr>
              <a:t>25</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p>
        </p:txBody>
      </p:sp>
      <p:sp>
        <p:nvSpPr>
          <p:cNvPr id="13" name="Title 3">
            <a:extLst>
              <a:ext uri="{FF2B5EF4-FFF2-40B4-BE49-F238E27FC236}">
                <a16:creationId xmlns:a16="http://schemas.microsoft.com/office/drawing/2014/main" id="{AB3692F8-CE33-C34E-B376-364FE77401E4}"/>
              </a:ext>
            </a:extLst>
          </p:cNvPr>
          <p:cNvSpPr txBox="1">
            <a:spLocks/>
          </p:cNvSpPr>
          <p:nvPr/>
        </p:nvSpPr>
        <p:spPr>
          <a:xfrm>
            <a:off x="225242" y="6147055"/>
            <a:ext cx="483085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Izquierdo / Nick Avery / Jack Peacock</a:t>
            </a: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
            </a:r>
            <a:b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br>
            <a:r>
              <a:rPr lang="en-GB" sz="1400" dirty="0" smtClean="0">
                <a:solidFill>
                  <a:prstClr val="white"/>
                </a:solidFill>
                <a:latin typeface="Century Gothic" panose="020B0502020202020204" pitchFamily="34" charset="0"/>
              </a:rPr>
              <a:t>Date </a:t>
            </a:r>
            <a:r>
              <a:rPr lang="en-GB" sz="1400" dirty="0">
                <a:solidFill>
                  <a:prstClr val="white"/>
                </a:solidFill>
                <a:latin typeface="Century Gothic" panose="020B0502020202020204" pitchFamily="34" charset="0"/>
              </a:rPr>
              <a:t>updated: </a:t>
            </a:r>
            <a:r>
              <a:rPr lang="en-GB" sz="1400" dirty="0" smtClean="0">
                <a:solidFill>
                  <a:prstClr val="white"/>
                </a:solidFill>
                <a:latin typeface="Century Gothic" panose="020B0502020202020204" pitchFamily="34" charset="0"/>
              </a:rPr>
              <a:t>11/10/20</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adec="http://schemas.microsoft.com/office/drawing/2017/decorative" xmlns=""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350A4B-4D92-ED4B-8F44-03FDE1E74826}"/>
              </a:ext>
            </a:extLst>
          </p:cNvPr>
          <p:cNvSpPr>
            <a:spLocks noGrp="1"/>
          </p:cNvSpPr>
          <p:nvPr>
            <p:ph type="title"/>
          </p:nvPr>
        </p:nvSpPr>
        <p:spPr>
          <a:xfrm>
            <a:off x="3753519" y="123036"/>
            <a:ext cx="4566314" cy="607805"/>
          </a:xfrm>
        </p:spPr>
        <p:txBody>
          <a:bodyPr>
            <a:normAutofit/>
          </a:bodyPr>
          <a:lstStyle/>
          <a:p>
            <a:pPr algn="ctr"/>
            <a:r>
              <a:rPr lang="x-none" sz="3200" b="1" dirty="0"/>
              <a:t>Idiomas y educación</a:t>
            </a:r>
          </a:p>
        </p:txBody>
      </p:sp>
      <p:sp>
        <p:nvSpPr>
          <p:cNvPr id="4" name="CuadroTexto 3">
            <a:extLst>
              <a:ext uri="{FF2B5EF4-FFF2-40B4-BE49-F238E27FC236}">
                <a16:creationId xmlns:a16="http://schemas.microsoft.com/office/drawing/2014/main" id="{86565B9B-4EC2-3F45-A2D9-F8711E4F5C9A}"/>
              </a:ext>
            </a:extLst>
          </p:cNvPr>
          <p:cNvSpPr txBox="1"/>
          <p:nvPr/>
        </p:nvSpPr>
        <p:spPr>
          <a:xfrm>
            <a:off x="701000" y="1300739"/>
            <a:ext cx="8188657" cy="4154984"/>
          </a:xfrm>
          <a:prstGeom prst="rect">
            <a:avLst/>
          </a:prstGeom>
          <a:noFill/>
        </p:spPr>
        <p:txBody>
          <a:bodyPr wrap="square" rtlCol="0">
            <a:spAutoFit/>
          </a:bodyPr>
          <a:lstStyle/>
          <a:p>
            <a:r>
              <a:rPr lang="es-ES" sz="2400" dirty="0">
                <a:solidFill>
                  <a:schemeClr val="accent5">
                    <a:lumMod val="50000"/>
                  </a:schemeClr>
                </a:solidFill>
              </a:rPr>
              <a:t>El español es un idioma oficial de Bolivia, aunque otros idiomas existen. Mucha gente de origen indígena habla </a:t>
            </a:r>
            <a:r>
              <a:rPr lang="es-ES" sz="2400" i="1" dirty="0">
                <a:solidFill>
                  <a:schemeClr val="accent5">
                    <a:lumMod val="50000"/>
                  </a:schemeClr>
                </a:solidFill>
              </a:rPr>
              <a:t>aymara</a:t>
            </a:r>
            <a:r>
              <a:rPr lang="es-ES" sz="2400" dirty="0">
                <a:solidFill>
                  <a:schemeClr val="accent5">
                    <a:lumMod val="50000"/>
                  </a:schemeClr>
                </a:solidFill>
              </a:rPr>
              <a:t> y </a:t>
            </a:r>
            <a:r>
              <a:rPr lang="es-ES" sz="2400" i="1" dirty="0">
                <a:solidFill>
                  <a:schemeClr val="accent5">
                    <a:lumMod val="50000"/>
                  </a:schemeClr>
                </a:solidFill>
              </a:rPr>
              <a:t>quechua</a:t>
            </a:r>
            <a:r>
              <a:rPr lang="es-ES" sz="2400" dirty="0">
                <a:solidFill>
                  <a:schemeClr val="accent5">
                    <a:lumMod val="50000"/>
                  </a:schemeClr>
                </a:solidFill>
              </a:rPr>
              <a:t>, dos idiomas muy antiguos. El idioma puede ser una parte importante de su identidad y cultura.</a:t>
            </a:r>
          </a:p>
          <a:p>
            <a:endParaRPr lang="es-ES" sz="2400" dirty="0">
              <a:solidFill>
                <a:schemeClr val="accent5">
                  <a:lumMod val="50000"/>
                </a:schemeClr>
              </a:solidFill>
            </a:endParaRPr>
          </a:p>
          <a:p>
            <a:r>
              <a:rPr lang="es-ES" sz="2400" dirty="0">
                <a:solidFill>
                  <a:schemeClr val="accent5">
                    <a:lumMod val="50000"/>
                  </a:schemeClr>
                </a:solidFill>
              </a:rPr>
              <a:t>En muchas escuelas, la educación cambia: ahora, los estudiantes deben aprender español y también un idioma indígena*. Sin embargo, a veces no hay suficientes profesores para enseñar los idiomas indígenas.</a:t>
            </a:r>
          </a:p>
        </p:txBody>
      </p:sp>
      <p:pic>
        <p:nvPicPr>
          <p:cNvPr id="5" name="Imagen 4">
            <a:extLst>
              <a:ext uri="{FF2B5EF4-FFF2-40B4-BE49-F238E27FC236}">
                <a16:creationId xmlns:a16="http://schemas.microsoft.com/office/drawing/2014/main" id="{CF7CAF55-8E55-7F44-8950-C3C2CBF985E2}"/>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8898399" y="1362068"/>
            <a:ext cx="2855098" cy="3568873"/>
          </a:xfrm>
          <a:prstGeom prst="rect">
            <a:avLst/>
          </a:prstGeom>
        </p:spPr>
      </p:pic>
      <p:sp>
        <p:nvSpPr>
          <p:cNvPr id="7"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3" name="Rounded Rectangular Callout 2"/>
          <p:cNvSpPr/>
          <p:nvPr/>
        </p:nvSpPr>
        <p:spPr>
          <a:xfrm>
            <a:off x="188685" y="5449463"/>
            <a:ext cx="11739459" cy="808422"/>
          </a:xfrm>
          <a:prstGeom prst="wedgeRoundRectCallout">
            <a:avLst>
              <a:gd name="adj1" fmla="val -11887"/>
              <a:gd name="adj2" fmla="val -49998"/>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Remember, use the verb ending </a:t>
            </a:r>
            <a:r>
              <a:rPr lang="en-GB" sz="2000" b="1" dirty="0">
                <a:solidFill>
                  <a:srgbClr val="002060"/>
                </a:solidFill>
              </a:rPr>
              <a:t>–e</a:t>
            </a:r>
            <a:r>
              <a:rPr lang="en-GB" sz="2000" dirty="0">
                <a:solidFill>
                  <a:srgbClr val="002060"/>
                </a:solidFill>
              </a:rPr>
              <a:t> to mean ______ or ____ with present tense –er / –ir verbs. </a:t>
            </a:r>
          </a:p>
          <a:p>
            <a:pPr algn="ctr"/>
            <a:r>
              <a:rPr lang="en-GB" sz="2000" dirty="0">
                <a:solidFill>
                  <a:srgbClr val="002060"/>
                </a:solidFill>
              </a:rPr>
              <a:t>Use the verb ending </a:t>
            </a:r>
            <a:r>
              <a:rPr lang="en-GB" sz="2000" b="1" dirty="0">
                <a:solidFill>
                  <a:srgbClr val="002060"/>
                </a:solidFill>
              </a:rPr>
              <a:t>–en</a:t>
            </a:r>
            <a:r>
              <a:rPr lang="en-GB" sz="2000" dirty="0">
                <a:solidFill>
                  <a:srgbClr val="002060"/>
                </a:solidFill>
              </a:rPr>
              <a:t> to mean to mean ______. </a:t>
            </a:r>
          </a:p>
        </p:txBody>
      </p:sp>
      <p:sp>
        <p:nvSpPr>
          <p:cNvPr id="10" name="Oval 9"/>
          <p:cNvSpPr/>
          <p:nvPr/>
        </p:nvSpPr>
        <p:spPr>
          <a:xfrm>
            <a:off x="3552387" y="2409109"/>
            <a:ext cx="1171575" cy="51435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2761812" y="1627422"/>
            <a:ext cx="1209877" cy="60638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692258" y="773844"/>
            <a:ext cx="8055212" cy="461665"/>
          </a:xfrm>
          <a:prstGeom prst="rect">
            <a:avLst/>
          </a:prstGeom>
          <a:noFill/>
        </p:spPr>
        <p:txBody>
          <a:bodyPr wrap="square" rtlCol="0">
            <a:spAutoFit/>
          </a:bodyPr>
          <a:lstStyle/>
          <a:p>
            <a:pPr algn="l"/>
            <a:r>
              <a:rPr lang="en-GB" sz="2400" b="1" dirty="0">
                <a:solidFill>
                  <a:schemeClr val="accent5">
                    <a:lumMod val="50000"/>
                  </a:schemeClr>
                </a:solidFill>
              </a:rPr>
              <a:t>Lee el texto. ¿Cuántos verbos terminan en –e o –en? </a:t>
            </a:r>
          </a:p>
        </p:txBody>
      </p:sp>
      <p:sp>
        <p:nvSpPr>
          <p:cNvPr id="12" name="Oval 11"/>
          <p:cNvSpPr/>
          <p:nvPr/>
        </p:nvSpPr>
        <p:spPr>
          <a:xfrm>
            <a:off x="2966599" y="3850628"/>
            <a:ext cx="1171575" cy="51435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5924530" y="5472083"/>
            <a:ext cx="909141" cy="400110"/>
          </a:xfrm>
          <a:prstGeom prst="rect">
            <a:avLst/>
          </a:prstGeom>
          <a:noFill/>
        </p:spPr>
        <p:txBody>
          <a:bodyPr wrap="square" rtlCol="0">
            <a:spAutoFit/>
          </a:bodyPr>
          <a:lstStyle/>
          <a:p>
            <a:pPr algn="l"/>
            <a:r>
              <a:rPr lang="en-GB" sz="2000" b="1" dirty="0">
                <a:solidFill>
                  <a:schemeClr val="accent5">
                    <a:lumMod val="50000"/>
                  </a:schemeClr>
                </a:solidFill>
              </a:rPr>
              <a:t>‘s/he’</a:t>
            </a:r>
          </a:p>
        </p:txBody>
      </p:sp>
      <p:sp>
        <p:nvSpPr>
          <p:cNvPr id="14" name="TextBox 13"/>
          <p:cNvSpPr txBox="1"/>
          <p:nvPr/>
        </p:nvSpPr>
        <p:spPr>
          <a:xfrm>
            <a:off x="7169999" y="5480866"/>
            <a:ext cx="769256" cy="400110"/>
          </a:xfrm>
          <a:prstGeom prst="rect">
            <a:avLst/>
          </a:prstGeom>
          <a:noFill/>
        </p:spPr>
        <p:txBody>
          <a:bodyPr wrap="square" rtlCol="0">
            <a:spAutoFit/>
          </a:bodyPr>
          <a:lstStyle/>
          <a:p>
            <a:pPr algn="l"/>
            <a:r>
              <a:rPr lang="en-GB" sz="2000" b="1" dirty="0">
                <a:solidFill>
                  <a:schemeClr val="accent5">
                    <a:lumMod val="50000"/>
                  </a:schemeClr>
                </a:solidFill>
              </a:rPr>
              <a:t>‘it’</a:t>
            </a:r>
          </a:p>
        </p:txBody>
      </p:sp>
      <p:sp>
        <p:nvSpPr>
          <p:cNvPr id="15" name="TextBox 14"/>
          <p:cNvSpPr txBox="1"/>
          <p:nvPr/>
        </p:nvSpPr>
        <p:spPr>
          <a:xfrm>
            <a:off x="8275584" y="5807273"/>
            <a:ext cx="943771" cy="400110"/>
          </a:xfrm>
          <a:prstGeom prst="rect">
            <a:avLst/>
          </a:prstGeom>
          <a:noFill/>
        </p:spPr>
        <p:txBody>
          <a:bodyPr wrap="square" rtlCol="0">
            <a:spAutoFit/>
          </a:bodyPr>
          <a:lstStyle/>
          <a:p>
            <a:pPr algn="l"/>
            <a:r>
              <a:rPr lang="en-GB" sz="2000" b="1" dirty="0">
                <a:solidFill>
                  <a:schemeClr val="accent5">
                    <a:lumMod val="50000"/>
                  </a:schemeClr>
                </a:solidFill>
              </a:rPr>
              <a:t>‘they’</a:t>
            </a:r>
          </a:p>
        </p:txBody>
      </p:sp>
      <p:sp>
        <p:nvSpPr>
          <p:cNvPr id="16" name="TextBox 15"/>
          <p:cNvSpPr txBox="1"/>
          <p:nvPr/>
        </p:nvSpPr>
        <p:spPr>
          <a:xfrm>
            <a:off x="8256828" y="4955907"/>
            <a:ext cx="1925053" cy="400110"/>
          </a:xfrm>
          <a:prstGeom prst="rect">
            <a:avLst/>
          </a:prstGeom>
          <a:noFill/>
        </p:spPr>
        <p:txBody>
          <a:bodyPr wrap="square" rtlCol="0">
            <a:spAutoFit/>
          </a:bodyPr>
          <a:lstStyle/>
          <a:p>
            <a:pPr algn="l"/>
            <a:r>
              <a:rPr lang="en-GB" sz="2000" dirty="0">
                <a:solidFill>
                  <a:schemeClr val="accent5">
                    <a:lumMod val="50000"/>
                  </a:schemeClr>
                </a:solidFill>
              </a:rPr>
              <a:t>*indigenous</a:t>
            </a:r>
          </a:p>
        </p:txBody>
      </p:sp>
    </p:spTree>
    <p:extLst>
      <p:ext uri="{BB962C8B-B14F-4D97-AF65-F5344CB8AC3E}">
        <p14:creationId xmlns:p14="http://schemas.microsoft.com/office/powerpoint/2010/main" val="169745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271034" y="1009471"/>
            <a:ext cx="4727505" cy="522814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ítulo 1">
            <a:extLst>
              <a:ext uri="{FF2B5EF4-FFF2-40B4-BE49-F238E27FC236}">
                <a16:creationId xmlns:a16="http://schemas.microsoft.com/office/drawing/2014/main" id="{F00EEA29-5440-3E42-8E68-6D58B28CD675}"/>
              </a:ext>
            </a:extLst>
          </p:cNvPr>
          <p:cNvSpPr>
            <a:spLocks noGrp="1"/>
          </p:cNvSpPr>
          <p:nvPr>
            <p:ph type="title" idx="4294967295"/>
          </p:nvPr>
        </p:nvSpPr>
        <p:spPr>
          <a:xfrm>
            <a:off x="232406" y="90790"/>
            <a:ext cx="10068480" cy="927055"/>
          </a:xfrm>
        </p:spPr>
        <p:txBody>
          <a:bodyPr>
            <a:noAutofit/>
          </a:bodyPr>
          <a:lstStyle/>
          <a:p>
            <a:r>
              <a:rPr lang="en-GB" sz="2400" b="1" dirty="0" err="1">
                <a:solidFill>
                  <a:srgbClr val="203864"/>
                </a:solidFill>
              </a:rPr>
              <a:t>Escucha</a:t>
            </a:r>
            <a:r>
              <a:rPr lang="en-GB" sz="2400" b="1" dirty="0">
                <a:solidFill>
                  <a:srgbClr val="203864"/>
                </a:solidFill>
              </a:rPr>
              <a:t> </a:t>
            </a:r>
            <a:r>
              <a:rPr lang="en-GB" sz="2400" b="1" dirty="0" err="1">
                <a:solidFill>
                  <a:srgbClr val="203864"/>
                </a:solidFill>
              </a:rPr>
              <a:t>información</a:t>
            </a:r>
            <a:r>
              <a:rPr lang="en-GB" sz="2400" b="1" dirty="0">
                <a:solidFill>
                  <a:srgbClr val="203864"/>
                </a:solidFill>
              </a:rPr>
              <a:t> </a:t>
            </a:r>
            <a:r>
              <a:rPr lang="en-GB" sz="2400" b="1" dirty="0" err="1">
                <a:solidFill>
                  <a:srgbClr val="203864"/>
                </a:solidFill>
              </a:rPr>
              <a:t>sobre</a:t>
            </a:r>
            <a:r>
              <a:rPr lang="en-GB" sz="2400" b="1" dirty="0">
                <a:solidFill>
                  <a:srgbClr val="203864"/>
                </a:solidFill>
              </a:rPr>
              <a:t> Bolivia. ¿El sujeto es singular o plural? </a:t>
            </a:r>
            <a:r>
              <a:rPr lang="en-GB" sz="2400" b="1" dirty="0" err="1">
                <a:solidFill>
                  <a:srgbClr val="203864"/>
                </a:solidFill>
              </a:rPr>
              <a:t>Luego</a:t>
            </a:r>
            <a:r>
              <a:rPr lang="en-GB" sz="2400" b="1" dirty="0">
                <a:solidFill>
                  <a:srgbClr val="203864"/>
                </a:solidFill>
              </a:rPr>
              <a:t>, </a:t>
            </a:r>
            <a:r>
              <a:rPr lang="en-GB" sz="2400" b="1" dirty="0" err="1">
                <a:solidFill>
                  <a:srgbClr val="203864"/>
                </a:solidFill>
              </a:rPr>
              <a:t>busca</a:t>
            </a:r>
            <a:r>
              <a:rPr lang="en-GB" sz="2400" b="1" dirty="0">
                <a:solidFill>
                  <a:srgbClr val="203864"/>
                </a:solidFill>
              </a:rPr>
              <a:t> el sujeto. En la frase </a:t>
            </a:r>
            <a:r>
              <a:rPr lang="en-GB" sz="2400" b="1" dirty="0" err="1">
                <a:solidFill>
                  <a:srgbClr val="203864"/>
                </a:solidFill>
              </a:rPr>
              <a:t>tres</a:t>
            </a:r>
            <a:r>
              <a:rPr lang="en-GB" sz="2400" b="1" dirty="0">
                <a:solidFill>
                  <a:srgbClr val="203864"/>
                </a:solidFill>
              </a:rPr>
              <a:t>, dos </a:t>
            </a:r>
            <a:r>
              <a:rPr lang="en-GB" sz="2400" b="1" dirty="0" err="1">
                <a:solidFill>
                  <a:srgbClr val="203864"/>
                </a:solidFill>
              </a:rPr>
              <a:t>sujetos</a:t>
            </a:r>
            <a:r>
              <a:rPr lang="en-GB" sz="2400" b="1" dirty="0">
                <a:solidFill>
                  <a:srgbClr val="203864"/>
                </a:solidFill>
              </a:rPr>
              <a:t> son </a:t>
            </a:r>
            <a:r>
              <a:rPr lang="en-GB" sz="2400" b="1" dirty="0" err="1">
                <a:solidFill>
                  <a:srgbClr val="203864"/>
                </a:solidFill>
              </a:rPr>
              <a:t>posibles</a:t>
            </a:r>
            <a:r>
              <a:rPr lang="en-GB" sz="2400" b="1" dirty="0">
                <a:solidFill>
                  <a:srgbClr val="203864"/>
                </a:solidFill>
              </a:rPr>
              <a:t>.</a:t>
            </a:r>
            <a:endParaRPr lang="x-none" sz="2400" b="1" dirty="0">
              <a:solidFill>
                <a:srgbClr val="203864"/>
              </a:solidFill>
            </a:endParaRPr>
          </a:p>
        </p:txBody>
      </p:sp>
      <p:graphicFrame>
        <p:nvGraphicFramePr>
          <p:cNvPr id="18" name="Tabla 17">
            <a:extLst>
              <a:ext uri="{FF2B5EF4-FFF2-40B4-BE49-F238E27FC236}">
                <a16:creationId xmlns:a16="http://schemas.microsoft.com/office/drawing/2014/main" id="{1F1D549F-E690-424E-83FE-F51E3E964477}"/>
              </a:ext>
            </a:extLst>
          </p:cNvPr>
          <p:cNvGraphicFramePr>
            <a:graphicFrameLocks noGrp="1"/>
          </p:cNvGraphicFramePr>
          <p:nvPr>
            <p:extLst>
              <p:ext uri="{D42A27DB-BD31-4B8C-83A1-F6EECF244321}">
                <p14:modId xmlns:p14="http://schemas.microsoft.com/office/powerpoint/2010/main" val="741267240"/>
              </p:ext>
            </p:extLst>
          </p:nvPr>
        </p:nvGraphicFramePr>
        <p:xfrm>
          <a:off x="385453" y="989569"/>
          <a:ext cx="6776415" cy="5316120"/>
        </p:xfrm>
        <a:graphic>
          <a:graphicData uri="http://schemas.openxmlformats.org/drawingml/2006/table">
            <a:tbl>
              <a:tblPr firstRow="1" bandRow="1">
                <a:tableStyleId>{5DA37D80-6434-44D0-A028-1B22A696006F}</a:tableStyleId>
              </a:tblPr>
              <a:tblGrid>
                <a:gridCol w="761188">
                  <a:extLst>
                    <a:ext uri="{9D8B030D-6E8A-4147-A177-3AD203B41FA5}">
                      <a16:colId xmlns:a16="http://schemas.microsoft.com/office/drawing/2014/main" val="3095601610"/>
                    </a:ext>
                  </a:extLst>
                </a:gridCol>
                <a:gridCol w="2777447">
                  <a:extLst>
                    <a:ext uri="{9D8B030D-6E8A-4147-A177-3AD203B41FA5}">
                      <a16:colId xmlns:a16="http://schemas.microsoft.com/office/drawing/2014/main" val="4096583863"/>
                    </a:ext>
                  </a:extLst>
                </a:gridCol>
                <a:gridCol w="3237780">
                  <a:extLst>
                    <a:ext uri="{9D8B030D-6E8A-4147-A177-3AD203B41FA5}">
                      <a16:colId xmlns:a16="http://schemas.microsoft.com/office/drawing/2014/main" val="581979739"/>
                    </a:ext>
                  </a:extLst>
                </a:gridCol>
              </a:tblGrid>
              <a:tr h="697636">
                <a:tc>
                  <a:txBody>
                    <a:bodyPr/>
                    <a:lstStyle/>
                    <a:p>
                      <a:endParaRPr lang="x-none" sz="2000" dirty="0"/>
                    </a:p>
                  </a:txBody>
                  <a:tcPr/>
                </a:tc>
                <a:tc>
                  <a:txBody>
                    <a:bodyPr/>
                    <a:lstStyle/>
                    <a:p>
                      <a:pPr algn="ctr"/>
                      <a:r>
                        <a:rPr lang="en-GB" sz="2000" b="1" dirty="0">
                          <a:solidFill>
                            <a:srgbClr val="203864"/>
                          </a:solidFill>
                        </a:rPr>
                        <a:t>¿El sujeto es singular (‘it’) o plural (‘they’)? </a:t>
                      </a:r>
                      <a:endParaRPr lang="x-none" sz="2000" dirty="0">
                        <a:solidFill>
                          <a:srgbClr val="002060"/>
                        </a:solidFill>
                        <a:latin typeface="Century Gothic" panose="020B0502020202020204" pitchFamily="34" charset="0"/>
                      </a:endParaRPr>
                    </a:p>
                  </a:txBody>
                  <a:tcPr anchor="ctr"/>
                </a:tc>
                <a:tc>
                  <a:txBody>
                    <a:bodyPr/>
                    <a:lstStyle/>
                    <a:p>
                      <a:pPr algn="ctr"/>
                      <a:r>
                        <a:rPr lang="en-GB" sz="2000" dirty="0">
                          <a:solidFill>
                            <a:srgbClr val="002060"/>
                          </a:solidFill>
                          <a:latin typeface="Century Gothic" panose="020B0502020202020204" pitchFamily="34" charset="0"/>
                        </a:rPr>
                        <a:t>El sujeto</a:t>
                      </a:r>
                      <a:endParaRPr lang="x-none" sz="20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108631448"/>
                  </a:ext>
                </a:extLst>
              </a:tr>
              <a:tr h="576885">
                <a:tc>
                  <a:txBody>
                    <a:bodyPr/>
                    <a:lstStyle/>
                    <a:p>
                      <a:endParaRPr lang="x-none" dirty="0"/>
                    </a:p>
                  </a:txBody>
                  <a:tcPr/>
                </a:tc>
                <a:tc>
                  <a:txBody>
                    <a:bodyPr/>
                    <a:lstStyle/>
                    <a:p>
                      <a:pPr algn="l"/>
                      <a:endParaRPr lang="x-none" sz="2000" dirty="0">
                        <a:solidFill>
                          <a:srgbClr val="203864"/>
                        </a:solidFill>
                      </a:endParaRPr>
                    </a:p>
                  </a:txBody>
                  <a:tcPr anchor="ctr"/>
                </a:tc>
                <a:tc>
                  <a:txBody>
                    <a:bodyPr/>
                    <a:lstStyle/>
                    <a:p>
                      <a:pPr algn="l"/>
                      <a:endParaRPr lang="x-none" sz="2000" dirty="0">
                        <a:solidFill>
                          <a:srgbClr val="203864"/>
                        </a:solidFill>
                      </a:endParaRPr>
                    </a:p>
                  </a:txBody>
                  <a:tcPr anchor="ctr"/>
                </a:tc>
                <a:extLst>
                  <a:ext uri="{0D108BD9-81ED-4DB2-BD59-A6C34878D82A}">
                    <a16:rowId xmlns:a16="http://schemas.microsoft.com/office/drawing/2014/main" val="2369437197"/>
                  </a:ext>
                </a:extLst>
              </a:tr>
              <a:tr h="576885">
                <a:tc>
                  <a:txBody>
                    <a:bodyPr/>
                    <a:lstStyle/>
                    <a:p>
                      <a:endParaRPr lang="x-none" dirty="0"/>
                    </a:p>
                  </a:txBody>
                  <a:tcPr/>
                </a:tc>
                <a:tc>
                  <a:txBody>
                    <a:bodyPr/>
                    <a:lstStyle/>
                    <a:p>
                      <a:pPr algn="l"/>
                      <a:endParaRPr lang="x-none" sz="2000" dirty="0">
                        <a:solidFill>
                          <a:srgbClr val="203864"/>
                        </a:solidFill>
                      </a:endParaRPr>
                    </a:p>
                  </a:txBody>
                  <a:tcPr anchor="ctr"/>
                </a:tc>
                <a:tc>
                  <a:txBody>
                    <a:bodyPr/>
                    <a:lstStyle/>
                    <a:p>
                      <a:pPr algn="l"/>
                      <a:endParaRPr lang="x-none" sz="2000" dirty="0">
                        <a:solidFill>
                          <a:srgbClr val="203864"/>
                        </a:solidFill>
                      </a:endParaRPr>
                    </a:p>
                  </a:txBody>
                  <a:tcPr anchor="ctr"/>
                </a:tc>
                <a:extLst>
                  <a:ext uri="{0D108BD9-81ED-4DB2-BD59-A6C34878D82A}">
                    <a16:rowId xmlns:a16="http://schemas.microsoft.com/office/drawing/2014/main" val="71166059"/>
                  </a:ext>
                </a:extLst>
              </a:tr>
              <a:tr h="576885">
                <a:tc>
                  <a:txBody>
                    <a:bodyPr/>
                    <a:lstStyle/>
                    <a:p>
                      <a:endParaRPr lang="x-none" dirty="0"/>
                    </a:p>
                  </a:txBody>
                  <a:tcPr/>
                </a:tc>
                <a:tc>
                  <a:txBody>
                    <a:bodyPr/>
                    <a:lstStyle/>
                    <a:p>
                      <a:pPr algn="l"/>
                      <a:endParaRPr lang="x-none" sz="2000" dirty="0">
                        <a:solidFill>
                          <a:srgbClr val="203864"/>
                        </a:solidFill>
                      </a:endParaRPr>
                    </a:p>
                  </a:txBody>
                  <a:tcPr anchor="ctr"/>
                </a:tc>
                <a:tc>
                  <a:txBody>
                    <a:bodyPr/>
                    <a:lstStyle/>
                    <a:p>
                      <a:pPr algn="l"/>
                      <a:endParaRPr lang="x-none" sz="2000" dirty="0">
                        <a:solidFill>
                          <a:srgbClr val="203864"/>
                        </a:solidFill>
                      </a:endParaRPr>
                    </a:p>
                  </a:txBody>
                  <a:tcPr anchor="ctr"/>
                </a:tc>
                <a:extLst>
                  <a:ext uri="{0D108BD9-81ED-4DB2-BD59-A6C34878D82A}">
                    <a16:rowId xmlns:a16="http://schemas.microsoft.com/office/drawing/2014/main" val="813351033"/>
                  </a:ext>
                </a:extLst>
              </a:tr>
              <a:tr h="576885">
                <a:tc>
                  <a:txBody>
                    <a:bodyPr/>
                    <a:lstStyle/>
                    <a:p>
                      <a:endParaRPr lang="x-none"/>
                    </a:p>
                  </a:txBody>
                  <a:tcPr/>
                </a:tc>
                <a:tc>
                  <a:txBody>
                    <a:bodyPr/>
                    <a:lstStyle/>
                    <a:p>
                      <a:pPr algn="l"/>
                      <a:endParaRPr lang="x-none" sz="2000" dirty="0">
                        <a:solidFill>
                          <a:srgbClr val="203864"/>
                        </a:solidFill>
                      </a:endParaRPr>
                    </a:p>
                  </a:txBody>
                  <a:tcPr anchor="ctr"/>
                </a:tc>
                <a:tc>
                  <a:txBody>
                    <a:bodyPr/>
                    <a:lstStyle/>
                    <a:p>
                      <a:pPr algn="l"/>
                      <a:endParaRPr lang="x-none" sz="2000" dirty="0">
                        <a:solidFill>
                          <a:srgbClr val="203864"/>
                        </a:solidFill>
                      </a:endParaRPr>
                    </a:p>
                  </a:txBody>
                  <a:tcPr anchor="ctr"/>
                </a:tc>
                <a:extLst>
                  <a:ext uri="{0D108BD9-81ED-4DB2-BD59-A6C34878D82A}">
                    <a16:rowId xmlns:a16="http://schemas.microsoft.com/office/drawing/2014/main" val="2803395232"/>
                  </a:ext>
                </a:extLst>
              </a:tr>
              <a:tr h="576885">
                <a:tc>
                  <a:txBody>
                    <a:bodyPr/>
                    <a:lstStyle/>
                    <a:p>
                      <a:endParaRPr lang="x-none"/>
                    </a:p>
                  </a:txBody>
                  <a:tcPr/>
                </a:tc>
                <a:tc>
                  <a:txBody>
                    <a:bodyPr/>
                    <a:lstStyle/>
                    <a:p>
                      <a:pPr algn="l"/>
                      <a:endParaRPr lang="x-none" sz="2000" dirty="0">
                        <a:solidFill>
                          <a:srgbClr val="203864"/>
                        </a:solidFill>
                      </a:endParaRPr>
                    </a:p>
                  </a:txBody>
                  <a:tcPr anchor="ctr"/>
                </a:tc>
                <a:tc>
                  <a:txBody>
                    <a:bodyPr/>
                    <a:lstStyle/>
                    <a:p>
                      <a:pPr algn="l"/>
                      <a:endParaRPr lang="x-none" sz="2000" dirty="0">
                        <a:solidFill>
                          <a:srgbClr val="203864"/>
                        </a:solidFill>
                      </a:endParaRPr>
                    </a:p>
                  </a:txBody>
                  <a:tcPr anchor="ctr"/>
                </a:tc>
                <a:extLst>
                  <a:ext uri="{0D108BD9-81ED-4DB2-BD59-A6C34878D82A}">
                    <a16:rowId xmlns:a16="http://schemas.microsoft.com/office/drawing/2014/main" val="969036598"/>
                  </a:ext>
                </a:extLst>
              </a:tr>
              <a:tr h="576885">
                <a:tc>
                  <a:txBody>
                    <a:bodyPr/>
                    <a:lstStyle/>
                    <a:p>
                      <a:endParaRPr lang="x-none"/>
                    </a:p>
                  </a:txBody>
                  <a:tcPr/>
                </a:tc>
                <a:tc>
                  <a:txBody>
                    <a:bodyPr/>
                    <a:lstStyle/>
                    <a:p>
                      <a:pPr algn="l"/>
                      <a:endParaRPr lang="x-none" sz="2000" dirty="0">
                        <a:solidFill>
                          <a:srgbClr val="203864"/>
                        </a:solidFill>
                      </a:endParaRPr>
                    </a:p>
                  </a:txBody>
                  <a:tcPr anchor="ctr"/>
                </a:tc>
                <a:tc>
                  <a:txBody>
                    <a:bodyPr/>
                    <a:lstStyle/>
                    <a:p>
                      <a:pPr algn="l"/>
                      <a:endParaRPr lang="x-none" sz="2000" dirty="0">
                        <a:solidFill>
                          <a:srgbClr val="203864"/>
                        </a:solidFill>
                      </a:endParaRPr>
                    </a:p>
                  </a:txBody>
                  <a:tcPr anchor="ctr"/>
                </a:tc>
                <a:extLst>
                  <a:ext uri="{0D108BD9-81ED-4DB2-BD59-A6C34878D82A}">
                    <a16:rowId xmlns:a16="http://schemas.microsoft.com/office/drawing/2014/main" val="2169647872"/>
                  </a:ext>
                </a:extLst>
              </a:tr>
              <a:tr h="576885">
                <a:tc>
                  <a:txBody>
                    <a:bodyPr/>
                    <a:lstStyle/>
                    <a:p>
                      <a:endParaRPr lang="x-none" dirty="0"/>
                    </a:p>
                  </a:txBody>
                  <a:tcPr/>
                </a:tc>
                <a:tc>
                  <a:txBody>
                    <a:bodyPr/>
                    <a:lstStyle/>
                    <a:p>
                      <a:pPr algn="l"/>
                      <a:endParaRPr lang="x-none" sz="2000" dirty="0">
                        <a:solidFill>
                          <a:srgbClr val="203864"/>
                        </a:solidFill>
                      </a:endParaRPr>
                    </a:p>
                  </a:txBody>
                  <a:tcPr anchor="ctr"/>
                </a:tc>
                <a:tc>
                  <a:txBody>
                    <a:bodyPr/>
                    <a:lstStyle/>
                    <a:p>
                      <a:pPr algn="l"/>
                      <a:endParaRPr lang="x-none" sz="2000" dirty="0">
                        <a:solidFill>
                          <a:srgbClr val="203864"/>
                        </a:solidFill>
                      </a:endParaRPr>
                    </a:p>
                  </a:txBody>
                  <a:tcPr anchor="ctr"/>
                </a:tc>
                <a:extLst>
                  <a:ext uri="{0D108BD9-81ED-4DB2-BD59-A6C34878D82A}">
                    <a16:rowId xmlns:a16="http://schemas.microsoft.com/office/drawing/2014/main" val="1154866452"/>
                  </a:ext>
                </a:extLst>
              </a:tr>
              <a:tr h="576885">
                <a:tc>
                  <a:txBody>
                    <a:bodyPr/>
                    <a:lstStyle/>
                    <a:p>
                      <a:endParaRPr lang="x-none" dirty="0"/>
                    </a:p>
                  </a:txBody>
                  <a:tcPr/>
                </a:tc>
                <a:tc>
                  <a:txBody>
                    <a:bodyPr/>
                    <a:lstStyle/>
                    <a:p>
                      <a:pPr algn="l"/>
                      <a:endParaRPr lang="x-none" sz="2000" dirty="0">
                        <a:solidFill>
                          <a:srgbClr val="203864"/>
                        </a:solidFill>
                      </a:endParaRPr>
                    </a:p>
                  </a:txBody>
                  <a:tcPr anchor="ctr"/>
                </a:tc>
                <a:tc>
                  <a:txBody>
                    <a:bodyPr/>
                    <a:lstStyle/>
                    <a:p>
                      <a:pPr algn="l"/>
                      <a:endParaRPr lang="x-none" sz="2000" dirty="0">
                        <a:solidFill>
                          <a:srgbClr val="203864"/>
                        </a:solidFill>
                      </a:endParaRPr>
                    </a:p>
                  </a:txBody>
                  <a:tcPr anchor="ctr"/>
                </a:tc>
                <a:extLst>
                  <a:ext uri="{0D108BD9-81ED-4DB2-BD59-A6C34878D82A}">
                    <a16:rowId xmlns:a16="http://schemas.microsoft.com/office/drawing/2014/main" val="3848399814"/>
                  </a:ext>
                </a:extLst>
              </a:tr>
            </a:tbl>
          </a:graphicData>
        </a:graphic>
      </p:graphicFrame>
      <p:sp>
        <p:nvSpPr>
          <p:cNvPr id="76" name="Action Button: Custom 20">
            <a:hlinkClick r:id="" action="ppaction://noaction" highlightClick="1">
              <a:snd r:embed="rId3" name="1._Existe en Bolivia, y el español también.wav"/>
            </a:hlinkClick>
            <a:extLst>
              <a:ext uri="{FF2B5EF4-FFF2-40B4-BE49-F238E27FC236}">
                <a16:creationId xmlns:a16="http://schemas.microsoft.com/office/drawing/2014/main" id="{8AA8B279-06A6-0044-8DE6-06A9A04337E3}"/>
              </a:ext>
            </a:extLst>
          </p:cNvPr>
          <p:cNvSpPr/>
          <p:nvPr/>
        </p:nvSpPr>
        <p:spPr>
          <a:xfrm>
            <a:off x="512401" y="1723119"/>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77" name="Action Button: Custom 20">
            <a:hlinkClick r:id="" action="ppaction://noaction" highlightClick="1">
              <a:snd r:embed="rId4" name="2._Pueden aprender dos idiomas.wav"/>
            </a:hlinkClick>
            <a:extLst>
              <a:ext uri="{FF2B5EF4-FFF2-40B4-BE49-F238E27FC236}">
                <a16:creationId xmlns:a16="http://schemas.microsoft.com/office/drawing/2014/main" id="{5622D942-15EB-FB43-AF54-2F28E23FCE4E}"/>
              </a:ext>
            </a:extLst>
          </p:cNvPr>
          <p:cNvSpPr/>
          <p:nvPr/>
        </p:nvSpPr>
        <p:spPr>
          <a:xfrm>
            <a:off x="512397" y="2311531"/>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78" name="Action Button: Custom 20">
            <a:hlinkClick r:id="" action="ppaction://noaction" highlightClick="1">
              <a:snd r:embed="rId5" name="3._Cubre una parte grande del país.wav"/>
            </a:hlinkClick>
            <a:extLst>
              <a:ext uri="{FF2B5EF4-FFF2-40B4-BE49-F238E27FC236}">
                <a16:creationId xmlns:a16="http://schemas.microsoft.com/office/drawing/2014/main" id="{5D7E54EA-C3DB-BC44-8F21-DEE5BC7D2E0E}"/>
              </a:ext>
            </a:extLst>
          </p:cNvPr>
          <p:cNvSpPr/>
          <p:nvPr/>
        </p:nvSpPr>
        <p:spPr>
          <a:xfrm>
            <a:off x="512401" y="2912306"/>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79" name="Action Button: Custom 20">
            <a:hlinkClick r:id="" action="ppaction://noaction" highlightClick="1">
              <a:snd r:embed="rId6" name="4._No tienen suficientes profesores de idiomas indígenas.wav"/>
            </a:hlinkClick>
            <a:extLst>
              <a:ext uri="{FF2B5EF4-FFF2-40B4-BE49-F238E27FC236}">
                <a16:creationId xmlns:a16="http://schemas.microsoft.com/office/drawing/2014/main" id="{F57ACCBF-57A1-AE4D-9C92-CB0B1D636489}"/>
              </a:ext>
            </a:extLst>
          </p:cNvPr>
          <p:cNvSpPr/>
          <p:nvPr/>
        </p:nvSpPr>
        <p:spPr>
          <a:xfrm>
            <a:off x="512397" y="3484685"/>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80" name="Action Button: Custom 20">
            <a:hlinkClick r:id="" action="ppaction://noaction" highlightClick="1">
              <a:snd r:embed="rId7" name="5._Tiene una frontera con Bolivia.wav"/>
            </a:hlinkClick>
            <a:extLst>
              <a:ext uri="{FF2B5EF4-FFF2-40B4-BE49-F238E27FC236}">
                <a16:creationId xmlns:a16="http://schemas.microsoft.com/office/drawing/2014/main" id="{54D223E2-2805-2646-8034-95393359708B}"/>
              </a:ext>
            </a:extLst>
          </p:cNvPr>
          <p:cNvSpPr/>
          <p:nvPr/>
        </p:nvSpPr>
        <p:spPr>
          <a:xfrm>
            <a:off x="512397" y="4042721"/>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81" name="Action Button: Custom 20">
            <a:hlinkClick r:id="" action="ppaction://noaction" highlightClick="1">
              <a:snd r:embed="rId8" name="6._Desaparecen por los cambios del clima.wav"/>
            </a:hlinkClick>
            <a:extLst>
              <a:ext uri="{FF2B5EF4-FFF2-40B4-BE49-F238E27FC236}">
                <a16:creationId xmlns:a16="http://schemas.microsoft.com/office/drawing/2014/main" id="{EBFA910F-255B-844E-86BD-A3859A633E40}"/>
              </a:ext>
            </a:extLst>
          </p:cNvPr>
          <p:cNvSpPr/>
          <p:nvPr/>
        </p:nvSpPr>
        <p:spPr>
          <a:xfrm>
            <a:off x="512397" y="4643496"/>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28" name="Action Button: Custom 20">
            <a:hlinkClick r:id="" action="ppaction://noaction" highlightClick="1">
              <a:snd r:embed="rId9" name="7._Cubren la parte alta de Bolivia.wav"/>
            </a:hlinkClick>
            <a:extLst>
              <a:ext uri="{FF2B5EF4-FFF2-40B4-BE49-F238E27FC236}">
                <a16:creationId xmlns:a16="http://schemas.microsoft.com/office/drawing/2014/main" id="{B428E6A2-E88A-DF47-AE24-1A328270E77F}"/>
              </a:ext>
            </a:extLst>
          </p:cNvPr>
          <p:cNvSpPr/>
          <p:nvPr/>
        </p:nvSpPr>
        <p:spPr>
          <a:xfrm>
            <a:off x="512397" y="5199239"/>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29" name="Action Button: Custom 20">
            <a:hlinkClick r:id="" action="ppaction://noaction" highlightClick="1">
              <a:snd r:embed="rId10" name="8._Debe tener poca lluvia porque todo está muy seco allí.wav"/>
            </a:hlinkClick>
            <a:extLst>
              <a:ext uri="{FF2B5EF4-FFF2-40B4-BE49-F238E27FC236}">
                <a16:creationId xmlns:a16="http://schemas.microsoft.com/office/drawing/2014/main" id="{349F700F-F045-F942-9B24-E1C5EC4542B0}"/>
              </a:ext>
            </a:extLst>
          </p:cNvPr>
          <p:cNvSpPr/>
          <p:nvPr/>
        </p:nvSpPr>
        <p:spPr>
          <a:xfrm>
            <a:off x="512397" y="5776468"/>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sp>
        <p:nvSpPr>
          <p:cNvPr id="5" name="TextBox 4"/>
          <p:cNvSpPr txBox="1"/>
          <p:nvPr/>
        </p:nvSpPr>
        <p:spPr>
          <a:xfrm>
            <a:off x="3870735" y="1755610"/>
            <a:ext cx="2286000" cy="430887"/>
          </a:xfrm>
          <a:prstGeom prst="rect">
            <a:avLst/>
          </a:prstGeom>
          <a:noFill/>
        </p:spPr>
        <p:txBody>
          <a:bodyPr wrap="square" rtlCol="0">
            <a:spAutoFit/>
          </a:bodyPr>
          <a:lstStyle/>
          <a:p>
            <a:pPr algn="l"/>
            <a:r>
              <a:rPr lang="en-GB" sz="2200" dirty="0">
                <a:solidFill>
                  <a:schemeClr val="accent5">
                    <a:lumMod val="50000"/>
                  </a:schemeClr>
                </a:solidFill>
              </a:rPr>
              <a:t> el aymara</a:t>
            </a:r>
          </a:p>
        </p:txBody>
      </p:sp>
      <p:sp>
        <p:nvSpPr>
          <p:cNvPr id="44" name="TextBox 43"/>
          <p:cNvSpPr txBox="1"/>
          <p:nvPr/>
        </p:nvSpPr>
        <p:spPr>
          <a:xfrm>
            <a:off x="9712539" y="5359704"/>
            <a:ext cx="2286000" cy="830997"/>
          </a:xfrm>
          <a:prstGeom prst="rect">
            <a:avLst/>
          </a:prstGeom>
          <a:noFill/>
        </p:spPr>
        <p:txBody>
          <a:bodyPr wrap="square" rtlCol="0">
            <a:spAutoFit/>
          </a:bodyPr>
          <a:lstStyle/>
          <a:p>
            <a:pPr algn="l"/>
            <a:r>
              <a:rPr lang="en-GB" sz="2400" dirty="0">
                <a:solidFill>
                  <a:schemeClr val="accent5">
                    <a:lumMod val="50000"/>
                  </a:schemeClr>
                </a:solidFill>
              </a:rPr>
              <a:t>el aymara y el quechua</a:t>
            </a:r>
          </a:p>
        </p:txBody>
      </p:sp>
      <p:sp>
        <p:nvSpPr>
          <p:cNvPr id="45" name="TextBox 44"/>
          <p:cNvSpPr txBox="1"/>
          <p:nvPr/>
        </p:nvSpPr>
        <p:spPr>
          <a:xfrm>
            <a:off x="7350070" y="2643059"/>
            <a:ext cx="2286000" cy="461665"/>
          </a:xfrm>
          <a:prstGeom prst="rect">
            <a:avLst/>
          </a:prstGeom>
          <a:noFill/>
        </p:spPr>
        <p:txBody>
          <a:bodyPr wrap="square" rtlCol="0">
            <a:spAutoFit/>
          </a:bodyPr>
          <a:lstStyle/>
          <a:p>
            <a:pPr algn="l"/>
            <a:r>
              <a:rPr lang="en-GB" sz="2400" dirty="0">
                <a:solidFill>
                  <a:schemeClr val="accent5">
                    <a:lumMod val="50000"/>
                  </a:schemeClr>
                </a:solidFill>
              </a:rPr>
              <a:t>el estudiante</a:t>
            </a:r>
          </a:p>
        </p:txBody>
      </p:sp>
      <p:sp>
        <p:nvSpPr>
          <p:cNvPr id="46" name="TextBox 45"/>
          <p:cNvSpPr txBox="1"/>
          <p:nvPr/>
        </p:nvSpPr>
        <p:spPr>
          <a:xfrm>
            <a:off x="7312880" y="5000681"/>
            <a:ext cx="2528484" cy="461665"/>
          </a:xfrm>
          <a:prstGeom prst="rect">
            <a:avLst/>
          </a:prstGeom>
          <a:noFill/>
        </p:spPr>
        <p:txBody>
          <a:bodyPr wrap="square" rtlCol="0">
            <a:spAutoFit/>
          </a:bodyPr>
          <a:lstStyle/>
          <a:p>
            <a:pPr algn="l"/>
            <a:r>
              <a:rPr lang="en-GB" sz="2400" dirty="0">
                <a:solidFill>
                  <a:schemeClr val="accent5">
                    <a:lumMod val="50000"/>
                  </a:schemeClr>
                </a:solidFill>
              </a:rPr>
              <a:t>los estudiantes</a:t>
            </a:r>
          </a:p>
        </p:txBody>
      </p:sp>
      <p:sp>
        <p:nvSpPr>
          <p:cNvPr id="47" name="TextBox 46"/>
          <p:cNvSpPr txBox="1"/>
          <p:nvPr/>
        </p:nvSpPr>
        <p:spPr>
          <a:xfrm>
            <a:off x="7936422" y="3258599"/>
            <a:ext cx="2528484" cy="461665"/>
          </a:xfrm>
          <a:prstGeom prst="rect">
            <a:avLst/>
          </a:prstGeom>
          <a:noFill/>
        </p:spPr>
        <p:txBody>
          <a:bodyPr wrap="square" rtlCol="0">
            <a:spAutoFit/>
          </a:bodyPr>
          <a:lstStyle/>
          <a:p>
            <a:pPr algn="l"/>
            <a:r>
              <a:rPr lang="en-GB" sz="2400" dirty="0">
                <a:solidFill>
                  <a:schemeClr val="accent5">
                    <a:lumMod val="50000"/>
                  </a:schemeClr>
                </a:solidFill>
              </a:rPr>
              <a:t>la selva</a:t>
            </a:r>
          </a:p>
        </p:txBody>
      </p:sp>
      <p:sp>
        <p:nvSpPr>
          <p:cNvPr id="48" name="TextBox 47"/>
          <p:cNvSpPr txBox="1"/>
          <p:nvPr/>
        </p:nvSpPr>
        <p:spPr>
          <a:xfrm>
            <a:off x="10360738" y="3017027"/>
            <a:ext cx="1688384" cy="461665"/>
          </a:xfrm>
          <a:prstGeom prst="rect">
            <a:avLst/>
          </a:prstGeom>
          <a:noFill/>
        </p:spPr>
        <p:txBody>
          <a:bodyPr wrap="square" rtlCol="0">
            <a:spAutoFit/>
          </a:bodyPr>
          <a:lstStyle/>
          <a:p>
            <a:pPr algn="l"/>
            <a:r>
              <a:rPr lang="en-GB" sz="2400" dirty="0">
                <a:solidFill>
                  <a:schemeClr val="accent5">
                    <a:lumMod val="50000"/>
                  </a:schemeClr>
                </a:solidFill>
              </a:rPr>
              <a:t>las selvas</a:t>
            </a:r>
          </a:p>
        </p:txBody>
      </p:sp>
      <p:sp>
        <p:nvSpPr>
          <p:cNvPr id="49"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escuchar</a:t>
            </a:r>
          </a:p>
        </p:txBody>
      </p:sp>
      <p:sp>
        <p:nvSpPr>
          <p:cNvPr id="50" name="TextBox 49"/>
          <p:cNvSpPr txBox="1"/>
          <p:nvPr/>
        </p:nvSpPr>
        <p:spPr>
          <a:xfrm>
            <a:off x="7872008" y="4426994"/>
            <a:ext cx="2286000" cy="461665"/>
          </a:xfrm>
          <a:prstGeom prst="rect">
            <a:avLst/>
          </a:prstGeom>
          <a:noFill/>
        </p:spPr>
        <p:txBody>
          <a:bodyPr wrap="square" rtlCol="0">
            <a:spAutoFit/>
          </a:bodyPr>
          <a:lstStyle/>
          <a:p>
            <a:pPr algn="l"/>
            <a:r>
              <a:rPr lang="en-GB" sz="2400" dirty="0">
                <a:solidFill>
                  <a:schemeClr val="accent5">
                    <a:lumMod val="50000"/>
                  </a:schemeClr>
                </a:solidFill>
              </a:rPr>
              <a:t>la escuela</a:t>
            </a:r>
          </a:p>
        </p:txBody>
      </p:sp>
      <p:sp>
        <p:nvSpPr>
          <p:cNvPr id="51" name="TextBox 50"/>
          <p:cNvSpPr txBox="1"/>
          <p:nvPr/>
        </p:nvSpPr>
        <p:spPr>
          <a:xfrm>
            <a:off x="9740609" y="1071200"/>
            <a:ext cx="2286000" cy="461665"/>
          </a:xfrm>
          <a:prstGeom prst="rect">
            <a:avLst/>
          </a:prstGeom>
          <a:noFill/>
        </p:spPr>
        <p:txBody>
          <a:bodyPr wrap="square" rtlCol="0">
            <a:spAutoFit/>
          </a:bodyPr>
          <a:lstStyle/>
          <a:p>
            <a:pPr algn="l"/>
            <a:r>
              <a:rPr lang="en-GB" sz="2400" dirty="0">
                <a:solidFill>
                  <a:schemeClr val="accent5">
                    <a:lumMod val="50000"/>
                  </a:schemeClr>
                </a:solidFill>
              </a:rPr>
              <a:t>las </a:t>
            </a:r>
            <a:r>
              <a:rPr lang="en-GB" sz="2400" dirty="0" err="1">
                <a:solidFill>
                  <a:schemeClr val="accent5">
                    <a:lumMod val="50000"/>
                  </a:schemeClr>
                </a:solidFill>
              </a:rPr>
              <a:t>escuelas</a:t>
            </a:r>
            <a:endParaRPr lang="en-GB" sz="2400" dirty="0">
              <a:solidFill>
                <a:schemeClr val="accent5">
                  <a:lumMod val="50000"/>
                </a:schemeClr>
              </a:solidFill>
            </a:endParaRPr>
          </a:p>
        </p:txBody>
      </p:sp>
      <p:sp>
        <p:nvSpPr>
          <p:cNvPr id="52" name="TextBox 51"/>
          <p:cNvSpPr txBox="1"/>
          <p:nvPr/>
        </p:nvSpPr>
        <p:spPr>
          <a:xfrm>
            <a:off x="8955654" y="2172025"/>
            <a:ext cx="1118652" cy="461665"/>
          </a:xfrm>
          <a:prstGeom prst="rect">
            <a:avLst/>
          </a:prstGeom>
          <a:noFill/>
        </p:spPr>
        <p:txBody>
          <a:bodyPr wrap="square" rtlCol="0">
            <a:spAutoFit/>
          </a:bodyPr>
          <a:lstStyle/>
          <a:p>
            <a:pPr algn="l"/>
            <a:r>
              <a:rPr lang="en-GB" sz="2400" dirty="0">
                <a:solidFill>
                  <a:schemeClr val="accent5">
                    <a:lumMod val="50000"/>
                  </a:schemeClr>
                </a:solidFill>
              </a:rPr>
              <a:t>Perú</a:t>
            </a:r>
          </a:p>
        </p:txBody>
      </p:sp>
      <p:sp>
        <p:nvSpPr>
          <p:cNvPr id="53" name="TextBox 52"/>
          <p:cNvSpPr txBox="1"/>
          <p:nvPr/>
        </p:nvSpPr>
        <p:spPr>
          <a:xfrm>
            <a:off x="9650650" y="3527247"/>
            <a:ext cx="2078848" cy="461665"/>
          </a:xfrm>
          <a:prstGeom prst="rect">
            <a:avLst/>
          </a:prstGeom>
          <a:noFill/>
        </p:spPr>
        <p:txBody>
          <a:bodyPr wrap="square" rtlCol="0">
            <a:spAutoFit/>
          </a:bodyPr>
          <a:lstStyle/>
          <a:p>
            <a:pPr algn="l"/>
            <a:r>
              <a:rPr lang="en-GB" sz="2400" dirty="0">
                <a:solidFill>
                  <a:schemeClr val="accent5">
                    <a:lumMod val="50000"/>
                  </a:schemeClr>
                </a:solidFill>
              </a:rPr>
              <a:t>Perú y Chile</a:t>
            </a:r>
          </a:p>
        </p:txBody>
      </p:sp>
      <p:sp>
        <p:nvSpPr>
          <p:cNvPr id="54" name="TextBox 53"/>
          <p:cNvSpPr txBox="1"/>
          <p:nvPr/>
        </p:nvSpPr>
        <p:spPr>
          <a:xfrm>
            <a:off x="7271034" y="1644000"/>
            <a:ext cx="2078848" cy="461665"/>
          </a:xfrm>
          <a:prstGeom prst="rect">
            <a:avLst/>
          </a:prstGeom>
          <a:noFill/>
        </p:spPr>
        <p:txBody>
          <a:bodyPr wrap="square" rtlCol="0">
            <a:spAutoFit/>
          </a:bodyPr>
          <a:lstStyle/>
          <a:p>
            <a:pPr algn="l"/>
            <a:r>
              <a:rPr lang="en-GB" sz="2400" dirty="0">
                <a:solidFill>
                  <a:schemeClr val="accent5">
                    <a:lumMod val="50000"/>
                  </a:schemeClr>
                </a:solidFill>
              </a:rPr>
              <a:t>el </a:t>
            </a:r>
            <a:r>
              <a:rPr lang="en-GB" sz="2400" dirty="0" err="1">
                <a:solidFill>
                  <a:schemeClr val="accent5">
                    <a:lumMod val="50000"/>
                  </a:schemeClr>
                </a:solidFill>
              </a:rPr>
              <a:t>glaciar</a:t>
            </a:r>
            <a:endParaRPr lang="en-GB" sz="2400" dirty="0">
              <a:solidFill>
                <a:schemeClr val="accent5">
                  <a:lumMod val="50000"/>
                </a:schemeClr>
              </a:solidFill>
            </a:endParaRPr>
          </a:p>
        </p:txBody>
      </p:sp>
      <p:sp>
        <p:nvSpPr>
          <p:cNvPr id="55" name="TextBox 54"/>
          <p:cNvSpPr txBox="1"/>
          <p:nvPr/>
        </p:nvSpPr>
        <p:spPr>
          <a:xfrm>
            <a:off x="7537698" y="5690000"/>
            <a:ext cx="2078848" cy="461665"/>
          </a:xfrm>
          <a:prstGeom prst="rect">
            <a:avLst/>
          </a:prstGeom>
          <a:noFill/>
        </p:spPr>
        <p:txBody>
          <a:bodyPr wrap="square" rtlCol="0">
            <a:spAutoFit/>
          </a:bodyPr>
          <a:lstStyle/>
          <a:p>
            <a:pPr algn="l"/>
            <a:r>
              <a:rPr lang="en-GB" sz="2400" dirty="0">
                <a:solidFill>
                  <a:schemeClr val="accent5">
                    <a:lumMod val="50000"/>
                  </a:schemeClr>
                </a:solidFill>
              </a:rPr>
              <a:t>los </a:t>
            </a:r>
            <a:r>
              <a:rPr lang="en-GB" sz="2400" dirty="0" err="1">
                <a:solidFill>
                  <a:schemeClr val="accent5">
                    <a:lumMod val="50000"/>
                  </a:schemeClr>
                </a:solidFill>
              </a:rPr>
              <a:t>glaciares</a:t>
            </a:r>
            <a:endParaRPr lang="en-GB" sz="2400" dirty="0">
              <a:solidFill>
                <a:schemeClr val="accent5">
                  <a:lumMod val="50000"/>
                </a:schemeClr>
              </a:solidFill>
            </a:endParaRPr>
          </a:p>
        </p:txBody>
      </p:sp>
      <p:sp>
        <p:nvSpPr>
          <p:cNvPr id="56" name="TextBox 55"/>
          <p:cNvSpPr txBox="1"/>
          <p:nvPr/>
        </p:nvSpPr>
        <p:spPr>
          <a:xfrm>
            <a:off x="9337898" y="1575978"/>
            <a:ext cx="2286000" cy="461665"/>
          </a:xfrm>
          <a:prstGeom prst="rect">
            <a:avLst/>
          </a:prstGeom>
          <a:noFill/>
        </p:spPr>
        <p:txBody>
          <a:bodyPr wrap="square" rtlCol="0">
            <a:spAutoFit/>
          </a:bodyPr>
          <a:lstStyle/>
          <a:p>
            <a:pPr algn="l"/>
            <a:r>
              <a:rPr lang="en-GB" sz="2400" dirty="0">
                <a:solidFill>
                  <a:schemeClr val="accent5">
                    <a:lumMod val="50000"/>
                  </a:schemeClr>
                </a:solidFill>
              </a:rPr>
              <a:t>la </a:t>
            </a:r>
            <a:r>
              <a:rPr lang="en-GB" sz="2400" dirty="0" err="1">
                <a:solidFill>
                  <a:schemeClr val="accent5">
                    <a:lumMod val="50000"/>
                  </a:schemeClr>
                </a:solidFill>
              </a:rPr>
              <a:t>montaña</a:t>
            </a:r>
            <a:endParaRPr lang="en-GB" sz="2400" dirty="0">
              <a:solidFill>
                <a:schemeClr val="accent5">
                  <a:lumMod val="50000"/>
                </a:schemeClr>
              </a:solidFill>
            </a:endParaRPr>
          </a:p>
        </p:txBody>
      </p:sp>
      <p:sp>
        <p:nvSpPr>
          <p:cNvPr id="57" name="TextBox 56"/>
          <p:cNvSpPr txBox="1"/>
          <p:nvPr/>
        </p:nvSpPr>
        <p:spPr>
          <a:xfrm>
            <a:off x="9670315" y="4100552"/>
            <a:ext cx="2286000" cy="461665"/>
          </a:xfrm>
          <a:prstGeom prst="rect">
            <a:avLst/>
          </a:prstGeom>
          <a:noFill/>
        </p:spPr>
        <p:txBody>
          <a:bodyPr wrap="square" rtlCol="0">
            <a:spAutoFit/>
          </a:bodyPr>
          <a:lstStyle/>
          <a:p>
            <a:pPr algn="l"/>
            <a:r>
              <a:rPr lang="en-GB" sz="2400" dirty="0">
                <a:solidFill>
                  <a:schemeClr val="accent5">
                    <a:lumMod val="50000"/>
                  </a:schemeClr>
                </a:solidFill>
              </a:rPr>
              <a:t>las </a:t>
            </a:r>
            <a:r>
              <a:rPr lang="en-GB" sz="2400" dirty="0" err="1">
                <a:solidFill>
                  <a:schemeClr val="accent5">
                    <a:lumMod val="50000"/>
                  </a:schemeClr>
                </a:solidFill>
              </a:rPr>
              <a:t>montañas</a:t>
            </a:r>
            <a:endParaRPr lang="en-GB" sz="2400" dirty="0">
              <a:solidFill>
                <a:schemeClr val="accent5">
                  <a:lumMod val="50000"/>
                </a:schemeClr>
              </a:solidFill>
            </a:endParaRPr>
          </a:p>
        </p:txBody>
      </p:sp>
      <p:sp>
        <p:nvSpPr>
          <p:cNvPr id="58" name="TextBox 57"/>
          <p:cNvSpPr txBox="1"/>
          <p:nvPr/>
        </p:nvSpPr>
        <p:spPr>
          <a:xfrm>
            <a:off x="9804831" y="4777933"/>
            <a:ext cx="2499930" cy="461665"/>
          </a:xfrm>
          <a:prstGeom prst="rect">
            <a:avLst/>
          </a:prstGeom>
          <a:noFill/>
        </p:spPr>
        <p:txBody>
          <a:bodyPr wrap="square" rtlCol="0">
            <a:spAutoFit/>
          </a:bodyPr>
          <a:lstStyle/>
          <a:p>
            <a:pPr algn="l"/>
            <a:r>
              <a:rPr lang="en-GB" sz="2400" dirty="0">
                <a:solidFill>
                  <a:schemeClr val="accent5">
                    <a:lumMod val="50000"/>
                  </a:schemeClr>
                </a:solidFill>
              </a:rPr>
              <a:t>la </a:t>
            </a:r>
            <a:r>
              <a:rPr lang="en-GB" sz="2400" dirty="0" err="1">
                <a:solidFill>
                  <a:schemeClr val="accent5">
                    <a:lumMod val="50000"/>
                  </a:schemeClr>
                </a:solidFill>
              </a:rPr>
              <a:t>región</a:t>
            </a:r>
            <a:r>
              <a:rPr lang="en-GB" sz="2400" dirty="0">
                <a:solidFill>
                  <a:schemeClr val="accent5">
                    <a:lumMod val="50000"/>
                  </a:schemeClr>
                </a:solidFill>
              </a:rPr>
              <a:t> </a:t>
            </a:r>
            <a:r>
              <a:rPr lang="en-GB" sz="2400" dirty="0" err="1">
                <a:solidFill>
                  <a:schemeClr val="accent5">
                    <a:lumMod val="50000"/>
                  </a:schemeClr>
                </a:solidFill>
              </a:rPr>
              <a:t>alta</a:t>
            </a:r>
            <a:endParaRPr lang="en-GB" sz="2400" dirty="0">
              <a:solidFill>
                <a:schemeClr val="accent5">
                  <a:lumMod val="50000"/>
                </a:schemeClr>
              </a:solidFill>
            </a:endParaRPr>
          </a:p>
        </p:txBody>
      </p:sp>
      <p:sp>
        <p:nvSpPr>
          <p:cNvPr id="59" name="TextBox 58"/>
          <p:cNvSpPr txBox="1"/>
          <p:nvPr/>
        </p:nvSpPr>
        <p:spPr>
          <a:xfrm>
            <a:off x="7331012" y="3835764"/>
            <a:ext cx="2078848" cy="461665"/>
          </a:xfrm>
          <a:prstGeom prst="rect">
            <a:avLst/>
          </a:prstGeom>
          <a:noFill/>
        </p:spPr>
        <p:txBody>
          <a:bodyPr wrap="square" rtlCol="0">
            <a:spAutoFit/>
          </a:bodyPr>
          <a:lstStyle/>
          <a:p>
            <a:pPr algn="l"/>
            <a:r>
              <a:rPr lang="en-GB" sz="2400" dirty="0">
                <a:solidFill>
                  <a:schemeClr val="accent5">
                    <a:lumMod val="50000"/>
                  </a:schemeClr>
                </a:solidFill>
              </a:rPr>
              <a:t>las </a:t>
            </a:r>
            <a:r>
              <a:rPr lang="en-GB" sz="2400" dirty="0" err="1">
                <a:solidFill>
                  <a:schemeClr val="accent5">
                    <a:lumMod val="50000"/>
                  </a:schemeClr>
                </a:solidFill>
              </a:rPr>
              <a:t>regiones</a:t>
            </a:r>
            <a:endParaRPr lang="en-GB" sz="2400" dirty="0">
              <a:solidFill>
                <a:schemeClr val="accent5">
                  <a:lumMod val="50000"/>
                </a:schemeClr>
              </a:solidFill>
            </a:endParaRPr>
          </a:p>
        </p:txBody>
      </p:sp>
      <p:sp>
        <p:nvSpPr>
          <p:cNvPr id="6" name="TextBox 5"/>
          <p:cNvSpPr txBox="1"/>
          <p:nvPr/>
        </p:nvSpPr>
        <p:spPr>
          <a:xfrm>
            <a:off x="7690710" y="1048010"/>
            <a:ext cx="1979605" cy="461665"/>
          </a:xfrm>
          <a:prstGeom prst="rect">
            <a:avLst/>
          </a:prstGeom>
          <a:noFill/>
        </p:spPr>
        <p:txBody>
          <a:bodyPr wrap="square" rtlCol="0">
            <a:spAutoFit/>
          </a:bodyPr>
          <a:lstStyle/>
          <a:p>
            <a:pPr algn="l"/>
            <a:r>
              <a:rPr lang="en-GB" sz="2400" dirty="0">
                <a:solidFill>
                  <a:schemeClr val="accent5">
                    <a:lumMod val="50000"/>
                  </a:schemeClr>
                </a:solidFill>
              </a:rPr>
              <a:t>el aymara</a:t>
            </a:r>
          </a:p>
        </p:txBody>
      </p:sp>
      <p:sp>
        <p:nvSpPr>
          <p:cNvPr id="60" name="TextBox 59"/>
          <p:cNvSpPr txBox="1"/>
          <p:nvPr/>
        </p:nvSpPr>
        <p:spPr>
          <a:xfrm>
            <a:off x="1139129" y="1723119"/>
            <a:ext cx="1507245" cy="430887"/>
          </a:xfrm>
          <a:prstGeom prst="rect">
            <a:avLst/>
          </a:prstGeom>
          <a:noFill/>
        </p:spPr>
        <p:txBody>
          <a:bodyPr wrap="square" rtlCol="0">
            <a:spAutoFit/>
          </a:bodyPr>
          <a:lstStyle/>
          <a:p>
            <a:pPr algn="l"/>
            <a:r>
              <a:rPr lang="en-GB" sz="2200" dirty="0">
                <a:solidFill>
                  <a:schemeClr val="accent5">
                    <a:lumMod val="50000"/>
                  </a:schemeClr>
                </a:solidFill>
              </a:rPr>
              <a:t> singular</a:t>
            </a:r>
          </a:p>
        </p:txBody>
      </p:sp>
      <p:sp>
        <p:nvSpPr>
          <p:cNvPr id="61" name="TextBox 60"/>
          <p:cNvSpPr txBox="1"/>
          <p:nvPr/>
        </p:nvSpPr>
        <p:spPr>
          <a:xfrm>
            <a:off x="1140933" y="2293651"/>
            <a:ext cx="2286000" cy="430887"/>
          </a:xfrm>
          <a:prstGeom prst="rect">
            <a:avLst/>
          </a:prstGeom>
          <a:noFill/>
        </p:spPr>
        <p:txBody>
          <a:bodyPr wrap="square" rtlCol="0">
            <a:spAutoFit/>
          </a:bodyPr>
          <a:lstStyle/>
          <a:p>
            <a:pPr algn="l"/>
            <a:r>
              <a:rPr lang="en-GB" sz="2200" dirty="0">
                <a:solidFill>
                  <a:schemeClr val="accent5">
                    <a:lumMod val="50000"/>
                  </a:schemeClr>
                </a:solidFill>
              </a:rPr>
              <a:t> plural</a:t>
            </a:r>
          </a:p>
        </p:txBody>
      </p:sp>
      <p:sp>
        <p:nvSpPr>
          <p:cNvPr id="62" name="TextBox 61"/>
          <p:cNvSpPr txBox="1"/>
          <p:nvPr/>
        </p:nvSpPr>
        <p:spPr>
          <a:xfrm>
            <a:off x="1140933" y="2916795"/>
            <a:ext cx="2286000" cy="430887"/>
          </a:xfrm>
          <a:prstGeom prst="rect">
            <a:avLst/>
          </a:prstGeom>
          <a:noFill/>
        </p:spPr>
        <p:txBody>
          <a:bodyPr wrap="square" rtlCol="0">
            <a:spAutoFit/>
          </a:bodyPr>
          <a:lstStyle/>
          <a:p>
            <a:pPr algn="l"/>
            <a:r>
              <a:rPr lang="en-GB" sz="2200" dirty="0">
                <a:solidFill>
                  <a:schemeClr val="accent5">
                    <a:lumMod val="50000"/>
                  </a:schemeClr>
                </a:solidFill>
              </a:rPr>
              <a:t> singular</a:t>
            </a:r>
          </a:p>
        </p:txBody>
      </p:sp>
      <p:sp>
        <p:nvSpPr>
          <p:cNvPr id="63" name="TextBox 62"/>
          <p:cNvSpPr txBox="1"/>
          <p:nvPr/>
        </p:nvSpPr>
        <p:spPr>
          <a:xfrm>
            <a:off x="1140933" y="3454489"/>
            <a:ext cx="2286000" cy="430887"/>
          </a:xfrm>
          <a:prstGeom prst="rect">
            <a:avLst/>
          </a:prstGeom>
          <a:noFill/>
        </p:spPr>
        <p:txBody>
          <a:bodyPr wrap="square" rtlCol="0">
            <a:spAutoFit/>
          </a:bodyPr>
          <a:lstStyle/>
          <a:p>
            <a:pPr algn="l"/>
            <a:r>
              <a:rPr lang="en-GB" sz="2200" dirty="0">
                <a:solidFill>
                  <a:schemeClr val="accent5">
                    <a:lumMod val="50000"/>
                  </a:schemeClr>
                </a:solidFill>
              </a:rPr>
              <a:t> plural</a:t>
            </a:r>
          </a:p>
        </p:txBody>
      </p:sp>
      <p:sp>
        <p:nvSpPr>
          <p:cNvPr id="64" name="TextBox 63"/>
          <p:cNvSpPr txBox="1"/>
          <p:nvPr/>
        </p:nvSpPr>
        <p:spPr>
          <a:xfrm>
            <a:off x="1140933" y="4060776"/>
            <a:ext cx="2286000" cy="430887"/>
          </a:xfrm>
          <a:prstGeom prst="rect">
            <a:avLst/>
          </a:prstGeom>
          <a:noFill/>
        </p:spPr>
        <p:txBody>
          <a:bodyPr wrap="square" rtlCol="0">
            <a:spAutoFit/>
          </a:bodyPr>
          <a:lstStyle/>
          <a:p>
            <a:pPr algn="l"/>
            <a:r>
              <a:rPr lang="en-GB" sz="2200" dirty="0">
                <a:solidFill>
                  <a:schemeClr val="accent5">
                    <a:lumMod val="50000"/>
                  </a:schemeClr>
                </a:solidFill>
              </a:rPr>
              <a:t> singular</a:t>
            </a:r>
          </a:p>
        </p:txBody>
      </p:sp>
      <p:sp>
        <p:nvSpPr>
          <p:cNvPr id="65" name="TextBox 64"/>
          <p:cNvSpPr txBox="1"/>
          <p:nvPr/>
        </p:nvSpPr>
        <p:spPr>
          <a:xfrm>
            <a:off x="1125154" y="4591898"/>
            <a:ext cx="2286000" cy="430887"/>
          </a:xfrm>
          <a:prstGeom prst="rect">
            <a:avLst/>
          </a:prstGeom>
          <a:noFill/>
        </p:spPr>
        <p:txBody>
          <a:bodyPr wrap="square" rtlCol="0">
            <a:spAutoFit/>
          </a:bodyPr>
          <a:lstStyle/>
          <a:p>
            <a:pPr algn="l"/>
            <a:r>
              <a:rPr lang="en-GB" sz="2200" dirty="0">
                <a:solidFill>
                  <a:schemeClr val="accent5">
                    <a:lumMod val="50000"/>
                  </a:schemeClr>
                </a:solidFill>
              </a:rPr>
              <a:t> plural</a:t>
            </a:r>
          </a:p>
        </p:txBody>
      </p:sp>
      <p:sp>
        <p:nvSpPr>
          <p:cNvPr id="67" name="TextBox 66"/>
          <p:cNvSpPr txBox="1"/>
          <p:nvPr/>
        </p:nvSpPr>
        <p:spPr>
          <a:xfrm>
            <a:off x="1125154" y="5198185"/>
            <a:ext cx="2286000" cy="430887"/>
          </a:xfrm>
          <a:prstGeom prst="rect">
            <a:avLst/>
          </a:prstGeom>
          <a:noFill/>
        </p:spPr>
        <p:txBody>
          <a:bodyPr wrap="square" rtlCol="0">
            <a:spAutoFit/>
          </a:bodyPr>
          <a:lstStyle/>
          <a:p>
            <a:pPr algn="l"/>
            <a:r>
              <a:rPr lang="en-GB" sz="2200" dirty="0">
                <a:solidFill>
                  <a:schemeClr val="accent5">
                    <a:lumMod val="50000"/>
                  </a:schemeClr>
                </a:solidFill>
              </a:rPr>
              <a:t> plural</a:t>
            </a:r>
          </a:p>
        </p:txBody>
      </p:sp>
      <p:sp>
        <p:nvSpPr>
          <p:cNvPr id="68" name="TextBox 67"/>
          <p:cNvSpPr txBox="1"/>
          <p:nvPr/>
        </p:nvSpPr>
        <p:spPr>
          <a:xfrm>
            <a:off x="1125154" y="5767291"/>
            <a:ext cx="2286000" cy="430887"/>
          </a:xfrm>
          <a:prstGeom prst="rect">
            <a:avLst/>
          </a:prstGeom>
          <a:noFill/>
        </p:spPr>
        <p:txBody>
          <a:bodyPr wrap="square" rtlCol="0">
            <a:spAutoFit/>
          </a:bodyPr>
          <a:lstStyle/>
          <a:p>
            <a:pPr algn="l"/>
            <a:r>
              <a:rPr lang="en-GB" sz="2200" dirty="0">
                <a:solidFill>
                  <a:schemeClr val="accent5">
                    <a:lumMod val="50000"/>
                  </a:schemeClr>
                </a:solidFill>
              </a:rPr>
              <a:t> singular</a:t>
            </a:r>
          </a:p>
        </p:txBody>
      </p:sp>
      <p:sp>
        <p:nvSpPr>
          <p:cNvPr id="69" name="TextBox 68"/>
          <p:cNvSpPr txBox="1"/>
          <p:nvPr/>
        </p:nvSpPr>
        <p:spPr>
          <a:xfrm>
            <a:off x="3934242" y="2300287"/>
            <a:ext cx="2528484" cy="430887"/>
          </a:xfrm>
          <a:prstGeom prst="rect">
            <a:avLst/>
          </a:prstGeom>
          <a:noFill/>
        </p:spPr>
        <p:txBody>
          <a:bodyPr wrap="square" rtlCol="0">
            <a:spAutoFit/>
          </a:bodyPr>
          <a:lstStyle/>
          <a:p>
            <a:pPr algn="l"/>
            <a:r>
              <a:rPr lang="en-GB" sz="2200" dirty="0">
                <a:solidFill>
                  <a:schemeClr val="accent5">
                    <a:lumMod val="50000"/>
                  </a:schemeClr>
                </a:solidFill>
              </a:rPr>
              <a:t>los estudiantes</a:t>
            </a:r>
          </a:p>
        </p:txBody>
      </p:sp>
      <p:sp>
        <p:nvSpPr>
          <p:cNvPr id="70" name="TextBox 69"/>
          <p:cNvSpPr txBox="1"/>
          <p:nvPr/>
        </p:nvSpPr>
        <p:spPr>
          <a:xfrm>
            <a:off x="3934242" y="2895512"/>
            <a:ext cx="3479670" cy="430887"/>
          </a:xfrm>
          <a:prstGeom prst="rect">
            <a:avLst/>
          </a:prstGeom>
          <a:noFill/>
        </p:spPr>
        <p:txBody>
          <a:bodyPr wrap="square" rtlCol="0">
            <a:spAutoFit/>
          </a:bodyPr>
          <a:lstStyle/>
          <a:p>
            <a:pPr algn="l"/>
            <a:r>
              <a:rPr lang="en-GB" sz="2200" dirty="0">
                <a:solidFill>
                  <a:schemeClr val="accent5">
                    <a:lumMod val="50000"/>
                  </a:schemeClr>
                </a:solidFill>
              </a:rPr>
              <a:t>la </a:t>
            </a:r>
            <a:r>
              <a:rPr lang="en-GB" sz="2200" dirty="0" err="1">
                <a:solidFill>
                  <a:schemeClr val="accent5">
                    <a:lumMod val="50000"/>
                  </a:schemeClr>
                </a:solidFill>
              </a:rPr>
              <a:t>selva</a:t>
            </a:r>
            <a:r>
              <a:rPr lang="en-GB" sz="2200" dirty="0">
                <a:solidFill>
                  <a:schemeClr val="accent5">
                    <a:lumMod val="50000"/>
                  </a:schemeClr>
                </a:solidFill>
              </a:rPr>
              <a:t>, la </a:t>
            </a:r>
            <a:r>
              <a:rPr lang="en-GB" sz="2200" dirty="0" err="1">
                <a:solidFill>
                  <a:schemeClr val="accent5">
                    <a:lumMod val="50000"/>
                  </a:schemeClr>
                </a:solidFill>
              </a:rPr>
              <a:t>región</a:t>
            </a:r>
            <a:r>
              <a:rPr lang="en-GB" sz="2200" dirty="0">
                <a:solidFill>
                  <a:schemeClr val="accent5">
                    <a:lumMod val="50000"/>
                  </a:schemeClr>
                </a:solidFill>
              </a:rPr>
              <a:t> </a:t>
            </a:r>
            <a:r>
              <a:rPr lang="en-GB" sz="2200" dirty="0" err="1">
                <a:solidFill>
                  <a:schemeClr val="accent5">
                    <a:lumMod val="50000"/>
                  </a:schemeClr>
                </a:solidFill>
              </a:rPr>
              <a:t>alta</a:t>
            </a:r>
            <a:endParaRPr lang="en-GB" sz="2200" dirty="0">
              <a:solidFill>
                <a:schemeClr val="accent5">
                  <a:lumMod val="50000"/>
                </a:schemeClr>
              </a:solidFill>
            </a:endParaRPr>
          </a:p>
        </p:txBody>
      </p:sp>
      <p:sp>
        <p:nvSpPr>
          <p:cNvPr id="71" name="TextBox 70"/>
          <p:cNvSpPr txBox="1"/>
          <p:nvPr/>
        </p:nvSpPr>
        <p:spPr>
          <a:xfrm>
            <a:off x="3955775" y="3480513"/>
            <a:ext cx="2286000" cy="430887"/>
          </a:xfrm>
          <a:prstGeom prst="rect">
            <a:avLst/>
          </a:prstGeom>
          <a:noFill/>
        </p:spPr>
        <p:txBody>
          <a:bodyPr wrap="square" rtlCol="0">
            <a:spAutoFit/>
          </a:bodyPr>
          <a:lstStyle/>
          <a:p>
            <a:pPr algn="l"/>
            <a:r>
              <a:rPr lang="en-GB" sz="2200" dirty="0">
                <a:solidFill>
                  <a:schemeClr val="accent5">
                    <a:lumMod val="50000"/>
                  </a:schemeClr>
                </a:solidFill>
              </a:rPr>
              <a:t>las </a:t>
            </a:r>
            <a:r>
              <a:rPr lang="en-GB" sz="2200" dirty="0" err="1">
                <a:solidFill>
                  <a:schemeClr val="accent5">
                    <a:lumMod val="50000"/>
                  </a:schemeClr>
                </a:solidFill>
              </a:rPr>
              <a:t>escuelas</a:t>
            </a:r>
            <a:endParaRPr lang="en-GB" sz="2200" dirty="0">
              <a:solidFill>
                <a:schemeClr val="accent5">
                  <a:lumMod val="50000"/>
                </a:schemeClr>
              </a:solidFill>
            </a:endParaRPr>
          </a:p>
        </p:txBody>
      </p:sp>
      <p:sp>
        <p:nvSpPr>
          <p:cNvPr id="72" name="TextBox 71"/>
          <p:cNvSpPr txBox="1"/>
          <p:nvPr/>
        </p:nvSpPr>
        <p:spPr>
          <a:xfrm>
            <a:off x="3969704" y="4056039"/>
            <a:ext cx="1118652" cy="430887"/>
          </a:xfrm>
          <a:prstGeom prst="rect">
            <a:avLst/>
          </a:prstGeom>
          <a:noFill/>
        </p:spPr>
        <p:txBody>
          <a:bodyPr wrap="square" rtlCol="0">
            <a:spAutoFit/>
          </a:bodyPr>
          <a:lstStyle/>
          <a:p>
            <a:pPr algn="l"/>
            <a:r>
              <a:rPr lang="en-GB" sz="2200" dirty="0">
                <a:solidFill>
                  <a:schemeClr val="accent5">
                    <a:lumMod val="50000"/>
                  </a:schemeClr>
                </a:solidFill>
              </a:rPr>
              <a:t>Perú</a:t>
            </a:r>
          </a:p>
        </p:txBody>
      </p:sp>
      <p:sp>
        <p:nvSpPr>
          <p:cNvPr id="73" name="TextBox 72"/>
          <p:cNvSpPr txBox="1"/>
          <p:nvPr/>
        </p:nvSpPr>
        <p:spPr>
          <a:xfrm>
            <a:off x="3995956" y="4627158"/>
            <a:ext cx="2078848" cy="430887"/>
          </a:xfrm>
          <a:prstGeom prst="rect">
            <a:avLst/>
          </a:prstGeom>
          <a:noFill/>
        </p:spPr>
        <p:txBody>
          <a:bodyPr wrap="square" rtlCol="0">
            <a:spAutoFit/>
          </a:bodyPr>
          <a:lstStyle/>
          <a:p>
            <a:pPr algn="l"/>
            <a:r>
              <a:rPr lang="en-GB" sz="2200" dirty="0">
                <a:solidFill>
                  <a:schemeClr val="accent5">
                    <a:lumMod val="50000"/>
                  </a:schemeClr>
                </a:solidFill>
              </a:rPr>
              <a:t>los </a:t>
            </a:r>
            <a:r>
              <a:rPr lang="en-GB" sz="2200" dirty="0" err="1">
                <a:solidFill>
                  <a:schemeClr val="accent5">
                    <a:lumMod val="50000"/>
                  </a:schemeClr>
                </a:solidFill>
              </a:rPr>
              <a:t>glaciares</a:t>
            </a:r>
            <a:endParaRPr lang="en-GB" sz="2200" dirty="0">
              <a:solidFill>
                <a:schemeClr val="accent5">
                  <a:lumMod val="50000"/>
                </a:schemeClr>
              </a:solidFill>
            </a:endParaRPr>
          </a:p>
        </p:txBody>
      </p:sp>
      <p:sp>
        <p:nvSpPr>
          <p:cNvPr id="74" name="TextBox 73"/>
          <p:cNvSpPr txBox="1"/>
          <p:nvPr/>
        </p:nvSpPr>
        <p:spPr>
          <a:xfrm>
            <a:off x="3995956" y="5208218"/>
            <a:ext cx="2286000" cy="430887"/>
          </a:xfrm>
          <a:prstGeom prst="rect">
            <a:avLst/>
          </a:prstGeom>
          <a:noFill/>
        </p:spPr>
        <p:txBody>
          <a:bodyPr wrap="square" rtlCol="0">
            <a:spAutoFit/>
          </a:bodyPr>
          <a:lstStyle/>
          <a:p>
            <a:pPr algn="l"/>
            <a:r>
              <a:rPr lang="en-GB" sz="2200" dirty="0">
                <a:solidFill>
                  <a:schemeClr val="accent5">
                    <a:lumMod val="50000"/>
                  </a:schemeClr>
                </a:solidFill>
              </a:rPr>
              <a:t>las </a:t>
            </a:r>
            <a:r>
              <a:rPr lang="en-GB" sz="2200" dirty="0" err="1">
                <a:solidFill>
                  <a:schemeClr val="accent5">
                    <a:lumMod val="50000"/>
                  </a:schemeClr>
                </a:solidFill>
              </a:rPr>
              <a:t>montañas</a:t>
            </a:r>
            <a:endParaRPr lang="en-GB" sz="2200" dirty="0">
              <a:solidFill>
                <a:schemeClr val="accent5">
                  <a:lumMod val="50000"/>
                </a:schemeClr>
              </a:solidFill>
            </a:endParaRPr>
          </a:p>
        </p:txBody>
      </p:sp>
      <p:sp>
        <p:nvSpPr>
          <p:cNvPr id="75" name="TextBox 74"/>
          <p:cNvSpPr txBox="1"/>
          <p:nvPr/>
        </p:nvSpPr>
        <p:spPr>
          <a:xfrm>
            <a:off x="3995956" y="5790322"/>
            <a:ext cx="2493023" cy="430887"/>
          </a:xfrm>
          <a:prstGeom prst="rect">
            <a:avLst/>
          </a:prstGeom>
          <a:noFill/>
        </p:spPr>
        <p:txBody>
          <a:bodyPr wrap="square" rtlCol="0">
            <a:spAutoFit/>
          </a:bodyPr>
          <a:lstStyle/>
          <a:p>
            <a:pPr algn="l"/>
            <a:r>
              <a:rPr lang="en-GB" sz="2200" dirty="0">
                <a:solidFill>
                  <a:schemeClr val="accent5">
                    <a:lumMod val="50000"/>
                  </a:schemeClr>
                </a:solidFill>
              </a:rPr>
              <a:t>la </a:t>
            </a:r>
            <a:r>
              <a:rPr lang="en-GB" sz="2200" dirty="0" err="1">
                <a:solidFill>
                  <a:schemeClr val="accent5">
                    <a:lumMod val="50000"/>
                  </a:schemeClr>
                </a:solidFill>
              </a:rPr>
              <a:t>región</a:t>
            </a:r>
            <a:r>
              <a:rPr lang="en-GB" sz="2200" dirty="0">
                <a:solidFill>
                  <a:schemeClr val="accent5">
                    <a:lumMod val="50000"/>
                  </a:schemeClr>
                </a:solidFill>
              </a:rPr>
              <a:t> </a:t>
            </a:r>
            <a:r>
              <a:rPr lang="en-GB" sz="2200" dirty="0" err="1">
                <a:solidFill>
                  <a:schemeClr val="accent5">
                    <a:lumMod val="50000"/>
                  </a:schemeClr>
                </a:solidFill>
              </a:rPr>
              <a:t>alta</a:t>
            </a:r>
            <a:endParaRPr lang="en-GB" sz="2200" dirty="0">
              <a:solidFill>
                <a:schemeClr val="accent5">
                  <a:lumMod val="50000"/>
                </a:schemeClr>
              </a:solidFill>
            </a:endParaRPr>
          </a:p>
        </p:txBody>
      </p:sp>
      <p:sp>
        <p:nvSpPr>
          <p:cNvPr id="82" name="TextBox 81"/>
          <p:cNvSpPr txBox="1"/>
          <p:nvPr/>
        </p:nvSpPr>
        <p:spPr>
          <a:xfrm>
            <a:off x="10326350" y="2047282"/>
            <a:ext cx="2078848" cy="830997"/>
          </a:xfrm>
          <a:prstGeom prst="rect">
            <a:avLst/>
          </a:prstGeom>
          <a:noFill/>
        </p:spPr>
        <p:txBody>
          <a:bodyPr wrap="square" rtlCol="0">
            <a:spAutoFit/>
          </a:bodyPr>
          <a:lstStyle/>
          <a:p>
            <a:pPr algn="l"/>
            <a:r>
              <a:rPr lang="en-GB" sz="2400" dirty="0" err="1">
                <a:solidFill>
                  <a:schemeClr val="accent5">
                    <a:lumMod val="50000"/>
                  </a:schemeClr>
                </a:solidFill>
              </a:rPr>
              <a:t>todas</a:t>
            </a:r>
            <a:r>
              <a:rPr lang="en-GB" sz="2400" dirty="0">
                <a:solidFill>
                  <a:schemeClr val="accent5">
                    <a:lumMod val="50000"/>
                  </a:schemeClr>
                </a:solidFill>
              </a:rPr>
              <a:t> las </a:t>
            </a:r>
            <a:r>
              <a:rPr lang="en-GB" sz="2400" dirty="0" err="1">
                <a:solidFill>
                  <a:schemeClr val="accent5">
                    <a:lumMod val="50000"/>
                  </a:schemeClr>
                </a:solidFill>
              </a:rPr>
              <a:t>regiones</a:t>
            </a:r>
            <a:endParaRPr lang="en-GB" sz="2400" dirty="0">
              <a:solidFill>
                <a:schemeClr val="accent5">
                  <a:lumMod val="50000"/>
                </a:schemeClr>
              </a:solidFill>
            </a:endParaRPr>
          </a:p>
        </p:txBody>
      </p:sp>
    </p:spTree>
    <p:extLst>
      <p:ext uri="{BB962C8B-B14F-4D97-AF65-F5344CB8AC3E}">
        <p14:creationId xmlns:p14="http://schemas.microsoft.com/office/powerpoint/2010/main" val="286056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0" grpId="0"/>
      <p:bldP spid="61" grpId="0"/>
      <p:bldP spid="65" grpId="0"/>
      <p:bldP spid="67" grpId="0"/>
      <p:bldP spid="68" grpId="0"/>
      <p:bldP spid="69" grpId="0"/>
      <p:bldP spid="70" grpId="0"/>
      <p:bldP spid="71" grpId="0"/>
      <p:bldP spid="72" grpId="0"/>
      <p:bldP spid="73" grpId="0"/>
      <p:bldP spid="74" grpId="0"/>
      <p:bldP spid="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4D91D5D-7929-A546-8501-8E246C6B8D5A}"/>
              </a:ext>
            </a:extLst>
          </p:cNvPr>
          <p:cNvSpPr txBox="1"/>
          <p:nvPr/>
        </p:nvSpPr>
        <p:spPr>
          <a:xfrm>
            <a:off x="421953" y="1012768"/>
            <a:ext cx="3570208" cy="461665"/>
          </a:xfrm>
          <a:prstGeom prst="rect">
            <a:avLst/>
          </a:prstGeom>
          <a:noFill/>
        </p:spPr>
        <p:txBody>
          <a:bodyPr wrap="none" rtlCol="0">
            <a:spAutoFit/>
          </a:bodyPr>
          <a:lstStyle/>
          <a:p>
            <a:pPr algn="l"/>
            <a:r>
              <a:rPr lang="x-none" sz="2400" dirty="0">
                <a:solidFill>
                  <a:schemeClr val="accent5">
                    <a:lumMod val="50000"/>
                  </a:schemeClr>
                </a:solidFill>
              </a:rPr>
              <a:t>Persona A: </a:t>
            </a:r>
            <a:r>
              <a:rPr lang="en-GB" sz="2400" dirty="0" smtClean="0">
                <a:solidFill>
                  <a:schemeClr val="accent5">
                    <a:lumMod val="50000"/>
                  </a:schemeClr>
                </a:solidFill>
              </a:rPr>
              <a:t>lee la </a:t>
            </a:r>
            <a:r>
              <a:rPr lang="en-GB" sz="2400" dirty="0" err="1" smtClean="0">
                <a:solidFill>
                  <a:schemeClr val="accent5">
                    <a:lumMod val="50000"/>
                  </a:schemeClr>
                </a:solidFill>
              </a:rPr>
              <a:t>frase</a:t>
            </a:r>
            <a:r>
              <a:rPr lang="en-GB" sz="2400" dirty="0" smtClean="0">
                <a:solidFill>
                  <a:schemeClr val="accent5">
                    <a:lumMod val="50000"/>
                  </a:schemeClr>
                </a:solidFill>
              </a:rPr>
              <a:t>.</a:t>
            </a:r>
            <a:endParaRPr lang="x-none" sz="2400" dirty="0">
              <a:solidFill>
                <a:schemeClr val="accent5">
                  <a:lumMod val="50000"/>
                </a:schemeClr>
              </a:solidFill>
            </a:endParaRPr>
          </a:p>
        </p:txBody>
      </p:sp>
      <p:sp>
        <p:nvSpPr>
          <p:cNvPr id="5" name="CuadroTexto 4">
            <a:extLst>
              <a:ext uri="{FF2B5EF4-FFF2-40B4-BE49-F238E27FC236}">
                <a16:creationId xmlns:a16="http://schemas.microsoft.com/office/drawing/2014/main" id="{5DD30CD5-69C7-0747-B908-5C05C5D7143D}"/>
              </a:ext>
            </a:extLst>
          </p:cNvPr>
          <p:cNvSpPr txBox="1"/>
          <p:nvPr/>
        </p:nvSpPr>
        <p:spPr>
          <a:xfrm>
            <a:off x="421952" y="1570282"/>
            <a:ext cx="10709638" cy="461665"/>
          </a:xfrm>
          <a:prstGeom prst="rect">
            <a:avLst/>
          </a:prstGeom>
          <a:noFill/>
        </p:spPr>
        <p:txBody>
          <a:bodyPr wrap="square" rtlCol="0">
            <a:spAutoFit/>
          </a:bodyPr>
          <a:lstStyle/>
          <a:p>
            <a:pPr algn="l"/>
            <a:r>
              <a:rPr lang="x-none" sz="2400" dirty="0">
                <a:solidFill>
                  <a:schemeClr val="accent5">
                    <a:lumMod val="50000"/>
                  </a:schemeClr>
                </a:solidFill>
              </a:rPr>
              <a:t>Persona B: escucha </a:t>
            </a:r>
            <a:r>
              <a:rPr lang="en-GB" sz="2400" dirty="0" smtClean="0">
                <a:solidFill>
                  <a:schemeClr val="accent5">
                    <a:lumMod val="50000"/>
                  </a:schemeClr>
                </a:solidFill>
              </a:rPr>
              <a:t>y </a:t>
            </a:r>
            <a:r>
              <a:rPr lang="en-GB" sz="2400" dirty="0" err="1" smtClean="0">
                <a:solidFill>
                  <a:schemeClr val="accent5">
                    <a:lumMod val="50000"/>
                  </a:schemeClr>
                </a:solidFill>
              </a:rPr>
              <a:t>elige</a:t>
            </a:r>
            <a:r>
              <a:rPr lang="en-GB" sz="2400" dirty="0" smtClean="0">
                <a:solidFill>
                  <a:schemeClr val="accent5">
                    <a:lumMod val="50000"/>
                  </a:schemeClr>
                </a:solidFill>
              </a:rPr>
              <a:t> la </a:t>
            </a:r>
            <a:r>
              <a:rPr lang="en-GB" sz="2400" dirty="0" err="1" smtClean="0">
                <a:solidFill>
                  <a:schemeClr val="accent5">
                    <a:lumMod val="50000"/>
                  </a:schemeClr>
                </a:solidFill>
              </a:rPr>
              <a:t>opción</a:t>
            </a:r>
            <a:r>
              <a:rPr lang="en-GB" sz="2400" dirty="0" smtClean="0">
                <a:solidFill>
                  <a:schemeClr val="accent5">
                    <a:lumMod val="50000"/>
                  </a:schemeClr>
                </a:solidFill>
              </a:rPr>
              <a:t> </a:t>
            </a:r>
            <a:r>
              <a:rPr lang="en-GB" sz="2400" dirty="0" err="1" smtClean="0">
                <a:solidFill>
                  <a:schemeClr val="accent5">
                    <a:lumMod val="50000"/>
                  </a:schemeClr>
                </a:solidFill>
              </a:rPr>
              <a:t>correcta</a:t>
            </a:r>
            <a:r>
              <a:rPr lang="en-GB" sz="2400" dirty="0" smtClean="0">
                <a:solidFill>
                  <a:schemeClr val="accent5">
                    <a:lumMod val="50000"/>
                  </a:schemeClr>
                </a:solidFill>
              </a:rPr>
              <a:t> para </a:t>
            </a:r>
            <a:r>
              <a:rPr lang="en-GB" sz="2400" dirty="0" err="1" smtClean="0">
                <a:solidFill>
                  <a:schemeClr val="accent5">
                    <a:lumMod val="50000"/>
                  </a:schemeClr>
                </a:solidFill>
              </a:rPr>
              <a:t>completar</a:t>
            </a:r>
            <a:r>
              <a:rPr lang="en-GB" sz="2400" dirty="0" smtClean="0">
                <a:solidFill>
                  <a:schemeClr val="accent5">
                    <a:lumMod val="50000"/>
                  </a:schemeClr>
                </a:solidFill>
              </a:rPr>
              <a:t> la </a:t>
            </a:r>
            <a:r>
              <a:rPr lang="en-GB" sz="2400" dirty="0" err="1" smtClean="0">
                <a:solidFill>
                  <a:schemeClr val="accent5">
                    <a:lumMod val="50000"/>
                  </a:schemeClr>
                </a:solidFill>
              </a:rPr>
              <a:t>frase</a:t>
            </a:r>
            <a:r>
              <a:rPr lang="en-GB" sz="2400" dirty="0" smtClean="0">
                <a:solidFill>
                  <a:schemeClr val="accent5">
                    <a:lumMod val="50000"/>
                  </a:schemeClr>
                </a:solidFill>
              </a:rPr>
              <a:t>.</a:t>
            </a:r>
            <a:endParaRPr lang="x-none" sz="2400" dirty="0">
              <a:solidFill>
                <a:schemeClr val="accent5">
                  <a:lumMod val="50000"/>
                </a:schemeClr>
              </a:solidFill>
            </a:endParaRPr>
          </a:p>
        </p:txBody>
      </p:sp>
      <p:sp>
        <p:nvSpPr>
          <p:cNvPr id="6" name="CuadroTexto 5">
            <a:extLst>
              <a:ext uri="{FF2B5EF4-FFF2-40B4-BE49-F238E27FC236}">
                <a16:creationId xmlns:a16="http://schemas.microsoft.com/office/drawing/2014/main" id="{C665D123-F32B-894A-A668-19EA8794EF8A}"/>
              </a:ext>
            </a:extLst>
          </p:cNvPr>
          <p:cNvSpPr txBox="1"/>
          <p:nvPr/>
        </p:nvSpPr>
        <p:spPr>
          <a:xfrm>
            <a:off x="421952" y="2127796"/>
            <a:ext cx="6340838" cy="461665"/>
          </a:xfrm>
          <a:prstGeom prst="rect">
            <a:avLst/>
          </a:prstGeom>
          <a:noFill/>
        </p:spPr>
        <p:txBody>
          <a:bodyPr wrap="square" rtlCol="0">
            <a:spAutoFit/>
          </a:bodyPr>
          <a:lstStyle/>
          <a:p>
            <a:pPr algn="l"/>
            <a:r>
              <a:rPr lang="en-GB" sz="2400" dirty="0" err="1" smtClean="0">
                <a:solidFill>
                  <a:schemeClr val="accent5">
                    <a:lumMod val="50000"/>
                  </a:schemeClr>
                </a:solidFill>
              </a:rPr>
              <a:t>Luego</a:t>
            </a:r>
            <a:r>
              <a:rPr lang="en-GB" sz="2400" dirty="0" smtClean="0">
                <a:solidFill>
                  <a:schemeClr val="accent5">
                    <a:lumMod val="50000"/>
                  </a:schemeClr>
                </a:solidFill>
              </a:rPr>
              <a:t>, escribe la frase en </a:t>
            </a:r>
            <a:r>
              <a:rPr lang="en-GB" sz="2400" dirty="0" err="1" smtClean="0">
                <a:solidFill>
                  <a:schemeClr val="accent5">
                    <a:lumMod val="50000"/>
                  </a:schemeClr>
                </a:solidFill>
              </a:rPr>
              <a:t>inglés</a:t>
            </a:r>
            <a:r>
              <a:rPr lang="en-GB" sz="2400" dirty="0" smtClean="0">
                <a:solidFill>
                  <a:schemeClr val="accent5">
                    <a:lumMod val="50000"/>
                  </a:schemeClr>
                </a:solidFill>
              </a:rPr>
              <a:t>.</a:t>
            </a:r>
            <a:endParaRPr lang="x-none" sz="2400" dirty="0">
              <a:solidFill>
                <a:schemeClr val="accent5">
                  <a:lumMod val="50000"/>
                </a:schemeClr>
              </a:solidFill>
            </a:endParaRPr>
          </a:p>
        </p:txBody>
      </p:sp>
      <p:sp>
        <p:nvSpPr>
          <p:cNvPr id="7" name="CuadroTexto 6">
            <a:extLst>
              <a:ext uri="{FF2B5EF4-FFF2-40B4-BE49-F238E27FC236}">
                <a16:creationId xmlns:a16="http://schemas.microsoft.com/office/drawing/2014/main" id="{5A48E740-F203-064E-806C-65463363E26E}"/>
              </a:ext>
            </a:extLst>
          </p:cNvPr>
          <p:cNvSpPr txBox="1"/>
          <p:nvPr/>
        </p:nvSpPr>
        <p:spPr>
          <a:xfrm>
            <a:off x="428263" y="2935505"/>
            <a:ext cx="1459054" cy="461665"/>
          </a:xfrm>
          <a:prstGeom prst="rect">
            <a:avLst/>
          </a:prstGeom>
          <a:noFill/>
        </p:spPr>
        <p:txBody>
          <a:bodyPr wrap="none" rtlCol="0">
            <a:spAutoFit/>
          </a:bodyPr>
          <a:lstStyle/>
          <a:p>
            <a:pPr algn="l"/>
            <a:r>
              <a:rPr lang="x-none" sz="2400" dirty="0">
                <a:solidFill>
                  <a:schemeClr val="accent5">
                    <a:lumMod val="50000"/>
                  </a:schemeClr>
                </a:solidFill>
              </a:rPr>
              <a:t>Ejemplo:</a:t>
            </a:r>
          </a:p>
        </p:txBody>
      </p:sp>
      <p:sp>
        <p:nvSpPr>
          <p:cNvPr id="10" name="CuadroTexto 9">
            <a:extLst>
              <a:ext uri="{FF2B5EF4-FFF2-40B4-BE49-F238E27FC236}">
                <a16:creationId xmlns:a16="http://schemas.microsoft.com/office/drawing/2014/main" id="{44B29787-C12C-A944-8F8D-4E3812DEC56B}"/>
              </a:ext>
            </a:extLst>
          </p:cNvPr>
          <p:cNvSpPr txBox="1"/>
          <p:nvPr/>
        </p:nvSpPr>
        <p:spPr>
          <a:xfrm>
            <a:off x="428263" y="3615004"/>
            <a:ext cx="2026517" cy="461665"/>
          </a:xfrm>
          <a:prstGeom prst="rect">
            <a:avLst/>
          </a:prstGeom>
          <a:noFill/>
        </p:spPr>
        <p:txBody>
          <a:bodyPr wrap="none" rtlCol="0">
            <a:spAutoFit/>
          </a:bodyPr>
          <a:lstStyle/>
          <a:p>
            <a:pPr algn="l"/>
            <a:r>
              <a:rPr lang="x-none" sz="2400" b="1" dirty="0">
                <a:solidFill>
                  <a:schemeClr val="accent5">
                    <a:lumMod val="50000"/>
                  </a:schemeClr>
                </a:solidFill>
              </a:rPr>
              <a:t>Estudiante </a:t>
            </a:r>
            <a:r>
              <a:rPr lang="x-none" sz="2400" b="1" dirty="0" smtClean="0">
                <a:solidFill>
                  <a:schemeClr val="accent5">
                    <a:lumMod val="50000"/>
                  </a:schemeClr>
                </a:solidFill>
              </a:rPr>
              <a:t>A</a:t>
            </a:r>
            <a:endParaRPr lang="x-none" sz="2400" b="1" dirty="0">
              <a:solidFill>
                <a:schemeClr val="accent5">
                  <a:lumMod val="50000"/>
                </a:schemeClr>
              </a:solidFill>
            </a:endParaRPr>
          </a:p>
        </p:txBody>
      </p:sp>
      <p:sp>
        <p:nvSpPr>
          <p:cNvPr id="11" name="CuadroTexto 10">
            <a:extLst>
              <a:ext uri="{FF2B5EF4-FFF2-40B4-BE49-F238E27FC236}">
                <a16:creationId xmlns:a16="http://schemas.microsoft.com/office/drawing/2014/main" id="{C8BE25B2-DB62-F443-9E51-6194E03BC365}"/>
              </a:ext>
            </a:extLst>
          </p:cNvPr>
          <p:cNvSpPr txBox="1"/>
          <p:nvPr/>
        </p:nvSpPr>
        <p:spPr>
          <a:xfrm>
            <a:off x="6300095" y="3635772"/>
            <a:ext cx="1976823" cy="461665"/>
          </a:xfrm>
          <a:prstGeom prst="rect">
            <a:avLst/>
          </a:prstGeom>
          <a:noFill/>
        </p:spPr>
        <p:txBody>
          <a:bodyPr wrap="none" rtlCol="0">
            <a:spAutoFit/>
          </a:bodyPr>
          <a:lstStyle/>
          <a:p>
            <a:pPr algn="l"/>
            <a:r>
              <a:rPr lang="x-none" sz="2400" b="1" dirty="0">
                <a:solidFill>
                  <a:schemeClr val="accent5">
                    <a:lumMod val="50000"/>
                  </a:schemeClr>
                </a:solidFill>
              </a:rPr>
              <a:t>Estudiante B</a:t>
            </a:r>
          </a:p>
        </p:txBody>
      </p:sp>
      <p:graphicFrame>
        <p:nvGraphicFramePr>
          <p:cNvPr id="12" name="Tabla 11">
            <a:extLst>
              <a:ext uri="{FF2B5EF4-FFF2-40B4-BE49-F238E27FC236}">
                <a16:creationId xmlns:a16="http://schemas.microsoft.com/office/drawing/2014/main" id="{3D4E31FD-5C3A-5342-BEC5-9DCC473743CA}"/>
              </a:ext>
            </a:extLst>
          </p:cNvPr>
          <p:cNvGraphicFramePr>
            <a:graphicFrameLocks noGrp="1"/>
          </p:cNvGraphicFramePr>
          <p:nvPr>
            <p:extLst>
              <p:ext uri="{D42A27DB-BD31-4B8C-83A1-F6EECF244321}">
                <p14:modId xmlns:p14="http://schemas.microsoft.com/office/powerpoint/2010/main" val="1763801474"/>
              </p:ext>
            </p:extLst>
          </p:nvPr>
        </p:nvGraphicFramePr>
        <p:xfrm>
          <a:off x="6206518" y="4308367"/>
          <a:ext cx="5721626" cy="916676"/>
        </p:xfrm>
        <a:graphic>
          <a:graphicData uri="http://schemas.openxmlformats.org/drawingml/2006/table">
            <a:tbl>
              <a:tblPr firstRow="1" bandRow="1">
                <a:tableStyleId>{5DA37D80-6434-44D0-A028-1B22A696006F}</a:tableStyleId>
              </a:tblPr>
              <a:tblGrid>
                <a:gridCol w="777612">
                  <a:extLst>
                    <a:ext uri="{9D8B030D-6E8A-4147-A177-3AD203B41FA5}">
                      <a16:colId xmlns:a16="http://schemas.microsoft.com/office/drawing/2014/main" val="1002263995"/>
                    </a:ext>
                  </a:extLst>
                </a:gridCol>
                <a:gridCol w="4944014">
                  <a:extLst>
                    <a:ext uri="{9D8B030D-6E8A-4147-A177-3AD203B41FA5}">
                      <a16:colId xmlns:a16="http://schemas.microsoft.com/office/drawing/2014/main" val="2361975497"/>
                    </a:ext>
                  </a:extLst>
                </a:gridCol>
              </a:tblGrid>
              <a:tr h="916676">
                <a:tc>
                  <a:txBody>
                    <a:bodyPr/>
                    <a:lstStyle/>
                    <a:p>
                      <a:r>
                        <a:rPr lang="x-none" sz="2200" b="1" dirty="0">
                          <a:solidFill>
                            <a:srgbClr val="203864"/>
                          </a:solidFill>
                        </a:rPr>
                        <a:t>1</a:t>
                      </a:r>
                    </a:p>
                  </a:txBody>
                  <a:tcPr anchor="ctr" anchorCtr="1"/>
                </a:tc>
                <a:tc>
                  <a:txBody>
                    <a:bodyPr/>
                    <a:lstStyle/>
                    <a:p>
                      <a:r>
                        <a:rPr lang="es-ES" sz="2200" b="0" dirty="0" smtClean="0">
                          <a:solidFill>
                            <a:srgbClr val="203864"/>
                          </a:solidFill>
                        </a:rPr>
                        <a:t>ser muy altas</a:t>
                      </a:r>
                      <a:r>
                        <a:rPr lang="es-ES" sz="2200" b="0" baseline="0" dirty="0" smtClean="0">
                          <a:solidFill>
                            <a:srgbClr val="203864"/>
                          </a:solidFill>
                        </a:rPr>
                        <a:t>.</a:t>
                      </a:r>
                      <a:endParaRPr lang="es-ES" sz="2200" b="0" dirty="0">
                        <a:solidFill>
                          <a:srgbClr val="203864"/>
                        </a:solidFill>
                      </a:endParaRPr>
                    </a:p>
                  </a:txBody>
                  <a:tcPr anchor="ctr"/>
                </a:tc>
                <a:extLst>
                  <a:ext uri="{0D108BD9-81ED-4DB2-BD59-A6C34878D82A}">
                    <a16:rowId xmlns:a16="http://schemas.microsoft.com/office/drawing/2014/main" val="2055318081"/>
                  </a:ext>
                </a:extLst>
              </a:tr>
            </a:tbl>
          </a:graphicData>
        </a:graphic>
      </p:graphicFrame>
      <p:sp>
        <p:nvSpPr>
          <p:cNvPr id="19" name="Rounded Rectangle 11">
            <a:extLst>
              <a:ext uri="{FF2B5EF4-FFF2-40B4-BE49-F238E27FC236}">
                <a16:creationId xmlns:a16="http://schemas.microsoft.com/office/drawing/2014/main" id="{A316DD52-7894-4A75-969C-CA0645DA2978}"/>
              </a:ext>
            </a:extLst>
          </p:cNvPr>
          <p:cNvSpPr/>
          <p:nvPr/>
        </p:nvSpPr>
        <p:spPr>
          <a:xfrm>
            <a:off x="9486900" y="258166"/>
            <a:ext cx="244124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smtClean="0">
                <a:solidFill>
                  <a:prstClr val="white"/>
                </a:solidFill>
                <a:latin typeface="Century Gothic" panose="020B0502020202020204" pitchFamily="34" charset="0"/>
              </a:rPr>
              <a:t>leer / escuchar</a:t>
            </a:r>
            <a:endParaRPr lang="en-GB" sz="2000" b="1" dirty="0">
              <a:solidFill>
                <a:prstClr val="white"/>
              </a:solidFill>
              <a:latin typeface="Century Gothic" panose="020B0502020202020204" pitchFamily="34" charset="0"/>
            </a:endParaRPr>
          </a:p>
        </p:txBody>
      </p:sp>
      <p:graphicFrame>
        <p:nvGraphicFramePr>
          <p:cNvPr id="21" name="Tabla 8">
            <a:extLst>
              <a:ext uri="{FF2B5EF4-FFF2-40B4-BE49-F238E27FC236}">
                <a16:creationId xmlns:a16="http://schemas.microsoft.com/office/drawing/2014/main" id="{7993FB9C-052C-3A43-AF78-03D49316B27C}"/>
              </a:ext>
            </a:extLst>
          </p:cNvPr>
          <p:cNvGraphicFramePr>
            <a:graphicFrameLocks noGrp="1"/>
          </p:cNvGraphicFramePr>
          <p:nvPr>
            <p:extLst>
              <p:ext uri="{D42A27DB-BD31-4B8C-83A1-F6EECF244321}">
                <p14:modId xmlns:p14="http://schemas.microsoft.com/office/powerpoint/2010/main" val="3694992246"/>
              </p:ext>
            </p:extLst>
          </p:nvPr>
        </p:nvGraphicFramePr>
        <p:xfrm>
          <a:off x="374374" y="4308367"/>
          <a:ext cx="5721626" cy="916676"/>
        </p:xfrm>
        <a:graphic>
          <a:graphicData uri="http://schemas.openxmlformats.org/drawingml/2006/table">
            <a:tbl>
              <a:tblPr firstRow="1" bandRow="1">
                <a:tableStyleId>{5DA37D80-6434-44D0-A028-1B22A696006F}</a:tableStyleId>
              </a:tblPr>
              <a:tblGrid>
                <a:gridCol w="777612">
                  <a:extLst>
                    <a:ext uri="{9D8B030D-6E8A-4147-A177-3AD203B41FA5}">
                      <a16:colId xmlns:a16="http://schemas.microsoft.com/office/drawing/2014/main" val="1002263995"/>
                    </a:ext>
                  </a:extLst>
                </a:gridCol>
                <a:gridCol w="4944014">
                  <a:extLst>
                    <a:ext uri="{9D8B030D-6E8A-4147-A177-3AD203B41FA5}">
                      <a16:colId xmlns:a16="http://schemas.microsoft.com/office/drawing/2014/main" val="2361975497"/>
                    </a:ext>
                  </a:extLst>
                </a:gridCol>
              </a:tblGrid>
              <a:tr h="916676">
                <a:tc>
                  <a:txBody>
                    <a:bodyPr/>
                    <a:lstStyle/>
                    <a:p>
                      <a:r>
                        <a:rPr lang="x-none" sz="2200" b="1" dirty="0">
                          <a:solidFill>
                            <a:srgbClr val="203864"/>
                          </a:solidFill>
                        </a:rPr>
                        <a:t>1</a:t>
                      </a:r>
                    </a:p>
                  </a:txBody>
                  <a:tcPr anchor="ctr" anchorCtr="1"/>
                </a:tc>
                <a:tc>
                  <a:txBody>
                    <a:bodyPr/>
                    <a:lstStyle/>
                    <a:p>
                      <a:r>
                        <a:rPr lang="es-ES" sz="2200" b="0" dirty="0" smtClean="0">
                          <a:solidFill>
                            <a:srgbClr val="203864"/>
                          </a:solidFill>
                        </a:rPr>
                        <a:t>Las monta</a:t>
                      </a:r>
                      <a:r>
                        <a:rPr lang="en-GB" sz="2200" b="0" baseline="0" dirty="0" smtClean="0">
                          <a:solidFill>
                            <a:srgbClr val="203864"/>
                          </a:solidFill>
                        </a:rPr>
                        <a:t>ñas pueden…</a:t>
                      </a:r>
                      <a:endParaRPr lang="es-ES" sz="2200" b="0" dirty="0">
                        <a:solidFill>
                          <a:srgbClr val="203864"/>
                        </a:solidFill>
                      </a:endParaRPr>
                    </a:p>
                  </a:txBody>
                  <a:tcPr anchor="ctr"/>
                </a:tc>
                <a:extLst>
                  <a:ext uri="{0D108BD9-81ED-4DB2-BD59-A6C34878D82A}">
                    <a16:rowId xmlns:a16="http://schemas.microsoft.com/office/drawing/2014/main" val="2055318081"/>
                  </a:ext>
                </a:extLst>
              </a:tr>
            </a:tbl>
          </a:graphicData>
        </a:graphic>
      </p:graphicFrame>
      <p:pic>
        <p:nvPicPr>
          <p:cNvPr id="22" name="Imagen 17">
            <a:extLst>
              <a:ext uri="{FF2B5EF4-FFF2-40B4-BE49-F238E27FC236}">
                <a16:creationId xmlns:a16="http://schemas.microsoft.com/office/drawing/2014/main" id="{4E62163B-7BB8-4E44-8380-5A8A47F5C683}"/>
              </a:ext>
            </a:extLst>
          </p:cNvPr>
          <p:cNvPicPr>
            <a:picLocks noChangeAspect="1"/>
          </p:cNvPicPr>
          <p:nvPr/>
        </p:nvPicPr>
        <p:blipFill>
          <a:blip r:embed="rId3"/>
          <a:stretch>
            <a:fillRect/>
          </a:stretch>
        </p:blipFill>
        <p:spPr>
          <a:xfrm>
            <a:off x="9894722" y="2302738"/>
            <a:ext cx="1625600" cy="1625600"/>
          </a:xfrm>
          <a:prstGeom prst="rect">
            <a:avLst/>
          </a:prstGeom>
        </p:spPr>
      </p:pic>
      <p:pic>
        <p:nvPicPr>
          <p:cNvPr id="23" name="Imagen 14">
            <a:extLst>
              <a:ext uri="{FF2B5EF4-FFF2-40B4-BE49-F238E27FC236}">
                <a16:creationId xmlns:a16="http://schemas.microsoft.com/office/drawing/2014/main" id="{84CA6ABB-72B4-A742-9D98-B71E84C833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8262" y="5295582"/>
            <a:ext cx="1233251" cy="982254"/>
          </a:xfrm>
          <a:prstGeom prst="rect">
            <a:avLst/>
          </a:prstGeom>
        </p:spPr>
      </p:pic>
      <p:sp>
        <p:nvSpPr>
          <p:cNvPr id="8" name="TextBox 7"/>
          <p:cNvSpPr txBox="1"/>
          <p:nvPr/>
        </p:nvSpPr>
        <p:spPr>
          <a:xfrm>
            <a:off x="1887317" y="5583650"/>
            <a:ext cx="7454900" cy="461665"/>
          </a:xfrm>
          <a:prstGeom prst="rect">
            <a:avLst/>
          </a:prstGeom>
          <a:noFill/>
        </p:spPr>
        <p:txBody>
          <a:bodyPr wrap="square" rtlCol="0">
            <a:spAutoFit/>
          </a:bodyPr>
          <a:lstStyle/>
          <a:p>
            <a:pPr algn="l"/>
            <a:r>
              <a:rPr lang="en-GB" sz="2400" dirty="0" smtClean="0">
                <a:solidFill>
                  <a:schemeClr val="accent5">
                    <a:lumMod val="50000"/>
                  </a:schemeClr>
                </a:solidFill>
              </a:rPr>
              <a:t>The mountains can be very high.</a:t>
            </a:r>
          </a:p>
        </p:txBody>
      </p:sp>
      <p:sp>
        <p:nvSpPr>
          <p:cNvPr id="2" name="Title 1"/>
          <p:cNvSpPr>
            <a:spLocks noGrp="1"/>
          </p:cNvSpPr>
          <p:nvPr>
            <p:ph type="title" idx="4294967295"/>
          </p:nvPr>
        </p:nvSpPr>
        <p:spPr>
          <a:xfrm>
            <a:off x="421952" y="337904"/>
            <a:ext cx="5674048" cy="549944"/>
          </a:xfrm>
        </p:spPr>
        <p:txBody>
          <a:bodyPr>
            <a:normAutofit/>
          </a:bodyPr>
          <a:lstStyle/>
          <a:p>
            <a:r>
              <a:rPr lang="x-none" sz="2400" b="1" dirty="0"/>
              <a:t>Hablamos sobre Bolivia en parejas.</a:t>
            </a:r>
          </a:p>
        </p:txBody>
      </p:sp>
    </p:spTree>
    <p:extLst>
      <p:ext uri="{BB962C8B-B14F-4D97-AF65-F5344CB8AC3E}">
        <p14:creationId xmlns:p14="http://schemas.microsoft.com/office/powerpoint/2010/main" val="241051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0" y="121240"/>
            <a:ext cx="5105400" cy="297471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ounded Rectangle 2"/>
          <p:cNvSpPr/>
          <p:nvPr/>
        </p:nvSpPr>
        <p:spPr>
          <a:xfrm>
            <a:off x="6184900" y="133940"/>
            <a:ext cx="5105400" cy="297471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159697" y="2396339"/>
            <a:ext cx="4467890" cy="461665"/>
          </a:xfrm>
          <a:prstGeom prst="rect">
            <a:avLst/>
          </a:prstGeom>
        </p:spPr>
        <p:txBody>
          <a:bodyPr wrap="none">
            <a:spAutoFit/>
          </a:bodyPr>
          <a:lstStyle/>
          <a:p>
            <a:r>
              <a:rPr lang="es-ES" sz="2400" dirty="0" smtClean="0">
                <a:solidFill>
                  <a:srgbClr val="203864"/>
                </a:solidFill>
              </a:rPr>
              <a:t>5. El </a:t>
            </a:r>
            <a:r>
              <a:rPr lang="es-ES" sz="2400" dirty="0">
                <a:solidFill>
                  <a:srgbClr val="203864"/>
                </a:solidFill>
              </a:rPr>
              <a:t>aymara y el </a:t>
            </a:r>
            <a:r>
              <a:rPr lang="es-ES" sz="2400" dirty="0" smtClean="0">
                <a:solidFill>
                  <a:srgbClr val="203864"/>
                </a:solidFill>
              </a:rPr>
              <a:t>quechua… </a:t>
            </a:r>
            <a:endParaRPr lang="en-GB" sz="2400" dirty="0"/>
          </a:p>
        </p:txBody>
      </p:sp>
      <p:sp>
        <p:nvSpPr>
          <p:cNvPr id="7" name="Rectangle 6"/>
          <p:cNvSpPr/>
          <p:nvPr/>
        </p:nvSpPr>
        <p:spPr>
          <a:xfrm>
            <a:off x="1159696" y="1883091"/>
            <a:ext cx="3643657" cy="461665"/>
          </a:xfrm>
          <a:prstGeom prst="rect">
            <a:avLst/>
          </a:prstGeom>
        </p:spPr>
        <p:txBody>
          <a:bodyPr wrap="square">
            <a:spAutoFit/>
          </a:bodyPr>
          <a:lstStyle/>
          <a:p>
            <a:r>
              <a:rPr lang="es-ES" sz="2400" dirty="0" smtClean="0">
                <a:solidFill>
                  <a:srgbClr val="203864"/>
                </a:solidFill>
              </a:rPr>
              <a:t>4. Las montañas… </a:t>
            </a:r>
            <a:endParaRPr lang="en-GB" sz="2400" dirty="0"/>
          </a:p>
        </p:txBody>
      </p:sp>
      <p:sp>
        <p:nvSpPr>
          <p:cNvPr id="8" name="Rectangle 7"/>
          <p:cNvSpPr/>
          <p:nvPr/>
        </p:nvSpPr>
        <p:spPr>
          <a:xfrm>
            <a:off x="1159697" y="968446"/>
            <a:ext cx="3272050" cy="461665"/>
          </a:xfrm>
          <a:prstGeom prst="rect">
            <a:avLst/>
          </a:prstGeom>
        </p:spPr>
        <p:txBody>
          <a:bodyPr wrap="none">
            <a:spAutoFit/>
          </a:bodyPr>
          <a:lstStyle/>
          <a:p>
            <a:r>
              <a:rPr lang="es-ES" sz="2400" dirty="0" smtClean="0">
                <a:solidFill>
                  <a:srgbClr val="203864"/>
                </a:solidFill>
              </a:rPr>
              <a:t>2. Un </a:t>
            </a:r>
            <a:r>
              <a:rPr lang="es-ES" sz="2400" dirty="0">
                <a:solidFill>
                  <a:srgbClr val="203864"/>
                </a:solidFill>
              </a:rPr>
              <a:t>paisaje </a:t>
            </a:r>
            <a:r>
              <a:rPr lang="es-ES" sz="2400" dirty="0" smtClean="0">
                <a:solidFill>
                  <a:srgbClr val="203864"/>
                </a:solidFill>
              </a:rPr>
              <a:t>seco… </a:t>
            </a:r>
            <a:endParaRPr lang="en-GB" sz="2400" dirty="0"/>
          </a:p>
        </p:txBody>
      </p:sp>
      <p:sp>
        <p:nvSpPr>
          <p:cNvPr id="9" name="Rectangle 8"/>
          <p:cNvSpPr/>
          <p:nvPr/>
        </p:nvSpPr>
        <p:spPr>
          <a:xfrm>
            <a:off x="1159697" y="1430111"/>
            <a:ext cx="1773242" cy="461665"/>
          </a:xfrm>
          <a:prstGeom prst="rect">
            <a:avLst/>
          </a:prstGeom>
        </p:spPr>
        <p:txBody>
          <a:bodyPr wrap="none">
            <a:spAutoFit/>
          </a:bodyPr>
          <a:lstStyle/>
          <a:p>
            <a:r>
              <a:rPr lang="es-ES" sz="2400" dirty="0" smtClean="0">
                <a:solidFill>
                  <a:srgbClr val="203864"/>
                </a:solidFill>
              </a:rPr>
              <a:t>3. Bolivia…</a:t>
            </a:r>
            <a:endParaRPr lang="en-GB" sz="2400" dirty="0"/>
          </a:p>
        </p:txBody>
      </p:sp>
      <p:sp>
        <p:nvSpPr>
          <p:cNvPr id="10" name="Rectangle 9"/>
          <p:cNvSpPr/>
          <p:nvPr/>
        </p:nvSpPr>
        <p:spPr>
          <a:xfrm>
            <a:off x="1164969" y="489673"/>
            <a:ext cx="1992853" cy="461665"/>
          </a:xfrm>
          <a:prstGeom prst="rect">
            <a:avLst/>
          </a:prstGeom>
        </p:spPr>
        <p:txBody>
          <a:bodyPr wrap="none">
            <a:spAutoFit/>
          </a:bodyPr>
          <a:lstStyle/>
          <a:p>
            <a:r>
              <a:rPr lang="es-ES" sz="2400" dirty="0" smtClean="0">
                <a:solidFill>
                  <a:srgbClr val="203864"/>
                </a:solidFill>
              </a:rPr>
              <a:t>1. El calor… </a:t>
            </a:r>
            <a:endParaRPr lang="en-GB" sz="2400" dirty="0"/>
          </a:p>
        </p:txBody>
      </p:sp>
      <p:sp>
        <p:nvSpPr>
          <p:cNvPr id="11" name="Rectangle 10"/>
          <p:cNvSpPr/>
          <p:nvPr/>
        </p:nvSpPr>
        <p:spPr>
          <a:xfrm>
            <a:off x="6184446" y="1554294"/>
            <a:ext cx="5137945" cy="400110"/>
          </a:xfrm>
          <a:prstGeom prst="rect">
            <a:avLst/>
          </a:prstGeom>
        </p:spPr>
        <p:txBody>
          <a:bodyPr wrap="none">
            <a:spAutoFit/>
          </a:bodyPr>
          <a:lstStyle/>
          <a:p>
            <a:r>
              <a:rPr lang="es-ES" sz="2000" b="1" dirty="0">
                <a:solidFill>
                  <a:srgbClr val="203864"/>
                </a:solidFill>
              </a:rPr>
              <a:t>pueden</a:t>
            </a:r>
            <a:r>
              <a:rPr lang="es-ES" sz="2000" dirty="0">
                <a:solidFill>
                  <a:srgbClr val="203864"/>
                </a:solidFill>
              </a:rPr>
              <a:t> ser importantes en las escuelas.</a:t>
            </a:r>
          </a:p>
        </p:txBody>
      </p:sp>
      <p:sp>
        <p:nvSpPr>
          <p:cNvPr id="12" name="Rectangle 11"/>
          <p:cNvSpPr/>
          <p:nvPr/>
        </p:nvSpPr>
        <p:spPr>
          <a:xfrm>
            <a:off x="6452948" y="620105"/>
            <a:ext cx="4600940" cy="400110"/>
          </a:xfrm>
          <a:prstGeom prst="rect">
            <a:avLst/>
          </a:prstGeom>
        </p:spPr>
        <p:txBody>
          <a:bodyPr wrap="none">
            <a:spAutoFit/>
          </a:bodyPr>
          <a:lstStyle/>
          <a:p>
            <a:r>
              <a:rPr lang="es-ES" sz="2000" b="1" dirty="0">
                <a:solidFill>
                  <a:srgbClr val="203864"/>
                </a:solidFill>
              </a:rPr>
              <a:t>tienen</a:t>
            </a:r>
            <a:r>
              <a:rPr lang="es-ES" sz="2000" b="1" i="1" dirty="0">
                <a:solidFill>
                  <a:srgbClr val="203864"/>
                </a:solidFill>
              </a:rPr>
              <a:t> </a:t>
            </a:r>
            <a:r>
              <a:rPr lang="es-ES" sz="2000" dirty="0">
                <a:solidFill>
                  <a:srgbClr val="203864"/>
                </a:solidFill>
              </a:rPr>
              <a:t>una altura de seis mil metros.</a:t>
            </a:r>
            <a:endParaRPr lang="en-GB" sz="2000" dirty="0"/>
          </a:p>
        </p:txBody>
      </p:sp>
      <p:sp>
        <p:nvSpPr>
          <p:cNvPr id="14" name="Rectangle 13"/>
          <p:cNvSpPr/>
          <p:nvPr/>
        </p:nvSpPr>
        <p:spPr>
          <a:xfrm>
            <a:off x="6717502" y="1064871"/>
            <a:ext cx="4166525" cy="400110"/>
          </a:xfrm>
          <a:prstGeom prst="rect">
            <a:avLst/>
          </a:prstGeom>
        </p:spPr>
        <p:txBody>
          <a:bodyPr wrap="none">
            <a:spAutoFit/>
          </a:bodyPr>
          <a:lstStyle/>
          <a:p>
            <a:r>
              <a:rPr lang="es-ES" sz="2000" b="1" dirty="0">
                <a:solidFill>
                  <a:srgbClr val="203864"/>
                </a:solidFill>
              </a:rPr>
              <a:t>cubre</a:t>
            </a:r>
            <a:r>
              <a:rPr lang="es-ES" sz="2000" dirty="0">
                <a:solidFill>
                  <a:srgbClr val="203864"/>
                </a:solidFill>
              </a:rPr>
              <a:t> la parte alta de la región.</a:t>
            </a:r>
          </a:p>
        </p:txBody>
      </p:sp>
      <p:sp>
        <p:nvSpPr>
          <p:cNvPr id="15" name="Rectangle 14"/>
          <p:cNvSpPr/>
          <p:nvPr/>
        </p:nvSpPr>
        <p:spPr>
          <a:xfrm>
            <a:off x="6493082" y="2090004"/>
            <a:ext cx="4669868" cy="400110"/>
          </a:xfrm>
          <a:prstGeom prst="rect">
            <a:avLst/>
          </a:prstGeom>
        </p:spPr>
        <p:txBody>
          <a:bodyPr wrap="none">
            <a:spAutoFit/>
          </a:bodyPr>
          <a:lstStyle/>
          <a:p>
            <a:r>
              <a:rPr lang="es-ES" sz="2000" b="1" dirty="0">
                <a:solidFill>
                  <a:srgbClr val="203864"/>
                </a:solidFill>
              </a:rPr>
              <a:t>tiene</a:t>
            </a:r>
            <a:r>
              <a:rPr lang="es-ES" sz="2000" dirty="0">
                <a:solidFill>
                  <a:srgbClr val="203864"/>
                </a:solidFill>
              </a:rPr>
              <a:t> una frontera con cinco países.</a:t>
            </a:r>
          </a:p>
        </p:txBody>
      </p:sp>
      <p:sp>
        <p:nvSpPr>
          <p:cNvPr id="16" name="Rectangle 15"/>
          <p:cNvSpPr/>
          <p:nvPr/>
        </p:nvSpPr>
        <p:spPr>
          <a:xfrm>
            <a:off x="6279442" y="2627172"/>
            <a:ext cx="4817344" cy="400110"/>
          </a:xfrm>
          <a:prstGeom prst="rect">
            <a:avLst/>
          </a:prstGeom>
        </p:spPr>
        <p:txBody>
          <a:bodyPr wrap="none">
            <a:spAutoFit/>
          </a:bodyPr>
          <a:lstStyle/>
          <a:p>
            <a:r>
              <a:rPr lang="es-ES" sz="2000" b="1" dirty="0" smtClean="0">
                <a:solidFill>
                  <a:srgbClr val="203864"/>
                </a:solidFill>
              </a:rPr>
              <a:t>desaparece</a:t>
            </a:r>
            <a:r>
              <a:rPr lang="es-ES" sz="2000" dirty="0" smtClean="0">
                <a:solidFill>
                  <a:srgbClr val="203864"/>
                </a:solidFill>
              </a:rPr>
              <a:t> </a:t>
            </a:r>
            <a:r>
              <a:rPr lang="es-ES" sz="2000" dirty="0">
                <a:solidFill>
                  <a:srgbClr val="203864"/>
                </a:solidFill>
              </a:rPr>
              <a:t>en la parte alta del país.</a:t>
            </a:r>
          </a:p>
        </p:txBody>
      </p:sp>
      <p:sp>
        <p:nvSpPr>
          <p:cNvPr id="17" name="CuadroTexto 9">
            <a:extLst>
              <a:ext uri="{FF2B5EF4-FFF2-40B4-BE49-F238E27FC236}">
                <a16:creationId xmlns:a16="http://schemas.microsoft.com/office/drawing/2014/main" id="{44B29787-C12C-A944-8F8D-4E3812DEC56B}"/>
              </a:ext>
            </a:extLst>
          </p:cNvPr>
          <p:cNvSpPr txBox="1"/>
          <p:nvPr/>
        </p:nvSpPr>
        <p:spPr>
          <a:xfrm>
            <a:off x="2319396" y="149511"/>
            <a:ext cx="1717137" cy="400110"/>
          </a:xfrm>
          <a:prstGeom prst="rect">
            <a:avLst/>
          </a:prstGeom>
          <a:noFill/>
        </p:spPr>
        <p:txBody>
          <a:bodyPr wrap="none" rtlCol="0">
            <a:spAutoFit/>
          </a:bodyPr>
          <a:lstStyle/>
          <a:p>
            <a:pPr algn="l"/>
            <a:r>
              <a:rPr lang="x-none" sz="2000" b="1" dirty="0">
                <a:solidFill>
                  <a:schemeClr val="accent5">
                    <a:lumMod val="50000"/>
                  </a:schemeClr>
                </a:solidFill>
              </a:rPr>
              <a:t>Estudiante </a:t>
            </a:r>
            <a:r>
              <a:rPr lang="x-none" sz="2000" b="1" dirty="0" smtClean="0">
                <a:solidFill>
                  <a:schemeClr val="accent5">
                    <a:lumMod val="50000"/>
                  </a:schemeClr>
                </a:solidFill>
              </a:rPr>
              <a:t>A</a:t>
            </a:r>
            <a:endParaRPr lang="x-none" sz="2000" b="1" dirty="0">
              <a:solidFill>
                <a:schemeClr val="accent5">
                  <a:lumMod val="50000"/>
                </a:schemeClr>
              </a:solidFill>
            </a:endParaRPr>
          </a:p>
        </p:txBody>
      </p:sp>
      <p:sp>
        <p:nvSpPr>
          <p:cNvPr id="18" name="CuadroTexto 10">
            <a:extLst>
              <a:ext uri="{FF2B5EF4-FFF2-40B4-BE49-F238E27FC236}">
                <a16:creationId xmlns:a16="http://schemas.microsoft.com/office/drawing/2014/main" id="{C8BE25B2-DB62-F443-9E51-6194E03BC365}"/>
              </a:ext>
            </a:extLst>
          </p:cNvPr>
          <p:cNvSpPr txBox="1"/>
          <p:nvPr/>
        </p:nvSpPr>
        <p:spPr>
          <a:xfrm>
            <a:off x="7962233" y="176968"/>
            <a:ext cx="1677062" cy="400110"/>
          </a:xfrm>
          <a:prstGeom prst="rect">
            <a:avLst/>
          </a:prstGeom>
          <a:noFill/>
        </p:spPr>
        <p:txBody>
          <a:bodyPr wrap="none" rtlCol="0">
            <a:spAutoFit/>
          </a:bodyPr>
          <a:lstStyle/>
          <a:p>
            <a:pPr algn="l"/>
            <a:r>
              <a:rPr lang="x-none" sz="2000" b="1" dirty="0">
                <a:solidFill>
                  <a:schemeClr val="accent5">
                    <a:lumMod val="50000"/>
                  </a:schemeClr>
                </a:solidFill>
              </a:rPr>
              <a:t>Estudiante B</a:t>
            </a:r>
          </a:p>
        </p:txBody>
      </p:sp>
      <p:sp>
        <p:nvSpPr>
          <p:cNvPr id="20" name="Rounded Rectangle 19"/>
          <p:cNvSpPr/>
          <p:nvPr/>
        </p:nvSpPr>
        <p:spPr>
          <a:xfrm>
            <a:off x="6184900" y="3313833"/>
            <a:ext cx="5105400" cy="297471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uadroTexto 10">
            <a:extLst>
              <a:ext uri="{FF2B5EF4-FFF2-40B4-BE49-F238E27FC236}">
                <a16:creationId xmlns:a16="http://schemas.microsoft.com/office/drawing/2014/main" id="{C8BE25B2-DB62-F443-9E51-6194E03BC365}"/>
              </a:ext>
            </a:extLst>
          </p:cNvPr>
          <p:cNvSpPr txBox="1"/>
          <p:nvPr/>
        </p:nvSpPr>
        <p:spPr>
          <a:xfrm>
            <a:off x="7938147" y="3374758"/>
            <a:ext cx="1717137" cy="400110"/>
          </a:xfrm>
          <a:prstGeom prst="rect">
            <a:avLst/>
          </a:prstGeom>
          <a:noFill/>
        </p:spPr>
        <p:txBody>
          <a:bodyPr wrap="none" rtlCol="0">
            <a:spAutoFit/>
          </a:bodyPr>
          <a:lstStyle/>
          <a:p>
            <a:pPr algn="l"/>
            <a:r>
              <a:rPr lang="x-none" sz="2000" b="1" dirty="0">
                <a:solidFill>
                  <a:schemeClr val="accent5">
                    <a:lumMod val="50000"/>
                  </a:schemeClr>
                </a:solidFill>
              </a:rPr>
              <a:t>Estudiante </a:t>
            </a:r>
            <a:r>
              <a:rPr lang="en-GB" sz="2000" b="1" dirty="0" smtClean="0">
                <a:solidFill>
                  <a:schemeClr val="accent5">
                    <a:lumMod val="50000"/>
                  </a:schemeClr>
                </a:solidFill>
              </a:rPr>
              <a:t>A</a:t>
            </a:r>
            <a:endParaRPr lang="x-none" sz="2000" b="1" dirty="0">
              <a:solidFill>
                <a:schemeClr val="accent5">
                  <a:lumMod val="50000"/>
                </a:schemeClr>
              </a:solidFill>
            </a:endParaRPr>
          </a:p>
        </p:txBody>
      </p:sp>
      <p:cxnSp>
        <p:nvCxnSpPr>
          <p:cNvPr id="23" name="Straight Connector 22"/>
          <p:cNvCxnSpPr/>
          <p:nvPr/>
        </p:nvCxnSpPr>
        <p:spPr>
          <a:xfrm>
            <a:off x="612648" y="3196980"/>
            <a:ext cx="11228832" cy="29175"/>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762000" y="3301133"/>
            <a:ext cx="5105400" cy="2974717"/>
            <a:chOff x="762000" y="3301133"/>
            <a:chExt cx="5105400" cy="2974717"/>
          </a:xfrm>
        </p:grpSpPr>
        <p:sp>
          <p:nvSpPr>
            <p:cNvPr id="19" name="Rounded Rectangle 18"/>
            <p:cNvSpPr/>
            <p:nvPr/>
          </p:nvSpPr>
          <p:spPr>
            <a:xfrm>
              <a:off x="762000" y="3301133"/>
              <a:ext cx="5105400" cy="297471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uadroTexto 9">
              <a:extLst>
                <a:ext uri="{FF2B5EF4-FFF2-40B4-BE49-F238E27FC236}">
                  <a16:creationId xmlns:a16="http://schemas.microsoft.com/office/drawing/2014/main" id="{44B29787-C12C-A944-8F8D-4E3812DEC56B}"/>
                </a:ext>
              </a:extLst>
            </p:cNvPr>
            <p:cNvSpPr txBox="1"/>
            <p:nvPr/>
          </p:nvSpPr>
          <p:spPr>
            <a:xfrm>
              <a:off x="2295310" y="3347301"/>
              <a:ext cx="1717137" cy="400110"/>
            </a:xfrm>
            <a:prstGeom prst="rect">
              <a:avLst/>
            </a:prstGeom>
            <a:noFill/>
          </p:spPr>
          <p:txBody>
            <a:bodyPr wrap="none" rtlCol="0">
              <a:spAutoFit/>
            </a:bodyPr>
            <a:lstStyle/>
            <a:p>
              <a:pPr algn="l"/>
              <a:r>
                <a:rPr lang="x-none" sz="2000" b="1" dirty="0">
                  <a:solidFill>
                    <a:schemeClr val="accent5">
                      <a:lumMod val="50000"/>
                    </a:schemeClr>
                  </a:solidFill>
                </a:rPr>
                <a:t>Estudiante </a:t>
              </a:r>
              <a:r>
                <a:rPr lang="en-GB" sz="2000" b="1" dirty="0" smtClean="0">
                  <a:solidFill>
                    <a:schemeClr val="accent5">
                      <a:lumMod val="50000"/>
                    </a:schemeClr>
                  </a:solidFill>
                </a:rPr>
                <a:t>B</a:t>
              </a:r>
              <a:endParaRPr lang="x-none" sz="2000" b="1" dirty="0">
                <a:solidFill>
                  <a:schemeClr val="accent5">
                    <a:lumMod val="50000"/>
                  </a:schemeClr>
                </a:solidFill>
              </a:endParaRPr>
            </a:p>
          </p:txBody>
        </p:sp>
        <p:sp>
          <p:nvSpPr>
            <p:cNvPr id="30" name="Rectangle 29"/>
            <p:cNvSpPr/>
            <p:nvPr/>
          </p:nvSpPr>
          <p:spPr>
            <a:xfrm>
              <a:off x="1180197" y="5697055"/>
              <a:ext cx="4022135" cy="461665"/>
            </a:xfrm>
            <a:prstGeom prst="rect">
              <a:avLst/>
            </a:prstGeom>
          </p:spPr>
          <p:txBody>
            <a:bodyPr wrap="square">
              <a:spAutoFit/>
            </a:bodyPr>
            <a:lstStyle/>
            <a:p>
              <a:r>
                <a:rPr lang="es-ES" sz="2400" dirty="0" smtClean="0">
                  <a:solidFill>
                    <a:srgbClr val="203864"/>
                  </a:solidFill>
                </a:rPr>
                <a:t>10. Los paisajes verdes…</a:t>
              </a:r>
              <a:endParaRPr lang="en-GB" sz="2400" dirty="0"/>
            </a:p>
          </p:txBody>
        </p:sp>
        <p:sp>
          <p:nvSpPr>
            <p:cNvPr id="31" name="Rectangle 30"/>
            <p:cNvSpPr/>
            <p:nvPr/>
          </p:nvSpPr>
          <p:spPr>
            <a:xfrm>
              <a:off x="1180197" y="5222961"/>
              <a:ext cx="3251550" cy="461665"/>
            </a:xfrm>
            <a:prstGeom prst="rect">
              <a:avLst/>
            </a:prstGeom>
          </p:spPr>
          <p:txBody>
            <a:bodyPr wrap="square">
              <a:spAutoFit/>
            </a:bodyPr>
            <a:lstStyle/>
            <a:p>
              <a:r>
                <a:rPr lang="es-ES" sz="2400" dirty="0" smtClean="0">
                  <a:solidFill>
                    <a:srgbClr val="203864"/>
                  </a:solidFill>
                </a:rPr>
                <a:t>9. Los estudiantes…</a:t>
              </a:r>
              <a:endParaRPr lang="en-GB" sz="2400" dirty="0"/>
            </a:p>
          </p:txBody>
        </p:sp>
        <p:sp>
          <p:nvSpPr>
            <p:cNvPr id="32" name="Rectangle 31"/>
            <p:cNvSpPr/>
            <p:nvPr/>
          </p:nvSpPr>
          <p:spPr>
            <a:xfrm>
              <a:off x="1159697" y="4243057"/>
              <a:ext cx="2462194" cy="461665"/>
            </a:xfrm>
            <a:prstGeom prst="rect">
              <a:avLst/>
            </a:prstGeom>
          </p:spPr>
          <p:txBody>
            <a:bodyPr wrap="square">
              <a:spAutoFit/>
            </a:bodyPr>
            <a:lstStyle/>
            <a:p>
              <a:r>
                <a:rPr lang="es-ES" sz="2400" dirty="0" smtClean="0">
                  <a:solidFill>
                    <a:srgbClr val="203864"/>
                  </a:solidFill>
                </a:rPr>
                <a:t>7. Colombia…</a:t>
              </a:r>
              <a:endParaRPr lang="en-GB" sz="2400" dirty="0"/>
            </a:p>
          </p:txBody>
        </p:sp>
        <p:sp>
          <p:nvSpPr>
            <p:cNvPr id="33" name="Rectangle 32"/>
            <p:cNvSpPr/>
            <p:nvPr/>
          </p:nvSpPr>
          <p:spPr>
            <a:xfrm>
              <a:off x="1180197" y="4759886"/>
              <a:ext cx="2212998" cy="461665"/>
            </a:xfrm>
            <a:prstGeom prst="rect">
              <a:avLst/>
            </a:prstGeom>
          </p:spPr>
          <p:txBody>
            <a:bodyPr wrap="square">
              <a:spAutoFit/>
            </a:bodyPr>
            <a:lstStyle/>
            <a:p>
              <a:r>
                <a:rPr lang="es-ES" sz="2400" dirty="0" smtClean="0">
                  <a:solidFill>
                    <a:srgbClr val="203864"/>
                  </a:solidFill>
                </a:rPr>
                <a:t>8. El clima…</a:t>
              </a:r>
              <a:endParaRPr lang="en-GB" sz="2400" dirty="0"/>
            </a:p>
          </p:txBody>
        </p:sp>
        <p:sp>
          <p:nvSpPr>
            <p:cNvPr id="34" name="Rectangle 33"/>
            <p:cNvSpPr/>
            <p:nvPr/>
          </p:nvSpPr>
          <p:spPr>
            <a:xfrm>
              <a:off x="1159697" y="3752243"/>
              <a:ext cx="2031325" cy="461665"/>
            </a:xfrm>
            <a:prstGeom prst="rect">
              <a:avLst/>
            </a:prstGeom>
          </p:spPr>
          <p:txBody>
            <a:bodyPr wrap="none">
              <a:spAutoFit/>
            </a:bodyPr>
            <a:lstStyle/>
            <a:p>
              <a:r>
                <a:rPr lang="es-ES" sz="2400" dirty="0" smtClean="0">
                  <a:solidFill>
                    <a:srgbClr val="203864"/>
                  </a:solidFill>
                </a:rPr>
                <a:t>6. La selva…</a:t>
              </a:r>
              <a:endParaRPr lang="en-GB" sz="2400" dirty="0"/>
            </a:p>
          </p:txBody>
        </p:sp>
      </p:grpSp>
      <p:sp>
        <p:nvSpPr>
          <p:cNvPr id="36" name="Rectangle 35"/>
          <p:cNvSpPr/>
          <p:nvPr/>
        </p:nvSpPr>
        <p:spPr>
          <a:xfrm>
            <a:off x="6414594" y="3828934"/>
            <a:ext cx="4748355" cy="369332"/>
          </a:xfrm>
          <a:prstGeom prst="rect">
            <a:avLst/>
          </a:prstGeom>
        </p:spPr>
        <p:txBody>
          <a:bodyPr wrap="square">
            <a:spAutoFit/>
          </a:bodyPr>
          <a:lstStyle/>
          <a:p>
            <a:pPr lvl="0">
              <a:defRPr/>
            </a:pPr>
            <a:r>
              <a:rPr lang="es-ES" b="1" dirty="0">
                <a:solidFill>
                  <a:srgbClr val="203864"/>
                </a:solidFill>
              </a:rPr>
              <a:t>puede</a:t>
            </a:r>
            <a:r>
              <a:rPr lang="es-ES" dirty="0">
                <a:solidFill>
                  <a:srgbClr val="203864"/>
                </a:solidFill>
              </a:rPr>
              <a:t> cambiar </a:t>
            </a:r>
            <a:r>
              <a:rPr lang="es-ES" dirty="0" smtClean="0">
                <a:solidFill>
                  <a:srgbClr val="203864"/>
                </a:solidFill>
              </a:rPr>
              <a:t>mucho, según la región.</a:t>
            </a:r>
            <a:endParaRPr lang="es-ES" dirty="0">
              <a:solidFill>
                <a:srgbClr val="203864"/>
              </a:solidFill>
            </a:endParaRPr>
          </a:p>
        </p:txBody>
      </p:sp>
      <p:sp>
        <p:nvSpPr>
          <p:cNvPr id="37" name="Rectangle 36"/>
          <p:cNvSpPr/>
          <p:nvPr/>
        </p:nvSpPr>
        <p:spPr>
          <a:xfrm>
            <a:off x="6527546" y="4285514"/>
            <a:ext cx="4600940" cy="369332"/>
          </a:xfrm>
          <a:prstGeom prst="rect">
            <a:avLst/>
          </a:prstGeom>
        </p:spPr>
        <p:txBody>
          <a:bodyPr wrap="none">
            <a:spAutoFit/>
          </a:bodyPr>
          <a:lstStyle/>
          <a:p>
            <a:pPr lvl="0">
              <a:defRPr/>
            </a:pPr>
            <a:r>
              <a:rPr lang="es-ES" b="1" dirty="0">
                <a:solidFill>
                  <a:srgbClr val="203864"/>
                </a:solidFill>
              </a:rPr>
              <a:t>deben</a:t>
            </a:r>
            <a:r>
              <a:rPr lang="es-ES" dirty="0">
                <a:solidFill>
                  <a:srgbClr val="203864"/>
                </a:solidFill>
              </a:rPr>
              <a:t> aprender español y otro idioma.</a:t>
            </a:r>
          </a:p>
        </p:txBody>
      </p:sp>
      <p:sp>
        <p:nvSpPr>
          <p:cNvPr id="38" name="Rectangle 37"/>
          <p:cNvSpPr/>
          <p:nvPr/>
        </p:nvSpPr>
        <p:spPr>
          <a:xfrm>
            <a:off x="6792997" y="4742094"/>
            <a:ext cx="3889206" cy="369332"/>
          </a:xfrm>
          <a:prstGeom prst="rect">
            <a:avLst/>
          </a:prstGeom>
        </p:spPr>
        <p:txBody>
          <a:bodyPr wrap="none">
            <a:spAutoFit/>
          </a:bodyPr>
          <a:lstStyle/>
          <a:p>
            <a:r>
              <a:rPr lang="es-ES" b="1" dirty="0">
                <a:solidFill>
                  <a:srgbClr val="203864"/>
                </a:solidFill>
              </a:rPr>
              <a:t>no tiene </a:t>
            </a:r>
            <a:r>
              <a:rPr lang="es-ES" dirty="0">
                <a:solidFill>
                  <a:srgbClr val="203864"/>
                </a:solidFill>
              </a:rPr>
              <a:t>una frontera con Bolivia.</a:t>
            </a:r>
            <a:endParaRPr lang="en-GB" dirty="0"/>
          </a:p>
        </p:txBody>
      </p:sp>
      <p:sp>
        <p:nvSpPr>
          <p:cNvPr id="39" name="Rectangle 38"/>
          <p:cNvSpPr/>
          <p:nvPr/>
        </p:nvSpPr>
        <p:spPr>
          <a:xfrm>
            <a:off x="6941881" y="5222316"/>
            <a:ext cx="3669594" cy="369332"/>
          </a:xfrm>
          <a:prstGeom prst="rect">
            <a:avLst/>
          </a:prstGeom>
        </p:spPr>
        <p:txBody>
          <a:bodyPr wrap="none">
            <a:spAutoFit/>
          </a:bodyPr>
          <a:lstStyle/>
          <a:p>
            <a:r>
              <a:rPr lang="es-ES" b="1" dirty="0">
                <a:solidFill>
                  <a:srgbClr val="203864"/>
                </a:solidFill>
              </a:rPr>
              <a:t>desaparecen</a:t>
            </a:r>
            <a:r>
              <a:rPr lang="es-ES" dirty="0">
                <a:solidFill>
                  <a:srgbClr val="203864"/>
                </a:solidFill>
              </a:rPr>
              <a:t> en las montañas.</a:t>
            </a:r>
            <a:endParaRPr lang="en-GB" dirty="0"/>
          </a:p>
        </p:txBody>
      </p:sp>
      <p:sp>
        <p:nvSpPr>
          <p:cNvPr id="40" name="Rectangle 39"/>
          <p:cNvSpPr/>
          <p:nvPr/>
        </p:nvSpPr>
        <p:spPr>
          <a:xfrm>
            <a:off x="7168099" y="5679326"/>
            <a:ext cx="3139001" cy="369332"/>
          </a:xfrm>
          <a:prstGeom prst="rect">
            <a:avLst/>
          </a:prstGeom>
        </p:spPr>
        <p:txBody>
          <a:bodyPr wrap="none">
            <a:spAutoFit/>
          </a:bodyPr>
          <a:lstStyle/>
          <a:p>
            <a:r>
              <a:rPr lang="es-ES" b="1" dirty="0">
                <a:solidFill>
                  <a:srgbClr val="203864"/>
                </a:solidFill>
              </a:rPr>
              <a:t>puede</a:t>
            </a:r>
            <a:r>
              <a:rPr lang="es-ES" dirty="0">
                <a:solidFill>
                  <a:srgbClr val="203864"/>
                </a:solidFill>
              </a:rPr>
              <a:t> tener mucha lluvia.</a:t>
            </a:r>
          </a:p>
        </p:txBody>
      </p:sp>
    </p:spTree>
    <p:extLst>
      <p:ext uri="{BB962C8B-B14F-4D97-AF65-F5344CB8AC3E}">
        <p14:creationId xmlns:p14="http://schemas.microsoft.com/office/powerpoint/2010/main" val="19356487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788" y="5324303"/>
            <a:ext cx="12477240" cy="461665"/>
          </a:xfrm>
          <a:prstGeom prst="rect">
            <a:avLst/>
          </a:prstGeom>
        </p:spPr>
        <p:txBody>
          <a:bodyPr wrap="square">
            <a:spAutoFit/>
          </a:bodyPr>
          <a:lstStyle/>
          <a:p>
            <a:r>
              <a:rPr lang="es-ES" sz="2400" dirty="0" smtClean="0">
                <a:solidFill>
                  <a:srgbClr val="203864"/>
                </a:solidFill>
              </a:rPr>
              <a:t>5. El </a:t>
            </a:r>
            <a:r>
              <a:rPr lang="es-ES" sz="2400" dirty="0">
                <a:solidFill>
                  <a:srgbClr val="203864"/>
                </a:solidFill>
              </a:rPr>
              <a:t>aymara y el quechua </a:t>
            </a:r>
            <a:r>
              <a:rPr lang="es-ES" sz="2400" b="1" dirty="0">
                <a:solidFill>
                  <a:srgbClr val="203864"/>
                </a:solidFill>
              </a:rPr>
              <a:t>pueden</a:t>
            </a:r>
            <a:r>
              <a:rPr lang="es-ES" sz="2400" dirty="0">
                <a:solidFill>
                  <a:srgbClr val="203864"/>
                </a:solidFill>
              </a:rPr>
              <a:t> ser importantes en las escuelas.</a:t>
            </a:r>
          </a:p>
        </p:txBody>
      </p:sp>
      <p:sp>
        <p:nvSpPr>
          <p:cNvPr id="3" name="Rectangle 2"/>
          <p:cNvSpPr/>
          <p:nvPr/>
        </p:nvSpPr>
        <p:spPr>
          <a:xfrm>
            <a:off x="251791" y="4195953"/>
            <a:ext cx="9969286" cy="461665"/>
          </a:xfrm>
          <a:prstGeom prst="rect">
            <a:avLst/>
          </a:prstGeom>
        </p:spPr>
        <p:txBody>
          <a:bodyPr wrap="square">
            <a:spAutoFit/>
          </a:bodyPr>
          <a:lstStyle/>
          <a:p>
            <a:pPr lvl="0">
              <a:defRPr/>
            </a:pPr>
            <a:r>
              <a:rPr lang="es-ES" sz="2400" dirty="0" smtClean="0">
                <a:solidFill>
                  <a:srgbClr val="203864"/>
                </a:solidFill>
              </a:rPr>
              <a:t>4. Las montañas </a:t>
            </a:r>
            <a:r>
              <a:rPr lang="es-ES" sz="2400" b="1" dirty="0" smtClean="0">
                <a:solidFill>
                  <a:srgbClr val="203864"/>
                </a:solidFill>
              </a:rPr>
              <a:t>tienen</a:t>
            </a:r>
            <a:r>
              <a:rPr lang="es-ES" sz="2400" b="1" i="1" dirty="0">
                <a:solidFill>
                  <a:srgbClr val="203864"/>
                </a:solidFill>
              </a:rPr>
              <a:t> </a:t>
            </a:r>
            <a:r>
              <a:rPr lang="es-ES" sz="2400" dirty="0" smtClean="0">
                <a:solidFill>
                  <a:srgbClr val="203864"/>
                </a:solidFill>
              </a:rPr>
              <a:t>una altura de seis mil metros.</a:t>
            </a:r>
            <a:endParaRPr lang="es-ES" sz="2400" dirty="0">
              <a:solidFill>
                <a:srgbClr val="203864"/>
              </a:solidFill>
            </a:endParaRPr>
          </a:p>
        </p:txBody>
      </p:sp>
      <p:sp>
        <p:nvSpPr>
          <p:cNvPr id="4" name="Rectangle 3"/>
          <p:cNvSpPr/>
          <p:nvPr/>
        </p:nvSpPr>
        <p:spPr>
          <a:xfrm>
            <a:off x="251789" y="1850379"/>
            <a:ext cx="9014302" cy="461665"/>
          </a:xfrm>
          <a:prstGeom prst="rect">
            <a:avLst/>
          </a:prstGeom>
        </p:spPr>
        <p:txBody>
          <a:bodyPr wrap="square">
            <a:spAutoFit/>
          </a:bodyPr>
          <a:lstStyle/>
          <a:p>
            <a:r>
              <a:rPr lang="es-ES" sz="2400" dirty="0" smtClean="0">
                <a:solidFill>
                  <a:srgbClr val="203864"/>
                </a:solidFill>
              </a:rPr>
              <a:t>2. Un </a:t>
            </a:r>
            <a:r>
              <a:rPr lang="es-ES" sz="2400" dirty="0">
                <a:solidFill>
                  <a:srgbClr val="203864"/>
                </a:solidFill>
              </a:rPr>
              <a:t>paisaje seco </a:t>
            </a:r>
            <a:r>
              <a:rPr lang="es-ES" sz="2400" b="1" dirty="0">
                <a:solidFill>
                  <a:srgbClr val="203864"/>
                </a:solidFill>
              </a:rPr>
              <a:t>cubre</a:t>
            </a:r>
            <a:r>
              <a:rPr lang="es-ES" sz="2400" dirty="0">
                <a:solidFill>
                  <a:srgbClr val="203864"/>
                </a:solidFill>
              </a:rPr>
              <a:t> la parte alta de la región.</a:t>
            </a:r>
          </a:p>
        </p:txBody>
      </p:sp>
      <p:sp>
        <p:nvSpPr>
          <p:cNvPr id="5" name="Rectangle 4"/>
          <p:cNvSpPr/>
          <p:nvPr/>
        </p:nvSpPr>
        <p:spPr>
          <a:xfrm>
            <a:off x="251789" y="3018764"/>
            <a:ext cx="8329470" cy="461665"/>
          </a:xfrm>
          <a:prstGeom prst="rect">
            <a:avLst/>
          </a:prstGeom>
        </p:spPr>
        <p:txBody>
          <a:bodyPr wrap="square">
            <a:spAutoFit/>
          </a:bodyPr>
          <a:lstStyle/>
          <a:p>
            <a:r>
              <a:rPr lang="es-ES" sz="2400" dirty="0" smtClean="0">
                <a:solidFill>
                  <a:srgbClr val="203864"/>
                </a:solidFill>
              </a:rPr>
              <a:t>3. Bolivia </a:t>
            </a:r>
            <a:r>
              <a:rPr lang="es-ES" sz="2400" b="1" dirty="0">
                <a:solidFill>
                  <a:srgbClr val="203864"/>
                </a:solidFill>
              </a:rPr>
              <a:t>tiene</a:t>
            </a:r>
            <a:r>
              <a:rPr lang="es-ES" sz="2400" dirty="0">
                <a:solidFill>
                  <a:srgbClr val="203864"/>
                </a:solidFill>
              </a:rPr>
              <a:t> una frontera con </a:t>
            </a:r>
            <a:r>
              <a:rPr lang="es-ES" sz="2400" dirty="0" smtClean="0">
                <a:solidFill>
                  <a:srgbClr val="203864"/>
                </a:solidFill>
              </a:rPr>
              <a:t>cinco </a:t>
            </a:r>
            <a:r>
              <a:rPr lang="es-ES" sz="2400" dirty="0">
                <a:solidFill>
                  <a:srgbClr val="203864"/>
                </a:solidFill>
              </a:rPr>
              <a:t>países.</a:t>
            </a:r>
          </a:p>
        </p:txBody>
      </p:sp>
      <p:sp>
        <p:nvSpPr>
          <p:cNvPr id="12" name="Rectangle 11"/>
          <p:cNvSpPr/>
          <p:nvPr/>
        </p:nvSpPr>
        <p:spPr>
          <a:xfrm>
            <a:off x="251788" y="5682437"/>
            <a:ext cx="9014302" cy="461665"/>
          </a:xfrm>
          <a:prstGeom prst="rect">
            <a:avLst/>
          </a:prstGeom>
        </p:spPr>
        <p:txBody>
          <a:bodyPr wrap="square">
            <a:spAutoFit/>
          </a:bodyPr>
          <a:lstStyle/>
          <a:p>
            <a:r>
              <a:rPr lang="es-ES" sz="2400" i="1" dirty="0" smtClean="0">
                <a:solidFill>
                  <a:srgbClr val="203864"/>
                </a:solidFill>
              </a:rPr>
              <a:t>Aymara and Quechua can be important in schools.</a:t>
            </a:r>
            <a:endParaRPr lang="es-ES" sz="2400" i="1" dirty="0">
              <a:solidFill>
                <a:srgbClr val="203864"/>
              </a:solidFill>
            </a:endParaRPr>
          </a:p>
        </p:txBody>
      </p:sp>
      <p:sp>
        <p:nvSpPr>
          <p:cNvPr id="13" name="Rectangle 12"/>
          <p:cNvSpPr/>
          <p:nvPr/>
        </p:nvSpPr>
        <p:spPr>
          <a:xfrm>
            <a:off x="251788" y="4557503"/>
            <a:ext cx="9014302" cy="461665"/>
          </a:xfrm>
          <a:prstGeom prst="rect">
            <a:avLst/>
          </a:prstGeom>
        </p:spPr>
        <p:txBody>
          <a:bodyPr wrap="square">
            <a:spAutoFit/>
          </a:bodyPr>
          <a:lstStyle/>
          <a:p>
            <a:r>
              <a:rPr lang="es-ES" sz="2400" i="1" dirty="0" err="1" smtClean="0">
                <a:solidFill>
                  <a:srgbClr val="203864"/>
                </a:solidFill>
              </a:rPr>
              <a:t>The</a:t>
            </a:r>
            <a:r>
              <a:rPr lang="es-ES" sz="2400" i="1" dirty="0" smtClean="0">
                <a:solidFill>
                  <a:srgbClr val="203864"/>
                </a:solidFill>
              </a:rPr>
              <a:t> </a:t>
            </a:r>
            <a:r>
              <a:rPr lang="es-ES" sz="2400" i="1" dirty="0" err="1" smtClean="0">
                <a:solidFill>
                  <a:srgbClr val="203864"/>
                </a:solidFill>
              </a:rPr>
              <a:t>mountains</a:t>
            </a:r>
            <a:r>
              <a:rPr lang="es-ES" sz="2400" i="1" dirty="0" smtClean="0">
                <a:solidFill>
                  <a:srgbClr val="203864"/>
                </a:solidFill>
              </a:rPr>
              <a:t> </a:t>
            </a:r>
            <a:r>
              <a:rPr lang="es-ES" sz="2400" i="1" dirty="0" err="1" smtClean="0">
                <a:solidFill>
                  <a:srgbClr val="203864"/>
                </a:solidFill>
              </a:rPr>
              <a:t>have</a:t>
            </a:r>
            <a:r>
              <a:rPr lang="es-ES" sz="2400" i="1" dirty="0" smtClean="0">
                <a:solidFill>
                  <a:srgbClr val="203864"/>
                </a:solidFill>
              </a:rPr>
              <a:t> </a:t>
            </a:r>
            <a:r>
              <a:rPr lang="es-ES" sz="2400" i="1" dirty="0" err="1" smtClean="0">
                <a:solidFill>
                  <a:srgbClr val="203864"/>
                </a:solidFill>
              </a:rPr>
              <a:t>an</a:t>
            </a:r>
            <a:r>
              <a:rPr lang="es-ES" sz="2400" i="1" dirty="0" smtClean="0">
                <a:solidFill>
                  <a:srgbClr val="203864"/>
                </a:solidFill>
              </a:rPr>
              <a:t> </a:t>
            </a:r>
            <a:r>
              <a:rPr lang="es-ES" sz="2400" i="1" dirty="0" err="1" smtClean="0">
                <a:solidFill>
                  <a:srgbClr val="203864"/>
                </a:solidFill>
              </a:rPr>
              <a:t>altitude</a:t>
            </a:r>
            <a:r>
              <a:rPr lang="es-ES" sz="2400" i="1" dirty="0" smtClean="0">
                <a:solidFill>
                  <a:srgbClr val="203864"/>
                </a:solidFill>
              </a:rPr>
              <a:t> of </a:t>
            </a:r>
            <a:r>
              <a:rPr lang="es-ES" sz="2400" i="1" dirty="0" err="1" smtClean="0">
                <a:solidFill>
                  <a:srgbClr val="203864"/>
                </a:solidFill>
              </a:rPr>
              <a:t>six</a:t>
            </a:r>
            <a:r>
              <a:rPr lang="es-ES" sz="2400" i="1" dirty="0" smtClean="0">
                <a:solidFill>
                  <a:srgbClr val="203864"/>
                </a:solidFill>
              </a:rPr>
              <a:t> </a:t>
            </a:r>
            <a:r>
              <a:rPr lang="es-ES" sz="2400" i="1" dirty="0" err="1" smtClean="0">
                <a:solidFill>
                  <a:srgbClr val="203864"/>
                </a:solidFill>
              </a:rPr>
              <a:t>thousand</a:t>
            </a:r>
            <a:r>
              <a:rPr lang="es-ES" sz="2400" i="1" dirty="0" smtClean="0">
                <a:solidFill>
                  <a:srgbClr val="203864"/>
                </a:solidFill>
              </a:rPr>
              <a:t> metres.</a:t>
            </a:r>
            <a:endParaRPr lang="es-ES" sz="2400" i="1" dirty="0">
              <a:solidFill>
                <a:srgbClr val="203864"/>
              </a:solidFill>
            </a:endParaRPr>
          </a:p>
        </p:txBody>
      </p:sp>
      <p:sp>
        <p:nvSpPr>
          <p:cNvPr id="14" name="Rectangle 13"/>
          <p:cNvSpPr/>
          <p:nvPr/>
        </p:nvSpPr>
        <p:spPr>
          <a:xfrm>
            <a:off x="251788" y="2223756"/>
            <a:ext cx="9014302" cy="461665"/>
          </a:xfrm>
          <a:prstGeom prst="rect">
            <a:avLst/>
          </a:prstGeom>
        </p:spPr>
        <p:txBody>
          <a:bodyPr wrap="square">
            <a:spAutoFit/>
          </a:bodyPr>
          <a:lstStyle/>
          <a:p>
            <a:r>
              <a:rPr lang="es-ES" sz="2400" i="1" dirty="0" err="1" smtClean="0">
                <a:solidFill>
                  <a:srgbClr val="203864"/>
                </a:solidFill>
              </a:rPr>
              <a:t>The</a:t>
            </a:r>
            <a:r>
              <a:rPr lang="es-ES" sz="2400" i="1" dirty="0" smtClean="0">
                <a:solidFill>
                  <a:srgbClr val="203864"/>
                </a:solidFill>
              </a:rPr>
              <a:t> </a:t>
            </a:r>
            <a:r>
              <a:rPr lang="es-ES" sz="2400" i="1" dirty="0" err="1" smtClean="0">
                <a:solidFill>
                  <a:srgbClr val="203864"/>
                </a:solidFill>
              </a:rPr>
              <a:t>dry</a:t>
            </a:r>
            <a:r>
              <a:rPr lang="es-ES" sz="2400" i="1" dirty="0" smtClean="0">
                <a:solidFill>
                  <a:srgbClr val="203864"/>
                </a:solidFill>
              </a:rPr>
              <a:t> </a:t>
            </a:r>
            <a:r>
              <a:rPr lang="es-ES" sz="2400" i="1" dirty="0" err="1" smtClean="0">
                <a:solidFill>
                  <a:srgbClr val="203864"/>
                </a:solidFill>
              </a:rPr>
              <a:t>landscape</a:t>
            </a:r>
            <a:r>
              <a:rPr lang="es-ES" sz="2400" i="1" dirty="0" smtClean="0">
                <a:solidFill>
                  <a:srgbClr val="203864"/>
                </a:solidFill>
              </a:rPr>
              <a:t> </a:t>
            </a:r>
            <a:r>
              <a:rPr lang="es-ES" sz="2400" i="1" dirty="0" err="1" smtClean="0">
                <a:solidFill>
                  <a:srgbClr val="203864"/>
                </a:solidFill>
              </a:rPr>
              <a:t>covers</a:t>
            </a:r>
            <a:r>
              <a:rPr lang="es-ES" sz="2400" i="1" dirty="0" smtClean="0">
                <a:solidFill>
                  <a:srgbClr val="203864"/>
                </a:solidFill>
              </a:rPr>
              <a:t> </a:t>
            </a:r>
            <a:r>
              <a:rPr lang="es-ES" sz="2400" i="1" dirty="0" err="1" smtClean="0">
                <a:solidFill>
                  <a:srgbClr val="203864"/>
                </a:solidFill>
              </a:rPr>
              <a:t>the</a:t>
            </a:r>
            <a:r>
              <a:rPr lang="es-ES" sz="2400" i="1" dirty="0" smtClean="0">
                <a:solidFill>
                  <a:srgbClr val="203864"/>
                </a:solidFill>
              </a:rPr>
              <a:t> </a:t>
            </a:r>
            <a:r>
              <a:rPr lang="es-ES" sz="2400" i="1" dirty="0" err="1" smtClean="0">
                <a:solidFill>
                  <a:srgbClr val="203864"/>
                </a:solidFill>
              </a:rPr>
              <a:t>high</a:t>
            </a:r>
            <a:r>
              <a:rPr lang="es-ES" sz="2400" i="1" dirty="0" smtClean="0">
                <a:solidFill>
                  <a:srgbClr val="203864"/>
                </a:solidFill>
              </a:rPr>
              <a:t> </a:t>
            </a:r>
            <a:r>
              <a:rPr lang="es-ES" sz="2400" i="1" dirty="0" err="1" smtClean="0">
                <a:solidFill>
                  <a:srgbClr val="203864"/>
                </a:solidFill>
              </a:rPr>
              <a:t>part</a:t>
            </a:r>
            <a:r>
              <a:rPr lang="es-ES" sz="2400" i="1" dirty="0" smtClean="0">
                <a:solidFill>
                  <a:srgbClr val="203864"/>
                </a:solidFill>
              </a:rPr>
              <a:t> of </a:t>
            </a:r>
            <a:r>
              <a:rPr lang="es-ES" sz="2400" i="1" dirty="0" err="1" smtClean="0">
                <a:solidFill>
                  <a:srgbClr val="203864"/>
                </a:solidFill>
              </a:rPr>
              <a:t>the</a:t>
            </a:r>
            <a:r>
              <a:rPr lang="es-ES" sz="2400" i="1" dirty="0" smtClean="0">
                <a:solidFill>
                  <a:srgbClr val="203864"/>
                </a:solidFill>
              </a:rPr>
              <a:t> región.</a:t>
            </a:r>
            <a:endParaRPr lang="es-ES" sz="2400" i="1" dirty="0">
              <a:solidFill>
                <a:srgbClr val="203864"/>
              </a:solidFill>
            </a:endParaRPr>
          </a:p>
        </p:txBody>
      </p:sp>
      <p:sp>
        <p:nvSpPr>
          <p:cNvPr id="15" name="Rectangle 14"/>
          <p:cNvSpPr/>
          <p:nvPr/>
        </p:nvSpPr>
        <p:spPr>
          <a:xfrm>
            <a:off x="251788" y="3383008"/>
            <a:ext cx="9014302" cy="461665"/>
          </a:xfrm>
          <a:prstGeom prst="rect">
            <a:avLst/>
          </a:prstGeom>
        </p:spPr>
        <p:txBody>
          <a:bodyPr wrap="square">
            <a:spAutoFit/>
          </a:bodyPr>
          <a:lstStyle/>
          <a:p>
            <a:r>
              <a:rPr lang="es-ES" sz="2400" i="1" dirty="0" smtClean="0">
                <a:solidFill>
                  <a:srgbClr val="203864"/>
                </a:solidFill>
              </a:rPr>
              <a:t>Bolivia has a </a:t>
            </a:r>
            <a:r>
              <a:rPr lang="es-ES" sz="2400" i="1" dirty="0" err="1" smtClean="0">
                <a:solidFill>
                  <a:srgbClr val="203864"/>
                </a:solidFill>
              </a:rPr>
              <a:t>border</a:t>
            </a:r>
            <a:r>
              <a:rPr lang="es-ES" sz="2400" i="1" dirty="0" smtClean="0">
                <a:solidFill>
                  <a:srgbClr val="203864"/>
                </a:solidFill>
              </a:rPr>
              <a:t> </a:t>
            </a:r>
            <a:r>
              <a:rPr lang="es-ES" sz="2400" i="1" dirty="0" err="1" smtClean="0">
                <a:solidFill>
                  <a:srgbClr val="203864"/>
                </a:solidFill>
              </a:rPr>
              <a:t>with</a:t>
            </a:r>
            <a:r>
              <a:rPr lang="es-ES" sz="2400" i="1" dirty="0" smtClean="0">
                <a:solidFill>
                  <a:srgbClr val="203864"/>
                </a:solidFill>
              </a:rPr>
              <a:t> </a:t>
            </a:r>
            <a:r>
              <a:rPr lang="es-ES" sz="2400" i="1" dirty="0" err="1" smtClean="0">
                <a:solidFill>
                  <a:srgbClr val="203864"/>
                </a:solidFill>
              </a:rPr>
              <a:t>five</a:t>
            </a:r>
            <a:r>
              <a:rPr lang="es-ES" sz="2400" i="1" dirty="0" smtClean="0">
                <a:solidFill>
                  <a:srgbClr val="203864"/>
                </a:solidFill>
              </a:rPr>
              <a:t> </a:t>
            </a:r>
            <a:r>
              <a:rPr lang="es-ES" sz="2400" i="1" dirty="0" err="1" smtClean="0">
                <a:solidFill>
                  <a:srgbClr val="203864"/>
                </a:solidFill>
              </a:rPr>
              <a:t>countries</a:t>
            </a:r>
            <a:r>
              <a:rPr lang="es-ES" sz="2400" i="1" dirty="0" smtClean="0">
                <a:solidFill>
                  <a:srgbClr val="203864"/>
                </a:solidFill>
              </a:rPr>
              <a:t>.</a:t>
            </a:r>
            <a:endParaRPr lang="es-ES" sz="2400" i="1" dirty="0">
              <a:solidFill>
                <a:srgbClr val="203864"/>
              </a:solidFill>
            </a:endParaRPr>
          </a:p>
        </p:txBody>
      </p:sp>
      <p:sp>
        <p:nvSpPr>
          <p:cNvPr id="18" name="Rectangle 17"/>
          <p:cNvSpPr/>
          <p:nvPr/>
        </p:nvSpPr>
        <p:spPr>
          <a:xfrm>
            <a:off x="11012655" y="310308"/>
            <a:ext cx="867545" cy="461665"/>
          </a:xfrm>
          <a:prstGeom prst="rect">
            <a:avLst/>
          </a:prstGeom>
        </p:spPr>
        <p:txBody>
          <a:bodyPr wrap="none">
            <a:spAutoFit/>
          </a:bodyPr>
          <a:lstStyle/>
          <a:p>
            <a:r>
              <a:rPr lang="en-GB" sz="2400" b="1" dirty="0">
                <a:solidFill>
                  <a:schemeClr val="accent5">
                    <a:lumMod val="50000"/>
                  </a:schemeClr>
                </a:solidFill>
              </a:rPr>
              <a:t>[1/2]</a:t>
            </a:r>
          </a:p>
        </p:txBody>
      </p:sp>
      <p:sp>
        <p:nvSpPr>
          <p:cNvPr id="19" name="Rectangle 18"/>
          <p:cNvSpPr/>
          <p:nvPr/>
        </p:nvSpPr>
        <p:spPr>
          <a:xfrm>
            <a:off x="251789" y="688378"/>
            <a:ext cx="9014302" cy="461665"/>
          </a:xfrm>
          <a:prstGeom prst="rect">
            <a:avLst/>
          </a:prstGeom>
        </p:spPr>
        <p:txBody>
          <a:bodyPr wrap="square">
            <a:spAutoFit/>
          </a:bodyPr>
          <a:lstStyle/>
          <a:p>
            <a:r>
              <a:rPr lang="es-ES" sz="2400" dirty="0" smtClean="0">
                <a:solidFill>
                  <a:srgbClr val="203864"/>
                </a:solidFill>
              </a:rPr>
              <a:t>1. El calor desaparece en la parte alta del país.</a:t>
            </a:r>
            <a:endParaRPr lang="es-ES" sz="2400" dirty="0">
              <a:solidFill>
                <a:srgbClr val="203864"/>
              </a:solidFill>
            </a:endParaRPr>
          </a:p>
        </p:txBody>
      </p:sp>
      <p:sp>
        <p:nvSpPr>
          <p:cNvPr id="20" name="Rectangle 19"/>
          <p:cNvSpPr/>
          <p:nvPr/>
        </p:nvSpPr>
        <p:spPr>
          <a:xfrm>
            <a:off x="251788" y="1058597"/>
            <a:ext cx="9014302" cy="461665"/>
          </a:xfrm>
          <a:prstGeom prst="rect">
            <a:avLst/>
          </a:prstGeom>
        </p:spPr>
        <p:txBody>
          <a:bodyPr wrap="square">
            <a:spAutoFit/>
          </a:bodyPr>
          <a:lstStyle/>
          <a:p>
            <a:r>
              <a:rPr lang="es-ES" sz="2400" i="1" dirty="0" err="1" smtClean="0">
                <a:solidFill>
                  <a:srgbClr val="203864"/>
                </a:solidFill>
              </a:rPr>
              <a:t>The</a:t>
            </a:r>
            <a:r>
              <a:rPr lang="es-ES" sz="2400" i="1" dirty="0" smtClean="0">
                <a:solidFill>
                  <a:srgbClr val="203864"/>
                </a:solidFill>
              </a:rPr>
              <a:t> </a:t>
            </a:r>
            <a:r>
              <a:rPr lang="es-ES" sz="2400" i="1" dirty="0" err="1" smtClean="0">
                <a:solidFill>
                  <a:srgbClr val="203864"/>
                </a:solidFill>
              </a:rPr>
              <a:t>heat</a:t>
            </a:r>
            <a:r>
              <a:rPr lang="es-ES" sz="2400" i="1" dirty="0" smtClean="0">
                <a:solidFill>
                  <a:srgbClr val="203864"/>
                </a:solidFill>
              </a:rPr>
              <a:t> </a:t>
            </a:r>
            <a:r>
              <a:rPr lang="es-ES" sz="2400" i="1" dirty="0" err="1" smtClean="0">
                <a:solidFill>
                  <a:srgbClr val="203864"/>
                </a:solidFill>
              </a:rPr>
              <a:t>disappears</a:t>
            </a:r>
            <a:r>
              <a:rPr lang="es-ES" sz="2400" i="1" dirty="0" smtClean="0">
                <a:solidFill>
                  <a:srgbClr val="203864"/>
                </a:solidFill>
              </a:rPr>
              <a:t> in </a:t>
            </a:r>
            <a:r>
              <a:rPr lang="es-ES" sz="2400" i="1" dirty="0" err="1" smtClean="0">
                <a:solidFill>
                  <a:srgbClr val="203864"/>
                </a:solidFill>
              </a:rPr>
              <a:t>the</a:t>
            </a:r>
            <a:r>
              <a:rPr lang="es-ES" sz="2400" i="1" dirty="0" smtClean="0">
                <a:solidFill>
                  <a:srgbClr val="203864"/>
                </a:solidFill>
              </a:rPr>
              <a:t> </a:t>
            </a:r>
            <a:r>
              <a:rPr lang="es-ES" sz="2400" i="1" dirty="0" err="1" smtClean="0">
                <a:solidFill>
                  <a:srgbClr val="203864"/>
                </a:solidFill>
              </a:rPr>
              <a:t>high</a:t>
            </a:r>
            <a:r>
              <a:rPr lang="es-ES" sz="2400" i="1" dirty="0" smtClean="0">
                <a:solidFill>
                  <a:srgbClr val="203864"/>
                </a:solidFill>
              </a:rPr>
              <a:t> </a:t>
            </a:r>
            <a:r>
              <a:rPr lang="es-ES" sz="2400" i="1" dirty="0" err="1" smtClean="0">
                <a:solidFill>
                  <a:srgbClr val="203864"/>
                </a:solidFill>
              </a:rPr>
              <a:t>part</a:t>
            </a:r>
            <a:r>
              <a:rPr lang="es-ES" sz="2400" i="1" dirty="0" smtClean="0">
                <a:solidFill>
                  <a:srgbClr val="203864"/>
                </a:solidFill>
              </a:rPr>
              <a:t> of </a:t>
            </a:r>
            <a:r>
              <a:rPr lang="es-ES" sz="2400" i="1" dirty="0" err="1" smtClean="0">
                <a:solidFill>
                  <a:srgbClr val="203864"/>
                </a:solidFill>
              </a:rPr>
              <a:t>the</a:t>
            </a:r>
            <a:r>
              <a:rPr lang="es-ES" sz="2400" i="1" dirty="0" smtClean="0">
                <a:solidFill>
                  <a:srgbClr val="203864"/>
                </a:solidFill>
              </a:rPr>
              <a:t> country.</a:t>
            </a:r>
            <a:endParaRPr lang="es-ES" sz="2400" i="1" dirty="0">
              <a:solidFill>
                <a:srgbClr val="203864"/>
              </a:solidFill>
            </a:endParaRPr>
          </a:p>
        </p:txBody>
      </p:sp>
      <p:sp>
        <p:nvSpPr>
          <p:cNvPr id="6" name="Title 5"/>
          <p:cNvSpPr>
            <a:spLocks noGrp="1"/>
          </p:cNvSpPr>
          <p:nvPr>
            <p:ph type="title" idx="4294967295"/>
          </p:nvPr>
        </p:nvSpPr>
        <p:spPr>
          <a:xfrm>
            <a:off x="251788" y="-218720"/>
            <a:ext cx="10515600" cy="1325563"/>
          </a:xfrm>
        </p:spPr>
        <p:txBody>
          <a:bodyPr>
            <a:normAutofit/>
          </a:bodyPr>
          <a:lstStyle/>
          <a:p>
            <a:r>
              <a:rPr lang="en-GB" sz="2800" b="1" dirty="0" err="1" smtClean="0"/>
              <a:t>Solución</a:t>
            </a:r>
            <a:endParaRPr lang="en-GB" sz="2800" b="1" dirty="0"/>
          </a:p>
        </p:txBody>
      </p:sp>
    </p:spTree>
    <p:extLst>
      <p:ext uri="{BB962C8B-B14F-4D97-AF65-F5344CB8AC3E}">
        <p14:creationId xmlns:p14="http://schemas.microsoft.com/office/powerpoint/2010/main" val="141009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2" grpId="0"/>
      <p:bldP spid="13" grpId="0"/>
      <p:bldP spid="14" grpId="0"/>
      <p:bldP spid="15"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789" y="1865755"/>
            <a:ext cx="9014302" cy="461665"/>
          </a:xfrm>
          <a:prstGeom prst="rect">
            <a:avLst/>
          </a:prstGeom>
        </p:spPr>
        <p:txBody>
          <a:bodyPr wrap="square">
            <a:spAutoFit/>
          </a:bodyPr>
          <a:lstStyle/>
          <a:p>
            <a:r>
              <a:rPr lang="es-ES" sz="2400" dirty="0" smtClean="0">
                <a:solidFill>
                  <a:srgbClr val="203864"/>
                </a:solidFill>
              </a:rPr>
              <a:t>7. Colombia </a:t>
            </a:r>
            <a:r>
              <a:rPr lang="es-ES" sz="2400" b="1" dirty="0" smtClean="0">
                <a:solidFill>
                  <a:srgbClr val="203864"/>
                </a:solidFill>
              </a:rPr>
              <a:t>no tiene </a:t>
            </a:r>
            <a:r>
              <a:rPr lang="es-ES" sz="2400" dirty="0" smtClean="0">
                <a:solidFill>
                  <a:srgbClr val="203864"/>
                </a:solidFill>
              </a:rPr>
              <a:t>una frontera con Bolivia. </a:t>
            </a:r>
            <a:endParaRPr lang="es-ES" sz="2400" dirty="0">
              <a:solidFill>
                <a:srgbClr val="203864"/>
              </a:solidFill>
            </a:endParaRPr>
          </a:p>
        </p:txBody>
      </p:sp>
      <p:sp>
        <p:nvSpPr>
          <p:cNvPr id="5" name="Rectangle 4"/>
          <p:cNvSpPr/>
          <p:nvPr/>
        </p:nvSpPr>
        <p:spPr>
          <a:xfrm>
            <a:off x="251789" y="2970033"/>
            <a:ext cx="8329470" cy="461665"/>
          </a:xfrm>
          <a:prstGeom prst="rect">
            <a:avLst/>
          </a:prstGeom>
        </p:spPr>
        <p:txBody>
          <a:bodyPr wrap="square">
            <a:spAutoFit/>
          </a:bodyPr>
          <a:lstStyle/>
          <a:p>
            <a:r>
              <a:rPr lang="es-ES" sz="2400" dirty="0" smtClean="0">
                <a:solidFill>
                  <a:srgbClr val="203864"/>
                </a:solidFill>
              </a:rPr>
              <a:t>8. El clima </a:t>
            </a:r>
            <a:r>
              <a:rPr lang="es-ES" sz="2400" b="1" dirty="0" smtClean="0">
                <a:solidFill>
                  <a:srgbClr val="203864"/>
                </a:solidFill>
              </a:rPr>
              <a:t>puede</a:t>
            </a:r>
            <a:r>
              <a:rPr lang="es-ES" sz="2400" dirty="0" smtClean="0">
                <a:solidFill>
                  <a:srgbClr val="203864"/>
                </a:solidFill>
              </a:rPr>
              <a:t> cambiar mucho, según la región.</a:t>
            </a:r>
            <a:endParaRPr lang="es-ES" sz="2400" dirty="0">
              <a:solidFill>
                <a:srgbClr val="203864"/>
              </a:solidFill>
            </a:endParaRPr>
          </a:p>
        </p:txBody>
      </p:sp>
      <p:sp>
        <p:nvSpPr>
          <p:cNvPr id="14" name="Rectangle 13"/>
          <p:cNvSpPr/>
          <p:nvPr/>
        </p:nvSpPr>
        <p:spPr>
          <a:xfrm>
            <a:off x="251787" y="2207720"/>
            <a:ext cx="9014302" cy="461665"/>
          </a:xfrm>
          <a:prstGeom prst="rect">
            <a:avLst/>
          </a:prstGeom>
        </p:spPr>
        <p:txBody>
          <a:bodyPr wrap="square">
            <a:spAutoFit/>
          </a:bodyPr>
          <a:lstStyle/>
          <a:p>
            <a:r>
              <a:rPr lang="es-ES" sz="2400" i="1" dirty="0" smtClean="0">
                <a:solidFill>
                  <a:srgbClr val="203864"/>
                </a:solidFill>
              </a:rPr>
              <a:t>Colombia </a:t>
            </a:r>
            <a:r>
              <a:rPr lang="es-ES" sz="2400" b="1" i="1" dirty="0" err="1" smtClean="0">
                <a:solidFill>
                  <a:srgbClr val="203864"/>
                </a:solidFill>
              </a:rPr>
              <a:t>doesn’t</a:t>
            </a:r>
            <a:r>
              <a:rPr lang="es-ES" sz="2400" b="1" i="1" dirty="0" smtClean="0">
                <a:solidFill>
                  <a:srgbClr val="203864"/>
                </a:solidFill>
              </a:rPr>
              <a:t> </a:t>
            </a:r>
            <a:r>
              <a:rPr lang="es-ES" sz="2400" b="1" i="1" dirty="0" err="1" smtClean="0">
                <a:solidFill>
                  <a:srgbClr val="203864"/>
                </a:solidFill>
              </a:rPr>
              <a:t>have</a:t>
            </a:r>
            <a:r>
              <a:rPr lang="es-ES" sz="2400" b="1" i="1" dirty="0" smtClean="0">
                <a:solidFill>
                  <a:srgbClr val="203864"/>
                </a:solidFill>
              </a:rPr>
              <a:t> </a:t>
            </a:r>
            <a:r>
              <a:rPr lang="es-ES" sz="2400" i="1" dirty="0" smtClean="0">
                <a:solidFill>
                  <a:srgbClr val="203864"/>
                </a:solidFill>
              </a:rPr>
              <a:t>a </a:t>
            </a:r>
            <a:r>
              <a:rPr lang="es-ES" sz="2400" i="1" dirty="0" err="1" smtClean="0">
                <a:solidFill>
                  <a:srgbClr val="203864"/>
                </a:solidFill>
              </a:rPr>
              <a:t>border</a:t>
            </a:r>
            <a:r>
              <a:rPr lang="es-ES" sz="2400" i="1" dirty="0" smtClean="0">
                <a:solidFill>
                  <a:srgbClr val="203864"/>
                </a:solidFill>
              </a:rPr>
              <a:t> </a:t>
            </a:r>
            <a:r>
              <a:rPr lang="es-ES" sz="2400" i="1" dirty="0" err="1" smtClean="0">
                <a:solidFill>
                  <a:srgbClr val="203864"/>
                </a:solidFill>
              </a:rPr>
              <a:t>with</a:t>
            </a:r>
            <a:r>
              <a:rPr lang="es-ES" sz="2400" i="1" dirty="0" smtClean="0">
                <a:solidFill>
                  <a:srgbClr val="203864"/>
                </a:solidFill>
              </a:rPr>
              <a:t> Bolivia.</a:t>
            </a:r>
            <a:endParaRPr lang="es-ES" sz="2400" i="1" dirty="0">
              <a:solidFill>
                <a:srgbClr val="203864"/>
              </a:solidFill>
            </a:endParaRPr>
          </a:p>
        </p:txBody>
      </p:sp>
      <p:sp>
        <p:nvSpPr>
          <p:cNvPr id="15" name="Rectangle 14"/>
          <p:cNvSpPr/>
          <p:nvPr/>
        </p:nvSpPr>
        <p:spPr>
          <a:xfrm>
            <a:off x="251787" y="3324669"/>
            <a:ext cx="9014302" cy="461665"/>
          </a:xfrm>
          <a:prstGeom prst="rect">
            <a:avLst/>
          </a:prstGeom>
        </p:spPr>
        <p:txBody>
          <a:bodyPr wrap="square">
            <a:spAutoFit/>
          </a:bodyPr>
          <a:lstStyle/>
          <a:p>
            <a:r>
              <a:rPr lang="es-ES" sz="2400" i="1" dirty="0" err="1" smtClean="0">
                <a:solidFill>
                  <a:srgbClr val="203864"/>
                </a:solidFill>
              </a:rPr>
              <a:t>The</a:t>
            </a:r>
            <a:r>
              <a:rPr lang="es-ES" sz="2400" i="1" dirty="0" smtClean="0">
                <a:solidFill>
                  <a:srgbClr val="203864"/>
                </a:solidFill>
              </a:rPr>
              <a:t> </a:t>
            </a:r>
            <a:r>
              <a:rPr lang="es-ES" sz="2400" i="1" dirty="0" err="1" smtClean="0">
                <a:solidFill>
                  <a:srgbClr val="203864"/>
                </a:solidFill>
              </a:rPr>
              <a:t>climate</a:t>
            </a:r>
            <a:r>
              <a:rPr lang="es-ES" sz="2400" i="1" dirty="0" smtClean="0">
                <a:solidFill>
                  <a:srgbClr val="203864"/>
                </a:solidFill>
              </a:rPr>
              <a:t> can </a:t>
            </a:r>
            <a:r>
              <a:rPr lang="es-ES" sz="2400" i="1" dirty="0" err="1" smtClean="0">
                <a:solidFill>
                  <a:srgbClr val="203864"/>
                </a:solidFill>
              </a:rPr>
              <a:t>change</a:t>
            </a:r>
            <a:r>
              <a:rPr lang="es-ES" sz="2400" i="1" dirty="0" smtClean="0">
                <a:solidFill>
                  <a:srgbClr val="203864"/>
                </a:solidFill>
              </a:rPr>
              <a:t> a </a:t>
            </a:r>
            <a:r>
              <a:rPr lang="es-ES" sz="2400" i="1" dirty="0" err="1" smtClean="0">
                <a:solidFill>
                  <a:srgbClr val="203864"/>
                </a:solidFill>
              </a:rPr>
              <a:t>lot</a:t>
            </a:r>
            <a:r>
              <a:rPr lang="es-ES" sz="2400" i="1" dirty="0" smtClean="0">
                <a:solidFill>
                  <a:srgbClr val="203864"/>
                </a:solidFill>
              </a:rPr>
              <a:t>, </a:t>
            </a:r>
            <a:r>
              <a:rPr lang="es-ES" sz="2400" i="1" dirty="0" err="1" smtClean="0">
                <a:solidFill>
                  <a:srgbClr val="203864"/>
                </a:solidFill>
              </a:rPr>
              <a:t>according</a:t>
            </a:r>
            <a:r>
              <a:rPr lang="es-ES" sz="2400" i="1" dirty="0" smtClean="0">
                <a:solidFill>
                  <a:srgbClr val="203864"/>
                </a:solidFill>
              </a:rPr>
              <a:t> to </a:t>
            </a:r>
            <a:r>
              <a:rPr lang="es-ES" sz="2400" i="1" dirty="0" err="1" smtClean="0">
                <a:solidFill>
                  <a:srgbClr val="203864"/>
                </a:solidFill>
              </a:rPr>
              <a:t>the</a:t>
            </a:r>
            <a:r>
              <a:rPr lang="es-ES" sz="2400" i="1" dirty="0" smtClean="0">
                <a:solidFill>
                  <a:srgbClr val="203864"/>
                </a:solidFill>
              </a:rPr>
              <a:t> </a:t>
            </a:r>
            <a:r>
              <a:rPr lang="es-ES" sz="2400" i="1" dirty="0" err="1" smtClean="0">
                <a:solidFill>
                  <a:srgbClr val="203864"/>
                </a:solidFill>
              </a:rPr>
              <a:t>region</a:t>
            </a:r>
            <a:r>
              <a:rPr lang="es-ES" sz="2400" i="1" dirty="0" smtClean="0">
                <a:solidFill>
                  <a:srgbClr val="203864"/>
                </a:solidFill>
              </a:rPr>
              <a:t>.</a:t>
            </a:r>
            <a:endParaRPr lang="es-ES" sz="2400" i="1" dirty="0">
              <a:solidFill>
                <a:srgbClr val="203864"/>
              </a:solidFill>
            </a:endParaRPr>
          </a:p>
        </p:txBody>
      </p:sp>
      <p:sp>
        <p:nvSpPr>
          <p:cNvPr id="18" name="Rectangle 17"/>
          <p:cNvSpPr/>
          <p:nvPr/>
        </p:nvSpPr>
        <p:spPr>
          <a:xfrm>
            <a:off x="11012655" y="310308"/>
            <a:ext cx="867545" cy="461665"/>
          </a:xfrm>
          <a:prstGeom prst="rect">
            <a:avLst/>
          </a:prstGeom>
        </p:spPr>
        <p:txBody>
          <a:bodyPr wrap="none">
            <a:spAutoFit/>
          </a:bodyPr>
          <a:lstStyle/>
          <a:p>
            <a:r>
              <a:rPr lang="en-GB" sz="2400" b="1" dirty="0" smtClean="0">
                <a:solidFill>
                  <a:schemeClr val="accent5">
                    <a:lumMod val="50000"/>
                  </a:schemeClr>
                </a:solidFill>
              </a:rPr>
              <a:t>[2/2</a:t>
            </a:r>
            <a:r>
              <a:rPr lang="en-GB" sz="2400" b="1" dirty="0">
                <a:solidFill>
                  <a:schemeClr val="accent5">
                    <a:lumMod val="50000"/>
                  </a:schemeClr>
                </a:solidFill>
              </a:rPr>
              <a:t>]</a:t>
            </a:r>
          </a:p>
        </p:txBody>
      </p:sp>
      <p:sp>
        <p:nvSpPr>
          <p:cNvPr id="19" name="Rectangle 18"/>
          <p:cNvSpPr/>
          <p:nvPr/>
        </p:nvSpPr>
        <p:spPr>
          <a:xfrm>
            <a:off x="251788" y="713412"/>
            <a:ext cx="9014302" cy="461665"/>
          </a:xfrm>
          <a:prstGeom prst="rect">
            <a:avLst/>
          </a:prstGeom>
        </p:spPr>
        <p:txBody>
          <a:bodyPr wrap="square">
            <a:spAutoFit/>
          </a:bodyPr>
          <a:lstStyle/>
          <a:p>
            <a:r>
              <a:rPr lang="es-ES" sz="2400" dirty="0" smtClean="0">
                <a:solidFill>
                  <a:srgbClr val="203864"/>
                </a:solidFill>
              </a:rPr>
              <a:t>6. La selva </a:t>
            </a:r>
            <a:r>
              <a:rPr lang="es-ES" sz="2400" b="1" dirty="0" smtClean="0">
                <a:solidFill>
                  <a:srgbClr val="203864"/>
                </a:solidFill>
              </a:rPr>
              <a:t>puede</a:t>
            </a:r>
            <a:r>
              <a:rPr lang="es-ES" sz="2400" dirty="0" smtClean="0">
                <a:solidFill>
                  <a:srgbClr val="203864"/>
                </a:solidFill>
              </a:rPr>
              <a:t> tener mucha lluvia.</a:t>
            </a:r>
            <a:endParaRPr lang="es-ES" sz="2400" dirty="0">
              <a:solidFill>
                <a:srgbClr val="203864"/>
              </a:solidFill>
            </a:endParaRPr>
          </a:p>
        </p:txBody>
      </p:sp>
      <p:sp>
        <p:nvSpPr>
          <p:cNvPr id="20" name="Rectangle 19"/>
          <p:cNvSpPr/>
          <p:nvPr/>
        </p:nvSpPr>
        <p:spPr>
          <a:xfrm>
            <a:off x="251787" y="1083631"/>
            <a:ext cx="9014302" cy="461665"/>
          </a:xfrm>
          <a:prstGeom prst="rect">
            <a:avLst/>
          </a:prstGeom>
        </p:spPr>
        <p:txBody>
          <a:bodyPr wrap="square">
            <a:spAutoFit/>
          </a:bodyPr>
          <a:lstStyle/>
          <a:p>
            <a:r>
              <a:rPr lang="es-ES" sz="2400" i="1" dirty="0" err="1" smtClean="0">
                <a:solidFill>
                  <a:srgbClr val="203864"/>
                </a:solidFill>
              </a:rPr>
              <a:t>The</a:t>
            </a:r>
            <a:r>
              <a:rPr lang="es-ES" sz="2400" i="1" dirty="0" smtClean="0">
                <a:solidFill>
                  <a:srgbClr val="203864"/>
                </a:solidFill>
              </a:rPr>
              <a:t> </a:t>
            </a:r>
            <a:r>
              <a:rPr lang="es-ES" sz="2400" i="1" dirty="0" err="1" smtClean="0">
                <a:solidFill>
                  <a:srgbClr val="203864"/>
                </a:solidFill>
              </a:rPr>
              <a:t>rainforest</a:t>
            </a:r>
            <a:r>
              <a:rPr lang="es-ES" sz="2400" i="1" dirty="0" smtClean="0">
                <a:solidFill>
                  <a:srgbClr val="203864"/>
                </a:solidFill>
              </a:rPr>
              <a:t> can </a:t>
            </a:r>
            <a:r>
              <a:rPr lang="es-ES" sz="2400" i="1" dirty="0" err="1" smtClean="0">
                <a:solidFill>
                  <a:srgbClr val="203864"/>
                </a:solidFill>
              </a:rPr>
              <a:t>have</a:t>
            </a:r>
            <a:r>
              <a:rPr lang="es-ES" sz="2400" i="1" dirty="0" smtClean="0">
                <a:solidFill>
                  <a:srgbClr val="203864"/>
                </a:solidFill>
              </a:rPr>
              <a:t> a </a:t>
            </a:r>
            <a:r>
              <a:rPr lang="es-ES" sz="2400" i="1" dirty="0" err="1" smtClean="0">
                <a:solidFill>
                  <a:srgbClr val="203864"/>
                </a:solidFill>
              </a:rPr>
              <a:t>lot</a:t>
            </a:r>
            <a:r>
              <a:rPr lang="es-ES" sz="2400" i="1" dirty="0" smtClean="0">
                <a:solidFill>
                  <a:srgbClr val="203864"/>
                </a:solidFill>
              </a:rPr>
              <a:t> of rain.</a:t>
            </a:r>
            <a:endParaRPr lang="es-ES" sz="2400" i="1" dirty="0">
              <a:solidFill>
                <a:srgbClr val="203864"/>
              </a:solidFill>
            </a:endParaRPr>
          </a:p>
        </p:txBody>
      </p:sp>
      <p:sp>
        <p:nvSpPr>
          <p:cNvPr id="16" name="Rectangle 15"/>
          <p:cNvSpPr/>
          <p:nvPr/>
        </p:nvSpPr>
        <p:spPr>
          <a:xfrm>
            <a:off x="251789" y="4061256"/>
            <a:ext cx="8329470" cy="461665"/>
          </a:xfrm>
          <a:prstGeom prst="rect">
            <a:avLst/>
          </a:prstGeom>
        </p:spPr>
        <p:txBody>
          <a:bodyPr wrap="square">
            <a:spAutoFit/>
          </a:bodyPr>
          <a:lstStyle/>
          <a:p>
            <a:r>
              <a:rPr lang="es-ES" sz="2400" dirty="0" smtClean="0">
                <a:solidFill>
                  <a:srgbClr val="203864"/>
                </a:solidFill>
              </a:rPr>
              <a:t>9. Los estudiantes </a:t>
            </a:r>
            <a:r>
              <a:rPr lang="es-ES" sz="2400" b="1" dirty="0" smtClean="0">
                <a:solidFill>
                  <a:srgbClr val="203864"/>
                </a:solidFill>
              </a:rPr>
              <a:t>deben</a:t>
            </a:r>
            <a:r>
              <a:rPr lang="es-ES" sz="2400" dirty="0" smtClean="0">
                <a:solidFill>
                  <a:srgbClr val="203864"/>
                </a:solidFill>
              </a:rPr>
              <a:t> aprender y otro idioma.</a:t>
            </a:r>
            <a:endParaRPr lang="es-ES" sz="2400" dirty="0">
              <a:solidFill>
                <a:srgbClr val="203864"/>
              </a:solidFill>
            </a:endParaRPr>
          </a:p>
        </p:txBody>
      </p:sp>
      <p:sp>
        <p:nvSpPr>
          <p:cNvPr id="21" name="Rectangle 20"/>
          <p:cNvSpPr/>
          <p:nvPr/>
        </p:nvSpPr>
        <p:spPr>
          <a:xfrm>
            <a:off x="251787" y="4401508"/>
            <a:ext cx="9014302" cy="461665"/>
          </a:xfrm>
          <a:prstGeom prst="rect">
            <a:avLst/>
          </a:prstGeom>
        </p:spPr>
        <p:txBody>
          <a:bodyPr wrap="square">
            <a:spAutoFit/>
          </a:bodyPr>
          <a:lstStyle/>
          <a:p>
            <a:r>
              <a:rPr lang="es-ES" sz="2400" i="1" dirty="0" err="1" smtClean="0">
                <a:solidFill>
                  <a:srgbClr val="203864"/>
                </a:solidFill>
              </a:rPr>
              <a:t>The</a:t>
            </a:r>
            <a:r>
              <a:rPr lang="es-ES" sz="2400" i="1" dirty="0" smtClean="0">
                <a:solidFill>
                  <a:srgbClr val="203864"/>
                </a:solidFill>
              </a:rPr>
              <a:t> </a:t>
            </a:r>
            <a:r>
              <a:rPr lang="es-ES" sz="2400" i="1" dirty="0" err="1" smtClean="0">
                <a:solidFill>
                  <a:srgbClr val="203864"/>
                </a:solidFill>
              </a:rPr>
              <a:t>students</a:t>
            </a:r>
            <a:r>
              <a:rPr lang="es-ES" sz="2400" i="1" dirty="0" smtClean="0">
                <a:solidFill>
                  <a:srgbClr val="203864"/>
                </a:solidFill>
              </a:rPr>
              <a:t> </a:t>
            </a:r>
            <a:r>
              <a:rPr lang="es-ES" sz="2400" i="1" dirty="0" err="1" smtClean="0">
                <a:solidFill>
                  <a:srgbClr val="203864"/>
                </a:solidFill>
              </a:rPr>
              <a:t>must</a:t>
            </a:r>
            <a:r>
              <a:rPr lang="es-ES" sz="2400" i="1" dirty="0" smtClean="0">
                <a:solidFill>
                  <a:srgbClr val="203864"/>
                </a:solidFill>
              </a:rPr>
              <a:t> </a:t>
            </a:r>
            <a:r>
              <a:rPr lang="es-ES" sz="2400" i="1" dirty="0" err="1" smtClean="0">
                <a:solidFill>
                  <a:srgbClr val="203864"/>
                </a:solidFill>
              </a:rPr>
              <a:t>learn</a:t>
            </a:r>
            <a:r>
              <a:rPr lang="es-ES" sz="2400" i="1" dirty="0" smtClean="0">
                <a:solidFill>
                  <a:srgbClr val="203864"/>
                </a:solidFill>
              </a:rPr>
              <a:t> </a:t>
            </a:r>
            <a:r>
              <a:rPr lang="es-ES" sz="2400" i="1" dirty="0" err="1" smtClean="0">
                <a:solidFill>
                  <a:srgbClr val="203864"/>
                </a:solidFill>
              </a:rPr>
              <a:t>Spanish</a:t>
            </a:r>
            <a:r>
              <a:rPr lang="es-ES" sz="2400" i="1" dirty="0" smtClean="0">
                <a:solidFill>
                  <a:srgbClr val="203864"/>
                </a:solidFill>
              </a:rPr>
              <a:t> and </a:t>
            </a:r>
            <a:r>
              <a:rPr lang="es-ES" sz="2400" i="1" dirty="0" err="1" smtClean="0">
                <a:solidFill>
                  <a:srgbClr val="203864"/>
                </a:solidFill>
              </a:rPr>
              <a:t>another</a:t>
            </a:r>
            <a:r>
              <a:rPr lang="es-ES" sz="2400" i="1" dirty="0" smtClean="0">
                <a:solidFill>
                  <a:srgbClr val="203864"/>
                </a:solidFill>
              </a:rPr>
              <a:t> </a:t>
            </a:r>
            <a:r>
              <a:rPr lang="es-ES" sz="2400" i="1" dirty="0" err="1" smtClean="0">
                <a:solidFill>
                  <a:srgbClr val="203864"/>
                </a:solidFill>
              </a:rPr>
              <a:t>language</a:t>
            </a:r>
            <a:r>
              <a:rPr lang="es-ES" sz="2400" i="1" dirty="0" smtClean="0">
                <a:solidFill>
                  <a:srgbClr val="203864"/>
                </a:solidFill>
              </a:rPr>
              <a:t>.</a:t>
            </a:r>
            <a:endParaRPr lang="es-ES" sz="2400" i="1" dirty="0">
              <a:solidFill>
                <a:srgbClr val="203864"/>
              </a:solidFill>
            </a:endParaRPr>
          </a:p>
        </p:txBody>
      </p:sp>
      <p:sp>
        <p:nvSpPr>
          <p:cNvPr id="22" name="Rectangle 21"/>
          <p:cNvSpPr/>
          <p:nvPr/>
        </p:nvSpPr>
        <p:spPr>
          <a:xfrm>
            <a:off x="251788" y="5159814"/>
            <a:ext cx="8329470" cy="461665"/>
          </a:xfrm>
          <a:prstGeom prst="rect">
            <a:avLst/>
          </a:prstGeom>
        </p:spPr>
        <p:txBody>
          <a:bodyPr wrap="square">
            <a:spAutoFit/>
          </a:bodyPr>
          <a:lstStyle/>
          <a:p>
            <a:r>
              <a:rPr lang="es-ES" sz="2400" dirty="0" smtClean="0">
                <a:solidFill>
                  <a:srgbClr val="203864"/>
                </a:solidFill>
              </a:rPr>
              <a:t>10. Los paisajes verdes </a:t>
            </a:r>
            <a:r>
              <a:rPr lang="es-ES" sz="2400" b="1" dirty="0" smtClean="0">
                <a:solidFill>
                  <a:srgbClr val="203864"/>
                </a:solidFill>
              </a:rPr>
              <a:t>desaparecen</a:t>
            </a:r>
            <a:r>
              <a:rPr lang="es-ES" sz="2400" dirty="0" smtClean="0">
                <a:solidFill>
                  <a:srgbClr val="203864"/>
                </a:solidFill>
              </a:rPr>
              <a:t> en las montañas.</a:t>
            </a:r>
            <a:endParaRPr lang="es-ES" sz="2400" dirty="0">
              <a:solidFill>
                <a:srgbClr val="203864"/>
              </a:solidFill>
            </a:endParaRPr>
          </a:p>
        </p:txBody>
      </p:sp>
      <p:sp>
        <p:nvSpPr>
          <p:cNvPr id="23" name="Rectangle 22"/>
          <p:cNvSpPr/>
          <p:nvPr/>
        </p:nvSpPr>
        <p:spPr>
          <a:xfrm>
            <a:off x="251787" y="5551030"/>
            <a:ext cx="9014302" cy="461665"/>
          </a:xfrm>
          <a:prstGeom prst="rect">
            <a:avLst/>
          </a:prstGeom>
        </p:spPr>
        <p:txBody>
          <a:bodyPr wrap="square">
            <a:spAutoFit/>
          </a:bodyPr>
          <a:lstStyle/>
          <a:p>
            <a:r>
              <a:rPr lang="es-ES" sz="2400" i="1" dirty="0" err="1" smtClean="0">
                <a:solidFill>
                  <a:srgbClr val="203864"/>
                </a:solidFill>
              </a:rPr>
              <a:t>The</a:t>
            </a:r>
            <a:r>
              <a:rPr lang="es-ES" sz="2400" i="1" dirty="0" smtClean="0">
                <a:solidFill>
                  <a:srgbClr val="203864"/>
                </a:solidFill>
              </a:rPr>
              <a:t> </a:t>
            </a:r>
            <a:r>
              <a:rPr lang="es-ES" sz="2400" i="1" dirty="0" err="1" smtClean="0">
                <a:solidFill>
                  <a:srgbClr val="203864"/>
                </a:solidFill>
              </a:rPr>
              <a:t>green</a:t>
            </a:r>
            <a:r>
              <a:rPr lang="es-ES" sz="2400" i="1" dirty="0" smtClean="0">
                <a:solidFill>
                  <a:srgbClr val="203864"/>
                </a:solidFill>
              </a:rPr>
              <a:t> </a:t>
            </a:r>
            <a:r>
              <a:rPr lang="es-ES" sz="2400" i="1" dirty="0" err="1" smtClean="0">
                <a:solidFill>
                  <a:srgbClr val="203864"/>
                </a:solidFill>
              </a:rPr>
              <a:t>landscapes</a:t>
            </a:r>
            <a:r>
              <a:rPr lang="es-ES" sz="2400" i="1" dirty="0" smtClean="0">
                <a:solidFill>
                  <a:srgbClr val="203864"/>
                </a:solidFill>
              </a:rPr>
              <a:t> </a:t>
            </a:r>
            <a:r>
              <a:rPr lang="es-ES" sz="2400" i="1" dirty="0" err="1" smtClean="0">
                <a:solidFill>
                  <a:srgbClr val="203864"/>
                </a:solidFill>
              </a:rPr>
              <a:t>disappear</a:t>
            </a:r>
            <a:r>
              <a:rPr lang="es-ES" sz="2400" i="1" dirty="0" smtClean="0">
                <a:solidFill>
                  <a:srgbClr val="203864"/>
                </a:solidFill>
              </a:rPr>
              <a:t> in </a:t>
            </a:r>
            <a:r>
              <a:rPr lang="es-ES" sz="2400" i="1" dirty="0" err="1" smtClean="0">
                <a:solidFill>
                  <a:srgbClr val="203864"/>
                </a:solidFill>
              </a:rPr>
              <a:t>the</a:t>
            </a:r>
            <a:r>
              <a:rPr lang="es-ES" sz="2400" i="1" dirty="0" smtClean="0">
                <a:solidFill>
                  <a:srgbClr val="203864"/>
                </a:solidFill>
              </a:rPr>
              <a:t> </a:t>
            </a:r>
            <a:r>
              <a:rPr lang="es-ES" sz="2400" i="1" dirty="0" err="1" smtClean="0">
                <a:solidFill>
                  <a:srgbClr val="203864"/>
                </a:solidFill>
              </a:rPr>
              <a:t>mountains</a:t>
            </a:r>
            <a:r>
              <a:rPr lang="es-ES" sz="2400" i="1" dirty="0" smtClean="0">
                <a:solidFill>
                  <a:srgbClr val="203864"/>
                </a:solidFill>
              </a:rPr>
              <a:t>.</a:t>
            </a:r>
            <a:endParaRPr lang="es-ES" sz="2400" i="1" dirty="0">
              <a:solidFill>
                <a:srgbClr val="203864"/>
              </a:solidFill>
            </a:endParaRPr>
          </a:p>
        </p:txBody>
      </p:sp>
      <p:sp>
        <p:nvSpPr>
          <p:cNvPr id="2" name="Title 1"/>
          <p:cNvSpPr>
            <a:spLocks noGrp="1"/>
          </p:cNvSpPr>
          <p:nvPr>
            <p:ph type="title" idx="4294967295"/>
          </p:nvPr>
        </p:nvSpPr>
        <p:spPr>
          <a:xfrm>
            <a:off x="251787" y="154611"/>
            <a:ext cx="2021513" cy="558801"/>
          </a:xfrm>
        </p:spPr>
        <p:txBody>
          <a:bodyPr>
            <a:normAutofit/>
          </a:bodyPr>
          <a:lstStyle/>
          <a:p>
            <a:r>
              <a:rPr lang="en-GB" sz="2800" b="1" dirty="0" err="1" smtClean="0"/>
              <a:t>Solución</a:t>
            </a:r>
            <a:endParaRPr lang="en-GB" sz="2800" b="1" dirty="0"/>
          </a:p>
        </p:txBody>
      </p:sp>
    </p:spTree>
    <p:extLst>
      <p:ext uri="{BB962C8B-B14F-4D97-AF65-F5344CB8AC3E}">
        <p14:creationId xmlns:p14="http://schemas.microsoft.com/office/powerpoint/2010/main" val="115550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4" grpId="0"/>
      <p:bldP spid="15" grpId="0"/>
      <p:bldP spid="19" grpId="0"/>
      <p:bldP spid="20" grpId="0"/>
      <p:bldP spid="16" grpId="0"/>
      <p:bldP spid="21" grpId="0"/>
      <p:bldP spid="22"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4D91D5D-7929-A546-8501-8E246C6B8D5A}"/>
              </a:ext>
            </a:extLst>
          </p:cNvPr>
          <p:cNvSpPr txBox="1"/>
          <p:nvPr/>
        </p:nvSpPr>
        <p:spPr>
          <a:xfrm>
            <a:off x="428263" y="1026111"/>
            <a:ext cx="9589485" cy="461665"/>
          </a:xfrm>
          <a:prstGeom prst="rect">
            <a:avLst/>
          </a:prstGeom>
          <a:noFill/>
        </p:spPr>
        <p:txBody>
          <a:bodyPr wrap="none" rtlCol="0">
            <a:spAutoFit/>
          </a:bodyPr>
          <a:lstStyle/>
          <a:p>
            <a:pPr algn="l"/>
            <a:r>
              <a:rPr lang="x-none" sz="2400" dirty="0">
                <a:solidFill>
                  <a:schemeClr val="accent5">
                    <a:lumMod val="50000"/>
                  </a:schemeClr>
                </a:solidFill>
              </a:rPr>
              <a:t>Persona A: tiene unas frases en inglés</a:t>
            </a:r>
            <a:r>
              <a:rPr lang="en-GB" sz="2400" dirty="0">
                <a:solidFill>
                  <a:schemeClr val="accent5">
                    <a:lumMod val="50000"/>
                  </a:schemeClr>
                </a:solidFill>
              </a:rPr>
              <a:t>.</a:t>
            </a:r>
            <a:r>
              <a:rPr lang="x-none" sz="2400" dirty="0">
                <a:solidFill>
                  <a:schemeClr val="accent5">
                    <a:lumMod val="50000"/>
                  </a:schemeClr>
                </a:solidFill>
              </a:rPr>
              <a:t> </a:t>
            </a:r>
            <a:r>
              <a:rPr lang="en-GB" sz="2400" dirty="0">
                <a:solidFill>
                  <a:schemeClr val="accent5">
                    <a:lumMod val="50000"/>
                  </a:schemeClr>
                </a:solidFill>
              </a:rPr>
              <a:t>Lee las frases </a:t>
            </a:r>
            <a:r>
              <a:rPr lang="x-none" sz="2400" dirty="0">
                <a:solidFill>
                  <a:schemeClr val="accent5">
                    <a:lumMod val="50000"/>
                  </a:schemeClr>
                </a:solidFill>
              </a:rPr>
              <a:t>en español.</a:t>
            </a:r>
          </a:p>
        </p:txBody>
      </p:sp>
      <p:sp>
        <p:nvSpPr>
          <p:cNvPr id="5" name="CuadroTexto 4">
            <a:extLst>
              <a:ext uri="{FF2B5EF4-FFF2-40B4-BE49-F238E27FC236}">
                <a16:creationId xmlns:a16="http://schemas.microsoft.com/office/drawing/2014/main" id="{5DD30CD5-69C7-0747-B908-5C05C5D7143D}"/>
              </a:ext>
            </a:extLst>
          </p:cNvPr>
          <p:cNvSpPr txBox="1"/>
          <p:nvPr/>
        </p:nvSpPr>
        <p:spPr>
          <a:xfrm>
            <a:off x="428263" y="1583625"/>
            <a:ext cx="9163086" cy="461665"/>
          </a:xfrm>
          <a:prstGeom prst="rect">
            <a:avLst/>
          </a:prstGeom>
          <a:noFill/>
        </p:spPr>
        <p:txBody>
          <a:bodyPr wrap="none" rtlCol="0">
            <a:spAutoFit/>
          </a:bodyPr>
          <a:lstStyle/>
          <a:p>
            <a:pPr algn="l"/>
            <a:r>
              <a:rPr lang="x-none" sz="2400" dirty="0">
                <a:solidFill>
                  <a:schemeClr val="accent5">
                    <a:lumMod val="50000"/>
                  </a:schemeClr>
                </a:solidFill>
              </a:rPr>
              <a:t>Persona B: escucha las frases en español y escribe en inglés.</a:t>
            </a:r>
          </a:p>
        </p:txBody>
      </p:sp>
      <p:sp>
        <p:nvSpPr>
          <p:cNvPr id="6" name="CuadroTexto 5">
            <a:extLst>
              <a:ext uri="{FF2B5EF4-FFF2-40B4-BE49-F238E27FC236}">
                <a16:creationId xmlns:a16="http://schemas.microsoft.com/office/drawing/2014/main" id="{C665D123-F32B-894A-A668-19EA8794EF8A}"/>
              </a:ext>
            </a:extLst>
          </p:cNvPr>
          <p:cNvSpPr txBox="1"/>
          <p:nvPr/>
        </p:nvSpPr>
        <p:spPr>
          <a:xfrm>
            <a:off x="428263" y="2141139"/>
            <a:ext cx="7093609" cy="461665"/>
          </a:xfrm>
          <a:prstGeom prst="rect">
            <a:avLst/>
          </a:prstGeom>
          <a:noFill/>
        </p:spPr>
        <p:txBody>
          <a:bodyPr wrap="none" rtlCol="0">
            <a:spAutoFit/>
          </a:bodyPr>
          <a:lstStyle/>
          <a:p>
            <a:pPr algn="l"/>
            <a:r>
              <a:rPr lang="x-none" sz="2400" dirty="0">
                <a:solidFill>
                  <a:schemeClr val="accent5">
                    <a:lumMod val="50000"/>
                  </a:schemeClr>
                </a:solidFill>
              </a:rPr>
              <a:t>Persona A y B: ven los resultados, ¿están bien?</a:t>
            </a:r>
          </a:p>
        </p:txBody>
      </p:sp>
      <p:sp>
        <p:nvSpPr>
          <p:cNvPr id="7" name="CuadroTexto 6">
            <a:extLst>
              <a:ext uri="{FF2B5EF4-FFF2-40B4-BE49-F238E27FC236}">
                <a16:creationId xmlns:a16="http://schemas.microsoft.com/office/drawing/2014/main" id="{5A48E740-F203-064E-806C-65463363E26E}"/>
              </a:ext>
            </a:extLst>
          </p:cNvPr>
          <p:cNvSpPr txBox="1"/>
          <p:nvPr/>
        </p:nvSpPr>
        <p:spPr>
          <a:xfrm>
            <a:off x="428263" y="2935505"/>
            <a:ext cx="1459054" cy="461665"/>
          </a:xfrm>
          <a:prstGeom prst="rect">
            <a:avLst/>
          </a:prstGeom>
          <a:noFill/>
        </p:spPr>
        <p:txBody>
          <a:bodyPr wrap="none" rtlCol="0">
            <a:spAutoFit/>
          </a:bodyPr>
          <a:lstStyle/>
          <a:p>
            <a:pPr algn="l"/>
            <a:r>
              <a:rPr lang="x-none" sz="2400" dirty="0">
                <a:solidFill>
                  <a:schemeClr val="accent5">
                    <a:lumMod val="50000"/>
                  </a:schemeClr>
                </a:solidFill>
              </a:rPr>
              <a:t>Ejemplo:</a:t>
            </a:r>
          </a:p>
        </p:txBody>
      </p:sp>
      <p:graphicFrame>
        <p:nvGraphicFramePr>
          <p:cNvPr id="9" name="Tabla 8">
            <a:extLst>
              <a:ext uri="{FF2B5EF4-FFF2-40B4-BE49-F238E27FC236}">
                <a16:creationId xmlns:a16="http://schemas.microsoft.com/office/drawing/2014/main" id="{7993FB9C-052C-3A43-AF78-03D49316B27C}"/>
              </a:ext>
            </a:extLst>
          </p:cNvPr>
          <p:cNvGraphicFramePr>
            <a:graphicFrameLocks noGrp="1"/>
          </p:cNvGraphicFramePr>
          <p:nvPr>
            <p:extLst>
              <p:ext uri="{D42A27DB-BD31-4B8C-83A1-F6EECF244321}">
                <p14:modId xmlns:p14="http://schemas.microsoft.com/office/powerpoint/2010/main" val="1284962360"/>
              </p:ext>
            </p:extLst>
          </p:nvPr>
        </p:nvGraphicFramePr>
        <p:xfrm>
          <a:off x="374374" y="4308367"/>
          <a:ext cx="5721626" cy="1808196"/>
        </p:xfrm>
        <a:graphic>
          <a:graphicData uri="http://schemas.openxmlformats.org/drawingml/2006/table">
            <a:tbl>
              <a:tblPr firstRow="1" bandRow="1">
                <a:tableStyleId>{5DA37D80-6434-44D0-A028-1B22A696006F}</a:tableStyleId>
              </a:tblPr>
              <a:tblGrid>
                <a:gridCol w="777612">
                  <a:extLst>
                    <a:ext uri="{9D8B030D-6E8A-4147-A177-3AD203B41FA5}">
                      <a16:colId xmlns:a16="http://schemas.microsoft.com/office/drawing/2014/main" val="1002263995"/>
                    </a:ext>
                  </a:extLst>
                </a:gridCol>
                <a:gridCol w="4944014">
                  <a:extLst>
                    <a:ext uri="{9D8B030D-6E8A-4147-A177-3AD203B41FA5}">
                      <a16:colId xmlns:a16="http://schemas.microsoft.com/office/drawing/2014/main" val="2361975497"/>
                    </a:ext>
                  </a:extLst>
                </a:gridCol>
              </a:tblGrid>
              <a:tr h="891520">
                <a:tc>
                  <a:txBody>
                    <a:bodyPr/>
                    <a:lstStyle/>
                    <a:p>
                      <a:endParaRPr lang="x-none" sz="2200" dirty="0"/>
                    </a:p>
                  </a:txBody>
                  <a:tcPr>
                    <a:lnL w="12700" cap="flat" cmpd="sng" algn="ctr">
                      <a:solidFill>
                        <a:srgbClr val="E66700"/>
                      </a:solidFill>
                      <a:prstDash val="solid"/>
                      <a:round/>
                      <a:headEnd type="none" w="med" len="med"/>
                      <a:tailEnd type="none" w="med" len="med"/>
                    </a:lnL>
                  </a:tcPr>
                </a:tc>
                <a:tc>
                  <a:txBody>
                    <a:bodyPr/>
                    <a:lstStyle/>
                    <a:p>
                      <a:pPr algn="ctr"/>
                      <a:r>
                        <a:rPr lang="x-none" sz="2200" b="0" dirty="0">
                          <a:solidFill>
                            <a:srgbClr val="203864"/>
                          </a:solidFill>
                        </a:rPr>
                        <a:t>Lee las frases en español</a:t>
                      </a:r>
                    </a:p>
                  </a:txBody>
                  <a:tcPr anchor="ctr"/>
                </a:tc>
                <a:extLst>
                  <a:ext uri="{0D108BD9-81ED-4DB2-BD59-A6C34878D82A}">
                    <a16:rowId xmlns:a16="http://schemas.microsoft.com/office/drawing/2014/main" val="3018137446"/>
                  </a:ext>
                </a:extLst>
              </a:tr>
              <a:tr h="916676">
                <a:tc>
                  <a:txBody>
                    <a:bodyPr/>
                    <a:lstStyle/>
                    <a:p>
                      <a:r>
                        <a:rPr lang="x-none" sz="2200" b="1" dirty="0">
                          <a:solidFill>
                            <a:srgbClr val="203864"/>
                          </a:solidFill>
                        </a:rPr>
                        <a:t>1</a:t>
                      </a:r>
                    </a:p>
                  </a:txBody>
                  <a:tcPr anchor="ctr" anchorCtr="1"/>
                </a:tc>
                <a:tc>
                  <a:txBody>
                    <a:bodyPr/>
                    <a:lstStyle/>
                    <a:p>
                      <a:r>
                        <a:rPr lang="es-ES" sz="2200" dirty="0">
                          <a:solidFill>
                            <a:srgbClr val="203864"/>
                          </a:solidFill>
                        </a:rPr>
                        <a:t>Bolivia </a:t>
                      </a:r>
                      <a:r>
                        <a:rPr lang="es-ES" sz="2200" b="1" dirty="0">
                          <a:solidFill>
                            <a:srgbClr val="203864"/>
                          </a:solidFill>
                        </a:rPr>
                        <a:t>has</a:t>
                      </a:r>
                      <a:r>
                        <a:rPr lang="es-ES" sz="2200" dirty="0">
                          <a:solidFill>
                            <a:srgbClr val="203864"/>
                          </a:solidFill>
                        </a:rPr>
                        <a:t> a </a:t>
                      </a:r>
                      <a:r>
                        <a:rPr lang="es-ES" sz="2200" dirty="0" err="1">
                          <a:solidFill>
                            <a:srgbClr val="203864"/>
                          </a:solidFill>
                        </a:rPr>
                        <a:t>dry</a:t>
                      </a:r>
                      <a:r>
                        <a:rPr lang="es-ES" sz="2200" dirty="0">
                          <a:solidFill>
                            <a:srgbClr val="203864"/>
                          </a:solidFill>
                        </a:rPr>
                        <a:t> </a:t>
                      </a:r>
                      <a:r>
                        <a:rPr lang="es-ES" sz="2200" dirty="0" err="1">
                          <a:solidFill>
                            <a:srgbClr val="203864"/>
                          </a:solidFill>
                        </a:rPr>
                        <a:t>climate</a:t>
                      </a:r>
                      <a:r>
                        <a:rPr lang="es-ES" sz="2200" dirty="0">
                          <a:solidFill>
                            <a:srgbClr val="203864"/>
                          </a:solidFill>
                        </a:rPr>
                        <a:t> in </a:t>
                      </a:r>
                      <a:r>
                        <a:rPr lang="es-ES" sz="2200" dirty="0" err="1">
                          <a:solidFill>
                            <a:srgbClr val="203864"/>
                          </a:solidFill>
                        </a:rPr>
                        <a:t>the</a:t>
                      </a:r>
                      <a:r>
                        <a:rPr lang="es-ES" sz="2200" dirty="0">
                          <a:solidFill>
                            <a:srgbClr val="203864"/>
                          </a:solidFill>
                        </a:rPr>
                        <a:t> </a:t>
                      </a:r>
                      <a:r>
                        <a:rPr lang="es-ES" sz="2200" dirty="0" err="1">
                          <a:solidFill>
                            <a:srgbClr val="203864"/>
                          </a:solidFill>
                        </a:rPr>
                        <a:t>mountains</a:t>
                      </a:r>
                      <a:r>
                        <a:rPr lang="es-ES" sz="2200" dirty="0">
                          <a:solidFill>
                            <a:srgbClr val="203864"/>
                          </a:solidFill>
                        </a:rPr>
                        <a:t>.</a:t>
                      </a:r>
                    </a:p>
                  </a:txBody>
                  <a:tcPr anchor="ctr"/>
                </a:tc>
                <a:extLst>
                  <a:ext uri="{0D108BD9-81ED-4DB2-BD59-A6C34878D82A}">
                    <a16:rowId xmlns:a16="http://schemas.microsoft.com/office/drawing/2014/main" val="2055318081"/>
                  </a:ext>
                </a:extLst>
              </a:tr>
            </a:tbl>
          </a:graphicData>
        </a:graphic>
      </p:graphicFrame>
      <p:sp>
        <p:nvSpPr>
          <p:cNvPr id="10" name="CuadroTexto 9">
            <a:extLst>
              <a:ext uri="{FF2B5EF4-FFF2-40B4-BE49-F238E27FC236}">
                <a16:creationId xmlns:a16="http://schemas.microsoft.com/office/drawing/2014/main" id="{44B29787-C12C-A944-8F8D-4E3812DEC56B}"/>
              </a:ext>
            </a:extLst>
          </p:cNvPr>
          <p:cNvSpPr txBox="1"/>
          <p:nvPr/>
        </p:nvSpPr>
        <p:spPr>
          <a:xfrm>
            <a:off x="374374" y="3727611"/>
            <a:ext cx="2048959" cy="461665"/>
          </a:xfrm>
          <a:prstGeom prst="rect">
            <a:avLst/>
          </a:prstGeom>
          <a:noFill/>
        </p:spPr>
        <p:txBody>
          <a:bodyPr wrap="none" rtlCol="0">
            <a:spAutoFit/>
          </a:bodyPr>
          <a:lstStyle/>
          <a:p>
            <a:pPr algn="l"/>
            <a:r>
              <a:rPr lang="x-none" sz="2400" b="1" dirty="0">
                <a:solidFill>
                  <a:schemeClr val="accent5">
                    <a:lumMod val="50000"/>
                  </a:schemeClr>
                </a:solidFill>
              </a:rPr>
              <a:t>Estudiante A</a:t>
            </a:r>
          </a:p>
        </p:txBody>
      </p:sp>
      <p:sp>
        <p:nvSpPr>
          <p:cNvPr id="11" name="CuadroTexto 10">
            <a:extLst>
              <a:ext uri="{FF2B5EF4-FFF2-40B4-BE49-F238E27FC236}">
                <a16:creationId xmlns:a16="http://schemas.microsoft.com/office/drawing/2014/main" id="{C8BE25B2-DB62-F443-9E51-6194E03BC365}"/>
              </a:ext>
            </a:extLst>
          </p:cNvPr>
          <p:cNvSpPr txBox="1"/>
          <p:nvPr/>
        </p:nvSpPr>
        <p:spPr>
          <a:xfrm>
            <a:off x="9316270" y="3929296"/>
            <a:ext cx="1976823" cy="461665"/>
          </a:xfrm>
          <a:prstGeom prst="rect">
            <a:avLst/>
          </a:prstGeom>
          <a:noFill/>
        </p:spPr>
        <p:txBody>
          <a:bodyPr wrap="none" rtlCol="0">
            <a:spAutoFit/>
          </a:bodyPr>
          <a:lstStyle/>
          <a:p>
            <a:pPr algn="l"/>
            <a:r>
              <a:rPr lang="x-none" sz="2400" b="1" dirty="0">
                <a:solidFill>
                  <a:schemeClr val="accent5">
                    <a:lumMod val="50000"/>
                  </a:schemeClr>
                </a:solidFill>
              </a:rPr>
              <a:t>Estudiante B</a:t>
            </a:r>
          </a:p>
        </p:txBody>
      </p:sp>
      <p:graphicFrame>
        <p:nvGraphicFramePr>
          <p:cNvPr id="12" name="Tabla 11">
            <a:extLst>
              <a:ext uri="{FF2B5EF4-FFF2-40B4-BE49-F238E27FC236}">
                <a16:creationId xmlns:a16="http://schemas.microsoft.com/office/drawing/2014/main" id="{3D4E31FD-5C3A-5342-BEC5-9DCC473743CA}"/>
              </a:ext>
            </a:extLst>
          </p:cNvPr>
          <p:cNvGraphicFramePr>
            <a:graphicFrameLocks noGrp="1"/>
          </p:cNvGraphicFramePr>
          <p:nvPr>
            <p:extLst>
              <p:ext uri="{D42A27DB-BD31-4B8C-83A1-F6EECF244321}">
                <p14:modId xmlns:p14="http://schemas.microsoft.com/office/powerpoint/2010/main" val="3093248545"/>
              </p:ext>
            </p:extLst>
          </p:nvPr>
        </p:nvGraphicFramePr>
        <p:xfrm>
          <a:off x="6269056" y="5199887"/>
          <a:ext cx="5721626" cy="916676"/>
        </p:xfrm>
        <a:graphic>
          <a:graphicData uri="http://schemas.openxmlformats.org/drawingml/2006/table">
            <a:tbl>
              <a:tblPr firstRow="1" bandRow="1">
                <a:tableStyleId>{5DA37D80-6434-44D0-A028-1B22A696006F}</a:tableStyleId>
              </a:tblPr>
              <a:tblGrid>
                <a:gridCol w="777612">
                  <a:extLst>
                    <a:ext uri="{9D8B030D-6E8A-4147-A177-3AD203B41FA5}">
                      <a16:colId xmlns:a16="http://schemas.microsoft.com/office/drawing/2014/main" val="1002263995"/>
                    </a:ext>
                  </a:extLst>
                </a:gridCol>
                <a:gridCol w="4944014">
                  <a:extLst>
                    <a:ext uri="{9D8B030D-6E8A-4147-A177-3AD203B41FA5}">
                      <a16:colId xmlns:a16="http://schemas.microsoft.com/office/drawing/2014/main" val="2361975497"/>
                    </a:ext>
                  </a:extLst>
                </a:gridCol>
              </a:tblGrid>
              <a:tr h="916676">
                <a:tc>
                  <a:txBody>
                    <a:bodyPr/>
                    <a:lstStyle/>
                    <a:p>
                      <a:r>
                        <a:rPr lang="x-none" sz="2200" b="1" dirty="0">
                          <a:solidFill>
                            <a:srgbClr val="203864"/>
                          </a:solidFill>
                        </a:rPr>
                        <a:t>1</a:t>
                      </a:r>
                    </a:p>
                  </a:txBody>
                  <a:tcPr anchor="ctr" anchorCtr="1"/>
                </a:tc>
                <a:tc>
                  <a:txBody>
                    <a:bodyPr/>
                    <a:lstStyle/>
                    <a:p>
                      <a:r>
                        <a:rPr lang="es-ES" sz="2200" b="0" dirty="0">
                          <a:solidFill>
                            <a:srgbClr val="203864"/>
                          </a:solidFill>
                        </a:rPr>
                        <a:t>Bolivia </a:t>
                      </a:r>
                      <a:r>
                        <a:rPr lang="es-ES" sz="2200" b="1" dirty="0">
                          <a:solidFill>
                            <a:srgbClr val="203864"/>
                          </a:solidFill>
                        </a:rPr>
                        <a:t>tiene</a:t>
                      </a:r>
                      <a:r>
                        <a:rPr lang="es-ES" sz="2200" b="0" dirty="0">
                          <a:solidFill>
                            <a:srgbClr val="203864"/>
                          </a:solidFill>
                        </a:rPr>
                        <a:t> un clima seco en las montañas.</a:t>
                      </a:r>
                    </a:p>
                  </a:txBody>
                  <a:tcPr anchor="ctr"/>
                </a:tc>
                <a:extLst>
                  <a:ext uri="{0D108BD9-81ED-4DB2-BD59-A6C34878D82A}">
                    <a16:rowId xmlns:a16="http://schemas.microsoft.com/office/drawing/2014/main" val="2055318081"/>
                  </a:ext>
                </a:extLst>
              </a:tr>
            </a:tbl>
          </a:graphicData>
        </a:graphic>
      </p:graphicFrame>
      <p:pic>
        <p:nvPicPr>
          <p:cNvPr id="15" name="Imagen 14">
            <a:extLst>
              <a:ext uri="{FF2B5EF4-FFF2-40B4-BE49-F238E27FC236}">
                <a16:creationId xmlns:a16="http://schemas.microsoft.com/office/drawing/2014/main" id="{84CA6ABB-72B4-A742-9D98-B71E84C833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04682" y="4416153"/>
            <a:ext cx="1233251" cy="982254"/>
          </a:xfrm>
          <a:prstGeom prst="rect">
            <a:avLst/>
          </a:prstGeom>
        </p:spPr>
      </p:pic>
      <p:sp>
        <p:nvSpPr>
          <p:cNvPr id="16" name="Llamada ovalada 15">
            <a:extLst>
              <a:ext uri="{FF2B5EF4-FFF2-40B4-BE49-F238E27FC236}">
                <a16:creationId xmlns:a16="http://schemas.microsoft.com/office/drawing/2014/main" id="{9AF43905-7D59-5B4F-BD86-A78C9247A797}"/>
              </a:ext>
            </a:extLst>
          </p:cNvPr>
          <p:cNvSpPr/>
          <p:nvPr/>
        </p:nvSpPr>
        <p:spPr>
          <a:xfrm>
            <a:off x="5388917" y="3025198"/>
            <a:ext cx="3646026" cy="1808196"/>
          </a:xfrm>
          <a:prstGeom prst="wedgeEllipseCallout">
            <a:avLst>
              <a:gd name="adj1" fmla="val -46353"/>
              <a:gd name="adj2" fmla="val 86488"/>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rgbClr val="115076"/>
                </a:solidFill>
              </a:rPr>
              <a:t>Bolivia </a:t>
            </a:r>
            <a:r>
              <a:rPr lang="es-ES" sz="2400" b="1" dirty="0">
                <a:solidFill>
                  <a:srgbClr val="115076"/>
                </a:solidFill>
              </a:rPr>
              <a:t>tiene</a:t>
            </a:r>
            <a:r>
              <a:rPr lang="es-ES" sz="2400" dirty="0">
                <a:solidFill>
                  <a:srgbClr val="115076"/>
                </a:solidFill>
              </a:rPr>
              <a:t> un clima seco en las montañas.</a:t>
            </a:r>
          </a:p>
        </p:txBody>
      </p:sp>
      <p:sp>
        <p:nvSpPr>
          <p:cNvPr id="17" name="Llamada rectangular 16">
            <a:extLst>
              <a:ext uri="{FF2B5EF4-FFF2-40B4-BE49-F238E27FC236}">
                <a16:creationId xmlns:a16="http://schemas.microsoft.com/office/drawing/2014/main" id="{6C798906-8176-2D4E-8F93-AE07BB2919AC}"/>
              </a:ext>
            </a:extLst>
          </p:cNvPr>
          <p:cNvSpPr/>
          <p:nvPr/>
        </p:nvSpPr>
        <p:spPr>
          <a:xfrm>
            <a:off x="2479615" y="2903973"/>
            <a:ext cx="2640656" cy="1404394"/>
          </a:xfrm>
          <a:prstGeom prst="wedgeRect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115076"/>
                </a:solidFill>
              </a:rPr>
              <a:t>¡Atención! ¿Es singular? </a:t>
            </a:r>
            <a:r>
              <a:rPr lang="x-none" sz="2000" dirty="0">
                <a:solidFill>
                  <a:srgbClr val="115076"/>
                </a:solidFill>
                <a:sym typeface="Wingdings" pitchFamily="2" charset="2"/>
              </a:rPr>
              <a:t> </a:t>
            </a:r>
            <a:r>
              <a:rPr lang="x-none" sz="2000" b="1" dirty="0">
                <a:solidFill>
                  <a:srgbClr val="115076"/>
                </a:solidFill>
                <a:sym typeface="Wingdings" pitchFamily="2" charset="2"/>
              </a:rPr>
              <a:t>-e</a:t>
            </a:r>
          </a:p>
          <a:p>
            <a:pPr algn="ctr"/>
            <a:r>
              <a:rPr lang="x-none" sz="2000" dirty="0">
                <a:solidFill>
                  <a:srgbClr val="115076"/>
                </a:solidFill>
                <a:sym typeface="Wingdings" pitchFamily="2" charset="2"/>
              </a:rPr>
              <a:t>¿Es plural?  </a:t>
            </a:r>
            <a:r>
              <a:rPr lang="x-none" sz="2000" b="1" dirty="0">
                <a:solidFill>
                  <a:srgbClr val="115076"/>
                </a:solidFill>
                <a:sym typeface="Wingdings" pitchFamily="2" charset="2"/>
              </a:rPr>
              <a:t>-en</a:t>
            </a:r>
            <a:endParaRPr lang="x-none" sz="2000" b="1" dirty="0">
              <a:solidFill>
                <a:srgbClr val="115076"/>
              </a:solidFill>
            </a:endParaRPr>
          </a:p>
        </p:txBody>
      </p:sp>
      <p:pic>
        <p:nvPicPr>
          <p:cNvPr id="18" name="Imagen 17">
            <a:extLst>
              <a:ext uri="{FF2B5EF4-FFF2-40B4-BE49-F238E27FC236}">
                <a16:creationId xmlns:a16="http://schemas.microsoft.com/office/drawing/2014/main" id="{4E62163B-7BB8-4E44-8380-5A8A47F5C683}"/>
              </a:ext>
            </a:extLst>
          </p:cNvPr>
          <p:cNvPicPr>
            <a:picLocks noChangeAspect="1"/>
          </p:cNvPicPr>
          <p:nvPr/>
        </p:nvPicPr>
        <p:blipFill>
          <a:blip r:embed="rId4"/>
          <a:stretch>
            <a:fillRect/>
          </a:stretch>
        </p:blipFill>
        <p:spPr>
          <a:xfrm>
            <a:off x="10017748" y="1063567"/>
            <a:ext cx="1625600" cy="1625600"/>
          </a:xfrm>
          <a:prstGeom prst="rect">
            <a:avLst/>
          </a:prstGeom>
        </p:spPr>
      </p:pic>
      <p:sp>
        <p:nvSpPr>
          <p:cNvPr id="19" name="Rounded Rectangle 11">
            <a:extLst>
              <a:ext uri="{FF2B5EF4-FFF2-40B4-BE49-F238E27FC236}">
                <a16:creationId xmlns:a16="http://schemas.microsoft.com/office/drawing/2014/main" id="{A316DD52-7894-4A75-969C-CA0645DA2978}"/>
              </a:ext>
            </a:extLst>
          </p:cNvPr>
          <p:cNvSpPr/>
          <p:nvPr/>
        </p:nvSpPr>
        <p:spPr>
          <a:xfrm>
            <a:off x="9316270" y="258166"/>
            <a:ext cx="261187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escuchar</a:t>
            </a:r>
          </a:p>
        </p:txBody>
      </p:sp>
      <p:sp>
        <p:nvSpPr>
          <p:cNvPr id="2" name="Title 1"/>
          <p:cNvSpPr>
            <a:spLocks noGrp="1"/>
          </p:cNvSpPr>
          <p:nvPr>
            <p:ph type="title" idx="4294967295"/>
          </p:nvPr>
        </p:nvSpPr>
        <p:spPr>
          <a:xfrm>
            <a:off x="428263" y="447676"/>
            <a:ext cx="6163037" cy="347144"/>
          </a:xfrm>
        </p:spPr>
        <p:txBody>
          <a:bodyPr>
            <a:noAutofit/>
          </a:bodyPr>
          <a:lstStyle/>
          <a:p>
            <a:pPr rtl="0" eaLnBrk="1" latinLnBrk="0" hangingPunct="1"/>
            <a:r>
              <a:rPr lang="x-none" sz="2400" b="1" kern="1200" dirty="0" smtClean="0">
                <a:solidFill>
                  <a:srgbClr val="203864"/>
                </a:solidFill>
                <a:effectLst/>
                <a:latin typeface="Century Gothic" panose="020B0502020202020204" pitchFamily="34" charset="0"/>
                <a:ea typeface="+mn-ea"/>
                <a:cs typeface="+mn-cs"/>
              </a:rPr>
              <a:t>Hablamos sobre Bolivia en parejas.</a:t>
            </a:r>
            <a:endParaRPr lang="en-GB" dirty="0"/>
          </a:p>
        </p:txBody>
      </p:sp>
    </p:spTree>
    <p:extLst>
      <p:ext uri="{BB962C8B-B14F-4D97-AF65-F5344CB8AC3E}">
        <p14:creationId xmlns:p14="http://schemas.microsoft.com/office/powerpoint/2010/main" val="178732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DBC23A1-F41B-8D49-ABF0-6843CE8E4B2E}"/>
              </a:ext>
            </a:extLst>
          </p:cNvPr>
          <p:cNvSpPr>
            <a:spLocks noGrp="1"/>
          </p:cNvSpPr>
          <p:nvPr>
            <p:ph type="title"/>
          </p:nvPr>
        </p:nvSpPr>
        <p:spPr>
          <a:xfrm>
            <a:off x="137121" y="224209"/>
            <a:ext cx="2514601" cy="402304"/>
          </a:xfrm>
        </p:spPr>
        <p:txBody>
          <a:bodyPr>
            <a:normAutofit fontScale="90000"/>
          </a:bodyPr>
          <a:lstStyle/>
          <a:p>
            <a:r>
              <a:rPr lang="en-GB" sz="2400" b="1" dirty="0">
                <a:solidFill>
                  <a:srgbClr val="002060"/>
                </a:solidFill>
              </a:rPr>
              <a:t>Persona A</a:t>
            </a:r>
            <a:endParaRPr lang="x-none" sz="2400" dirty="0">
              <a:solidFill>
                <a:srgbClr val="002060"/>
              </a:solidFill>
            </a:endParaRPr>
          </a:p>
        </p:txBody>
      </p:sp>
      <p:graphicFrame>
        <p:nvGraphicFramePr>
          <p:cNvPr id="8" name="Tabla 7">
            <a:extLst>
              <a:ext uri="{FF2B5EF4-FFF2-40B4-BE49-F238E27FC236}">
                <a16:creationId xmlns:a16="http://schemas.microsoft.com/office/drawing/2014/main" id="{8056B08B-757B-404A-8807-E4F87174D50D}"/>
              </a:ext>
            </a:extLst>
          </p:cNvPr>
          <p:cNvGraphicFramePr>
            <a:graphicFrameLocks noGrp="1"/>
          </p:cNvGraphicFramePr>
          <p:nvPr>
            <p:extLst>
              <p:ext uri="{D42A27DB-BD31-4B8C-83A1-F6EECF244321}">
                <p14:modId xmlns:p14="http://schemas.microsoft.com/office/powerpoint/2010/main" val="2740209310"/>
              </p:ext>
            </p:extLst>
          </p:nvPr>
        </p:nvGraphicFramePr>
        <p:xfrm>
          <a:off x="137121" y="640079"/>
          <a:ext cx="5721626" cy="5474900"/>
        </p:xfrm>
        <a:graphic>
          <a:graphicData uri="http://schemas.openxmlformats.org/drawingml/2006/table">
            <a:tbl>
              <a:tblPr firstRow="1" bandRow="1">
                <a:tableStyleId>{5DA37D80-6434-44D0-A028-1B22A696006F}</a:tableStyleId>
              </a:tblPr>
              <a:tblGrid>
                <a:gridCol w="777612">
                  <a:extLst>
                    <a:ext uri="{9D8B030D-6E8A-4147-A177-3AD203B41FA5}">
                      <a16:colId xmlns:a16="http://schemas.microsoft.com/office/drawing/2014/main" val="4036513689"/>
                    </a:ext>
                  </a:extLst>
                </a:gridCol>
                <a:gridCol w="4944014">
                  <a:extLst>
                    <a:ext uri="{9D8B030D-6E8A-4147-A177-3AD203B41FA5}">
                      <a16:colId xmlns:a16="http://schemas.microsoft.com/office/drawing/2014/main" val="194095337"/>
                    </a:ext>
                  </a:extLst>
                </a:gridCol>
              </a:tblGrid>
              <a:tr h="891520">
                <a:tc>
                  <a:txBody>
                    <a:bodyPr/>
                    <a:lstStyle/>
                    <a:p>
                      <a:endParaRPr lang="x-none" sz="2200" dirty="0"/>
                    </a:p>
                  </a:txBody>
                  <a:tcPr>
                    <a:lnL w="12700" cap="flat" cmpd="sng" algn="ctr">
                      <a:solidFill>
                        <a:srgbClr val="E66700"/>
                      </a:solidFill>
                      <a:prstDash val="solid"/>
                      <a:round/>
                      <a:headEnd type="none" w="med" len="med"/>
                      <a:tailEnd type="none" w="med" len="med"/>
                    </a:lnL>
                  </a:tcPr>
                </a:tc>
                <a:tc>
                  <a:txBody>
                    <a:bodyPr/>
                    <a:lstStyle/>
                    <a:p>
                      <a:pPr algn="ctr"/>
                      <a:r>
                        <a:rPr lang="x-none" sz="2200" b="0" dirty="0">
                          <a:solidFill>
                            <a:srgbClr val="203864"/>
                          </a:solidFill>
                        </a:rPr>
                        <a:t>Lee las frases en español</a:t>
                      </a:r>
                    </a:p>
                  </a:txBody>
                  <a:tcPr anchor="ctr"/>
                </a:tc>
                <a:extLst>
                  <a:ext uri="{0D108BD9-81ED-4DB2-BD59-A6C34878D82A}">
                    <a16:rowId xmlns:a16="http://schemas.microsoft.com/office/drawing/2014/main" val="2059097406"/>
                  </a:ext>
                </a:extLst>
              </a:tr>
              <a:tr h="916676">
                <a:tc>
                  <a:txBody>
                    <a:bodyPr/>
                    <a:lstStyle/>
                    <a:p>
                      <a:r>
                        <a:rPr lang="x-none" sz="2200" b="1" dirty="0">
                          <a:solidFill>
                            <a:srgbClr val="203864"/>
                          </a:solidFill>
                        </a:rPr>
                        <a:t>1</a:t>
                      </a:r>
                    </a:p>
                  </a:txBody>
                  <a:tcPr anchor="ctr" anchorCtr="1"/>
                </a:tc>
                <a:tc>
                  <a:txBody>
                    <a:bodyPr/>
                    <a:lstStyle/>
                    <a:p>
                      <a:r>
                        <a:rPr lang="es-ES" sz="2200" dirty="0">
                          <a:solidFill>
                            <a:srgbClr val="203864"/>
                          </a:solidFill>
                        </a:rPr>
                        <a:t>Aymara and quechua </a:t>
                      </a:r>
                      <a:r>
                        <a:rPr lang="es-ES" sz="2200" b="1" dirty="0">
                          <a:solidFill>
                            <a:srgbClr val="203864"/>
                          </a:solidFill>
                        </a:rPr>
                        <a:t>can</a:t>
                      </a:r>
                      <a:r>
                        <a:rPr lang="es-ES" sz="2200" dirty="0">
                          <a:solidFill>
                            <a:srgbClr val="203864"/>
                          </a:solidFill>
                        </a:rPr>
                        <a:t> be important in schools.</a:t>
                      </a:r>
                    </a:p>
                  </a:txBody>
                  <a:tcPr anchor="ctr"/>
                </a:tc>
                <a:extLst>
                  <a:ext uri="{0D108BD9-81ED-4DB2-BD59-A6C34878D82A}">
                    <a16:rowId xmlns:a16="http://schemas.microsoft.com/office/drawing/2014/main" val="2183986981"/>
                  </a:ext>
                </a:extLst>
              </a:tr>
              <a:tr h="916676">
                <a:tc>
                  <a:txBody>
                    <a:bodyPr/>
                    <a:lstStyle/>
                    <a:p>
                      <a:r>
                        <a:rPr lang="x-none" sz="2200" b="1" dirty="0">
                          <a:solidFill>
                            <a:srgbClr val="203864"/>
                          </a:solidFill>
                        </a:rPr>
                        <a:t>2</a:t>
                      </a:r>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dirty="0" err="1" smtClean="0">
                          <a:solidFill>
                            <a:srgbClr val="203864"/>
                          </a:solidFill>
                        </a:rPr>
                        <a:t>The</a:t>
                      </a:r>
                      <a:r>
                        <a:rPr lang="es-ES" sz="2200" dirty="0" smtClean="0">
                          <a:solidFill>
                            <a:srgbClr val="203864"/>
                          </a:solidFill>
                        </a:rPr>
                        <a:t> </a:t>
                      </a:r>
                      <a:r>
                        <a:rPr lang="es-ES" sz="2200" dirty="0" err="1" smtClean="0">
                          <a:solidFill>
                            <a:srgbClr val="203864"/>
                          </a:solidFill>
                        </a:rPr>
                        <a:t>mountains</a:t>
                      </a:r>
                      <a:r>
                        <a:rPr lang="es-ES" sz="2200" dirty="0" smtClean="0">
                          <a:solidFill>
                            <a:srgbClr val="203864"/>
                          </a:solidFill>
                        </a:rPr>
                        <a:t> </a:t>
                      </a:r>
                      <a:r>
                        <a:rPr lang="es-ES" sz="2200" b="1" dirty="0" err="1" smtClean="0">
                          <a:solidFill>
                            <a:srgbClr val="203864"/>
                          </a:solidFill>
                        </a:rPr>
                        <a:t>have</a:t>
                      </a:r>
                      <a:r>
                        <a:rPr lang="es-ES" sz="2200" b="0" dirty="0" smtClean="0">
                          <a:solidFill>
                            <a:srgbClr val="203864"/>
                          </a:solidFill>
                        </a:rPr>
                        <a:t> </a:t>
                      </a:r>
                      <a:r>
                        <a:rPr lang="es-ES" sz="2200" b="0" dirty="0" err="1" smtClean="0">
                          <a:solidFill>
                            <a:srgbClr val="203864"/>
                          </a:solidFill>
                        </a:rPr>
                        <a:t>an</a:t>
                      </a:r>
                      <a:r>
                        <a:rPr lang="es-ES" sz="2200" b="0" dirty="0" smtClean="0">
                          <a:solidFill>
                            <a:srgbClr val="203864"/>
                          </a:solidFill>
                        </a:rPr>
                        <a:t> </a:t>
                      </a:r>
                      <a:r>
                        <a:rPr lang="es-ES" sz="2200" b="0" dirty="0" err="1" smtClean="0">
                          <a:solidFill>
                            <a:srgbClr val="203864"/>
                          </a:solidFill>
                        </a:rPr>
                        <a:t>altitude</a:t>
                      </a:r>
                      <a:r>
                        <a:rPr lang="es-ES" sz="2200" b="0" baseline="0" dirty="0" smtClean="0">
                          <a:solidFill>
                            <a:srgbClr val="203864"/>
                          </a:solidFill>
                        </a:rPr>
                        <a:t> of </a:t>
                      </a:r>
                      <a:r>
                        <a:rPr lang="es-ES" sz="2200" b="0" baseline="0" dirty="0" err="1" smtClean="0">
                          <a:solidFill>
                            <a:srgbClr val="203864"/>
                          </a:solidFill>
                        </a:rPr>
                        <a:t>six</a:t>
                      </a:r>
                      <a:r>
                        <a:rPr lang="es-ES" sz="2200" b="0" baseline="0" dirty="0" smtClean="0">
                          <a:solidFill>
                            <a:srgbClr val="203864"/>
                          </a:solidFill>
                        </a:rPr>
                        <a:t> </a:t>
                      </a:r>
                      <a:r>
                        <a:rPr lang="es-ES" sz="2200" b="0" baseline="0" dirty="0" err="1" smtClean="0">
                          <a:solidFill>
                            <a:srgbClr val="203864"/>
                          </a:solidFill>
                        </a:rPr>
                        <a:t>thousand</a:t>
                      </a:r>
                      <a:r>
                        <a:rPr lang="es-ES" sz="2200" b="0" baseline="0" dirty="0" smtClean="0">
                          <a:solidFill>
                            <a:srgbClr val="203864"/>
                          </a:solidFill>
                        </a:rPr>
                        <a:t> metres</a:t>
                      </a:r>
                      <a:r>
                        <a:rPr lang="es-ES" sz="2200" dirty="0" smtClean="0">
                          <a:solidFill>
                            <a:srgbClr val="203864"/>
                          </a:solidFill>
                        </a:rPr>
                        <a:t>.</a:t>
                      </a:r>
                      <a:endParaRPr lang="es-ES" sz="2200" dirty="0">
                        <a:solidFill>
                          <a:srgbClr val="203864"/>
                        </a:solidFill>
                      </a:endParaRPr>
                    </a:p>
                  </a:txBody>
                  <a:tcPr anchor="ctr"/>
                </a:tc>
                <a:extLst>
                  <a:ext uri="{0D108BD9-81ED-4DB2-BD59-A6C34878D82A}">
                    <a16:rowId xmlns:a16="http://schemas.microsoft.com/office/drawing/2014/main" val="1118756728"/>
                  </a:ext>
                </a:extLst>
              </a:tr>
              <a:tr h="916676">
                <a:tc>
                  <a:txBody>
                    <a:bodyPr/>
                    <a:lstStyle/>
                    <a:p>
                      <a:r>
                        <a:rPr lang="x-none" sz="2200" b="1" dirty="0">
                          <a:solidFill>
                            <a:srgbClr val="203864"/>
                          </a:solidFill>
                        </a:rPr>
                        <a:t>3</a:t>
                      </a:r>
                    </a:p>
                  </a:txBody>
                  <a:tcPr anchor="ctr" anchorCtr="1"/>
                </a:tc>
                <a:tc>
                  <a:txBody>
                    <a:bodyPr/>
                    <a:lstStyle/>
                    <a:p>
                      <a:r>
                        <a:rPr lang="es-ES" sz="2200" dirty="0">
                          <a:solidFill>
                            <a:srgbClr val="203864"/>
                          </a:solidFill>
                        </a:rPr>
                        <a:t>A </a:t>
                      </a:r>
                      <a:r>
                        <a:rPr lang="es-ES" sz="2200" dirty="0" err="1">
                          <a:solidFill>
                            <a:srgbClr val="203864"/>
                          </a:solidFill>
                        </a:rPr>
                        <a:t>dry</a:t>
                      </a:r>
                      <a:r>
                        <a:rPr lang="es-ES" sz="2200" dirty="0">
                          <a:solidFill>
                            <a:srgbClr val="203864"/>
                          </a:solidFill>
                        </a:rPr>
                        <a:t> </a:t>
                      </a:r>
                      <a:r>
                        <a:rPr lang="es-ES" sz="2200" dirty="0" err="1">
                          <a:solidFill>
                            <a:srgbClr val="203864"/>
                          </a:solidFill>
                        </a:rPr>
                        <a:t>landscape</a:t>
                      </a:r>
                      <a:r>
                        <a:rPr lang="es-ES" sz="2200" dirty="0">
                          <a:solidFill>
                            <a:srgbClr val="203864"/>
                          </a:solidFill>
                        </a:rPr>
                        <a:t> </a:t>
                      </a:r>
                      <a:r>
                        <a:rPr lang="es-ES" sz="2200" b="1" dirty="0" err="1">
                          <a:solidFill>
                            <a:srgbClr val="203864"/>
                          </a:solidFill>
                        </a:rPr>
                        <a:t>covers</a:t>
                      </a:r>
                      <a:r>
                        <a:rPr lang="es-ES" sz="2200" dirty="0">
                          <a:solidFill>
                            <a:srgbClr val="203864"/>
                          </a:solidFill>
                        </a:rPr>
                        <a:t> </a:t>
                      </a:r>
                      <a:r>
                        <a:rPr lang="es-ES" sz="2200" dirty="0" err="1">
                          <a:solidFill>
                            <a:srgbClr val="203864"/>
                          </a:solidFill>
                        </a:rPr>
                        <a:t>the</a:t>
                      </a:r>
                      <a:r>
                        <a:rPr lang="es-ES" sz="2200" dirty="0">
                          <a:solidFill>
                            <a:srgbClr val="203864"/>
                          </a:solidFill>
                        </a:rPr>
                        <a:t> </a:t>
                      </a:r>
                      <a:r>
                        <a:rPr lang="es-ES" sz="2200" dirty="0" err="1">
                          <a:solidFill>
                            <a:srgbClr val="203864"/>
                          </a:solidFill>
                        </a:rPr>
                        <a:t>high</a:t>
                      </a:r>
                      <a:r>
                        <a:rPr lang="es-ES" sz="2200" dirty="0">
                          <a:solidFill>
                            <a:srgbClr val="203864"/>
                          </a:solidFill>
                        </a:rPr>
                        <a:t> </a:t>
                      </a:r>
                      <a:r>
                        <a:rPr lang="es-ES" sz="2200" dirty="0" err="1">
                          <a:solidFill>
                            <a:srgbClr val="203864"/>
                          </a:solidFill>
                        </a:rPr>
                        <a:t>part</a:t>
                      </a:r>
                      <a:r>
                        <a:rPr lang="es-ES" sz="2200" dirty="0">
                          <a:solidFill>
                            <a:srgbClr val="203864"/>
                          </a:solidFill>
                        </a:rPr>
                        <a:t> of </a:t>
                      </a:r>
                      <a:r>
                        <a:rPr lang="es-ES" sz="2200" dirty="0" err="1">
                          <a:solidFill>
                            <a:srgbClr val="203864"/>
                          </a:solidFill>
                        </a:rPr>
                        <a:t>the</a:t>
                      </a:r>
                      <a:r>
                        <a:rPr lang="es-ES" sz="2200" dirty="0">
                          <a:solidFill>
                            <a:srgbClr val="203864"/>
                          </a:solidFill>
                        </a:rPr>
                        <a:t> </a:t>
                      </a:r>
                      <a:r>
                        <a:rPr lang="es-ES" sz="2200" dirty="0" err="1">
                          <a:solidFill>
                            <a:srgbClr val="203864"/>
                          </a:solidFill>
                        </a:rPr>
                        <a:t>region</a:t>
                      </a:r>
                      <a:r>
                        <a:rPr lang="es-ES" sz="2200" dirty="0">
                          <a:solidFill>
                            <a:srgbClr val="203864"/>
                          </a:solidFill>
                        </a:rPr>
                        <a:t>.</a:t>
                      </a:r>
                    </a:p>
                  </a:txBody>
                  <a:tcPr anchor="ctr"/>
                </a:tc>
                <a:extLst>
                  <a:ext uri="{0D108BD9-81ED-4DB2-BD59-A6C34878D82A}">
                    <a16:rowId xmlns:a16="http://schemas.microsoft.com/office/drawing/2014/main" val="4084794354"/>
                  </a:ext>
                </a:extLst>
              </a:tr>
              <a:tr h="916676">
                <a:tc>
                  <a:txBody>
                    <a:bodyPr/>
                    <a:lstStyle/>
                    <a:p>
                      <a:r>
                        <a:rPr lang="x-none" sz="2200" b="1" dirty="0">
                          <a:solidFill>
                            <a:srgbClr val="203864"/>
                          </a:solidFill>
                        </a:rPr>
                        <a:t>4</a:t>
                      </a:r>
                    </a:p>
                  </a:txBody>
                  <a:tcPr anchor="ctr" anchorCtr="1"/>
                </a:tc>
                <a:tc>
                  <a:txBody>
                    <a:bodyPr/>
                    <a:lstStyle/>
                    <a:p>
                      <a:r>
                        <a:rPr lang="es-ES" sz="2200" dirty="0">
                          <a:solidFill>
                            <a:srgbClr val="203864"/>
                          </a:solidFill>
                        </a:rPr>
                        <a:t>Bolivia </a:t>
                      </a:r>
                      <a:r>
                        <a:rPr lang="es-ES" sz="2200" b="1" dirty="0">
                          <a:solidFill>
                            <a:srgbClr val="203864"/>
                          </a:solidFill>
                        </a:rPr>
                        <a:t>has</a:t>
                      </a:r>
                      <a:r>
                        <a:rPr lang="es-ES" sz="2200" dirty="0">
                          <a:solidFill>
                            <a:srgbClr val="203864"/>
                          </a:solidFill>
                        </a:rPr>
                        <a:t> a </a:t>
                      </a:r>
                      <a:r>
                        <a:rPr lang="es-ES" sz="2200" dirty="0" err="1">
                          <a:solidFill>
                            <a:srgbClr val="203864"/>
                          </a:solidFill>
                        </a:rPr>
                        <a:t>border</a:t>
                      </a:r>
                      <a:r>
                        <a:rPr lang="es-ES" sz="2200" dirty="0">
                          <a:solidFill>
                            <a:srgbClr val="203864"/>
                          </a:solidFill>
                        </a:rPr>
                        <a:t> </a:t>
                      </a:r>
                      <a:r>
                        <a:rPr lang="es-ES" sz="2200" dirty="0" err="1">
                          <a:solidFill>
                            <a:srgbClr val="203864"/>
                          </a:solidFill>
                        </a:rPr>
                        <a:t>with</a:t>
                      </a:r>
                      <a:r>
                        <a:rPr lang="es-ES" sz="2200" dirty="0">
                          <a:solidFill>
                            <a:srgbClr val="203864"/>
                          </a:solidFill>
                        </a:rPr>
                        <a:t> </a:t>
                      </a:r>
                      <a:r>
                        <a:rPr lang="es-ES" sz="2200" dirty="0" err="1">
                          <a:solidFill>
                            <a:srgbClr val="203864"/>
                          </a:solidFill>
                        </a:rPr>
                        <a:t>five</a:t>
                      </a:r>
                      <a:r>
                        <a:rPr lang="es-ES" sz="2200" dirty="0">
                          <a:solidFill>
                            <a:srgbClr val="203864"/>
                          </a:solidFill>
                        </a:rPr>
                        <a:t> </a:t>
                      </a:r>
                      <a:r>
                        <a:rPr lang="es-ES" sz="2200" dirty="0" err="1" smtClean="0">
                          <a:solidFill>
                            <a:srgbClr val="203864"/>
                          </a:solidFill>
                        </a:rPr>
                        <a:t>countries</a:t>
                      </a:r>
                      <a:r>
                        <a:rPr lang="es-ES" sz="2200" dirty="0">
                          <a:solidFill>
                            <a:srgbClr val="203864"/>
                          </a:solidFill>
                        </a:rPr>
                        <a:t>.</a:t>
                      </a:r>
                    </a:p>
                  </a:txBody>
                  <a:tcPr anchor="ctr"/>
                </a:tc>
                <a:extLst>
                  <a:ext uri="{0D108BD9-81ED-4DB2-BD59-A6C34878D82A}">
                    <a16:rowId xmlns:a16="http://schemas.microsoft.com/office/drawing/2014/main" val="4248873225"/>
                  </a:ext>
                </a:extLst>
              </a:tr>
              <a:tr h="916676">
                <a:tc>
                  <a:txBody>
                    <a:bodyPr/>
                    <a:lstStyle/>
                    <a:p>
                      <a:r>
                        <a:rPr lang="x-none" sz="2200" b="1" dirty="0">
                          <a:solidFill>
                            <a:srgbClr val="203864"/>
                          </a:solidFill>
                        </a:rPr>
                        <a:t>5</a:t>
                      </a:r>
                    </a:p>
                  </a:txBody>
                  <a:tcPr anchor="ctr" anchorCtr="1"/>
                </a:tc>
                <a:tc>
                  <a:txBody>
                    <a:bodyPr/>
                    <a:lstStyle/>
                    <a:p>
                      <a:r>
                        <a:rPr lang="es-ES" sz="2200" dirty="0" err="1">
                          <a:solidFill>
                            <a:srgbClr val="203864"/>
                          </a:solidFill>
                        </a:rPr>
                        <a:t>The</a:t>
                      </a:r>
                      <a:r>
                        <a:rPr lang="es-ES" sz="2200" dirty="0">
                          <a:solidFill>
                            <a:srgbClr val="203864"/>
                          </a:solidFill>
                        </a:rPr>
                        <a:t> </a:t>
                      </a:r>
                      <a:r>
                        <a:rPr lang="es-ES" sz="2200" dirty="0" err="1">
                          <a:solidFill>
                            <a:srgbClr val="203864"/>
                          </a:solidFill>
                        </a:rPr>
                        <a:t>heat</a:t>
                      </a:r>
                      <a:r>
                        <a:rPr lang="es-ES" sz="2200" dirty="0">
                          <a:solidFill>
                            <a:srgbClr val="203864"/>
                          </a:solidFill>
                        </a:rPr>
                        <a:t> </a:t>
                      </a:r>
                      <a:r>
                        <a:rPr lang="es-ES" sz="2200" b="1" dirty="0" err="1">
                          <a:solidFill>
                            <a:srgbClr val="203864"/>
                          </a:solidFill>
                        </a:rPr>
                        <a:t>disappears</a:t>
                      </a:r>
                      <a:r>
                        <a:rPr lang="es-ES" sz="2200" dirty="0">
                          <a:solidFill>
                            <a:srgbClr val="203864"/>
                          </a:solidFill>
                        </a:rPr>
                        <a:t> in </a:t>
                      </a:r>
                      <a:r>
                        <a:rPr lang="es-ES" sz="2200" dirty="0" err="1">
                          <a:solidFill>
                            <a:srgbClr val="203864"/>
                          </a:solidFill>
                        </a:rPr>
                        <a:t>the</a:t>
                      </a:r>
                      <a:r>
                        <a:rPr lang="es-ES" sz="2200" dirty="0">
                          <a:solidFill>
                            <a:srgbClr val="203864"/>
                          </a:solidFill>
                        </a:rPr>
                        <a:t> </a:t>
                      </a:r>
                      <a:r>
                        <a:rPr lang="es-ES" sz="2200" dirty="0" err="1">
                          <a:solidFill>
                            <a:srgbClr val="203864"/>
                          </a:solidFill>
                        </a:rPr>
                        <a:t>high</a:t>
                      </a:r>
                      <a:r>
                        <a:rPr lang="es-ES" sz="2200" dirty="0">
                          <a:solidFill>
                            <a:srgbClr val="203864"/>
                          </a:solidFill>
                        </a:rPr>
                        <a:t> </a:t>
                      </a:r>
                      <a:r>
                        <a:rPr lang="es-ES" sz="2200" dirty="0" err="1">
                          <a:solidFill>
                            <a:srgbClr val="203864"/>
                          </a:solidFill>
                        </a:rPr>
                        <a:t>part</a:t>
                      </a:r>
                      <a:r>
                        <a:rPr lang="es-ES" sz="2200" dirty="0">
                          <a:solidFill>
                            <a:srgbClr val="203864"/>
                          </a:solidFill>
                        </a:rPr>
                        <a:t> of </a:t>
                      </a:r>
                      <a:r>
                        <a:rPr lang="es-ES" sz="2200" dirty="0" err="1">
                          <a:solidFill>
                            <a:srgbClr val="203864"/>
                          </a:solidFill>
                        </a:rPr>
                        <a:t>the</a:t>
                      </a:r>
                      <a:r>
                        <a:rPr lang="es-ES" sz="2200" dirty="0">
                          <a:solidFill>
                            <a:srgbClr val="203864"/>
                          </a:solidFill>
                        </a:rPr>
                        <a:t> country.</a:t>
                      </a:r>
                    </a:p>
                  </a:txBody>
                  <a:tcPr anchor="ctr"/>
                </a:tc>
                <a:extLst>
                  <a:ext uri="{0D108BD9-81ED-4DB2-BD59-A6C34878D82A}">
                    <a16:rowId xmlns:a16="http://schemas.microsoft.com/office/drawing/2014/main" val="1507122629"/>
                  </a:ext>
                </a:extLst>
              </a:tr>
            </a:tbl>
          </a:graphicData>
        </a:graphic>
      </p:graphicFrame>
      <p:cxnSp>
        <p:nvCxnSpPr>
          <p:cNvPr id="3" name="Straight Connector 2"/>
          <p:cNvCxnSpPr/>
          <p:nvPr/>
        </p:nvCxnSpPr>
        <p:spPr>
          <a:xfrm>
            <a:off x="6067171" y="142840"/>
            <a:ext cx="14718" cy="5972137"/>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18" name="Tabla 17">
            <a:extLst>
              <a:ext uri="{FF2B5EF4-FFF2-40B4-BE49-F238E27FC236}">
                <a16:creationId xmlns:a16="http://schemas.microsoft.com/office/drawing/2014/main" id="{7880D3F5-4C26-C643-917C-CC4F96633328}"/>
              </a:ext>
            </a:extLst>
          </p:cNvPr>
          <p:cNvGraphicFramePr>
            <a:graphicFrameLocks noGrp="1"/>
          </p:cNvGraphicFramePr>
          <p:nvPr>
            <p:extLst>
              <p:ext uri="{D42A27DB-BD31-4B8C-83A1-F6EECF244321}">
                <p14:modId xmlns:p14="http://schemas.microsoft.com/office/powerpoint/2010/main" val="1606240841"/>
              </p:ext>
            </p:extLst>
          </p:nvPr>
        </p:nvGraphicFramePr>
        <p:xfrm>
          <a:off x="6290313" y="640079"/>
          <a:ext cx="5783942" cy="5544529"/>
        </p:xfrm>
        <a:graphic>
          <a:graphicData uri="http://schemas.openxmlformats.org/drawingml/2006/table">
            <a:tbl>
              <a:tblPr firstRow="1" bandRow="1">
                <a:tableStyleId>{5DA37D80-6434-44D0-A028-1B22A696006F}</a:tableStyleId>
              </a:tblPr>
              <a:tblGrid>
                <a:gridCol w="786081">
                  <a:extLst>
                    <a:ext uri="{9D8B030D-6E8A-4147-A177-3AD203B41FA5}">
                      <a16:colId xmlns:a16="http://schemas.microsoft.com/office/drawing/2014/main" val="4036513689"/>
                    </a:ext>
                  </a:extLst>
                </a:gridCol>
                <a:gridCol w="4997861">
                  <a:extLst>
                    <a:ext uri="{9D8B030D-6E8A-4147-A177-3AD203B41FA5}">
                      <a16:colId xmlns:a16="http://schemas.microsoft.com/office/drawing/2014/main" val="194095337"/>
                    </a:ext>
                  </a:extLst>
                </a:gridCol>
              </a:tblGrid>
              <a:tr h="822910">
                <a:tc>
                  <a:txBody>
                    <a:bodyPr/>
                    <a:lstStyle/>
                    <a:p>
                      <a:endParaRPr lang="x-none" sz="2200" dirty="0"/>
                    </a:p>
                  </a:txBody>
                  <a:tcPr>
                    <a:lnL w="12700" cap="flat" cmpd="sng" algn="ctr">
                      <a:solidFill>
                        <a:srgbClr val="E66700"/>
                      </a:solidFill>
                      <a:prstDash val="solid"/>
                      <a:round/>
                      <a:headEnd type="none" w="med" len="med"/>
                      <a:tailEnd type="none" w="med" len="med"/>
                    </a:lnL>
                  </a:tcPr>
                </a:tc>
                <a:tc>
                  <a:txBody>
                    <a:bodyPr/>
                    <a:lstStyle/>
                    <a:p>
                      <a:pPr algn="ctr"/>
                      <a:r>
                        <a:rPr lang="x-none" sz="2200" b="0" dirty="0">
                          <a:solidFill>
                            <a:srgbClr val="203864"/>
                          </a:solidFill>
                        </a:rPr>
                        <a:t>Lee las frases en español</a:t>
                      </a:r>
                    </a:p>
                  </a:txBody>
                  <a:tcPr anchor="ctr"/>
                </a:tc>
                <a:extLst>
                  <a:ext uri="{0D108BD9-81ED-4DB2-BD59-A6C34878D82A}">
                    <a16:rowId xmlns:a16="http://schemas.microsoft.com/office/drawing/2014/main" val="2059097406"/>
                  </a:ext>
                </a:extLst>
              </a:tr>
              <a:tr h="1070212">
                <a:tc>
                  <a:txBody>
                    <a:bodyPr/>
                    <a:lstStyle/>
                    <a:p>
                      <a:r>
                        <a:rPr lang="x-none" sz="2200" b="1" dirty="0">
                          <a:solidFill>
                            <a:srgbClr val="203864"/>
                          </a:solidFill>
                        </a:rPr>
                        <a:t>1</a:t>
                      </a:r>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2200" dirty="0">
                        <a:solidFill>
                          <a:srgbClr val="203864"/>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2200" dirty="0" err="1">
                          <a:solidFill>
                            <a:srgbClr val="203864"/>
                          </a:solidFill>
                        </a:rPr>
                        <a:t>The</a:t>
                      </a:r>
                      <a:r>
                        <a:rPr lang="es-ES" sz="2200" dirty="0">
                          <a:solidFill>
                            <a:srgbClr val="203864"/>
                          </a:solidFill>
                        </a:rPr>
                        <a:t> </a:t>
                      </a:r>
                      <a:r>
                        <a:rPr lang="es-ES" sz="2200" dirty="0" err="1">
                          <a:solidFill>
                            <a:srgbClr val="203864"/>
                          </a:solidFill>
                        </a:rPr>
                        <a:t>climate</a:t>
                      </a:r>
                      <a:r>
                        <a:rPr lang="es-ES" sz="2200" dirty="0">
                          <a:solidFill>
                            <a:srgbClr val="203864"/>
                          </a:solidFill>
                        </a:rPr>
                        <a:t> </a:t>
                      </a:r>
                      <a:r>
                        <a:rPr lang="es-ES" sz="2200" b="1" dirty="0" smtClean="0">
                          <a:solidFill>
                            <a:srgbClr val="203864"/>
                          </a:solidFill>
                        </a:rPr>
                        <a:t>can</a:t>
                      </a:r>
                      <a:r>
                        <a:rPr lang="es-ES" sz="2200" dirty="0" smtClean="0">
                          <a:solidFill>
                            <a:srgbClr val="203864"/>
                          </a:solidFill>
                        </a:rPr>
                        <a:t> </a:t>
                      </a:r>
                      <a:r>
                        <a:rPr lang="es-ES" sz="2200" dirty="0" err="1" smtClean="0">
                          <a:solidFill>
                            <a:srgbClr val="203864"/>
                          </a:solidFill>
                        </a:rPr>
                        <a:t>change</a:t>
                      </a:r>
                      <a:r>
                        <a:rPr lang="es-ES" sz="2200" dirty="0" smtClean="0">
                          <a:solidFill>
                            <a:srgbClr val="203864"/>
                          </a:solidFill>
                        </a:rPr>
                        <a:t> a </a:t>
                      </a:r>
                      <a:r>
                        <a:rPr lang="es-ES" sz="2200" dirty="0" err="1" smtClean="0">
                          <a:solidFill>
                            <a:srgbClr val="203864"/>
                          </a:solidFill>
                        </a:rPr>
                        <a:t>lot</a:t>
                      </a:r>
                      <a:r>
                        <a:rPr lang="es-ES" sz="2200" dirty="0" smtClean="0">
                          <a:solidFill>
                            <a:srgbClr val="203864"/>
                          </a:solidFill>
                        </a:rPr>
                        <a:t>.</a:t>
                      </a:r>
                      <a:endParaRPr lang="es-ES" sz="2200" dirty="0">
                        <a:solidFill>
                          <a:srgbClr val="203864"/>
                        </a:solidFill>
                      </a:endParaRPr>
                    </a:p>
                    <a:p>
                      <a:endParaRPr lang="es-ES" sz="2200" dirty="0">
                        <a:solidFill>
                          <a:srgbClr val="203864"/>
                        </a:solidFill>
                      </a:endParaRPr>
                    </a:p>
                  </a:txBody>
                  <a:tcPr anchor="ctr"/>
                </a:tc>
                <a:extLst>
                  <a:ext uri="{0D108BD9-81ED-4DB2-BD59-A6C34878D82A}">
                    <a16:rowId xmlns:a16="http://schemas.microsoft.com/office/drawing/2014/main" val="2183986981"/>
                  </a:ext>
                </a:extLst>
              </a:tr>
              <a:tr h="1054718">
                <a:tc>
                  <a:txBody>
                    <a:bodyPr/>
                    <a:lstStyle/>
                    <a:p>
                      <a:r>
                        <a:rPr lang="x-none" sz="2200" b="1" dirty="0">
                          <a:solidFill>
                            <a:srgbClr val="203864"/>
                          </a:solidFill>
                        </a:rPr>
                        <a:t>2</a:t>
                      </a:r>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dirty="0" err="1">
                          <a:solidFill>
                            <a:srgbClr val="203864"/>
                          </a:solidFill>
                        </a:rPr>
                        <a:t>The</a:t>
                      </a:r>
                      <a:r>
                        <a:rPr lang="es-ES" sz="2200" dirty="0">
                          <a:solidFill>
                            <a:srgbClr val="203864"/>
                          </a:solidFill>
                        </a:rPr>
                        <a:t> </a:t>
                      </a:r>
                      <a:r>
                        <a:rPr lang="es-ES" sz="2200" dirty="0" err="1" smtClean="0">
                          <a:solidFill>
                            <a:srgbClr val="203864"/>
                          </a:solidFill>
                        </a:rPr>
                        <a:t>students</a:t>
                      </a:r>
                      <a:r>
                        <a:rPr lang="es-ES" sz="2200" dirty="0" smtClean="0">
                          <a:solidFill>
                            <a:srgbClr val="203864"/>
                          </a:solidFill>
                        </a:rPr>
                        <a:t> </a:t>
                      </a:r>
                      <a:r>
                        <a:rPr lang="es-ES" sz="2200" dirty="0">
                          <a:solidFill>
                            <a:srgbClr val="203864"/>
                          </a:solidFill>
                        </a:rPr>
                        <a:t>in </a:t>
                      </a:r>
                      <a:r>
                        <a:rPr lang="es-ES" sz="2200" dirty="0" err="1">
                          <a:solidFill>
                            <a:srgbClr val="203864"/>
                          </a:solidFill>
                        </a:rPr>
                        <a:t>the</a:t>
                      </a:r>
                      <a:r>
                        <a:rPr lang="es-ES" sz="2200" dirty="0">
                          <a:solidFill>
                            <a:srgbClr val="203864"/>
                          </a:solidFill>
                        </a:rPr>
                        <a:t> </a:t>
                      </a:r>
                      <a:r>
                        <a:rPr lang="es-ES" sz="2200" dirty="0" err="1">
                          <a:solidFill>
                            <a:srgbClr val="203864"/>
                          </a:solidFill>
                        </a:rPr>
                        <a:t>school</a:t>
                      </a:r>
                      <a:r>
                        <a:rPr lang="es-ES" sz="2200" dirty="0">
                          <a:solidFill>
                            <a:srgbClr val="203864"/>
                          </a:solidFill>
                        </a:rPr>
                        <a:t> </a:t>
                      </a:r>
                      <a:r>
                        <a:rPr lang="es-ES" sz="2200" b="1" dirty="0" err="1">
                          <a:solidFill>
                            <a:srgbClr val="203864"/>
                          </a:solidFill>
                        </a:rPr>
                        <a:t>must</a:t>
                      </a:r>
                      <a:r>
                        <a:rPr lang="es-ES" sz="2200" dirty="0">
                          <a:solidFill>
                            <a:srgbClr val="203864"/>
                          </a:solidFill>
                        </a:rPr>
                        <a:t> </a:t>
                      </a:r>
                      <a:r>
                        <a:rPr lang="es-ES" sz="2200" dirty="0" err="1">
                          <a:solidFill>
                            <a:srgbClr val="203864"/>
                          </a:solidFill>
                        </a:rPr>
                        <a:t>learn</a:t>
                      </a:r>
                      <a:r>
                        <a:rPr lang="es-ES" sz="2200" dirty="0">
                          <a:solidFill>
                            <a:srgbClr val="203864"/>
                          </a:solidFill>
                        </a:rPr>
                        <a:t> </a:t>
                      </a:r>
                      <a:r>
                        <a:rPr lang="es-ES" sz="2200" dirty="0" err="1">
                          <a:solidFill>
                            <a:srgbClr val="203864"/>
                          </a:solidFill>
                        </a:rPr>
                        <a:t>Spanish</a:t>
                      </a:r>
                      <a:r>
                        <a:rPr lang="es-ES" sz="2200" dirty="0">
                          <a:solidFill>
                            <a:srgbClr val="203864"/>
                          </a:solidFill>
                        </a:rPr>
                        <a:t> and </a:t>
                      </a:r>
                      <a:r>
                        <a:rPr lang="es-ES" sz="2200" dirty="0" err="1">
                          <a:solidFill>
                            <a:srgbClr val="203864"/>
                          </a:solidFill>
                        </a:rPr>
                        <a:t>another</a:t>
                      </a:r>
                      <a:r>
                        <a:rPr lang="es-ES" sz="2200" dirty="0">
                          <a:solidFill>
                            <a:srgbClr val="203864"/>
                          </a:solidFill>
                        </a:rPr>
                        <a:t> </a:t>
                      </a:r>
                      <a:r>
                        <a:rPr lang="es-ES" sz="2200" dirty="0" err="1">
                          <a:solidFill>
                            <a:srgbClr val="203864"/>
                          </a:solidFill>
                        </a:rPr>
                        <a:t>language</a:t>
                      </a:r>
                      <a:r>
                        <a:rPr lang="es-ES" sz="2200" dirty="0">
                          <a:solidFill>
                            <a:srgbClr val="203864"/>
                          </a:solidFill>
                        </a:rPr>
                        <a:t>.</a:t>
                      </a:r>
                    </a:p>
                  </a:txBody>
                  <a:tcPr anchor="ctr"/>
                </a:tc>
                <a:extLst>
                  <a:ext uri="{0D108BD9-81ED-4DB2-BD59-A6C34878D82A}">
                    <a16:rowId xmlns:a16="http://schemas.microsoft.com/office/drawing/2014/main" val="1118756728"/>
                  </a:ext>
                </a:extLst>
              </a:tr>
              <a:tr h="842353">
                <a:tc>
                  <a:txBody>
                    <a:bodyPr/>
                    <a:lstStyle/>
                    <a:p>
                      <a:r>
                        <a:rPr lang="x-none" sz="2200" b="1" dirty="0">
                          <a:solidFill>
                            <a:srgbClr val="203864"/>
                          </a:solidFill>
                        </a:rPr>
                        <a:t>3</a:t>
                      </a:r>
                    </a:p>
                  </a:txBody>
                  <a:tcPr anchor="ctr" anchorCtr="1"/>
                </a:tc>
                <a:tc>
                  <a:txBody>
                    <a:bodyPr/>
                    <a:lstStyle/>
                    <a:p>
                      <a:r>
                        <a:rPr lang="es-ES" sz="2200" dirty="0">
                          <a:solidFill>
                            <a:srgbClr val="203864"/>
                          </a:solidFill>
                        </a:rPr>
                        <a:t>Colombia </a:t>
                      </a:r>
                      <a:r>
                        <a:rPr lang="es-ES" sz="2200" b="1" dirty="0" err="1">
                          <a:solidFill>
                            <a:srgbClr val="203864"/>
                          </a:solidFill>
                        </a:rPr>
                        <a:t>does</a:t>
                      </a:r>
                      <a:r>
                        <a:rPr lang="es-ES" sz="2200" b="1" dirty="0">
                          <a:solidFill>
                            <a:srgbClr val="203864"/>
                          </a:solidFill>
                        </a:rPr>
                        <a:t> </a:t>
                      </a:r>
                      <a:r>
                        <a:rPr lang="es-ES" sz="2200" b="1" dirty="0" err="1">
                          <a:solidFill>
                            <a:srgbClr val="203864"/>
                          </a:solidFill>
                        </a:rPr>
                        <a:t>not</a:t>
                      </a:r>
                      <a:r>
                        <a:rPr lang="es-ES" sz="2200" b="1" dirty="0">
                          <a:solidFill>
                            <a:srgbClr val="203864"/>
                          </a:solidFill>
                        </a:rPr>
                        <a:t> </a:t>
                      </a:r>
                      <a:r>
                        <a:rPr lang="es-ES" sz="2200" b="1" dirty="0" err="1">
                          <a:solidFill>
                            <a:srgbClr val="203864"/>
                          </a:solidFill>
                        </a:rPr>
                        <a:t>have</a:t>
                      </a:r>
                      <a:r>
                        <a:rPr lang="es-ES" sz="2200" b="1" dirty="0">
                          <a:solidFill>
                            <a:srgbClr val="203864"/>
                          </a:solidFill>
                        </a:rPr>
                        <a:t> </a:t>
                      </a:r>
                      <a:r>
                        <a:rPr lang="es-ES" sz="2200" dirty="0">
                          <a:solidFill>
                            <a:srgbClr val="203864"/>
                          </a:solidFill>
                        </a:rPr>
                        <a:t>a </a:t>
                      </a:r>
                      <a:r>
                        <a:rPr lang="es-ES" sz="2200" dirty="0" err="1">
                          <a:solidFill>
                            <a:srgbClr val="203864"/>
                          </a:solidFill>
                        </a:rPr>
                        <a:t>border</a:t>
                      </a:r>
                      <a:r>
                        <a:rPr lang="es-ES" sz="2200" dirty="0">
                          <a:solidFill>
                            <a:srgbClr val="203864"/>
                          </a:solidFill>
                        </a:rPr>
                        <a:t> </a:t>
                      </a:r>
                      <a:r>
                        <a:rPr lang="es-ES" sz="2200" dirty="0" err="1">
                          <a:solidFill>
                            <a:srgbClr val="203864"/>
                          </a:solidFill>
                        </a:rPr>
                        <a:t>with</a:t>
                      </a:r>
                      <a:r>
                        <a:rPr lang="es-ES" sz="2200" dirty="0">
                          <a:solidFill>
                            <a:srgbClr val="203864"/>
                          </a:solidFill>
                        </a:rPr>
                        <a:t> Bolivia.</a:t>
                      </a:r>
                    </a:p>
                  </a:txBody>
                  <a:tcPr anchor="ctr"/>
                </a:tc>
                <a:extLst>
                  <a:ext uri="{0D108BD9-81ED-4DB2-BD59-A6C34878D82A}">
                    <a16:rowId xmlns:a16="http://schemas.microsoft.com/office/drawing/2014/main" val="4084794354"/>
                  </a:ext>
                </a:extLst>
              </a:tr>
              <a:tr h="842353">
                <a:tc>
                  <a:txBody>
                    <a:bodyPr/>
                    <a:lstStyle/>
                    <a:p>
                      <a:r>
                        <a:rPr lang="x-none" sz="2200" b="1" dirty="0">
                          <a:solidFill>
                            <a:srgbClr val="203864"/>
                          </a:solidFill>
                        </a:rPr>
                        <a:t>4</a:t>
                      </a:r>
                    </a:p>
                  </a:txBody>
                  <a:tcPr anchor="ctr" anchorCtr="1"/>
                </a:tc>
                <a:tc>
                  <a:txBody>
                    <a:bodyPr/>
                    <a:lstStyle/>
                    <a:p>
                      <a:r>
                        <a:rPr lang="es-ES" sz="2200" dirty="0" err="1">
                          <a:solidFill>
                            <a:srgbClr val="203864"/>
                          </a:solidFill>
                        </a:rPr>
                        <a:t>The</a:t>
                      </a:r>
                      <a:r>
                        <a:rPr lang="es-ES" sz="2200" dirty="0">
                          <a:solidFill>
                            <a:srgbClr val="203864"/>
                          </a:solidFill>
                        </a:rPr>
                        <a:t> </a:t>
                      </a:r>
                      <a:r>
                        <a:rPr lang="es-ES" sz="2200" dirty="0" err="1">
                          <a:solidFill>
                            <a:srgbClr val="203864"/>
                          </a:solidFill>
                        </a:rPr>
                        <a:t>green</a:t>
                      </a:r>
                      <a:r>
                        <a:rPr lang="es-ES" sz="2200" dirty="0">
                          <a:solidFill>
                            <a:srgbClr val="203864"/>
                          </a:solidFill>
                        </a:rPr>
                        <a:t> </a:t>
                      </a:r>
                      <a:r>
                        <a:rPr lang="es-ES" sz="2200" dirty="0" err="1">
                          <a:solidFill>
                            <a:srgbClr val="203864"/>
                          </a:solidFill>
                        </a:rPr>
                        <a:t>landscapes</a:t>
                      </a:r>
                      <a:r>
                        <a:rPr lang="es-ES" sz="2200" dirty="0">
                          <a:solidFill>
                            <a:srgbClr val="203864"/>
                          </a:solidFill>
                        </a:rPr>
                        <a:t> </a:t>
                      </a:r>
                      <a:r>
                        <a:rPr lang="es-ES" sz="2200" b="1" dirty="0" err="1">
                          <a:solidFill>
                            <a:srgbClr val="203864"/>
                          </a:solidFill>
                        </a:rPr>
                        <a:t>disappear</a:t>
                      </a:r>
                      <a:r>
                        <a:rPr lang="es-ES" sz="2200" dirty="0">
                          <a:solidFill>
                            <a:srgbClr val="203864"/>
                          </a:solidFill>
                        </a:rPr>
                        <a:t> in </a:t>
                      </a:r>
                      <a:r>
                        <a:rPr lang="es-ES" sz="2200" dirty="0" err="1">
                          <a:solidFill>
                            <a:srgbClr val="203864"/>
                          </a:solidFill>
                        </a:rPr>
                        <a:t>the</a:t>
                      </a:r>
                      <a:r>
                        <a:rPr lang="es-ES" sz="2200" dirty="0">
                          <a:solidFill>
                            <a:srgbClr val="203864"/>
                          </a:solidFill>
                        </a:rPr>
                        <a:t> </a:t>
                      </a:r>
                      <a:r>
                        <a:rPr lang="es-ES" sz="2200" dirty="0" err="1">
                          <a:solidFill>
                            <a:srgbClr val="203864"/>
                          </a:solidFill>
                        </a:rPr>
                        <a:t>mountains</a:t>
                      </a:r>
                      <a:r>
                        <a:rPr lang="es-ES" sz="2200" dirty="0">
                          <a:solidFill>
                            <a:srgbClr val="203864"/>
                          </a:solidFill>
                        </a:rPr>
                        <a:t>.</a:t>
                      </a:r>
                    </a:p>
                  </a:txBody>
                  <a:tcPr anchor="ctr"/>
                </a:tc>
                <a:extLst>
                  <a:ext uri="{0D108BD9-81ED-4DB2-BD59-A6C34878D82A}">
                    <a16:rowId xmlns:a16="http://schemas.microsoft.com/office/drawing/2014/main" val="4248873225"/>
                  </a:ext>
                </a:extLst>
              </a:tr>
              <a:tr h="842353">
                <a:tc>
                  <a:txBody>
                    <a:bodyPr/>
                    <a:lstStyle/>
                    <a:p>
                      <a:r>
                        <a:rPr lang="x-none" sz="2200" b="1" dirty="0">
                          <a:solidFill>
                            <a:srgbClr val="203864"/>
                          </a:solidFill>
                        </a:rPr>
                        <a:t>5</a:t>
                      </a:r>
                    </a:p>
                  </a:txBody>
                  <a:tcPr anchor="ctr" anchorCtr="1"/>
                </a:tc>
                <a:tc>
                  <a:txBody>
                    <a:bodyPr/>
                    <a:lstStyle/>
                    <a:p>
                      <a:r>
                        <a:rPr lang="es-ES" sz="2200" dirty="0" err="1">
                          <a:solidFill>
                            <a:srgbClr val="203864"/>
                          </a:solidFill>
                        </a:rPr>
                        <a:t>The</a:t>
                      </a:r>
                      <a:r>
                        <a:rPr lang="es-ES" sz="2200" dirty="0">
                          <a:solidFill>
                            <a:srgbClr val="203864"/>
                          </a:solidFill>
                        </a:rPr>
                        <a:t> </a:t>
                      </a:r>
                      <a:r>
                        <a:rPr lang="es-ES" sz="2200" dirty="0" err="1">
                          <a:solidFill>
                            <a:srgbClr val="203864"/>
                          </a:solidFill>
                        </a:rPr>
                        <a:t>jungle</a:t>
                      </a:r>
                      <a:r>
                        <a:rPr lang="es-ES" sz="2200" dirty="0">
                          <a:solidFill>
                            <a:srgbClr val="203864"/>
                          </a:solidFill>
                        </a:rPr>
                        <a:t> </a:t>
                      </a:r>
                      <a:r>
                        <a:rPr lang="es-ES" sz="2200" b="1" dirty="0">
                          <a:solidFill>
                            <a:srgbClr val="203864"/>
                          </a:solidFill>
                        </a:rPr>
                        <a:t>can</a:t>
                      </a:r>
                      <a:r>
                        <a:rPr lang="es-ES" sz="2200" dirty="0">
                          <a:solidFill>
                            <a:srgbClr val="203864"/>
                          </a:solidFill>
                        </a:rPr>
                        <a:t> </a:t>
                      </a:r>
                      <a:r>
                        <a:rPr lang="es-ES" sz="2200" dirty="0" err="1">
                          <a:solidFill>
                            <a:srgbClr val="203864"/>
                          </a:solidFill>
                        </a:rPr>
                        <a:t>have</a:t>
                      </a:r>
                      <a:r>
                        <a:rPr lang="es-ES" sz="2200" dirty="0">
                          <a:solidFill>
                            <a:srgbClr val="203864"/>
                          </a:solidFill>
                        </a:rPr>
                        <a:t> a </a:t>
                      </a:r>
                      <a:r>
                        <a:rPr lang="es-ES" sz="2200" dirty="0" err="1">
                          <a:solidFill>
                            <a:srgbClr val="203864"/>
                          </a:solidFill>
                        </a:rPr>
                        <a:t>lot</a:t>
                      </a:r>
                      <a:r>
                        <a:rPr lang="es-ES" sz="2200" dirty="0">
                          <a:solidFill>
                            <a:srgbClr val="203864"/>
                          </a:solidFill>
                        </a:rPr>
                        <a:t> of rain.</a:t>
                      </a:r>
                    </a:p>
                  </a:txBody>
                  <a:tcPr anchor="ctr"/>
                </a:tc>
                <a:extLst>
                  <a:ext uri="{0D108BD9-81ED-4DB2-BD59-A6C34878D82A}">
                    <a16:rowId xmlns:a16="http://schemas.microsoft.com/office/drawing/2014/main" val="1507122629"/>
                  </a:ext>
                </a:extLst>
              </a:tr>
            </a:tbl>
          </a:graphicData>
        </a:graphic>
      </p:graphicFrame>
      <p:sp>
        <p:nvSpPr>
          <p:cNvPr id="19" name="Título 4">
            <a:extLst>
              <a:ext uri="{FF2B5EF4-FFF2-40B4-BE49-F238E27FC236}">
                <a16:creationId xmlns:a16="http://schemas.microsoft.com/office/drawing/2014/main" id="{2ED494CD-0E75-A143-A910-20683FDA8A21}"/>
              </a:ext>
            </a:extLst>
          </p:cNvPr>
          <p:cNvSpPr txBox="1">
            <a:spLocks/>
          </p:cNvSpPr>
          <p:nvPr/>
        </p:nvSpPr>
        <p:spPr>
          <a:xfrm>
            <a:off x="6290313" y="221589"/>
            <a:ext cx="2514601" cy="402304"/>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a:solidFill>
                  <a:srgbClr val="002060"/>
                </a:solidFill>
              </a:rPr>
              <a:t>Persona B</a:t>
            </a:r>
            <a:endParaRPr lang="x-none" sz="2400" dirty="0">
              <a:solidFill>
                <a:srgbClr val="002060"/>
              </a:solidFill>
            </a:endParaRPr>
          </a:p>
        </p:txBody>
      </p:sp>
    </p:spTree>
    <p:extLst>
      <p:ext uri="{BB962C8B-B14F-4D97-AF65-F5344CB8AC3E}">
        <p14:creationId xmlns:p14="http://schemas.microsoft.com/office/powerpoint/2010/main" val="36161939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DBC23A1-F41B-8D49-ABF0-6843CE8E4B2E}"/>
              </a:ext>
            </a:extLst>
          </p:cNvPr>
          <p:cNvSpPr>
            <a:spLocks noGrp="1"/>
          </p:cNvSpPr>
          <p:nvPr>
            <p:ph type="title"/>
          </p:nvPr>
        </p:nvSpPr>
        <p:spPr>
          <a:xfrm>
            <a:off x="2414200" y="921778"/>
            <a:ext cx="2514601" cy="402304"/>
          </a:xfrm>
        </p:spPr>
        <p:txBody>
          <a:bodyPr>
            <a:normAutofit fontScale="90000"/>
          </a:bodyPr>
          <a:lstStyle/>
          <a:p>
            <a:r>
              <a:rPr lang="en-GB" sz="2400" b="1" dirty="0">
                <a:solidFill>
                  <a:srgbClr val="002060"/>
                </a:solidFill>
              </a:rPr>
              <a:t>Persona A</a:t>
            </a:r>
            <a:endParaRPr lang="x-none" sz="2400" dirty="0">
              <a:solidFill>
                <a:srgbClr val="002060"/>
              </a:solidFill>
            </a:endParaRPr>
          </a:p>
        </p:txBody>
      </p:sp>
      <p:graphicFrame>
        <p:nvGraphicFramePr>
          <p:cNvPr id="8" name="Tabla 7">
            <a:extLst>
              <a:ext uri="{FF2B5EF4-FFF2-40B4-BE49-F238E27FC236}">
                <a16:creationId xmlns:a16="http://schemas.microsoft.com/office/drawing/2014/main" id="{8056B08B-757B-404A-8807-E4F87174D50D}"/>
              </a:ext>
            </a:extLst>
          </p:cNvPr>
          <p:cNvGraphicFramePr>
            <a:graphicFrameLocks noGrp="1"/>
          </p:cNvGraphicFramePr>
          <p:nvPr>
            <p:extLst>
              <p:ext uri="{D42A27DB-BD31-4B8C-83A1-F6EECF244321}">
                <p14:modId xmlns:p14="http://schemas.microsoft.com/office/powerpoint/2010/main" val="1610877001"/>
              </p:ext>
            </p:extLst>
          </p:nvPr>
        </p:nvGraphicFramePr>
        <p:xfrm>
          <a:off x="137121" y="640079"/>
          <a:ext cx="5721626" cy="5474900"/>
        </p:xfrm>
        <a:graphic>
          <a:graphicData uri="http://schemas.openxmlformats.org/drawingml/2006/table">
            <a:tbl>
              <a:tblPr firstRow="1" bandRow="1">
                <a:tableStyleId>{5DA37D80-6434-44D0-A028-1B22A696006F}</a:tableStyleId>
              </a:tblPr>
              <a:tblGrid>
                <a:gridCol w="777612">
                  <a:extLst>
                    <a:ext uri="{9D8B030D-6E8A-4147-A177-3AD203B41FA5}">
                      <a16:colId xmlns:a16="http://schemas.microsoft.com/office/drawing/2014/main" val="4036513689"/>
                    </a:ext>
                  </a:extLst>
                </a:gridCol>
                <a:gridCol w="4944014">
                  <a:extLst>
                    <a:ext uri="{9D8B030D-6E8A-4147-A177-3AD203B41FA5}">
                      <a16:colId xmlns:a16="http://schemas.microsoft.com/office/drawing/2014/main" val="194095337"/>
                    </a:ext>
                  </a:extLst>
                </a:gridCol>
              </a:tblGrid>
              <a:tr h="891520">
                <a:tc>
                  <a:txBody>
                    <a:bodyPr/>
                    <a:lstStyle/>
                    <a:p>
                      <a:endParaRPr lang="x-none" sz="2200" dirty="0"/>
                    </a:p>
                  </a:txBody>
                  <a:tcPr>
                    <a:lnL w="12700" cap="flat" cmpd="sng" algn="ctr">
                      <a:solidFill>
                        <a:srgbClr val="E66700"/>
                      </a:solidFill>
                      <a:prstDash val="solid"/>
                      <a:round/>
                      <a:headEnd type="none" w="med" len="med"/>
                      <a:tailEnd type="none" w="med" len="med"/>
                    </a:lnL>
                  </a:tcPr>
                </a:tc>
                <a:tc>
                  <a:txBody>
                    <a:bodyPr/>
                    <a:lstStyle/>
                    <a:p>
                      <a:pPr algn="ctr"/>
                      <a:endParaRPr lang="x-none" sz="2200" b="0" dirty="0">
                        <a:solidFill>
                          <a:srgbClr val="203864"/>
                        </a:solidFill>
                      </a:endParaRPr>
                    </a:p>
                  </a:txBody>
                  <a:tcPr anchor="ctr"/>
                </a:tc>
                <a:extLst>
                  <a:ext uri="{0D108BD9-81ED-4DB2-BD59-A6C34878D82A}">
                    <a16:rowId xmlns:a16="http://schemas.microsoft.com/office/drawing/2014/main" val="2059097406"/>
                  </a:ext>
                </a:extLst>
              </a:tr>
              <a:tr h="916676">
                <a:tc>
                  <a:txBody>
                    <a:bodyPr/>
                    <a:lstStyle/>
                    <a:p>
                      <a:r>
                        <a:rPr lang="x-none" sz="2200" b="1" dirty="0">
                          <a:solidFill>
                            <a:srgbClr val="203864"/>
                          </a:solidFill>
                        </a:rPr>
                        <a:t>1</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2183986981"/>
                  </a:ext>
                </a:extLst>
              </a:tr>
              <a:tr h="916676">
                <a:tc>
                  <a:txBody>
                    <a:bodyPr/>
                    <a:lstStyle/>
                    <a:p>
                      <a:r>
                        <a:rPr lang="x-none" sz="2200" b="1" dirty="0">
                          <a:solidFill>
                            <a:srgbClr val="203864"/>
                          </a:solidFill>
                        </a:rPr>
                        <a:t>2</a:t>
                      </a:r>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2200" dirty="0">
                        <a:solidFill>
                          <a:srgbClr val="203864"/>
                        </a:solidFill>
                      </a:endParaRPr>
                    </a:p>
                  </a:txBody>
                  <a:tcPr anchor="ctr"/>
                </a:tc>
                <a:extLst>
                  <a:ext uri="{0D108BD9-81ED-4DB2-BD59-A6C34878D82A}">
                    <a16:rowId xmlns:a16="http://schemas.microsoft.com/office/drawing/2014/main" val="1118756728"/>
                  </a:ext>
                </a:extLst>
              </a:tr>
              <a:tr h="916676">
                <a:tc>
                  <a:txBody>
                    <a:bodyPr/>
                    <a:lstStyle/>
                    <a:p>
                      <a:r>
                        <a:rPr lang="x-none" sz="2200" b="1" dirty="0">
                          <a:solidFill>
                            <a:srgbClr val="203864"/>
                          </a:solidFill>
                        </a:rPr>
                        <a:t>3</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4084794354"/>
                  </a:ext>
                </a:extLst>
              </a:tr>
              <a:tr h="916676">
                <a:tc>
                  <a:txBody>
                    <a:bodyPr/>
                    <a:lstStyle/>
                    <a:p>
                      <a:r>
                        <a:rPr lang="x-none" sz="2200" b="1" dirty="0">
                          <a:solidFill>
                            <a:srgbClr val="203864"/>
                          </a:solidFill>
                        </a:rPr>
                        <a:t>4</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4248873225"/>
                  </a:ext>
                </a:extLst>
              </a:tr>
              <a:tr h="916676">
                <a:tc>
                  <a:txBody>
                    <a:bodyPr/>
                    <a:lstStyle/>
                    <a:p>
                      <a:r>
                        <a:rPr lang="x-none" sz="2200" b="1" dirty="0">
                          <a:solidFill>
                            <a:srgbClr val="203864"/>
                          </a:solidFill>
                        </a:rPr>
                        <a:t>5</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1507122629"/>
                  </a:ext>
                </a:extLst>
              </a:tr>
            </a:tbl>
          </a:graphicData>
        </a:graphic>
      </p:graphicFrame>
      <p:cxnSp>
        <p:nvCxnSpPr>
          <p:cNvPr id="3" name="Straight Connector 2"/>
          <p:cNvCxnSpPr/>
          <p:nvPr/>
        </p:nvCxnSpPr>
        <p:spPr>
          <a:xfrm flipH="1">
            <a:off x="6081889" y="640079"/>
            <a:ext cx="23943" cy="5474898"/>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18" name="Tabla 17">
            <a:extLst>
              <a:ext uri="{FF2B5EF4-FFF2-40B4-BE49-F238E27FC236}">
                <a16:creationId xmlns:a16="http://schemas.microsoft.com/office/drawing/2014/main" id="{7880D3F5-4C26-C643-917C-CC4F96633328}"/>
              </a:ext>
            </a:extLst>
          </p:cNvPr>
          <p:cNvGraphicFramePr>
            <a:graphicFrameLocks noGrp="1"/>
          </p:cNvGraphicFramePr>
          <p:nvPr>
            <p:extLst>
              <p:ext uri="{D42A27DB-BD31-4B8C-83A1-F6EECF244321}">
                <p14:modId xmlns:p14="http://schemas.microsoft.com/office/powerpoint/2010/main" val="3395672858"/>
              </p:ext>
            </p:extLst>
          </p:nvPr>
        </p:nvGraphicFramePr>
        <p:xfrm>
          <a:off x="6290313" y="640079"/>
          <a:ext cx="5783942" cy="5429546"/>
        </p:xfrm>
        <a:graphic>
          <a:graphicData uri="http://schemas.openxmlformats.org/drawingml/2006/table">
            <a:tbl>
              <a:tblPr firstRow="1" bandRow="1">
                <a:tableStyleId>{5DA37D80-6434-44D0-A028-1B22A696006F}</a:tableStyleId>
              </a:tblPr>
              <a:tblGrid>
                <a:gridCol w="786081">
                  <a:extLst>
                    <a:ext uri="{9D8B030D-6E8A-4147-A177-3AD203B41FA5}">
                      <a16:colId xmlns:a16="http://schemas.microsoft.com/office/drawing/2014/main" val="4036513689"/>
                    </a:ext>
                  </a:extLst>
                </a:gridCol>
                <a:gridCol w="4997861">
                  <a:extLst>
                    <a:ext uri="{9D8B030D-6E8A-4147-A177-3AD203B41FA5}">
                      <a16:colId xmlns:a16="http://schemas.microsoft.com/office/drawing/2014/main" val="194095337"/>
                    </a:ext>
                  </a:extLst>
                </a:gridCol>
              </a:tblGrid>
              <a:tr h="877247">
                <a:tc>
                  <a:txBody>
                    <a:bodyPr/>
                    <a:lstStyle/>
                    <a:p>
                      <a:endParaRPr lang="x-none" sz="2200" dirty="0"/>
                    </a:p>
                  </a:txBody>
                  <a:tcPr>
                    <a:lnL w="12700" cap="flat" cmpd="sng" algn="ctr">
                      <a:solidFill>
                        <a:srgbClr val="E66700"/>
                      </a:solidFill>
                      <a:prstDash val="solid"/>
                      <a:round/>
                      <a:headEnd type="none" w="med" len="med"/>
                      <a:tailEnd type="none" w="med" len="med"/>
                    </a:lnL>
                  </a:tcPr>
                </a:tc>
                <a:tc>
                  <a:txBody>
                    <a:bodyPr/>
                    <a:lstStyle/>
                    <a:p>
                      <a:pPr algn="ctr"/>
                      <a:endParaRPr lang="x-none" sz="2200" b="0" dirty="0">
                        <a:solidFill>
                          <a:srgbClr val="203864"/>
                        </a:solidFill>
                      </a:endParaRPr>
                    </a:p>
                  </a:txBody>
                  <a:tcPr anchor="ctr"/>
                </a:tc>
                <a:extLst>
                  <a:ext uri="{0D108BD9-81ED-4DB2-BD59-A6C34878D82A}">
                    <a16:rowId xmlns:a16="http://schemas.microsoft.com/office/drawing/2014/main" val="2059097406"/>
                  </a:ext>
                </a:extLst>
              </a:tr>
              <a:tr h="960403">
                <a:tc>
                  <a:txBody>
                    <a:bodyPr/>
                    <a:lstStyle/>
                    <a:p>
                      <a:r>
                        <a:rPr lang="x-none" sz="2200" b="1" dirty="0">
                          <a:solidFill>
                            <a:srgbClr val="203864"/>
                          </a:solidFill>
                        </a:rPr>
                        <a:t>1</a:t>
                      </a:r>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2200" dirty="0">
                        <a:solidFill>
                          <a:srgbClr val="203864"/>
                        </a:solidFill>
                      </a:endParaRPr>
                    </a:p>
                    <a:p>
                      <a:endParaRPr lang="es-ES" sz="2200" dirty="0">
                        <a:solidFill>
                          <a:srgbClr val="203864"/>
                        </a:solidFill>
                      </a:endParaRPr>
                    </a:p>
                  </a:txBody>
                  <a:tcPr anchor="ctr"/>
                </a:tc>
                <a:extLst>
                  <a:ext uri="{0D108BD9-81ED-4DB2-BD59-A6C34878D82A}">
                    <a16:rowId xmlns:a16="http://schemas.microsoft.com/office/drawing/2014/main" val="2183986981"/>
                  </a:ext>
                </a:extLst>
              </a:tr>
              <a:tr h="897974">
                <a:tc>
                  <a:txBody>
                    <a:bodyPr/>
                    <a:lstStyle/>
                    <a:p>
                      <a:r>
                        <a:rPr lang="x-none" sz="2200" b="1" dirty="0">
                          <a:solidFill>
                            <a:srgbClr val="203864"/>
                          </a:solidFill>
                        </a:rPr>
                        <a:t>2</a:t>
                      </a:r>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2200" dirty="0">
                        <a:solidFill>
                          <a:srgbClr val="203864"/>
                        </a:solidFill>
                      </a:endParaRPr>
                    </a:p>
                  </a:txBody>
                  <a:tcPr anchor="ctr"/>
                </a:tc>
                <a:extLst>
                  <a:ext uri="{0D108BD9-81ED-4DB2-BD59-A6C34878D82A}">
                    <a16:rowId xmlns:a16="http://schemas.microsoft.com/office/drawing/2014/main" val="1118756728"/>
                  </a:ext>
                </a:extLst>
              </a:tr>
              <a:tr h="897974">
                <a:tc>
                  <a:txBody>
                    <a:bodyPr/>
                    <a:lstStyle/>
                    <a:p>
                      <a:r>
                        <a:rPr lang="x-none" sz="2200" b="1" dirty="0">
                          <a:solidFill>
                            <a:srgbClr val="203864"/>
                          </a:solidFill>
                        </a:rPr>
                        <a:t>3</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4084794354"/>
                  </a:ext>
                </a:extLst>
              </a:tr>
              <a:tr h="897974">
                <a:tc>
                  <a:txBody>
                    <a:bodyPr/>
                    <a:lstStyle/>
                    <a:p>
                      <a:r>
                        <a:rPr lang="x-none" sz="2200" b="1" dirty="0">
                          <a:solidFill>
                            <a:srgbClr val="203864"/>
                          </a:solidFill>
                        </a:rPr>
                        <a:t>4</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4248873225"/>
                  </a:ext>
                </a:extLst>
              </a:tr>
              <a:tr h="897974">
                <a:tc>
                  <a:txBody>
                    <a:bodyPr/>
                    <a:lstStyle/>
                    <a:p>
                      <a:r>
                        <a:rPr lang="x-none" sz="2200" b="1" dirty="0">
                          <a:solidFill>
                            <a:srgbClr val="203864"/>
                          </a:solidFill>
                        </a:rPr>
                        <a:t>5</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1507122629"/>
                  </a:ext>
                </a:extLst>
              </a:tr>
            </a:tbl>
          </a:graphicData>
        </a:graphic>
      </p:graphicFrame>
      <p:sp>
        <p:nvSpPr>
          <p:cNvPr id="19" name="Título 4">
            <a:extLst>
              <a:ext uri="{FF2B5EF4-FFF2-40B4-BE49-F238E27FC236}">
                <a16:creationId xmlns:a16="http://schemas.microsoft.com/office/drawing/2014/main" id="{2ED494CD-0E75-A143-A910-20683FDA8A21}"/>
              </a:ext>
            </a:extLst>
          </p:cNvPr>
          <p:cNvSpPr txBox="1">
            <a:spLocks/>
          </p:cNvSpPr>
          <p:nvPr/>
        </p:nvSpPr>
        <p:spPr>
          <a:xfrm>
            <a:off x="8815113" y="917134"/>
            <a:ext cx="2514601" cy="402304"/>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a:solidFill>
                  <a:srgbClr val="002060"/>
                </a:solidFill>
              </a:rPr>
              <a:t>Persona B</a:t>
            </a:r>
            <a:endParaRPr lang="x-none" sz="2400" dirty="0">
              <a:solidFill>
                <a:srgbClr val="002060"/>
              </a:solidFill>
            </a:endParaRPr>
          </a:p>
        </p:txBody>
      </p:sp>
      <p:sp>
        <p:nvSpPr>
          <p:cNvPr id="2" name="Rectangle 1"/>
          <p:cNvSpPr/>
          <p:nvPr/>
        </p:nvSpPr>
        <p:spPr>
          <a:xfrm>
            <a:off x="931341" y="1605781"/>
            <a:ext cx="4534448" cy="707886"/>
          </a:xfrm>
          <a:prstGeom prst="rect">
            <a:avLst/>
          </a:prstGeom>
        </p:spPr>
        <p:txBody>
          <a:bodyPr wrap="square">
            <a:spAutoFit/>
          </a:bodyPr>
          <a:lstStyle/>
          <a:p>
            <a:r>
              <a:rPr lang="es-ES" sz="2000" dirty="0">
                <a:solidFill>
                  <a:srgbClr val="203864"/>
                </a:solidFill>
              </a:rPr>
              <a:t>El aymara y el quechua </a:t>
            </a:r>
            <a:r>
              <a:rPr lang="es-ES" sz="2000" b="1" dirty="0">
                <a:solidFill>
                  <a:srgbClr val="203864"/>
                </a:solidFill>
              </a:rPr>
              <a:t>pueden</a:t>
            </a:r>
            <a:r>
              <a:rPr lang="es-ES" sz="2000" dirty="0">
                <a:solidFill>
                  <a:srgbClr val="203864"/>
                </a:solidFill>
              </a:rPr>
              <a:t> ser importantes en las escuelas.</a:t>
            </a:r>
          </a:p>
        </p:txBody>
      </p:sp>
      <p:sp>
        <p:nvSpPr>
          <p:cNvPr id="4" name="Rectangle 3"/>
          <p:cNvSpPr/>
          <p:nvPr/>
        </p:nvSpPr>
        <p:spPr>
          <a:xfrm>
            <a:off x="884591" y="2525645"/>
            <a:ext cx="4881136" cy="707886"/>
          </a:xfrm>
          <a:prstGeom prst="rect">
            <a:avLst/>
          </a:prstGeom>
        </p:spPr>
        <p:txBody>
          <a:bodyPr wrap="square">
            <a:spAutoFit/>
          </a:bodyPr>
          <a:lstStyle/>
          <a:p>
            <a:pPr lvl="0">
              <a:defRPr/>
            </a:pPr>
            <a:r>
              <a:rPr lang="es-ES" sz="2000" dirty="0" smtClean="0">
                <a:solidFill>
                  <a:srgbClr val="203864"/>
                </a:solidFill>
              </a:rPr>
              <a:t>Las montañas </a:t>
            </a:r>
            <a:r>
              <a:rPr lang="es-ES" sz="2000" b="1" dirty="0" smtClean="0">
                <a:solidFill>
                  <a:srgbClr val="203864"/>
                </a:solidFill>
              </a:rPr>
              <a:t>tienen</a:t>
            </a:r>
            <a:r>
              <a:rPr lang="es-ES" sz="2000" b="1" i="1" dirty="0">
                <a:solidFill>
                  <a:srgbClr val="203864"/>
                </a:solidFill>
              </a:rPr>
              <a:t> </a:t>
            </a:r>
            <a:r>
              <a:rPr lang="es-ES" sz="2000" dirty="0" smtClean="0">
                <a:solidFill>
                  <a:srgbClr val="203864"/>
                </a:solidFill>
              </a:rPr>
              <a:t>una altura de seis mil metros.</a:t>
            </a:r>
            <a:endParaRPr lang="es-ES" sz="2000" dirty="0">
              <a:solidFill>
                <a:srgbClr val="203864"/>
              </a:solidFill>
            </a:endParaRPr>
          </a:p>
        </p:txBody>
      </p:sp>
      <p:sp>
        <p:nvSpPr>
          <p:cNvPr id="6" name="Rectangle 5"/>
          <p:cNvSpPr/>
          <p:nvPr/>
        </p:nvSpPr>
        <p:spPr>
          <a:xfrm>
            <a:off x="903413" y="3445510"/>
            <a:ext cx="4581198" cy="707886"/>
          </a:xfrm>
          <a:prstGeom prst="rect">
            <a:avLst/>
          </a:prstGeom>
        </p:spPr>
        <p:txBody>
          <a:bodyPr wrap="square">
            <a:spAutoFit/>
          </a:bodyPr>
          <a:lstStyle/>
          <a:p>
            <a:r>
              <a:rPr lang="es-ES" sz="2000" dirty="0">
                <a:solidFill>
                  <a:srgbClr val="203864"/>
                </a:solidFill>
              </a:rPr>
              <a:t>Un paisaje seco </a:t>
            </a:r>
            <a:r>
              <a:rPr lang="es-ES" sz="2000" b="1" dirty="0">
                <a:solidFill>
                  <a:srgbClr val="203864"/>
                </a:solidFill>
              </a:rPr>
              <a:t>cubre</a:t>
            </a:r>
            <a:r>
              <a:rPr lang="es-ES" sz="2000" dirty="0">
                <a:solidFill>
                  <a:srgbClr val="203864"/>
                </a:solidFill>
              </a:rPr>
              <a:t> la parte alta de la región.</a:t>
            </a:r>
          </a:p>
        </p:txBody>
      </p:sp>
      <p:sp>
        <p:nvSpPr>
          <p:cNvPr id="7" name="Rectangle 6"/>
          <p:cNvSpPr/>
          <p:nvPr/>
        </p:nvSpPr>
        <p:spPr>
          <a:xfrm>
            <a:off x="884591" y="4340241"/>
            <a:ext cx="4881136" cy="707886"/>
          </a:xfrm>
          <a:prstGeom prst="rect">
            <a:avLst/>
          </a:prstGeom>
        </p:spPr>
        <p:txBody>
          <a:bodyPr wrap="square">
            <a:spAutoFit/>
          </a:bodyPr>
          <a:lstStyle/>
          <a:p>
            <a:r>
              <a:rPr lang="es-ES" sz="2000" dirty="0">
                <a:solidFill>
                  <a:srgbClr val="203864"/>
                </a:solidFill>
              </a:rPr>
              <a:t>Bolivia </a:t>
            </a:r>
            <a:r>
              <a:rPr lang="es-ES" sz="2000" b="1" dirty="0">
                <a:solidFill>
                  <a:srgbClr val="203864"/>
                </a:solidFill>
              </a:rPr>
              <a:t>tiene</a:t>
            </a:r>
            <a:r>
              <a:rPr lang="es-ES" sz="2000" dirty="0">
                <a:solidFill>
                  <a:srgbClr val="203864"/>
                </a:solidFill>
              </a:rPr>
              <a:t> una frontera con </a:t>
            </a:r>
            <a:r>
              <a:rPr lang="es-ES" sz="2000" dirty="0" smtClean="0">
                <a:solidFill>
                  <a:srgbClr val="203864"/>
                </a:solidFill>
              </a:rPr>
              <a:t>cinco </a:t>
            </a:r>
            <a:r>
              <a:rPr lang="es-ES" sz="2000" dirty="0">
                <a:solidFill>
                  <a:srgbClr val="203864"/>
                </a:solidFill>
              </a:rPr>
              <a:t>países.</a:t>
            </a:r>
          </a:p>
        </p:txBody>
      </p:sp>
      <p:sp>
        <p:nvSpPr>
          <p:cNvPr id="9" name="Rectangle 8"/>
          <p:cNvSpPr/>
          <p:nvPr/>
        </p:nvSpPr>
        <p:spPr>
          <a:xfrm>
            <a:off x="884591" y="5266803"/>
            <a:ext cx="4895892" cy="707886"/>
          </a:xfrm>
          <a:prstGeom prst="rect">
            <a:avLst/>
          </a:prstGeom>
        </p:spPr>
        <p:txBody>
          <a:bodyPr wrap="square">
            <a:spAutoFit/>
          </a:bodyPr>
          <a:lstStyle/>
          <a:p>
            <a:r>
              <a:rPr lang="es-ES" sz="2000" dirty="0">
                <a:solidFill>
                  <a:srgbClr val="203864"/>
                </a:solidFill>
              </a:rPr>
              <a:t>El calor </a:t>
            </a:r>
            <a:r>
              <a:rPr lang="es-ES" sz="2000" b="1" dirty="0">
                <a:solidFill>
                  <a:srgbClr val="203864"/>
                </a:solidFill>
              </a:rPr>
              <a:t>desaparece</a:t>
            </a:r>
            <a:r>
              <a:rPr lang="es-ES" sz="2000" dirty="0">
                <a:solidFill>
                  <a:srgbClr val="203864"/>
                </a:solidFill>
              </a:rPr>
              <a:t> en la parte alta del país.</a:t>
            </a:r>
          </a:p>
        </p:txBody>
      </p:sp>
      <p:sp>
        <p:nvSpPr>
          <p:cNvPr id="10" name="Rectangle 9"/>
          <p:cNvSpPr/>
          <p:nvPr/>
        </p:nvSpPr>
        <p:spPr>
          <a:xfrm>
            <a:off x="7135890" y="1814725"/>
            <a:ext cx="4179349" cy="400110"/>
          </a:xfrm>
          <a:prstGeom prst="rect">
            <a:avLst/>
          </a:prstGeom>
        </p:spPr>
        <p:txBody>
          <a:bodyPr wrap="none">
            <a:spAutoFit/>
          </a:bodyPr>
          <a:lstStyle/>
          <a:p>
            <a:pPr lvl="0">
              <a:defRPr/>
            </a:pPr>
            <a:r>
              <a:rPr lang="es-ES" sz="2000" dirty="0">
                <a:solidFill>
                  <a:srgbClr val="203864"/>
                </a:solidFill>
              </a:rPr>
              <a:t>El clima </a:t>
            </a:r>
            <a:r>
              <a:rPr lang="es-ES" sz="2000" b="1" dirty="0" smtClean="0">
                <a:solidFill>
                  <a:srgbClr val="203864"/>
                </a:solidFill>
              </a:rPr>
              <a:t>puede</a:t>
            </a:r>
            <a:r>
              <a:rPr lang="es-ES" sz="2000" dirty="0" smtClean="0">
                <a:solidFill>
                  <a:srgbClr val="203864"/>
                </a:solidFill>
              </a:rPr>
              <a:t> cambiar mucho.</a:t>
            </a:r>
            <a:endParaRPr lang="es-ES" sz="2000" dirty="0">
              <a:solidFill>
                <a:srgbClr val="203864"/>
              </a:solidFill>
            </a:endParaRPr>
          </a:p>
        </p:txBody>
      </p:sp>
      <p:sp>
        <p:nvSpPr>
          <p:cNvPr id="11" name="Rectangle 10"/>
          <p:cNvSpPr/>
          <p:nvPr/>
        </p:nvSpPr>
        <p:spPr>
          <a:xfrm>
            <a:off x="7135890" y="2571483"/>
            <a:ext cx="5374965" cy="707886"/>
          </a:xfrm>
          <a:prstGeom prst="rect">
            <a:avLst/>
          </a:prstGeom>
        </p:spPr>
        <p:txBody>
          <a:bodyPr wrap="square">
            <a:spAutoFit/>
          </a:bodyPr>
          <a:lstStyle/>
          <a:p>
            <a:pPr lvl="0">
              <a:defRPr/>
            </a:pPr>
            <a:r>
              <a:rPr lang="es-ES" sz="2000" dirty="0" smtClean="0">
                <a:solidFill>
                  <a:srgbClr val="203864"/>
                </a:solidFill>
              </a:rPr>
              <a:t>Los estudiantes </a:t>
            </a:r>
            <a:r>
              <a:rPr lang="es-ES" sz="2000" dirty="0">
                <a:solidFill>
                  <a:srgbClr val="203864"/>
                </a:solidFill>
              </a:rPr>
              <a:t>en la escuela </a:t>
            </a:r>
            <a:r>
              <a:rPr lang="es-ES" sz="2000" b="1" dirty="0" smtClean="0">
                <a:solidFill>
                  <a:srgbClr val="203864"/>
                </a:solidFill>
              </a:rPr>
              <a:t>deben</a:t>
            </a:r>
            <a:r>
              <a:rPr lang="es-ES" sz="2000" dirty="0" smtClean="0">
                <a:solidFill>
                  <a:srgbClr val="203864"/>
                </a:solidFill>
              </a:rPr>
              <a:t> </a:t>
            </a:r>
            <a:r>
              <a:rPr lang="es-ES" sz="2000" dirty="0">
                <a:solidFill>
                  <a:srgbClr val="203864"/>
                </a:solidFill>
              </a:rPr>
              <a:t>aprender español y otro idioma.</a:t>
            </a:r>
          </a:p>
        </p:txBody>
      </p:sp>
      <p:sp>
        <p:nvSpPr>
          <p:cNvPr id="12" name="Rectangle 11"/>
          <p:cNvSpPr/>
          <p:nvPr/>
        </p:nvSpPr>
        <p:spPr>
          <a:xfrm>
            <a:off x="7121269" y="3473586"/>
            <a:ext cx="5269148" cy="707886"/>
          </a:xfrm>
          <a:prstGeom prst="rect">
            <a:avLst/>
          </a:prstGeom>
        </p:spPr>
        <p:txBody>
          <a:bodyPr wrap="square">
            <a:spAutoFit/>
          </a:bodyPr>
          <a:lstStyle/>
          <a:p>
            <a:r>
              <a:rPr lang="es-ES" sz="2000" dirty="0">
                <a:solidFill>
                  <a:srgbClr val="203864"/>
                </a:solidFill>
              </a:rPr>
              <a:t>Colombia </a:t>
            </a:r>
            <a:r>
              <a:rPr lang="es-ES" sz="2000" b="1" dirty="0">
                <a:solidFill>
                  <a:srgbClr val="203864"/>
                </a:solidFill>
              </a:rPr>
              <a:t>no tiene </a:t>
            </a:r>
            <a:r>
              <a:rPr lang="es-ES" sz="2000" dirty="0">
                <a:solidFill>
                  <a:srgbClr val="203864"/>
                </a:solidFill>
              </a:rPr>
              <a:t>una frontera con Bolivia.</a:t>
            </a:r>
          </a:p>
        </p:txBody>
      </p:sp>
      <p:sp>
        <p:nvSpPr>
          <p:cNvPr id="13" name="Rectangle 12"/>
          <p:cNvSpPr/>
          <p:nvPr/>
        </p:nvSpPr>
        <p:spPr>
          <a:xfrm>
            <a:off x="7121269" y="4340241"/>
            <a:ext cx="4644097" cy="707886"/>
          </a:xfrm>
          <a:prstGeom prst="rect">
            <a:avLst/>
          </a:prstGeom>
        </p:spPr>
        <p:txBody>
          <a:bodyPr wrap="square">
            <a:spAutoFit/>
          </a:bodyPr>
          <a:lstStyle/>
          <a:p>
            <a:r>
              <a:rPr lang="es-ES" sz="2000" dirty="0">
                <a:solidFill>
                  <a:srgbClr val="203864"/>
                </a:solidFill>
              </a:rPr>
              <a:t>Los paisajes verdes </a:t>
            </a:r>
            <a:r>
              <a:rPr lang="es-ES" sz="2000" b="1" dirty="0">
                <a:solidFill>
                  <a:srgbClr val="203864"/>
                </a:solidFill>
              </a:rPr>
              <a:t>desaparecen</a:t>
            </a:r>
            <a:r>
              <a:rPr lang="es-ES" sz="2000" dirty="0">
                <a:solidFill>
                  <a:srgbClr val="203864"/>
                </a:solidFill>
              </a:rPr>
              <a:t> en las montañas.</a:t>
            </a:r>
          </a:p>
        </p:txBody>
      </p:sp>
      <p:sp>
        <p:nvSpPr>
          <p:cNvPr id="14" name="Rectangle 13"/>
          <p:cNvSpPr/>
          <p:nvPr/>
        </p:nvSpPr>
        <p:spPr>
          <a:xfrm>
            <a:off x="7135890" y="5415883"/>
            <a:ext cx="4631396" cy="400110"/>
          </a:xfrm>
          <a:prstGeom prst="rect">
            <a:avLst/>
          </a:prstGeom>
        </p:spPr>
        <p:txBody>
          <a:bodyPr wrap="none">
            <a:spAutoFit/>
          </a:bodyPr>
          <a:lstStyle/>
          <a:p>
            <a:r>
              <a:rPr lang="es-ES" sz="2000" dirty="0">
                <a:solidFill>
                  <a:srgbClr val="203864"/>
                </a:solidFill>
              </a:rPr>
              <a:t>La selva </a:t>
            </a:r>
            <a:r>
              <a:rPr lang="es-ES" sz="2000" b="1" dirty="0">
                <a:solidFill>
                  <a:srgbClr val="203864"/>
                </a:solidFill>
              </a:rPr>
              <a:t>puede</a:t>
            </a:r>
            <a:r>
              <a:rPr lang="es-ES" sz="2000" dirty="0">
                <a:solidFill>
                  <a:srgbClr val="203864"/>
                </a:solidFill>
              </a:rPr>
              <a:t> tener mucha lluvia.</a:t>
            </a:r>
          </a:p>
        </p:txBody>
      </p:sp>
      <p:sp>
        <p:nvSpPr>
          <p:cNvPr id="20" name="Título 4">
            <a:extLst>
              <a:ext uri="{FF2B5EF4-FFF2-40B4-BE49-F238E27FC236}">
                <a16:creationId xmlns:a16="http://schemas.microsoft.com/office/drawing/2014/main" id="{3DBC23A1-F41B-8D49-ABF0-6843CE8E4B2E}"/>
              </a:ext>
            </a:extLst>
          </p:cNvPr>
          <p:cNvSpPr txBox="1">
            <a:spLocks/>
          </p:cNvSpPr>
          <p:nvPr/>
        </p:nvSpPr>
        <p:spPr>
          <a:xfrm>
            <a:off x="137121" y="224209"/>
            <a:ext cx="2514601" cy="402304"/>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a:solidFill>
                  <a:srgbClr val="002060"/>
                </a:solidFill>
              </a:rPr>
              <a:t>Respuestas</a:t>
            </a:r>
            <a:endParaRPr lang="x-none" sz="2400" dirty="0">
              <a:solidFill>
                <a:srgbClr val="002060"/>
              </a:solidFill>
            </a:endParaRPr>
          </a:p>
        </p:txBody>
      </p:sp>
    </p:spTree>
    <p:extLst>
      <p:ext uri="{BB962C8B-B14F-4D97-AF65-F5344CB8AC3E}">
        <p14:creationId xmlns:p14="http://schemas.microsoft.com/office/powerpoint/2010/main" val="277411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P spid="9" grpId="0"/>
      <p:bldP spid="10" grpId="0"/>
      <p:bldP spid="11" grpId="0"/>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76122" y="2256055"/>
            <a:ext cx="8187714" cy="879475"/>
          </a:xfrm>
        </p:spPr>
        <p:txBody>
          <a:bodyPr>
            <a:normAutofit/>
          </a:bodyPr>
          <a:lstStyle/>
          <a:p>
            <a:pPr algn="l"/>
            <a:r>
              <a:rPr lang="en-GB" sz="4000" b="1" dirty="0">
                <a:solidFill>
                  <a:prstClr val="white"/>
                </a:solidFill>
              </a:rPr>
              <a:t>Work on challenging text [2]</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76123" y="3135530"/>
            <a:ext cx="7407096" cy="1288269"/>
          </a:xfrm>
        </p:spPr>
        <p:txBody>
          <a:bodyPr>
            <a:normAutofit/>
          </a:bodyPr>
          <a:lstStyle/>
          <a:p>
            <a:pPr algn="l"/>
            <a:r>
              <a:rPr lang="en-GB" sz="2800" dirty="0">
                <a:solidFill>
                  <a:prstClr val="white"/>
                </a:solidFill>
              </a:rPr>
              <a:t>Bolivia: un país diverso</a:t>
            </a:r>
          </a:p>
          <a:p>
            <a:pPr algn="l"/>
            <a:endParaRPr lang="en-GB" sz="2800" dirty="0">
              <a:solidFill>
                <a:prstClr val="white"/>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3130" y="522658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lang="en-GB" sz="2200" b="1" dirty="0">
                <a:solidFill>
                  <a:prstClr val="white"/>
                </a:solidFill>
                <a:latin typeface="Century Gothic" panose="020B0502020202020204" pitchFamily="34" charset="0"/>
              </a:rPr>
              <a:t>Y8 Spanish</a:t>
            </a:r>
          </a:p>
          <a:p>
            <a:pPr lvl="0">
              <a:defRPr/>
            </a:pPr>
            <a:r>
              <a:rPr lang="en-GB" sz="2200" dirty="0">
                <a:solidFill>
                  <a:prstClr val="white"/>
                </a:solidFill>
                <a:latin typeface="Century Gothic" panose="020B0502020202020204" pitchFamily="34" charset="0"/>
              </a:rPr>
              <a:t>Term 1.2 - Week 6 – Lesson 26</a:t>
            </a:r>
          </a:p>
        </p:txBody>
      </p:sp>
      <p:sp>
        <p:nvSpPr>
          <p:cNvPr id="13" name="Title 3">
            <a:extLst>
              <a:ext uri="{FF2B5EF4-FFF2-40B4-BE49-F238E27FC236}">
                <a16:creationId xmlns:a16="http://schemas.microsoft.com/office/drawing/2014/main" id="{AB3692F8-CE33-C34E-B376-364FE77401E4}"/>
              </a:ext>
            </a:extLst>
          </p:cNvPr>
          <p:cNvSpPr txBox="1">
            <a:spLocks/>
          </p:cNvSpPr>
          <p:nvPr/>
        </p:nvSpPr>
        <p:spPr>
          <a:xfrm>
            <a:off x="225242" y="6147055"/>
            <a:ext cx="4648909"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Izquierdo / Nick Avery / Jack Peacock</a:t>
            </a: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
            </a:r>
            <a:b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br>
            <a:r>
              <a:rPr lang="en-GB" sz="1400" dirty="0" smtClean="0">
                <a:solidFill>
                  <a:prstClr val="white"/>
                </a:solidFill>
                <a:latin typeface="Century Gothic" panose="020B0502020202020204" pitchFamily="34" charset="0"/>
              </a:rPr>
              <a:t>Date </a:t>
            </a:r>
            <a:r>
              <a:rPr lang="en-GB" sz="1400" dirty="0">
                <a:solidFill>
                  <a:prstClr val="white"/>
                </a:solidFill>
                <a:latin typeface="Century Gothic" panose="020B0502020202020204" pitchFamily="34" charset="0"/>
              </a:rPr>
              <a:t>updated: </a:t>
            </a:r>
            <a:r>
              <a:rPr lang="en-GB" sz="1400" dirty="0" smtClean="0">
                <a:solidFill>
                  <a:prstClr val="white"/>
                </a:solidFill>
                <a:latin typeface="Century Gothic" panose="020B0502020202020204" pitchFamily="34" charset="0"/>
              </a:rPr>
              <a:t>11/10/20</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adec="http://schemas.microsoft.com/office/drawing/2017/decorative" xmlns=""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9413423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 / escribir</a:t>
            </a:r>
          </a:p>
        </p:txBody>
      </p:sp>
      <p:sp>
        <p:nvSpPr>
          <p:cNvPr id="7" name="TextBox 6">
            <a:extLst>
              <a:ext uri="{FF2B5EF4-FFF2-40B4-BE49-F238E27FC236}">
                <a16:creationId xmlns:a16="http://schemas.microsoft.com/office/drawing/2014/main" id="{95C5CB96-0CD0-4775-86D7-2C93A2507FB9}"/>
              </a:ext>
            </a:extLst>
          </p:cNvPr>
          <p:cNvSpPr txBox="1"/>
          <p:nvPr/>
        </p:nvSpPr>
        <p:spPr>
          <a:xfrm>
            <a:off x="50583" y="1258275"/>
            <a:ext cx="113540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Escucha y escribe la palabra. ¿Es ‘l’ o ‘ll’?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Luego</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escribe la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frase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inglés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8" name="CuadroTexto 14">
            <a:extLst>
              <a:ext uri="{FF2B5EF4-FFF2-40B4-BE49-F238E27FC236}">
                <a16:creationId xmlns:a16="http://schemas.microsoft.com/office/drawing/2014/main" id="{8CA47AB1-1A81-44D5-9871-B70014438FB6}"/>
              </a:ext>
            </a:extLst>
          </p:cNvPr>
          <p:cNvSpPr txBox="1"/>
          <p:nvPr/>
        </p:nvSpPr>
        <p:spPr>
          <a:xfrm>
            <a:off x="881220" y="1966664"/>
            <a:ext cx="62328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Las _________ en la _____ son ______.</a:t>
            </a:r>
            <a:endPar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CuadroTexto 15">
            <a:extLst>
              <a:ext uri="{FF2B5EF4-FFF2-40B4-BE49-F238E27FC236}">
                <a16:creationId xmlns:a16="http://schemas.microsoft.com/office/drawing/2014/main" id="{CD89371E-4DB8-4BD5-991E-EA68BBB77F47}"/>
              </a:ext>
            </a:extLst>
          </p:cNvPr>
          <p:cNvSpPr txBox="1"/>
          <p:nvPr/>
        </p:nvSpPr>
        <p:spPr>
          <a:xfrm>
            <a:off x="901880" y="2749388"/>
            <a:ext cx="542488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Quiero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zapatos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__________ . </a:t>
            </a:r>
            <a:endPar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CuadroTexto 16">
            <a:extLst>
              <a:ext uri="{FF2B5EF4-FFF2-40B4-BE49-F238E27FC236}">
                <a16:creationId xmlns:a16="http://schemas.microsoft.com/office/drawing/2014/main" id="{8E9417DE-0EEF-4368-B06F-579BABD63474}"/>
              </a:ext>
            </a:extLst>
          </p:cNvPr>
          <p:cNvSpPr txBox="1"/>
          <p:nvPr/>
        </p:nvSpPr>
        <p:spPr>
          <a:xfrm>
            <a:off x="901204" y="3519792"/>
            <a:ext cx="52758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 va a ____, ______ va a ______.</a:t>
            </a:r>
            <a:endPar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CuadroTexto 17">
            <a:extLst>
              <a:ext uri="{FF2B5EF4-FFF2-40B4-BE49-F238E27FC236}">
                <a16:creationId xmlns:a16="http://schemas.microsoft.com/office/drawing/2014/main" id="{3D36530B-B9E9-43C8-8CF5-35F24BBCD58B}"/>
              </a:ext>
            </a:extLst>
          </p:cNvPr>
          <p:cNvSpPr txBox="1"/>
          <p:nvPr/>
        </p:nvSpPr>
        <p:spPr>
          <a:xfrm>
            <a:off x="901203" y="4274055"/>
            <a:ext cx="55515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importante ______ con las ______ .</a:t>
            </a:r>
            <a:endPar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CuadroTexto 18">
            <a:extLst>
              <a:ext uri="{FF2B5EF4-FFF2-40B4-BE49-F238E27FC236}">
                <a16:creationId xmlns:a16="http://schemas.microsoft.com/office/drawing/2014/main" id="{9212944C-27F5-4ECA-8AC2-10413CF0361D}"/>
              </a:ext>
            </a:extLst>
          </p:cNvPr>
          <p:cNvSpPr txBox="1"/>
          <p:nvPr/>
        </p:nvSpPr>
        <p:spPr>
          <a:xfrm>
            <a:off x="881040" y="5012213"/>
            <a:ext cx="5915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Necesito ___ para _____ mi _____ .</a:t>
            </a:r>
            <a:endPar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CuadroTexto 19">
            <a:extLst>
              <a:ext uri="{FF2B5EF4-FFF2-40B4-BE49-F238E27FC236}">
                <a16:creationId xmlns:a16="http://schemas.microsoft.com/office/drawing/2014/main" id="{782E1AA5-D3E4-4426-8EEA-7B5AA8FB97A5}"/>
              </a:ext>
            </a:extLst>
          </p:cNvPr>
          <p:cNvSpPr txBox="1"/>
          <p:nvPr/>
        </p:nvSpPr>
        <p:spPr>
          <a:xfrm>
            <a:off x="881221" y="5723886"/>
            <a:ext cx="41729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¿Cuándo puedes _______?</a:t>
            </a:r>
            <a:endPar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CuadroTexto 20">
            <a:extLst>
              <a:ext uri="{FF2B5EF4-FFF2-40B4-BE49-F238E27FC236}">
                <a16:creationId xmlns:a16="http://schemas.microsoft.com/office/drawing/2014/main" id="{DF4A5C10-0981-4BFE-9E40-E9B7F40A1DE2}"/>
              </a:ext>
            </a:extLst>
          </p:cNvPr>
          <p:cNvSpPr txBox="1"/>
          <p:nvPr/>
        </p:nvSpPr>
        <p:spPr>
          <a:xfrm>
            <a:off x="3569944" y="5699035"/>
            <a:ext cx="12715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E25B00"/>
                </a:solidFill>
                <a:effectLst/>
                <a:uLnTx/>
                <a:uFillTx/>
                <a:latin typeface="Century Gothic" panose="020F0302020204030204"/>
                <a:ea typeface="+mn-ea"/>
                <a:cs typeface="+mn-cs"/>
              </a:rPr>
              <a:t>llamar</a:t>
            </a:r>
          </a:p>
        </p:txBody>
      </p:sp>
      <p:sp>
        <p:nvSpPr>
          <p:cNvPr id="15" name="CuadroTexto 21">
            <a:extLst>
              <a:ext uri="{FF2B5EF4-FFF2-40B4-BE49-F238E27FC236}">
                <a16:creationId xmlns:a16="http://schemas.microsoft.com/office/drawing/2014/main" id="{E2DE9CB5-E5BA-49B1-A784-8A238E41D3C0}"/>
              </a:ext>
            </a:extLst>
          </p:cNvPr>
          <p:cNvSpPr txBox="1"/>
          <p:nvPr/>
        </p:nvSpPr>
        <p:spPr>
          <a:xfrm>
            <a:off x="3145615" y="3504749"/>
            <a:ext cx="104227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400" dirty="0">
                <a:solidFill>
                  <a:srgbClr val="E25B00"/>
                </a:solidFill>
                <a:latin typeface="Century Gothic" panose="020F0302020204030204"/>
              </a:rPr>
              <a:t>l</a:t>
            </a:r>
            <a:r>
              <a:rPr kumimoji="0" lang="es-ES" sz="2400" b="0" i="0" u="none" strike="noStrike" kern="1200" cap="none" spc="0" normalizeH="0" baseline="0" noProof="0" dirty="0" err="1">
                <a:ln>
                  <a:noFill/>
                </a:ln>
                <a:solidFill>
                  <a:srgbClr val="E25B00"/>
                </a:solidFill>
                <a:effectLst/>
                <a:uLnTx/>
                <a:uFillTx/>
                <a:latin typeface="Century Gothic" panose="020F0302020204030204"/>
                <a:ea typeface="+mn-ea"/>
                <a:cs typeface="+mn-cs"/>
              </a:rPr>
              <a:t>uego</a:t>
            </a:r>
            <a:endParaRPr kumimoji="0" lang="x-none"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18" name="CuadroTexto 24">
            <a:extLst>
              <a:ext uri="{FF2B5EF4-FFF2-40B4-BE49-F238E27FC236}">
                <a16:creationId xmlns:a16="http://schemas.microsoft.com/office/drawing/2014/main" id="{1D1ECEBD-9A5B-4CAB-8F38-49498E9ACAD2}"/>
              </a:ext>
            </a:extLst>
          </p:cNvPr>
          <p:cNvSpPr txBox="1"/>
          <p:nvPr/>
        </p:nvSpPr>
        <p:spPr>
          <a:xfrm>
            <a:off x="1434455" y="1958885"/>
            <a:ext cx="1508747"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E25B00"/>
                </a:solidFill>
                <a:effectLst/>
                <a:uLnTx/>
                <a:uFillTx/>
                <a:latin typeface="Century Gothic" panose="020F0302020204030204"/>
                <a:ea typeface="+mn-ea"/>
                <a:cs typeface="+mn-cs"/>
              </a:rPr>
              <a:t>palabras</a:t>
            </a:r>
            <a:endParaRPr kumimoji="0" lang="x-none"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19" name="CuadroTexto 25">
            <a:extLst>
              <a:ext uri="{FF2B5EF4-FFF2-40B4-BE49-F238E27FC236}">
                <a16:creationId xmlns:a16="http://schemas.microsoft.com/office/drawing/2014/main" id="{49C58556-8F19-4696-9057-884EADC75CEA}"/>
              </a:ext>
            </a:extLst>
          </p:cNvPr>
          <p:cNvSpPr txBox="1"/>
          <p:nvPr/>
        </p:nvSpPr>
        <p:spPr>
          <a:xfrm>
            <a:off x="4394115" y="2734933"/>
            <a:ext cx="149111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E25B00"/>
                </a:solidFill>
                <a:effectLst/>
                <a:uLnTx/>
                <a:uFillTx/>
                <a:latin typeface="Century Gothic" panose="020F0302020204030204"/>
                <a:ea typeface="+mn-ea"/>
                <a:cs typeface="+mn-cs"/>
              </a:rPr>
              <a:t>amarillos</a:t>
            </a:r>
            <a:endParaRPr kumimoji="0" lang="x-none"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20" name="CuadroTexto 26">
            <a:extLst>
              <a:ext uri="{FF2B5EF4-FFF2-40B4-BE49-F238E27FC236}">
                <a16:creationId xmlns:a16="http://schemas.microsoft.com/office/drawing/2014/main" id="{F41BCBBE-007B-49C6-92E2-F5C35E35F7EC}"/>
              </a:ext>
            </a:extLst>
          </p:cNvPr>
          <p:cNvSpPr txBox="1"/>
          <p:nvPr/>
        </p:nvSpPr>
        <p:spPr>
          <a:xfrm>
            <a:off x="5169999" y="4263288"/>
            <a:ext cx="1007007"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E25B00"/>
                </a:solidFill>
                <a:effectLst/>
                <a:uLnTx/>
                <a:uFillTx/>
                <a:latin typeface="Century Gothic" panose="020F0302020204030204"/>
                <a:ea typeface="+mn-ea"/>
                <a:cs typeface="+mn-cs"/>
              </a:rPr>
              <a:t>llaves</a:t>
            </a:r>
            <a:endParaRPr kumimoji="0" lang="x-none"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21" name="CuadroTexto 27">
            <a:extLst>
              <a:ext uri="{FF2B5EF4-FFF2-40B4-BE49-F238E27FC236}">
                <a16:creationId xmlns:a16="http://schemas.microsoft.com/office/drawing/2014/main" id="{E73D836D-F4FE-42CA-80EB-87363E315D91}"/>
              </a:ext>
            </a:extLst>
          </p:cNvPr>
          <p:cNvSpPr txBox="1"/>
          <p:nvPr/>
        </p:nvSpPr>
        <p:spPr>
          <a:xfrm>
            <a:off x="2385327" y="3505485"/>
            <a:ext cx="729687"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E25B00"/>
                </a:solidFill>
                <a:effectLst/>
                <a:uLnTx/>
                <a:uFillTx/>
                <a:latin typeface="Century Gothic" panose="020F0302020204030204"/>
                <a:ea typeface="+mn-ea"/>
                <a:cs typeface="+mn-cs"/>
              </a:rPr>
              <a:t>salir</a:t>
            </a:r>
            <a:endParaRPr kumimoji="0" lang="x-none"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22" name="CuadroTexto 28">
            <a:extLst>
              <a:ext uri="{FF2B5EF4-FFF2-40B4-BE49-F238E27FC236}">
                <a16:creationId xmlns:a16="http://schemas.microsoft.com/office/drawing/2014/main" id="{8D83B4E7-9C5A-40CE-8643-8A274D7EE1F1}"/>
              </a:ext>
            </a:extLst>
          </p:cNvPr>
          <p:cNvSpPr txBox="1"/>
          <p:nvPr/>
        </p:nvSpPr>
        <p:spPr>
          <a:xfrm>
            <a:off x="3838741" y="1962022"/>
            <a:ext cx="74090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E25B00"/>
                </a:solidFill>
                <a:effectLst/>
                <a:uLnTx/>
                <a:uFillTx/>
                <a:latin typeface="Century Gothic" panose="020F0302020204030204"/>
                <a:ea typeface="+mn-ea"/>
                <a:cs typeface="+mn-cs"/>
              </a:rPr>
              <a:t>lista</a:t>
            </a:r>
            <a:endParaRPr kumimoji="0" lang="x-none"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23" name="CuadroTexto 29">
            <a:extLst>
              <a:ext uri="{FF2B5EF4-FFF2-40B4-BE49-F238E27FC236}">
                <a16:creationId xmlns:a16="http://schemas.microsoft.com/office/drawing/2014/main" id="{DB2022CB-A027-4199-BCCD-A208B9639CA0}"/>
              </a:ext>
            </a:extLst>
          </p:cNvPr>
          <p:cNvSpPr txBox="1"/>
          <p:nvPr/>
        </p:nvSpPr>
        <p:spPr>
          <a:xfrm>
            <a:off x="3047007" y="4263289"/>
            <a:ext cx="101662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E25B00"/>
                </a:solidFill>
                <a:effectLst/>
                <a:uLnTx/>
                <a:uFillTx/>
                <a:latin typeface="Century Gothic" panose="020F0302020204030204"/>
                <a:ea typeface="+mn-ea"/>
                <a:cs typeface="+mn-cs"/>
              </a:rPr>
              <a:t>llegar</a:t>
            </a:r>
            <a:endParaRPr kumimoji="0" lang="x-none"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24" name="CuadroTexto 30">
            <a:extLst>
              <a:ext uri="{FF2B5EF4-FFF2-40B4-BE49-F238E27FC236}">
                <a16:creationId xmlns:a16="http://schemas.microsoft.com/office/drawing/2014/main" id="{1E81DD90-BE6C-479C-9366-99048FEFC591}"/>
              </a:ext>
            </a:extLst>
          </p:cNvPr>
          <p:cNvSpPr txBox="1"/>
          <p:nvPr/>
        </p:nvSpPr>
        <p:spPr>
          <a:xfrm>
            <a:off x="2078506" y="2734151"/>
            <a:ext cx="9797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E25B00"/>
                </a:solidFill>
                <a:effectLst/>
                <a:uLnTx/>
                <a:uFillTx/>
                <a:latin typeface="Century Gothic" panose="020F0302020204030204"/>
                <a:ea typeface="+mn-ea"/>
                <a:cs typeface="+mn-cs"/>
              </a:rPr>
              <a:t>llevar</a:t>
            </a:r>
            <a:endParaRPr kumimoji="0" lang="x-none"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25" name="CuadroTexto 31">
            <a:extLst>
              <a:ext uri="{FF2B5EF4-FFF2-40B4-BE49-F238E27FC236}">
                <a16:creationId xmlns:a16="http://schemas.microsoft.com/office/drawing/2014/main" id="{CEBEDD9D-CB8E-4FE5-875E-9CD04ABEAF23}"/>
              </a:ext>
            </a:extLst>
          </p:cNvPr>
          <p:cNvSpPr txBox="1"/>
          <p:nvPr/>
        </p:nvSpPr>
        <p:spPr>
          <a:xfrm>
            <a:off x="4946368" y="5007304"/>
            <a:ext cx="81144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E25B00"/>
                </a:solidFill>
                <a:effectLst/>
                <a:uLnTx/>
                <a:uFillTx/>
                <a:latin typeface="Century Gothic" panose="020F0302020204030204"/>
                <a:ea typeface="+mn-ea"/>
                <a:cs typeface="+mn-cs"/>
              </a:rPr>
              <a:t>libro</a:t>
            </a:r>
            <a:endParaRPr kumimoji="0" lang="x-none"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26" name="CuadroTexto 32">
            <a:extLst>
              <a:ext uri="{FF2B5EF4-FFF2-40B4-BE49-F238E27FC236}">
                <a16:creationId xmlns:a16="http://schemas.microsoft.com/office/drawing/2014/main" id="{E59977E2-084F-4D53-9E92-B6FEF0604D08}"/>
              </a:ext>
            </a:extLst>
          </p:cNvPr>
          <p:cNvSpPr txBox="1"/>
          <p:nvPr/>
        </p:nvSpPr>
        <p:spPr>
          <a:xfrm>
            <a:off x="2286095" y="4980352"/>
            <a:ext cx="56457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E25B00"/>
                </a:solidFill>
                <a:effectLst/>
                <a:uLnTx/>
                <a:uFillTx/>
                <a:latin typeface="Century Gothic" panose="020F0302020204030204"/>
                <a:ea typeface="+mn-ea"/>
                <a:cs typeface="+mn-cs"/>
              </a:rPr>
              <a:t>luz</a:t>
            </a:r>
            <a:endParaRPr kumimoji="0" lang="x-none"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28" name="Action Button: Custom 20">
            <a:hlinkClick r:id="" action="ppaction://noaction" highlightClick="1">
              <a:snd r:embed="rId4" name="1._Las palabras en la lista son largas.wav"/>
            </a:hlinkClick>
            <a:extLst>
              <a:ext uri="{FF2B5EF4-FFF2-40B4-BE49-F238E27FC236}">
                <a16:creationId xmlns:a16="http://schemas.microsoft.com/office/drawing/2014/main" id="{EEC96304-0547-4EE1-8F3F-E74C85620AEC}"/>
              </a:ext>
            </a:extLst>
          </p:cNvPr>
          <p:cNvSpPr/>
          <p:nvPr/>
        </p:nvSpPr>
        <p:spPr>
          <a:xfrm>
            <a:off x="279532" y="2010637"/>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9" name="Action Button: Custom 20">
            <a:hlinkClick r:id="" action="ppaction://noaction" highlightClick="1">
              <a:snd r:embed="rId5" name="2._Quiero llevar zapatos amarillos.wav"/>
            </a:hlinkClick>
            <a:extLst>
              <a:ext uri="{FF2B5EF4-FFF2-40B4-BE49-F238E27FC236}">
                <a16:creationId xmlns:a16="http://schemas.microsoft.com/office/drawing/2014/main" id="{1CEFA9C5-4A63-4759-BFDA-BD38CDDE2DF9}"/>
              </a:ext>
            </a:extLst>
          </p:cNvPr>
          <p:cNvSpPr/>
          <p:nvPr/>
        </p:nvSpPr>
        <p:spPr>
          <a:xfrm>
            <a:off x="278855" y="2773799"/>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0" name="Action Button: Custom 20">
            <a:hlinkClick r:id="" action="ppaction://noaction" highlightClick="1">
              <a:snd r:embed="rId6" name="3._Ella va a salir, luego va a bailar.wav"/>
            </a:hlinkClick>
            <a:extLst>
              <a:ext uri="{FF2B5EF4-FFF2-40B4-BE49-F238E27FC236}">
                <a16:creationId xmlns:a16="http://schemas.microsoft.com/office/drawing/2014/main" id="{64EEB402-64C6-4CAB-B1DE-1F22CCB10B75}"/>
              </a:ext>
            </a:extLst>
          </p:cNvPr>
          <p:cNvSpPr/>
          <p:nvPr/>
        </p:nvSpPr>
        <p:spPr>
          <a:xfrm>
            <a:off x="278855" y="3513606"/>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1" name="Action Button: Custom 20">
            <a:hlinkClick r:id="" action="ppaction://noaction" highlightClick="1">
              <a:snd r:embed="rId7" name="4._Es importante llegar con las llaves.wav"/>
            </a:hlinkClick>
            <a:extLst>
              <a:ext uri="{FF2B5EF4-FFF2-40B4-BE49-F238E27FC236}">
                <a16:creationId xmlns:a16="http://schemas.microsoft.com/office/drawing/2014/main" id="{42EB55D5-92BF-4336-856A-BBA0B06989EB}"/>
              </a:ext>
            </a:extLst>
          </p:cNvPr>
          <p:cNvSpPr/>
          <p:nvPr/>
        </p:nvSpPr>
        <p:spPr>
          <a:xfrm>
            <a:off x="278855" y="4274055"/>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32" name="Action Button: Custom 20">
            <a:hlinkClick r:id="" action="ppaction://noaction" highlightClick="1">
              <a:snd r:embed="rId8" name="5._Necesito luz para leer mi libro.wav"/>
            </a:hlinkClick>
            <a:extLst>
              <a:ext uri="{FF2B5EF4-FFF2-40B4-BE49-F238E27FC236}">
                <a16:creationId xmlns:a16="http://schemas.microsoft.com/office/drawing/2014/main" id="{FFCB9E71-7B8C-4F9B-8976-BFB9F7CBFA4C}"/>
              </a:ext>
            </a:extLst>
          </p:cNvPr>
          <p:cNvSpPr/>
          <p:nvPr/>
        </p:nvSpPr>
        <p:spPr>
          <a:xfrm>
            <a:off x="279532" y="5015081"/>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3" name="Action Button: Custom 20">
            <a:hlinkClick r:id="" action="ppaction://noaction" highlightClick="1">
              <a:snd r:embed="rId9" name="6. ¿Cuándo puedes llamar_.wav"/>
            </a:hlinkClick>
            <a:extLst>
              <a:ext uri="{FF2B5EF4-FFF2-40B4-BE49-F238E27FC236}">
                <a16:creationId xmlns:a16="http://schemas.microsoft.com/office/drawing/2014/main" id="{1A56AD3C-75FE-4323-8877-A9019AD79620}"/>
              </a:ext>
            </a:extLst>
          </p:cNvPr>
          <p:cNvSpPr/>
          <p:nvPr/>
        </p:nvSpPr>
        <p:spPr>
          <a:xfrm>
            <a:off x="279532" y="5714218"/>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4" name="TextBox 33">
            <a:extLst>
              <a:ext uri="{FF2B5EF4-FFF2-40B4-BE49-F238E27FC236}">
                <a16:creationId xmlns:a16="http://schemas.microsoft.com/office/drawing/2014/main" id="{EB9EFBD9-FBC7-45DC-A0D6-F9AF2B68B3B7}"/>
              </a:ext>
            </a:extLst>
          </p:cNvPr>
          <p:cNvSpPr txBox="1"/>
          <p:nvPr/>
        </p:nvSpPr>
        <p:spPr>
          <a:xfrm>
            <a:off x="6640209" y="4883221"/>
            <a:ext cx="55517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need light (in order) to read my book.</a:t>
            </a:r>
          </a:p>
        </p:txBody>
      </p:sp>
      <p:sp>
        <p:nvSpPr>
          <p:cNvPr id="35" name="TextBox 34">
            <a:extLst>
              <a:ext uri="{FF2B5EF4-FFF2-40B4-BE49-F238E27FC236}">
                <a16:creationId xmlns:a16="http://schemas.microsoft.com/office/drawing/2014/main" id="{B0D5A398-B0B8-4B8D-8A74-7DD11D257F3C}"/>
              </a:ext>
            </a:extLst>
          </p:cNvPr>
          <p:cNvSpPr txBox="1"/>
          <p:nvPr/>
        </p:nvSpPr>
        <p:spPr>
          <a:xfrm>
            <a:off x="6640209" y="1966664"/>
            <a:ext cx="5361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words on the list are long.</a:t>
            </a:r>
          </a:p>
        </p:txBody>
      </p:sp>
      <p:sp>
        <p:nvSpPr>
          <p:cNvPr id="36" name="TextBox 35">
            <a:extLst>
              <a:ext uri="{FF2B5EF4-FFF2-40B4-BE49-F238E27FC236}">
                <a16:creationId xmlns:a16="http://schemas.microsoft.com/office/drawing/2014/main" id="{D340B50E-2FB6-4BB3-B847-1F012697E15A}"/>
              </a:ext>
            </a:extLst>
          </p:cNvPr>
          <p:cNvSpPr txBox="1"/>
          <p:nvPr/>
        </p:nvSpPr>
        <p:spPr>
          <a:xfrm>
            <a:off x="6658423" y="2678880"/>
            <a:ext cx="5361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want to wear yellow shoes.</a:t>
            </a:r>
          </a:p>
        </p:txBody>
      </p:sp>
      <p:sp>
        <p:nvSpPr>
          <p:cNvPr id="37" name="TextBox 36">
            <a:extLst>
              <a:ext uri="{FF2B5EF4-FFF2-40B4-BE49-F238E27FC236}">
                <a16:creationId xmlns:a16="http://schemas.microsoft.com/office/drawing/2014/main" id="{B31057E5-C118-467F-8D9B-DE9B768F6C83}"/>
              </a:ext>
            </a:extLst>
          </p:cNvPr>
          <p:cNvSpPr txBox="1"/>
          <p:nvPr/>
        </p:nvSpPr>
        <p:spPr>
          <a:xfrm>
            <a:off x="6640209" y="3342122"/>
            <a:ext cx="536108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is going</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to go out, then she is going to dance.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B779AB83-9414-4FD8-B86C-8067005B47E8}"/>
              </a:ext>
            </a:extLst>
          </p:cNvPr>
          <p:cNvSpPr txBox="1"/>
          <p:nvPr/>
        </p:nvSpPr>
        <p:spPr>
          <a:xfrm>
            <a:off x="6633114" y="4312839"/>
            <a:ext cx="55334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 is important to arrive with the keys.</a:t>
            </a:r>
          </a:p>
        </p:txBody>
      </p:sp>
      <p:sp>
        <p:nvSpPr>
          <p:cNvPr id="39" name="TextBox 38">
            <a:extLst>
              <a:ext uri="{FF2B5EF4-FFF2-40B4-BE49-F238E27FC236}">
                <a16:creationId xmlns:a16="http://schemas.microsoft.com/office/drawing/2014/main" id="{AC3DF00D-BF9E-48C5-B0FB-90DF6E505034}"/>
              </a:ext>
            </a:extLst>
          </p:cNvPr>
          <p:cNvSpPr txBox="1"/>
          <p:nvPr/>
        </p:nvSpPr>
        <p:spPr>
          <a:xfrm>
            <a:off x="6649156" y="5743446"/>
            <a:ext cx="49300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When can you call?</a:t>
            </a:r>
          </a:p>
        </p:txBody>
      </p:sp>
      <p:sp>
        <p:nvSpPr>
          <p:cNvPr id="40" name="CuadroTexto 28">
            <a:extLst>
              <a:ext uri="{FF2B5EF4-FFF2-40B4-BE49-F238E27FC236}">
                <a16:creationId xmlns:a16="http://schemas.microsoft.com/office/drawing/2014/main" id="{8C6C622E-E663-4A41-9FF0-13FA6B0F5685}"/>
              </a:ext>
            </a:extLst>
          </p:cNvPr>
          <p:cNvSpPr txBox="1"/>
          <p:nvPr/>
        </p:nvSpPr>
        <p:spPr>
          <a:xfrm>
            <a:off x="3694315" y="4997170"/>
            <a:ext cx="73930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E25B00"/>
                </a:solidFill>
                <a:effectLst/>
                <a:uLnTx/>
                <a:uFillTx/>
                <a:latin typeface="Century Gothic" panose="020F0302020204030204"/>
                <a:ea typeface="+mn-ea"/>
                <a:cs typeface="+mn-cs"/>
              </a:rPr>
              <a:t>leer</a:t>
            </a:r>
            <a:endParaRPr kumimoji="0" lang="x-none"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41" name="CuadroTexto 27">
            <a:extLst>
              <a:ext uri="{FF2B5EF4-FFF2-40B4-BE49-F238E27FC236}">
                <a16:creationId xmlns:a16="http://schemas.microsoft.com/office/drawing/2014/main" id="{84B98D8E-909A-094C-B730-65C6E340593C}"/>
              </a:ext>
            </a:extLst>
          </p:cNvPr>
          <p:cNvSpPr txBox="1"/>
          <p:nvPr/>
        </p:nvSpPr>
        <p:spPr>
          <a:xfrm>
            <a:off x="979895" y="3482905"/>
            <a:ext cx="681597"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E25B00"/>
                </a:solidFill>
                <a:effectLst/>
                <a:uLnTx/>
                <a:uFillTx/>
                <a:latin typeface="Century Gothic" panose="020F0302020204030204"/>
                <a:ea typeface="+mn-ea"/>
                <a:cs typeface="+mn-cs"/>
              </a:rPr>
              <a:t>Ella</a:t>
            </a:r>
            <a:endParaRPr kumimoji="0" lang="x-none"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42" name="CuadroTexto 28">
            <a:extLst>
              <a:ext uri="{FF2B5EF4-FFF2-40B4-BE49-F238E27FC236}">
                <a16:creationId xmlns:a16="http://schemas.microsoft.com/office/drawing/2014/main" id="{D8C61E74-2AA2-8F45-B3DC-7343F81179D3}"/>
              </a:ext>
            </a:extLst>
          </p:cNvPr>
          <p:cNvSpPr txBox="1"/>
          <p:nvPr/>
        </p:nvSpPr>
        <p:spPr>
          <a:xfrm>
            <a:off x="5139672" y="1965382"/>
            <a:ext cx="108555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E25B00"/>
                </a:solidFill>
                <a:effectLst/>
                <a:uLnTx/>
                <a:uFillTx/>
                <a:latin typeface="Century Gothic" panose="020F0302020204030204"/>
                <a:ea typeface="+mn-ea"/>
                <a:cs typeface="+mn-cs"/>
              </a:rPr>
              <a:t>largas</a:t>
            </a:r>
            <a:endParaRPr kumimoji="0" lang="x-none"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
        <p:nvSpPr>
          <p:cNvPr id="43" name="CuadroTexto 21">
            <a:extLst>
              <a:ext uri="{FF2B5EF4-FFF2-40B4-BE49-F238E27FC236}">
                <a16:creationId xmlns:a16="http://schemas.microsoft.com/office/drawing/2014/main" id="{F50EDD07-AD2C-DC4B-BF75-9406AE0D64C8}"/>
              </a:ext>
            </a:extLst>
          </p:cNvPr>
          <p:cNvSpPr txBox="1"/>
          <p:nvPr/>
        </p:nvSpPr>
        <p:spPr>
          <a:xfrm>
            <a:off x="4908093" y="3513606"/>
            <a:ext cx="102944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400" dirty="0">
                <a:solidFill>
                  <a:srgbClr val="E25B00"/>
                </a:solidFill>
                <a:latin typeface="Century Gothic" panose="020F0302020204030204"/>
              </a:rPr>
              <a:t>bailar</a:t>
            </a:r>
            <a:endParaRPr kumimoji="0" lang="x-none" sz="2400" b="0" i="0" u="none" strike="noStrike" kern="1200" cap="none" spc="0" normalizeH="0" baseline="0" noProof="0" dirty="0">
              <a:ln>
                <a:noFill/>
              </a:ln>
              <a:solidFill>
                <a:srgbClr val="E25B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03461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1" grpId="0"/>
      <p:bldP spid="22" grpId="0"/>
      <p:bldP spid="23" grpId="0"/>
      <p:bldP spid="24" grpId="0"/>
      <p:bldP spid="25" grpId="0"/>
      <p:bldP spid="34" grpId="0"/>
      <p:bldP spid="35" grpId="0"/>
      <p:bldP spid="36" grpId="0"/>
      <p:bldP spid="37" grpId="0"/>
      <p:bldP spid="38" grpId="0"/>
      <p:bldP spid="39" grpId="0"/>
      <p:bldP spid="40" grpId="0"/>
      <p:bldP spid="41" grpId="0"/>
      <p:bldP spid="42" grpId="0"/>
      <p:bldP spid="4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861" y="2155496"/>
            <a:ext cx="9102752" cy="1761576"/>
          </a:xfrm>
        </p:spPr>
        <p:txBody>
          <a:bodyPr>
            <a:normAutofit fontScale="90000"/>
          </a:bodyPr>
          <a:lstStyle/>
          <a:p>
            <a:r>
              <a:rPr lang="en-GB" dirty="0"/>
              <a:t>La llama amarilla llega tarde por la lluvia y no tiene llave. Llama a las otras llamas, pero no están. </a:t>
            </a:r>
            <a:br>
              <a:rPr lang="en-GB" dirty="0"/>
            </a:br>
            <a:r>
              <a:rPr lang="en-GB" dirty="0"/>
              <a:t/>
            </a:r>
            <a:br>
              <a:rPr lang="en-GB" dirty="0"/>
            </a:br>
            <a:r>
              <a:rPr lang="en-GB" dirty="0"/>
              <a:t>¿Por qué las otras llamas no llevan la llave a la llama amarilla? </a:t>
            </a:r>
          </a:p>
        </p:txBody>
      </p:sp>
      <p:pic>
        <p:nvPicPr>
          <p:cNvPr id="6146" name="Picture 2" descr="Clipart llama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8842" y="4023783"/>
            <a:ext cx="1642530" cy="1921088"/>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pic>
        <p:nvPicPr>
          <p:cNvPr id="6148" name="Picture 4" descr="House Clipart Free House Clipart Clipart For Teachers "/>
          <p:cNvPicPr>
            <a:picLocks noChangeAspect="1" noChangeArrowheads="1"/>
          </p:cNvPicPr>
          <p:nvPr/>
        </p:nvPicPr>
        <p:blipFill>
          <a:blip r:embed="rId4"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9540086" y="3471201"/>
            <a:ext cx="2651914" cy="27724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35429" y="458625"/>
            <a:ext cx="4325257" cy="646331"/>
          </a:xfrm>
          <a:prstGeom prst="rect">
            <a:avLst/>
          </a:prstGeom>
          <a:noFill/>
        </p:spPr>
        <p:txBody>
          <a:bodyPr wrap="square" rtlCol="0">
            <a:spAutoFit/>
          </a:bodyPr>
          <a:lstStyle/>
          <a:p>
            <a:pPr algn="l"/>
            <a:r>
              <a:rPr lang="en-GB" sz="3600" b="1" dirty="0">
                <a:solidFill>
                  <a:schemeClr val="accent5">
                    <a:lumMod val="50000"/>
                  </a:schemeClr>
                </a:solidFill>
              </a:rPr>
              <a:t>La llama amarilla</a:t>
            </a:r>
          </a:p>
        </p:txBody>
      </p:sp>
      <p:sp>
        <p:nvSpPr>
          <p:cNvPr id="12" name="Action Button: Custom 20">
            <a:hlinkClick r:id="" action="ppaction://noaction" highlightClick="1">
              <a:snd r:embed="rId5" name="Tonguetwister slow.wav"/>
            </a:hlinkClick>
            <a:extLst>
              <a:ext uri="{FF2B5EF4-FFF2-40B4-BE49-F238E27FC236}">
                <a16:creationId xmlns:a16="http://schemas.microsoft.com/office/drawing/2014/main" id="{EEC96304-0547-4EE1-8F3F-E74C85620AEC}"/>
              </a:ext>
            </a:extLst>
          </p:cNvPr>
          <p:cNvSpPr/>
          <p:nvPr/>
        </p:nvSpPr>
        <p:spPr>
          <a:xfrm>
            <a:off x="902978" y="4984327"/>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3" name="Action Button: Custom 20">
            <a:hlinkClick r:id="" action="ppaction://noaction" highlightClick="1">
              <a:snd r:embed="rId6" name="Tonguetwister medium.wav"/>
            </a:hlinkClick>
            <a:extLst>
              <a:ext uri="{FF2B5EF4-FFF2-40B4-BE49-F238E27FC236}">
                <a16:creationId xmlns:a16="http://schemas.microsoft.com/office/drawing/2014/main" id="{1CEFA9C5-4A63-4759-BFDA-BD38CDDE2DF9}"/>
              </a:ext>
            </a:extLst>
          </p:cNvPr>
          <p:cNvSpPr/>
          <p:nvPr/>
        </p:nvSpPr>
        <p:spPr>
          <a:xfrm>
            <a:off x="1828714" y="4984326"/>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4" name="Action Button: Custom 20">
            <a:hlinkClick r:id="" action="ppaction://noaction" highlightClick="1">
              <a:snd r:embed="rId7" name="Tonguetwister fast.wav"/>
            </a:hlinkClick>
            <a:extLst>
              <a:ext uri="{FF2B5EF4-FFF2-40B4-BE49-F238E27FC236}">
                <a16:creationId xmlns:a16="http://schemas.microsoft.com/office/drawing/2014/main" id="{1CEFA9C5-4A63-4759-BFDA-BD38CDDE2DF9}"/>
              </a:ext>
            </a:extLst>
          </p:cNvPr>
          <p:cNvSpPr/>
          <p:nvPr/>
        </p:nvSpPr>
        <p:spPr>
          <a:xfrm>
            <a:off x="2757714" y="4984326"/>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Tree>
    <p:extLst>
      <p:ext uri="{BB962C8B-B14F-4D97-AF65-F5344CB8AC3E}">
        <p14:creationId xmlns:p14="http://schemas.microsoft.com/office/powerpoint/2010/main" val="32749061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¡Practicamos los números!</a:t>
            </a:r>
          </a:p>
        </p:txBody>
      </p:sp>
      <p:sp>
        <p:nvSpPr>
          <p:cNvPr id="6" name="Rounded Rectangle 44">
            <a:extLst>
              <a:ext uri="{FF2B5EF4-FFF2-40B4-BE49-F238E27FC236}">
                <a16:creationId xmlns:a16="http://schemas.microsoft.com/office/drawing/2014/main" id="{33A39AB6-8BA2-488C-8066-E9C9F8C97B01}"/>
              </a:ext>
            </a:extLst>
          </p:cNvPr>
          <p:cNvSpPr/>
          <p:nvPr/>
        </p:nvSpPr>
        <p:spPr>
          <a:xfrm>
            <a:off x="3067523" y="3031758"/>
            <a:ext cx="1725503" cy="1594277"/>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8" name="Rounded Rectangle 35">
            <a:extLst>
              <a:ext uri="{FF2B5EF4-FFF2-40B4-BE49-F238E27FC236}">
                <a16:creationId xmlns:a16="http://schemas.microsoft.com/office/drawing/2014/main" id="{D1755089-A982-4517-BC4C-445E252C477E}"/>
              </a:ext>
            </a:extLst>
          </p:cNvPr>
          <p:cNvSpPr/>
          <p:nvPr/>
        </p:nvSpPr>
        <p:spPr>
          <a:xfrm>
            <a:off x="810266" y="3023674"/>
            <a:ext cx="1725503" cy="1594277"/>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9" name="Rounded Rectangle 1">
            <a:extLst>
              <a:ext uri="{FF2B5EF4-FFF2-40B4-BE49-F238E27FC236}">
                <a16:creationId xmlns:a16="http://schemas.microsoft.com/office/drawing/2014/main" id="{C445D49C-40B6-41AD-9EA0-8B779867E990}"/>
              </a:ext>
            </a:extLst>
          </p:cNvPr>
          <p:cNvSpPr/>
          <p:nvPr/>
        </p:nvSpPr>
        <p:spPr>
          <a:xfrm>
            <a:off x="833180" y="1237151"/>
            <a:ext cx="1725502" cy="1594277"/>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0" name="Rounded Rectangle 34">
            <a:extLst>
              <a:ext uri="{FF2B5EF4-FFF2-40B4-BE49-F238E27FC236}">
                <a16:creationId xmlns:a16="http://schemas.microsoft.com/office/drawing/2014/main" id="{ED2D4A9A-1F55-4BC6-8FBD-22F62C69C6D1}"/>
              </a:ext>
            </a:extLst>
          </p:cNvPr>
          <p:cNvSpPr/>
          <p:nvPr/>
        </p:nvSpPr>
        <p:spPr>
          <a:xfrm>
            <a:off x="3057927" y="1245315"/>
            <a:ext cx="1725503" cy="1594277"/>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1" name="Rounded Rectangle 43">
            <a:extLst>
              <a:ext uri="{FF2B5EF4-FFF2-40B4-BE49-F238E27FC236}">
                <a16:creationId xmlns:a16="http://schemas.microsoft.com/office/drawing/2014/main" id="{99414617-F4E0-4895-80BA-C76C763528A4}"/>
              </a:ext>
            </a:extLst>
          </p:cNvPr>
          <p:cNvSpPr/>
          <p:nvPr/>
        </p:nvSpPr>
        <p:spPr>
          <a:xfrm>
            <a:off x="800574" y="4758637"/>
            <a:ext cx="1725503" cy="1594277"/>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2" name="Rounded Rectangle 55">
            <a:extLst>
              <a:ext uri="{FF2B5EF4-FFF2-40B4-BE49-F238E27FC236}">
                <a16:creationId xmlns:a16="http://schemas.microsoft.com/office/drawing/2014/main" id="{B75931CA-DEDD-4DBE-AF92-C425C64B12FA}"/>
              </a:ext>
            </a:extLst>
          </p:cNvPr>
          <p:cNvSpPr/>
          <p:nvPr/>
        </p:nvSpPr>
        <p:spPr>
          <a:xfrm>
            <a:off x="5282670" y="1237149"/>
            <a:ext cx="1725503" cy="1594277"/>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3" name="Rounded Rectangle 56">
            <a:extLst>
              <a:ext uri="{FF2B5EF4-FFF2-40B4-BE49-F238E27FC236}">
                <a16:creationId xmlns:a16="http://schemas.microsoft.com/office/drawing/2014/main" id="{6006B82F-5EB0-41FA-81A8-3DB98169313F}"/>
              </a:ext>
            </a:extLst>
          </p:cNvPr>
          <p:cNvSpPr/>
          <p:nvPr/>
        </p:nvSpPr>
        <p:spPr>
          <a:xfrm>
            <a:off x="7401658" y="1236278"/>
            <a:ext cx="1725503" cy="1594277"/>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4" name="Rounded Rectangle 57">
            <a:extLst>
              <a:ext uri="{FF2B5EF4-FFF2-40B4-BE49-F238E27FC236}">
                <a16:creationId xmlns:a16="http://schemas.microsoft.com/office/drawing/2014/main" id="{1F2E5ABA-710B-4145-A1B4-07F0EC170DC4}"/>
              </a:ext>
            </a:extLst>
          </p:cNvPr>
          <p:cNvSpPr/>
          <p:nvPr/>
        </p:nvSpPr>
        <p:spPr>
          <a:xfrm>
            <a:off x="5274407" y="3027660"/>
            <a:ext cx="1725503" cy="1594277"/>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5" name="Rounded Rectangle 58">
            <a:extLst>
              <a:ext uri="{FF2B5EF4-FFF2-40B4-BE49-F238E27FC236}">
                <a16:creationId xmlns:a16="http://schemas.microsoft.com/office/drawing/2014/main" id="{3BE57EDC-15BA-4A4B-8B8C-AA1687605A5D}"/>
              </a:ext>
            </a:extLst>
          </p:cNvPr>
          <p:cNvSpPr/>
          <p:nvPr/>
        </p:nvSpPr>
        <p:spPr>
          <a:xfrm>
            <a:off x="7428839" y="3010008"/>
            <a:ext cx="1725503" cy="1594277"/>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6" name="Rounded Rectangle 59">
            <a:extLst>
              <a:ext uri="{FF2B5EF4-FFF2-40B4-BE49-F238E27FC236}">
                <a16:creationId xmlns:a16="http://schemas.microsoft.com/office/drawing/2014/main" id="{CB6B4F99-A3BF-47A4-AB52-245253117781}"/>
              </a:ext>
            </a:extLst>
          </p:cNvPr>
          <p:cNvSpPr/>
          <p:nvPr/>
        </p:nvSpPr>
        <p:spPr>
          <a:xfrm>
            <a:off x="3056703" y="4758636"/>
            <a:ext cx="1725503" cy="1594277"/>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7" name="Rounded Rectangle 60">
            <a:extLst>
              <a:ext uri="{FF2B5EF4-FFF2-40B4-BE49-F238E27FC236}">
                <a16:creationId xmlns:a16="http://schemas.microsoft.com/office/drawing/2014/main" id="{1A9232DE-25A7-40B7-87B5-59DC468CBD2D}"/>
              </a:ext>
            </a:extLst>
          </p:cNvPr>
          <p:cNvSpPr/>
          <p:nvPr/>
        </p:nvSpPr>
        <p:spPr>
          <a:xfrm>
            <a:off x="5274406" y="4758635"/>
            <a:ext cx="1725503" cy="1594277"/>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8" name="Rounded Rectangle 61">
            <a:extLst>
              <a:ext uri="{FF2B5EF4-FFF2-40B4-BE49-F238E27FC236}">
                <a16:creationId xmlns:a16="http://schemas.microsoft.com/office/drawing/2014/main" id="{6540575D-228B-46A6-BD5A-3341ED6788DE}"/>
              </a:ext>
            </a:extLst>
          </p:cNvPr>
          <p:cNvSpPr/>
          <p:nvPr/>
        </p:nvSpPr>
        <p:spPr>
          <a:xfrm>
            <a:off x="7444587" y="4749597"/>
            <a:ext cx="1725503" cy="1594277"/>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9" name="TextBox 18">
            <a:extLst>
              <a:ext uri="{FF2B5EF4-FFF2-40B4-BE49-F238E27FC236}">
                <a16:creationId xmlns:a16="http://schemas.microsoft.com/office/drawing/2014/main" id="{D1BBCEED-6AEB-4FCC-B686-2C0899C9C5E4}"/>
              </a:ext>
            </a:extLst>
          </p:cNvPr>
          <p:cNvSpPr txBox="1"/>
          <p:nvPr/>
        </p:nvSpPr>
        <p:spPr>
          <a:xfrm>
            <a:off x="7274938" y="1715194"/>
            <a:ext cx="1988577" cy="646331"/>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4472C4">
                    <a:lumMod val="50000"/>
                  </a:srgbClr>
                </a:solidFill>
                <a:effectLst/>
                <a:uLnTx/>
                <a:uFillTx/>
                <a:latin typeface="+mj-lt"/>
              </a:rPr>
              <a:t>8</a:t>
            </a:r>
          </a:p>
        </p:txBody>
      </p:sp>
      <p:sp>
        <p:nvSpPr>
          <p:cNvPr id="20" name="TextBox 19">
            <a:extLst>
              <a:ext uri="{FF2B5EF4-FFF2-40B4-BE49-F238E27FC236}">
                <a16:creationId xmlns:a16="http://schemas.microsoft.com/office/drawing/2014/main" id="{2A0BAD17-A515-4D8F-AF2D-4D8BA48B3BC2}"/>
              </a:ext>
            </a:extLst>
          </p:cNvPr>
          <p:cNvSpPr txBox="1"/>
          <p:nvPr/>
        </p:nvSpPr>
        <p:spPr>
          <a:xfrm>
            <a:off x="693126" y="1715194"/>
            <a:ext cx="2054382" cy="646331"/>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4472C4">
                    <a:lumMod val="50000"/>
                  </a:srgbClr>
                </a:solidFill>
                <a:effectLst/>
                <a:uLnTx/>
                <a:uFillTx/>
                <a:latin typeface="+mj-lt"/>
              </a:rPr>
              <a:t>12</a:t>
            </a:r>
          </a:p>
        </p:txBody>
      </p:sp>
      <p:sp>
        <p:nvSpPr>
          <p:cNvPr id="21" name="TextBox 20">
            <a:extLst>
              <a:ext uri="{FF2B5EF4-FFF2-40B4-BE49-F238E27FC236}">
                <a16:creationId xmlns:a16="http://schemas.microsoft.com/office/drawing/2014/main" id="{577EBD6D-27EB-4418-8BD0-2463C4D3FE75}"/>
              </a:ext>
            </a:extLst>
          </p:cNvPr>
          <p:cNvSpPr txBox="1"/>
          <p:nvPr/>
        </p:nvSpPr>
        <p:spPr>
          <a:xfrm>
            <a:off x="2919445" y="1700954"/>
            <a:ext cx="2101756" cy="646331"/>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4472C4">
                    <a:lumMod val="50000"/>
                  </a:srgbClr>
                </a:solidFill>
                <a:effectLst/>
                <a:uLnTx/>
                <a:uFillTx/>
                <a:latin typeface="+mj-lt"/>
              </a:rPr>
              <a:t>16</a:t>
            </a:r>
          </a:p>
        </p:txBody>
      </p:sp>
      <p:sp>
        <p:nvSpPr>
          <p:cNvPr id="22" name="TextBox 21">
            <a:extLst>
              <a:ext uri="{FF2B5EF4-FFF2-40B4-BE49-F238E27FC236}">
                <a16:creationId xmlns:a16="http://schemas.microsoft.com/office/drawing/2014/main" id="{B7793B1C-327B-4B61-B7AC-22974AEBA12A}"/>
              </a:ext>
            </a:extLst>
          </p:cNvPr>
          <p:cNvSpPr txBox="1"/>
          <p:nvPr/>
        </p:nvSpPr>
        <p:spPr>
          <a:xfrm>
            <a:off x="5117157" y="1715194"/>
            <a:ext cx="2094315" cy="646331"/>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4472C4">
                    <a:lumMod val="50000"/>
                  </a:srgbClr>
                </a:solidFill>
                <a:effectLst/>
                <a:uLnTx/>
                <a:uFillTx/>
                <a:latin typeface="+mj-lt"/>
              </a:rPr>
              <a:t>6</a:t>
            </a:r>
          </a:p>
        </p:txBody>
      </p:sp>
      <p:sp>
        <p:nvSpPr>
          <p:cNvPr id="23" name="Rounded Rectangle 2">
            <a:extLst>
              <a:ext uri="{FF2B5EF4-FFF2-40B4-BE49-F238E27FC236}">
                <a16:creationId xmlns:a16="http://schemas.microsoft.com/office/drawing/2014/main" id="{17AF1638-53C5-4B70-A569-CBCBD6C73E34}"/>
              </a:ext>
            </a:extLst>
          </p:cNvPr>
          <p:cNvSpPr/>
          <p:nvPr/>
        </p:nvSpPr>
        <p:spPr>
          <a:xfrm>
            <a:off x="790733" y="1175105"/>
            <a:ext cx="1891200" cy="1694063"/>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15076"/>
                </a:solidFill>
                <a:effectLst/>
                <a:uLnTx/>
                <a:uFillTx/>
                <a:latin typeface="+mj-lt"/>
                <a:ea typeface="+mn-ea"/>
                <a:cs typeface="+mn-cs"/>
              </a:rPr>
              <a:t>A</a:t>
            </a:r>
          </a:p>
        </p:txBody>
      </p:sp>
      <p:sp>
        <p:nvSpPr>
          <p:cNvPr id="24" name="Rounded Rectangle 56">
            <a:extLst>
              <a:ext uri="{FF2B5EF4-FFF2-40B4-BE49-F238E27FC236}">
                <a16:creationId xmlns:a16="http://schemas.microsoft.com/office/drawing/2014/main" id="{96F5E1B3-5922-4B3C-9C9E-82E5AA8FA1DF}"/>
              </a:ext>
            </a:extLst>
          </p:cNvPr>
          <p:cNvSpPr/>
          <p:nvPr/>
        </p:nvSpPr>
        <p:spPr>
          <a:xfrm>
            <a:off x="9514017" y="1236278"/>
            <a:ext cx="1725503" cy="1594277"/>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25" name="Rounded Rectangle 58">
            <a:extLst>
              <a:ext uri="{FF2B5EF4-FFF2-40B4-BE49-F238E27FC236}">
                <a16:creationId xmlns:a16="http://schemas.microsoft.com/office/drawing/2014/main" id="{B90DD80D-E474-4343-9259-0867456922C5}"/>
              </a:ext>
            </a:extLst>
          </p:cNvPr>
          <p:cNvSpPr/>
          <p:nvPr/>
        </p:nvSpPr>
        <p:spPr>
          <a:xfrm>
            <a:off x="9514017" y="3019076"/>
            <a:ext cx="1725503" cy="1594277"/>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26" name="Rounded Rectangle 61">
            <a:extLst>
              <a:ext uri="{FF2B5EF4-FFF2-40B4-BE49-F238E27FC236}">
                <a16:creationId xmlns:a16="http://schemas.microsoft.com/office/drawing/2014/main" id="{65EEB1E7-F459-4061-93B5-528C633DAB0D}"/>
              </a:ext>
            </a:extLst>
          </p:cNvPr>
          <p:cNvSpPr/>
          <p:nvPr/>
        </p:nvSpPr>
        <p:spPr>
          <a:xfrm>
            <a:off x="9499404" y="4791853"/>
            <a:ext cx="1725503" cy="1594277"/>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27" name="TextBox 26">
            <a:extLst>
              <a:ext uri="{FF2B5EF4-FFF2-40B4-BE49-F238E27FC236}">
                <a16:creationId xmlns:a16="http://schemas.microsoft.com/office/drawing/2014/main" id="{3A512FB8-C34F-415F-AEFF-4196DEDA8D68}"/>
              </a:ext>
            </a:extLst>
          </p:cNvPr>
          <p:cNvSpPr txBox="1"/>
          <p:nvPr/>
        </p:nvSpPr>
        <p:spPr>
          <a:xfrm>
            <a:off x="9375486" y="1715194"/>
            <a:ext cx="1988577" cy="646331"/>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4472C4">
                    <a:lumMod val="50000"/>
                  </a:srgbClr>
                </a:solidFill>
                <a:effectLst/>
                <a:uLnTx/>
                <a:uFillTx/>
                <a:latin typeface="+mj-lt"/>
              </a:rPr>
              <a:t>15</a:t>
            </a:r>
          </a:p>
        </p:txBody>
      </p:sp>
      <p:sp>
        <p:nvSpPr>
          <p:cNvPr id="28" name="TextBox 27">
            <a:extLst>
              <a:ext uri="{FF2B5EF4-FFF2-40B4-BE49-F238E27FC236}">
                <a16:creationId xmlns:a16="http://schemas.microsoft.com/office/drawing/2014/main" id="{3AAA063A-C422-4FD0-8D6C-327832B5F0CF}"/>
              </a:ext>
            </a:extLst>
          </p:cNvPr>
          <p:cNvSpPr txBox="1"/>
          <p:nvPr/>
        </p:nvSpPr>
        <p:spPr>
          <a:xfrm>
            <a:off x="832285" y="3507561"/>
            <a:ext cx="1725503" cy="646331"/>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4472C4">
                    <a:lumMod val="50000"/>
                  </a:srgbClr>
                </a:solidFill>
                <a:effectLst/>
                <a:uLnTx/>
                <a:uFillTx/>
                <a:latin typeface="+mj-lt"/>
              </a:rPr>
              <a:t>13</a:t>
            </a:r>
          </a:p>
        </p:txBody>
      </p:sp>
      <p:sp>
        <p:nvSpPr>
          <p:cNvPr id="29" name="TextBox 28">
            <a:extLst>
              <a:ext uri="{FF2B5EF4-FFF2-40B4-BE49-F238E27FC236}">
                <a16:creationId xmlns:a16="http://schemas.microsoft.com/office/drawing/2014/main" id="{0AA8A315-03C7-4495-9D14-11A2A1C51DEE}"/>
              </a:ext>
            </a:extLst>
          </p:cNvPr>
          <p:cNvSpPr txBox="1"/>
          <p:nvPr/>
        </p:nvSpPr>
        <p:spPr>
          <a:xfrm>
            <a:off x="2986596" y="3507560"/>
            <a:ext cx="1988577" cy="646331"/>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4472C4">
                    <a:lumMod val="50000"/>
                  </a:srgbClr>
                </a:solidFill>
                <a:effectLst/>
                <a:uLnTx/>
                <a:uFillTx/>
                <a:latin typeface="+mj-lt"/>
              </a:rPr>
              <a:t>20</a:t>
            </a:r>
          </a:p>
        </p:txBody>
      </p:sp>
      <p:sp>
        <p:nvSpPr>
          <p:cNvPr id="30" name="TextBox 29">
            <a:extLst>
              <a:ext uri="{FF2B5EF4-FFF2-40B4-BE49-F238E27FC236}">
                <a16:creationId xmlns:a16="http://schemas.microsoft.com/office/drawing/2014/main" id="{EBA39423-1829-4CE2-8B63-AEDC4D720516}"/>
              </a:ext>
            </a:extLst>
          </p:cNvPr>
          <p:cNvSpPr txBox="1"/>
          <p:nvPr/>
        </p:nvSpPr>
        <p:spPr>
          <a:xfrm>
            <a:off x="5177085" y="3492336"/>
            <a:ext cx="1988577" cy="646331"/>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4472C4">
                    <a:lumMod val="50000"/>
                  </a:srgbClr>
                </a:solidFill>
                <a:effectLst/>
                <a:uLnTx/>
                <a:uFillTx/>
                <a:latin typeface="+mj-lt"/>
              </a:rPr>
              <a:t>9</a:t>
            </a:r>
          </a:p>
        </p:txBody>
      </p:sp>
      <p:sp>
        <p:nvSpPr>
          <p:cNvPr id="31" name="TextBox 30">
            <a:extLst>
              <a:ext uri="{FF2B5EF4-FFF2-40B4-BE49-F238E27FC236}">
                <a16:creationId xmlns:a16="http://schemas.microsoft.com/office/drawing/2014/main" id="{2191100C-DDA9-4211-8748-8108DF95F504}"/>
              </a:ext>
            </a:extLst>
          </p:cNvPr>
          <p:cNvSpPr txBox="1"/>
          <p:nvPr/>
        </p:nvSpPr>
        <p:spPr>
          <a:xfrm>
            <a:off x="7288406" y="3483750"/>
            <a:ext cx="1988577" cy="646331"/>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4472C4">
                    <a:lumMod val="50000"/>
                  </a:srgbClr>
                </a:solidFill>
                <a:effectLst/>
                <a:uLnTx/>
                <a:uFillTx/>
                <a:latin typeface="+mj-lt"/>
              </a:rPr>
              <a:t>10</a:t>
            </a:r>
          </a:p>
        </p:txBody>
      </p:sp>
      <p:sp>
        <p:nvSpPr>
          <p:cNvPr id="32" name="TextBox 31">
            <a:extLst>
              <a:ext uri="{FF2B5EF4-FFF2-40B4-BE49-F238E27FC236}">
                <a16:creationId xmlns:a16="http://schemas.microsoft.com/office/drawing/2014/main" id="{BE65A788-19C6-42CE-BF51-37D7B31BDEE2}"/>
              </a:ext>
            </a:extLst>
          </p:cNvPr>
          <p:cNvSpPr txBox="1"/>
          <p:nvPr/>
        </p:nvSpPr>
        <p:spPr>
          <a:xfrm>
            <a:off x="9334682" y="3483751"/>
            <a:ext cx="2049718" cy="646331"/>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4472C4">
                    <a:lumMod val="50000"/>
                  </a:srgbClr>
                </a:solidFill>
                <a:effectLst/>
                <a:uLnTx/>
                <a:uFillTx/>
                <a:latin typeface="+mj-lt"/>
              </a:rPr>
              <a:t>18</a:t>
            </a:r>
          </a:p>
        </p:txBody>
      </p:sp>
      <p:sp>
        <p:nvSpPr>
          <p:cNvPr id="33" name="TextBox 32">
            <a:extLst>
              <a:ext uri="{FF2B5EF4-FFF2-40B4-BE49-F238E27FC236}">
                <a16:creationId xmlns:a16="http://schemas.microsoft.com/office/drawing/2014/main" id="{E19E1B28-265E-4C05-B490-8BB0610DDE27}"/>
              </a:ext>
            </a:extLst>
          </p:cNvPr>
          <p:cNvSpPr txBox="1"/>
          <p:nvPr/>
        </p:nvSpPr>
        <p:spPr>
          <a:xfrm>
            <a:off x="649016" y="5244259"/>
            <a:ext cx="2049718" cy="646331"/>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4472C4">
                    <a:lumMod val="50000"/>
                  </a:srgbClr>
                </a:solidFill>
                <a:effectLst/>
                <a:uLnTx/>
                <a:uFillTx/>
                <a:latin typeface="+mj-lt"/>
              </a:rPr>
              <a:t>17</a:t>
            </a:r>
          </a:p>
        </p:txBody>
      </p:sp>
      <p:sp>
        <p:nvSpPr>
          <p:cNvPr id="34" name="TextBox 33">
            <a:extLst>
              <a:ext uri="{FF2B5EF4-FFF2-40B4-BE49-F238E27FC236}">
                <a16:creationId xmlns:a16="http://schemas.microsoft.com/office/drawing/2014/main" id="{C6D9270E-3A16-44D4-B8C5-BBD3CBD707A8}"/>
              </a:ext>
            </a:extLst>
          </p:cNvPr>
          <p:cNvSpPr txBox="1"/>
          <p:nvPr/>
        </p:nvSpPr>
        <p:spPr>
          <a:xfrm>
            <a:off x="2929799" y="5252302"/>
            <a:ext cx="2049718" cy="646331"/>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4472C4">
                    <a:lumMod val="50000"/>
                  </a:srgbClr>
                </a:solidFill>
                <a:effectLst/>
                <a:uLnTx/>
                <a:uFillTx/>
                <a:latin typeface="+mj-lt"/>
              </a:rPr>
              <a:t>7</a:t>
            </a:r>
          </a:p>
        </p:txBody>
      </p:sp>
      <p:sp>
        <p:nvSpPr>
          <p:cNvPr id="35" name="TextBox 34">
            <a:extLst>
              <a:ext uri="{FF2B5EF4-FFF2-40B4-BE49-F238E27FC236}">
                <a16:creationId xmlns:a16="http://schemas.microsoft.com/office/drawing/2014/main" id="{14E9B730-4E06-4091-8649-FB444CB8F843}"/>
              </a:ext>
            </a:extLst>
          </p:cNvPr>
          <p:cNvSpPr txBox="1"/>
          <p:nvPr/>
        </p:nvSpPr>
        <p:spPr>
          <a:xfrm>
            <a:off x="5126661" y="5270194"/>
            <a:ext cx="2049718" cy="646331"/>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4472C4">
                    <a:lumMod val="50000"/>
                  </a:srgbClr>
                </a:solidFill>
                <a:effectLst/>
                <a:uLnTx/>
                <a:uFillTx/>
                <a:latin typeface="+mj-lt"/>
              </a:rPr>
              <a:t>19</a:t>
            </a:r>
          </a:p>
        </p:txBody>
      </p:sp>
      <p:sp>
        <p:nvSpPr>
          <p:cNvPr id="36" name="TextBox 35">
            <a:extLst>
              <a:ext uri="{FF2B5EF4-FFF2-40B4-BE49-F238E27FC236}">
                <a16:creationId xmlns:a16="http://schemas.microsoft.com/office/drawing/2014/main" id="{DFF3BECA-7EAA-43A9-BA44-FBE2405AB2F3}"/>
              </a:ext>
            </a:extLst>
          </p:cNvPr>
          <p:cNvSpPr txBox="1"/>
          <p:nvPr/>
        </p:nvSpPr>
        <p:spPr>
          <a:xfrm>
            <a:off x="7257836" y="5212759"/>
            <a:ext cx="2049718" cy="646331"/>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4472C4">
                    <a:lumMod val="50000"/>
                  </a:srgbClr>
                </a:solidFill>
                <a:effectLst/>
                <a:uLnTx/>
                <a:uFillTx/>
                <a:latin typeface="+mj-lt"/>
              </a:rPr>
              <a:t>14</a:t>
            </a:r>
          </a:p>
        </p:txBody>
      </p:sp>
      <p:sp>
        <p:nvSpPr>
          <p:cNvPr id="37" name="TextBox 36">
            <a:extLst>
              <a:ext uri="{FF2B5EF4-FFF2-40B4-BE49-F238E27FC236}">
                <a16:creationId xmlns:a16="http://schemas.microsoft.com/office/drawing/2014/main" id="{0CA438ED-9838-4BB4-A5D1-4C7A038B921D}"/>
              </a:ext>
            </a:extLst>
          </p:cNvPr>
          <p:cNvSpPr txBox="1"/>
          <p:nvPr/>
        </p:nvSpPr>
        <p:spPr>
          <a:xfrm>
            <a:off x="9390545" y="5243697"/>
            <a:ext cx="2049718" cy="646331"/>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4472C4">
                    <a:lumMod val="50000"/>
                  </a:srgbClr>
                </a:solidFill>
                <a:effectLst/>
                <a:uLnTx/>
                <a:uFillTx/>
                <a:latin typeface="+mj-lt"/>
              </a:rPr>
              <a:t>11</a:t>
            </a:r>
          </a:p>
        </p:txBody>
      </p:sp>
      <p:sp>
        <p:nvSpPr>
          <p:cNvPr id="38" name="Rounded Rectangle 2">
            <a:extLst>
              <a:ext uri="{FF2B5EF4-FFF2-40B4-BE49-F238E27FC236}">
                <a16:creationId xmlns:a16="http://schemas.microsoft.com/office/drawing/2014/main" id="{7A3B748D-C5AE-44DE-9187-70016FF72EEF}"/>
              </a:ext>
            </a:extLst>
          </p:cNvPr>
          <p:cNvSpPr/>
          <p:nvPr/>
        </p:nvSpPr>
        <p:spPr>
          <a:xfrm>
            <a:off x="2996575" y="2912156"/>
            <a:ext cx="1891200" cy="1694063"/>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15076"/>
                </a:solidFill>
                <a:effectLst/>
                <a:uLnTx/>
                <a:uFillTx/>
                <a:latin typeface="+mj-lt"/>
                <a:ea typeface="+mn-ea"/>
                <a:cs typeface="+mn-cs"/>
              </a:rPr>
              <a:t>G</a:t>
            </a:r>
          </a:p>
        </p:txBody>
      </p:sp>
      <p:sp>
        <p:nvSpPr>
          <p:cNvPr id="39" name="Rounded Rectangle 2">
            <a:extLst>
              <a:ext uri="{FF2B5EF4-FFF2-40B4-BE49-F238E27FC236}">
                <a16:creationId xmlns:a16="http://schemas.microsoft.com/office/drawing/2014/main" id="{0A57B440-E28E-4139-AA74-F517255A4CD8}"/>
              </a:ext>
            </a:extLst>
          </p:cNvPr>
          <p:cNvSpPr/>
          <p:nvPr/>
        </p:nvSpPr>
        <p:spPr>
          <a:xfrm>
            <a:off x="9440137" y="2905611"/>
            <a:ext cx="1891200" cy="1694063"/>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15076"/>
                </a:solidFill>
                <a:effectLst/>
                <a:uLnTx/>
                <a:uFillTx/>
                <a:latin typeface="+mj-lt"/>
                <a:ea typeface="+mn-ea"/>
                <a:cs typeface="+mn-cs"/>
              </a:rPr>
              <a:t>J</a:t>
            </a:r>
          </a:p>
        </p:txBody>
      </p:sp>
      <p:sp>
        <p:nvSpPr>
          <p:cNvPr id="40" name="Rounded Rectangle 2">
            <a:extLst>
              <a:ext uri="{FF2B5EF4-FFF2-40B4-BE49-F238E27FC236}">
                <a16:creationId xmlns:a16="http://schemas.microsoft.com/office/drawing/2014/main" id="{E381C9BD-696D-4526-9E28-326F61AF1C5B}"/>
              </a:ext>
            </a:extLst>
          </p:cNvPr>
          <p:cNvSpPr/>
          <p:nvPr/>
        </p:nvSpPr>
        <p:spPr>
          <a:xfrm>
            <a:off x="760877" y="4638532"/>
            <a:ext cx="1891200" cy="1694063"/>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15076"/>
                </a:solidFill>
                <a:effectLst/>
                <a:uLnTx/>
                <a:uFillTx/>
                <a:latin typeface="+mj-lt"/>
                <a:ea typeface="+mn-ea"/>
                <a:cs typeface="+mn-cs"/>
              </a:rPr>
              <a:t>K</a:t>
            </a:r>
          </a:p>
        </p:txBody>
      </p:sp>
      <p:sp>
        <p:nvSpPr>
          <p:cNvPr id="41" name="Rounded Rectangle 2">
            <a:extLst>
              <a:ext uri="{FF2B5EF4-FFF2-40B4-BE49-F238E27FC236}">
                <a16:creationId xmlns:a16="http://schemas.microsoft.com/office/drawing/2014/main" id="{612B24B1-8240-416E-985F-67D12747F725}"/>
              </a:ext>
            </a:extLst>
          </p:cNvPr>
          <p:cNvSpPr/>
          <p:nvPr/>
        </p:nvSpPr>
        <p:spPr>
          <a:xfrm>
            <a:off x="7399469" y="1154276"/>
            <a:ext cx="1891200" cy="1694063"/>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15076"/>
                </a:solidFill>
                <a:effectLst/>
                <a:uLnTx/>
                <a:uFillTx/>
                <a:latin typeface="+mj-lt"/>
                <a:ea typeface="+mn-ea"/>
                <a:cs typeface="+mn-cs"/>
              </a:rPr>
              <a:t>D</a:t>
            </a:r>
          </a:p>
        </p:txBody>
      </p:sp>
      <p:sp>
        <p:nvSpPr>
          <p:cNvPr id="42" name="Rounded Rectangle 2">
            <a:extLst>
              <a:ext uri="{FF2B5EF4-FFF2-40B4-BE49-F238E27FC236}">
                <a16:creationId xmlns:a16="http://schemas.microsoft.com/office/drawing/2014/main" id="{70B7C031-18DE-4494-BEAA-A9F9F9C167DC}"/>
              </a:ext>
            </a:extLst>
          </p:cNvPr>
          <p:cNvSpPr/>
          <p:nvPr/>
        </p:nvSpPr>
        <p:spPr>
          <a:xfrm>
            <a:off x="7375319" y="4649811"/>
            <a:ext cx="1891200" cy="1694063"/>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15076"/>
                </a:solidFill>
                <a:effectLst/>
                <a:uLnTx/>
                <a:uFillTx/>
                <a:latin typeface="+mj-lt"/>
                <a:ea typeface="+mn-ea"/>
                <a:cs typeface="+mn-cs"/>
              </a:rPr>
              <a:t>N</a:t>
            </a:r>
          </a:p>
        </p:txBody>
      </p:sp>
      <p:sp>
        <p:nvSpPr>
          <p:cNvPr id="43" name="Rounded Rectangle 2">
            <a:extLst>
              <a:ext uri="{FF2B5EF4-FFF2-40B4-BE49-F238E27FC236}">
                <a16:creationId xmlns:a16="http://schemas.microsoft.com/office/drawing/2014/main" id="{5C8E4070-2CCB-461E-B49F-723F43F7C948}"/>
              </a:ext>
            </a:extLst>
          </p:cNvPr>
          <p:cNvSpPr/>
          <p:nvPr/>
        </p:nvSpPr>
        <p:spPr>
          <a:xfrm>
            <a:off x="5273297" y="1170143"/>
            <a:ext cx="1891200" cy="1694063"/>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15076"/>
                </a:solidFill>
                <a:effectLst/>
                <a:uLnTx/>
                <a:uFillTx/>
                <a:latin typeface="+mj-lt"/>
                <a:ea typeface="+mn-ea"/>
                <a:cs typeface="+mn-cs"/>
              </a:rPr>
              <a:t>C</a:t>
            </a:r>
          </a:p>
        </p:txBody>
      </p:sp>
      <p:sp>
        <p:nvSpPr>
          <p:cNvPr id="44" name="Rounded Rectangle 2">
            <a:extLst>
              <a:ext uri="{FF2B5EF4-FFF2-40B4-BE49-F238E27FC236}">
                <a16:creationId xmlns:a16="http://schemas.microsoft.com/office/drawing/2014/main" id="{00141D22-9D24-4D38-AAC3-2C287FD80E55}"/>
              </a:ext>
            </a:extLst>
          </p:cNvPr>
          <p:cNvSpPr/>
          <p:nvPr/>
        </p:nvSpPr>
        <p:spPr>
          <a:xfrm>
            <a:off x="5232946" y="4649134"/>
            <a:ext cx="1891200" cy="1694063"/>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15076"/>
                </a:solidFill>
                <a:effectLst/>
                <a:uLnTx/>
                <a:uFillTx/>
                <a:latin typeface="+mj-lt"/>
                <a:ea typeface="+mn-ea"/>
                <a:cs typeface="+mn-cs"/>
              </a:rPr>
              <a:t>M</a:t>
            </a:r>
          </a:p>
        </p:txBody>
      </p:sp>
      <p:sp>
        <p:nvSpPr>
          <p:cNvPr id="45" name="Rounded Rectangle 2">
            <a:extLst>
              <a:ext uri="{FF2B5EF4-FFF2-40B4-BE49-F238E27FC236}">
                <a16:creationId xmlns:a16="http://schemas.microsoft.com/office/drawing/2014/main" id="{BC081D9A-806D-4D1A-97E3-1BF2572335C1}"/>
              </a:ext>
            </a:extLst>
          </p:cNvPr>
          <p:cNvSpPr/>
          <p:nvPr/>
        </p:nvSpPr>
        <p:spPr>
          <a:xfrm>
            <a:off x="7381051" y="2892910"/>
            <a:ext cx="1891200" cy="1694063"/>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15076"/>
                </a:solidFill>
                <a:effectLst/>
                <a:uLnTx/>
                <a:uFillTx/>
                <a:latin typeface="+mj-lt"/>
                <a:ea typeface="+mn-ea"/>
                <a:cs typeface="+mn-cs"/>
              </a:rPr>
              <a:t>I</a:t>
            </a:r>
          </a:p>
        </p:txBody>
      </p:sp>
      <p:sp>
        <p:nvSpPr>
          <p:cNvPr id="46" name="Rounded Rectangle 2">
            <a:extLst>
              <a:ext uri="{FF2B5EF4-FFF2-40B4-BE49-F238E27FC236}">
                <a16:creationId xmlns:a16="http://schemas.microsoft.com/office/drawing/2014/main" id="{343731BC-77EB-433D-9FE1-923019284FDA}"/>
              </a:ext>
            </a:extLst>
          </p:cNvPr>
          <p:cNvSpPr/>
          <p:nvPr/>
        </p:nvSpPr>
        <p:spPr>
          <a:xfrm>
            <a:off x="751737" y="2912156"/>
            <a:ext cx="1891200" cy="1694063"/>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15076"/>
                </a:solidFill>
                <a:effectLst/>
                <a:uLnTx/>
                <a:uFillTx/>
                <a:latin typeface="+mj-lt"/>
                <a:ea typeface="+mn-ea"/>
                <a:cs typeface="+mn-cs"/>
              </a:rPr>
              <a:t>F</a:t>
            </a:r>
          </a:p>
        </p:txBody>
      </p:sp>
      <p:sp>
        <p:nvSpPr>
          <p:cNvPr id="47" name="Rounded Rectangle 2">
            <a:extLst>
              <a:ext uri="{FF2B5EF4-FFF2-40B4-BE49-F238E27FC236}">
                <a16:creationId xmlns:a16="http://schemas.microsoft.com/office/drawing/2014/main" id="{A70505C5-46C2-4CC2-B752-1159E30D18D1}"/>
              </a:ext>
            </a:extLst>
          </p:cNvPr>
          <p:cNvSpPr/>
          <p:nvPr/>
        </p:nvSpPr>
        <p:spPr>
          <a:xfrm>
            <a:off x="3004613" y="1170142"/>
            <a:ext cx="1891200" cy="1694063"/>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15076"/>
                </a:solidFill>
                <a:effectLst/>
                <a:uLnTx/>
                <a:uFillTx/>
                <a:latin typeface="+mj-lt"/>
                <a:ea typeface="+mn-ea"/>
                <a:cs typeface="+mn-cs"/>
              </a:rPr>
              <a:t>B</a:t>
            </a:r>
          </a:p>
        </p:txBody>
      </p:sp>
      <p:sp>
        <p:nvSpPr>
          <p:cNvPr id="48" name="Rounded Rectangle 2">
            <a:extLst>
              <a:ext uri="{FF2B5EF4-FFF2-40B4-BE49-F238E27FC236}">
                <a16:creationId xmlns:a16="http://schemas.microsoft.com/office/drawing/2014/main" id="{7C8F3168-3323-4300-A7CD-D2E82E1603A3}"/>
              </a:ext>
            </a:extLst>
          </p:cNvPr>
          <p:cNvSpPr/>
          <p:nvPr/>
        </p:nvSpPr>
        <p:spPr>
          <a:xfrm>
            <a:off x="9486579" y="1160826"/>
            <a:ext cx="1891200" cy="1694063"/>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15076"/>
                </a:solidFill>
                <a:effectLst/>
                <a:uLnTx/>
                <a:uFillTx/>
                <a:latin typeface="+mj-lt"/>
                <a:ea typeface="+mn-ea"/>
                <a:cs typeface="+mn-cs"/>
              </a:rPr>
              <a:t>E</a:t>
            </a:r>
          </a:p>
        </p:txBody>
      </p:sp>
      <p:sp>
        <p:nvSpPr>
          <p:cNvPr id="49" name="Rounded Rectangle 2">
            <a:extLst>
              <a:ext uri="{FF2B5EF4-FFF2-40B4-BE49-F238E27FC236}">
                <a16:creationId xmlns:a16="http://schemas.microsoft.com/office/drawing/2014/main" id="{7C548B9F-D887-4594-8524-888E0F2DC187}"/>
              </a:ext>
            </a:extLst>
          </p:cNvPr>
          <p:cNvSpPr/>
          <p:nvPr/>
        </p:nvSpPr>
        <p:spPr>
          <a:xfrm>
            <a:off x="9471401" y="4640831"/>
            <a:ext cx="1891200" cy="1694063"/>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15076"/>
                </a:solidFill>
                <a:effectLst/>
                <a:uLnTx/>
                <a:uFillTx/>
                <a:latin typeface="+mj-lt"/>
                <a:ea typeface="+mn-ea"/>
                <a:cs typeface="+mn-cs"/>
              </a:rPr>
              <a:t>O</a:t>
            </a:r>
          </a:p>
        </p:txBody>
      </p:sp>
      <p:sp>
        <p:nvSpPr>
          <p:cNvPr id="50" name="Rounded Rectangle 2">
            <a:extLst>
              <a:ext uri="{FF2B5EF4-FFF2-40B4-BE49-F238E27FC236}">
                <a16:creationId xmlns:a16="http://schemas.microsoft.com/office/drawing/2014/main" id="{CC48AE2D-7631-4365-82F1-846283DEEDEC}"/>
              </a:ext>
            </a:extLst>
          </p:cNvPr>
          <p:cNvSpPr/>
          <p:nvPr/>
        </p:nvSpPr>
        <p:spPr>
          <a:xfrm>
            <a:off x="5232946" y="2908623"/>
            <a:ext cx="1891200" cy="1694063"/>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15076"/>
                </a:solidFill>
                <a:effectLst/>
                <a:uLnTx/>
                <a:uFillTx/>
                <a:latin typeface="+mj-lt"/>
                <a:ea typeface="+mn-ea"/>
                <a:cs typeface="+mn-cs"/>
              </a:rPr>
              <a:t>H</a:t>
            </a:r>
          </a:p>
        </p:txBody>
      </p:sp>
      <p:sp>
        <p:nvSpPr>
          <p:cNvPr id="51" name="Rounded Rectangle 2">
            <a:extLst>
              <a:ext uri="{FF2B5EF4-FFF2-40B4-BE49-F238E27FC236}">
                <a16:creationId xmlns:a16="http://schemas.microsoft.com/office/drawing/2014/main" id="{20ABC773-5FA5-48EA-82FD-97A7D0B5F7CA}"/>
              </a:ext>
            </a:extLst>
          </p:cNvPr>
          <p:cNvSpPr/>
          <p:nvPr/>
        </p:nvSpPr>
        <p:spPr>
          <a:xfrm>
            <a:off x="3002339" y="4649134"/>
            <a:ext cx="1891200" cy="1694063"/>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15076"/>
                </a:solidFill>
                <a:effectLst/>
                <a:uLnTx/>
                <a:uFillTx/>
                <a:latin typeface="+mj-lt"/>
                <a:ea typeface="+mn-ea"/>
                <a:cs typeface="+mn-cs"/>
              </a:rPr>
              <a:t>L</a:t>
            </a:r>
          </a:p>
        </p:txBody>
      </p:sp>
      <p:sp>
        <p:nvSpPr>
          <p:cNvPr id="52"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pic>
        <p:nvPicPr>
          <p:cNvPr id="4098" name="Picture 2" descr="Blue Rounded Rectangle With Number 12 clip art - vector clip art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159590">
            <a:off x="6773141" y="95888"/>
            <a:ext cx="883452" cy="70943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umber 18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48011">
            <a:off x="7691943" y="347270"/>
            <a:ext cx="759228" cy="60559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Number 20 Red Background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208922">
            <a:off x="8520043" y="297400"/>
            <a:ext cx="722949" cy="556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79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3000"/>
                                        <p:tgtEl>
                                          <p:spTgt spid="23"/>
                                        </p:tgtEl>
                                        <p:attrNameLst>
                                          <p:attrName>style.opacity</p:attrName>
                                        </p:attrNameLst>
                                      </p:cBhvr>
                                      <p:to>
                                        <p:strVal val="0"/>
                                      </p:to>
                                    </p:set>
                                    <p:animEffect filter="image" prLst="opacity: 0">
                                      <p:cBhvr rctx="IE">
                                        <p:cTn id="7" dur="3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grpId="0" nodeType="clickEffect">
                                  <p:stCondLst>
                                    <p:cond delay="0"/>
                                  </p:stCondLst>
                                  <p:childTnLst>
                                    <p:set>
                                      <p:cBhvr>
                                        <p:cTn id="11" dur="3000"/>
                                        <p:tgtEl>
                                          <p:spTgt spid="38"/>
                                        </p:tgtEl>
                                        <p:attrNameLst>
                                          <p:attrName>style.opacity</p:attrName>
                                        </p:attrNameLst>
                                      </p:cBhvr>
                                      <p:to>
                                        <p:strVal val="0"/>
                                      </p:to>
                                    </p:set>
                                    <p:animEffect filter="image" prLst="opacity: 0">
                                      <p:cBhvr rctx="IE">
                                        <p:cTn id="12" dur="30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mph" presetSubtype="0" grpId="0" nodeType="clickEffect">
                                  <p:stCondLst>
                                    <p:cond delay="0"/>
                                  </p:stCondLst>
                                  <p:childTnLst>
                                    <p:set>
                                      <p:cBhvr>
                                        <p:cTn id="16" dur="3000"/>
                                        <p:tgtEl>
                                          <p:spTgt spid="39"/>
                                        </p:tgtEl>
                                        <p:attrNameLst>
                                          <p:attrName>style.opacity</p:attrName>
                                        </p:attrNameLst>
                                      </p:cBhvr>
                                      <p:to>
                                        <p:strVal val="0"/>
                                      </p:to>
                                    </p:set>
                                    <p:animEffect filter="image" prLst="opacity: 0">
                                      <p:cBhvr rctx="IE">
                                        <p:cTn id="17" dur="30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mph" presetSubtype="0" grpId="0" nodeType="clickEffect">
                                  <p:stCondLst>
                                    <p:cond delay="0"/>
                                  </p:stCondLst>
                                  <p:childTnLst>
                                    <p:set>
                                      <p:cBhvr>
                                        <p:cTn id="21" dur="3000"/>
                                        <p:tgtEl>
                                          <p:spTgt spid="40"/>
                                        </p:tgtEl>
                                        <p:attrNameLst>
                                          <p:attrName>style.opacity</p:attrName>
                                        </p:attrNameLst>
                                      </p:cBhvr>
                                      <p:to>
                                        <p:strVal val="0"/>
                                      </p:to>
                                    </p:set>
                                    <p:animEffect filter="image" prLst="opacity: 0">
                                      <p:cBhvr rctx="IE">
                                        <p:cTn id="22" dur="30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grpId="0" nodeType="clickEffect">
                                  <p:stCondLst>
                                    <p:cond delay="0"/>
                                  </p:stCondLst>
                                  <p:childTnLst>
                                    <p:set>
                                      <p:cBhvr>
                                        <p:cTn id="26" dur="3000"/>
                                        <p:tgtEl>
                                          <p:spTgt spid="41"/>
                                        </p:tgtEl>
                                        <p:attrNameLst>
                                          <p:attrName>style.opacity</p:attrName>
                                        </p:attrNameLst>
                                      </p:cBhvr>
                                      <p:to>
                                        <p:strVal val="0"/>
                                      </p:to>
                                    </p:set>
                                    <p:animEffect filter="image" prLst="opacity: 0">
                                      <p:cBhvr rctx="IE">
                                        <p:cTn id="27" dur="30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0" nodeType="clickEffect">
                                  <p:stCondLst>
                                    <p:cond delay="0"/>
                                  </p:stCondLst>
                                  <p:childTnLst>
                                    <p:set>
                                      <p:cBhvr>
                                        <p:cTn id="31" dur="3000"/>
                                        <p:tgtEl>
                                          <p:spTgt spid="42"/>
                                        </p:tgtEl>
                                        <p:attrNameLst>
                                          <p:attrName>style.opacity</p:attrName>
                                        </p:attrNameLst>
                                      </p:cBhvr>
                                      <p:to>
                                        <p:strVal val="0"/>
                                      </p:to>
                                    </p:set>
                                    <p:animEffect filter="image" prLst="opacity: 0">
                                      <p:cBhvr rctx="IE">
                                        <p:cTn id="32" dur="30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mph" presetSubtype="0" grpId="0" nodeType="clickEffect">
                                  <p:stCondLst>
                                    <p:cond delay="0"/>
                                  </p:stCondLst>
                                  <p:childTnLst>
                                    <p:set>
                                      <p:cBhvr>
                                        <p:cTn id="36" dur="3000"/>
                                        <p:tgtEl>
                                          <p:spTgt spid="43"/>
                                        </p:tgtEl>
                                        <p:attrNameLst>
                                          <p:attrName>style.opacity</p:attrName>
                                        </p:attrNameLst>
                                      </p:cBhvr>
                                      <p:to>
                                        <p:strVal val="0"/>
                                      </p:to>
                                    </p:set>
                                    <p:animEffect filter="image" prLst="opacity: 0">
                                      <p:cBhvr rctx="IE">
                                        <p:cTn id="37" dur="30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mph" presetSubtype="0" grpId="0" nodeType="clickEffect">
                                  <p:stCondLst>
                                    <p:cond delay="0"/>
                                  </p:stCondLst>
                                  <p:childTnLst>
                                    <p:set>
                                      <p:cBhvr>
                                        <p:cTn id="41" dur="3000"/>
                                        <p:tgtEl>
                                          <p:spTgt spid="44"/>
                                        </p:tgtEl>
                                        <p:attrNameLst>
                                          <p:attrName>style.opacity</p:attrName>
                                        </p:attrNameLst>
                                      </p:cBhvr>
                                      <p:to>
                                        <p:strVal val="0"/>
                                      </p:to>
                                    </p:set>
                                    <p:animEffect filter="image" prLst="opacity: 0">
                                      <p:cBhvr rctx="IE">
                                        <p:cTn id="42" dur="30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mph" presetSubtype="0" grpId="0" nodeType="clickEffect">
                                  <p:stCondLst>
                                    <p:cond delay="0"/>
                                  </p:stCondLst>
                                  <p:childTnLst>
                                    <p:set>
                                      <p:cBhvr>
                                        <p:cTn id="46" dur="3000"/>
                                        <p:tgtEl>
                                          <p:spTgt spid="45"/>
                                        </p:tgtEl>
                                        <p:attrNameLst>
                                          <p:attrName>style.opacity</p:attrName>
                                        </p:attrNameLst>
                                      </p:cBhvr>
                                      <p:to>
                                        <p:strVal val="0"/>
                                      </p:to>
                                    </p:set>
                                    <p:animEffect filter="image" prLst="opacity: 0">
                                      <p:cBhvr rctx="IE">
                                        <p:cTn id="47" dur="3000"/>
                                        <p:tgtEl>
                                          <p:spTgt spid="45"/>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mph" presetSubtype="0" grpId="0" nodeType="clickEffect">
                                  <p:stCondLst>
                                    <p:cond delay="0"/>
                                  </p:stCondLst>
                                  <p:childTnLst>
                                    <p:set>
                                      <p:cBhvr>
                                        <p:cTn id="51" dur="3000"/>
                                        <p:tgtEl>
                                          <p:spTgt spid="46"/>
                                        </p:tgtEl>
                                        <p:attrNameLst>
                                          <p:attrName>style.opacity</p:attrName>
                                        </p:attrNameLst>
                                      </p:cBhvr>
                                      <p:to>
                                        <p:strVal val="0"/>
                                      </p:to>
                                    </p:set>
                                    <p:animEffect filter="image" prLst="opacity: 0">
                                      <p:cBhvr rctx="IE">
                                        <p:cTn id="52" dur="3000"/>
                                        <p:tgtEl>
                                          <p:spTgt spid="46"/>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mph" presetSubtype="0" grpId="0" nodeType="clickEffect">
                                  <p:stCondLst>
                                    <p:cond delay="0"/>
                                  </p:stCondLst>
                                  <p:childTnLst>
                                    <p:set>
                                      <p:cBhvr>
                                        <p:cTn id="56" dur="3000"/>
                                        <p:tgtEl>
                                          <p:spTgt spid="47"/>
                                        </p:tgtEl>
                                        <p:attrNameLst>
                                          <p:attrName>style.opacity</p:attrName>
                                        </p:attrNameLst>
                                      </p:cBhvr>
                                      <p:to>
                                        <p:strVal val="0"/>
                                      </p:to>
                                    </p:set>
                                    <p:animEffect filter="image" prLst="opacity: 0">
                                      <p:cBhvr rctx="IE">
                                        <p:cTn id="57" dur="3000"/>
                                        <p:tgtEl>
                                          <p:spTgt spid="47"/>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grpId="0" nodeType="clickEffect">
                                  <p:stCondLst>
                                    <p:cond delay="0"/>
                                  </p:stCondLst>
                                  <p:childTnLst>
                                    <p:set>
                                      <p:cBhvr>
                                        <p:cTn id="61" dur="3000"/>
                                        <p:tgtEl>
                                          <p:spTgt spid="48"/>
                                        </p:tgtEl>
                                        <p:attrNameLst>
                                          <p:attrName>style.opacity</p:attrName>
                                        </p:attrNameLst>
                                      </p:cBhvr>
                                      <p:to>
                                        <p:strVal val="0"/>
                                      </p:to>
                                    </p:set>
                                    <p:animEffect filter="image" prLst="opacity: 0">
                                      <p:cBhvr rctx="IE">
                                        <p:cTn id="62" dur="3000"/>
                                        <p:tgtEl>
                                          <p:spTgt spid="48"/>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mph" presetSubtype="0" grpId="0" nodeType="clickEffect">
                                  <p:stCondLst>
                                    <p:cond delay="0"/>
                                  </p:stCondLst>
                                  <p:childTnLst>
                                    <p:set>
                                      <p:cBhvr>
                                        <p:cTn id="66" dur="3000"/>
                                        <p:tgtEl>
                                          <p:spTgt spid="49"/>
                                        </p:tgtEl>
                                        <p:attrNameLst>
                                          <p:attrName>style.opacity</p:attrName>
                                        </p:attrNameLst>
                                      </p:cBhvr>
                                      <p:to>
                                        <p:strVal val="0"/>
                                      </p:to>
                                    </p:set>
                                    <p:animEffect filter="image" prLst="opacity: 0">
                                      <p:cBhvr rctx="IE">
                                        <p:cTn id="67" dur="3000"/>
                                        <p:tgtEl>
                                          <p:spTgt spid="49"/>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mph" presetSubtype="0" grpId="0" nodeType="clickEffect">
                                  <p:stCondLst>
                                    <p:cond delay="0"/>
                                  </p:stCondLst>
                                  <p:childTnLst>
                                    <p:set>
                                      <p:cBhvr>
                                        <p:cTn id="71" dur="3000"/>
                                        <p:tgtEl>
                                          <p:spTgt spid="50"/>
                                        </p:tgtEl>
                                        <p:attrNameLst>
                                          <p:attrName>style.opacity</p:attrName>
                                        </p:attrNameLst>
                                      </p:cBhvr>
                                      <p:to>
                                        <p:strVal val="0"/>
                                      </p:to>
                                    </p:set>
                                    <p:animEffect filter="image" prLst="opacity: 0">
                                      <p:cBhvr rctx="IE">
                                        <p:cTn id="72" dur="3000"/>
                                        <p:tgtEl>
                                          <p:spTgt spid="50"/>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mph" presetSubtype="0" grpId="0" nodeType="clickEffect">
                                  <p:stCondLst>
                                    <p:cond delay="0"/>
                                  </p:stCondLst>
                                  <p:childTnLst>
                                    <p:set>
                                      <p:cBhvr>
                                        <p:cTn id="76" dur="3000"/>
                                        <p:tgtEl>
                                          <p:spTgt spid="51"/>
                                        </p:tgtEl>
                                        <p:attrNameLst>
                                          <p:attrName>style.opacity</p:attrName>
                                        </p:attrNameLst>
                                      </p:cBhvr>
                                      <p:to>
                                        <p:strVal val="0"/>
                                      </p:to>
                                    </p:set>
                                    <p:animEffect filter="image" prLst="opacity: 0">
                                      <p:cBhvr rctx="IE">
                                        <p:cTn id="77" dur="3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69E2D1C-109C-40A3-8519-BC683243C98D}"/>
              </a:ext>
            </a:extLst>
          </p:cNvPr>
          <p:cNvSpPr txBox="1">
            <a:spLocks/>
          </p:cNvSpPr>
          <p:nvPr/>
        </p:nvSpPr>
        <p:spPr>
          <a:xfrm>
            <a:off x="440498" y="626815"/>
            <a:ext cx="9305359" cy="6213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ES" sz="2400" b="1" i="1" dirty="0" err="1">
                <a:solidFill>
                  <a:schemeClr val="accent1">
                    <a:lumMod val="50000"/>
                  </a:schemeClr>
                </a:solidFill>
                <a:latin typeface="+mj-lt"/>
              </a:rPr>
              <a:t>Remember</a:t>
            </a:r>
            <a:r>
              <a:rPr lang="es-ES" sz="2400" b="1" i="1" dirty="0">
                <a:solidFill>
                  <a:schemeClr val="accent1">
                    <a:lumMod val="50000"/>
                  </a:schemeClr>
                </a:solidFill>
                <a:latin typeface="+mj-lt"/>
              </a:rPr>
              <a:t>, </a:t>
            </a:r>
            <a:r>
              <a:rPr lang="es-ES" sz="2400" b="1" i="1" dirty="0" err="1">
                <a:solidFill>
                  <a:schemeClr val="accent1">
                    <a:lumMod val="50000"/>
                  </a:schemeClr>
                </a:solidFill>
                <a:latin typeface="+mj-lt"/>
              </a:rPr>
              <a:t>the</a:t>
            </a:r>
            <a:r>
              <a:rPr lang="es-ES" sz="2400" b="1" i="1" dirty="0">
                <a:solidFill>
                  <a:schemeClr val="accent1">
                    <a:lumMod val="50000"/>
                  </a:schemeClr>
                </a:solidFill>
                <a:latin typeface="+mj-lt"/>
              </a:rPr>
              <a:t> </a:t>
            </a:r>
            <a:r>
              <a:rPr lang="es-ES" sz="2400" b="1" i="1" dirty="0" err="1">
                <a:solidFill>
                  <a:schemeClr val="accent1">
                    <a:lumMod val="50000"/>
                  </a:schemeClr>
                </a:solidFill>
                <a:latin typeface="+mj-lt"/>
              </a:rPr>
              <a:t>translation</a:t>
            </a:r>
            <a:r>
              <a:rPr lang="es-ES" sz="2400" b="1" i="1" dirty="0">
                <a:solidFill>
                  <a:schemeClr val="accent1">
                    <a:lumMod val="50000"/>
                  </a:schemeClr>
                </a:solidFill>
                <a:latin typeface="+mj-lt"/>
              </a:rPr>
              <a:t> of </a:t>
            </a:r>
            <a:r>
              <a:rPr lang="es-ES" sz="2400" b="1" i="1" dirty="0" err="1">
                <a:solidFill>
                  <a:schemeClr val="accent1">
                    <a:lumMod val="50000"/>
                  </a:schemeClr>
                </a:solidFill>
                <a:latin typeface="+mj-lt"/>
              </a:rPr>
              <a:t>some</a:t>
            </a:r>
            <a:r>
              <a:rPr lang="es-ES" sz="2400" b="1" i="1" dirty="0">
                <a:solidFill>
                  <a:schemeClr val="accent1">
                    <a:lumMod val="50000"/>
                  </a:schemeClr>
                </a:solidFill>
                <a:latin typeface="+mj-lt"/>
              </a:rPr>
              <a:t> </a:t>
            </a:r>
            <a:r>
              <a:rPr lang="es-ES" sz="2400" b="1" i="1" dirty="0" err="1">
                <a:solidFill>
                  <a:schemeClr val="accent1">
                    <a:lumMod val="50000"/>
                  </a:schemeClr>
                </a:solidFill>
                <a:latin typeface="+mj-lt"/>
              </a:rPr>
              <a:t>Spanish</a:t>
            </a:r>
            <a:r>
              <a:rPr lang="es-ES" sz="2400" b="1" i="1" dirty="0">
                <a:solidFill>
                  <a:schemeClr val="accent1">
                    <a:lumMod val="50000"/>
                  </a:schemeClr>
                </a:solidFill>
                <a:latin typeface="+mj-lt"/>
              </a:rPr>
              <a:t> </a:t>
            </a:r>
            <a:r>
              <a:rPr lang="es-ES" sz="2400" b="1" i="1" dirty="0" err="1">
                <a:solidFill>
                  <a:schemeClr val="accent1">
                    <a:lumMod val="50000"/>
                  </a:schemeClr>
                </a:solidFill>
                <a:latin typeface="+mj-lt"/>
              </a:rPr>
              <a:t>nouns</a:t>
            </a:r>
            <a:r>
              <a:rPr lang="es-ES" sz="2400" b="1" i="1" dirty="0">
                <a:solidFill>
                  <a:schemeClr val="accent1">
                    <a:lumMod val="50000"/>
                  </a:schemeClr>
                </a:solidFill>
                <a:latin typeface="+mj-lt"/>
              </a:rPr>
              <a:t> can </a:t>
            </a:r>
            <a:r>
              <a:rPr lang="es-ES" sz="2400" b="1" i="1" dirty="0" err="1">
                <a:solidFill>
                  <a:schemeClr val="accent1">
                    <a:lumMod val="50000"/>
                  </a:schemeClr>
                </a:solidFill>
                <a:latin typeface="+mj-lt"/>
              </a:rPr>
              <a:t>depend</a:t>
            </a:r>
            <a:r>
              <a:rPr lang="es-ES" sz="2400" b="1" i="1" dirty="0">
                <a:solidFill>
                  <a:schemeClr val="accent1">
                    <a:lumMod val="50000"/>
                  </a:schemeClr>
                </a:solidFill>
                <a:latin typeface="+mj-lt"/>
              </a:rPr>
              <a:t> </a:t>
            </a:r>
            <a:r>
              <a:rPr lang="es-ES" sz="2400" b="1" i="1" dirty="0" err="1">
                <a:solidFill>
                  <a:schemeClr val="accent1">
                    <a:lumMod val="50000"/>
                  </a:schemeClr>
                </a:solidFill>
                <a:latin typeface="+mj-lt"/>
              </a:rPr>
              <a:t>on</a:t>
            </a:r>
            <a:r>
              <a:rPr lang="es-ES" sz="2400" b="1" i="1" dirty="0">
                <a:solidFill>
                  <a:schemeClr val="accent1">
                    <a:lumMod val="50000"/>
                  </a:schemeClr>
                </a:solidFill>
                <a:latin typeface="+mj-lt"/>
              </a:rPr>
              <a:t> </a:t>
            </a:r>
            <a:r>
              <a:rPr lang="es-ES" sz="2400" b="1" i="1" dirty="0" err="1">
                <a:solidFill>
                  <a:schemeClr val="accent1">
                    <a:lumMod val="50000"/>
                  </a:schemeClr>
                </a:solidFill>
                <a:latin typeface="+mj-lt"/>
              </a:rPr>
              <a:t>whether</a:t>
            </a:r>
            <a:r>
              <a:rPr lang="es-ES" sz="2400" b="1" i="1" dirty="0">
                <a:solidFill>
                  <a:schemeClr val="accent1">
                    <a:lumMod val="50000"/>
                  </a:schemeClr>
                </a:solidFill>
                <a:latin typeface="+mj-lt"/>
              </a:rPr>
              <a:t> </a:t>
            </a:r>
            <a:r>
              <a:rPr lang="es-ES" sz="2400" b="1" i="1" dirty="0" err="1">
                <a:solidFill>
                  <a:schemeClr val="accent1">
                    <a:lumMod val="50000"/>
                  </a:schemeClr>
                </a:solidFill>
                <a:latin typeface="+mj-lt"/>
              </a:rPr>
              <a:t>they</a:t>
            </a:r>
            <a:r>
              <a:rPr lang="es-ES" sz="2400" b="1" i="1" dirty="0">
                <a:solidFill>
                  <a:schemeClr val="accent1">
                    <a:lumMod val="50000"/>
                  </a:schemeClr>
                </a:solidFill>
                <a:latin typeface="+mj-lt"/>
              </a:rPr>
              <a:t> </a:t>
            </a:r>
            <a:r>
              <a:rPr lang="es-ES" sz="2400" b="1" i="1" dirty="0" err="1">
                <a:solidFill>
                  <a:schemeClr val="accent1">
                    <a:lumMod val="50000"/>
                  </a:schemeClr>
                </a:solidFill>
                <a:latin typeface="+mj-lt"/>
              </a:rPr>
              <a:t>appear</a:t>
            </a:r>
            <a:r>
              <a:rPr lang="es-ES" sz="2400" b="1" i="1" dirty="0">
                <a:solidFill>
                  <a:schemeClr val="accent1">
                    <a:lumMod val="50000"/>
                  </a:schemeClr>
                </a:solidFill>
                <a:latin typeface="+mj-lt"/>
              </a:rPr>
              <a:t> </a:t>
            </a:r>
            <a:r>
              <a:rPr lang="es-ES" sz="2400" b="1" i="1" dirty="0" err="1">
                <a:solidFill>
                  <a:schemeClr val="accent1">
                    <a:lumMod val="50000"/>
                  </a:schemeClr>
                </a:solidFill>
                <a:latin typeface="+mj-lt"/>
              </a:rPr>
              <a:t>with</a:t>
            </a:r>
            <a:r>
              <a:rPr lang="es-ES" sz="2400" b="1" i="1" dirty="0">
                <a:solidFill>
                  <a:schemeClr val="accent1">
                    <a:lumMod val="50000"/>
                  </a:schemeClr>
                </a:solidFill>
                <a:latin typeface="+mj-lt"/>
              </a:rPr>
              <a:t> ‘tener’ </a:t>
            </a:r>
            <a:r>
              <a:rPr lang="es-ES" sz="2400" b="1" i="1" dirty="0" err="1">
                <a:solidFill>
                  <a:schemeClr val="accent1">
                    <a:lumMod val="50000"/>
                  </a:schemeClr>
                </a:solidFill>
                <a:latin typeface="+mj-lt"/>
              </a:rPr>
              <a:t>or</a:t>
            </a:r>
            <a:r>
              <a:rPr lang="es-ES" sz="2400" b="1" i="1" dirty="0">
                <a:solidFill>
                  <a:schemeClr val="accent1">
                    <a:lumMod val="50000"/>
                  </a:schemeClr>
                </a:solidFill>
                <a:latin typeface="+mj-lt"/>
              </a:rPr>
              <a:t> </a:t>
            </a:r>
            <a:r>
              <a:rPr lang="es-ES" sz="2400" b="1" i="1" dirty="0" err="1">
                <a:solidFill>
                  <a:schemeClr val="accent1">
                    <a:lumMod val="50000"/>
                  </a:schemeClr>
                </a:solidFill>
                <a:latin typeface="+mj-lt"/>
              </a:rPr>
              <a:t>not</a:t>
            </a:r>
            <a:r>
              <a:rPr lang="es-ES" sz="2400" b="1" i="1" dirty="0">
                <a:solidFill>
                  <a:schemeClr val="accent1">
                    <a:lumMod val="50000"/>
                  </a:schemeClr>
                </a:solidFill>
                <a:latin typeface="+mj-lt"/>
              </a:rPr>
              <a:t>. </a:t>
            </a:r>
          </a:p>
          <a:p>
            <a:endParaRPr lang="es-ES" sz="2400" b="1" i="1" dirty="0">
              <a:solidFill>
                <a:schemeClr val="accent1">
                  <a:lumMod val="50000"/>
                </a:schemeClr>
              </a:solidFill>
              <a:latin typeface="+mj-lt"/>
            </a:endParaRPr>
          </a:p>
          <a:p>
            <a:r>
              <a:rPr lang="es-ES" sz="2400" b="1" i="1" dirty="0">
                <a:solidFill>
                  <a:schemeClr val="accent1">
                    <a:lumMod val="50000"/>
                  </a:schemeClr>
                </a:solidFill>
                <a:latin typeface="+mj-lt"/>
              </a:rPr>
              <a:t>Escribe en inglés las partes subrayadas*.</a:t>
            </a:r>
            <a:endParaRPr lang="en-GB" sz="2400" b="1" i="1" dirty="0">
              <a:solidFill>
                <a:schemeClr val="accent1">
                  <a:lumMod val="50000"/>
                </a:schemeClr>
              </a:solidFill>
              <a:latin typeface="+mj-lt"/>
            </a:endParaRPr>
          </a:p>
        </p:txBody>
      </p:sp>
      <p:sp>
        <p:nvSpPr>
          <p:cNvPr id="8" name="TextBox 7">
            <a:extLst>
              <a:ext uri="{FF2B5EF4-FFF2-40B4-BE49-F238E27FC236}">
                <a16:creationId xmlns:a16="http://schemas.microsoft.com/office/drawing/2014/main" id="{CDD8406D-C050-49D1-8AC1-E49900BD3203}"/>
              </a:ext>
            </a:extLst>
          </p:cNvPr>
          <p:cNvSpPr txBox="1"/>
          <p:nvPr/>
        </p:nvSpPr>
        <p:spPr>
          <a:xfrm>
            <a:off x="1068654" y="1814444"/>
            <a:ext cx="9516308" cy="461665"/>
          </a:xfrm>
          <a:prstGeom prst="rect">
            <a:avLst/>
          </a:prstGeom>
          <a:noFill/>
        </p:spPr>
        <p:txBody>
          <a:bodyPr wrap="square" rtlCol="0">
            <a:spAutoFit/>
          </a:bodyPr>
          <a:lstStyle/>
          <a:p>
            <a:r>
              <a:rPr lang="es-ES" sz="2400" b="1" dirty="0">
                <a:solidFill>
                  <a:schemeClr val="accent1">
                    <a:lumMod val="50000"/>
                  </a:schemeClr>
                </a:solidFill>
                <a:latin typeface="+mj-lt"/>
              </a:rPr>
              <a:t>Por qué está aquí? Pues, hay muchas </a:t>
            </a:r>
            <a:r>
              <a:rPr lang="es-ES" sz="2400" b="1" u="sng" dirty="0">
                <a:solidFill>
                  <a:schemeClr val="accent1">
                    <a:lumMod val="50000"/>
                  </a:schemeClr>
                </a:solidFill>
                <a:latin typeface="+mj-lt"/>
              </a:rPr>
              <a:t>razones</a:t>
            </a:r>
            <a:r>
              <a:rPr lang="es-ES" sz="2400" b="1" dirty="0">
                <a:solidFill>
                  <a:schemeClr val="accent1">
                    <a:lumMod val="50000"/>
                  </a:schemeClr>
                </a:solidFill>
                <a:latin typeface="+mj-lt"/>
              </a:rPr>
              <a:t>.</a:t>
            </a:r>
            <a:endParaRPr lang="en-GB" sz="2400" b="1" dirty="0">
              <a:solidFill>
                <a:schemeClr val="accent1">
                  <a:lumMod val="50000"/>
                </a:schemeClr>
              </a:solidFill>
              <a:latin typeface="+mj-lt"/>
            </a:endParaRPr>
          </a:p>
        </p:txBody>
      </p:sp>
      <p:sp>
        <p:nvSpPr>
          <p:cNvPr id="9" name="TextBox 8">
            <a:extLst>
              <a:ext uri="{FF2B5EF4-FFF2-40B4-BE49-F238E27FC236}">
                <a16:creationId xmlns:a16="http://schemas.microsoft.com/office/drawing/2014/main" id="{27A0E6EF-4FFD-4DFE-95E8-D42CA64404E2}"/>
              </a:ext>
            </a:extLst>
          </p:cNvPr>
          <p:cNvSpPr txBox="1"/>
          <p:nvPr/>
        </p:nvSpPr>
        <p:spPr>
          <a:xfrm>
            <a:off x="1084989" y="2978560"/>
            <a:ext cx="10701868" cy="461665"/>
          </a:xfrm>
          <a:prstGeom prst="rect">
            <a:avLst/>
          </a:prstGeom>
          <a:noFill/>
        </p:spPr>
        <p:txBody>
          <a:bodyPr wrap="square" rtlCol="0">
            <a:spAutoFit/>
          </a:bodyPr>
          <a:lstStyle/>
          <a:p>
            <a:r>
              <a:rPr lang="es-ES" sz="2400" b="1" u="sng" dirty="0">
                <a:solidFill>
                  <a:schemeClr val="accent1">
                    <a:lumMod val="50000"/>
                  </a:schemeClr>
                </a:solidFill>
                <a:latin typeface="+mj-lt"/>
              </a:rPr>
              <a:t>Tienes razón</a:t>
            </a:r>
            <a:r>
              <a:rPr lang="es-ES" sz="2400" b="1" dirty="0">
                <a:solidFill>
                  <a:schemeClr val="accent1">
                    <a:lumMod val="50000"/>
                  </a:schemeClr>
                </a:solidFill>
                <a:latin typeface="+mj-lt"/>
              </a:rPr>
              <a:t>, no es una buena idea.</a:t>
            </a:r>
            <a:endParaRPr lang="en-GB" sz="2400" b="1" dirty="0">
              <a:solidFill>
                <a:schemeClr val="accent1">
                  <a:lumMod val="50000"/>
                </a:schemeClr>
              </a:solidFill>
              <a:latin typeface="+mj-lt"/>
            </a:endParaRPr>
          </a:p>
        </p:txBody>
      </p:sp>
      <p:sp>
        <p:nvSpPr>
          <p:cNvPr id="10" name="TextBox 9">
            <a:extLst>
              <a:ext uri="{FF2B5EF4-FFF2-40B4-BE49-F238E27FC236}">
                <a16:creationId xmlns:a16="http://schemas.microsoft.com/office/drawing/2014/main" id="{3AAFB7A1-E596-4877-9377-D374DAD6B68F}"/>
              </a:ext>
            </a:extLst>
          </p:cNvPr>
          <p:cNvSpPr txBox="1"/>
          <p:nvPr/>
        </p:nvSpPr>
        <p:spPr>
          <a:xfrm>
            <a:off x="1129137" y="5217743"/>
            <a:ext cx="8940801" cy="461665"/>
          </a:xfrm>
          <a:prstGeom prst="rect">
            <a:avLst/>
          </a:prstGeom>
          <a:noFill/>
        </p:spPr>
        <p:txBody>
          <a:bodyPr wrap="square" rtlCol="0">
            <a:spAutoFit/>
          </a:bodyPr>
          <a:lstStyle/>
          <a:p>
            <a:r>
              <a:rPr lang="es-ES" sz="2400" b="1" dirty="0">
                <a:solidFill>
                  <a:schemeClr val="accent1">
                    <a:lumMod val="50000"/>
                  </a:schemeClr>
                </a:solidFill>
                <a:latin typeface="+mj-lt"/>
              </a:rPr>
              <a:t>¿</a:t>
            </a:r>
            <a:r>
              <a:rPr lang="es-ES" sz="2400" b="1" u="sng" dirty="0">
                <a:solidFill>
                  <a:schemeClr val="accent1">
                    <a:lumMod val="50000"/>
                  </a:schemeClr>
                </a:solidFill>
                <a:latin typeface="+mj-lt"/>
              </a:rPr>
              <a:t>Ella tiene miedo</a:t>
            </a:r>
            <a:r>
              <a:rPr lang="es-ES" sz="2400" b="1" dirty="0">
                <a:solidFill>
                  <a:schemeClr val="accent1">
                    <a:lumMod val="50000"/>
                  </a:schemeClr>
                </a:solidFill>
                <a:latin typeface="+mj-lt"/>
              </a:rPr>
              <a:t>? Yo no.</a:t>
            </a:r>
            <a:endParaRPr lang="en-GB" sz="2400" b="1" dirty="0">
              <a:solidFill>
                <a:schemeClr val="accent1">
                  <a:lumMod val="50000"/>
                </a:schemeClr>
              </a:solidFill>
              <a:latin typeface="+mj-lt"/>
            </a:endParaRPr>
          </a:p>
        </p:txBody>
      </p:sp>
      <p:sp>
        <p:nvSpPr>
          <p:cNvPr id="11" name="TextBox 10">
            <a:extLst>
              <a:ext uri="{FF2B5EF4-FFF2-40B4-BE49-F238E27FC236}">
                <a16:creationId xmlns:a16="http://schemas.microsoft.com/office/drawing/2014/main" id="{51700895-D8AD-4CF6-8450-C050F6C03510}"/>
              </a:ext>
            </a:extLst>
          </p:cNvPr>
          <p:cNvSpPr txBox="1"/>
          <p:nvPr/>
        </p:nvSpPr>
        <p:spPr>
          <a:xfrm>
            <a:off x="1068654" y="2328592"/>
            <a:ext cx="8154635" cy="461665"/>
          </a:xfrm>
          <a:prstGeom prst="rect">
            <a:avLst/>
          </a:prstGeom>
          <a:noFill/>
        </p:spPr>
        <p:txBody>
          <a:bodyPr wrap="square" rtlCol="0">
            <a:spAutoFit/>
          </a:bodyPr>
          <a:lstStyle/>
          <a:p>
            <a:r>
              <a:rPr lang="en-GB" sz="2400" i="1" dirty="0">
                <a:solidFill>
                  <a:schemeClr val="accent1">
                    <a:lumMod val="50000"/>
                  </a:schemeClr>
                </a:solidFill>
                <a:latin typeface="+mj-lt"/>
              </a:rPr>
              <a:t>Why is he/she here? Well, there are many __________.</a:t>
            </a:r>
          </a:p>
        </p:txBody>
      </p:sp>
      <p:sp>
        <p:nvSpPr>
          <p:cNvPr id="12" name="TextBox 11">
            <a:extLst>
              <a:ext uri="{FF2B5EF4-FFF2-40B4-BE49-F238E27FC236}">
                <a16:creationId xmlns:a16="http://schemas.microsoft.com/office/drawing/2014/main" id="{97B1B207-E1CF-4C04-B3C5-1A66F9187772}"/>
              </a:ext>
            </a:extLst>
          </p:cNvPr>
          <p:cNvSpPr txBox="1"/>
          <p:nvPr/>
        </p:nvSpPr>
        <p:spPr>
          <a:xfrm>
            <a:off x="1084989" y="3455863"/>
            <a:ext cx="8215971" cy="461665"/>
          </a:xfrm>
          <a:prstGeom prst="rect">
            <a:avLst/>
          </a:prstGeom>
          <a:noFill/>
        </p:spPr>
        <p:txBody>
          <a:bodyPr wrap="square" rtlCol="0">
            <a:spAutoFit/>
          </a:bodyPr>
          <a:lstStyle/>
          <a:p>
            <a:r>
              <a:rPr lang="en-GB" sz="2400" i="1" dirty="0">
                <a:solidFill>
                  <a:schemeClr val="accent1">
                    <a:lumMod val="50000"/>
                  </a:schemeClr>
                </a:solidFill>
                <a:latin typeface="+mj-lt"/>
              </a:rPr>
              <a:t>____________, it’s not a good idea.</a:t>
            </a:r>
          </a:p>
        </p:txBody>
      </p:sp>
      <p:sp>
        <p:nvSpPr>
          <p:cNvPr id="13" name="TextBox 12">
            <a:extLst>
              <a:ext uri="{FF2B5EF4-FFF2-40B4-BE49-F238E27FC236}">
                <a16:creationId xmlns:a16="http://schemas.microsoft.com/office/drawing/2014/main" id="{2652E31B-814D-45F6-88D3-CE33641EB2D3}"/>
              </a:ext>
            </a:extLst>
          </p:cNvPr>
          <p:cNvSpPr txBox="1"/>
          <p:nvPr/>
        </p:nvSpPr>
        <p:spPr>
          <a:xfrm>
            <a:off x="1129139" y="5679408"/>
            <a:ext cx="6771695" cy="461665"/>
          </a:xfrm>
          <a:prstGeom prst="rect">
            <a:avLst/>
          </a:prstGeom>
          <a:noFill/>
        </p:spPr>
        <p:txBody>
          <a:bodyPr wrap="square" rtlCol="0">
            <a:spAutoFit/>
          </a:bodyPr>
          <a:lstStyle/>
          <a:p>
            <a:r>
              <a:rPr lang="en-GB" sz="2400" i="1" dirty="0">
                <a:solidFill>
                  <a:schemeClr val="accent1">
                    <a:lumMod val="50000"/>
                  </a:schemeClr>
                </a:solidFill>
                <a:latin typeface="+mj-lt"/>
              </a:rPr>
              <a:t>_______________? I’m not.</a:t>
            </a:r>
          </a:p>
        </p:txBody>
      </p:sp>
      <p:sp>
        <p:nvSpPr>
          <p:cNvPr id="14" name="TextBox 13">
            <a:extLst>
              <a:ext uri="{FF2B5EF4-FFF2-40B4-BE49-F238E27FC236}">
                <a16:creationId xmlns:a16="http://schemas.microsoft.com/office/drawing/2014/main" id="{A1CD4267-EC1E-4F64-9F45-CF7C74DB5424}"/>
              </a:ext>
            </a:extLst>
          </p:cNvPr>
          <p:cNvSpPr txBox="1"/>
          <p:nvPr/>
        </p:nvSpPr>
        <p:spPr>
          <a:xfrm>
            <a:off x="1129137" y="4111401"/>
            <a:ext cx="8940801" cy="461665"/>
          </a:xfrm>
          <a:prstGeom prst="rect">
            <a:avLst/>
          </a:prstGeom>
          <a:noFill/>
        </p:spPr>
        <p:txBody>
          <a:bodyPr wrap="square" rtlCol="0">
            <a:spAutoFit/>
          </a:bodyPr>
          <a:lstStyle/>
          <a:p>
            <a:r>
              <a:rPr lang="es-ES" sz="2400" b="1" dirty="0">
                <a:solidFill>
                  <a:schemeClr val="accent1">
                    <a:lumMod val="50000"/>
                  </a:schemeClr>
                </a:solidFill>
                <a:latin typeface="+mj-lt"/>
              </a:rPr>
              <a:t>Siempre hay </a:t>
            </a:r>
            <a:r>
              <a:rPr lang="es-ES" sz="2400" b="1" u="sng" dirty="0">
                <a:solidFill>
                  <a:schemeClr val="accent1">
                    <a:lumMod val="50000"/>
                  </a:schemeClr>
                </a:solidFill>
                <a:latin typeface="+mj-lt"/>
              </a:rPr>
              <a:t>miedo</a:t>
            </a:r>
            <a:r>
              <a:rPr lang="es-ES" sz="2400" b="1" dirty="0">
                <a:solidFill>
                  <a:schemeClr val="accent1">
                    <a:lumMod val="50000"/>
                  </a:schemeClr>
                </a:solidFill>
                <a:latin typeface="+mj-lt"/>
              </a:rPr>
              <a:t> en la ciudad.</a:t>
            </a:r>
            <a:endParaRPr lang="en-GB" sz="2400" b="1" dirty="0">
              <a:solidFill>
                <a:schemeClr val="accent1">
                  <a:lumMod val="50000"/>
                </a:schemeClr>
              </a:solidFill>
              <a:latin typeface="+mj-lt"/>
            </a:endParaRPr>
          </a:p>
        </p:txBody>
      </p:sp>
      <p:sp>
        <p:nvSpPr>
          <p:cNvPr id="15" name="TextBox 14">
            <a:extLst>
              <a:ext uri="{FF2B5EF4-FFF2-40B4-BE49-F238E27FC236}">
                <a16:creationId xmlns:a16="http://schemas.microsoft.com/office/drawing/2014/main" id="{E2C8CE7D-BD9E-4E39-A780-C9819AB79743}"/>
              </a:ext>
            </a:extLst>
          </p:cNvPr>
          <p:cNvSpPr txBox="1"/>
          <p:nvPr/>
        </p:nvSpPr>
        <p:spPr>
          <a:xfrm>
            <a:off x="1129137" y="4562205"/>
            <a:ext cx="6771697" cy="461665"/>
          </a:xfrm>
          <a:prstGeom prst="rect">
            <a:avLst/>
          </a:prstGeom>
          <a:noFill/>
        </p:spPr>
        <p:txBody>
          <a:bodyPr wrap="square" rtlCol="0">
            <a:spAutoFit/>
          </a:bodyPr>
          <a:lstStyle/>
          <a:p>
            <a:r>
              <a:rPr lang="en-GB" sz="2400" i="1" dirty="0">
                <a:solidFill>
                  <a:schemeClr val="accent1">
                    <a:lumMod val="50000"/>
                  </a:schemeClr>
                </a:solidFill>
                <a:latin typeface="+mj-lt"/>
              </a:rPr>
              <a:t>There is always ________ in the city.</a:t>
            </a:r>
          </a:p>
        </p:txBody>
      </p:sp>
      <p:sp>
        <p:nvSpPr>
          <p:cNvPr id="28" name="Action Button: Custom 30">
            <a:hlinkClick r:id="" action="ppaction://noaction" highlightClick="1"/>
            <a:extLst>
              <a:ext uri="{FF2B5EF4-FFF2-40B4-BE49-F238E27FC236}">
                <a16:creationId xmlns:a16="http://schemas.microsoft.com/office/drawing/2014/main" id="{918FE62C-540B-4168-8712-7E464D4DDC3B}"/>
              </a:ext>
            </a:extLst>
          </p:cNvPr>
          <p:cNvSpPr/>
          <p:nvPr/>
        </p:nvSpPr>
        <p:spPr>
          <a:xfrm>
            <a:off x="729986" y="1896770"/>
            <a:ext cx="355003" cy="320251"/>
          </a:xfrm>
          <a:prstGeom prst="actionButtonBlank">
            <a:avLst/>
          </a:prstGeom>
          <a:solidFill>
            <a:schemeClr val="bg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mj-lt"/>
              </a:rPr>
              <a:t>1</a:t>
            </a:r>
          </a:p>
        </p:txBody>
      </p:sp>
      <p:sp>
        <p:nvSpPr>
          <p:cNvPr id="29" name="Action Button: Custom 31">
            <a:hlinkClick r:id="" action="ppaction://noaction" highlightClick="1"/>
            <a:extLst>
              <a:ext uri="{FF2B5EF4-FFF2-40B4-BE49-F238E27FC236}">
                <a16:creationId xmlns:a16="http://schemas.microsoft.com/office/drawing/2014/main" id="{2E811980-2DF9-409E-9F71-59433E844BA6}"/>
              </a:ext>
            </a:extLst>
          </p:cNvPr>
          <p:cNvSpPr/>
          <p:nvPr/>
        </p:nvSpPr>
        <p:spPr>
          <a:xfrm>
            <a:off x="729986" y="4176678"/>
            <a:ext cx="355003" cy="320251"/>
          </a:xfrm>
          <a:prstGeom prst="actionButtonBlank">
            <a:avLst/>
          </a:prstGeom>
          <a:solidFill>
            <a:schemeClr val="tx2">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mj-lt"/>
              </a:rPr>
              <a:t>2</a:t>
            </a:r>
          </a:p>
        </p:txBody>
      </p:sp>
      <p:sp>
        <p:nvSpPr>
          <p:cNvPr id="27" name="Title 1">
            <a:extLst>
              <a:ext uri="{FF2B5EF4-FFF2-40B4-BE49-F238E27FC236}">
                <a16:creationId xmlns:a16="http://schemas.microsoft.com/office/drawing/2014/main" id="{680707B1-1245-4662-8A5A-68211BF9C3FF}"/>
              </a:ext>
            </a:extLst>
          </p:cNvPr>
          <p:cNvSpPr txBox="1">
            <a:spLocks/>
          </p:cNvSpPr>
          <p:nvPr/>
        </p:nvSpPr>
        <p:spPr>
          <a:xfrm>
            <a:off x="10175528" y="5791970"/>
            <a:ext cx="2028430" cy="6213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ES" sz="2400" b="1" i="1" dirty="0">
                <a:solidFill>
                  <a:schemeClr val="accent1">
                    <a:lumMod val="50000"/>
                  </a:schemeClr>
                </a:solidFill>
                <a:latin typeface="+mj-lt"/>
              </a:rPr>
              <a:t>*underlined</a:t>
            </a:r>
            <a:endParaRPr lang="en-GB" sz="2400" b="1" i="1" dirty="0">
              <a:solidFill>
                <a:schemeClr val="accent1">
                  <a:lumMod val="50000"/>
                </a:schemeClr>
              </a:solidFill>
              <a:latin typeface="+mj-lt"/>
            </a:endParaRPr>
          </a:p>
        </p:txBody>
      </p:sp>
      <p:sp>
        <p:nvSpPr>
          <p:cNvPr id="17"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2" name="Title 1"/>
          <p:cNvSpPr>
            <a:spLocks noGrp="1"/>
          </p:cNvSpPr>
          <p:nvPr>
            <p:ph type="title"/>
          </p:nvPr>
        </p:nvSpPr>
        <p:spPr>
          <a:xfrm>
            <a:off x="10584962" y="293587"/>
            <a:ext cx="1761029" cy="391739"/>
          </a:xfrm>
        </p:spPr>
        <p:txBody>
          <a:bodyPr>
            <a:normAutofit/>
          </a:bodyPr>
          <a:lstStyle/>
          <a:p>
            <a:r>
              <a:rPr lang="en-GB" sz="2000" b="1" dirty="0">
                <a:solidFill>
                  <a:schemeClr val="bg1"/>
                </a:solidFill>
              </a:rPr>
              <a:t>leer</a:t>
            </a:r>
          </a:p>
        </p:txBody>
      </p:sp>
      <p:sp>
        <p:nvSpPr>
          <p:cNvPr id="3" name="Rectangle 2"/>
          <p:cNvSpPr/>
          <p:nvPr/>
        </p:nvSpPr>
        <p:spPr>
          <a:xfrm>
            <a:off x="7454844" y="2286062"/>
            <a:ext cx="1418978" cy="461665"/>
          </a:xfrm>
          <a:prstGeom prst="rect">
            <a:avLst/>
          </a:prstGeom>
        </p:spPr>
        <p:txBody>
          <a:bodyPr wrap="none">
            <a:spAutoFit/>
          </a:bodyPr>
          <a:lstStyle/>
          <a:p>
            <a:r>
              <a:rPr lang="en-GB" sz="2400" b="1" i="1" dirty="0">
                <a:solidFill>
                  <a:srgbClr val="EE6000"/>
                </a:solidFill>
              </a:rPr>
              <a:t>reasons</a:t>
            </a:r>
            <a:r>
              <a:rPr lang="en-GB" sz="2400" i="1" dirty="0">
                <a:solidFill>
                  <a:schemeClr val="accent1">
                    <a:lumMod val="50000"/>
                  </a:schemeClr>
                </a:solidFill>
              </a:rPr>
              <a:t>.</a:t>
            </a:r>
          </a:p>
        </p:txBody>
      </p:sp>
      <p:sp>
        <p:nvSpPr>
          <p:cNvPr id="7" name="Rectangle 6"/>
          <p:cNvSpPr/>
          <p:nvPr/>
        </p:nvSpPr>
        <p:spPr>
          <a:xfrm>
            <a:off x="1129137" y="3429364"/>
            <a:ext cx="1877437" cy="461665"/>
          </a:xfrm>
          <a:prstGeom prst="rect">
            <a:avLst/>
          </a:prstGeom>
        </p:spPr>
        <p:txBody>
          <a:bodyPr wrap="none">
            <a:spAutoFit/>
          </a:bodyPr>
          <a:lstStyle/>
          <a:p>
            <a:r>
              <a:rPr lang="en-GB" sz="2400" b="1" i="1" dirty="0">
                <a:solidFill>
                  <a:srgbClr val="EE6000"/>
                </a:solidFill>
              </a:rPr>
              <a:t>You’re right</a:t>
            </a:r>
            <a:endParaRPr lang="en-GB" sz="2400" dirty="0"/>
          </a:p>
        </p:txBody>
      </p:sp>
      <p:sp>
        <p:nvSpPr>
          <p:cNvPr id="16" name="Rectangle 15"/>
          <p:cNvSpPr/>
          <p:nvPr/>
        </p:nvSpPr>
        <p:spPr>
          <a:xfrm>
            <a:off x="3745222" y="4539761"/>
            <a:ext cx="769763" cy="461665"/>
          </a:xfrm>
          <a:prstGeom prst="rect">
            <a:avLst/>
          </a:prstGeom>
        </p:spPr>
        <p:txBody>
          <a:bodyPr wrap="none">
            <a:spAutoFit/>
          </a:bodyPr>
          <a:lstStyle/>
          <a:p>
            <a:r>
              <a:rPr lang="en-GB" sz="2400" b="1" i="1" dirty="0">
                <a:solidFill>
                  <a:srgbClr val="EE6000"/>
                </a:solidFill>
              </a:rPr>
              <a:t>fear</a:t>
            </a:r>
            <a:endParaRPr lang="en-GB" sz="2400" dirty="0"/>
          </a:p>
        </p:txBody>
      </p:sp>
      <p:sp>
        <p:nvSpPr>
          <p:cNvPr id="18" name="Rectangle 17"/>
          <p:cNvSpPr/>
          <p:nvPr/>
        </p:nvSpPr>
        <p:spPr>
          <a:xfrm>
            <a:off x="1352805" y="5668547"/>
            <a:ext cx="2129109" cy="461665"/>
          </a:xfrm>
          <a:prstGeom prst="rect">
            <a:avLst/>
          </a:prstGeom>
        </p:spPr>
        <p:txBody>
          <a:bodyPr wrap="none">
            <a:spAutoFit/>
          </a:bodyPr>
          <a:lstStyle/>
          <a:p>
            <a:r>
              <a:rPr lang="en-GB" sz="2400" b="1" i="1" dirty="0">
                <a:solidFill>
                  <a:srgbClr val="E25B00"/>
                </a:solidFill>
              </a:rPr>
              <a:t>Is she scared</a:t>
            </a:r>
            <a:endParaRPr lang="en-GB" sz="2400" b="1" dirty="0">
              <a:solidFill>
                <a:srgbClr val="E25B00"/>
              </a:solidFill>
            </a:endParaRPr>
          </a:p>
        </p:txBody>
      </p:sp>
      <p:sp>
        <p:nvSpPr>
          <p:cNvPr id="19" name="TextBox 18"/>
          <p:cNvSpPr txBox="1"/>
          <p:nvPr/>
        </p:nvSpPr>
        <p:spPr>
          <a:xfrm>
            <a:off x="11188700" y="739377"/>
            <a:ext cx="1003300" cy="461665"/>
          </a:xfrm>
          <a:prstGeom prst="rect">
            <a:avLst/>
          </a:prstGeom>
          <a:noFill/>
        </p:spPr>
        <p:txBody>
          <a:bodyPr wrap="square" rtlCol="0">
            <a:spAutoFit/>
          </a:bodyPr>
          <a:lstStyle/>
          <a:p>
            <a:pPr algn="l"/>
            <a:r>
              <a:rPr lang="en-GB" sz="2400" dirty="0">
                <a:solidFill>
                  <a:schemeClr val="accent5">
                    <a:lumMod val="50000"/>
                  </a:schemeClr>
                </a:solidFill>
              </a:rPr>
              <a:t>[1/3]</a:t>
            </a:r>
          </a:p>
        </p:txBody>
      </p:sp>
    </p:spTree>
    <p:extLst>
      <p:ext uri="{BB962C8B-B14F-4D97-AF65-F5344CB8AC3E}">
        <p14:creationId xmlns:p14="http://schemas.microsoft.com/office/powerpoint/2010/main" val="365343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6"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69E2D1C-109C-40A3-8519-BC683243C98D}"/>
              </a:ext>
            </a:extLst>
          </p:cNvPr>
          <p:cNvSpPr txBox="1">
            <a:spLocks/>
          </p:cNvSpPr>
          <p:nvPr/>
        </p:nvSpPr>
        <p:spPr>
          <a:xfrm>
            <a:off x="1005758" y="457175"/>
            <a:ext cx="8296939" cy="6213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ES" sz="2400" b="1" i="1" dirty="0">
                <a:solidFill>
                  <a:schemeClr val="accent1">
                    <a:lumMod val="50000"/>
                  </a:schemeClr>
                </a:solidFill>
                <a:latin typeface="+mj-lt"/>
              </a:rPr>
              <a:t>Escribe en inglés las partes subrayadas.</a:t>
            </a:r>
            <a:endParaRPr lang="en-GB" sz="2400" b="1" i="1" dirty="0">
              <a:solidFill>
                <a:schemeClr val="accent1">
                  <a:lumMod val="50000"/>
                </a:schemeClr>
              </a:solidFill>
              <a:latin typeface="+mj-lt"/>
            </a:endParaRPr>
          </a:p>
        </p:txBody>
      </p:sp>
      <p:sp>
        <p:nvSpPr>
          <p:cNvPr id="8" name="TextBox 7">
            <a:extLst>
              <a:ext uri="{FF2B5EF4-FFF2-40B4-BE49-F238E27FC236}">
                <a16:creationId xmlns:a16="http://schemas.microsoft.com/office/drawing/2014/main" id="{CDD8406D-C050-49D1-8AC1-E49900BD3203}"/>
              </a:ext>
            </a:extLst>
          </p:cNvPr>
          <p:cNvSpPr txBox="1"/>
          <p:nvPr/>
        </p:nvSpPr>
        <p:spPr>
          <a:xfrm>
            <a:off x="1344426" y="1291265"/>
            <a:ext cx="9516308" cy="461665"/>
          </a:xfrm>
          <a:prstGeom prst="rect">
            <a:avLst/>
          </a:prstGeom>
          <a:noFill/>
        </p:spPr>
        <p:txBody>
          <a:bodyPr wrap="square" rtlCol="0">
            <a:spAutoFit/>
          </a:bodyPr>
          <a:lstStyle/>
          <a:p>
            <a:r>
              <a:rPr lang="es-ES" sz="2400" b="1" dirty="0">
                <a:solidFill>
                  <a:schemeClr val="accent1">
                    <a:lumMod val="50000"/>
                  </a:schemeClr>
                </a:solidFill>
                <a:latin typeface="+mj-lt"/>
              </a:rPr>
              <a:t>La </a:t>
            </a:r>
            <a:r>
              <a:rPr lang="es-ES" sz="2400" b="1" u="sng" dirty="0">
                <a:solidFill>
                  <a:schemeClr val="accent1">
                    <a:lumMod val="50000"/>
                  </a:schemeClr>
                </a:solidFill>
                <a:latin typeface="+mj-lt"/>
              </a:rPr>
              <a:t>suerte</a:t>
            </a:r>
            <a:r>
              <a:rPr lang="es-ES" sz="2400" b="1" dirty="0">
                <a:solidFill>
                  <a:schemeClr val="accent1">
                    <a:lumMod val="50000"/>
                  </a:schemeClr>
                </a:solidFill>
                <a:latin typeface="+mj-lt"/>
              </a:rPr>
              <a:t> va a decidir el partido.</a:t>
            </a:r>
            <a:endParaRPr lang="en-GB" sz="2400" b="1" dirty="0">
              <a:solidFill>
                <a:schemeClr val="accent1">
                  <a:lumMod val="50000"/>
                </a:schemeClr>
              </a:solidFill>
              <a:latin typeface="+mj-lt"/>
            </a:endParaRPr>
          </a:p>
        </p:txBody>
      </p:sp>
      <p:sp>
        <p:nvSpPr>
          <p:cNvPr id="9" name="TextBox 8">
            <a:extLst>
              <a:ext uri="{FF2B5EF4-FFF2-40B4-BE49-F238E27FC236}">
                <a16:creationId xmlns:a16="http://schemas.microsoft.com/office/drawing/2014/main" id="{27A0E6EF-4FFD-4DFE-95E8-D42CA64404E2}"/>
              </a:ext>
            </a:extLst>
          </p:cNvPr>
          <p:cNvSpPr txBox="1"/>
          <p:nvPr/>
        </p:nvSpPr>
        <p:spPr>
          <a:xfrm>
            <a:off x="1360761" y="2455381"/>
            <a:ext cx="10701868" cy="461665"/>
          </a:xfrm>
          <a:prstGeom prst="rect">
            <a:avLst/>
          </a:prstGeom>
          <a:noFill/>
        </p:spPr>
        <p:txBody>
          <a:bodyPr wrap="square" rtlCol="0">
            <a:spAutoFit/>
          </a:bodyPr>
          <a:lstStyle/>
          <a:p>
            <a:r>
              <a:rPr lang="es-ES" sz="2400" b="1" u="sng" dirty="0">
                <a:solidFill>
                  <a:schemeClr val="accent1">
                    <a:lumMod val="50000"/>
                  </a:schemeClr>
                </a:solidFill>
                <a:latin typeface="+mj-lt"/>
              </a:rPr>
              <a:t>Tienes suerte</a:t>
            </a:r>
            <a:r>
              <a:rPr lang="es-ES" sz="2400" b="1" dirty="0">
                <a:solidFill>
                  <a:schemeClr val="accent1">
                    <a:lumMod val="50000"/>
                  </a:schemeClr>
                </a:solidFill>
                <a:latin typeface="+mj-lt"/>
              </a:rPr>
              <a:t>, puedes ir al cine sin tus padres.</a:t>
            </a:r>
            <a:endParaRPr lang="en-GB" sz="2400" b="1" dirty="0">
              <a:solidFill>
                <a:schemeClr val="accent1">
                  <a:lumMod val="50000"/>
                </a:schemeClr>
              </a:solidFill>
              <a:latin typeface="+mj-lt"/>
            </a:endParaRPr>
          </a:p>
        </p:txBody>
      </p:sp>
      <p:sp>
        <p:nvSpPr>
          <p:cNvPr id="10" name="TextBox 9">
            <a:extLst>
              <a:ext uri="{FF2B5EF4-FFF2-40B4-BE49-F238E27FC236}">
                <a16:creationId xmlns:a16="http://schemas.microsoft.com/office/drawing/2014/main" id="{3AAFB7A1-E596-4877-9377-D374DAD6B68F}"/>
              </a:ext>
            </a:extLst>
          </p:cNvPr>
          <p:cNvSpPr txBox="1"/>
          <p:nvPr/>
        </p:nvSpPr>
        <p:spPr>
          <a:xfrm>
            <a:off x="1404909" y="4694564"/>
            <a:ext cx="8940801" cy="461665"/>
          </a:xfrm>
          <a:prstGeom prst="rect">
            <a:avLst/>
          </a:prstGeom>
          <a:noFill/>
        </p:spPr>
        <p:txBody>
          <a:bodyPr wrap="square" rtlCol="0">
            <a:spAutoFit/>
          </a:bodyPr>
          <a:lstStyle/>
          <a:p>
            <a:r>
              <a:rPr lang="es-ES" sz="2400" b="1" dirty="0">
                <a:solidFill>
                  <a:schemeClr val="accent1">
                    <a:lumMod val="50000"/>
                  </a:schemeClr>
                </a:solidFill>
                <a:latin typeface="+mj-lt"/>
              </a:rPr>
              <a:t>Cada estudiante quiere </a:t>
            </a:r>
            <a:r>
              <a:rPr lang="es-ES" sz="2400" b="1" u="sng" dirty="0">
                <a:solidFill>
                  <a:schemeClr val="accent1">
                    <a:lumMod val="50000"/>
                  </a:schemeClr>
                </a:solidFill>
                <a:latin typeface="+mj-lt"/>
              </a:rPr>
              <a:t>tener éxito</a:t>
            </a:r>
            <a:r>
              <a:rPr lang="es-ES" sz="2400" b="1" dirty="0">
                <a:solidFill>
                  <a:schemeClr val="accent1">
                    <a:lumMod val="50000"/>
                  </a:schemeClr>
                </a:solidFill>
                <a:latin typeface="+mj-lt"/>
              </a:rPr>
              <a:t> en la escuela.</a:t>
            </a:r>
            <a:endParaRPr lang="en-GB" sz="2400" b="1" dirty="0">
              <a:solidFill>
                <a:schemeClr val="accent1">
                  <a:lumMod val="50000"/>
                </a:schemeClr>
              </a:solidFill>
              <a:latin typeface="+mj-lt"/>
            </a:endParaRPr>
          </a:p>
        </p:txBody>
      </p:sp>
      <p:sp>
        <p:nvSpPr>
          <p:cNvPr id="11" name="TextBox 10">
            <a:extLst>
              <a:ext uri="{FF2B5EF4-FFF2-40B4-BE49-F238E27FC236}">
                <a16:creationId xmlns:a16="http://schemas.microsoft.com/office/drawing/2014/main" id="{51700895-D8AD-4CF6-8450-C050F6C03510}"/>
              </a:ext>
            </a:extLst>
          </p:cNvPr>
          <p:cNvSpPr txBox="1"/>
          <p:nvPr/>
        </p:nvSpPr>
        <p:spPr>
          <a:xfrm>
            <a:off x="1344426" y="1805413"/>
            <a:ext cx="8154635" cy="461665"/>
          </a:xfrm>
          <a:prstGeom prst="rect">
            <a:avLst/>
          </a:prstGeom>
          <a:noFill/>
        </p:spPr>
        <p:txBody>
          <a:bodyPr wrap="square" rtlCol="0">
            <a:spAutoFit/>
          </a:bodyPr>
          <a:lstStyle/>
          <a:p>
            <a:r>
              <a:rPr lang="en-GB" sz="2400" i="1" dirty="0">
                <a:solidFill>
                  <a:schemeClr val="accent1">
                    <a:lumMod val="50000"/>
                  </a:schemeClr>
                </a:solidFill>
                <a:latin typeface="+mj-lt"/>
              </a:rPr>
              <a:t>_______ is going to decide the match.</a:t>
            </a:r>
          </a:p>
        </p:txBody>
      </p:sp>
      <p:sp>
        <p:nvSpPr>
          <p:cNvPr id="12" name="TextBox 11">
            <a:extLst>
              <a:ext uri="{FF2B5EF4-FFF2-40B4-BE49-F238E27FC236}">
                <a16:creationId xmlns:a16="http://schemas.microsoft.com/office/drawing/2014/main" id="{97B1B207-E1CF-4C04-B3C5-1A66F9187772}"/>
              </a:ext>
            </a:extLst>
          </p:cNvPr>
          <p:cNvSpPr txBox="1"/>
          <p:nvPr/>
        </p:nvSpPr>
        <p:spPr>
          <a:xfrm>
            <a:off x="1360761" y="2932684"/>
            <a:ext cx="9499973" cy="461665"/>
          </a:xfrm>
          <a:prstGeom prst="rect">
            <a:avLst/>
          </a:prstGeom>
          <a:noFill/>
        </p:spPr>
        <p:txBody>
          <a:bodyPr wrap="square" rtlCol="0">
            <a:spAutoFit/>
          </a:bodyPr>
          <a:lstStyle/>
          <a:p>
            <a:r>
              <a:rPr lang="en-GB" sz="2400" i="1" dirty="0">
                <a:solidFill>
                  <a:schemeClr val="accent1">
                    <a:lumMod val="50000"/>
                  </a:schemeClr>
                </a:solidFill>
                <a:latin typeface="+mj-lt"/>
              </a:rPr>
              <a:t>_____________, you can go to the cinema without your parents.</a:t>
            </a:r>
          </a:p>
        </p:txBody>
      </p:sp>
      <p:sp>
        <p:nvSpPr>
          <p:cNvPr id="13" name="TextBox 12">
            <a:extLst>
              <a:ext uri="{FF2B5EF4-FFF2-40B4-BE49-F238E27FC236}">
                <a16:creationId xmlns:a16="http://schemas.microsoft.com/office/drawing/2014/main" id="{2652E31B-814D-45F6-88D3-CE33641EB2D3}"/>
              </a:ext>
            </a:extLst>
          </p:cNvPr>
          <p:cNvSpPr txBox="1"/>
          <p:nvPr/>
        </p:nvSpPr>
        <p:spPr>
          <a:xfrm>
            <a:off x="1404911" y="5156229"/>
            <a:ext cx="6771695" cy="461665"/>
          </a:xfrm>
          <a:prstGeom prst="rect">
            <a:avLst/>
          </a:prstGeom>
          <a:noFill/>
        </p:spPr>
        <p:txBody>
          <a:bodyPr wrap="square" rtlCol="0">
            <a:spAutoFit/>
          </a:bodyPr>
          <a:lstStyle/>
          <a:p>
            <a:r>
              <a:rPr lang="en-GB" sz="2400" i="1" dirty="0">
                <a:solidFill>
                  <a:schemeClr val="accent1">
                    <a:lumMod val="50000"/>
                  </a:schemeClr>
                </a:solidFill>
                <a:latin typeface="+mj-lt"/>
              </a:rPr>
              <a:t>Every student wants ____________ at school.</a:t>
            </a:r>
          </a:p>
        </p:txBody>
      </p:sp>
      <p:sp>
        <p:nvSpPr>
          <p:cNvPr id="14" name="TextBox 13">
            <a:extLst>
              <a:ext uri="{FF2B5EF4-FFF2-40B4-BE49-F238E27FC236}">
                <a16:creationId xmlns:a16="http://schemas.microsoft.com/office/drawing/2014/main" id="{A1CD4267-EC1E-4F64-9F45-CF7C74DB5424}"/>
              </a:ext>
            </a:extLst>
          </p:cNvPr>
          <p:cNvSpPr txBox="1"/>
          <p:nvPr/>
        </p:nvSpPr>
        <p:spPr>
          <a:xfrm>
            <a:off x="1404909" y="3588222"/>
            <a:ext cx="8940801" cy="461665"/>
          </a:xfrm>
          <a:prstGeom prst="rect">
            <a:avLst/>
          </a:prstGeom>
          <a:noFill/>
        </p:spPr>
        <p:txBody>
          <a:bodyPr wrap="square" rtlCol="0">
            <a:spAutoFit/>
          </a:bodyPr>
          <a:lstStyle/>
          <a:p>
            <a:r>
              <a:rPr lang="es-ES" sz="2400" b="1" dirty="0">
                <a:solidFill>
                  <a:schemeClr val="accent1">
                    <a:lumMod val="50000"/>
                  </a:schemeClr>
                </a:solidFill>
                <a:latin typeface="+mj-lt"/>
              </a:rPr>
              <a:t>La película es un </a:t>
            </a:r>
            <a:r>
              <a:rPr lang="es-ES" sz="2400" b="1" u="sng" dirty="0">
                <a:solidFill>
                  <a:schemeClr val="accent1">
                    <a:lumMod val="50000"/>
                  </a:schemeClr>
                </a:solidFill>
                <a:latin typeface="+mj-lt"/>
              </a:rPr>
              <a:t>éxito</a:t>
            </a:r>
            <a:r>
              <a:rPr lang="es-ES" sz="2400" b="1" dirty="0">
                <a:solidFill>
                  <a:schemeClr val="accent1">
                    <a:lumMod val="50000"/>
                  </a:schemeClr>
                </a:solidFill>
                <a:latin typeface="+mj-lt"/>
              </a:rPr>
              <a:t>.</a:t>
            </a:r>
            <a:endParaRPr lang="en-GB" sz="2400" b="1" dirty="0">
              <a:solidFill>
                <a:schemeClr val="accent1">
                  <a:lumMod val="50000"/>
                </a:schemeClr>
              </a:solidFill>
              <a:latin typeface="+mj-lt"/>
            </a:endParaRPr>
          </a:p>
        </p:txBody>
      </p:sp>
      <p:sp>
        <p:nvSpPr>
          <p:cNvPr id="15" name="TextBox 14">
            <a:extLst>
              <a:ext uri="{FF2B5EF4-FFF2-40B4-BE49-F238E27FC236}">
                <a16:creationId xmlns:a16="http://schemas.microsoft.com/office/drawing/2014/main" id="{E2C8CE7D-BD9E-4E39-A780-C9819AB79743}"/>
              </a:ext>
            </a:extLst>
          </p:cNvPr>
          <p:cNvSpPr txBox="1"/>
          <p:nvPr/>
        </p:nvSpPr>
        <p:spPr>
          <a:xfrm>
            <a:off x="1404909" y="4039026"/>
            <a:ext cx="6771697" cy="461665"/>
          </a:xfrm>
          <a:prstGeom prst="rect">
            <a:avLst/>
          </a:prstGeom>
          <a:noFill/>
        </p:spPr>
        <p:txBody>
          <a:bodyPr wrap="square" rtlCol="0">
            <a:spAutoFit/>
          </a:bodyPr>
          <a:lstStyle/>
          <a:p>
            <a:r>
              <a:rPr lang="en-GB" sz="2400" i="1" dirty="0">
                <a:solidFill>
                  <a:schemeClr val="accent1">
                    <a:lumMod val="50000"/>
                  </a:schemeClr>
                </a:solidFill>
                <a:latin typeface="+mj-lt"/>
              </a:rPr>
              <a:t>The film is a ___________.</a:t>
            </a:r>
          </a:p>
        </p:txBody>
      </p:sp>
      <p:sp>
        <p:nvSpPr>
          <p:cNvPr id="28" name="Action Button: Custom 30">
            <a:hlinkClick r:id="" action="ppaction://noaction" highlightClick="1"/>
            <a:extLst>
              <a:ext uri="{FF2B5EF4-FFF2-40B4-BE49-F238E27FC236}">
                <a16:creationId xmlns:a16="http://schemas.microsoft.com/office/drawing/2014/main" id="{918FE62C-540B-4168-8712-7E464D4DDC3B}"/>
              </a:ext>
            </a:extLst>
          </p:cNvPr>
          <p:cNvSpPr/>
          <p:nvPr/>
        </p:nvSpPr>
        <p:spPr>
          <a:xfrm>
            <a:off x="1005758" y="1373591"/>
            <a:ext cx="355003" cy="320251"/>
          </a:xfrm>
          <a:prstGeom prst="actionButtonBlank">
            <a:avLst/>
          </a:prstGeom>
          <a:solidFill>
            <a:schemeClr val="accent3">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mj-lt"/>
              </a:rPr>
              <a:t>3</a:t>
            </a:r>
          </a:p>
        </p:txBody>
      </p:sp>
      <p:sp>
        <p:nvSpPr>
          <p:cNvPr id="29" name="Action Button: Custom 31">
            <a:hlinkClick r:id="" action="ppaction://noaction" highlightClick="1"/>
            <a:extLst>
              <a:ext uri="{FF2B5EF4-FFF2-40B4-BE49-F238E27FC236}">
                <a16:creationId xmlns:a16="http://schemas.microsoft.com/office/drawing/2014/main" id="{2E811980-2DF9-409E-9F71-59433E844BA6}"/>
              </a:ext>
            </a:extLst>
          </p:cNvPr>
          <p:cNvSpPr/>
          <p:nvPr/>
        </p:nvSpPr>
        <p:spPr>
          <a:xfrm>
            <a:off x="1005758" y="3653499"/>
            <a:ext cx="355003" cy="320251"/>
          </a:xfrm>
          <a:prstGeom prst="actionButtonBlank">
            <a:avLst/>
          </a:prstGeom>
          <a:solidFill>
            <a:schemeClr val="accent3">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mj-lt"/>
              </a:rPr>
              <a:t>4</a:t>
            </a:r>
          </a:p>
        </p:txBody>
      </p:sp>
      <p:sp>
        <p:nvSpPr>
          <p:cNvPr id="17"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2" name="Title 1"/>
          <p:cNvSpPr>
            <a:spLocks noGrp="1"/>
          </p:cNvSpPr>
          <p:nvPr>
            <p:ph type="title"/>
          </p:nvPr>
        </p:nvSpPr>
        <p:spPr>
          <a:xfrm>
            <a:off x="10633337" y="248739"/>
            <a:ext cx="1354628" cy="444762"/>
          </a:xfrm>
        </p:spPr>
        <p:txBody>
          <a:bodyPr>
            <a:normAutofit/>
          </a:bodyPr>
          <a:lstStyle/>
          <a:p>
            <a:r>
              <a:rPr lang="en-GB" sz="2000" b="1" dirty="0">
                <a:solidFill>
                  <a:schemeClr val="bg1"/>
                </a:solidFill>
              </a:rPr>
              <a:t>leer</a:t>
            </a:r>
          </a:p>
        </p:txBody>
      </p:sp>
      <p:sp>
        <p:nvSpPr>
          <p:cNvPr id="3" name="Rectangle 2"/>
          <p:cNvSpPr/>
          <p:nvPr/>
        </p:nvSpPr>
        <p:spPr>
          <a:xfrm>
            <a:off x="1577578" y="1813232"/>
            <a:ext cx="878767" cy="461665"/>
          </a:xfrm>
          <a:prstGeom prst="rect">
            <a:avLst/>
          </a:prstGeom>
        </p:spPr>
        <p:txBody>
          <a:bodyPr wrap="none">
            <a:spAutoFit/>
          </a:bodyPr>
          <a:lstStyle/>
          <a:p>
            <a:r>
              <a:rPr lang="en-GB" sz="2400" b="1" i="1" dirty="0">
                <a:solidFill>
                  <a:srgbClr val="EE6000"/>
                </a:solidFill>
              </a:rPr>
              <a:t>Luck</a:t>
            </a:r>
            <a:endParaRPr lang="en-GB" sz="2400" dirty="0"/>
          </a:p>
        </p:txBody>
      </p:sp>
      <p:sp>
        <p:nvSpPr>
          <p:cNvPr id="7" name="Rectangle 6"/>
          <p:cNvSpPr/>
          <p:nvPr/>
        </p:nvSpPr>
        <p:spPr>
          <a:xfrm>
            <a:off x="1438277" y="2917571"/>
            <a:ext cx="2036135" cy="461665"/>
          </a:xfrm>
          <a:prstGeom prst="rect">
            <a:avLst/>
          </a:prstGeom>
        </p:spPr>
        <p:txBody>
          <a:bodyPr wrap="none">
            <a:spAutoFit/>
          </a:bodyPr>
          <a:lstStyle/>
          <a:p>
            <a:r>
              <a:rPr lang="en-GB" sz="2400" b="1" i="1" dirty="0">
                <a:solidFill>
                  <a:srgbClr val="EE6000"/>
                </a:solidFill>
              </a:rPr>
              <a:t>You’re lucky</a:t>
            </a:r>
            <a:endParaRPr lang="en-GB" sz="2400" dirty="0"/>
          </a:p>
        </p:txBody>
      </p:sp>
      <p:sp>
        <p:nvSpPr>
          <p:cNvPr id="16" name="Rectangle 15"/>
          <p:cNvSpPr/>
          <p:nvPr/>
        </p:nvSpPr>
        <p:spPr>
          <a:xfrm>
            <a:off x="3426281" y="4023913"/>
            <a:ext cx="1364476" cy="461665"/>
          </a:xfrm>
          <a:prstGeom prst="rect">
            <a:avLst/>
          </a:prstGeom>
        </p:spPr>
        <p:txBody>
          <a:bodyPr wrap="none">
            <a:spAutoFit/>
          </a:bodyPr>
          <a:lstStyle/>
          <a:p>
            <a:r>
              <a:rPr lang="en-GB" sz="2400" b="1" i="1" dirty="0">
                <a:solidFill>
                  <a:srgbClr val="EE6000"/>
                </a:solidFill>
              </a:rPr>
              <a:t>success</a:t>
            </a:r>
            <a:endParaRPr lang="en-GB" sz="2400" dirty="0"/>
          </a:p>
        </p:txBody>
      </p:sp>
      <p:sp>
        <p:nvSpPr>
          <p:cNvPr id="18" name="Rectangle 17"/>
          <p:cNvSpPr/>
          <p:nvPr/>
        </p:nvSpPr>
        <p:spPr>
          <a:xfrm>
            <a:off x="4533467" y="5130255"/>
            <a:ext cx="1959191" cy="461665"/>
          </a:xfrm>
          <a:prstGeom prst="rect">
            <a:avLst/>
          </a:prstGeom>
        </p:spPr>
        <p:txBody>
          <a:bodyPr wrap="none">
            <a:spAutoFit/>
          </a:bodyPr>
          <a:lstStyle/>
          <a:p>
            <a:r>
              <a:rPr lang="en-GB" sz="2400" b="1" i="1" dirty="0">
                <a:solidFill>
                  <a:srgbClr val="EE6000"/>
                </a:solidFill>
              </a:rPr>
              <a:t>to succeed </a:t>
            </a:r>
            <a:endParaRPr lang="en-GB" sz="2400" dirty="0"/>
          </a:p>
        </p:txBody>
      </p:sp>
      <p:sp>
        <p:nvSpPr>
          <p:cNvPr id="22" name="TextBox 21"/>
          <p:cNvSpPr txBox="1"/>
          <p:nvPr/>
        </p:nvSpPr>
        <p:spPr>
          <a:xfrm>
            <a:off x="11188700" y="739377"/>
            <a:ext cx="1003300" cy="461665"/>
          </a:xfrm>
          <a:prstGeom prst="rect">
            <a:avLst/>
          </a:prstGeom>
          <a:noFill/>
        </p:spPr>
        <p:txBody>
          <a:bodyPr wrap="square" rtlCol="0">
            <a:spAutoFit/>
          </a:bodyPr>
          <a:lstStyle/>
          <a:p>
            <a:pPr algn="l"/>
            <a:r>
              <a:rPr lang="en-GB" sz="2400" dirty="0">
                <a:solidFill>
                  <a:schemeClr val="accent5">
                    <a:lumMod val="50000"/>
                  </a:schemeClr>
                </a:solidFill>
              </a:rPr>
              <a:t>[2/3]</a:t>
            </a:r>
          </a:p>
        </p:txBody>
      </p:sp>
    </p:spTree>
    <p:extLst>
      <p:ext uri="{BB962C8B-B14F-4D97-AF65-F5344CB8AC3E}">
        <p14:creationId xmlns:p14="http://schemas.microsoft.com/office/powerpoint/2010/main" val="284743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6"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6" name="Title 1">
            <a:extLst>
              <a:ext uri="{FF2B5EF4-FFF2-40B4-BE49-F238E27FC236}">
                <a16:creationId xmlns:a16="http://schemas.microsoft.com/office/drawing/2014/main" id="{069E2D1C-109C-40A3-8519-BC683243C98D}"/>
              </a:ext>
            </a:extLst>
          </p:cNvPr>
          <p:cNvSpPr txBox="1">
            <a:spLocks/>
          </p:cNvSpPr>
          <p:nvPr/>
        </p:nvSpPr>
        <p:spPr>
          <a:xfrm>
            <a:off x="1129137" y="425333"/>
            <a:ext cx="8296939" cy="6213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ES" sz="2400" b="1" i="1" dirty="0">
                <a:solidFill>
                  <a:schemeClr val="accent1">
                    <a:lumMod val="50000"/>
                  </a:schemeClr>
                </a:solidFill>
                <a:latin typeface="+mj-lt"/>
              </a:rPr>
              <a:t>Escribe en inglés las partes subrayadas.</a:t>
            </a:r>
            <a:endParaRPr lang="en-GB" sz="2400" b="1" i="1" dirty="0">
              <a:solidFill>
                <a:schemeClr val="accent1">
                  <a:lumMod val="50000"/>
                </a:schemeClr>
              </a:solidFill>
              <a:latin typeface="+mj-lt"/>
            </a:endParaRPr>
          </a:p>
        </p:txBody>
      </p:sp>
      <p:sp>
        <p:nvSpPr>
          <p:cNvPr id="8" name="TextBox 7">
            <a:extLst>
              <a:ext uri="{FF2B5EF4-FFF2-40B4-BE49-F238E27FC236}">
                <a16:creationId xmlns:a16="http://schemas.microsoft.com/office/drawing/2014/main" id="{CDD8406D-C050-49D1-8AC1-E49900BD3203}"/>
              </a:ext>
            </a:extLst>
          </p:cNvPr>
          <p:cNvSpPr txBox="1"/>
          <p:nvPr/>
        </p:nvSpPr>
        <p:spPr>
          <a:xfrm>
            <a:off x="1209941" y="1157551"/>
            <a:ext cx="10393360" cy="461665"/>
          </a:xfrm>
          <a:prstGeom prst="rect">
            <a:avLst/>
          </a:prstGeom>
          <a:noFill/>
        </p:spPr>
        <p:txBody>
          <a:bodyPr wrap="square" rtlCol="0">
            <a:spAutoFit/>
          </a:bodyPr>
          <a:lstStyle/>
          <a:p>
            <a:r>
              <a:rPr lang="es-ES" sz="2400" b="1" dirty="0">
                <a:solidFill>
                  <a:schemeClr val="accent1">
                    <a:lumMod val="50000"/>
                  </a:schemeClr>
                </a:solidFill>
                <a:latin typeface="+mj-lt"/>
              </a:rPr>
              <a:t>El </a:t>
            </a:r>
            <a:r>
              <a:rPr lang="es-ES" sz="2400" b="1" u="sng" dirty="0">
                <a:solidFill>
                  <a:schemeClr val="accent1">
                    <a:lumMod val="50000"/>
                  </a:schemeClr>
                </a:solidFill>
                <a:latin typeface="+mj-lt"/>
              </a:rPr>
              <a:t>sueño</a:t>
            </a:r>
            <a:r>
              <a:rPr lang="es-ES" sz="2400" b="1" dirty="0">
                <a:solidFill>
                  <a:schemeClr val="accent1">
                    <a:lumMod val="50000"/>
                  </a:schemeClr>
                </a:solidFill>
                <a:latin typeface="+mj-lt"/>
              </a:rPr>
              <a:t> es un problema en clase.</a:t>
            </a:r>
            <a:endParaRPr lang="en-GB" sz="2400" b="1" dirty="0">
              <a:solidFill>
                <a:schemeClr val="accent1">
                  <a:lumMod val="50000"/>
                </a:schemeClr>
              </a:solidFill>
              <a:latin typeface="+mj-lt"/>
            </a:endParaRPr>
          </a:p>
        </p:txBody>
      </p:sp>
      <p:sp>
        <p:nvSpPr>
          <p:cNvPr id="9" name="TextBox 8">
            <a:extLst>
              <a:ext uri="{FF2B5EF4-FFF2-40B4-BE49-F238E27FC236}">
                <a16:creationId xmlns:a16="http://schemas.microsoft.com/office/drawing/2014/main" id="{27A0E6EF-4FFD-4DFE-95E8-D42CA64404E2}"/>
              </a:ext>
            </a:extLst>
          </p:cNvPr>
          <p:cNvSpPr txBox="1"/>
          <p:nvPr/>
        </p:nvSpPr>
        <p:spPr>
          <a:xfrm>
            <a:off x="1209940" y="2195853"/>
            <a:ext cx="10701868" cy="461665"/>
          </a:xfrm>
          <a:prstGeom prst="rect">
            <a:avLst/>
          </a:prstGeom>
          <a:noFill/>
        </p:spPr>
        <p:txBody>
          <a:bodyPr wrap="square" rtlCol="0">
            <a:spAutoFit/>
          </a:bodyPr>
          <a:lstStyle/>
          <a:p>
            <a:r>
              <a:rPr lang="es-ES" sz="2400" b="1" dirty="0">
                <a:solidFill>
                  <a:schemeClr val="accent1">
                    <a:lumMod val="50000"/>
                  </a:schemeClr>
                </a:solidFill>
                <a:latin typeface="+mj-lt"/>
              </a:rPr>
              <a:t>¡El teatro está finalmente abierto, pero ahora </a:t>
            </a:r>
            <a:r>
              <a:rPr lang="es-ES" sz="2400" b="1" u="sng" dirty="0">
                <a:solidFill>
                  <a:schemeClr val="accent1">
                    <a:lumMod val="50000"/>
                  </a:schemeClr>
                </a:solidFill>
                <a:latin typeface="+mj-lt"/>
              </a:rPr>
              <a:t>tienes sueño</a:t>
            </a:r>
            <a:r>
              <a:rPr lang="es-ES" sz="2400" b="1" dirty="0">
                <a:solidFill>
                  <a:schemeClr val="accent1">
                    <a:lumMod val="50000"/>
                  </a:schemeClr>
                </a:solidFill>
                <a:latin typeface="+mj-lt"/>
              </a:rPr>
              <a:t>!</a:t>
            </a:r>
            <a:endParaRPr lang="en-GB" sz="2400" b="1" dirty="0">
              <a:solidFill>
                <a:schemeClr val="accent1">
                  <a:lumMod val="50000"/>
                </a:schemeClr>
              </a:solidFill>
              <a:latin typeface="+mj-lt"/>
            </a:endParaRPr>
          </a:p>
        </p:txBody>
      </p:sp>
      <p:sp>
        <p:nvSpPr>
          <p:cNvPr id="10" name="TextBox 9">
            <a:extLst>
              <a:ext uri="{FF2B5EF4-FFF2-40B4-BE49-F238E27FC236}">
                <a16:creationId xmlns:a16="http://schemas.microsoft.com/office/drawing/2014/main" id="{3AAFB7A1-E596-4877-9377-D374DAD6B68F}"/>
              </a:ext>
            </a:extLst>
          </p:cNvPr>
          <p:cNvSpPr txBox="1"/>
          <p:nvPr/>
        </p:nvSpPr>
        <p:spPr>
          <a:xfrm>
            <a:off x="1270424" y="4332829"/>
            <a:ext cx="10657720" cy="830997"/>
          </a:xfrm>
          <a:prstGeom prst="rect">
            <a:avLst/>
          </a:prstGeom>
          <a:noFill/>
        </p:spPr>
        <p:txBody>
          <a:bodyPr wrap="square" rtlCol="0">
            <a:spAutoFit/>
          </a:bodyPr>
          <a:lstStyle/>
          <a:p>
            <a:r>
              <a:rPr lang="es-ES" sz="2400" b="1" dirty="0">
                <a:solidFill>
                  <a:schemeClr val="accent1">
                    <a:lumMod val="50000"/>
                  </a:schemeClr>
                </a:solidFill>
                <a:latin typeface="+mj-lt"/>
              </a:rPr>
              <a:t>Las tiendas están cerradas. Sin embargo, </a:t>
            </a:r>
            <a:r>
              <a:rPr lang="es-ES" sz="2400" b="1" u="sng" dirty="0">
                <a:solidFill>
                  <a:schemeClr val="accent1">
                    <a:lumMod val="50000"/>
                  </a:schemeClr>
                </a:solidFill>
                <a:latin typeface="+mj-lt"/>
              </a:rPr>
              <a:t>tenemos calor</a:t>
            </a:r>
            <a:r>
              <a:rPr lang="es-ES" sz="2400" b="1" dirty="0">
                <a:solidFill>
                  <a:schemeClr val="accent1">
                    <a:lumMod val="50000"/>
                  </a:schemeClr>
                </a:solidFill>
                <a:latin typeface="+mj-lt"/>
              </a:rPr>
              <a:t>, así que vamos a ir a la playa.</a:t>
            </a:r>
            <a:endParaRPr lang="en-GB" sz="2400" b="1" dirty="0">
              <a:solidFill>
                <a:schemeClr val="accent1">
                  <a:lumMod val="50000"/>
                </a:schemeClr>
              </a:solidFill>
              <a:latin typeface="+mj-lt"/>
            </a:endParaRPr>
          </a:p>
        </p:txBody>
      </p:sp>
      <p:sp>
        <p:nvSpPr>
          <p:cNvPr id="11" name="TextBox 10">
            <a:extLst>
              <a:ext uri="{FF2B5EF4-FFF2-40B4-BE49-F238E27FC236}">
                <a16:creationId xmlns:a16="http://schemas.microsoft.com/office/drawing/2014/main" id="{51700895-D8AD-4CF6-8450-C050F6C03510}"/>
              </a:ext>
            </a:extLst>
          </p:cNvPr>
          <p:cNvSpPr txBox="1"/>
          <p:nvPr/>
        </p:nvSpPr>
        <p:spPr>
          <a:xfrm>
            <a:off x="1209940" y="1671699"/>
            <a:ext cx="9386561" cy="461665"/>
          </a:xfrm>
          <a:prstGeom prst="rect">
            <a:avLst/>
          </a:prstGeom>
          <a:noFill/>
        </p:spPr>
        <p:txBody>
          <a:bodyPr wrap="square" rtlCol="0">
            <a:spAutoFit/>
          </a:bodyPr>
          <a:lstStyle/>
          <a:p>
            <a:r>
              <a:rPr lang="en-GB" sz="2400" i="1" dirty="0">
                <a:solidFill>
                  <a:schemeClr val="accent1">
                    <a:lumMod val="50000"/>
                  </a:schemeClr>
                </a:solidFill>
                <a:latin typeface="+mj-lt"/>
              </a:rPr>
              <a:t>___________ is a problem in class.</a:t>
            </a:r>
          </a:p>
        </p:txBody>
      </p:sp>
      <p:sp>
        <p:nvSpPr>
          <p:cNvPr id="12" name="TextBox 11">
            <a:extLst>
              <a:ext uri="{FF2B5EF4-FFF2-40B4-BE49-F238E27FC236}">
                <a16:creationId xmlns:a16="http://schemas.microsoft.com/office/drawing/2014/main" id="{97B1B207-E1CF-4C04-B3C5-1A66F9187772}"/>
              </a:ext>
            </a:extLst>
          </p:cNvPr>
          <p:cNvSpPr txBox="1"/>
          <p:nvPr/>
        </p:nvSpPr>
        <p:spPr>
          <a:xfrm>
            <a:off x="1209940" y="2673156"/>
            <a:ext cx="8215971" cy="461665"/>
          </a:xfrm>
          <a:prstGeom prst="rect">
            <a:avLst/>
          </a:prstGeom>
          <a:noFill/>
        </p:spPr>
        <p:txBody>
          <a:bodyPr wrap="square" rtlCol="0">
            <a:spAutoFit/>
          </a:bodyPr>
          <a:lstStyle/>
          <a:p>
            <a:r>
              <a:rPr lang="en-GB" sz="2400" i="1" dirty="0">
                <a:solidFill>
                  <a:schemeClr val="accent1">
                    <a:lumMod val="50000"/>
                  </a:schemeClr>
                </a:solidFill>
                <a:latin typeface="+mj-lt"/>
              </a:rPr>
              <a:t>The theatre is finally open, but now _______________!</a:t>
            </a:r>
          </a:p>
        </p:txBody>
      </p:sp>
      <p:sp>
        <p:nvSpPr>
          <p:cNvPr id="13" name="TextBox 12">
            <a:extLst>
              <a:ext uri="{FF2B5EF4-FFF2-40B4-BE49-F238E27FC236}">
                <a16:creationId xmlns:a16="http://schemas.microsoft.com/office/drawing/2014/main" id="{2652E31B-814D-45F6-88D3-CE33641EB2D3}"/>
              </a:ext>
            </a:extLst>
          </p:cNvPr>
          <p:cNvSpPr txBox="1"/>
          <p:nvPr/>
        </p:nvSpPr>
        <p:spPr>
          <a:xfrm>
            <a:off x="1270424" y="5091602"/>
            <a:ext cx="8940801" cy="830997"/>
          </a:xfrm>
          <a:prstGeom prst="rect">
            <a:avLst/>
          </a:prstGeom>
          <a:noFill/>
        </p:spPr>
        <p:txBody>
          <a:bodyPr wrap="square" rtlCol="0">
            <a:spAutoFit/>
          </a:bodyPr>
          <a:lstStyle/>
          <a:p>
            <a:r>
              <a:rPr lang="en-GB" sz="2400" i="1" dirty="0">
                <a:solidFill>
                  <a:schemeClr val="accent1">
                    <a:lumMod val="50000"/>
                  </a:schemeClr>
                </a:solidFill>
                <a:latin typeface="+mj-lt"/>
              </a:rPr>
              <a:t>The shops are closed. However,____________, so we are going to go to the beach.</a:t>
            </a:r>
          </a:p>
        </p:txBody>
      </p:sp>
      <p:sp>
        <p:nvSpPr>
          <p:cNvPr id="14" name="TextBox 13">
            <a:extLst>
              <a:ext uri="{FF2B5EF4-FFF2-40B4-BE49-F238E27FC236}">
                <a16:creationId xmlns:a16="http://schemas.microsoft.com/office/drawing/2014/main" id="{A1CD4267-EC1E-4F64-9F45-CF7C74DB5424}"/>
              </a:ext>
            </a:extLst>
          </p:cNvPr>
          <p:cNvSpPr txBox="1"/>
          <p:nvPr/>
        </p:nvSpPr>
        <p:spPr>
          <a:xfrm>
            <a:off x="1270424" y="3377571"/>
            <a:ext cx="8940801" cy="461665"/>
          </a:xfrm>
          <a:prstGeom prst="rect">
            <a:avLst/>
          </a:prstGeom>
          <a:noFill/>
        </p:spPr>
        <p:txBody>
          <a:bodyPr wrap="square" rtlCol="0">
            <a:spAutoFit/>
          </a:bodyPr>
          <a:lstStyle/>
          <a:p>
            <a:r>
              <a:rPr lang="es-ES" sz="2400" b="1" dirty="0">
                <a:solidFill>
                  <a:schemeClr val="accent1">
                    <a:lumMod val="50000"/>
                  </a:schemeClr>
                </a:solidFill>
                <a:latin typeface="+mj-lt"/>
              </a:rPr>
              <a:t>El </a:t>
            </a:r>
            <a:r>
              <a:rPr lang="es-ES" sz="2400" b="1" u="sng" dirty="0">
                <a:solidFill>
                  <a:schemeClr val="accent1">
                    <a:lumMod val="50000"/>
                  </a:schemeClr>
                </a:solidFill>
                <a:latin typeface="+mj-lt"/>
              </a:rPr>
              <a:t>calor</a:t>
            </a:r>
            <a:r>
              <a:rPr lang="es-ES" sz="2400" b="1" dirty="0">
                <a:solidFill>
                  <a:schemeClr val="accent1">
                    <a:lumMod val="50000"/>
                  </a:schemeClr>
                </a:solidFill>
                <a:latin typeface="+mj-lt"/>
              </a:rPr>
              <a:t> hoy es intenso. ¿Dónde están las bebidas?</a:t>
            </a:r>
            <a:endParaRPr lang="en-GB" sz="2400" b="1" dirty="0">
              <a:solidFill>
                <a:schemeClr val="accent1">
                  <a:lumMod val="50000"/>
                </a:schemeClr>
              </a:solidFill>
              <a:latin typeface="+mj-lt"/>
            </a:endParaRPr>
          </a:p>
        </p:txBody>
      </p:sp>
      <p:sp>
        <p:nvSpPr>
          <p:cNvPr id="15" name="TextBox 14">
            <a:extLst>
              <a:ext uri="{FF2B5EF4-FFF2-40B4-BE49-F238E27FC236}">
                <a16:creationId xmlns:a16="http://schemas.microsoft.com/office/drawing/2014/main" id="{E2C8CE7D-BD9E-4E39-A780-C9819AB79743}"/>
              </a:ext>
            </a:extLst>
          </p:cNvPr>
          <p:cNvSpPr txBox="1"/>
          <p:nvPr/>
        </p:nvSpPr>
        <p:spPr>
          <a:xfrm>
            <a:off x="1270424" y="3828375"/>
            <a:ext cx="8940801" cy="461665"/>
          </a:xfrm>
          <a:prstGeom prst="rect">
            <a:avLst/>
          </a:prstGeom>
          <a:noFill/>
        </p:spPr>
        <p:txBody>
          <a:bodyPr wrap="square" rtlCol="0">
            <a:spAutoFit/>
          </a:bodyPr>
          <a:lstStyle/>
          <a:p>
            <a:r>
              <a:rPr lang="en-GB" sz="2400" i="1" dirty="0">
                <a:solidFill>
                  <a:schemeClr val="accent1">
                    <a:lumMod val="50000"/>
                  </a:schemeClr>
                </a:solidFill>
                <a:latin typeface="+mj-lt"/>
              </a:rPr>
              <a:t>The ________ today is intense. Where are the drinks?</a:t>
            </a:r>
          </a:p>
        </p:txBody>
      </p:sp>
      <p:sp>
        <p:nvSpPr>
          <p:cNvPr id="28" name="Action Button: Custom 30">
            <a:hlinkClick r:id="" action="ppaction://noaction" highlightClick="1"/>
            <a:extLst>
              <a:ext uri="{FF2B5EF4-FFF2-40B4-BE49-F238E27FC236}">
                <a16:creationId xmlns:a16="http://schemas.microsoft.com/office/drawing/2014/main" id="{918FE62C-540B-4168-8712-7E464D4DDC3B}"/>
              </a:ext>
            </a:extLst>
          </p:cNvPr>
          <p:cNvSpPr/>
          <p:nvPr/>
        </p:nvSpPr>
        <p:spPr>
          <a:xfrm>
            <a:off x="729986" y="1239877"/>
            <a:ext cx="355003" cy="320251"/>
          </a:xfrm>
          <a:prstGeom prst="actionButtonBlank">
            <a:avLst/>
          </a:prstGeom>
          <a:solidFill>
            <a:schemeClr val="accent3">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mj-lt"/>
              </a:rPr>
              <a:t>5</a:t>
            </a:r>
          </a:p>
        </p:txBody>
      </p:sp>
      <p:sp>
        <p:nvSpPr>
          <p:cNvPr id="29" name="Action Button: Custom 31">
            <a:hlinkClick r:id="" action="ppaction://noaction" highlightClick="1"/>
            <a:extLst>
              <a:ext uri="{FF2B5EF4-FFF2-40B4-BE49-F238E27FC236}">
                <a16:creationId xmlns:a16="http://schemas.microsoft.com/office/drawing/2014/main" id="{2E811980-2DF9-409E-9F71-59433E844BA6}"/>
              </a:ext>
            </a:extLst>
          </p:cNvPr>
          <p:cNvSpPr/>
          <p:nvPr/>
        </p:nvSpPr>
        <p:spPr>
          <a:xfrm>
            <a:off x="729986" y="3442848"/>
            <a:ext cx="355003" cy="320251"/>
          </a:xfrm>
          <a:prstGeom prst="actionButtonBlank">
            <a:avLst/>
          </a:prstGeom>
          <a:solidFill>
            <a:schemeClr val="accent3">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mj-lt"/>
              </a:rPr>
              <a:t>6</a:t>
            </a:r>
          </a:p>
        </p:txBody>
      </p:sp>
      <p:sp>
        <p:nvSpPr>
          <p:cNvPr id="17"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3" name="Rectangle 2"/>
          <p:cNvSpPr/>
          <p:nvPr/>
        </p:nvSpPr>
        <p:spPr>
          <a:xfrm>
            <a:off x="1270424" y="1657093"/>
            <a:ext cx="1741182" cy="461665"/>
          </a:xfrm>
          <a:prstGeom prst="rect">
            <a:avLst/>
          </a:prstGeom>
        </p:spPr>
        <p:txBody>
          <a:bodyPr wrap="none">
            <a:spAutoFit/>
          </a:bodyPr>
          <a:lstStyle/>
          <a:p>
            <a:r>
              <a:rPr lang="en-GB" sz="2400" b="1" i="1" dirty="0">
                <a:solidFill>
                  <a:srgbClr val="EE6000"/>
                </a:solidFill>
              </a:rPr>
              <a:t>Sleepiness</a:t>
            </a:r>
            <a:endParaRPr lang="en-GB" sz="2400" dirty="0"/>
          </a:p>
        </p:txBody>
      </p:sp>
      <p:sp>
        <p:nvSpPr>
          <p:cNvPr id="7" name="Rectangle 6"/>
          <p:cNvSpPr/>
          <p:nvPr/>
        </p:nvSpPr>
        <p:spPr>
          <a:xfrm>
            <a:off x="6494199" y="2663679"/>
            <a:ext cx="2400016" cy="461665"/>
          </a:xfrm>
          <a:prstGeom prst="rect">
            <a:avLst/>
          </a:prstGeom>
        </p:spPr>
        <p:txBody>
          <a:bodyPr wrap="none">
            <a:spAutoFit/>
          </a:bodyPr>
          <a:lstStyle/>
          <a:p>
            <a:r>
              <a:rPr lang="en-GB" sz="2400" b="1" i="1" dirty="0">
                <a:solidFill>
                  <a:srgbClr val="EE6000"/>
                </a:solidFill>
              </a:rPr>
              <a:t>you are sleepy</a:t>
            </a:r>
            <a:endParaRPr lang="en-GB" sz="2400" dirty="0"/>
          </a:p>
        </p:txBody>
      </p:sp>
      <p:sp>
        <p:nvSpPr>
          <p:cNvPr id="16" name="Rectangle 15"/>
          <p:cNvSpPr/>
          <p:nvPr/>
        </p:nvSpPr>
        <p:spPr>
          <a:xfrm>
            <a:off x="2141015" y="3809661"/>
            <a:ext cx="947695" cy="461665"/>
          </a:xfrm>
          <a:prstGeom prst="rect">
            <a:avLst/>
          </a:prstGeom>
        </p:spPr>
        <p:txBody>
          <a:bodyPr wrap="none">
            <a:spAutoFit/>
          </a:bodyPr>
          <a:lstStyle/>
          <a:p>
            <a:r>
              <a:rPr lang="en-GB" sz="2400" b="1" i="1" dirty="0">
                <a:solidFill>
                  <a:srgbClr val="EE6000"/>
                </a:solidFill>
              </a:rPr>
              <a:t>heat</a:t>
            </a:r>
            <a:r>
              <a:rPr lang="en-GB" sz="2400" i="1" dirty="0">
                <a:solidFill>
                  <a:schemeClr val="accent1">
                    <a:lumMod val="50000"/>
                  </a:schemeClr>
                </a:solidFill>
              </a:rPr>
              <a:t> </a:t>
            </a:r>
            <a:endParaRPr lang="en-GB" sz="2400" dirty="0"/>
          </a:p>
        </p:txBody>
      </p:sp>
      <p:sp>
        <p:nvSpPr>
          <p:cNvPr id="18" name="Rectangle 17"/>
          <p:cNvSpPr/>
          <p:nvPr/>
        </p:nvSpPr>
        <p:spPr>
          <a:xfrm>
            <a:off x="6082854" y="5062127"/>
            <a:ext cx="1774845" cy="461665"/>
          </a:xfrm>
          <a:prstGeom prst="rect">
            <a:avLst/>
          </a:prstGeom>
        </p:spPr>
        <p:txBody>
          <a:bodyPr wrap="none">
            <a:spAutoFit/>
          </a:bodyPr>
          <a:lstStyle/>
          <a:p>
            <a:r>
              <a:rPr lang="en-GB" sz="2400" b="1" i="1" dirty="0">
                <a:solidFill>
                  <a:srgbClr val="EE6000"/>
                </a:solidFill>
              </a:rPr>
              <a:t>we are hot</a:t>
            </a:r>
            <a:endParaRPr lang="en-GB" sz="2400" dirty="0"/>
          </a:p>
        </p:txBody>
      </p:sp>
      <p:sp>
        <p:nvSpPr>
          <p:cNvPr id="22" name="TextBox 21"/>
          <p:cNvSpPr txBox="1"/>
          <p:nvPr/>
        </p:nvSpPr>
        <p:spPr>
          <a:xfrm>
            <a:off x="11188700" y="739377"/>
            <a:ext cx="1003300" cy="461665"/>
          </a:xfrm>
          <a:prstGeom prst="rect">
            <a:avLst/>
          </a:prstGeom>
          <a:noFill/>
        </p:spPr>
        <p:txBody>
          <a:bodyPr wrap="square" rtlCol="0">
            <a:spAutoFit/>
          </a:bodyPr>
          <a:lstStyle/>
          <a:p>
            <a:pPr algn="l"/>
            <a:r>
              <a:rPr lang="en-GB" sz="2400" dirty="0">
                <a:solidFill>
                  <a:schemeClr val="accent5">
                    <a:lumMod val="50000"/>
                  </a:schemeClr>
                </a:solidFill>
              </a:rPr>
              <a:t>[3/3]</a:t>
            </a:r>
          </a:p>
        </p:txBody>
      </p:sp>
    </p:spTree>
    <p:extLst>
      <p:ext uri="{BB962C8B-B14F-4D97-AF65-F5344CB8AC3E}">
        <p14:creationId xmlns:p14="http://schemas.microsoft.com/office/powerpoint/2010/main" val="134068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6"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10" name="TextBox 9"/>
          <p:cNvSpPr txBox="1"/>
          <p:nvPr/>
        </p:nvSpPr>
        <p:spPr>
          <a:xfrm>
            <a:off x="2658573" y="1620246"/>
            <a:ext cx="27555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crecer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p:cNvSpPr txBox="1"/>
          <p:nvPr/>
        </p:nvSpPr>
        <p:spPr>
          <a:xfrm>
            <a:off x="2658572" y="5159441"/>
            <a:ext cx="27555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ganar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p:cNvSpPr txBox="1"/>
          <p:nvPr/>
        </p:nvSpPr>
        <p:spPr>
          <a:xfrm>
            <a:off x="9235559" y="1460854"/>
            <a:ext cx="12232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dice</a:t>
            </a:r>
          </a:p>
        </p:txBody>
      </p:sp>
      <p:sp>
        <p:nvSpPr>
          <p:cNvPr id="14" name="TextBox 13"/>
          <p:cNvSpPr txBox="1"/>
          <p:nvPr/>
        </p:nvSpPr>
        <p:spPr>
          <a:xfrm>
            <a:off x="9426532" y="5169389"/>
            <a:ext cx="17025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vida</a:t>
            </a:r>
          </a:p>
        </p:txBody>
      </p:sp>
      <p:sp>
        <p:nvSpPr>
          <p:cNvPr id="20" name="TextBox 19"/>
          <p:cNvSpPr txBox="1"/>
          <p:nvPr/>
        </p:nvSpPr>
        <p:spPr>
          <a:xfrm>
            <a:off x="2658572" y="3534873"/>
            <a:ext cx="14000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mejor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13">
            <a:extLst>
              <a:ext uri="{FF2B5EF4-FFF2-40B4-BE49-F238E27FC236}">
                <a16:creationId xmlns:a16="http://schemas.microsoft.com/office/drawing/2014/main" id="{A8E9E737-46AB-4F4A-8D31-937B64EFFEFE}"/>
              </a:ext>
            </a:extLst>
          </p:cNvPr>
          <p:cNvSpPr txBox="1"/>
          <p:nvPr/>
        </p:nvSpPr>
        <p:spPr>
          <a:xfrm>
            <a:off x="9381783" y="3544820"/>
            <a:ext cx="130803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más</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CuadroTexto 30">
            <a:extLst>
              <a:ext uri="{FF2B5EF4-FFF2-40B4-BE49-F238E27FC236}">
                <a16:creationId xmlns:a16="http://schemas.microsoft.com/office/drawing/2014/main" id="{2427DDCD-2F90-DF4C-AB5D-8362AB792C7F}"/>
              </a:ext>
            </a:extLst>
          </p:cNvPr>
          <p:cNvSpPr txBox="1"/>
          <p:nvPr/>
        </p:nvSpPr>
        <p:spPr>
          <a:xfrm>
            <a:off x="701761" y="2637119"/>
            <a:ext cx="2475358" cy="400110"/>
          </a:xfrm>
          <a:prstGeom prst="rect">
            <a:avLst/>
          </a:prstGeom>
          <a:noFill/>
        </p:spPr>
        <p:txBody>
          <a:bodyPr wrap="none" rtlCol="0">
            <a:spAutoFit/>
          </a:bodyPr>
          <a:lstStyle/>
          <a:p>
            <a:pPr algn="l"/>
            <a:r>
              <a:rPr lang="x-none" sz="2000" dirty="0">
                <a:solidFill>
                  <a:schemeClr val="accent5">
                    <a:lumMod val="50000"/>
                  </a:schemeClr>
                </a:solidFill>
              </a:rPr>
              <a:t>[</a:t>
            </a:r>
            <a:r>
              <a:rPr lang="x-none" sz="2000" dirty="0">
                <a:solidFill>
                  <a:schemeClr val="accent5">
                    <a:lumMod val="50000"/>
                  </a:schemeClr>
                </a:solidFill>
                <a:highlight>
                  <a:srgbClr val="E3EAFD"/>
                </a:highlight>
              </a:rPr>
              <a:t>to </a:t>
            </a:r>
            <a:r>
              <a:rPr lang="x-none" sz="2000" dirty="0" smtClean="0">
                <a:solidFill>
                  <a:schemeClr val="accent5">
                    <a:lumMod val="50000"/>
                  </a:schemeClr>
                </a:solidFill>
                <a:highlight>
                  <a:srgbClr val="E3EAFD"/>
                </a:highlight>
              </a:rPr>
              <a:t>grow</a:t>
            </a:r>
            <a:r>
              <a:rPr lang="en-GB" sz="2000" dirty="0" smtClean="0">
                <a:solidFill>
                  <a:schemeClr val="accent5">
                    <a:lumMod val="50000"/>
                  </a:schemeClr>
                </a:solidFill>
                <a:highlight>
                  <a:srgbClr val="E3EAFD"/>
                </a:highlight>
              </a:rPr>
              <a:t>, growing</a:t>
            </a:r>
            <a:r>
              <a:rPr lang="x-none" sz="2000" dirty="0" smtClean="0">
                <a:solidFill>
                  <a:schemeClr val="accent5">
                    <a:lumMod val="50000"/>
                  </a:schemeClr>
                </a:solidFill>
              </a:rPr>
              <a:t>]</a:t>
            </a:r>
            <a:endParaRPr lang="x-none" sz="2000" dirty="0">
              <a:solidFill>
                <a:schemeClr val="accent5">
                  <a:lumMod val="50000"/>
                </a:schemeClr>
              </a:solidFill>
            </a:endParaRPr>
          </a:p>
        </p:txBody>
      </p:sp>
      <p:sp>
        <p:nvSpPr>
          <p:cNvPr id="36" name="CuadroTexto 35">
            <a:extLst>
              <a:ext uri="{FF2B5EF4-FFF2-40B4-BE49-F238E27FC236}">
                <a16:creationId xmlns:a16="http://schemas.microsoft.com/office/drawing/2014/main" id="{73B30749-54F2-D44E-8890-C57C638B6AC7}"/>
              </a:ext>
            </a:extLst>
          </p:cNvPr>
          <p:cNvSpPr txBox="1"/>
          <p:nvPr/>
        </p:nvSpPr>
        <p:spPr>
          <a:xfrm>
            <a:off x="285781" y="5861334"/>
            <a:ext cx="2153154" cy="400110"/>
          </a:xfrm>
          <a:prstGeom prst="rect">
            <a:avLst/>
          </a:prstGeom>
          <a:noFill/>
        </p:spPr>
        <p:txBody>
          <a:bodyPr wrap="none" rtlCol="0">
            <a:spAutoFit/>
          </a:bodyPr>
          <a:lstStyle/>
          <a:p>
            <a:pPr algn="l"/>
            <a:r>
              <a:rPr lang="x-none" sz="2000" dirty="0">
                <a:solidFill>
                  <a:schemeClr val="accent5">
                    <a:lumMod val="50000"/>
                  </a:schemeClr>
                </a:solidFill>
              </a:rPr>
              <a:t>[</a:t>
            </a:r>
            <a:r>
              <a:rPr lang="x-none" sz="2000" dirty="0">
                <a:solidFill>
                  <a:schemeClr val="accent5">
                    <a:lumMod val="50000"/>
                  </a:schemeClr>
                </a:solidFill>
                <a:highlight>
                  <a:srgbClr val="E3EAFD"/>
                </a:highlight>
              </a:rPr>
              <a:t>to win, to earn</a:t>
            </a:r>
            <a:r>
              <a:rPr lang="x-none" sz="2000" dirty="0">
                <a:solidFill>
                  <a:schemeClr val="accent5">
                    <a:lumMod val="50000"/>
                  </a:schemeClr>
                </a:solidFill>
              </a:rPr>
              <a:t>]</a:t>
            </a:r>
          </a:p>
        </p:txBody>
      </p:sp>
      <p:pic>
        <p:nvPicPr>
          <p:cNvPr id="8" name="Imagen 7">
            <a:extLst>
              <a:ext uri="{FF2B5EF4-FFF2-40B4-BE49-F238E27FC236}">
                <a16:creationId xmlns:a16="http://schemas.microsoft.com/office/drawing/2014/main" id="{7710CAD2-DE2A-2641-8380-915068D007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6080" y="1221873"/>
            <a:ext cx="2292558" cy="1381519"/>
          </a:xfrm>
          <a:prstGeom prst="rect">
            <a:avLst/>
          </a:prstGeom>
        </p:spPr>
      </p:pic>
      <p:pic>
        <p:nvPicPr>
          <p:cNvPr id="15" name="Imagen 14">
            <a:extLst>
              <a:ext uri="{FF2B5EF4-FFF2-40B4-BE49-F238E27FC236}">
                <a16:creationId xmlns:a16="http://schemas.microsoft.com/office/drawing/2014/main" id="{055B3D23-FBFB-8845-8EDF-6C31BA0411E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5208" y="3475588"/>
            <a:ext cx="1844842" cy="703346"/>
          </a:xfrm>
          <a:prstGeom prst="rect">
            <a:avLst/>
          </a:prstGeom>
        </p:spPr>
      </p:pic>
      <p:pic>
        <p:nvPicPr>
          <p:cNvPr id="17" name="Imagen 16">
            <a:extLst>
              <a:ext uri="{FF2B5EF4-FFF2-40B4-BE49-F238E27FC236}">
                <a16:creationId xmlns:a16="http://schemas.microsoft.com/office/drawing/2014/main" id="{DF778029-3A1A-E949-A1A0-A1B2CF165D5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6532" y="4469681"/>
            <a:ext cx="1391653" cy="1391653"/>
          </a:xfrm>
          <a:prstGeom prst="rect">
            <a:avLst/>
          </a:prstGeom>
        </p:spPr>
      </p:pic>
      <p:sp>
        <p:nvSpPr>
          <p:cNvPr id="40" name="Llamada ovalada 39">
            <a:extLst>
              <a:ext uri="{FF2B5EF4-FFF2-40B4-BE49-F238E27FC236}">
                <a16:creationId xmlns:a16="http://schemas.microsoft.com/office/drawing/2014/main" id="{5F645E13-597D-B44A-AC50-5E36EE7D58CF}"/>
              </a:ext>
            </a:extLst>
          </p:cNvPr>
          <p:cNvSpPr/>
          <p:nvPr/>
        </p:nvSpPr>
        <p:spPr>
          <a:xfrm>
            <a:off x="7061476" y="1551843"/>
            <a:ext cx="1620253" cy="879458"/>
          </a:xfrm>
          <a:prstGeom prst="wedgeEllipseCallout">
            <a:avLst>
              <a:gd name="adj1" fmla="val 68276"/>
              <a:gd name="adj2" fmla="val -864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dirty="0">
                <a:solidFill>
                  <a:srgbClr val="115076"/>
                </a:solidFill>
              </a:rPr>
              <a:t>She says</a:t>
            </a:r>
          </a:p>
        </p:txBody>
      </p:sp>
      <p:sp>
        <p:nvSpPr>
          <p:cNvPr id="41" name="Llamada ovalada 40">
            <a:extLst>
              <a:ext uri="{FF2B5EF4-FFF2-40B4-BE49-F238E27FC236}">
                <a16:creationId xmlns:a16="http://schemas.microsoft.com/office/drawing/2014/main" id="{8A5488F6-356E-644F-A350-3D260EECF940}"/>
              </a:ext>
            </a:extLst>
          </p:cNvPr>
          <p:cNvSpPr/>
          <p:nvPr/>
        </p:nvSpPr>
        <p:spPr>
          <a:xfrm>
            <a:off x="7025613" y="740788"/>
            <a:ext cx="1620253" cy="879458"/>
          </a:xfrm>
          <a:prstGeom prst="wedgeEllipseCallout">
            <a:avLst>
              <a:gd name="adj1" fmla="val 51444"/>
              <a:gd name="adj2" fmla="val -61538"/>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dirty="0">
                <a:solidFill>
                  <a:srgbClr val="115076"/>
                </a:solidFill>
              </a:rPr>
              <a:t>It says</a:t>
            </a:r>
          </a:p>
        </p:txBody>
      </p:sp>
      <p:sp>
        <p:nvSpPr>
          <p:cNvPr id="42" name="Llamada ovalada 41">
            <a:extLst>
              <a:ext uri="{FF2B5EF4-FFF2-40B4-BE49-F238E27FC236}">
                <a16:creationId xmlns:a16="http://schemas.microsoft.com/office/drawing/2014/main" id="{7C59A98D-482F-644D-AF25-EA20921F38FE}"/>
              </a:ext>
            </a:extLst>
          </p:cNvPr>
          <p:cNvSpPr/>
          <p:nvPr/>
        </p:nvSpPr>
        <p:spPr>
          <a:xfrm>
            <a:off x="5766474" y="1274222"/>
            <a:ext cx="1620253" cy="879458"/>
          </a:xfrm>
          <a:prstGeom prst="wedgeEllipse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dirty="0">
                <a:solidFill>
                  <a:srgbClr val="115076"/>
                </a:solidFill>
              </a:rPr>
              <a:t>He says</a:t>
            </a:r>
          </a:p>
        </p:txBody>
      </p:sp>
      <p:pic>
        <p:nvPicPr>
          <p:cNvPr id="23" name="Imagen 22">
            <a:extLst>
              <a:ext uri="{FF2B5EF4-FFF2-40B4-BE49-F238E27FC236}">
                <a16:creationId xmlns:a16="http://schemas.microsoft.com/office/drawing/2014/main" id="{75C386C3-B735-654D-BB1E-095E1EB5A65C}"/>
              </a:ext>
            </a:extLst>
          </p:cNvPr>
          <p:cNvPicPr>
            <a:picLocks noChangeAspect="1"/>
          </p:cNvPicPr>
          <p:nvPr/>
        </p:nvPicPr>
        <p:blipFill>
          <a:blip r:embed="rId7"/>
          <a:stretch>
            <a:fillRect/>
          </a:stretch>
        </p:blipFill>
        <p:spPr>
          <a:xfrm>
            <a:off x="6464306" y="3037229"/>
            <a:ext cx="1844842" cy="1844842"/>
          </a:xfrm>
          <a:prstGeom prst="rect">
            <a:avLst/>
          </a:prstGeom>
        </p:spPr>
      </p:pic>
      <p:pic>
        <p:nvPicPr>
          <p:cNvPr id="26" name="Imagen 25">
            <a:extLst>
              <a:ext uri="{FF2B5EF4-FFF2-40B4-BE49-F238E27FC236}">
                <a16:creationId xmlns:a16="http://schemas.microsoft.com/office/drawing/2014/main" id="{ADD22B75-CB81-CB49-8E1A-2C52609C30E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797373" y="5041665"/>
            <a:ext cx="1260615" cy="887235"/>
          </a:xfrm>
          <a:prstGeom prst="rect">
            <a:avLst/>
          </a:prstGeom>
        </p:spPr>
      </p:pic>
      <p:sp>
        <p:nvSpPr>
          <p:cNvPr id="27" name="CuadroTexto 26">
            <a:extLst>
              <a:ext uri="{FF2B5EF4-FFF2-40B4-BE49-F238E27FC236}">
                <a16:creationId xmlns:a16="http://schemas.microsoft.com/office/drawing/2014/main" id="{B0100C98-5C82-E046-9FDB-FACB88215107}"/>
              </a:ext>
            </a:extLst>
          </p:cNvPr>
          <p:cNvSpPr txBox="1"/>
          <p:nvPr/>
        </p:nvSpPr>
        <p:spPr>
          <a:xfrm>
            <a:off x="13330989" y="3400926"/>
            <a:ext cx="184731" cy="461665"/>
          </a:xfrm>
          <a:prstGeom prst="rect">
            <a:avLst/>
          </a:prstGeom>
          <a:noFill/>
        </p:spPr>
        <p:txBody>
          <a:bodyPr wrap="none" rtlCol="0">
            <a:spAutoFit/>
          </a:bodyPr>
          <a:lstStyle/>
          <a:p>
            <a:pPr algn="l"/>
            <a:endParaRPr lang="x-none" sz="2400" dirty="0">
              <a:solidFill>
                <a:schemeClr val="accent5">
                  <a:lumMod val="50000"/>
                </a:schemeClr>
              </a:solidFill>
            </a:endParaRPr>
          </a:p>
        </p:txBody>
      </p:sp>
      <p:sp>
        <p:nvSpPr>
          <p:cNvPr id="24"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48252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7"/>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2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2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1" nodeType="click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10">
                                            <p:txEl>
                                              <p:pRg st="0" end="0"/>
                                            </p:txEl>
                                          </p:spTgt>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1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1" nodeType="clickEffect">
                                  <p:stCondLst>
                                    <p:cond delay="0"/>
                                  </p:stCondLst>
                                  <p:childTnLst>
                                    <p:set>
                                      <p:cBhvr>
                                        <p:cTn id="98" dur="1" fill="hold">
                                          <p:stCondLst>
                                            <p:cond delay="0"/>
                                          </p:stCondLst>
                                        </p:cTn>
                                        <p:tgtEl>
                                          <p:spTgt spid="1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13"/>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1" nodeType="clickEffect">
                                  <p:stCondLst>
                                    <p:cond delay="0"/>
                                  </p:stCondLst>
                                  <p:childTnLst>
                                    <p:set>
                                      <p:cBhvr>
                                        <p:cTn id="106" dur="1" fill="hold">
                                          <p:stCondLst>
                                            <p:cond delay="0"/>
                                          </p:stCondLst>
                                        </p:cTn>
                                        <p:tgtEl>
                                          <p:spTgt spid="1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20"/>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1" nodeType="clickEffect">
                                  <p:stCondLst>
                                    <p:cond delay="0"/>
                                  </p:stCondLst>
                                  <p:childTnLst>
                                    <p:set>
                                      <p:cBhvr>
                                        <p:cTn id="114" dur="1" fill="hold">
                                          <p:stCondLst>
                                            <p:cond delay="0"/>
                                          </p:stCondLst>
                                        </p:cTn>
                                        <p:tgtEl>
                                          <p:spTgt spid="2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14"/>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1" nodeType="clickEffect">
                                  <p:stCondLst>
                                    <p:cond delay="0"/>
                                  </p:stCondLst>
                                  <p:childTnLst>
                                    <p:set>
                                      <p:cBhvr>
                                        <p:cTn id="1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11" grpId="0"/>
      <p:bldP spid="11" grpId="1"/>
      <p:bldP spid="13" grpId="0"/>
      <p:bldP spid="13" grpId="1"/>
      <p:bldP spid="14" grpId="0"/>
      <p:bldP spid="14" grpId="1"/>
      <p:bldP spid="20" grpId="0"/>
      <p:bldP spid="20" grpId="1"/>
      <p:bldP spid="34" grpId="0"/>
      <p:bldP spid="34" grpId="1"/>
      <p:bldP spid="31" grpId="0"/>
      <p:bldP spid="31" grpId="1"/>
      <p:bldP spid="36" grpId="0"/>
      <p:bldP spid="36" grpId="1"/>
      <p:bldP spid="40" grpId="0" animBg="1"/>
      <p:bldP spid="40" grpId="1" animBg="1"/>
      <p:bldP spid="41" grpId="0" animBg="1"/>
      <p:bldP spid="41" grpId="1" animBg="1"/>
      <p:bldP spid="42" grpId="0" animBg="1"/>
      <p:bldP spid="42"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856E4B-34EC-B143-8FC1-37E0D01E4497}"/>
              </a:ext>
            </a:extLst>
          </p:cNvPr>
          <p:cNvSpPr>
            <a:spLocks noGrp="1"/>
          </p:cNvSpPr>
          <p:nvPr>
            <p:ph type="title"/>
          </p:nvPr>
        </p:nvSpPr>
        <p:spPr>
          <a:xfrm>
            <a:off x="3776991" y="412633"/>
            <a:ext cx="4579961" cy="490378"/>
          </a:xfrm>
        </p:spPr>
        <p:txBody>
          <a:bodyPr>
            <a:normAutofit fontScale="90000"/>
          </a:bodyPr>
          <a:lstStyle/>
          <a:p>
            <a:r>
              <a:rPr lang="x-none" sz="3200" b="1" dirty="0"/>
              <a:t>Bolivia: un país diverso</a:t>
            </a:r>
          </a:p>
        </p:txBody>
      </p:sp>
      <p:sp>
        <p:nvSpPr>
          <p:cNvPr id="7" name="CuadroTexto 6">
            <a:extLst>
              <a:ext uri="{FF2B5EF4-FFF2-40B4-BE49-F238E27FC236}">
                <a16:creationId xmlns:a16="http://schemas.microsoft.com/office/drawing/2014/main" id="{D07F6A58-2404-2B43-82B2-D271FA3826DA}"/>
              </a:ext>
            </a:extLst>
          </p:cNvPr>
          <p:cNvSpPr txBox="1"/>
          <p:nvPr/>
        </p:nvSpPr>
        <p:spPr>
          <a:xfrm>
            <a:off x="882464" y="761060"/>
            <a:ext cx="8165432" cy="4893647"/>
          </a:xfrm>
          <a:prstGeom prst="rect">
            <a:avLst/>
          </a:prstGeom>
          <a:noFill/>
        </p:spPr>
        <p:txBody>
          <a:bodyPr wrap="square" rtlCol="0">
            <a:spAutoFit/>
          </a:bodyPr>
          <a:lstStyle/>
          <a:p>
            <a:r>
              <a:rPr lang="es-ES" sz="2400" b="1" i="1" dirty="0">
                <a:solidFill>
                  <a:schemeClr val="accent5">
                    <a:lumMod val="50000"/>
                  </a:schemeClr>
                </a:solidFill>
              </a:rPr>
              <a:t>Economía</a:t>
            </a:r>
          </a:p>
          <a:p>
            <a:endParaRPr lang="es-ES" sz="2400" dirty="0">
              <a:solidFill>
                <a:schemeClr val="accent5">
                  <a:lumMod val="50000"/>
                </a:schemeClr>
              </a:solidFill>
            </a:endParaRPr>
          </a:p>
          <a:p>
            <a:r>
              <a:rPr lang="es-ES" sz="2400" dirty="0">
                <a:solidFill>
                  <a:schemeClr val="accent5">
                    <a:lumMod val="50000"/>
                  </a:schemeClr>
                </a:solidFill>
              </a:rPr>
              <a:t>Muchos bolivianos trabajan en la agricultura, aunque ganan poco y el clima es muy variable. Otros trabajan en la minería*. Hay mucho debate sobre la protección de los recursos* naturales. Mucha gente dice que el país no debe exportar el gas natural y los minerales preciosos al extranjero.</a:t>
            </a:r>
          </a:p>
          <a:p>
            <a:endParaRPr lang="es-ES" sz="2400" dirty="0">
              <a:solidFill>
                <a:schemeClr val="accent5">
                  <a:lumMod val="50000"/>
                </a:schemeClr>
              </a:solidFill>
            </a:endParaRPr>
          </a:p>
          <a:p>
            <a:r>
              <a:rPr lang="es-ES" sz="2400" dirty="0">
                <a:solidFill>
                  <a:schemeClr val="accent5">
                    <a:lumMod val="50000"/>
                  </a:schemeClr>
                </a:solidFill>
              </a:rPr>
              <a:t>El turismo crece. Muchos turistas van a Bolivia para visitar el Salar de Uyuni, un desierto blanco, o para subir las montañas altas. Otros turistas van para ver las aguas del Lago Titicaca en la frontera con Perú.</a:t>
            </a:r>
          </a:p>
        </p:txBody>
      </p:sp>
      <p:pic>
        <p:nvPicPr>
          <p:cNvPr id="3" name="Imagen 2">
            <a:extLst>
              <a:ext uri="{FF2B5EF4-FFF2-40B4-BE49-F238E27FC236}">
                <a16:creationId xmlns:a16="http://schemas.microsoft.com/office/drawing/2014/main" id="{F1988116-3ABB-544E-8920-184AEE5B77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26947" y="1605710"/>
            <a:ext cx="2416342" cy="1610895"/>
          </a:xfrm>
          <a:prstGeom prst="rect">
            <a:avLst/>
          </a:prstGeom>
        </p:spPr>
      </p:pic>
      <p:pic>
        <p:nvPicPr>
          <p:cNvPr id="5" name="Imagen 4">
            <a:extLst>
              <a:ext uri="{FF2B5EF4-FFF2-40B4-BE49-F238E27FC236}">
                <a16:creationId xmlns:a16="http://schemas.microsoft.com/office/drawing/2014/main" id="{B3946E31-4A52-A246-9724-EC93F56D2BC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06447" y="3774754"/>
            <a:ext cx="2423452" cy="1817111"/>
          </a:xfrm>
          <a:prstGeom prst="rect">
            <a:avLst/>
          </a:prstGeom>
        </p:spPr>
      </p:pic>
      <p:sp>
        <p:nvSpPr>
          <p:cNvPr id="6" name="CuadroTexto 5">
            <a:extLst>
              <a:ext uri="{FF2B5EF4-FFF2-40B4-BE49-F238E27FC236}">
                <a16:creationId xmlns:a16="http://schemas.microsoft.com/office/drawing/2014/main" id="{51F233FE-2819-6549-AFC7-8A76D292DDC8}"/>
              </a:ext>
            </a:extLst>
          </p:cNvPr>
          <p:cNvSpPr txBox="1"/>
          <p:nvPr/>
        </p:nvSpPr>
        <p:spPr>
          <a:xfrm>
            <a:off x="9514640" y="3234289"/>
            <a:ext cx="2297424" cy="461665"/>
          </a:xfrm>
          <a:prstGeom prst="rect">
            <a:avLst/>
          </a:prstGeom>
          <a:noFill/>
        </p:spPr>
        <p:txBody>
          <a:bodyPr wrap="none" rtlCol="0">
            <a:spAutoFit/>
          </a:bodyPr>
          <a:lstStyle/>
          <a:p>
            <a:pPr algn="l"/>
            <a:r>
              <a:rPr lang="x-none" sz="2400" dirty="0">
                <a:solidFill>
                  <a:schemeClr val="accent5">
                    <a:lumMod val="50000"/>
                  </a:schemeClr>
                </a:solidFill>
              </a:rPr>
              <a:t>Salar de Uyuni</a:t>
            </a:r>
          </a:p>
        </p:txBody>
      </p:sp>
      <p:sp>
        <p:nvSpPr>
          <p:cNvPr id="10" name="CuadroTexto 9">
            <a:extLst>
              <a:ext uri="{FF2B5EF4-FFF2-40B4-BE49-F238E27FC236}">
                <a16:creationId xmlns:a16="http://schemas.microsoft.com/office/drawing/2014/main" id="{EA5F0EA6-B3FF-9242-9EB9-8ECFD1A178FC}"/>
              </a:ext>
            </a:extLst>
          </p:cNvPr>
          <p:cNvSpPr txBox="1"/>
          <p:nvPr/>
        </p:nvSpPr>
        <p:spPr>
          <a:xfrm>
            <a:off x="9514640" y="5691531"/>
            <a:ext cx="2206053" cy="461665"/>
          </a:xfrm>
          <a:prstGeom prst="rect">
            <a:avLst/>
          </a:prstGeom>
          <a:noFill/>
        </p:spPr>
        <p:txBody>
          <a:bodyPr wrap="none" rtlCol="0">
            <a:spAutoFit/>
          </a:bodyPr>
          <a:lstStyle/>
          <a:p>
            <a:pPr algn="l"/>
            <a:r>
              <a:rPr lang="x-none" sz="2400" dirty="0">
                <a:solidFill>
                  <a:schemeClr val="accent5">
                    <a:lumMod val="50000"/>
                  </a:schemeClr>
                </a:solidFill>
              </a:rPr>
              <a:t>Lago Titicaca</a:t>
            </a:r>
          </a:p>
        </p:txBody>
      </p:sp>
      <p:sp>
        <p:nvSpPr>
          <p:cNvPr id="9" name="Rounded Rectangle 11">
            <a:extLst>
              <a:ext uri="{FF2B5EF4-FFF2-40B4-BE49-F238E27FC236}">
                <a16:creationId xmlns:a16="http://schemas.microsoft.com/office/drawing/2014/main" id="{A316DD52-7894-4A75-969C-CA0645DA2978}"/>
              </a:ext>
            </a:extLst>
          </p:cNvPr>
          <p:cNvSpPr/>
          <p:nvPr/>
        </p:nvSpPr>
        <p:spPr>
          <a:xfrm>
            <a:off x="9620518" y="258166"/>
            <a:ext cx="230762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escuchar</a:t>
            </a:r>
          </a:p>
        </p:txBody>
      </p:sp>
      <p:sp>
        <p:nvSpPr>
          <p:cNvPr id="8" name="TextBox 7"/>
          <p:cNvSpPr txBox="1"/>
          <p:nvPr/>
        </p:nvSpPr>
        <p:spPr>
          <a:xfrm>
            <a:off x="4713669" y="5835800"/>
            <a:ext cx="4906849" cy="400110"/>
          </a:xfrm>
          <a:prstGeom prst="rect">
            <a:avLst/>
          </a:prstGeom>
          <a:noFill/>
        </p:spPr>
        <p:txBody>
          <a:bodyPr wrap="square" rtlCol="0">
            <a:spAutoFit/>
          </a:bodyPr>
          <a:lstStyle/>
          <a:p>
            <a:pPr algn="l"/>
            <a:r>
              <a:rPr lang="en-GB" sz="2000" dirty="0">
                <a:solidFill>
                  <a:schemeClr val="accent5">
                    <a:lumMod val="50000"/>
                  </a:schemeClr>
                </a:solidFill>
              </a:rPr>
              <a:t>*minería = mining; recurso = resource</a:t>
            </a:r>
          </a:p>
        </p:txBody>
      </p:sp>
      <p:sp>
        <p:nvSpPr>
          <p:cNvPr id="17" name="Rounded Rectangle 16"/>
          <p:cNvSpPr/>
          <p:nvPr/>
        </p:nvSpPr>
        <p:spPr>
          <a:xfrm>
            <a:off x="10792496" y="758751"/>
            <a:ext cx="1246610" cy="175262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Custom 22">
            <a:hlinkClick r:id="" action="ppaction://noaction" highlightClick="1">
              <a:snd r:embed="rId7" name="1. Muchos bolivianos... .wav"/>
            </a:hlinkClick>
            <a:extLst>
              <a:ext uri="{FF2B5EF4-FFF2-40B4-BE49-F238E27FC236}">
                <a16:creationId xmlns:a16="http://schemas.microsoft.com/office/drawing/2014/main" id="{09DA4AF6-A2B0-4CE0-B700-698ECA3B6A4A}"/>
              </a:ext>
            </a:extLst>
          </p:cNvPr>
          <p:cNvSpPr/>
          <p:nvPr/>
        </p:nvSpPr>
        <p:spPr>
          <a:xfrm>
            <a:off x="10964501" y="884529"/>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2" name="Action Button: Custom 22">
            <a:hlinkClick r:id="" action="ppaction://noaction" highlightClick="1">
              <a:snd r:embed="rId8" name="2. trabajan en la agricultura... .wav"/>
            </a:hlinkClick>
            <a:extLst>
              <a:ext uri="{FF2B5EF4-FFF2-40B4-BE49-F238E27FC236}">
                <a16:creationId xmlns:a16="http://schemas.microsoft.com/office/drawing/2014/main" id="{0C590E1F-AFEA-4D96-B1FF-F97110FBD991}"/>
              </a:ext>
            </a:extLst>
          </p:cNvPr>
          <p:cNvSpPr/>
          <p:nvPr/>
        </p:nvSpPr>
        <p:spPr>
          <a:xfrm>
            <a:off x="10981397" y="1398690"/>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3" name="Action Button: Custom 22">
            <a:hlinkClick r:id="" action="ppaction://noaction" highlightClick="1">
              <a:snd r:embed="rId9" name="3. dice que el país... .wav"/>
            </a:hlinkClick>
            <a:extLst>
              <a:ext uri="{FF2B5EF4-FFF2-40B4-BE49-F238E27FC236}">
                <a16:creationId xmlns:a16="http://schemas.microsoft.com/office/drawing/2014/main" id="{15D543C8-AC15-433D-A8D6-B4110A6AC825}"/>
              </a:ext>
            </a:extLst>
          </p:cNvPr>
          <p:cNvSpPr/>
          <p:nvPr/>
        </p:nvSpPr>
        <p:spPr>
          <a:xfrm>
            <a:off x="10981397" y="1912851"/>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4" name="Action Button: Custom 22">
            <a:hlinkClick r:id="" action="ppaction://noaction" highlightClick="1">
              <a:snd r:embed="rId10" name="4. crece. Muchos turistas van a Bolivia para… .wav"/>
            </a:hlinkClick>
            <a:extLst>
              <a:ext uri="{FF2B5EF4-FFF2-40B4-BE49-F238E27FC236}">
                <a16:creationId xmlns:a16="http://schemas.microsoft.com/office/drawing/2014/main" id="{1AA461F4-44CB-4612-9E63-60775350EED3}"/>
              </a:ext>
            </a:extLst>
          </p:cNvPr>
          <p:cNvSpPr/>
          <p:nvPr/>
        </p:nvSpPr>
        <p:spPr>
          <a:xfrm>
            <a:off x="11455901" y="884529"/>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5" name="Action Button: Custom 22">
            <a:hlinkClick r:id="" action="ppaction://noaction" highlightClick="1">
              <a:snd r:embed="rId11" name="5. visitar el Salar de Uyuni, un desierto blanco, o para… .wav"/>
            </a:hlinkClick>
            <a:extLst>
              <a:ext uri="{FF2B5EF4-FFF2-40B4-BE49-F238E27FC236}">
                <a16:creationId xmlns:a16="http://schemas.microsoft.com/office/drawing/2014/main" id="{3ABF932E-3D9E-4EA9-B9F4-629CB73D71F5}"/>
              </a:ext>
            </a:extLst>
          </p:cNvPr>
          <p:cNvSpPr/>
          <p:nvPr/>
        </p:nvSpPr>
        <p:spPr>
          <a:xfrm>
            <a:off x="11472797" y="1398690"/>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6" name="Action Button: Custom 22">
            <a:hlinkClick r:id="" action="ppaction://noaction" highlightClick="1">
              <a:snd r:embed="rId12" name="6. subir las montañas altas.... .wav"/>
            </a:hlinkClick>
            <a:extLst>
              <a:ext uri="{FF2B5EF4-FFF2-40B4-BE49-F238E27FC236}">
                <a16:creationId xmlns:a16="http://schemas.microsoft.com/office/drawing/2014/main" id="{11FA2C34-6524-4977-927C-E3E035AE81E5}"/>
              </a:ext>
            </a:extLst>
          </p:cNvPr>
          <p:cNvSpPr/>
          <p:nvPr/>
        </p:nvSpPr>
        <p:spPr>
          <a:xfrm>
            <a:off x="11472797" y="1912851"/>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4" name="Third mini text desierto blanc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826090" y="877431"/>
            <a:ext cx="609600" cy="609600"/>
          </a:xfrm>
          <a:prstGeom prst="rect">
            <a:avLst/>
          </a:prstGeom>
        </p:spPr>
      </p:pic>
    </p:spTree>
    <p:extLst>
      <p:ext uri="{BB962C8B-B14F-4D97-AF65-F5344CB8AC3E}">
        <p14:creationId xmlns:p14="http://schemas.microsoft.com/office/powerpoint/2010/main" val="6077394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2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6" name="Title 1"/>
          <p:cNvSpPr txBox="1">
            <a:spLocks/>
          </p:cNvSpPr>
          <p:nvPr/>
        </p:nvSpPr>
        <p:spPr>
          <a:xfrm>
            <a:off x="268942" y="5148764"/>
            <a:ext cx="11512202" cy="917529"/>
          </a:xfrm>
          <a:prstGeom prst="rect">
            <a:avLst/>
          </a:prstGeom>
          <a:solidFill>
            <a:srgbClr val="EA5F00"/>
          </a:solidFill>
          <a:ln>
            <a:solidFill>
              <a:sysClr val="windowText" lastClr="000000"/>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r>
              <a:rPr kumimoji="0" lang="en-GB" sz="3000" b="0" i="0" u="none" strike="noStrike" kern="1200" cap="none" spc="0" normalizeH="0" baseline="0" noProof="0" dirty="0">
                <a:ln>
                  <a:noFill/>
                </a:ln>
                <a:solidFill>
                  <a:prstClr val="white"/>
                </a:solidFill>
                <a:effectLst/>
                <a:uLnTx/>
                <a:uFillTx/>
                <a:latin typeface="Century Gothic" panose="020F0302020204030204"/>
                <a:ea typeface="+mj-ea"/>
                <a:cs typeface="+mj-cs"/>
              </a:rPr>
              <a:t>-</a:t>
            </a:r>
            <a:r>
              <a:rPr kumimoji="0" lang="en-GB" sz="3000" b="1" i="0" u="none" strike="noStrike" kern="1200" cap="none" spc="0" normalizeH="0" baseline="0" noProof="0" dirty="0">
                <a:ln>
                  <a:noFill/>
                </a:ln>
                <a:solidFill>
                  <a:prstClr val="white"/>
                </a:solidFill>
                <a:effectLst/>
                <a:uLnTx/>
                <a:uFillTx/>
                <a:latin typeface="Century Gothic" panose="020F0302020204030204"/>
                <a:ea typeface="+mj-ea"/>
                <a:cs typeface="+mj-cs"/>
              </a:rPr>
              <a:t>y</a:t>
            </a:r>
            <a:r>
              <a:rPr kumimoji="0" lang="en-GB" sz="3000" b="0" i="0" u="none" strike="noStrike" kern="1200" cap="none" spc="0" normalizeH="0" baseline="0" noProof="0" dirty="0">
                <a:ln>
                  <a:noFill/>
                </a:ln>
                <a:solidFill>
                  <a:prstClr val="white"/>
                </a:solidFill>
                <a:effectLst/>
                <a:uLnTx/>
                <a:uFillTx/>
                <a:latin typeface="Century Gothic" panose="020F0302020204030204"/>
                <a:ea typeface="+mj-ea"/>
                <a:cs typeface="+mj-cs"/>
              </a:rPr>
              <a:t> at the end of an English word often changes to –</a:t>
            </a:r>
            <a:r>
              <a:rPr kumimoji="0" lang="en-GB" sz="3000" b="1" i="0" u="none" strike="noStrike" kern="1200" cap="none" spc="0" normalizeH="0" baseline="0" noProof="0" dirty="0">
                <a:ln>
                  <a:noFill/>
                </a:ln>
                <a:solidFill>
                  <a:prstClr val="white"/>
                </a:solidFill>
                <a:effectLst/>
                <a:uLnTx/>
                <a:uFillTx/>
                <a:latin typeface="Century Gothic" panose="020F0302020204030204"/>
                <a:ea typeface="+mj-ea"/>
                <a:cs typeface="+mj-cs"/>
              </a:rPr>
              <a:t>ía or </a:t>
            </a:r>
            <a:r>
              <a:rPr lang="en-GB" sz="3000" dirty="0">
                <a:solidFill>
                  <a:prstClr val="white"/>
                </a:solidFill>
              </a:rPr>
              <a:t>–</a:t>
            </a:r>
            <a:r>
              <a:rPr kumimoji="0" lang="en-GB" sz="3000" b="1" i="0" u="none" strike="noStrike" kern="1200" cap="none" spc="0" normalizeH="0" baseline="0" noProof="0" dirty="0">
                <a:ln>
                  <a:noFill/>
                </a:ln>
                <a:solidFill>
                  <a:prstClr val="white"/>
                </a:solidFill>
                <a:effectLst/>
                <a:uLnTx/>
                <a:uFillTx/>
                <a:latin typeface="Century Gothic" panose="020F0302020204030204"/>
                <a:ea typeface="+mj-ea"/>
                <a:cs typeface="+mj-cs"/>
              </a:rPr>
              <a:t>ia </a:t>
            </a:r>
            <a:r>
              <a:rPr kumimoji="0" lang="en-GB" sz="3000" b="0" i="0" u="none" strike="noStrike" kern="1200" cap="none" spc="0" normalizeH="0" baseline="0" noProof="0" dirty="0">
                <a:ln>
                  <a:noFill/>
                </a:ln>
                <a:solidFill>
                  <a:prstClr val="white"/>
                </a:solidFill>
                <a:effectLst/>
                <a:uLnTx/>
                <a:uFillTx/>
                <a:latin typeface="Century Gothic" panose="020F0302020204030204"/>
                <a:ea typeface="+mj-ea"/>
                <a:cs typeface="+mj-cs"/>
              </a:rPr>
              <a:t>in Spanish.</a:t>
            </a:r>
          </a:p>
        </p:txBody>
      </p:sp>
      <p:sp>
        <p:nvSpPr>
          <p:cNvPr id="8" name="Rounded Rectangle 7"/>
          <p:cNvSpPr/>
          <p:nvPr/>
        </p:nvSpPr>
        <p:spPr>
          <a:xfrm>
            <a:off x="1248417" y="1860526"/>
            <a:ext cx="1975614" cy="101238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4472C4">
                    <a:lumMod val="50000"/>
                  </a:srgbClr>
                </a:solidFill>
                <a:latin typeface="Century Gothic" panose="020B0502020202020204" pitchFamily="34" charset="0"/>
              </a:rPr>
              <a:t>econom</a:t>
            </a:r>
            <a:r>
              <a:rPr kumimoji="0" lang="en-GB"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a:t>
            </a:r>
            <a:endParaRPr kumimoji="0" lang="en-GB" sz="3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9" name="Rounded Rectangle 8"/>
          <p:cNvSpPr/>
          <p:nvPr/>
        </p:nvSpPr>
        <p:spPr>
          <a:xfrm>
            <a:off x="1248418" y="3225690"/>
            <a:ext cx="1975614" cy="101238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geograp</a:t>
            </a:r>
            <a:r>
              <a:rPr lang="en-GB" sz="2400" b="1" dirty="0">
                <a:solidFill>
                  <a:srgbClr val="115076"/>
                </a:solidFill>
                <a:latin typeface="Century Gothic" panose="020B0502020202020204" pitchFamily="34" charset="0"/>
              </a:rPr>
              <a:t>h</a:t>
            </a:r>
            <a:r>
              <a:rPr kumimoji="0" lang="en-GB"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a:t>
            </a:r>
            <a:endParaRPr kumimoji="0" lang="en-GB" sz="3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11" name="Rounded Rectangle 10"/>
          <p:cNvSpPr/>
          <p:nvPr/>
        </p:nvSpPr>
        <p:spPr>
          <a:xfrm>
            <a:off x="3512263" y="1860526"/>
            <a:ext cx="2087246" cy="99374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econom</a:t>
            </a:r>
            <a:r>
              <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ía</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12" name="Rounded Rectangle 11"/>
          <p:cNvSpPr/>
          <p:nvPr/>
        </p:nvSpPr>
        <p:spPr>
          <a:xfrm>
            <a:off x="3494492" y="3244330"/>
            <a:ext cx="2050870" cy="99374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geograf</a:t>
            </a:r>
            <a:r>
              <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ía</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13" name="TextBox 12"/>
          <p:cNvSpPr txBox="1"/>
          <p:nvPr/>
        </p:nvSpPr>
        <p:spPr>
          <a:xfrm>
            <a:off x="6107736" y="1965277"/>
            <a:ext cx="4951697" cy="2185214"/>
          </a:xfrm>
          <a:prstGeom prst="rect">
            <a:avLst/>
          </a:prstGeom>
          <a:solidFill>
            <a:schemeClr val="accent2">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All –</a:t>
            </a:r>
            <a:r>
              <a:rPr kumimoji="0" lang="en-GB" sz="3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ía</a:t>
            </a:r>
            <a:r>
              <a:rPr kumimoji="0" lang="en-GB" sz="3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or </a:t>
            </a:r>
            <a:r>
              <a:rPr kumimoji="0" lang="en-GB" sz="3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–ia </a:t>
            </a:r>
            <a:r>
              <a:rPr kumimoji="0" lang="en-GB" sz="3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words in Spanish are feminine, so use ‘</a:t>
            </a:r>
            <a:r>
              <a:rPr kumimoji="0" lang="en-GB" sz="3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a:t>
            </a:r>
            <a:r>
              <a:rPr kumimoji="0" lang="en-GB" sz="3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for ‘the’ and ‘</a:t>
            </a:r>
            <a:r>
              <a:rPr kumimoji="0" lang="en-GB" sz="3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una</a:t>
            </a:r>
            <a:r>
              <a:rPr kumimoji="0" lang="en-GB" sz="3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for ‘a, an’.</a:t>
            </a:r>
          </a:p>
        </p:txBody>
      </p:sp>
      <p:sp>
        <p:nvSpPr>
          <p:cNvPr id="14"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15" name="Title 14"/>
          <p:cNvSpPr>
            <a:spLocks noGrp="1"/>
          </p:cNvSpPr>
          <p:nvPr>
            <p:ph type="title"/>
          </p:nvPr>
        </p:nvSpPr>
        <p:spPr>
          <a:xfrm>
            <a:off x="91226" y="210453"/>
            <a:ext cx="6016510" cy="838315"/>
          </a:xfrm>
        </p:spPr>
        <p:txBody>
          <a:bodyPr>
            <a:normAutofit/>
          </a:bodyPr>
          <a:lstStyle/>
          <a:p>
            <a:r>
              <a:rPr lang="en-GB" sz="3200" b="1" dirty="0">
                <a:solidFill>
                  <a:schemeClr val="bg1"/>
                </a:solidFill>
                <a:latin typeface="Century Gothic" panose="020F0302020204030204"/>
              </a:rPr>
              <a:t>Las palabras con –ía y –ia</a:t>
            </a:r>
            <a:endParaRPr lang="en-GB" sz="3200" dirty="0">
              <a:solidFill>
                <a:schemeClr val="bg1"/>
              </a:solidFill>
            </a:endParaRPr>
          </a:p>
        </p:txBody>
      </p:sp>
    </p:spTree>
    <p:extLst>
      <p:ext uri="{BB962C8B-B14F-4D97-AF65-F5344CB8AC3E}">
        <p14:creationId xmlns:p14="http://schemas.microsoft.com/office/powerpoint/2010/main" val="52390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668" y="381362"/>
            <a:ext cx="11140228" cy="771528"/>
          </a:xfrm>
        </p:spPr>
        <p:txBody>
          <a:bodyPr>
            <a:noAutofit/>
          </a:bodyPr>
          <a:lstStyle/>
          <a:p>
            <a:r>
              <a:rPr lang="en-GB" sz="2800" b="1" dirty="0"/>
              <a:t>Comparamos la pronunciación de las palabras con </a:t>
            </a:r>
            <a:r>
              <a:rPr lang="en-GB" sz="2800" b="1" dirty="0">
                <a:solidFill>
                  <a:srgbClr val="002060"/>
                </a:solidFill>
              </a:rPr>
              <a:t>–</a:t>
            </a:r>
            <a:r>
              <a:rPr lang="en-GB" sz="2800" b="1" dirty="0"/>
              <a:t>ía y </a:t>
            </a:r>
            <a:r>
              <a:rPr lang="en-GB" sz="2800" b="1" dirty="0">
                <a:solidFill>
                  <a:srgbClr val="002060"/>
                </a:solidFill>
              </a:rPr>
              <a:t>–ia.</a:t>
            </a:r>
            <a:r>
              <a:rPr lang="en-GB" sz="2800" b="1" dirty="0"/>
              <a:t> </a:t>
            </a:r>
          </a:p>
        </p:txBody>
      </p:sp>
      <p:sp>
        <p:nvSpPr>
          <p:cNvPr id="5" name="TextBox 4"/>
          <p:cNvSpPr txBox="1"/>
          <p:nvPr/>
        </p:nvSpPr>
        <p:spPr>
          <a:xfrm>
            <a:off x="566668" y="1353479"/>
            <a:ext cx="8268239" cy="830997"/>
          </a:xfrm>
          <a:prstGeom prst="rect">
            <a:avLst/>
          </a:prstGeom>
          <a:noFill/>
        </p:spPr>
        <p:txBody>
          <a:bodyPr wrap="square" rtlCol="0">
            <a:spAutoFit/>
          </a:bodyPr>
          <a:lstStyle/>
          <a:p>
            <a:pPr lvl="0">
              <a:defRPr/>
            </a:pPr>
            <a:r>
              <a:rPr lang="en-GB" sz="2400" dirty="0">
                <a:solidFill>
                  <a:srgbClr val="002060"/>
                </a:solidFill>
              </a:rPr>
              <a:t>Words ending in –</a:t>
            </a:r>
            <a:r>
              <a:rPr lang="en-GB" sz="2400" b="1" dirty="0">
                <a:solidFill>
                  <a:srgbClr val="002060"/>
                </a:solidFill>
              </a:rPr>
              <a:t>ía</a:t>
            </a:r>
            <a:r>
              <a:rPr lang="en-GB" sz="2400" dirty="0">
                <a:solidFill>
                  <a:srgbClr val="002060"/>
                </a:solidFill>
              </a:rPr>
              <a:t> have stress on the </a:t>
            </a:r>
            <a:r>
              <a:rPr lang="en-GB" sz="2400" b="1" dirty="0">
                <a:solidFill>
                  <a:srgbClr val="002060"/>
                </a:solidFill>
              </a:rPr>
              <a:t>final syllable</a:t>
            </a:r>
            <a:r>
              <a:rPr lang="en-GB" sz="2400" dirty="0">
                <a:solidFill>
                  <a:srgbClr val="002060"/>
                </a:solidFill>
              </a:rPr>
              <a:t>. </a:t>
            </a:r>
          </a:p>
          <a:p>
            <a:pPr lvl="0">
              <a:defRPr/>
            </a:pPr>
            <a:r>
              <a:rPr lang="en-GB" sz="2400" dirty="0">
                <a:solidFill>
                  <a:srgbClr val="002060"/>
                </a:solidFill>
              </a:rPr>
              <a:t>An accent is needed on the final vowel.</a:t>
            </a:r>
          </a:p>
        </p:txBody>
      </p:sp>
      <p:sp>
        <p:nvSpPr>
          <p:cNvPr id="6" name="TextBox 5"/>
          <p:cNvSpPr txBox="1"/>
          <p:nvPr/>
        </p:nvSpPr>
        <p:spPr>
          <a:xfrm>
            <a:off x="566668" y="3739202"/>
            <a:ext cx="9182637" cy="830997"/>
          </a:xfrm>
          <a:prstGeom prst="rect">
            <a:avLst/>
          </a:prstGeom>
          <a:noFill/>
        </p:spPr>
        <p:txBody>
          <a:bodyPr wrap="square" rtlCol="0">
            <a:spAutoFit/>
          </a:bodyPr>
          <a:lstStyle/>
          <a:p>
            <a:pPr lvl="0">
              <a:defRPr/>
            </a:pPr>
            <a:r>
              <a:rPr lang="en-GB" sz="2400" dirty="0">
                <a:solidFill>
                  <a:srgbClr val="002060"/>
                </a:solidFill>
              </a:rPr>
              <a:t>Words ending in –</a:t>
            </a:r>
            <a:r>
              <a:rPr lang="en-GB" sz="2400" b="1" dirty="0">
                <a:solidFill>
                  <a:srgbClr val="002060"/>
                </a:solidFill>
              </a:rPr>
              <a:t>ia</a:t>
            </a:r>
            <a:r>
              <a:rPr lang="en-GB" sz="2400" dirty="0">
                <a:solidFill>
                  <a:srgbClr val="002060"/>
                </a:solidFill>
              </a:rPr>
              <a:t> have stress on the </a:t>
            </a:r>
            <a:r>
              <a:rPr lang="en-GB" sz="2400" b="1" dirty="0" smtClean="0">
                <a:solidFill>
                  <a:srgbClr val="002060"/>
                </a:solidFill>
              </a:rPr>
              <a:t>penultimate </a:t>
            </a:r>
            <a:r>
              <a:rPr lang="en-GB" sz="2400" b="1" dirty="0">
                <a:solidFill>
                  <a:srgbClr val="002060"/>
                </a:solidFill>
              </a:rPr>
              <a:t>syllable</a:t>
            </a:r>
            <a:r>
              <a:rPr lang="en-GB" sz="2400" dirty="0" smtClean="0">
                <a:solidFill>
                  <a:srgbClr val="002060"/>
                </a:solidFill>
              </a:rPr>
              <a:t>.</a:t>
            </a:r>
          </a:p>
          <a:p>
            <a:pPr lvl="0">
              <a:defRPr/>
            </a:pPr>
            <a:r>
              <a:rPr lang="en-GB" sz="2400" dirty="0" smtClean="0">
                <a:solidFill>
                  <a:srgbClr val="002060"/>
                </a:solidFill>
              </a:rPr>
              <a:t>No </a:t>
            </a:r>
            <a:r>
              <a:rPr lang="en-GB" sz="2400" dirty="0">
                <a:solidFill>
                  <a:srgbClr val="002060"/>
                </a:solidFill>
              </a:rPr>
              <a:t>accent is needed. </a:t>
            </a:r>
          </a:p>
        </p:txBody>
      </p:sp>
      <p:sp>
        <p:nvSpPr>
          <p:cNvPr id="7" name="Action Button: Custom 20">
            <a:hlinkClick r:id="" action="ppaction://noaction" highlightClick="1">
              <a:snd r:embed="rId3" name="economía.wav"/>
            </a:hlinkClick>
            <a:extLst>
              <a:ext uri="{FF2B5EF4-FFF2-40B4-BE49-F238E27FC236}">
                <a16:creationId xmlns:a16="http://schemas.microsoft.com/office/drawing/2014/main" id="{EEC96304-0547-4EE1-8F3F-E74C85620AEC}"/>
              </a:ext>
            </a:extLst>
          </p:cNvPr>
          <p:cNvSpPr/>
          <p:nvPr/>
        </p:nvSpPr>
        <p:spPr>
          <a:xfrm>
            <a:off x="838877" y="2345488"/>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8" name="Action Button: Custom 20">
            <a:hlinkClick r:id="" action="ppaction://noaction" highlightClick="1">
              <a:snd r:embed="rId4" name="geografía.wav"/>
            </a:hlinkClick>
            <a:extLst>
              <a:ext uri="{FF2B5EF4-FFF2-40B4-BE49-F238E27FC236}">
                <a16:creationId xmlns:a16="http://schemas.microsoft.com/office/drawing/2014/main" id="{1CEFA9C5-4A63-4759-BFDA-BD38CDDE2DF9}"/>
              </a:ext>
            </a:extLst>
          </p:cNvPr>
          <p:cNvSpPr/>
          <p:nvPr/>
        </p:nvSpPr>
        <p:spPr>
          <a:xfrm>
            <a:off x="838199" y="3128144"/>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9" name="Action Button: Custom 20">
            <a:hlinkClick r:id="" action="ppaction://noaction" highlightClick="1">
              <a:snd r:embed="rId5" name="familia.wav"/>
            </a:hlinkClick>
            <a:extLst>
              <a:ext uri="{FF2B5EF4-FFF2-40B4-BE49-F238E27FC236}">
                <a16:creationId xmlns:a16="http://schemas.microsoft.com/office/drawing/2014/main" id="{64EEB402-64C6-4CAB-B1DE-1F22CCB10B75}"/>
              </a:ext>
            </a:extLst>
          </p:cNvPr>
          <p:cNvSpPr/>
          <p:nvPr/>
        </p:nvSpPr>
        <p:spPr>
          <a:xfrm>
            <a:off x="838200" y="4798890"/>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0" name="Action Button: Custom 20">
            <a:hlinkClick r:id="" action="ppaction://noaction" highlightClick="1">
              <a:snd r:embed="rId6" name="frecuencia.wav"/>
            </a:hlinkClick>
            <a:extLst>
              <a:ext uri="{FF2B5EF4-FFF2-40B4-BE49-F238E27FC236}">
                <a16:creationId xmlns:a16="http://schemas.microsoft.com/office/drawing/2014/main" id="{42EB55D5-92BF-4336-856A-BBA0B06989EB}"/>
              </a:ext>
            </a:extLst>
          </p:cNvPr>
          <p:cNvSpPr/>
          <p:nvPr/>
        </p:nvSpPr>
        <p:spPr>
          <a:xfrm>
            <a:off x="838200" y="5559339"/>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1" name="TextBox 10"/>
          <p:cNvSpPr txBox="1"/>
          <p:nvPr/>
        </p:nvSpPr>
        <p:spPr>
          <a:xfrm>
            <a:off x="1506824" y="2290764"/>
            <a:ext cx="2369713" cy="461665"/>
          </a:xfrm>
          <a:prstGeom prst="rect">
            <a:avLst/>
          </a:prstGeom>
          <a:noFill/>
        </p:spPr>
        <p:txBody>
          <a:bodyPr wrap="square" rtlCol="0">
            <a:spAutoFit/>
          </a:bodyPr>
          <a:lstStyle/>
          <a:p>
            <a:pPr algn="l"/>
            <a:r>
              <a:rPr lang="en-GB" sz="2400" dirty="0">
                <a:solidFill>
                  <a:schemeClr val="accent5">
                    <a:lumMod val="50000"/>
                  </a:schemeClr>
                </a:solidFill>
              </a:rPr>
              <a:t>econom</a:t>
            </a:r>
            <a:r>
              <a:rPr lang="en-GB" sz="2400" b="1" dirty="0">
                <a:solidFill>
                  <a:schemeClr val="accent5">
                    <a:lumMod val="50000"/>
                  </a:schemeClr>
                </a:solidFill>
              </a:rPr>
              <a:t>ía</a:t>
            </a:r>
          </a:p>
        </p:txBody>
      </p:sp>
      <p:sp>
        <p:nvSpPr>
          <p:cNvPr id="12" name="TextBox 11"/>
          <p:cNvSpPr txBox="1"/>
          <p:nvPr/>
        </p:nvSpPr>
        <p:spPr>
          <a:xfrm>
            <a:off x="1506823" y="3088496"/>
            <a:ext cx="2369713" cy="461665"/>
          </a:xfrm>
          <a:prstGeom prst="rect">
            <a:avLst/>
          </a:prstGeom>
          <a:noFill/>
        </p:spPr>
        <p:txBody>
          <a:bodyPr wrap="square" rtlCol="0">
            <a:spAutoFit/>
          </a:bodyPr>
          <a:lstStyle/>
          <a:p>
            <a:pPr algn="l"/>
            <a:r>
              <a:rPr lang="en-GB" sz="2400" dirty="0">
                <a:solidFill>
                  <a:schemeClr val="accent5">
                    <a:lumMod val="50000"/>
                  </a:schemeClr>
                </a:solidFill>
              </a:rPr>
              <a:t>geograf</a:t>
            </a:r>
            <a:r>
              <a:rPr lang="en-GB" sz="2400" b="1" dirty="0">
                <a:solidFill>
                  <a:schemeClr val="accent5">
                    <a:lumMod val="50000"/>
                  </a:schemeClr>
                </a:solidFill>
              </a:rPr>
              <a:t>ía</a:t>
            </a:r>
          </a:p>
        </p:txBody>
      </p:sp>
      <p:sp>
        <p:nvSpPr>
          <p:cNvPr id="13" name="TextBox 12"/>
          <p:cNvSpPr txBox="1"/>
          <p:nvPr/>
        </p:nvSpPr>
        <p:spPr>
          <a:xfrm>
            <a:off x="1506825" y="4759240"/>
            <a:ext cx="2369713" cy="461665"/>
          </a:xfrm>
          <a:prstGeom prst="rect">
            <a:avLst/>
          </a:prstGeom>
          <a:noFill/>
        </p:spPr>
        <p:txBody>
          <a:bodyPr wrap="square" rtlCol="0">
            <a:spAutoFit/>
          </a:bodyPr>
          <a:lstStyle/>
          <a:p>
            <a:pPr algn="l"/>
            <a:r>
              <a:rPr lang="en-GB" sz="2400" dirty="0">
                <a:solidFill>
                  <a:schemeClr val="accent5">
                    <a:lumMod val="50000"/>
                  </a:schemeClr>
                </a:solidFill>
              </a:rPr>
              <a:t>famil</a:t>
            </a:r>
            <a:r>
              <a:rPr lang="en-GB" sz="2400" b="1" dirty="0">
                <a:solidFill>
                  <a:schemeClr val="accent5">
                    <a:lumMod val="50000"/>
                  </a:schemeClr>
                </a:solidFill>
              </a:rPr>
              <a:t>ia</a:t>
            </a:r>
          </a:p>
        </p:txBody>
      </p:sp>
      <p:sp>
        <p:nvSpPr>
          <p:cNvPr id="14" name="TextBox 13"/>
          <p:cNvSpPr txBox="1"/>
          <p:nvPr/>
        </p:nvSpPr>
        <p:spPr>
          <a:xfrm>
            <a:off x="1506824" y="5534260"/>
            <a:ext cx="2369713" cy="461665"/>
          </a:xfrm>
          <a:prstGeom prst="rect">
            <a:avLst/>
          </a:prstGeom>
          <a:noFill/>
        </p:spPr>
        <p:txBody>
          <a:bodyPr wrap="square" rtlCol="0">
            <a:spAutoFit/>
          </a:bodyPr>
          <a:lstStyle/>
          <a:p>
            <a:pPr algn="l"/>
            <a:r>
              <a:rPr lang="en-GB" sz="2400" dirty="0">
                <a:solidFill>
                  <a:schemeClr val="accent5">
                    <a:lumMod val="50000"/>
                  </a:schemeClr>
                </a:solidFill>
              </a:rPr>
              <a:t>frecuenc</a:t>
            </a:r>
            <a:r>
              <a:rPr lang="en-GB" sz="2400" b="1" dirty="0">
                <a:solidFill>
                  <a:schemeClr val="accent5">
                    <a:lumMod val="50000"/>
                  </a:schemeClr>
                </a:solidFill>
              </a:rPr>
              <a:t>ia</a:t>
            </a:r>
          </a:p>
        </p:txBody>
      </p:sp>
      <p:pic>
        <p:nvPicPr>
          <p:cNvPr id="2050" name="Picture 2" descr="http://www.clker.com/cliparts/3/0/3/8/1194986541442028018ear_-_body_part_nicu_buc_01.svg.me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84912" y="1223738"/>
            <a:ext cx="1071964" cy="1786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81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3085548" y="3948113"/>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tecnología</a:t>
            </a:r>
          </a:p>
        </p:txBody>
      </p:sp>
      <p:sp>
        <p:nvSpPr>
          <p:cNvPr id="30" name="Rounded Rectangle 29"/>
          <p:cNvSpPr/>
          <p:nvPr/>
        </p:nvSpPr>
        <p:spPr>
          <a:xfrm>
            <a:off x="6125527" y="3948113"/>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4472C4">
                    <a:lumMod val="50000"/>
                  </a:srgbClr>
                </a:solidFill>
                <a:latin typeface="Century Gothic" panose="020F0302020204030204"/>
              </a:rPr>
              <a:t>fotografía</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Rounded Rectangle 30"/>
          <p:cNvSpPr/>
          <p:nvPr/>
        </p:nvSpPr>
        <p:spPr>
          <a:xfrm>
            <a:off x="9165506" y="3948113"/>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memoria</a:t>
            </a:r>
          </a:p>
        </p:txBody>
      </p:sp>
      <p:sp>
        <p:nvSpPr>
          <p:cNvPr id="32" name="Rounded Rectangle 31"/>
          <p:cNvSpPr/>
          <p:nvPr/>
        </p:nvSpPr>
        <p:spPr>
          <a:xfrm>
            <a:off x="3147739" y="237214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compañía</a:t>
            </a:r>
          </a:p>
        </p:txBody>
      </p:sp>
      <p:sp>
        <p:nvSpPr>
          <p:cNvPr id="33" name="Rounded Rectangle 32"/>
          <p:cNvSpPr/>
          <p:nvPr/>
        </p:nvSpPr>
        <p:spPr>
          <a:xfrm>
            <a:off x="6184697" y="237214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industria</a:t>
            </a:r>
          </a:p>
        </p:txBody>
      </p:sp>
      <p:sp>
        <p:nvSpPr>
          <p:cNvPr id="34" name="Rounded Rectangle 33"/>
          <p:cNvSpPr/>
          <p:nvPr/>
        </p:nvSpPr>
        <p:spPr>
          <a:xfrm>
            <a:off x="9165506" y="237214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filosofía</a:t>
            </a:r>
          </a:p>
        </p:txBody>
      </p:sp>
      <p:sp>
        <p:nvSpPr>
          <p:cNvPr id="35" name="Rounded Rectangle 34"/>
          <p:cNvSpPr/>
          <p:nvPr/>
        </p:nvSpPr>
        <p:spPr>
          <a:xfrm>
            <a:off x="166930" y="237214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familia</a:t>
            </a:r>
          </a:p>
        </p:txBody>
      </p:sp>
      <p:sp>
        <p:nvSpPr>
          <p:cNvPr id="36" name="Rounded Rectangle 35"/>
          <p:cNvSpPr/>
          <p:nvPr/>
        </p:nvSpPr>
        <p:spPr>
          <a:xfrm>
            <a:off x="82286" y="3948113"/>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smtClean="0">
                <a:ln>
                  <a:noFill/>
                </a:ln>
                <a:solidFill>
                  <a:srgbClr val="4472C4">
                    <a:lumMod val="50000"/>
                  </a:srgbClr>
                </a:solidFill>
                <a:effectLst/>
                <a:uLnTx/>
                <a:uFillTx/>
                <a:latin typeface="Century Gothic" panose="020F0302020204030204"/>
                <a:ea typeface="+mn-ea"/>
                <a:cs typeface="+mn-cs"/>
              </a:rPr>
              <a:t>victoria</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smtClean="0">
                <a:solidFill>
                  <a:schemeClr val="bg1"/>
                </a:solidFill>
              </a:rPr>
              <a:t>¡</a:t>
            </a:r>
            <a:r>
              <a:rPr lang="en-GB" sz="3200" b="1" dirty="0" err="1" smtClean="0">
                <a:solidFill>
                  <a:schemeClr val="bg1"/>
                </a:solidFill>
              </a:rPr>
              <a:t>Pronunciamos</a:t>
            </a:r>
            <a:r>
              <a:rPr lang="en-GB" sz="3200" b="1" dirty="0" smtClean="0">
                <a:solidFill>
                  <a:schemeClr val="bg1"/>
                </a:solidFill>
              </a:rPr>
              <a:t> </a:t>
            </a:r>
            <a:r>
              <a:rPr lang="en-GB" sz="3200" b="1" dirty="0" smtClean="0">
                <a:solidFill>
                  <a:schemeClr val="bg1"/>
                </a:solidFill>
              </a:rPr>
              <a:t>las palabras!</a:t>
            </a:r>
            <a:endParaRPr lang="en-GB" sz="3200" dirty="0">
              <a:solidFill>
                <a:schemeClr val="bg1"/>
              </a:solidFill>
            </a:endParaRPr>
          </a:p>
        </p:txBody>
      </p:sp>
      <p:sp>
        <p:nvSpPr>
          <p:cNvPr id="21"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cxnSp>
        <p:nvCxnSpPr>
          <p:cNvPr id="6" name="Straight Arrow Connector 5"/>
          <p:cNvCxnSpPr/>
          <p:nvPr/>
        </p:nvCxnSpPr>
        <p:spPr>
          <a:xfrm>
            <a:off x="9104539" y="1667810"/>
            <a:ext cx="508663" cy="1337999"/>
          </a:xfrm>
          <a:prstGeom prst="straightConnector1">
            <a:avLst/>
          </a:prstGeom>
          <a:ln w="57150">
            <a:solidFill>
              <a:srgbClr val="203864"/>
            </a:solidFill>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7112794" y="787690"/>
            <a:ext cx="3464417" cy="880120"/>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5">
                    <a:lumMod val="50000"/>
                  </a:schemeClr>
                </a:solidFill>
              </a:rPr>
              <a:t>Note: </a:t>
            </a:r>
            <a:r>
              <a:rPr lang="en-GB" sz="2000" dirty="0">
                <a:solidFill>
                  <a:schemeClr val="accent5">
                    <a:lumMod val="50000"/>
                  </a:schemeClr>
                </a:solidFill>
              </a:rPr>
              <a:t>‘ph’ in English becomes ‘f’ in Spanish!</a:t>
            </a:r>
          </a:p>
        </p:txBody>
      </p:sp>
    </p:spTree>
    <p:extLst>
      <p:ext uri="{BB962C8B-B14F-4D97-AF65-F5344CB8AC3E}">
        <p14:creationId xmlns:p14="http://schemas.microsoft.com/office/powerpoint/2010/main" val="14444189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D18873-053C-4088-AD30-EACAAACBE66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332853">
            <a:off x="6665209" y="-422688"/>
            <a:ext cx="3628701" cy="3287749"/>
          </a:xfrm>
          <a:prstGeom prst="rect">
            <a:avLst/>
          </a:prstGeom>
        </p:spPr>
      </p:pic>
      <p:sp>
        <p:nvSpPr>
          <p:cNvPr id="31" name="TextBox 30">
            <a:extLst>
              <a:ext uri="{FF2B5EF4-FFF2-40B4-BE49-F238E27FC236}">
                <a16:creationId xmlns:a16="http://schemas.microsoft.com/office/drawing/2014/main" id="{E0B418E6-FDF0-4828-BF0E-258B4A3170D6}"/>
              </a:ext>
            </a:extLst>
          </p:cNvPr>
          <p:cNvSpPr txBox="1"/>
          <p:nvPr/>
        </p:nvSpPr>
        <p:spPr>
          <a:xfrm rot="20824098">
            <a:off x="6777405" y="730297"/>
            <a:ext cx="3258956" cy="830997"/>
          </a:xfrm>
          <a:prstGeom prst="rect">
            <a:avLst/>
          </a:prstGeom>
          <a:noFill/>
        </p:spPr>
        <p:txBody>
          <a:bodyPr wrap="square" rtlCol="0">
            <a:spAutoFit/>
          </a:bodyPr>
          <a:lstStyle/>
          <a:p>
            <a:pPr lvl="0" algn="ctr">
              <a:defRPr/>
            </a:pPr>
            <a:r>
              <a:rPr lang="en-GB" sz="4800" dirty="0">
                <a:solidFill>
                  <a:schemeClr val="accent5">
                    <a:lumMod val="50000"/>
                  </a:schemeClr>
                </a:solidFill>
                <a:latin typeface="+mj-lt"/>
              </a:rPr>
              <a:t>change</a:t>
            </a:r>
            <a:endParaRPr kumimoji="0" lang="en-GB" sz="4800" b="0" i="0" u="none" strike="noStrike" kern="1200" cap="none" spc="0" normalizeH="0" baseline="0" noProof="0" dirty="0">
              <a:ln>
                <a:noFill/>
              </a:ln>
              <a:solidFill>
                <a:srgbClr val="4472C4">
                  <a:lumMod val="50000"/>
                </a:srgbClr>
              </a:solidFill>
              <a:effectLst/>
              <a:uLnTx/>
              <a:uFillTx/>
              <a:latin typeface="+mj-lt"/>
            </a:endParaRPr>
          </a:p>
        </p:txBody>
      </p:sp>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221700" y="258166"/>
            <a:ext cx="170644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6" name="Rounded Rectangle 5">
            <a:extLst>
              <a:ext uri="{FF2B5EF4-FFF2-40B4-BE49-F238E27FC236}">
                <a16:creationId xmlns:a16="http://schemas.microsoft.com/office/drawing/2014/main" id="{7A3A6A2F-4414-420C-8704-BB0EFD2B9893}"/>
              </a:ext>
            </a:extLst>
          </p:cNvPr>
          <p:cNvSpPr/>
          <p:nvPr/>
        </p:nvSpPr>
        <p:spPr>
          <a:xfrm>
            <a:off x="1048359" y="5586218"/>
            <a:ext cx="2934779" cy="75565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mj-lt"/>
              </a:rPr>
              <a:t>el v_ _ _ _</a:t>
            </a:r>
          </a:p>
        </p:txBody>
      </p:sp>
      <p:sp>
        <p:nvSpPr>
          <p:cNvPr id="8" name="Rounded Rectangle 6">
            <a:extLst>
              <a:ext uri="{FF2B5EF4-FFF2-40B4-BE49-F238E27FC236}">
                <a16:creationId xmlns:a16="http://schemas.microsoft.com/office/drawing/2014/main" id="{290D4526-9988-47DF-A272-5E725929AA6E}"/>
              </a:ext>
            </a:extLst>
          </p:cNvPr>
          <p:cNvSpPr/>
          <p:nvPr/>
        </p:nvSpPr>
        <p:spPr>
          <a:xfrm>
            <a:off x="4106094" y="5589894"/>
            <a:ext cx="3594999" cy="75565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mj-lt"/>
              </a:rPr>
              <a:t>n_ _ _ _ _ _ _</a:t>
            </a:r>
          </a:p>
        </p:txBody>
      </p:sp>
      <p:sp>
        <p:nvSpPr>
          <p:cNvPr id="9" name="Rounded Rectangle 7">
            <a:extLst>
              <a:ext uri="{FF2B5EF4-FFF2-40B4-BE49-F238E27FC236}">
                <a16:creationId xmlns:a16="http://schemas.microsoft.com/office/drawing/2014/main" id="{6F713BA9-25AB-4271-818A-F4F49113A23F}"/>
              </a:ext>
            </a:extLst>
          </p:cNvPr>
          <p:cNvSpPr/>
          <p:nvPr/>
        </p:nvSpPr>
        <p:spPr>
          <a:xfrm>
            <a:off x="7809963" y="5586217"/>
            <a:ext cx="3641139" cy="75565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mj-lt"/>
              </a:rPr>
              <a:t>y_</a:t>
            </a:r>
          </a:p>
        </p:txBody>
      </p:sp>
      <p:sp>
        <p:nvSpPr>
          <p:cNvPr id="10" name="Rounded Rectangle 11">
            <a:extLst>
              <a:ext uri="{FF2B5EF4-FFF2-40B4-BE49-F238E27FC236}">
                <a16:creationId xmlns:a16="http://schemas.microsoft.com/office/drawing/2014/main" id="{E2C15976-2A33-4A7B-BA21-03E12E9A4B00}"/>
              </a:ext>
            </a:extLst>
          </p:cNvPr>
          <p:cNvSpPr/>
          <p:nvPr/>
        </p:nvSpPr>
        <p:spPr>
          <a:xfrm>
            <a:off x="1055568" y="2961633"/>
            <a:ext cx="2943173" cy="75565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mj-lt"/>
              </a:rPr>
              <a:t>e</a:t>
            </a:r>
            <a:r>
              <a:rPr lang="en-GB" sz="3000" b="1" dirty="0">
                <a:solidFill>
                  <a:srgbClr val="4472C4">
                    <a:lumMod val="50000"/>
                  </a:srgbClr>
                </a:solidFill>
                <a:latin typeface="+mj-lt"/>
              </a:rPr>
              <a:t>l</a:t>
            </a:r>
            <a:r>
              <a:rPr kumimoji="0" lang="en-GB" sz="3000" b="1" i="0" u="none" strike="noStrike" kern="1200" cap="none" spc="0" normalizeH="0" baseline="0" noProof="0" dirty="0">
                <a:ln>
                  <a:noFill/>
                </a:ln>
                <a:solidFill>
                  <a:srgbClr val="4472C4">
                    <a:lumMod val="50000"/>
                  </a:srgbClr>
                </a:solidFill>
                <a:effectLst/>
                <a:uLnTx/>
                <a:uFillTx/>
                <a:latin typeface="+mj-lt"/>
              </a:rPr>
              <a:t> </a:t>
            </a:r>
            <a:r>
              <a:rPr lang="en-GB" sz="3000" b="1" dirty="0">
                <a:solidFill>
                  <a:srgbClr val="4472C4">
                    <a:lumMod val="50000"/>
                  </a:srgbClr>
                </a:solidFill>
                <a:latin typeface="+mj-lt"/>
              </a:rPr>
              <a:t>e</a:t>
            </a:r>
            <a:r>
              <a:rPr kumimoji="0" lang="en-GB" sz="3000" b="1" i="0" u="none" strike="noStrike" kern="1200" cap="none" spc="0" normalizeH="0" baseline="0" noProof="0" dirty="0">
                <a:ln>
                  <a:noFill/>
                </a:ln>
                <a:solidFill>
                  <a:srgbClr val="4472C4">
                    <a:lumMod val="50000"/>
                  </a:srgbClr>
                </a:solidFill>
                <a:effectLst/>
                <a:uLnTx/>
                <a:uFillTx/>
                <a:latin typeface="+mj-lt"/>
              </a:rPr>
              <a:t>_ _ _ _ _ _ _</a:t>
            </a:r>
          </a:p>
        </p:txBody>
      </p:sp>
      <p:sp>
        <p:nvSpPr>
          <p:cNvPr id="11" name="Rounded Rectangle 12">
            <a:extLst>
              <a:ext uri="{FF2B5EF4-FFF2-40B4-BE49-F238E27FC236}">
                <a16:creationId xmlns:a16="http://schemas.microsoft.com/office/drawing/2014/main" id="{BA461A6C-F817-4CAC-8D82-8CF3279563D6}"/>
              </a:ext>
            </a:extLst>
          </p:cNvPr>
          <p:cNvSpPr/>
          <p:nvPr/>
        </p:nvSpPr>
        <p:spPr>
          <a:xfrm>
            <a:off x="4096915" y="2961633"/>
            <a:ext cx="3594355" cy="75565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mj-lt"/>
              </a:rPr>
              <a:t>e_ _ _ _</a:t>
            </a:r>
          </a:p>
        </p:txBody>
      </p:sp>
      <p:sp>
        <p:nvSpPr>
          <p:cNvPr id="12" name="Rounded Rectangle 13">
            <a:extLst>
              <a:ext uri="{FF2B5EF4-FFF2-40B4-BE49-F238E27FC236}">
                <a16:creationId xmlns:a16="http://schemas.microsoft.com/office/drawing/2014/main" id="{1CB76888-CBAF-4D2C-B9D4-134F4585FD88}"/>
              </a:ext>
            </a:extLst>
          </p:cNvPr>
          <p:cNvSpPr/>
          <p:nvPr/>
        </p:nvSpPr>
        <p:spPr>
          <a:xfrm>
            <a:off x="7824046" y="2961633"/>
            <a:ext cx="3609083" cy="75565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mj-lt"/>
              </a:rPr>
              <a:t>m_ _ _ _ _ _ _</a:t>
            </a:r>
            <a:r>
              <a:rPr kumimoji="0" lang="en-GB" sz="2800" b="1" i="0" u="none" strike="noStrike" kern="1200" cap="none" spc="0" normalizeH="0" noProof="0" dirty="0">
                <a:ln>
                  <a:noFill/>
                </a:ln>
                <a:solidFill>
                  <a:srgbClr val="4472C4">
                    <a:lumMod val="50000"/>
                  </a:srgbClr>
                </a:solidFill>
                <a:effectLst/>
                <a:uLnTx/>
                <a:uFillTx/>
                <a:latin typeface="+mj-lt"/>
              </a:rPr>
              <a:t>  q _ _</a:t>
            </a:r>
            <a:endParaRPr kumimoji="0" lang="en-GB" sz="2800" b="1" i="0" u="none" strike="noStrike" kern="1200" cap="none" spc="0" normalizeH="0" baseline="0" noProof="0" dirty="0">
              <a:ln>
                <a:noFill/>
              </a:ln>
              <a:solidFill>
                <a:srgbClr val="4472C4">
                  <a:lumMod val="50000"/>
                </a:srgbClr>
              </a:solidFill>
              <a:effectLst/>
              <a:uLnTx/>
              <a:uFillTx/>
              <a:latin typeface="+mj-lt"/>
            </a:endParaRPr>
          </a:p>
        </p:txBody>
      </p:sp>
      <p:sp>
        <p:nvSpPr>
          <p:cNvPr id="13" name="Rounded Rectangle 15">
            <a:extLst>
              <a:ext uri="{FF2B5EF4-FFF2-40B4-BE49-F238E27FC236}">
                <a16:creationId xmlns:a16="http://schemas.microsoft.com/office/drawing/2014/main" id="{ABF3C90B-5D00-45C7-A338-640C2F27C6DC}"/>
              </a:ext>
            </a:extLst>
          </p:cNvPr>
          <p:cNvSpPr/>
          <p:nvPr/>
        </p:nvSpPr>
        <p:spPr>
          <a:xfrm>
            <a:off x="1048359" y="4709351"/>
            <a:ext cx="2950382" cy="75565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dirty="0">
                <a:solidFill>
                  <a:srgbClr val="4472C4">
                    <a:lumMod val="50000"/>
                  </a:srgbClr>
                </a:solidFill>
                <a:latin typeface="+mj-lt"/>
              </a:rPr>
              <a:t>el g_ _ _ _</a:t>
            </a:r>
            <a:endParaRPr kumimoji="0" lang="en-GB" sz="3000" b="1" i="0" u="none" strike="noStrike" kern="1200" cap="none" spc="0" normalizeH="0" baseline="0" noProof="0" dirty="0">
              <a:ln>
                <a:noFill/>
              </a:ln>
              <a:solidFill>
                <a:srgbClr val="4472C4">
                  <a:lumMod val="50000"/>
                </a:srgbClr>
              </a:solidFill>
              <a:effectLst/>
              <a:uLnTx/>
              <a:uFillTx/>
              <a:latin typeface="+mj-lt"/>
            </a:endParaRPr>
          </a:p>
        </p:txBody>
      </p:sp>
      <p:sp>
        <p:nvSpPr>
          <p:cNvPr id="14" name="Rounded Rectangle 16">
            <a:extLst>
              <a:ext uri="{FF2B5EF4-FFF2-40B4-BE49-F238E27FC236}">
                <a16:creationId xmlns:a16="http://schemas.microsoft.com/office/drawing/2014/main" id="{6B0BADC1-EE69-4D96-BCF7-4C6224FA68DC}"/>
              </a:ext>
            </a:extLst>
          </p:cNvPr>
          <p:cNvSpPr/>
          <p:nvPr/>
        </p:nvSpPr>
        <p:spPr>
          <a:xfrm>
            <a:off x="1048358" y="3831546"/>
            <a:ext cx="2934779" cy="75565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mj-lt"/>
              </a:rPr>
              <a:t>e_</a:t>
            </a:r>
            <a:r>
              <a:rPr kumimoji="0" lang="en-GB" sz="3000" b="1" i="0" u="none" strike="noStrike" kern="1200" cap="none" spc="0" normalizeH="0" noProof="0" dirty="0">
                <a:ln>
                  <a:noFill/>
                </a:ln>
                <a:solidFill>
                  <a:srgbClr val="4472C4">
                    <a:lumMod val="50000"/>
                  </a:srgbClr>
                </a:solidFill>
                <a:effectLst/>
                <a:uLnTx/>
                <a:uFillTx/>
                <a:latin typeface="+mj-lt"/>
              </a:rPr>
              <a:t> _ _</a:t>
            </a:r>
            <a:endParaRPr kumimoji="0" lang="en-GB" sz="3000" b="1" i="0" u="none" strike="noStrike" kern="1200" cap="none" spc="0" normalizeH="0" baseline="0" noProof="0" dirty="0">
              <a:ln>
                <a:noFill/>
              </a:ln>
              <a:solidFill>
                <a:srgbClr val="4472C4">
                  <a:lumMod val="50000"/>
                </a:srgbClr>
              </a:solidFill>
              <a:effectLst/>
              <a:uLnTx/>
              <a:uFillTx/>
              <a:latin typeface="+mj-lt"/>
            </a:endParaRPr>
          </a:p>
        </p:txBody>
      </p:sp>
      <p:sp>
        <p:nvSpPr>
          <p:cNvPr id="15" name="Rounded Rectangle 17">
            <a:extLst>
              <a:ext uri="{FF2B5EF4-FFF2-40B4-BE49-F238E27FC236}">
                <a16:creationId xmlns:a16="http://schemas.microsoft.com/office/drawing/2014/main" id="{DF4C8C71-4050-4A00-8EEF-8BC54D1C9AD3}"/>
              </a:ext>
            </a:extLst>
          </p:cNvPr>
          <p:cNvSpPr/>
          <p:nvPr/>
        </p:nvSpPr>
        <p:spPr>
          <a:xfrm>
            <a:off x="7824046" y="3831978"/>
            <a:ext cx="3609083" cy="75565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dirty="0">
                <a:solidFill>
                  <a:srgbClr val="4472C4">
                    <a:lumMod val="50000"/>
                  </a:srgbClr>
                </a:solidFill>
                <a:latin typeface="+mj-lt"/>
              </a:rPr>
              <a:t>el r</a:t>
            </a:r>
            <a:r>
              <a:rPr kumimoji="0" lang="en-GB" sz="3000" b="1" i="0" u="none" strike="noStrike" kern="1200" cap="none" spc="0" normalizeH="0" baseline="0" noProof="0" dirty="0">
                <a:ln>
                  <a:noFill/>
                </a:ln>
                <a:solidFill>
                  <a:srgbClr val="4472C4">
                    <a:lumMod val="50000"/>
                  </a:srgbClr>
                </a:solidFill>
                <a:effectLst/>
                <a:uLnTx/>
                <a:uFillTx/>
                <a:latin typeface="+mj-lt"/>
              </a:rPr>
              <a:t>_ _ _ _</a:t>
            </a:r>
          </a:p>
        </p:txBody>
      </p:sp>
      <p:sp>
        <p:nvSpPr>
          <p:cNvPr id="16" name="Rounded Rectangle 19">
            <a:extLst>
              <a:ext uri="{FF2B5EF4-FFF2-40B4-BE49-F238E27FC236}">
                <a16:creationId xmlns:a16="http://schemas.microsoft.com/office/drawing/2014/main" id="{D84446FA-29F1-41B0-BED5-CF662A65BD74}"/>
              </a:ext>
            </a:extLst>
          </p:cNvPr>
          <p:cNvSpPr/>
          <p:nvPr/>
        </p:nvSpPr>
        <p:spPr>
          <a:xfrm>
            <a:off x="4115005" y="4709351"/>
            <a:ext cx="3594998" cy="75565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dirty="0">
                <a:solidFill>
                  <a:srgbClr val="4472C4">
                    <a:lumMod val="50000"/>
                  </a:srgbClr>
                </a:solidFill>
                <a:latin typeface="+mj-lt"/>
              </a:rPr>
              <a:t>el c</a:t>
            </a:r>
            <a:r>
              <a:rPr kumimoji="0" lang="en-GB" sz="3000" b="1" i="0" u="none" strike="noStrike" kern="1200" cap="none" spc="0" normalizeH="0" baseline="0" noProof="0" dirty="0">
                <a:ln>
                  <a:noFill/>
                </a:ln>
                <a:solidFill>
                  <a:srgbClr val="4472C4">
                    <a:lumMod val="50000"/>
                  </a:srgbClr>
                </a:solidFill>
                <a:effectLst/>
                <a:uLnTx/>
                <a:uFillTx/>
                <a:latin typeface="+mj-lt"/>
              </a:rPr>
              <a:t>_ _ _ _ _</a:t>
            </a:r>
          </a:p>
        </p:txBody>
      </p:sp>
      <p:sp>
        <p:nvSpPr>
          <p:cNvPr id="17" name="Rounded Rectangle 20">
            <a:extLst>
              <a:ext uri="{FF2B5EF4-FFF2-40B4-BE49-F238E27FC236}">
                <a16:creationId xmlns:a16="http://schemas.microsoft.com/office/drawing/2014/main" id="{DE4528D6-F8D2-495B-AAD9-1309D02AF266}"/>
              </a:ext>
            </a:extLst>
          </p:cNvPr>
          <p:cNvSpPr/>
          <p:nvPr/>
        </p:nvSpPr>
        <p:spPr>
          <a:xfrm>
            <a:off x="7821189" y="4715551"/>
            <a:ext cx="3594999" cy="75565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dirty="0">
                <a:solidFill>
                  <a:srgbClr val="4472C4">
                    <a:lumMod val="50000"/>
                  </a:srgbClr>
                </a:solidFill>
                <a:latin typeface="+mj-lt"/>
              </a:rPr>
              <a:t>n</a:t>
            </a:r>
            <a:r>
              <a:rPr kumimoji="0" lang="en-GB" sz="3000" b="1" i="0" u="none" strike="noStrike" kern="1200" cap="none" spc="0" normalizeH="0" baseline="0" noProof="0" dirty="0">
                <a:ln>
                  <a:noFill/>
                </a:ln>
                <a:solidFill>
                  <a:srgbClr val="4472C4">
                    <a:lumMod val="50000"/>
                  </a:srgbClr>
                </a:solidFill>
                <a:effectLst/>
                <a:uLnTx/>
                <a:uFillTx/>
                <a:latin typeface="+mj-lt"/>
              </a:rPr>
              <a:t>_ _ _ _ _ _ _</a:t>
            </a:r>
          </a:p>
        </p:txBody>
      </p:sp>
      <p:sp>
        <p:nvSpPr>
          <p:cNvPr id="18" name="Rounded Rectangle 22">
            <a:extLst>
              <a:ext uri="{FF2B5EF4-FFF2-40B4-BE49-F238E27FC236}">
                <a16:creationId xmlns:a16="http://schemas.microsoft.com/office/drawing/2014/main" id="{95CD8AFE-040D-4009-B866-6E19AA480B1F}"/>
              </a:ext>
            </a:extLst>
          </p:cNvPr>
          <p:cNvSpPr/>
          <p:nvPr/>
        </p:nvSpPr>
        <p:spPr>
          <a:xfrm>
            <a:off x="4115005" y="3831546"/>
            <a:ext cx="3594998" cy="75565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dirty="0">
                <a:solidFill>
                  <a:srgbClr val="4472C4">
                    <a:lumMod val="50000"/>
                  </a:srgbClr>
                </a:solidFill>
                <a:latin typeface="+mj-lt"/>
              </a:rPr>
              <a:t>é</a:t>
            </a:r>
            <a:r>
              <a:rPr kumimoji="0" lang="en-GB" sz="3000" b="1" i="0" u="none" strike="noStrike" kern="1200" cap="none" spc="0" normalizeH="0" baseline="0" noProof="0" dirty="0">
                <a:ln>
                  <a:noFill/>
                </a:ln>
                <a:solidFill>
                  <a:srgbClr val="4472C4">
                    <a:lumMod val="50000"/>
                  </a:srgbClr>
                </a:solidFill>
                <a:effectLst/>
                <a:uLnTx/>
                <a:uFillTx/>
                <a:latin typeface="+mj-lt"/>
              </a:rPr>
              <a:t>_</a:t>
            </a:r>
          </a:p>
        </p:txBody>
      </p:sp>
      <p:sp>
        <p:nvSpPr>
          <p:cNvPr id="20" name="TextBox 19">
            <a:extLst>
              <a:ext uri="{FF2B5EF4-FFF2-40B4-BE49-F238E27FC236}">
                <a16:creationId xmlns:a16="http://schemas.microsoft.com/office/drawing/2014/main" id="{A7A06B5F-C57F-41F8-B6F8-06CFBD2B7C7E}"/>
              </a:ext>
            </a:extLst>
          </p:cNvPr>
          <p:cNvSpPr txBox="1"/>
          <p:nvPr/>
        </p:nvSpPr>
        <p:spPr>
          <a:xfrm rot="20824098">
            <a:off x="7088769" y="729012"/>
            <a:ext cx="2686276" cy="830997"/>
          </a:xfrm>
          <a:prstGeom prst="rect">
            <a:avLst/>
          </a:prstGeom>
          <a:noFill/>
        </p:spPr>
        <p:txBody>
          <a:bodyPr wrap="square" rtlCol="0">
            <a:spAutoFit/>
          </a:bodyPr>
          <a:lstStyle/>
          <a:p>
            <a:pPr algn="ctr">
              <a:defRPr/>
            </a:pPr>
            <a:r>
              <a:rPr lang="en-GB" sz="4800" dirty="0">
                <a:solidFill>
                  <a:schemeClr val="accent5">
                    <a:lumMod val="50000"/>
                  </a:schemeClr>
                </a:solidFill>
                <a:latin typeface="+mj-lt"/>
              </a:rPr>
              <a:t>they (f)</a:t>
            </a:r>
          </a:p>
        </p:txBody>
      </p:sp>
      <p:sp>
        <p:nvSpPr>
          <p:cNvPr id="21" name="TextBox 20">
            <a:extLst>
              <a:ext uri="{FF2B5EF4-FFF2-40B4-BE49-F238E27FC236}">
                <a16:creationId xmlns:a16="http://schemas.microsoft.com/office/drawing/2014/main" id="{CA2AE605-9145-40F1-BB0F-B45454B671AE}"/>
              </a:ext>
            </a:extLst>
          </p:cNvPr>
          <p:cNvSpPr txBox="1"/>
          <p:nvPr/>
        </p:nvSpPr>
        <p:spPr>
          <a:xfrm rot="20824098">
            <a:off x="7062398" y="379160"/>
            <a:ext cx="2952953" cy="1569660"/>
          </a:xfrm>
          <a:prstGeom prst="rect">
            <a:avLst/>
          </a:prstGeom>
          <a:noFill/>
        </p:spPr>
        <p:txBody>
          <a:bodyPr wrap="square" rtlCol="0">
            <a:spAutoFit/>
          </a:bodyPr>
          <a:lstStyle/>
          <a:p>
            <a:pPr lvl="0" algn="ctr">
              <a:defRPr/>
            </a:pPr>
            <a:r>
              <a:rPr lang="en-GB" sz="4800" dirty="0">
                <a:solidFill>
                  <a:schemeClr val="accent5">
                    <a:lumMod val="50000"/>
                  </a:schemeClr>
                </a:solidFill>
                <a:latin typeface="+mj-lt"/>
              </a:rPr>
              <a:t>trip, journey</a:t>
            </a:r>
            <a:endParaRPr kumimoji="0" lang="en-GB" sz="4800" b="0" i="0" u="none" strike="noStrike" kern="1200" cap="none" spc="0" normalizeH="0" baseline="0" noProof="0" dirty="0">
              <a:ln>
                <a:noFill/>
              </a:ln>
              <a:solidFill>
                <a:srgbClr val="4472C4">
                  <a:lumMod val="50000"/>
                </a:srgbClr>
              </a:solidFill>
              <a:effectLst/>
              <a:uLnTx/>
              <a:uFillTx/>
              <a:latin typeface="+mj-lt"/>
            </a:endParaRPr>
          </a:p>
        </p:txBody>
      </p:sp>
      <p:sp>
        <p:nvSpPr>
          <p:cNvPr id="22" name="TextBox 21">
            <a:extLst>
              <a:ext uri="{FF2B5EF4-FFF2-40B4-BE49-F238E27FC236}">
                <a16:creationId xmlns:a16="http://schemas.microsoft.com/office/drawing/2014/main" id="{D78E7DFB-FF21-44ED-B99D-9A34A494DB69}"/>
              </a:ext>
            </a:extLst>
          </p:cNvPr>
          <p:cNvSpPr txBox="1"/>
          <p:nvPr/>
        </p:nvSpPr>
        <p:spPr>
          <a:xfrm rot="20824098">
            <a:off x="7251510" y="696719"/>
            <a:ext cx="2952953" cy="830997"/>
          </a:xfrm>
          <a:prstGeom prst="rect">
            <a:avLst/>
          </a:prstGeom>
          <a:noFill/>
        </p:spPr>
        <p:txBody>
          <a:bodyPr wrap="square" rtlCol="0">
            <a:spAutoFit/>
          </a:bodyPr>
          <a:lstStyle/>
          <a:p>
            <a:pPr algn="ctr">
              <a:defRPr/>
            </a:pPr>
            <a:r>
              <a:rPr lang="en-GB" sz="4800" dirty="0">
                <a:solidFill>
                  <a:schemeClr val="accent5">
                    <a:lumMod val="50000"/>
                  </a:schemeClr>
                </a:solidFill>
                <a:latin typeface="+mj-lt"/>
              </a:rPr>
              <a:t>we (m)</a:t>
            </a:r>
          </a:p>
        </p:txBody>
      </p:sp>
      <p:sp>
        <p:nvSpPr>
          <p:cNvPr id="23" name="TextBox 22">
            <a:extLst>
              <a:ext uri="{FF2B5EF4-FFF2-40B4-BE49-F238E27FC236}">
                <a16:creationId xmlns:a16="http://schemas.microsoft.com/office/drawing/2014/main" id="{888FCD6E-25A3-4979-A242-5B5AB98F6D2D}"/>
              </a:ext>
            </a:extLst>
          </p:cNvPr>
          <p:cNvSpPr txBox="1"/>
          <p:nvPr/>
        </p:nvSpPr>
        <p:spPr>
          <a:xfrm rot="20824098">
            <a:off x="6982387" y="729265"/>
            <a:ext cx="3019573" cy="830997"/>
          </a:xfrm>
          <a:prstGeom prst="rect">
            <a:avLst/>
          </a:prstGeom>
          <a:noFill/>
        </p:spPr>
        <p:txBody>
          <a:bodyPr wrap="square" rtlCol="0">
            <a:spAutoFit/>
          </a:bodyPr>
          <a:lstStyle/>
          <a:p>
            <a:pPr lvl="0" algn="ctr">
              <a:defRPr/>
            </a:pPr>
            <a:r>
              <a:rPr lang="en-GB" sz="4800" dirty="0">
                <a:solidFill>
                  <a:schemeClr val="accent5">
                    <a:lumMod val="50000"/>
                  </a:schemeClr>
                </a:solidFill>
                <a:latin typeface="+mj-lt"/>
              </a:rPr>
              <a:t>noise</a:t>
            </a:r>
            <a:endParaRPr kumimoji="0" lang="en-GB" sz="4600" b="0" i="0" u="none" strike="noStrike" kern="1200" cap="none" spc="0" normalizeH="0" baseline="0" noProof="0" dirty="0">
              <a:ln>
                <a:noFill/>
              </a:ln>
              <a:solidFill>
                <a:srgbClr val="4472C4">
                  <a:lumMod val="50000"/>
                </a:srgbClr>
              </a:solidFill>
              <a:effectLst/>
              <a:uLnTx/>
              <a:uFillTx/>
              <a:latin typeface="+mj-lt"/>
            </a:endParaRPr>
          </a:p>
        </p:txBody>
      </p:sp>
      <p:sp>
        <p:nvSpPr>
          <p:cNvPr id="24" name="TextBox 23">
            <a:extLst>
              <a:ext uri="{FF2B5EF4-FFF2-40B4-BE49-F238E27FC236}">
                <a16:creationId xmlns:a16="http://schemas.microsoft.com/office/drawing/2014/main" id="{26220D26-33B6-444A-98BD-9EB2FB20D179}"/>
              </a:ext>
            </a:extLst>
          </p:cNvPr>
          <p:cNvSpPr txBox="1"/>
          <p:nvPr/>
        </p:nvSpPr>
        <p:spPr>
          <a:xfrm rot="20824098">
            <a:off x="7136700" y="699992"/>
            <a:ext cx="3258956" cy="830997"/>
          </a:xfrm>
          <a:prstGeom prst="rect">
            <a:avLst/>
          </a:prstGeom>
          <a:noFill/>
        </p:spPr>
        <p:txBody>
          <a:bodyPr wrap="square" rtlCol="0">
            <a:spAutoFit/>
          </a:bodyPr>
          <a:lstStyle/>
          <a:p>
            <a:pPr lvl="0" algn="ctr">
              <a:defRPr/>
            </a:pPr>
            <a:r>
              <a:rPr lang="en-GB" sz="4800" dirty="0">
                <a:solidFill>
                  <a:schemeClr val="accent5">
                    <a:lumMod val="50000"/>
                  </a:schemeClr>
                </a:solidFill>
                <a:latin typeface="+mj-lt"/>
              </a:rPr>
              <a:t>effort</a:t>
            </a:r>
            <a:endParaRPr kumimoji="0" lang="en-GB" sz="4800" b="0" i="0" u="none" strike="noStrike" kern="1200" cap="none" spc="0" normalizeH="0" baseline="0" noProof="0" dirty="0">
              <a:ln>
                <a:noFill/>
              </a:ln>
              <a:solidFill>
                <a:srgbClr val="4472C4">
                  <a:lumMod val="50000"/>
                </a:srgbClr>
              </a:solidFill>
              <a:effectLst/>
              <a:uLnTx/>
              <a:uFillTx/>
              <a:latin typeface="+mj-lt"/>
            </a:endParaRPr>
          </a:p>
        </p:txBody>
      </p:sp>
      <p:sp>
        <p:nvSpPr>
          <p:cNvPr id="25" name="TextBox 24">
            <a:extLst>
              <a:ext uri="{FF2B5EF4-FFF2-40B4-BE49-F238E27FC236}">
                <a16:creationId xmlns:a16="http://schemas.microsoft.com/office/drawing/2014/main" id="{C2EA4D22-6839-4019-888D-AA0BF6B93025}"/>
              </a:ext>
            </a:extLst>
          </p:cNvPr>
          <p:cNvSpPr txBox="1"/>
          <p:nvPr/>
        </p:nvSpPr>
        <p:spPr>
          <a:xfrm rot="20824098">
            <a:off x="7006859" y="752239"/>
            <a:ext cx="3258956" cy="923330"/>
          </a:xfrm>
          <a:prstGeom prst="rect">
            <a:avLst/>
          </a:prstGeom>
          <a:noFill/>
        </p:spPr>
        <p:txBody>
          <a:bodyPr wrap="square" rtlCol="0">
            <a:spAutoFit/>
          </a:bodyPr>
          <a:lstStyle/>
          <a:p>
            <a:pPr lvl="0" algn="ctr">
              <a:defRPr/>
            </a:pPr>
            <a:r>
              <a:rPr lang="en-GB" sz="5400" dirty="0">
                <a:solidFill>
                  <a:schemeClr val="accent5">
                    <a:lumMod val="50000"/>
                  </a:schemeClr>
                </a:solidFill>
                <a:latin typeface="+mj-lt"/>
              </a:rPr>
              <a:t>I</a:t>
            </a:r>
            <a:endParaRPr kumimoji="0" lang="en-GB" sz="5000" b="0" i="0" u="none" strike="noStrike" kern="1200" cap="none" spc="0" normalizeH="0" baseline="0" noProof="0" dirty="0">
              <a:ln>
                <a:noFill/>
              </a:ln>
              <a:solidFill>
                <a:srgbClr val="4472C4">
                  <a:lumMod val="50000"/>
                </a:srgbClr>
              </a:solidFill>
              <a:effectLst/>
              <a:uLnTx/>
              <a:uFillTx/>
              <a:latin typeface="+mj-lt"/>
            </a:endParaRPr>
          </a:p>
        </p:txBody>
      </p:sp>
      <p:sp>
        <p:nvSpPr>
          <p:cNvPr id="26" name="TextBox 25">
            <a:extLst>
              <a:ext uri="{FF2B5EF4-FFF2-40B4-BE49-F238E27FC236}">
                <a16:creationId xmlns:a16="http://schemas.microsoft.com/office/drawing/2014/main" id="{672DB7D4-14CB-48DC-BBC2-A439C8E8AFC8}"/>
              </a:ext>
            </a:extLst>
          </p:cNvPr>
          <p:cNvSpPr txBox="1"/>
          <p:nvPr/>
        </p:nvSpPr>
        <p:spPr>
          <a:xfrm rot="20824098">
            <a:off x="6817503" y="703184"/>
            <a:ext cx="3258956" cy="830997"/>
          </a:xfrm>
          <a:prstGeom prst="rect">
            <a:avLst/>
          </a:prstGeom>
          <a:noFill/>
        </p:spPr>
        <p:txBody>
          <a:bodyPr wrap="square" rtlCol="0">
            <a:spAutoFit/>
          </a:bodyPr>
          <a:lstStyle/>
          <a:p>
            <a:pPr algn="ctr">
              <a:defRPr/>
            </a:pPr>
            <a:r>
              <a:rPr lang="en-GB" sz="4800" dirty="0">
                <a:solidFill>
                  <a:schemeClr val="accent5">
                    <a:lumMod val="50000"/>
                  </a:schemeClr>
                </a:solidFill>
                <a:latin typeface="+mj-lt"/>
              </a:rPr>
              <a:t>she</a:t>
            </a:r>
          </a:p>
        </p:txBody>
      </p:sp>
      <p:sp>
        <p:nvSpPr>
          <p:cNvPr id="27" name="TextBox 26">
            <a:extLst>
              <a:ext uri="{FF2B5EF4-FFF2-40B4-BE49-F238E27FC236}">
                <a16:creationId xmlns:a16="http://schemas.microsoft.com/office/drawing/2014/main" id="{D8D08932-EA56-414D-A1F1-92FDF1703889}"/>
              </a:ext>
            </a:extLst>
          </p:cNvPr>
          <p:cNvSpPr txBox="1"/>
          <p:nvPr/>
        </p:nvSpPr>
        <p:spPr>
          <a:xfrm rot="20824098">
            <a:off x="7068542" y="695746"/>
            <a:ext cx="3258956" cy="830997"/>
          </a:xfrm>
          <a:prstGeom prst="rect">
            <a:avLst/>
          </a:prstGeom>
          <a:noFill/>
        </p:spPr>
        <p:txBody>
          <a:bodyPr wrap="square" rtlCol="0">
            <a:spAutoFit/>
          </a:bodyPr>
          <a:lstStyle/>
          <a:p>
            <a:pPr lvl="0" algn="ctr">
              <a:defRPr/>
            </a:pPr>
            <a:r>
              <a:rPr lang="en-GB" sz="4800" dirty="0">
                <a:solidFill>
                  <a:schemeClr val="accent5">
                    <a:lumMod val="50000"/>
                  </a:schemeClr>
                </a:solidFill>
                <a:latin typeface="+mj-lt"/>
              </a:rPr>
              <a:t>gesture</a:t>
            </a:r>
            <a:endParaRPr kumimoji="0" lang="en-GB" sz="4800" b="0" i="0" u="none" strike="noStrike" kern="1200" cap="none" spc="0" normalizeH="0" baseline="0" noProof="0" dirty="0">
              <a:ln>
                <a:noFill/>
              </a:ln>
              <a:solidFill>
                <a:srgbClr val="4472C4">
                  <a:lumMod val="50000"/>
                </a:srgbClr>
              </a:solidFill>
              <a:effectLst/>
              <a:uLnTx/>
              <a:uFillTx/>
              <a:latin typeface="+mj-lt"/>
            </a:endParaRPr>
          </a:p>
        </p:txBody>
      </p:sp>
      <p:sp>
        <p:nvSpPr>
          <p:cNvPr id="28" name="TextBox 27">
            <a:extLst>
              <a:ext uri="{FF2B5EF4-FFF2-40B4-BE49-F238E27FC236}">
                <a16:creationId xmlns:a16="http://schemas.microsoft.com/office/drawing/2014/main" id="{E25BDB49-13AA-4F29-8FA0-2D18EA70B460}"/>
              </a:ext>
            </a:extLst>
          </p:cNvPr>
          <p:cNvSpPr txBox="1"/>
          <p:nvPr/>
        </p:nvSpPr>
        <p:spPr>
          <a:xfrm rot="20824098">
            <a:off x="6850080" y="760599"/>
            <a:ext cx="3258956" cy="830997"/>
          </a:xfrm>
          <a:prstGeom prst="rect">
            <a:avLst/>
          </a:prstGeom>
          <a:noFill/>
        </p:spPr>
        <p:txBody>
          <a:bodyPr wrap="square" rtlCol="0">
            <a:spAutoFit/>
          </a:bodyPr>
          <a:lstStyle/>
          <a:p>
            <a:pPr lvl="0" algn="ctr">
              <a:defRPr/>
            </a:pPr>
            <a:r>
              <a:rPr lang="en-GB" sz="4800" dirty="0">
                <a:solidFill>
                  <a:schemeClr val="accent5">
                    <a:lumMod val="50000"/>
                  </a:schemeClr>
                </a:solidFill>
                <a:latin typeface="+mj-lt"/>
              </a:rPr>
              <a:t>whereas</a:t>
            </a:r>
            <a:endParaRPr kumimoji="0" lang="en-GB" sz="4800" b="0" i="0" u="none" strike="noStrike" kern="1200" cap="none" spc="0" normalizeH="0" baseline="0" noProof="0" dirty="0">
              <a:ln>
                <a:noFill/>
              </a:ln>
              <a:solidFill>
                <a:srgbClr val="4472C4">
                  <a:lumMod val="50000"/>
                </a:srgbClr>
              </a:solidFill>
              <a:effectLst/>
              <a:uLnTx/>
              <a:uFillTx/>
              <a:latin typeface="+mj-lt"/>
            </a:endParaRPr>
          </a:p>
        </p:txBody>
      </p:sp>
      <p:sp>
        <p:nvSpPr>
          <p:cNvPr id="29" name="TextBox 28">
            <a:extLst>
              <a:ext uri="{FF2B5EF4-FFF2-40B4-BE49-F238E27FC236}">
                <a16:creationId xmlns:a16="http://schemas.microsoft.com/office/drawing/2014/main" id="{34690527-5FCA-4E5D-97B7-5B9DE78F524C}"/>
              </a:ext>
            </a:extLst>
          </p:cNvPr>
          <p:cNvSpPr txBox="1"/>
          <p:nvPr/>
        </p:nvSpPr>
        <p:spPr>
          <a:xfrm rot="20824098">
            <a:off x="8072325" y="458374"/>
            <a:ext cx="3258956" cy="830997"/>
          </a:xfrm>
          <a:prstGeom prst="rect">
            <a:avLst/>
          </a:prstGeom>
          <a:noFill/>
        </p:spPr>
        <p:txBody>
          <a:bodyPr wrap="square" rtlCol="0">
            <a:spAutoFit/>
          </a:bodyPr>
          <a:lstStyle/>
          <a:p>
            <a:r>
              <a:rPr lang="en-GB" sz="4800" dirty="0">
                <a:solidFill>
                  <a:schemeClr val="accent5">
                    <a:lumMod val="50000"/>
                  </a:schemeClr>
                </a:solidFill>
                <a:latin typeface="+mj-lt"/>
              </a:rPr>
              <a:t>he</a:t>
            </a:r>
          </a:p>
        </p:txBody>
      </p:sp>
      <p:sp>
        <p:nvSpPr>
          <p:cNvPr id="30" name="TextBox 29">
            <a:extLst>
              <a:ext uri="{FF2B5EF4-FFF2-40B4-BE49-F238E27FC236}">
                <a16:creationId xmlns:a16="http://schemas.microsoft.com/office/drawing/2014/main" id="{D5B5CE5A-73A7-4590-B8FC-08E3174EF467}"/>
              </a:ext>
            </a:extLst>
          </p:cNvPr>
          <p:cNvSpPr txBox="1"/>
          <p:nvPr/>
        </p:nvSpPr>
        <p:spPr>
          <a:xfrm rot="20824098">
            <a:off x="7430470" y="582485"/>
            <a:ext cx="3258956" cy="830997"/>
          </a:xfrm>
          <a:prstGeom prst="rect">
            <a:avLst/>
          </a:prstGeom>
          <a:noFill/>
        </p:spPr>
        <p:txBody>
          <a:bodyPr wrap="square" rtlCol="0">
            <a:spAutoFit/>
          </a:bodyPr>
          <a:lstStyle/>
          <a:p>
            <a:r>
              <a:rPr lang="en-GB" sz="4800" dirty="0">
                <a:solidFill>
                  <a:schemeClr val="accent5">
                    <a:lumMod val="50000"/>
                  </a:schemeClr>
                </a:solidFill>
                <a:latin typeface="+mj-lt"/>
              </a:rPr>
              <a:t>we (f)</a:t>
            </a:r>
          </a:p>
        </p:txBody>
      </p:sp>
      <p:sp>
        <p:nvSpPr>
          <p:cNvPr id="32" name="Rounded Rectangle 126">
            <a:extLst>
              <a:ext uri="{FF2B5EF4-FFF2-40B4-BE49-F238E27FC236}">
                <a16:creationId xmlns:a16="http://schemas.microsoft.com/office/drawing/2014/main" id="{1945780B-B00E-4590-920D-57F37F6D1F8F}"/>
              </a:ext>
            </a:extLst>
          </p:cNvPr>
          <p:cNvSpPr/>
          <p:nvPr/>
        </p:nvSpPr>
        <p:spPr>
          <a:xfrm>
            <a:off x="4112783" y="2958939"/>
            <a:ext cx="3588310"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4472C4">
                    <a:lumMod val="50000"/>
                  </a:srgbClr>
                </a:solidFill>
                <a:effectLst/>
                <a:uLnTx/>
                <a:uFillTx/>
                <a:latin typeface="+mj-lt"/>
                <a:ea typeface="+mn-ea"/>
                <a:cs typeface="+mn-cs"/>
              </a:rPr>
              <a:t>ellas</a:t>
            </a:r>
            <a:endParaRPr kumimoji="0" lang="en-GB" sz="3000" b="1" i="0" u="none" strike="noStrike" kern="1200" cap="none" spc="0" normalizeH="0" baseline="0" noProof="0" dirty="0">
              <a:ln>
                <a:noFill/>
              </a:ln>
              <a:solidFill>
                <a:srgbClr val="4472C4">
                  <a:lumMod val="50000"/>
                </a:srgbClr>
              </a:solidFill>
              <a:effectLst/>
              <a:uLnTx/>
              <a:uFillTx/>
              <a:latin typeface="+mj-lt"/>
              <a:ea typeface="+mn-ea"/>
              <a:cs typeface="+mn-cs"/>
            </a:endParaRPr>
          </a:p>
        </p:txBody>
      </p:sp>
      <p:sp>
        <p:nvSpPr>
          <p:cNvPr id="33" name="Rounded Rectangle 127">
            <a:extLst>
              <a:ext uri="{FF2B5EF4-FFF2-40B4-BE49-F238E27FC236}">
                <a16:creationId xmlns:a16="http://schemas.microsoft.com/office/drawing/2014/main" id="{C20CFA2F-38F0-4C2C-B462-03E055C45344}"/>
              </a:ext>
            </a:extLst>
          </p:cNvPr>
          <p:cNvSpPr/>
          <p:nvPr/>
        </p:nvSpPr>
        <p:spPr>
          <a:xfrm>
            <a:off x="1030049" y="5597669"/>
            <a:ext cx="2948866"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mj-lt"/>
                <a:ea typeface="+mn-ea"/>
                <a:cs typeface="+mn-cs"/>
              </a:rPr>
              <a:t>el </a:t>
            </a:r>
            <a:r>
              <a:rPr kumimoji="0" lang="en-GB" sz="3000" b="1" i="0" u="none" strike="noStrike" kern="1200" cap="none" spc="0" normalizeH="0" baseline="0" noProof="0" dirty="0" err="1">
                <a:ln>
                  <a:noFill/>
                </a:ln>
                <a:solidFill>
                  <a:srgbClr val="4472C4">
                    <a:lumMod val="50000"/>
                  </a:srgbClr>
                </a:solidFill>
                <a:effectLst/>
                <a:uLnTx/>
                <a:uFillTx/>
                <a:latin typeface="+mj-lt"/>
                <a:ea typeface="+mn-ea"/>
                <a:cs typeface="+mn-cs"/>
              </a:rPr>
              <a:t>viaje</a:t>
            </a:r>
            <a:endParaRPr kumimoji="0" lang="en-GB" sz="3000" b="1" i="0" u="none" strike="noStrike" kern="1200" cap="none" spc="0" normalizeH="0" baseline="0" noProof="0" dirty="0">
              <a:ln>
                <a:noFill/>
              </a:ln>
              <a:solidFill>
                <a:srgbClr val="4472C4">
                  <a:lumMod val="50000"/>
                </a:srgbClr>
              </a:solidFill>
              <a:effectLst/>
              <a:uLnTx/>
              <a:uFillTx/>
              <a:latin typeface="+mj-lt"/>
              <a:ea typeface="+mn-ea"/>
              <a:cs typeface="+mn-cs"/>
            </a:endParaRPr>
          </a:p>
        </p:txBody>
      </p:sp>
      <p:sp>
        <p:nvSpPr>
          <p:cNvPr id="34" name="Rounded Rectangle 128">
            <a:extLst>
              <a:ext uri="{FF2B5EF4-FFF2-40B4-BE49-F238E27FC236}">
                <a16:creationId xmlns:a16="http://schemas.microsoft.com/office/drawing/2014/main" id="{1C304657-EF32-4661-BC9B-94751264A5B3}"/>
              </a:ext>
            </a:extLst>
          </p:cNvPr>
          <p:cNvSpPr/>
          <p:nvPr/>
        </p:nvSpPr>
        <p:spPr>
          <a:xfrm>
            <a:off x="7811290" y="4717676"/>
            <a:ext cx="3594998"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dirty="0" err="1">
                <a:solidFill>
                  <a:srgbClr val="4472C4">
                    <a:lumMod val="50000"/>
                  </a:srgbClr>
                </a:solidFill>
                <a:latin typeface="+mj-lt"/>
              </a:rPr>
              <a:t>nosotros</a:t>
            </a:r>
            <a:endParaRPr kumimoji="0" lang="en-GB" sz="3000" b="1" i="0" u="none" strike="noStrike" kern="1200" cap="none" spc="0" normalizeH="0" baseline="0" noProof="0" dirty="0">
              <a:ln>
                <a:noFill/>
              </a:ln>
              <a:solidFill>
                <a:srgbClr val="4472C4">
                  <a:lumMod val="50000"/>
                </a:srgbClr>
              </a:solidFill>
              <a:effectLst/>
              <a:uLnTx/>
              <a:uFillTx/>
              <a:latin typeface="+mj-lt"/>
            </a:endParaRPr>
          </a:p>
        </p:txBody>
      </p:sp>
      <p:sp>
        <p:nvSpPr>
          <p:cNvPr id="35" name="Rounded Rectangle 130">
            <a:extLst>
              <a:ext uri="{FF2B5EF4-FFF2-40B4-BE49-F238E27FC236}">
                <a16:creationId xmlns:a16="http://schemas.microsoft.com/office/drawing/2014/main" id="{19E294C4-BE8C-4194-A93F-151710E05294}"/>
              </a:ext>
            </a:extLst>
          </p:cNvPr>
          <p:cNvSpPr/>
          <p:nvPr/>
        </p:nvSpPr>
        <p:spPr>
          <a:xfrm>
            <a:off x="7807105" y="3853487"/>
            <a:ext cx="3609083"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dirty="0">
                <a:solidFill>
                  <a:srgbClr val="4472C4">
                    <a:lumMod val="50000"/>
                  </a:srgbClr>
                </a:solidFill>
                <a:latin typeface="+mj-lt"/>
              </a:rPr>
              <a:t>el ruido</a:t>
            </a:r>
            <a:endParaRPr kumimoji="0" lang="en-GB" sz="3000" b="1" i="0" u="none" strike="noStrike" kern="1200" cap="none" spc="0" normalizeH="0" baseline="0" noProof="0" dirty="0">
              <a:ln>
                <a:noFill/>
              </a:ln>
              <a:solidFill>
                <a:srgbClr val="4472C4">
                  <a:lumMod val="50000"/>
                </a:srgbClr>
              </a:solidFill>
              <a:effectLst/>
              <a:uLnTx/>
              <a:uFillTx/>
              <a:latin typeface="+mj-lt"/>
            </a:endParaRPr>
          </a:p>
        </p:txBody>
      </p:sp>
      <p:sp>
        <p:nvSpPr>
          <p:cNvPr id="36" name="Rounded Rectangle 132">
            <a:extLst>
              <a:ext uri="{FF2B5EF4-FFF2-40B4-BE49-F238E27FC236}">
                <a16:creationId xmlns:a16="http://schemas.microsoft.com/office/drawing/2014/main" id="{AED1A2FF-90B7-4674-8661-DE904B849D90}"/>
              </a:ext>
            </a:extLst>
          </p:cNvPr>
          <p:cNvSpPr/>
          <p:nvPr/>
        </p:nvSpPr>
        <p:spPr>
          <a:xfrm>
            <a:off x="1060074" y="2963020"/>
            <a:ext cx="2938667"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000" b="1" dirty="0">
                <a:solidFill>
                  <a:schemeClr val="accent5">
                    <a:lumMod val="50000"/>
                  </a:schemeClr>
                </a:solidFill>
                <a:latin typeface="+mj-lt"/>
              </a:rPr>
              <a:t>el esfuerzo</a:t>
            </a:r>
          </a:p>
        </p:txBody>
      </p:sp>
      <p:sp>
        <p:nvSpPr>
          <p:cNvPr id="37" name="Rounded Rectangle 133">
            <a:extLst>
              <a:ext uri="{FF2B5EF4-FFF2-40B4-BE49-F238E27FC236}">
                <a16:creationId xmlns:a16="http://schemas.microsoft.com/office/drawing/2014/main" id="{64187249-A024-49A7-AC10-D75D3E2F055E}"/>
              </a:ext>
            </a:extLst>
          </p:cNvPr>
          <p:cNvSpPr/>
          <p:nvPr/>
        </p:nvSpPr>
        <p:spPr>
          <a:xfrm>
            <a:off x="7807975" y="5583025"/>
            <a:ext cx="3643127"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dirty="0" err="1">
                <a:solidFill>
                  <a:srgbClr val="4472C4">
                    <a:lumMod val="50000"/>
                  </a:srgbClr>
                </a:solidFill>
                <a:latin typeface="+mj-lt"/>
              </a:rPr>
              <a:t>yo</a:t>
            </a:r>
            <a:endParaRPr kumimoji="0" lang="en-GB" sz="3000" b="1" i="0" u="none" strike="noStrike" kern="1200" cap="none" spc="0" normalizeH="0" baseline="0" noProof="0" dirty="0">
              <a:ln>
                <a:noFill/>
              </a:ln>
              <a:solidFill>
                <a:srgbClr val="4472C4">
                  <a:lumMod val="50000"/>
                </a:srgbClr>
              </a:solidFill>
              <a:effectLst/>
              <a:uLnTx/>
              <a:uFillTx/>
              <a:latin typeface="+mj-lt"/>
            </a:endParaRPr>
          </a:p>
        </p:txBody>
      </p:sp>
      <p:sp>
        <p:nvSpPr>
          <p:cNvPr id="38" name="Rounded Rectangle 134">
            <a:extLst>
              <a:ext uri="{FF2B5EF4-FFF2-40B4-BE49-F238E27FC236}">
                <a16:creationId xmlns:a16="http://schemas.microsoft.com/office/drawing/2014/main" id="{728A0EEB-CB8F-41D3-BB74-B6B602ECA2A5}"/>
              </a:ext>
            </a:extLst>
          </p:cNvPr>
          <p:cNvSpPr/>
          <p:nvPr/>
        </p:nvSpPr>
        <p:spPr>
          <a:xfrm>
            <a:off x="1050947" y="3834320"/>
            <a:ext cx="2948866"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3000" b="1">
                <a:solidFill>
                  <a:schemeClr val="accent5">
                    <a:lumMod val="50000"/>
                  </a:schemeClr>
                </a:solidFill>
                <a:latin typeface="+mj-lt"/>
              </a:rPr>
              <a:t>ella</a:t>
            </a:r>
            <a:endParaRPr kumimoji="0" lang="en-GB" sz="3000" b="1" i="0" u="none" strike="noStrike" kern="1200" cap="none" spc="0" normalizeH="0" baseline="0" noProof="0" dirty="0">
              <a:ln>
                <a:noFill/>
              </a:ln>
              <a:solidFill>
                <a:srgbClr val="4472C4">
                  <a:lumMod val="50000"/>
                </a:srgbClr>
              </a:solidFill>
              <a:effectLst/>
              <a:uLnTx/>
              <a:uFillTx/>
              <a:latin typeface="+mj-lt"/>
            </a:endParaRPr>
          </a:p>
        </p:txBody>
      </p:sp>
      <p:sp>
        <p:nvSpPr>
          <p:cNvPr id="39" name="Rounded Rectangle 136">
            <a:extLst>
              <a:ext uri="{FF2B5EF4-FFF2-40B4-BE49-F238E27FC236}">
                <a16:creationId xmlns:a16="http://schemas.microsoft.com/office/drawing/2014/main" id="{56F6A5F6-E89F-4B40-9E36-FB6583D30DA2}"/>
              </a:ext>
            </a:extLst>
          </p:cNvPr>
          <p:cNvSpPr/>
          <p:nvPr/>
        </p:nvSpPr>
        <p:spPr>
          <a:xfrm>
            <a:off x="1049875" y="4709351"/>
            <a:ext cx="2948866"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3000" b="1" dirty="0">
                <a:solidFill>
                  <a:schemeClr val="accent5">
                    <a:lumMod val="50000"/>
                  </a:schemeClr>
                </a:solidFill>
                <a:latin typeface="+mj-lt"/>
              </a:rPr>
              <a:t>el gesto</a:t>
            </a:r>
            <a:endParaRPr kumimoji="0" lang="en-GB" sz="3000" b="1" i="0" u="none" strike="noStrike" kern="1200" cap="none" spc="0" normalizeH="0" baseline="0" noProof="0" dirty="0">
              <a:ln>
                <a:noFill/>
              </a:ln>
              <a:solidFill>
                <a:srgbClr val="4472C4">
                  <a:lumMod val="50000"/>
                </a:srgbClr>
              </a:solidFill>
              <a:effectLst/>
              <a:uLnTx/>
              <a:uFillTx/>
              <a:latin typeface="+mj-lt"/>
            </a:endParaRPr>
          </a:p>
        </p:txBody>
      </p:sp>
      <p:sp>
        <p:nvSpPr>
          <p:cNvPr id="40" name="Rounded Rectangle 137">
            <a:extLst>
              <a:ext uri="{FF2B5EF4-FFF2-40B4-BE49-F238E27FC236}">
                <a16:creationId xmlns:a16="http://schemas.microsoft.com/office/drawing/2014/main" id="{CED24A94-0EC6-442A-B5C3-1BC50EF93881}"/>
              </a:ext>
            </a:extLst>
          </p:cNvPr>
          <p:cNvSpPr/>
          <p:nvPr/>
        </p:nvSpPr>
        <p:spPr>
          <a:xfrm>
            <a:off x="7824045" y="2955120"/>
            <a:ext cx="3609083"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ES" sz="3000" b="1" dirty="0">
                <a:solidFill>
                  <a:schemeClr val="accent5">
                    <a:lumMod val="50000"/>
                  </a:schemeClr>
                </a:solidFill>
                <a:latin typeface="+mj-lt"/>
              </a:rPr>
              <a:t>mientras que</a:t>
            </a:r>
          </a:p>
        </p:txBody>
      </p:sp>
      <p:sp>
        <p:nvSpPr>
          <p:cNvPr id="41" name="Rounded Rectangle 138">
            <a:extLst>
              <a:ext uri="{FF2B5EF4-FFF2-40B4-BE49-F238E27FC236}">
                <a16:creationId xmlns:a16="http://schemas.microsoft.com/office/drawing/2014/main" id="{C7DC0664-7B12-403C-9736-3F62C08A616A}"/>
              </a:ext>
            </a:extLst>
          </p:cNvPr>
          <p:cNvSpPr/>
          <p:nvPr/>
        </p:nvSpPr>
        <p:spPr>
          <a:xfrm>
            <a:off x="4096915" y="3850998"/>
            <a:ext cx="3594355"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000" b="1" dirty="0" err="1">
                <a:solidFill>
                  <a:srgbClr val="4472C4">
                    <a:lumMod val="50000"/>
                  </a:srgbClr>
                </a:solidFill>
                <a:latin typeface="+mj-lt"/>
              </a:rPr>
              <a:t>él</a:t>
            </a:r>
            <a:r>
              <a:rPr lang="en-GB" sz="3000" b="1" dirty="0">
                <a:solidFill>
                  <a:srgbClr val="4472C4">
                    <a:lumMod val="50000"/>
                  </a:srgbClr>
                </a:solidFill>
                <a:latin typeface="+mj-lt"/>
              </a:rPr>
              <a:t> </a:t>
            </a:r>
            <a:endParaRPr kumimoji="0" lang="en-GB" sz="3000" b="1" i="0" u="none" strike="noStrike" kern="1200" cap="none" spc="0" normalizeH="0" baseline="0" noProof="0" dirty="0">
              <a:ln>
                <a:noFill/>
              </a:ln>
              <a:solidFill>
                <a:srgbClr val="4472C4">
                  <a:lumMod val="50000"/>
                </a:srgbClr>
              </a:solidFill>
              <a:effectLst/>
              <a:uLnTx/>
              <a:uFillTx/>
              <a:latin typeface="+mj-lt"/>
              <a:ea typeface="+mn-ea"/>
              <a:cs typeface="+mn-cs"/>
            </a:endParaRPr>
          </a:p>
        </p:txBody>
      </p:sp>
      <p:sp>
        <p:nvSpPr>
          <p:cNvPr id="42" name="Rounded Rectangle 139">
            <a:extLst>
              <a:ext uri="{FF2B5EF4-FFF2-40B4-BE49-F238E27FC236}">
                <a16:creationId xmlns:a16="http://schemas.microsoft.com/office/drawing/2014/main" id="{887C6A75-A640-4400-A2F8-230EB2AF3A57}"/>
              </a:ext>
            </a:extLst>
          </p:cNvPr>
          <p:cNvSpPr/>
          <p:nvPr/>
        </p:nvSpPr>
        <p:spPr>
          <a:xfrm>
            <a:off x="4115648" y="5609346"/>
            <a:ext cx="3594355"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3000" b="1" dirty="0">
                <a:solidFill>
                  <a:schemeClr val="accent5">
                    <a:lumMod val="50000"/>
                  </a:schemeClr>
                </a:solidFill>
                <a:latin typeface="+mj-lt"/>
              </a:rPr>
              <a:t>nosotras</a:t>
            </a:r>
            <a:endParaRPr kumimoji="0" lang="en-GB" sz="3000" b="1" i="0" u="none" strike="noStrike" kern="1200" cap="none" spc="0" normalizeH="0" baseline="0" noProof="0" dirty="0">
              <a:ln>
                <a:noFill/>
              </a:ln>
              <a:solidFill>
                <a:srgbClr val="4472C4">
                  <a:lumMod val="50000"/>
                </a:srgbClr>
              </a:solidFill>
              <a:effectLst/>
              <a:uLnTx/>
              <a:uFillTx/>
              <a:latin typeface="+mj-lt"/>
            </a:endParaRPr>
          </a:p>
        </p:txBody>
      </p:sp>
      <p:sp>
        <p:nvSpPr>
          <p:cNvPr id="43" name="Rounded Rectangle 140">
            <a:extLst>
              <a:ext uri="{FF2B5EF4-FFF2-40B4-BE49-F238E27FC236}">
                <a16:creationId xmlns:a16="http://schemas.microsoft.com/office/drawing/2014/main" id="{5DB85FC1-B8C5-4CA0-999B-A83FF7434E46}"/>
              </a:ext>
            </a:extLst>
          </p:cNvPr>
          <p:cNvSpPr/>
          <p:nvPr/>
        </p:nvSpPr>
        <p:spPr>
          <a:xfrm>
            <a:off x="4115648" y="4709351"/>
            <a:ext cx="3594355"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3000" b="1" dirty="0">
                <a:solidFill>
                  <a:schemeClr val="accent5">
                    <a:lumMod val="50000"/>
                  </a:schemeClr>
                </a:solidFill>
                <a:latin typeface="+mj-lt"/>
              </a:rPr>
              <a:t>el cambio</a:t>
            </a:r>
            <a:endParaRPr kumimoji="0" lang="en-GB" sz="3000" b="1" i="0" u="none" strike="noStrike" kern="1200" cap="none" spc="0" normalizeH="0" baseline="0" noProof="0" dirty="0">
              <a:ln>
                <a:noFill/>
              </a:ln>
              <a:solidFill>
                <a:srgbClr val="4472C4">
                  <a:lumMod val="50000"/>
                </a:srgbClr>
              </a:solidFill>
              <a:effectLst/>
              <a:uLnTx/>
              <a:uFillTx/>
              <a:latin typeface="+mj-lt"/>
            </a:endParaRPr>
          </a:p>
        </p:txBody>
      </p:sp>
      <p:sp>
        <p:nvSpPr>
          <p:cNvPr id="44" name="CuadroTexto 3">
            <a:extLst>
              <a:ext uri="{FF2B5EF4-FFF2-40B4-BE49-F238E27FC236}">
                <a16:creationId xmlns:a16="http://schemas.microsoft.com/office/drawing/2014/main" id="{FE6C2B91-EC1B-4063-B0BC-2B1BCECEA9A6}"/>
              </a:ext>
            </a:extLst>
          </p:cNvPr>
          <p:cNvSpPr txBox="1"/>
          <p:nvPr/>
        </p:nvSpPr>
        <p:spPr>
          <a:xfrm>
            <a:off x="705165" y="1403689"/>
            <a:ext cx="1097430" cy="553998"/>
          </a:xfrm>
          <a:prstGeom prst="rect">
            <a:avLst/>
          </a:prstGeom>
          <a:solidFill>
            <a:schemeClr val="bg1"/>
          </a:solidFill>
        </p:spPr>
        <p:txBody>
          <a:bodyPr wrap="square" rtlCol="0">
            <a:spAutoFit/>
          </a:bodyPr>
          <a:lstStyle/>
          <a:p>
            <a:pPr algn="l"/>
            <a:endParaRPr lang="x-none" sz="3000" dirty="0">
              <a:solidFill>
                <a:schemeClr val="accent5">
                  <a:lumMod val="50000"/>
                </a:schemeClr>
              </a:solidFill>
              <a:latin typeface="+mj-lt"/>
            </a:endParaRPr>
          </a:p>
        </p:txBody>
      </p:sp>
      <p:sp>
        <p:nvSpPr>
          <p:cNvPr id="45" name="Rounded Rectangle 22">
            <a:extLst>
              <a:ext uri="{FF2B5EF4-FFF2-40B4-BE49-F238E27FC236}">
                <a16:creationId xmlns:a16="http://schemas.microsoft.com/office/drawing/2014/main" id="{1E9855EE-DB80-4CB5-AF58-E3A91D940E34}"/>
              </a:ext>
            </a:extLst>
          </p:cNvPr>
          <p:cNvSpPr/>
          <p:nvPr/>
        </p:nvSpPr>
        <p:spPr>
          <a:xfrm>
            <a:off x="4090769" y="2092530"/>
            <a:ext cx="2808391" cy="75565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dirty="0">
                <a:solidFill>
                  <a:srgbClr val="4472C4">
                    <a:lumMod val="50000"/>
                  </a:srgbClr>
                </a:solidFill>
                <a:latin typeface="+mj-lt"/>
              </a:rPr>
              <a:t>g</a:t>
            </a:r>
            <a:r>
              <a:rPr kumimoji="0" lang="en-GB" sz="3000" b="1" i="0" u="none" strike="noStrike" kern="1200" cap="none" spc="0" normalizeH="0" baseline="0" noProof="0" dirty="0">
                <a:ln>
                  <a:noFill/>
                </a:ln>
                <a:solidFill>
                  <a:srgbClr val="4472C4">
                    <a:lumMod val="50000"/>
                  </a:srgbClr>
                </a:solidFill>
                <a:effectLst/>
                <a:uLnTx/>
                <a:uFillTx/>
                <a:latin typeface="+mj-lt"/>
                <a:ea typeface="+mn-ea"/>
                <a:cs typeface="+mn-cs"/>
              </a:rPr>
              <a:t>_ _ _ _ _</a:t>
            </a:r>
          </a:p>
        </p:txBody>
      </p:sp>
      <p:sp>
        <p:nvSpPr>
          <p:cNvPr id="46" name="Rounded Rectangle 22">
            <a:extLst>
              <a:ext uri="{FF2B5EF4-FFF2-40B4-BE49-F238E27FC236}">
                <a16:creationId xmlns:a16="http://schemas.microsoft.com/office/drawing/2014/main" id="{850EEA29-29E0-495B-B753-5F4AA48E2965}"/>
              </a:ext>
            </a:extLst>
          </p:cNvPr>
          <p:cNvSpPr/>
          <p:nvPr/>
        </p:nvSpPr>
        <p:spPr>
          <a:xfrm>
            <a:off x="1073842" y="2077919"/>
            <a:ext cx="2921096" cy="75565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dirty="0">
                <a:solidFill>
                  <a:srgbClr val="4472C4">
                    <a:lumMod val="50000"/>
                  </a:srgbClr>
                </a:solidFill>
                <a:latin typeface="+mj-lt"/>
              </a:rPr>
              <a:t>t</a:t>
            </a:r>
            <a:r>
              <a:rPr kumimoji="0" lang="en-GB" sz="3000" b="1" i="0" u="none" strike="noStrike" kern="1200" cap="none" spc="0" normalizeH="0" baseline="0" noProof="0" dirty="0">
                <a:ln>
                  <a:noFill/>
                </a:ln>
                <a:solidFill>
                  <a:srgbClr val="4472C4">
                    <a:lumMod val="50000"/>
                  </a:srgbClr>
                </a:solidFill>
                <a:effectLst/>
                <a:uLnTx/>
                <a:uFillTx/>
                <a:latin typeface="+mj-lt"/>
                <a:ea typeface="+mn-ea"/>
                <a:cs typeface="+mn-cs"/>
              </a:rPr>
              <a:t>_</a:t>
            </a:r>
          </a:p>
        </p:txBody>
      </p:sp>
      <p:sp>
        <p:nvSpPr>
          <p:cNvPr id="47" name="Rounded Rectangle 138">
            <a:extLst>
              <a:ext uri="{FF2B5EF4-FFF2-40B4-BE49-F238E27FC236}">
                <a16:creationId xmlns:a16="http://schemas.microsoft.com/office/drawing/2014/main" id="{357473D0-5E9C-46F8-8975-3FFEB9929A2C}"/>
              </a:ext>
            </a:extLst>
          </p:cNvPr>
          <p:cNvSpPr/>
          <p:nvPr/>
        </p:nvSpPr>
        <p:spPr>
          <a:xfrm>
            <a:off x="1044883" y="2077916"/>
            <a:ext cx="2943473"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000" b="1" dirty="0" err="1">
                <a:solidFill>
                  <a:srgbClr val="4472C4">
                    <a:lumMod val="50000"/>
                  </a:srgbClr>
                </a:solidFill>
                <a:latin typeface="+mj-lt"/>
              </a:rPr>
              <a:t>tú</a:t>
            </a:r>
            <a:endParaRPr kumimoji="0" lang="en-GB" sz="3000" b="1" i="0" u="none" strike="noStrike" kern="1200" cap="none" spc="0" normalizeH="0" baseline="0" noProof="0" dirty="0">
              <a:ln>
                <a:noFill/>
              </a:ln>
              <a:solidFill>
                <a:srgbClr val="4472C4">
                  <a:lumMod val="50000"/>
                </a:srgbClr>
              </a:solidFill>
              <a:effectLst/>
              <a:uLnTx/>
              <a:uFillTx/>
              <a:latin typeface="+mj-lt"/>
            </a:endParaRPr>
          </a:p>
        </p:txBody>
      </p:sp>
      <p:sp>
        <p:nvSpPr>
          <p:cNvPr id="48" name="Rounded Rectangle 138">
            <a:extLst>
              <a:ext uri="{FF2B5EF4-FFF2-40B4-BE49-F238E27FC236}">
                <a16:creationId xmlns:a16="http://schemas.microsoft.com/office/drawing/2014/main" id="{B41754DC-9989-44EB-A2A3-FEBF91E17A7D}"/>
              </a:ext>
            </a:extLst>
          </p:cNvPr>
          <p:cNvSpPr/>
          <p:nvPr/>
        </p:nvSpPr>
        <p:spPr>
          <a:xfrm>
            <a:off x="4097351" y="2098423"/>
            <a:ext cx="2789182"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mj-lt"/>
                <a:ea typeface="+mn-ea"/>
                <a:cs typeface="+mn-cs"/>
              </a:rPr>
              <a:t>genial</a:t>
            </a:r>
          </a:p>
        </p:txBody>
      </p:sp>
      <p:sp>
        <p:nvSpPr>
          <p:cNvPr id="49" name="TextBox 48">
            <a:extLst>
              <a:ext uri="{FF2B5EF4-FFF2-40B4-BE49-F238E27FC236}">
                <a16:creationId xmlns:a16="http://schemas.microsoft.com/office/drawing/2014/main" id="{0DC3BC61-76DF-411B-B68B-7C74E13197EB}"/>
              </a:ext>
            </a:extLst>
          </p:cNvPr>
          <p:cNvSpPr txBox="1"/>
          <p:nvPr/>
        </p:nvSpPr>
        <p:spPr>
          <a:xfrm rot="20824098">
            <a:off x="6850080" y="754114"/>
            <a:ext cx="3258956" cy="830997"/>
          </a:xfrm>
          <a:prstGeom prst="rect">
            <a:avLst/>
          </a:prstGeom>
          <a:noFill/>
        </p:spPr>
        <p:txBody>
          <a:bodyPr wrap="square" rtlCol="0">
            <a:spAutoFit/>
          </a:bodyPr>
          <a:lstStyle/>
          <a:p>
            <a:pPr lvl="0" algn="ctr">
              <a:defRPr/>
            </a:pPr>
            <a:r>
              <a:rPr lang="en-GB" sz="4800" dirty="0">
                <a:solidFill>
                  <a:schemeClr val="accent5">
                    <a:lumMod val="50000"/>
                  </a:schemeClr>
                </a:solidFill>
                <a:latin typeface="+mj-lt"/>
              </a:rPr>
              <a:t>great</a:t>
            </a:r>
            <a:endParaRPr kumimoji="0" lang="en-GB" sz="4800" b="0" i="0" u="none" strike="noStrike" kern="1200" cap="none" spc="0" normalizeH="0" baseline="0" noProof="0" dirty="0">
              <a:ln>
                <a:noFill/>
              </a:ln>
              <a:solidFill>
                <a:srgbClr val="4472C4">
                  <a:lumMod val="50000"/>
                </a:srgbClr>
              </a:solidFill>
              <a:effectLst/>
              <a:uLnTx/>
              <a:uFillTx/>
              <a:latin typeface="+mj-lt"/>
            </a:endParaRPr>
          </a:p>
        </p:txBody>
      </p:sp>
      <p:sp>
        <p:nvSpPr>
          <p:cNvPr id="50" name="TextBox 49">
            <a:extLst>
              <a:ext uri="{FF2B5EF4-FFF2-40B4-BE49-F238E27FC236}">
                <a16:creationId xmlns:a16="http://schemas.microsoft.com/office/drawing/2014/main" id="{6D113F14-A8CC-4413-88DF-919D3E59AF8C}"/>
              </a:ext>
            </a:extLst>
          </p:cNvPr>
          <p:cNvSpPr txBox="1"/>
          <p:nvPr/>
        </p:nvSpPr>
        <p:spPr>
          <a:xfrm rot="20824098">
            <a:off x="7121605" y="715230"/>
            <a:ext cx="3258956" cy="830997"/>
          </a:xfrm>
          <a:prstGeom prst="rect">
            <a:avLst/>
          </a:prstGeom>
          <a:noFill/>
        </p:spPr>
        <p:txBody>
          <a:bodyPr wrap="square" rtlCol="0">
            <a:spAutoFit/>
          </a:bodyPr>
          <a:lstStyle/>
          <a:p>
            <a:pPr lvl="0" algn="ctr">
              <a:defRPr/>
            </a:pPr>
            <a:r>
              <a:rPr lang="en-GB" sz="4800" dirty="0">
                <a:solidFill>
                  <a:schemeClr val="accent5">
                    <a:lumMod val="50000"/>
                  </a:schemeClr>
                </a:solidFill>
                <a:latin typeface="+mj-lt"/>
              </a:rPr>
              <a:t>you</a:t>
            </a:r>
            <a:endParaRPr kumimoji="0" lang="en-GB" sz="4800" b="0" i="0" u="none" strike="noStrike" kern="1200" cap="none" spc="0" normalizeH="0" baseline="0" noProof="0" dirty="0">
              <a:ln>
                <a:noFill/>
              </a:ln>
              <a:solidFill>
                <a:srgbClr val="4472C4">
                  <a:lumMod val="50000"/>
                </a:srgbClr>
              </a:solidFill>
              <a:effectLst/>
              <a:uLnTx/>
              <a:uFillTx/>
              <a:latin typeface="+mj-lt"/>
            </a:endParaRPr>
          </a:p>
        </p:txBody>
      </p:sp>
      <p:sp>
        <p:nvSpPr>
          <p:cNvPr id="51" name="Rounded Rectangle 22">
            <a:extLst>
              <a:ext uri="{FF2B5EF4-FFF2-40B4-BE49-F238E27FC236}">
                <a16:creationId xmlns:a16="http://schemas.microsoft.com/office/drawing/2014/main" id="{69E66ECD-AD07-4252-ADB2-5C52EDD5834A}"/>
              </a:ext>
            </a:extLst>
          </p:cNvPr>
          <p:cNvSpPr/>
          <p:nvPr/>
        </p:nvSpPr>
        <p:spPr>
          <a:xfrm>
            <a:off x="8784277" y="2121625"/>
            <a:ext cx="2598879" cy="75565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dirty="0">
                <a:solidFill>
                  <a:srgbClr val="4472C4">
                    <a:lumMod val="50000"/>
                  </a:srgbClr>
                </a:solidFill>
                <a:latin typeface="+mj-lt"/>
              </a:rPr>
              <a:t>g _ _ </a:t>
            </a:r>
            <a:r>
              <a:rPr kumimoji="0" lang="en-GB" sz="3000" b="1" i="0" u="none" strike="noStrike" kern="1200" cap="none" spc="0" normalizeH="0" baseline="0" noProof="0" dirty="0">
                <a:ln>
                  <a:noFill/>
                </a:ln>
                <a:solidFill>
                  <a:srgbClr val="4472C4">
                    <a:lumMod val="50000"/>
                  </a:srgbClr>
                </a:solidFill>
                <a:effectLst/>
                <a:uLnTx/>
                <a:uFillTx/>
                <a:latin typeface="+mj-lt"/>
                <a:ea typeface="+mn-ea"/>
                <a:cs typeface="+mn-cs"/>
              </a:rPr>
              <a:t>_ _ _ _ _</a:t>
            </a:r>
          </a:p>
        </p:txBody>
      </p:sp>
      <p:sp>
        <p:nvSpPr>
          <p:cNvPr id="52" name="Rounded Rectangle 138">
            <a:extLst>
              <a:ext uri="{FF2B5EF4-FFF2-40B4-BE49-F238E27FC236}">
                <a16:creationId xmlns:a16="http://schemas.microsoft.com/office/drawing/2014/main" id="{ACF02A10-8688-438C-8778-BCD9E833DF9C}"/>
              </a:ext>
            </a:extLst>
          </p:cNvPr>
          <p:cNvSpPr/>
          <p:nvPr/>
        </p:nvSpPr>
        <p:spPr>
          <a:xfrm>
            <a:off x="8788578" y="2116887"/>
            <a:ext cx="2598879"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mj-lt"/>
                <a:ea typeface="+mn-ea"/>
                <a:cs typeface="+mn-cs"/>
              </a:rPr>
              <a:t>gracioso</a:t>
            </a:r>
          </a:p>
        </p:txBody>
      </p:sp>
      <p:sp>
        <p:nvSpPr>
          <p:cNvPr id="53" name="Rounded Rectangle 22">
            <a:extLst>
              <a:ext uri="{FF2B5EF4-FFF2-40B4-BE49-F238E27FC236}">
                <a16:creationId xmlns:a16="http://schemas.microsoft.com/office/drawing/2014/main" id="{7D62C5A3-8B1B-40EC-9CCB-463836D28788}"/>
              </a:ext>
            </a:extLst>
          </p:cNvPr>
          <p:cNvSpPr/>
          <p:nvPr/>
        </p:nvSpPr>
        <p:spPr>
          <a:xfrm>
            <a:off x="4090935" y="1233448"/>
            <a:ext cx="2657627" cy="75565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noProof="0" dirty="0">
                <a:solidFill>
                  <a:srgbClr val="4472C4">
                    <a:lumMod val="50000"/>
                  </a:srgbClr>
                </a:solidFill>
                <a:latin typeface="+mj-lt"/>
              </a:rPr>
              <a:t>e_ _ </a:t>
            </a:r>
            <a:r>
              <a:rPr kumimoji="0" lang="en-GB" sz="3000" b="1" i="0" u="none" strike="noStrike" kern="1200" cap="none" spc="0" normalizeH="0" baseline="0" noProof="0" dirty="0">
                <a:ln>
                  <a:noFill/>
                </a:ln>
                <a:solidFill>
                  <a:srgbClr val="4472C4">
                    <a:lumMod val="50000"/>
                  </a:srgbClr>
                </a:solidFill>
                <a:effectLst/>
                <a:uLnTx/>
                <a:uFillTx/>
                <a:latin typeface="+mj-lt"/>
                <a:ea typeface="+mn-ea"/>
                <a:cs typeface="+mn-cs"/>
              </a:rPr>
              <a:t>_ _ _ _ _</a:t>
            </a:r>
          </a:p>
        </p:txBody>
      </p:sp>
      <p:sp>
        <p:nvSpPr>
          <p:cNvPr id="54" name="Rounded Rectangle 138">
            <a:extLst>
              <a:ext uri="{FF2B5EF4-FFF2-40B4-BE49-F238E27FC236}">
                <a16:creationId xmlns:a16="http://schemas.microsoft.com/office/drawing/2014/main" id="{899AEA6F-E03D-466B-805C-CD3A96DDBC3F}"/>
              </a:ext>
            </a:extLst>
          </p:cNvPr>
          <p:cNvSpPr/>
          <p:nvPr/>
        </p:nvSpPr>
        <p:spPr>
          <a:xfrm>
            <a:off x="4100864" y="1247915"/>
            <a:ext cx="2657627"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4472C4">
                    <a:lumMod val="50000"/>
                  </a:srgbClr>
                </a:solidFill>
                <a:effectLst/>
                <a:uLnTx/>
                <a:uFillTx/>
                <a:latin typeface="+mj-lt"/>
                <a:ea typeface="+mn-ea"/>
                <a:cs typeface="+mn-cs"/>
              </a:rPr>
              <a:t>entonces</a:t>
            </a:r>
            <a:endParaRPr kumimoji="0" lang="en-GB" sz="3000" b="1" i="0" u="none" strike="noStrike" kern="1200" cap="none" spc="0" normalizeH="0" baseline="0" noProof="0" dirty="0">
              <a:ln>
                <a:noFill/>
              </a:ln>
              <a:solidFill>
                <a:srgbClr val="4472C4">
                  <a:lumMod val="50000"/>
                </a:srgbClr>
              </a:solidFill>
              <a:effectLst/>
              <a:uLnTx/>
              <a:uFillTx/>
              <a:latin typeface="+mj-lt"/>
              <a:ea typeface="+mn-ea"/>
              <a:cs typeface="+mn-cs"/>
            </a:endParaRPr>
          </a:p>
        </p:txBody>
      </p:sp>
      <p:sp>
        <p:nvSpPr>
          <p:cNvPr id="55" name="Rounded Rectangle 22">
            <a:extLst>
              <a:ext uri="{FF2B5EF4-FFF2-40B4-BE49-F238E27FC236}">
                <a16:creationId xmlns:a16="http://schemas.microsoft.com/office/drawing/2014/main" id="{BE204C54-4CC3-4EC1-B3D2-88E09663C136}"/>
              </a:ext>
            </a:extLst>
          </p:cNvPr>
          <p:cNvSpPr/>
          <p:nvPr/>
        </p:nvSpPr>
        <p:spPr>
          <a:xfrm>
            <a:off x="1016186" y="1250786"/>
            <a:ext cx="2967988" cy="75565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noProof="0" dirty="0">
                <a:solidFill>
                  <a:srgbClr val="4472C4">
                    <a:lumMod val="50000"/>
                  </a:srgbClr>
                </a:solidFill>
                <a:latin typeface="+mj-lt"/>
              </a:rPr>
              <a:t>e</a:t>
            </a:r>
            <a:r>
              <a:rPr kumimoji="0" lang="en-GB" sz="3000" b="1" i="0" u="none" strike="noStrike" kern="1200" cap="none" spc="0" normalizeH="0" baseline="0" noProof="0" dirty="0">
                <a:ln>
                  <a:noFill/>
                </a:ln>
                <a:solidFill>
                  <a:srgbClr val="4472C4">
                    <a:lumMod val="50000"/>
                  </a:srgbClr>
                </a:solidFill>
                <a:effectLst/>
                <a:uLnTx/>
                <a:uFillTx/>
                <a:latin typeface="+mj-lt"/>
                <a:ea typeface="+mn-ea"/>
                <a:cs typeface="+mn-cs"/>
              </a:rPr>
              <a:t>_ _ _ _</a:t>
            </a:r>
          </a:p>
        </p:txBody>
      </p:sp>
      <p:sp>
        <p:nvSpPr>
          <p:cNvPr id="56" name="Rounded Rectangle 138">
            <a:extLst>
              <a:ext uri="{FF2B5EF4-FFF2-40B4-BE49-F238E27FC236}">
                <a16:creationId xmlns:a16="http://schemas.microsoft.com/office/drawing/2014/main" id="{453C3021-41EA-4964-9000-D61EABFA22AF}"/>
              </a:ext>
            </a:extLst>
          </p:cNvPr>
          <p:cNvSpPr/>
          <p:nvPr/>
        </p:nvSpPr>
        <p:spPr>
          <a:xfrm>
            <a:off x="1038998" y="1262237"/>
            <a:ext cx="2952724"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4472C4">
                    <a:lumMod val="50000"/>
                  </a:srgbClr>
                </a:solidFill>
                <a:effectLst/>
                <a:uLnTx/>
                <a:uFillTx/>
                <a:latin typeface="+mj-lt"/>
                <a:ea typeface="+mn-ea"/>
                <a:cs typeface="+mn-cs"/>
              </a:rPr>
              <a:t>ellos</a:t>
            </a:r>
            <a:endParaRPr kumimoji="0" lang="en-GB" sz="3000" b="1" i="0" u="none" strike="noStrike" kern="1200" cap="none" spc="0" normalizeH="0" baseline="0" noProof="0" dirty="0">
              <a:ln>
                <a:noFill/>
              </a:ln>
              <a:solidFill>
                <a:srgbClr val="4472C4">
                  <a:lumMod val="50000"/>
                </a:srgbClr>
              </a:solidFill>
              <a:effectLst/>
              <a:uLnTx/>
              <a:uFillTx/>
              <a:latin typeface="+mj-lt"/>
              <a:ea typeface="+mn-ea"/>
              <a:cs typeface="+mn-cs"/>
            </a:endParaRPr>
          </a:p>
        </p:txBody>
      </p:sp>
      <p:sp>
        <p:nvSpPr>
          <p:cNvPr id="58" name="TextBox 57">
            <a:extLst>
              <a:ext uri="{FF2B5EF4-FFF2-40B4-BE49-F238E27FC236}">
                <a16:creationId xmlns:a16="http://schemas.microsoft.com/office/drawing/2014/main" id="{9F712A45-0E1B-46D9-9FEE-AF7AC1C80B99}"/>
              </a:ext>
            </a:extLst>
          </p:cNvPr>
          <p:cNvSpPr txBox="1"/>
          <p:nvPr/>
        </p:nvSpPr>
        <p:spPr>
          <a:xfrm rot="20824098">
            <a:off x="6949506" y="689262"/>
            <a:ext cx="3258956" cy="830997"/>
          </a:xfrm>
          <a:prstGeom prst="rect">
            <a:avLst/>
          </a:prstGeom>
          <a:noFill/>
        </p:spPr>
        <p:txBody>
          <a:bodyPr wrap="square" rtlCol="0">
            <a:spAutoFit/>
          </a:bodyPr>
          <a:lstStyle/>
          <a:p>
            <a:pPr lvl="0" algn="ctr">
              <a:defRPr/>
            </a:pPr>
            <a:r>
              <a:rPr lang="en-GB" sz="4800" dirty="0">
                <a:solidFill>
                  <a:schemeClr val="accent5">
                    <a:lumMod val="50000"/>
                  </a:schemeClr>
                </a:solidFill>
                <a:latin typeface="+mj-lt"/>
              </a:rPr>
              <a:t>funny</a:t>
            </a:r>
            <a:endParaRPr kumimoji="0" lang="en-GB" sz="4800" b="0" i="0" u="none" strike="noStrike" kern="1200" cap="none" spc="0" normalizeH="0" baseline="0" noProof="0" dirty="0">
              <a:ln>
                <a:noFill/>
              </a:ln>
              <a:solidFill>
                <a:srgbClr val="4472C4">
                  <a:lumMod val="50000"/>
                </a:srgbClr>
              </a:solidFill>
              <a:effectLst/>
              <a:uLnTx/>
              <a:uFillTx/>
              <a:latin typeface="+mj-lt"/>
            </a:endParaRPr>
          </a:p>
        </p:txBody>
      </p:sp>
      <p:sp>
        <p:nvSpPr>
          <p:cNvPr id="59" name="TextBox 58">
            <a:extLst>
              <a:ext uri="{FF2B5EF4-FFF2-40B4-BE49-F238E27FC236}">
                <a16:creationId xmlns:a16="http://schemas.microsoft.com/office/drawing/2014/main" id="{27EDF3EC-59DC-4D09-A2D2-9393F20A8CAE}"/>
              </a:ext>
            </a:extLst>
          </p:cNvPr>
          <p:cNvSpPr txBox="1"/>
          <p:nvPr/>
        </p:nvSpPr>
        <p:spPr>
          <a:xfrm rot="20824098">
            <a:off x="7007411" y="662148"/>
            <a:ext cx="3258956" cy="830997"/>
          </a:xfrm>
          <a:prstGeom prst="rect">
            <a:avLst/>
          </a:prstGeom>
          <a:noFill/>
        </p:spPr>
        <p:txBody>
          <a:bodyPr wrap="square" rtlCol="0">
            <a:spAutoFit/>
          </a:bodyPr>
          <a:lstStyle/>
          <a:p>
            <a:pPr lvl="0" algn="ctr">
              <a:defRPr/>
            </a:pPr>
            <a:r>
              <a:rPr lang="en-GB" sz="4800" dirty="0">
                <a:solidFill>
                  <a:schemeClr val="accent5">
                    <a:lumMod val="50000"/>
                  </a:schemeClr>
                </a:solidFill>
                <a:latin typeface="+mj-lt"/>
              </a:rPr>
              <a:t>so</a:t>
            </a:r>
            <a:endParaRPr kumimoji="0" lang="en-GB" sz="4800" b="0" i="0" u="none" strike="noStrike" kern="1200" cap="none" spc="0" normalizeH="0" baseline="0" noProof="0" dirty="0">
              <a:ln>
                <a:noFill/>
              </a:ln>
              <a:solidFill>
                <a:srgbClr val="4472C4">
                  <a:lumMod val="50000"/>
                </a:srgbClr>
              </a:solidFill>
              <a:effectLst/>
              <a:uLnTx/>
              <a:uFillTx/>
              <a:latin typeface="+mj-lt"/>
            </a:endParaRPr>
          </a:p>
        </p:txBody>
      </p:sp>
      <p:sp>
        <p:nvSpPr>
          <p:cNvPr id="60" name="TextBox 59">
            <a:extLst>
              <a:ext uri="{FF2B5EF4-FFF2-40B4-BE49-F238E27FC236}">
                <a16:creationId xmlns:a16="http://schemas.microsoft.com/office/drawing/2014/main" id="{BEFD75CF-F66A-4289-AE37-87C68C86DC8F}"/>
              </a:ext>
            </a:extLst>
          </p:cNvPr>
          <p:cNvSpPr txBox="1"/>
          <p:nvPr/>
        </p:nvSpPr>
        <p:spPr>
          <a:xfrm rot="20824098">
            <a:off x="7110247" y="774579"/>
            <a:ext cx="3258956" cy="830997"/>
          </a:xfrm>
          <a:prstGeom prst="rect">
            <a:avLst/>
          </a:prstGeom>
          <a:noFill/>
        </p:spPr>
        <p:txBody>
          <a:bodyPr wrap="square" rtlCol="0">
            <a:spAutoFit/>
          </a:bodyPr>
          <a:lstStyle/>
          <a:p>
            <a:pPr lvl="0" algn="ctr">
              <a:defRPr/>
            </a:pPr>
            <a:r>
              <a:rPr lang="en-GB" sz="4800" dirty="0">
                <a:solidFill>
                  <a:schemeClr val="accent5">
                    <a:lumMod val="50000"/>
                  </a:schemeClr>
                </a:solidFill>
                <a:latin typeface="+mj-lt"/>
              </a:rPr>
              <a:t>they (m)</a:t>
            </a:r>
            <a:endParaRPr kumimoji="0" lang="en-GB" sz="4800" b="0" i="0" u="none" strike="noStrike" kern="1200" cap="none" spc="0" normalizeH="0" baseline="0" noProof="0" dirty="0">
              <a:ln>
                <a:noFill/>
              </a:ln>
              <a:solidFill>
                <a:srgbClr val="4472C4">
                  <a:lumMod val="50000"/>
                </a:srgbClr>
              </a:solidFill>
              <a:effectLst/>
              <a:uLnTx/>
              <a:uFillTx/>
              <a:latin typeface="+mj-lt"/>
            </a:endParaRPr>
          </a:p>
        </p:txBody>
      </p:sp>
    </p:spTree>
    <p:extLst>
      <p:ext uri="{BB962C8B-B14F-4D97-AF65-F5344CB8AC3E}">
        <p14:creationId xmlns:p14="http://schemas.microsoft.com/office/powerpoint/2010/main" val="21098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2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6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2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2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2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1" nodeType="clickEffect">
                                  <p:stCondLst>
                                    <p:cond delay="0"/>
                                  </p:stCondLst>
                                  <p:childTnLst>
                                    <p:set>
                                      <p:cBhvr>
                                        <p:cTn id="110" dur="1" fill="hold">
                                          <p:stCondLst>
                                            <p:cond delay="0"/>
                                          </p:stCondLst>
                                        </p:cTn>
                                        <p:tgtEl>
                                          <p:spTgt spid="27"/>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5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54"/>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59"/>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49"/>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48"/>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1" nodeType="clickEffect">
                                  <p:stCondLst>
                                    <p:cond delay="0"/>
                                  </p:stCondLst>
                                  <p:childTnLst>
                                    <p:set>
                                      <p:cBhvr>
                                        <p:cTn id="134" dur="1" fill="hold">
                                          <p:stCondLst>
                                            <p:cond delay="0"/>
                                          </p:stCondLst>
                                        </p:cTn>
                                        <p:tgtEl>
                                          <p:spTgt spid="49"/>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28"/>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40"/>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1" nodeType="clickEffect">
                                  <p:stCondLst>
                                    <p:cond delay="0"/>
                                  </p:stCondLst>
                                  <p:childTnLst>
                                    <p:set>
                                      <p:cBhvr>
                                        <p:cTn id="146" dur="1" fill="hold">
                                          <p:stCondLst>
                                            <p:cond delay="0"/>
                                          </p:stCondLst>
                                        </p:cTn>
                                        <p:tgtEl>
                                          <p:spTgt spid="28"/>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29"/>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41"/>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1" nodeType="clickEffect">
                                  <p:stCondLst>
                                    <p:cond delay="0"/>
                                  </p:stCondLst>
                                  <p:childTnLst>
                                    <p:set>
                                      <p:cBhvr>
                                        <p:cTn id="158" dur="1" fill="hold">
                                          <p:stCondLst>
                                            <p:cond delay="0"/>
                                          </p:stCondLst>
                                        </p:cTn>
                                        <p:tgtEl>
                                          <p:spTgt spid="29"/>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50"/>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47"/>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xit" presetSubtype="0" fill="hold" grpId="1" nodeType="clickEffect">
                                  <p:stCondLst>
                                    <p:cond delay="0"/>
                                  </p:stCondLst>
                                  <p:childTnLst>
                                    <p:set>
                                      <p:cBhvr>
                                        <p:cTn id="170" dur="1" fill="hold">
                                          <p:stCondLst>
                                            <p:cond delay="0"/>
                                          </p:stCondLst>
                                        </p:cTn>
                                        <p:tgtEl>
                                          <p:spTgt spid="50"/>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58"/>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52"/>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xit" presetSubtype="0" fill="hold" grpId="1" nodeType="clickEffect">
                                  <p:stCondLst>
                                    <p:cond delay="0"/>
                                  </p:stCondLst>
                                  <p:childTnLst>
                                    <p:set>
                                      <p:cBhvr>
                                        <p:cTn id="182" dur="1" fill="hold">
                                          <p:stCondLst>
                                            <p:cond delay="0"/>
                                          </p:stCondLst>
                                        </p:cTn>
                                        <p:tgtEl>
                                          <p:spTgt spid="58"/>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30"/>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42"/>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presetID="1" presetClass="exit" presetSubtype="0" fill="hold" grpId="1" nodeType="clickEffect">
                                  <p:stCondLst>
                                    <p:cond delay="0"/>
                                  </p:stCondLst>
                                  <p:childTnLst>
                                    <p:set>
                                      <p:cBhvr>
                                        <p:cTn id="194" dur="1" fill="hold">
                                          <p:stCondLst>
                                            <p:cond delay="0"/>
                                          </p:stCondLst>
                                        </p:cTn>
                                        <p:tgtEl>
                                          <p:spTgt spid="30"/>
                                        </p:tgtEl>
                                        <p:attrNameLst>
                                          <p:attrName>style.visibility</p:attrName>
                                        </p:attrNameLst>
                                      </p:cBhvr>
                                      <p:to>
                                        <p:strVal val="hidden"/>
                                      </p:to>
                                    </p:set>
                                  </p:childTnLst>
                                </p:cTn>
                              </p:par>
                            </p:childTnLst>
                          </p:cTn>
                        </p:par>
                      </p:childTnLst>
                    </p:cTn>
                  </p:par>
                  <p:par>
                    <p:cTn id="195" fill="hold">
                      <p:stCondLst>
                        <p:cond delay="indefinite"/>
                      </p:stCondLst>
                      <p:childTnLst>
                        <p:par>
                          <p:cTn id="196" fill="hold">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31"/>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7" grpId="0" animBg="1"/>
      <p:bldP spid="48" grpId="0" animBg="1"/>
      <p:bldP spid="49" grpId="0"/>
      <p:bldP spid="49" grpId="1"/>
      <p:bldP spid="50" grpId="0"/>
      <p:bldP spid="50" grpId="1"/>
      <p:bldP spid="52" grpId="0" animBg="1"/>
      <p:bldP spid="54" grpId="0" animBg="1"/>
      <p:bldP spid="56" grpId="0" animBg="1"/>
      <p:bldP spid="58" grpId="0"/>
      <p:bldP spid="58" grpId="1"/>
      <p:bldP spid="59" grpId="0"/>
      <p:bldP spid="59" grpId="1"/>
      <p:bldP spid="60" grpId="0"/>
      <p:bldP spid="60"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121" y="1773373"/>
            <a:ext cx="12227121" cy="3453253"/>
          </a:xfrm>
          <a:prstGeom prst="rect">
            <a:avLst/>
          </a:prstGeom>
          <a:noFill/>
        </p:spPr>
        <p:txBody>
          <a:bodyPr wrap="square" rtlCol="0">
            <a:spAutoFit/>
          </a:bodyPr>
          <a:lstStyle/>
          <a:p>
            <a:pPr marL="514350" marR="0" lvl="0" indent="-514350" algn="l" defTabSz="914400" rtl="0" eaLnBrk="1" fontAlgn="auto" latinLnBrk="0" hangingPunct="1">
              <a:lnSpc>
                <a:spcPct val="130000"/>
              </a:lnSpc>
              <a:spcBef>
                <a:spcPts val="0"/>
              </a:spcBef>
              <a:spcAft>
                <a:spcPts val="0"/>
              </a:spcAft>
              <a:buClrTx/>
              <a:buSzTx/>
              <a:buFontTx/>
              <a:buAutoNum type="arabicParen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trip with the family is great.</a:t>
            </a: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She is very successful in the company.</a:t>
            </a: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He makes an effort to study philosophy.</a:t>
            </a: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We work in the technology industry, whereas they work in the energy industry.</a:t>
            </a:r>
          </a:p>
        </p:txBody>
      </p:sp>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¡A escribir!</a:t>
            </a:r>
          </a:p>
        </p:txBody>
      </p:sp>
      <p:sp>
        <p:nvSpPr>
          <p:cNvPr id="6" name="Rounded Rectangle 5"/>
          <p:cNvSpPr/>
          <p:nvPr/>
        </p:nvSpPr>
        <p:spPr>
          <a:xfrm>
            <a:off x="514589" y="2266465"/>
            <a:ext cx="11351768" cy="478201"/>
          </a:xfrm>
          <a:prstGeom prst="roundRect">
            <a:avLst/>
          </a:prstGeom>
          <a:solidFill>
            <a:schemeClr val="accent4">
              <a:lumMod val="40000"/>
              <a:lumOff val="60000"/>
            </a:schemeClr>
          </a:solidFill>
          <a:ln w="12700" cap="flat" cmpd="sng" algn="ctr">
            <a:solidFill>
              <a:sysClr val="windowText" lastClr="000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Un viaje con la</a:t>
            </a:r>
            <a:r>
              <a:rPr kumimoji="0" lang="es-ES" sz="2400" b="1" i="0" u="none" strike="noStrike" kern="0" cap="none" spc="0" normalizeH="0" noProof="0" dirty="0">
                <a:ln>
                  <a:noFill/>
                </a:ln>
                <a:solidFill>
                  <a:srgbClr val="4472C4">
                    <a:lumMod val="50000"/>
                  </a:srgbClr>
                </a:solidFill>
                <a:effectLst/>
                <a:uLnTx/>
                <a:uFillTx/>
                <a:latin typeface="Century Gothic" panose="020F0302020204030204"/>
                <a:ea typeface="+mn-ea"/>
                <a:cs typeface="+mn-cs"/>
              </a:rPr>
              <a:t> familia es genial.</a:t>
            </a:r>
            <a:endParaRPr kumimoji="0" lang="es-ES" sz="2400" b="1" i="0" u="none" strike="noStrike" kern="0" cap="none" spc="0" normalizeH="0" baseline="0" noProof="0" dirty="0">
              <a:ln>
                <a:noFill/>
              </a:ln>
              <a:solidFill>
                <a:srgbClr val="4472C4">
                  <a:lumMod val="50000"/>
                </a:srgbClr>
              </a:solidFill>
              <a:effectLst/>
              <a:uLnTx/>
              <a:uFillTx/>
              <a:latin typeface="Tw Cen MT" panose="020B0602020104020603"/>
              <a:ea typeface="+mn-ea"/>
              <a:cs typeface="+mn-cs"/>
            </a:endParaRPr>
          </a:p>
        </p:txBody>
      </p:sp>
      <p:sp>
        <p:nvSpPr>
          <p:cNvPr id="7" name="TextBox 6"/>
          <p:cNvSpPr txBox="1"/>
          <p:nvPr/>
        </p:nvSpPr>
        <p:spPr>
          <a:xfrm>
            <a:off x="514589" y="1250153"/>
            <a:ext cx="851456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Escribe en español:</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8"/>
          <p:cNvSpPr/>
          <p:nvPr/>
        </p:nvSpPr>
        <p:spPr>
          <a:xfrm>
            <a:off x="540749" y="3225905"/>
            <a:ext cx="11338688" cy="478201"/>
          </a:xfrm>
          <a:prstGeom prst="roundRect">
            <a:avLst/>
          </a:prstGeom>
          <a:solidFill>
            <a:schemeClr val="accent4">
              <a:lumMod val="40000"/>
              <a:lumOff val="60000"/>
            </a:schemeClr>
          </a:solidFill>
          <a:ln w="12700" cap="flat" cmpd="sng" algn="ctr">
            <a:solidFill>
              <a:sysClr val="windowText" lastClr="000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Tiene mucho</a:t>
            </a:r>
            <a:r>
              <a:rPr kumimoji="0" lang="es-ES" sz="2400" b="1" i="0" u="none" strike="noStrike" kern="0" cap="none" spc="0" normalizeH="0" noProof="0" dirty="0">
                <a:ln>
                  <a:noFill/>
                </a:ln>
                <a:solidFill>
                  <a:srgbClr val="4472C4">
                    <a:lumMod val="50000"/>
                  </a:srgbClr>
                </a:solidFill>
                <a:effectLst/>
                <a:uLnTx/>
                <a:uFillTx/>
                <a:latin typeface="Century Gothic" panose="020F0302020204030204"/>
                <a:ea typeface="+mn-ea"/>
                <a:cs typeface="+mn-cs"/>
              </a:rPr>
              <a:t> éxito en la compañía.</a:t>
            </a:r>
            <a:endParaRPr kumimoji="0" lang="es-ES" sz="24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Rounded Rectangle 9"/>
          <p:cNvSpPr/>
          <p:nvPr/>
        </p:nvSpPr>
        <p:spPr>
          <a:xfrm>
            <a:off x="540749" y="4190856"/>
            <a:ext cx="11338688" cy="478201"/>
          </a:xfrm>
          <a:prstGeom prst="roundRect">
            <a:avLst/>
          </a:prstGeom>
          <a:solidFill>
            <a:schemeClr val="accent4">
              <a:lumMod val="40000"/>
              <a:lumOff val="60000"/>
            </a:schemeClr>
          </a:solidFill>
          <a:ln w="12700" cap="flat" cmpd="sng" algn="ctr">
            <a:solidFill>
              <a:sysClr val="windowText" lastClr="000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Hace un esfuerzo para estudiar filosofía.</a:t>
            </a:r>
          </a:p>
        </p:txBody>
      </p:sp>
      <p:sp>
        <p:nvSpPr>
          <p:cNvPr id="11" name="Rounded Rectangle 10"/>
          <p:cNvSpPr/>
          <p:nvPr/>
        </p:nvSpPr>
        <p:spPr>
          <a:xfrm>
            <a:off x="514589" y="5174882"/>
            <a:ext cx="11351767" cy="787521"/>
          </a:xfrm>
          <a:prstGeom prst="roundRect">
            <a:avLst/>
          </a:prstGeom>
          <a:solidFill>
            <a:schemeClr val="accent4">
              <a:lumMod val="40000"/>
              <a:lumOff val="60000"/>
            </a:schemeClr>
          </a:solidFill>
          <a:ln w="12700" cap="flat" cmpd="sng" algn="ctr">
            <a:solidFill>
              <a:sysClr val="windowText" lastClr="000000"/>
            </a:solidFill>
            <a:prstDash val="solid"/>
            <a:miter lim="800000"/>
          </a:ln>
          <a:effectLst>
            <a:outerShdw blurRad="50800" dist="38100" dir="5400000" algn="t" rotWithShape="0">
              <a:prstClr val="black">
                <a:alpha val="40000"/>
              </a:prstClr>
            </a:outerShdw>
          </a:effectLst>
        </p:spPr>
        <p:txBody>
          <a:bodyPr rtlCol="0" anchor="ctr"/>
          <a:lstStyle/>
          <a:p>
            <a:pPr lvl="0">
              <a:defRPr/>
            </a:pPr>
            <a:r>
              <a:rPr lang="es-ES" sz="2400" b="1" kern="0" dirty="0">
                <a:solidFill>
                  <a:srgbClr val="4472C4">
                    <a:lumMod val="50000"/>
                  </a:srgbClr>
                </a:solidFill>
              </a:rPr>
              <a:t>Nosotros trabajamos en la industria de tecnología, mientras que ellos trabajan en la industria de energía.</a:t>
            </a:r>
          </a:p>
        </p:txBody>
      </p:sp>
      <p:sp>
        <p:nvSpPr>
          <p:cNvPr id="8" name="Llamada rectangular redondeada 7">
            <a:extLst>
              <a:ext uri="{FF2B5EF4-FFF2-40B4-BE49-F238E27FC236}">
                <a16:creationId xmlns:a16="http://schemas.microsoft.com/office/drawing/2014/main" id="{175F542B-68B9-2E47-8C00-610085F7295B}"/>
              </a:ext>
            </a:extLst>
          </p:cNvPr>
          <p:cNvSpPr/>
          <p:nvPr/>
        </p:nvSpPr>
        <p:spPr>
          <a:xfrm>
            <a:off x="7122017" y="1571223"/>
            <a:ext cx="4932607" cy="1576306"/>
          </a:xfrm>
          <a:prstGeom prst="wedgeRoundRectCallout">
            <a:avLst>
              <a:gd name="adj1" fmla="val -76924"/>
              <a:gd name="adj2" fmla="val 152395"/>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Remember</a:t>
            </a:r>
            <a:r>
              <a:rPr lang="en-GB" sz="2000" dirty="0">
                <a:solidFill>
                  <a:srgbClr val="203864"/>
                </a:solidFill>
              </a:rPr>
              <a:t>, Spanish uses ‘</a:t>
            </a:r>
            <a:r>
              <a:rPr lang="en-GB" sz="2000" b="1" dirty="0">
                <a:solidFill>
                  <a:srgbClr val="203864"/>
                </a:solidFill>
              </a:rPr>
              <a:t>de</a:t>
            </a:r>
            <a:r>
              <a:rPr lang="en-GB" sz="2000" dirty="0">
                <a:solidFill>
                  <a:srgbClr val="203864"/>
                </a:solidFill>
              </a:rPr>
              <a:t>’ and changes the order of the two nouns. </a:t>
            </a:r>
          </a:p>
          <a:p>
            <a:pPr algn="ctr"/>
            <a:r>
              <a:rPr lang="en-GB" sz="2000" dirty="0">
                <a:solidFill>
                  <a:srgbClr val="203864"/>
                </a:solidFill>
              </a:rPr>
              <a:t>e.g. Spanish class =</a:t>
            </a:r>
            <a:r>
              <a:rPr lang="en-GB" sz="2000" b="1" dirty="0">
                <a:solidFill>
                  <a:srgbClr val="203864"/>
                </a:solidFill>
              </a:rPr>
              <a:t> </a:t>
            </a:r>
            <a:r>
              <a:rPr lang="en-GB" sz="2000" dirty="0">
                <a:solidFill>
                  <a:srgbClr val="203864"/>
                </a:solidFill>
              </a:rPr>
              <a:t>clase de español </a:t>
            </a:r>
            <a:endParaRPr lang="x-none" sz="2000" dirty="0">
              <a:solidFill>
                <a:srgbClr val="203864"/>
              </a:solidFill>
            </a:endParaRPr>
          </a:p>
        </p:txBody>
      </p:sp>
      <p:sp>
        <p:nvSpPr>
          <p:cNvPr id="12"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escribir</a:t>
            </a:r>
          </a:p>
        </p:txBody>
      </p:sp>
    </p:spTree>
    <p:extLst>
      <p:ext uri="{BB962C8B-B14F-4D97-AF65-F5344CB8AC3E}">
        <p14:creationId xmlns:p14="http://schemas.microsoft.com/office/powerpoint/2010/main" val="412380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856E4B-34EC-B143-8FC1-37E0D01E4497}"/>
              </a:ext>
            </a:extLst>
          </p:cNvPr>
          <p:cNvSpPr>
            <a:spLocks noGrp="1"/>
          </p:cNvSpPr>
          <p:nvPr>
            <p:ph type="title"/>
          </p:nvPr>
        </p:nvSpPr>
        <p:spPr>
          <a:xfrm>
            <a:off x="3806019" y="348404"/>
            <a:ext cx="4579961" cy="490378"/>
          </a:xfrm>
        </p:spPr>
        <p:txBody>
          <a:bodyPr>
            <a:normAutofit fontScale="90000"/>
          </a:bodyPr>
          <a:lstStyle/>
          <a:p>
            <a:r>
              <a:rPr lang="x-none" sz="3200" b="1" dirty="0"/>
              <a:t>Bolivia: un país diverso</a:t>
            </a:r>
          </a:p>
        </p:txBody>
      </p:sp>
      <p:sp>
        <p:nvSpPr>
          <p:cNvPr id="7" name="CuadroTexto 6">
            <a:extLst>
              <a:ext uri="{FF2B5EF4-FFF2-40B4-BE49-F238E27FC236}">
                <a16:creationId xmlns:a16="http://schemas.microsoft.com/office/drawing/2014/main" id="{D07F6A58-2404-2B43-82B2-D271FA3826DA}"/>
              </a:ext>
            </a:extLst>
          </p:cNvPr>
          <p:cNvSpPr txBox="1"/>
          <p:nvPr/>
        </p:nvSpPr>
        <p:spPr>
          <a:xfrm>
            <a:off x="475696" y="1621327"/>
            <a:ext cx="8024884" cy="3046988"/>
          </a:xfrm>
          <a:prstGeom prst="rect">
            <a:avLst/>
          </a:prstGeom>
          <a:noFill/>
        </p:spPr>
        <p:txBody>
          <a:bodyPr wrap="square" rtlCol="0">
            <a:spAutoFit/>
          </a:bodyPr>
          <a:lstStyle/>
          <a:p>
            <a:r>
              <a:rPr lang="es-ES" sz="2400" b="1" i="1" dirty="0">
                <a:solidFill>
                  <a:schemeClr val="accent5">
                    <a:lumMod val="50000"/>
                  </a:schemeClr>
                </a:solidFill>
              </a:rPr>
              <a:t>La ciudad y el campo</a:t>
            </a:r>
          </a:p>
          <a:p>
            <a:endParaRPr lang="es-ES" sz="2400" dirty="0">
              <a:solidFill>
                <a:schemeClr val="accent5">
                  <a:lumMod val="50000"/>
                </a:schemeClr>
              </a:solidFill>
            </a:endParaRPr>
          </a:p>
          <a:p>
            <a:r>
              <a:rPr lang="es-ES" sz="2400" dirty="0">
                <a:solidFill>
                  <a:schemeClr val="accent5">
                    <a:lumMod val="50000"/>
                  </a:schemeClr>
                </a:solidFill>
              </a:rPr>
              <a:t>Ahora la población de las ciudades crece mucho. Un factor es que mucha gente del campo busca una vida mejor allí. Hay más ________________________ y servicios públicos. Sin embargo, no todas las ciudades son seguras, y hay __________________ y contaminación. </a:t>
            </a:r>
          </a:p>
        </p:txBody>
      </p:sp>
      <p:pic>
        <p:nvPicPr>
          <p:cNvPr id="8" name="Imagen 7">
            <a:extLst>
              <a:ext uri="{FF2B5EF4-FFF2-40B4-BE49-F238E27FC236}">
                <a16:creationId xmlns:a16="http://schemas.microsoft.com/office/drawing/2014/main" id="{24660A52-EB85-0A4D-B7CE-0E384C16101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75616" y="1845163"/>
            <a:ext cx="2862567" cy="3972052"/>
          </a:xfrm>
          <a:prstGeom prst="rect">
            <a:avLst/>
          </a:prstGeom>
        </p:spPr>
      </p:pic>
      <p:sp>
        <p:nvSpPr>
          <p:cNvPr id="9" name="CuadroTexto 8">
            <a:extLst>
              <a:ext uri="{FF2B5EF4-FFF2-40B4-BE49-F238E27FC236}">
                <a16:creationId xmlns:a16="http://schemas.microsoft.com/office/drawing/2014/main" id="{95A806CE-AAE1-A04E-8A2F-412EE7B5F8AF}"/>
              </a:ext>
            </a:extLst>
          </p:cNvPr>
          <p:cNvSpPr txBox="1"/>
          <p:nvPr/>
        </p:nvSpPr>
        <p:spPr>
          <a:xfrm>
            <a:off x="446843" y="883308"/>
            <a:ext cx="9397802" cy="430887"/>
          </a:xfrm>
          <a:prstGeom prst="rect">
            <a:avLst/>
          </a:prstGeom>
          <a:noFill/>
        </p:spPr>
        <p:txBody>
          <a:bodyPr wrap="square" rtlCol="0">
            <a:spAutoFit/>
          </a:bodyPr>
          <a:lstStyle/>
          <a:p>
            <a:pPr algn="l"/>
            <a:r>
              <a:rPr lang="x-none" sz="2200" dirty="0">
                <a:solidFill>
                  <a:schemeClr val="accent5">
                    <a:lumMod val="50000"/>
                  </a:schemeClr>
                </a:solidFill>
              </a:rPr>
              <a:t>Lee y escucha el texto. ¿Puedes escribir las palabras que no están?</a:t>
            </a:r>
          </a:p>
        </p:txBody>
      </p:sp>
      <p:sp>
        <p:nvSpPr>
          <p:cNvPr id="11" name="CuadroTexto 10">
            <a:extLst>
              <a:ext uri="{FF2B5EF4-FFF2-40B4-BE49-F238E27FC236}">
                <a16:creationId xmlns:a16="http://schemas.microsoft.com/office/drawing/2014/main" id="{927AF98B-BEC3-8948-A0B1-6B5367ECA600}"/>
              </a:ext>
            </a:extLst>
          </p:cNvPr>
          <p:cNvSpPr txBox="1"/>
          <p:nvPr/>
        </p:nvSpPr>
        <p:spPr>
          <a:xfrm>
            <a:off x="555089" y="3448742"/>
            <a:ext cx="3688830" cy="430887"/>
          </a:xfrm>
          <a:prstGeom prst="rect">
            <a:avLst/>
          </a:prstGeom>
          <a:noFill/>
        </p:spPr>
        <p:txBody>
          <a:bodyPr wrap="none" rtlCol="0">
            <a:spAutoFit/>
          </a:bodyPr>
          <a:lstStyle/>
          <a:p>
            <a:pPr algn="l"/>
            <a:r>
              <a:rPr lang="x-none" sz="2200" b="1" dirty="0">
                <a:solidFill>
                  <a:srgbClr val="F66400"/>
                </a:solidFill>
              </a:rPr>
              <a:t>oportunidades de trabajo</a:t>
            </a:r>
          </a:p>
        </p:txBody>
      </p:sp>
      <p:sp>
        <p:nvSpPr>
          <p:cNvPr id="12" name="CuadroTexto 11">
            <a:extLst>
              <a:ext uri="{FF2B5EF4-FFF2-40B4-BE49-F238E27FC236}">
                <a16:creationId xmlns:a16="http://schemas.microsoft.com/office/drawing/2014/main" id="{902BBC15-31F6-CF4E-9C9B-7F7375B4C215}"/>
              </a:ext>
            </a:extLst>
          </p:cNvPr>
          <p:cNvSpPr txBox="1"/>
          <p:nvPr/>
        </p:nvSpPr>
        <p:spPr>
          <a:xfrm>
            <a:off x="469476" y="4160843"/>
            <a:ext cx="2868093" cy="430887"/>
          </a:xfrm>
          <a:prstGeom prst="rect">
            <a:avLst/>
          </a:prstGeom>
          <a:noFill/>
        </p:spPr>
        <p:txBody>
          <a:bodyPr wrap="none" rtlCol="0">
            <a:spAutoFit/>
          </a:bodyPr>
          <a:lstStyle/>
          <a:p>
            <a:pPr algn="l"/>
            <a:r>
              <a:rPr lang="x-none" sz="2200" b="1" dirty="0">
                <a:solidFill>
                  <a:srgbClr val="F66400"/>
                </a:solidFill>
              </a:rPr>
              <a:t>problemas de ruido</a:t>
            </a:r>
          </a:p>
        </p:txBody>
      </p:sp>
      <p:sp>
        <p:nvSpPr>
          <p:cNvPr id="13" name="CuadroTexto 12">
            <a:extLst>
              <a:ext uri="{FF2B5EF4-FFF2-40B4-BE49-F238E27FC236}">
                <a16:creationId xmlns:a16="http://schemas.microsoft.com/office/drawing/2014/main" id="{FA206C0A-6A93-104C-A525-65646B1E0319}"/>
              </a:ext>
            </a:extLst>
          </p:cNvPr>
          <p:cNvSpPr txBox="1"/>
          <p:nvPr/>
        </p:nvSpPr>
        <p:spPr>
          <a:xfrm>
            <a:off x="469476" y="4847214"/>
            <a:ext cx="6463629" cy="430887"/>
          </a:xfrm>
          <a:prstGeom prst="rect">
            <a:avLst/>
          </a:prstGeom>
          <a:noFill/>
        </p:spPr>
        <p:txBody>
          <a:bodyPr wrap="none" rtlCol="0">
            <a:spAutoFit/>
          </a:bodyPr>
          <a:lstStyle/>
          <a:p>
            <a:pPr algn="l"/>
            <a:r>
              <a:rPr lang="x-none" sz="2200" b="1" dirty="0">
                <a:solidFill>
                  <a:schemeClr val="accent5">
                    <a:lumMod val="50000"/>
                  </a:schemeClr>
                </a:solidFill>
              </a:rPr>
              <a:t>¿Cómo dices las frases subrayadas en inglés?</a:t>
            </a:r>
          </a:p>
        </p:txBody>
      </p:sp>
      <p:sp>
        <p:nvSpPr>
          <p:cNvPr id="14" name="CuadroTexto 13">
            <a:extLst>
              <a:ext uri="{FF2B5EF4-FFF2-40B4-BE49-F238E27FC236}">
                <a16:creationId xmlns:a16="http://schemas.microsoft.com/office/drawing/2014/main" id="{D700A61C-5E64-214E-AB9D-96A2E91DA156}"/>
              </a:ext>
            </a:extLst>
          </p:cNvPr>
          <p:cNvSpPr txBox="1"/>
          <p:nvPr/>
        </p:nvSpPr>
        <p:spPr>
          <a:xfrm>
            <a:off x="511807" y="5312788"/>
            <a:ext cx="4089581" cy="430887"/>
          </a:xfrm>
          <a:prstGeom prst="rect">
            <a:avLst/>
          </a:prstGeom>
          <a:noFill/>
        </p:spPr>
        <p:txBody>
          <a:bodyPr wrap="none" rtlCol="0">
            <a:spAutoFit/>
          </a:bodyPr>
          <a:lstStyle/>
          <a:p>
            <a:pPr algn="l"/>
            <a:r>
              <a:rPr lang="x-none" sz="2200" dirty="0">
                <a:solidFill>
                  <a:schemeClr val="accent5">
                    <a:lumMod val="50000"/>
                  </a:schemeClr>
                </a:solidFill>
              </a:rPr>
              <a:t>oportunidades de trabajo </a:t>
            </a:r>
            <a:r>
              <a:rPr lang="x-none" sz="2200" dirty="0">
                <a:solidFill>
                  <a:schemeClr val="accent5">
                    <a:lumMod val="50000"/>
                  </a:schemeClr>
                </a:solidFill>
                <a:sym typeface="Wingdings" pitchFamily="2" charset="2"/>
              </a:rPr>
              <a:t></a:t>
            </a:r>
            <a:endParaRPr lang="x-none" sz="2200" dirty="0">
              <a:solidFill>
                <a:schemeClr val="accent5">
                  <a:lumMod val="50000"/>
                </a:schemeClr>
              </a:solidFill>
            </a:endParaRPr>
          </a:p>
        </p:txBody>
      </p:sp>
      <p:sp>
        <p:nvSpPr>
          <p:cNvPr id="15" name="CuadroTexto 14">
            <a:extLst>
              <a:ext uri="{FF2B5EF4-FFF2-40B4-BE49-F238E27FC236}">
                <a16:creationId xmlns:a16="http://schemas.microsoft.com/office/drawing/2014/main" id="{ECD219C1-58EC-0B46-97E5-9515BA1306C9}"/>
              </a:ext>
            </a:extLst>
          </p:cNvPr>
          <p:cNvSpPr txBox="1"/>
          <p:nvPr/>
        </p:nvSpPr>
        <p:spPr>
          <a:xfrm>
            <a:off x="555089" y="5743675"/>
            <a:ext cx="3300904" cy="430887"/>
          </a:xfrm>
          <a:prstGeom prst="rect">
            <a:avLst/>
          </a:prstGeom>
          <a:noFill/>
        </p:spPr>
        <p:txBody>
          <a:bodyPr wrap="none" rtlCol="0">
            <a:spAutoFit/>
          </a:bodyPr>
          <a:lstStyle/>
          <a:p>
            <a:pPr algn="l"/>
            <a:r>
              <a:rPr lang="x-none" sz="2200" dirty="0">
                <a:solidFill>
                  <a:schemeClr val="accent5">
                    <a:lumMod val="50000"/>
                  </a:schemeClr>
                </a:solidFill>
              </a:rPr>
              <a:t>problemas de ruido </a:t>
            </a:r>
            <a:r>
              <a:rPr lang="x-none" sz="2200" dirty="0">
                <a:solidFill>
                  <a:schemeClr val="accent5">
                    <a:lumMod val="50000"/>
                  </a:schemeClr>
                </a:solidFill>
                <a:sym typeface="Wingdings" pitchFamily="2" charset="2"/>
              </a:rPr>
              <a:t> </a:t>
            </a:r>
            <a:endParaRPr lang="x-none" sz="2200" dirty="0">
              <a:solidFill>
                <a:schemeClr val="accent5">
                  <a:lumMod val="50000"/>
                </a:schemeClr>
              </a:solidFill>
            </a:endParaRPr>
          </a:p>
        </p:txBody>
      </p:sp>
      <p:sp>
        <p:nvSpPr>
          <p:cNvPr id="16" name="CuadroTexto 15">
            <a:extLst>
              <a:ext uri="{FF2B5EF4-FFF2-40B4-BE49-F238E27FC236}">
                <a16:creationId xmlns:a16="http://schemas.microsoft.com/office/drawing/2014/main" id="{6E373663-3F30-4F48-9216-9D661072A508}"/>
              </a:ext>
            </a:extLst>
          </p:cNvPr>
          <p:cNvSpPr txBox="1"/>
          <p:nvPr/>
        </p:nvSpPr>
        <p:spPr>
          <a:xfrm>
            <a:off x="4676225" y="5311756"/>
            <a:ext cx="2475358" cy="430887"/>
          </a:xfrm>
          <a:prstGeom prst="rect">
            <a:avLst/>
          </a:prstGeom>
          <a:noFill/>
        </p:spPr>
        <p:txBody>
          <a:bodyPr wrap="none" rtlCol="0">
            <a:spAutoFit/>
          </a:bodyPr>
          <a:lstStyle/>
          <a:p>
            <a:pPr algn="l"/>
            <a:r>
              <a:rPr lang="x-none" sz="2200" dirty="0">
                <a:solidFill>
                  <a:schemeClr val="accent5">
                    <a:lumMod val="50000"/>
                  </a:schemeClr>
                </a:solidFill>
              </a:rPr>
              <a:t>job opportunities</a:t>
            </a:r>
          </a:p>
        </p:txBody>
      </p:sp>
      <p:sp>
        <p:nvSpPr>
          <p:cNvPr id="17" name="CuadroTexto 16">
            <a:extLst>
              <a:ext uri="{FF2B5EF4-FFF2-40B4-BE49-F238E27FC236}">
                <a16:creationId xmlns:a16="http://schemas.microsoft.com/office/drawing/2014/main" id="{75083202-F920-EA43-890E-AD2AFA52A8F3}"/>
              </a:ext>
            </a:extLst>
          </p:cNvPr>
          <p:cNvSpPr txBox="1"/>
          <p:nvPr/>
        </p:nvSpPr>
        <p:spPr>
          <a:xfrm>
            <a:off x="3806019" y="5742643"/>
            <a:ext cx="2233304" cy="430887"/>
          </a:xfrm>
          <a:prstGeom prst="rect">
            <a:avLst/>
          </a:prstGeom>
          <a:noFill/>
        </p:spPr>
        <p:txBody>
          <a:bodyPr wrap="none" rtlCol="0">
            <a:spAutoFit/>
          </a:bodyPr>
          <a:lstStyle/>
          <a:p>
            <a:pPr algn="l"/>
            <a:r>
              <a:rPr lang="x-none" sz="2200" dirty="0">
                <a:solidFill>
                  <a:schemeClr val="accent5">
                    <a:lumMod val="50000"/>
                  </a:schemeClr>
                </a:solidFill>
              </a:rPr>
              <a:t>noise problems</a:t>
            </a:r>
          </a:p>
        </p:txBody>
      </p:sp>
      <p:sp>
        <p:nvSpPr>
          <p:cNvPr id="3" name="TextBox 2"/>
          <p:cNvSpPr txBox="1"/>
          <p:nvPr/>
        </p:nvSpPr>
        <p:spPr>
          <a:xfrm>
            <a:off x="8500580" y="5826058"/>
            <a:ext cx="3578070" cy="400110"/>
          </a:xfrm>
          <a:prstGeom prst="rect">
            <a:avLst/>
          </a:prstGeom>
          <a:noFill/>
        </p:spPr>
        <p:txBody>
          <a:bodyPr wrap="square" rtlCol="0">
            <a:spAutoFit/>
          </a:bodyPr>
          <a:lstStyle/>
          <a:p>
            <a:pPr algn="l"/>
            <a:r>
              <a:rPr lang="en-GB" sz="2000" dirty="0">
                <a:solidFill>
                  <a:schemeClr val="accent5">
                    <a:lumMod val="50000"/>
                  </a:schemeClr>
                </a:solidFill>
              </a:rPr>
              <a:t>La Paz, la capital de Bolivia</a:t>
            </a:r>
          </a:p>
        </p:txBody>
      </p:sp>
      <p:sp>
        <p:nvSpPr>
          <p:cNvPr id="18" name="Rounded Rectangle 17">
            <a:extLst>
              <a:ext uri="{FF2B5EF4-FFF2-40B4-BE49-F238E27FC236}">
                <a16:creationId xmlns:a16="http://schemas.microsoft.com/office/drawing/2014/main" id="{A316DD52-7894-4A75-969C-CA0645DA2978}"/>
              </a:ext>
            </a:extLst>
          </p:cNvPr>
          <p:cNvSpPr/>
          <p:nvPr/>
        </p:nvSpPr>
        <p:spPr>
          <a:xfrm>
            <a:off x="9672034" y="258166"/>
            <a:ext cx="225611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escuchar</a:t>
            </a:r>
          </a:p>
        </p:txBody>
      </p:sp>
      <p:pic>
        <p:nvPicPr>
          <p:cNvPr id="4" name="Fourth mini-tex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95289" y="961492"/>
            <a:ext cx="609600" cy="609600"/>
          </a:xfrm>
          <a:prstGeom prst="rect">
            <a:avLst/>
          </a:prstGeom>
        </p:spPr>
      </p:pic>
    </p:spTree>
    <p:extLst>
      <p:ext uri="{BB962C8B-B14F-4D97-AF65-F5344CB8AC3E}">
        <p14:creationId xmlns:p14="http://schemas.microsoft.com/office/powerpoint/2010/main" val="128637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33123" fill="hold"/>
                                        <p:tgtEl>
                                          <p:spTgt spid="4"/>
                                        </p:tgtEl>
                                      </p:cBhvr>
                                    </p:cmd>
                                  </p:childTnLst>
                                </p:cTn>
                              </p:par>
                            </p:childTnLst>
                          </p:cTn>
                        </p:par>
                      </p:childTnLst>
                    </p:cTn>
                  </p:par>
                </p:childTnLst>
              </p:cTn>
              <p:nextCondLst>
                <p:cond evt="onClick" delay="0">
                  <p:tgtEl>
                    <p:spTgt spid="4"/>
                  </p:tgtEl>
                </p:cond>
              </p:nextCondLst>
            </p:seq>
            <p:audio>
              <p:cMediaNode vol="27273">
                <p:cTn id="32" fill="hold" display="0">
                  <p:stCondLst>
                    <p:cond delay="indefinite"/>
                  </p:stCondLst>
                  <p:endCondLst>
                    <p:cond evt="onStopAudio" delay="0">
                      <p:tgtEl>
                        <p:sldTgt/>
                      </p:tgtEl>
                    </p:cond>
                  </p:endCondLst>
                </p:cTn>
                <p:tgtEl>
                  <p:spTgt spid="4"/>
                </p:tgtEl>
              </p:cMediaNode>
            </p:audio>
          </p:childTnLst>
        </p:cTn>
      </p:par>
    </p:tnLst>
    <p:bldLst>
      <p:bldP spid="11" grpId="0"/>
      <p:bldP spid="13" grpId="0"/>
      <p:bldP spid="14"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1ABAD9C6-1739-B042-B0F6-C17136BBD1B6}"/>
              </a:ext>
            </a:extLst>
          </p:cNvPr>
          <p:cNvSpPr/>
          <p:nvPr/>
        </p:nvSpPr>
        <p:spPr>
          <a:xfrm>
            <a:off x="10590962" y="230074"/>
            <a:ext cx="125589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ítulo 1">
            <a:extLst>
              <a:ext uri="{FF2B5EF4-FFF2-40B4-BE49-F238E27FC236}">
                <a16:creationId xmlns:a16="http://schemas.microsoft.com/office/drawing/2014/main" id="{EED2F1A0-F4E8-2B43-B965-FB357E6A45D0}"/>
              </a:ext>
            </a:extLst>
          </p:cNvPr>
          <p:cNvSpPr>
            <a:spLocks noGrp="1"/>
          </p:cNvSpPr>
          <p:nvPr>
            <p:ph type="title"/>
          </p:nvPr>
        </p:nvSpPr>
        <p:spPr>
          <a:xfrm>
            <a:off x="10508567" y="231548"/>
            <a:ext cx="1420687" cy="400920"/>
          </a:xfrm>
        </p:spPr>
        <p:txBody>
          <a:bodyPr>
            <a:normAutofit/>
          </a:bodyPr>
          <a:lstStyle/>
          <a:p>
            <a:pPr algn="ctr"/>
            <a:r>
              <a:rPr lang="x-none" sz="2000" b="1" dirty="0">
                <a:solidFill>
                  <a:schemeClr val="bg1"/>
                </a:solidFill>
              </a:rPr>
              <a:t>escribir</a:t>
            </a:r>
          </a:p>
        </p:txBody>
      </p:sp>
      <p:graphicFrame>
        <p:nvGraphicFramePr>
          <p:cNvPr id="5" name="Tabla 4">
            <a:extLst>
              <a:ext uri="{FF2B5EF4-FFF2-40B4-BE49-F238E27FC236}">
                <a16:creationId xmlns:a16="http://schemas.microsoft.com/office/drawing/2014/main" id="{EAF22734-4C12-C544-AF65-AC621AABC7B5}"/>
              </a:ext>
            </a:extLst>
          </p:cNvPr>
          <p:cNvGraphicFramePr>
            <a:graphicFrameLocks noGrp="1"/>
          </p:cNvGraphicFramePr>
          <p:nvPr>
            <p:extLst>
              <p:ext uri="{D42A27DB-BD31-4B8C-83A1-F6EECF244321}">
                <p14:modId xmlns:p14="http://schemas.microsoft.com/office/powerpoint/2010/main" val="776676884"/>
              </p:ext>
            </p:extLst>
          </p:nvPr>
        </p:nvGraphicFramePr>
        <p:xfrm>
          <a:off x="205467" y="1284867"/>
          <a:ext cx="8535318" cy="4784066"/>
        </p:xfrm>
        <a:graphic>
          <a:graphicData uri="http://schemas.openxmlformats.org/drawingml/2006/table">
            <a:tbl>
              <a:tblPr firstRow="1" bandRow="1">
                <a:tableStyleId>{5DA37D80-6434-44D0-A028-1B22A696006F}</a:tableStyleId>
              </a:tblPr>
              <a:tblGrid>
                <a:gridCol w="399840">
                  <a:extLst>
                    <a:ext uri="{9D8B030D-6E8A-4147-A177-3AD203B41FA5}">
                      <a16:colId xmlns:a16="http://schemas.microsoft.com/office/drawing/2014/main" val="4096287128"/>
                    </a:ext>
                  </a:extLst>
                </a:gridCol>
                <a:gridCol w="4752304">
                  <a:extLst>
                    <a:ext uri="{9D8B030D-6E8A-4147-A177-3AD203B41FA5}">
                      <a16:colId xmlns:a16="http://schemas.microsoft.com/office/drawing/2014/main" val="1706947503"/>
                    </a:ext>
                  </a:extLst>
                </a:gridCol>
                <a:gridCol w="3383174">
                  <a:extLst>
                    <a:ext uri="{9D8B030D-6E8A-4147-A177-3AD203B41FA5}">
                      <a16:colId xmlns:a16="http://schemas.microsoft.com/office/drawing/2014/main" val="3662379722"/>
                    </a:ext>
                  </a:extLst>
                </a:gridCol>
              </a:tblGrid>
              <a:tr h="653303">
                <a:tc>
                  <a:txBody>
                    <a:bodyPr/>
                    <a:lstStyle/>
                    <a:p>
                      <a:pPr algn="ctr"/>
                      <a:endParaRPr lang="x-none" sz="2000" dirty="0">
                        <a:solidFill>
                          <a:srgbClr val="203864"/>
                        </a:solidFill>
                      </a:endParaRPr>
                    </a:p>
                  </a:txBody>
                  <a:tcPr anchor="ctr"/>
                </a:tc>
                <a:tc>
                  <a:txBody>
                    <a:bodyPr/>
                    <a:lstStyle/>
                    <a:p>
                      <a:pPr algn="ctr"/>
                      <a:r>
                        <a:rPr lang="x-none" sz="2000" dirty="0">
                          <a:solidFill>
                            <a:srgbClr val="203864"/>
                          </a:solidFill>
                        </a:rPr>
                        <a:t>En inglés</a:t>
                      </a:r>
                    </a:p>
                  </a:txBody>
                  <a:tcPr anchor="ctr"/>
                </a:tc>
                <a:tc>
                  <a:txBody>
                    <a:bodyPr/>
                    <a:lstStyle/>
                    <a:p>
                      <a:pPr algn="ctr"/>
                      <a:r>
                        <a:rPr lang="x-none" sz="2000" dirty="0">
                          <a:solidFill>
                            <a:srgbClr val="203864"/>
                          </a:solidFill>
                        </a:rPr>
                        <a:t>En español</a:t>
                      </a:r>
                    </a:p>
                  </a:txBody>
                  <a:tcPr anchor="ctr"/>
                </a:tc>
                <a:extLst>
                  <a:ext uri="{0D108BD9-81ED-4DB2-BD59-A6C34878D82A}">
                    <a16:rowId xmlns:a16="http://schemas.microsoft.com/office/drawing/2014/main" val="333527275"/>
                  </a:ext>
                </a:extLst>
              </a:tr>
              <a:tr h="694105">
                <a:tc>
                  <a:txBody>
                    <a:bodyPr/>
                    <a:lstStyle/>
                    <a:p>
                      <a:pPr algn="ctr"/>
                      <a:r>
                        <a:rPr lang="x-none" sz="2000" dirty="0">
                          <a:solidFill>
                            <a:srgbClr val="203864"/>
                          </a:solidFill>
                        </a:rPr>
                        <a:t>1</a:t>
                      </a:r>
                    </a:p>
                  </a:txBody>
                  <a:tcPr anchor="ctr"/>
                </a:tc>
                <a:tc>
                  <a:txBody>
                    <a:bodyPr/>
                    <a:lstStyle/>
                    <a:p>
                      <a:pPr algn="ctr"/>
                      <a:r>
                        <a:rPr lang="en-GB" sz="2000" dirty="0">
                          <a:solidFill>
                            <a:srgbClr val="203864"/>
                          </a:solidFill>
                        </a:rPr>
                        <a:t>Quechua</a:t>
                      </a:r>
                      <a:r>
                        <a:rPr lang="x-none" sz="2000" dirty="0">
                          <a:solidFill>
                            <a:srgbClr val="203864"/>
                          </a:solidFill>
                        </a:rPr>
                        <a:t> teacher</a:t>
                      </a:r>
                    </a:p>
                  </a:txBody>
                  <a:tcPr anchor="ctr"/>
                </a:tc>
                <a:tc>
                  <a:txBody>
                    <a:bodyPr/>
                    <a:lstStyle/>
                    <a:p>
                      <a:endParaRPr lang="x-none" sz="2000" dirty="0">
                        <a:solidFill>
                          <a:srgbClr val="203864"/>
                        </a:solidFill>
                      </a:endParaRPr>
                    </a:p>
                  </a:txBody>
                  <a:tcPr/>
                </a:tc>
                <a:extLst>
                  <a:ext uri="{0D108BD9-81ED-4DB2-BD59-A6C34878D82A}">
                    <a16:rowId xmlns:a16="http://schemas.microsoft.com/office/drawing/2014/main" val="3205217374"/>
                  </a:ext>
                </a:extLst>
              </a:tr>
              <a:tr h="653303">
                <a:tc>
                  <a:txBody>
                    <a:bodyPr/>
                    <a:lstStyle/>
                    <a:p>
                      <a:pPr algn="ctr"/>
                      <a:r>
                        <a:rPr lang="x-none" sz="2000" dirty="0">
                          <a:solidFill>
                            <a:srgbClr val="203864"/>
                          </a:solidFill>
                        </a:rPr>
                        <a:t>2</a:t>
                      </a:r>
                    </a:p>
                  </a:txBody>
                  <a:tcPr anchor="ctr"/>
                </a:tc>
                <a:tc>
                  <a:txBody>
                    <a:bodyPr/>
                    <a:lstStyle/>
                    <a:p>
                      <a:pPr algn="ctr"/>
                      <a:r>
                        <a:rPr lang="x-none" sz="2000" dirty="0">
                          <a:solidFill>
                            <a:srgbClr val="203864"/>
                          </a:solidFill>
                        </a:rPr>
                        <a:t>landscape photography</a:t>
                      </a:r>
                    </a:p>
                  </a:txBody>
                  <a:tcPr anchor="ctr"/>
                </a:tc>
                <a:tc>
                  <a:txBody>
                    <a:bodyPr/>
                    <a:lstStyle/>
                    <a:p>
                      <a:endParaRPr lang="x-none" sz="2000" dirty="0">
                        <a:solidFill>
                          <a:srgbClr val="203864"/>
                        </a:solidFill>
                      </a:endParaRPr>
                    </a:p>
                  </a:txBody>
                  <a:tcPr/>
                </a:tc>
                <a:extLst>
                  <a:ext uri="{0D108BD9-81ED-4DB2-BD59-A6C34878D82A}">
                    <a16:rowId xmlns:a16="http://schemas.microsoft.com/office/drawing/2014/main" val="2908566996"/>
                  </a:ext>
                </a:extLst>
              </a:tr>
              <a:tr h="653303">
                <a:tc>
                  <a:txBody>
                    <a:bodyPr/>
                    <a:lstStyle/>
                    <a:p>
                      <a:pPr algn="ctr"/>
                      <a:r>
                        <a:rPr lang="x-none" sz="2000" dirty="0">
                          <a:solidFill>
                            <a:srgbClr val="203864"/>
                          </a:solidFill>
                        </a:rPr>
                        <a:t>3</a:t>
                      </a:r>
                    </a:p>
                  </a:txBody>
                  <a:tcPr anchor="ctr"/>
                </a:tc>
                <a:tc>
                  <a:txBody>
                    <a:bodyPr/>
                    <a:lstStyle/>
                    <a:p>
                      <a:pPr algn="ctr"/>
                      <a:r>
                        <a:rPr lang="en-GB" sz="2000" dirty="0">
                          <a:solidFill>
                            <a:srgbClr val="203864"/>
                          </a:solidFill>
                        </a:rPr>
                        <a:t>country</a:t>
                      </a:r>
                      <a:r>
                        <a:rPr lang="en-GB" sz="2000" baseline="0" dirty="0">
                          <a:solidFill>
                            <a:srgbClr val="203864"/>
                          </a:solidFill>
                        </a:rPr>
                        <a:t> life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203864"/>
                          </a:solidFill>
                        </a:rPr>
                        <a:t>(</a:t>
                      </a:r>
                      <a:r>
                        <a:rPr lang="en-GB" sz="2000" b="0" dirty="0">
                          <a:solidFill>
                            <a:srgbClr val="002060"/>
                          </a:solidFill>
                        </a:rPr>
                        <a:t>Hint: </a:t>
                      </a:r>
                      <a:r>
                        <a:rPr lang="en-GB" sz="2000" dirty="0">
                          <a:solidFill>
                            <a:srgbClr val="002060"/>
                          </a:solidFill>
                        </a:rPr>
                        <a:t>use the word for ‘countryside’!</a:t>
                      </a:r>
                      <a:r>
                        <a:rPr lang="en-GB" sz="2000" dirty="0">
                          <a:solidFill>
                            <a:srgbClr val="203864"/>
                          </a:solidFill>
                        </a:rPr>
                        <a:t>)</a:t>
                      </a:r>
                      <a:endParaRPr lang="x-none" sz="2000" b="1" dirty="0">
                        <a:solidFill>
                          <a:srgbClr val="002060"/>
                        </a:solidFill>
                      </a:endParaRPr>
                    </a:p>
                  </a:txBody>
                  <a:tcPr anchor="ctr"/>
                </a:tc>
                <a:tc>
                  <a:txBody>
                    <a:bodyPr/>
                    <a:lstStyle/>
                    <a:p>
                      <a:endParaRPr lang="x-none" sz="2000" dirty="0">
                        <a:solidFill>
                          <a:srgbClr val="203864"/>
                        </a:solidFill>
                      </a:endParaRPr>
                    </a:p>
                  </a:txBody>
                  <a:tcPr/>
                </a:tc>
                <a:extLst>
                  <a:ext uri="{0D108BD9-81ED-4DB2-BD59-A6C34878D82A}">
                    <a16:rowId xmlns:a16="http://schemas.microsoft.com/office/drawing/2014/main" val="950616738"/>
                  </a:ext>
                </a:extLst>
              </a:tr>
              <a:tr h="694105">
                <a:tc>
                  <a:txBody>
                    <a:bodyPr/>
                    <a:lstStyle/>
                    <a:p>
                      <a:pPr algn="ctr"/>
                      <a:r>
                        <a:rPr lang="x-none" sz="2000" dirty="0">
                          <a:solidFill>
                            <a:srgbClr val="203864"/>
                          </a:solidFill>
                        </a:rPr>
                        <a:t>4</a:t>
                      </a:r>
                    </a:p>
                  </a:txBody>
                  <a:tcPr anchor="ctr"/>
                </a:tc>
                <a:tc>
                  <a:txBody>
                    <a:bodyPr/>
                    <a:lstStyle/>
                    <a:p>
                      <a:pPr algn="ctr"/>
                      <a:r>
                        <a:rPr lang="en-GB" sz="2000" u="none" dirty="0">
                          <a:solidFill>
                            <a:srgbClr val="203864"/>
                          </a:solidFill>
                        </a:rPr>
                        <a:t>food market</a:t>
                      </a:r>
                      <a:endParaRPr lang="x-none" sz="2000" u="none" dirty="0">
                        <a:solidFill>
                          <a:srgbClr val="203864"/>
                        </a:solidFill>
                      </a:endParaRPr>
                    </a:p>
                  </a:txBody>
                  <a:tcPr anchor="ctr"/>
                </a:tc>
                <a:tc>
                  <a:txBody>
                    <a:bodyPr/>
                    <a:lstStyle/>
                    <a:p>
                      <a:endParaRPr lang="x-none" sz="2000">
                        <a:solidFill>
                          <a:srgbClr val="203864"/>
                        </a:solidFill>
                      </a:endParaRPr>
                    </a:p>
                  </a:txBody>
                  <a:tcPr/>
                </a:tc>
                <a:extLst>
                  <a:ext uri="{0D108BD9-81ED-4DB2-BD59-A6C34878D82A}">
                    <a16:rowId xmlns:a16="http://schemas.microsoft.com/office/drawing/2014/main" val="3816209660"/>
                  </a:ext>
                </a:extLst>
              </a:tr>
              <a:tr h="694105">
                <a:tc>
                  <a:txBody>
                    <a:bodyPr/>
                    <a:lstStyle/>
                    <a:p>
                      <a:pPr algn="ctr"/>
                      <a:r>
                        <a:rPr lang="x-none" sz="2000" dirty="0">
                          <a:solidFill>
                            <a:srgbClr val="203864"/>
                          </a:solidFill>
                        </a:rPr>
                        <a:t>5</a:t>
                      </a:r>
                    </a:p>
                  </a:txBody>
                  <a:tcPr anchor="ctr"/>
                </a:tc>
                <a:tc>
                  <a:txBody>
                    <a:bodyPr/>
                    <a:lstStyle/>
                    <a:p>
                      <a:pPr algn="ctr"/>
                      <a:r>
                        <a:rPr lang="en-GB" sz="2000" dirty="0">
                          <a:solidFill>
                            <a:srgbClr val="203864"/>
                          </a:solidFill>
                        </a:rPr>
                        <a:t>technology company</a:t>
                      </a:r>
                      <a:endParaRPr lang="x-none" sz="2000" dirty="0">
                        <a:solidFill>
                          <a:srgbClr val="203864"/>
                        </a:solidFill>
                      </a:endParaRPr>
                    </a:p>
                  </a:txBody>
                  <a:tcPr anchor="ctr"/>
                </a:tc>
                <a:tc>
                  <a:txBody>
                    <a:bodyPr/>
                    <a:lstStyle/>
                    <a:p>
                      <a:endParaRPr lang="x-none" sz="2000" dirty="0">
                        <a:solidFill>
                          <a:srgbClr val="203864"/>
                        </a:solidFill>
                      </a:endParaRPr>
                    </a:p>
                  </a:txBody>
                  <a:tcPr/>
                </a:tc>
                <a:extLst>
                  <a:ext uri="{0D108BD9-81ED-4DB2-BD59-A6C34878D82A}">
                    <a16:rowId xmlns:a16="http://schemas.microsoft.com/office/drawing/2014/main" val="3357529553"/>
                  </a:ext>
                </a:extLst>
              </a:tr>
              <a:tr h="694105">
                <a:tc>
                  <a:txBody>
                    <a:bodyPr/>
                    <a:lstStyle/>
                    <a:p>
                      <a:pPr algn="ctr"/>
                      <a:r>
                        <a:rPr lang="x-none" sz="2000" dirty="0">
                          <a:solidFill>
                            <a:srgbClr val="203864"/>
                          </a:solidFill>
                        </a:rPr>
                        <a:t>6</a:t>
                      </a:r>
                    </a:p>
                  </a:txBody>
                  <a:tcPr anchor="ctr"/>
                </a:tc>
                <a:tc>
                  <a:txBody>
                    <a:bodyPr/>
                    <a:lstStyle/>
                    <a:p>
                      <a:pPr algn="ctr"/>
                      <a:r>
                        <a:rPr lang="x-none" sz="2000" dirty="0">
                          <a:solidFill>
                            <a:srgbClr val="203864"/>
                          </a:solidFill>
                        </a:rPr>
                        <a:t>summer rain</a:t>
                      </a:r>
                    </a:p>
                  </a:txBody>
                  <a:tcPr anchor="ctr"/>
                </a:tc>
                <a:tc>
                  <a:txBody>
                    <a:bodyPr/>
                    <a:lstStyle/>
                    <a:p>
                      <a:endParaRPr lang="x-none" sz="2000" dirty="0">
                        <a:solidFill>
                          <a:srgbClr val="203864"/>
                        </a:solidFill>
                      </a:endParaRPr>
                    </a:p>
                  </a:txBody>
                  <a:tcPr/>
                </a:tc>
                <a:extLst>
                  <a:ext uri="{0D108BD9-81ED-4DB2-BD59-A6C34878D82A}">
                    <a16:rowId xmlns:a16="http://schemas.microsoft.com/office/drawing/2014/main" val="2220034442"/>
                  </a:ext>
                </a:extLst>
              </a:tr>
            </a:tbl>
          </a:graphicData>
        </a:graphic>
      </p:graphicFrame>
      <p:sp>
        <p:nvSpPr>
          <p:cNvPr id="19" name="CuadroTexto 18">
            <a:extLst>
              <a:ext uri="{FF2B5EF4-FFF2-40B4-BE49-F238E27FC236}">
                <a16:creationId xmlns:a16="http://schemas.microsoft.com/office/drawing/2014/main" id="{8C8D6112-D475-4841-ADF0-3933F4000975}"/>
              </a:ext>
            </a:extLst>
          </p:cNvPr>
          <p:cNvSpPr txBox="1"/>
          <p:nvPr/>
        </p:nvSpPr>
        <p:spPr>
          <a:xfrm>
            <a:off x="332261" y="188402"/>
            <a:ext cx="5950668" cy="830997"/>
          </a:xfrm>
          <a:prstGeom prst="rect">
            <a:avLst/>
          </a:prstGeom>
          <a:noFill/>
        </p:spPr>
        <p:txBody>
          <a:bodyPr wrap="none" rtlCol="0">
            <a:spAutoFit/>
          </a:bodyPr>
          <a:lstStyle/>
          <a:p>
            <a:pPr algn="l"/>
            <a:r>
              <a:rPr lang="x-none" sz="2400" b="1" dirty="0">
                <a:solidFill>
                  <a:schemeClr val="accent5">
                    <a:lumMod val="50000"/>
                  </a:schemeClr>
                </a:solidFill>
              </a:rPr>
              <a:t>Vamos a escribir las frases en español.</a:t>
            </a:r>
            <a:endParaRPr lang="en-GB" sz="2400" b="1" dirty="0">
              <a:solidFill>
                <a:schemeClr val="accent5">
                  <a:lumMod val="50000"/>
                </a:schemeClr>
              </a:solidFill>
            </a:endParaRPr>
          </a:p>
          <a:p>
            <a:pPr algn="l"/>
            <a:r>
              <a:rPr lang="en-GB" sz="2400" b="1" dirty="0" smtClean="0">
                <a:solidFill>
                  <a:schemeClr val="accent5">
                    <a:lumMod val="50000"/>
                  </a:schemeClr>
                </a:solidFill>
              </a:rPr>
              <a:t>Usa la palabra ‘de’.</a:t>
            </a:r>
            <a:endParaRPr lang="x-none" sz="2400" b="1" dirty="0">
              <a:solidFill>
                <a:schemeClr val="accent5">
                  <a:lumMod val="50000"/>
                </a:schemeClr>
              </a:solidFill>
            </a:endParaRPr>
          </a:p>
        </p:txBody>
      </p:sp>
      <p:sp>
        <p:nvSpPr>
          <p:cNvPr id="22" name="CuadroTexto 21">
            <a:extLst>
              <a:ext uri="{FF2B5EF4-FFF2-40B4-BE49-F238E27FC236}">
                <a16:creationId xmlns:a16="http://schemas.microsoft.com/office/drawing/2014/main" id="{7049B50F-3306-014B-8D38-8C62F457C9C8}"/>
              </a:ext>
            </a:extLst>
          </p:cNvPr>
          <p:cNvSpPr txBox="1"/>
          <p:nvPr/>
        </p:nvSpPr>
        <p:spPr>
          <a:xfrm>
            <a:off x="5612910" y="2093249"/>
            <a:ext cx="2831224" cy="400110"/>
          </a:xfrm>
          <a:prstGeom prst="rect">
            <a:avLst/>
          </a:prstGeom>
          <a:noFill/>
        </p:spPr>
        <p:txBody>
          <a:bodyPr wrap="none" rtlCol="0">
            <a:spAutoFit/>
          </a:bodyPr>
          <a:lstStyle/>
          <a:p>
            <a:pPr algn="l"/>
            <a:r>
              <a:rPr lang="x-none" sz="2000" dirty="0">
                <a:solidFill>
                  <a:schemeClr val="accent5">
                    <a:lumMod val="50000"/>
                  </a:schemeClr>
                </a:solidFill>
              </a:rPr>
              <a:t>profesor de </a:t>
            </a:r>
            <a:r>
              <a:rPr lang="en-GB" sz="2000" dirty="0">
                <a:solidFill>
                  <a:schemeClr val="accent5">
                    <a:lumMod val="50000"/>
                  </a:schemeClr>
                </a:solidFill>
              </a:rPr>
              <a:t>quechua</a:t>
            </a:r>
            <a:endParaRPr lang="x-none" sz="2000" dirty="0">
              <a:solidFill>
                <a:schemeClr val="accent5">
                  <a:lumMod val="50000"/>
                </a:schemeClr>
              </a:solidFill>
            </a:endParaRPr>
          </a:p>
        </p:txBody>
      </p:sp>
      <p:sp>
        <p:nvSpPr>
          <p:cNvPr id="23" name="CuadroTexto 22">
            <a:extLst>
              <a:ext uri="{FF2B5EF4-FFF2-40B4-BE49-F238E27FC236}">
                <a16:creationId xmlns:a16="http://schemas.microsoft.com/office/drawing/2014/main" id="{06A3A3F1-84A9-954B-95C8-4C7B26AFDE18}"/>
              </a:ext>
            </a:extLst>
          </p:cNvPr>
          <p:cNvSpPr txBox="1"/>
          <p:nvPr/>
        </p:nvSpPr>
        <p:spPr>
          <a:xfrm>
            <a:off x="5413024" y="2769977"/>
            <a:ext cx="3279087" cy="400110"/>
          </a:xfrm>
          <a:prstGeom prst="rect">
            <a:avLst/>
          </a:prstGeom>
          <a:noFill/>
        </p:spPr>
        <p:txBody>
          <a:bodyPr wrap="square" rtlCol="0">
            <a:spAutoFit/>
          </a:bodyPr>
          <a:lstStyle/>
          <a:p>
            <a:pPr algn="ctr"/>
            <a:r>
              <a:rPr lang="x-none" sz="2000" dirty="0">
                <a:solidFill>
                  <a:srgbClr val="203864"/>
                </a:solidFill>
              </a:rPr>
              <a:t>fotografía de paisaje</a:t>
            </a:r>
            <a:r>
              <a:rPr lang="en-GB" sz="2000" dirty="0">
                <a:solidFill>
                  <a:srgbClr val="203864"/>
                </a:solidFill>
              </a:rPr>
              <a:t>(s)</a:t>
            </a:r>
            <a:endParaRPr lang="x-none" sz="2000" dirty="0">
              <a:solidFill>
                <a:srgbClr val="203864"/>
              </a:solidFill>
            </a:endParaRPr>
          </a:p>
        </p:txBody>
      </p:sp>
      <p:sp>
        <p:nvSpPr>
          <p:cNvPr id="24" name="CuadroTexto 23">
            <a:extLst>
              <a:ext uri="{FF2B5EF4-FFF2-40B4-BE49-F238E27FC236}">
                <a16:creationId xmlns:a16="http://schemas.microsoft.com/office/drawing/2014/main" id="{EA21D537-791E-924C-A68A-484CD57E6B24}"/>
              </a:ext>
            </a:extLst>
          </p:cNvPr>
          <p:cNvSpPr txBox="1"/>
          <p:nvPr/>
        </p:nvSpPr>
        <p:spPr>
          <a:xfrm>
            <a:off x="6067487" y="3459999"/>
            <a:ext cx="2175596" cy="400110"/>
          </a:xfrm>
          <a:prstGeom prst="rect">
            <a:avLst/>
          </a:prstGeom>
          <a:noFill/>
        </p:spPr>
        <p:txBody>
          <a:bodyPr wrap="none" rtlCol="0">
            <a:spAutoFit/>
          </a:bodyPr>
          <a:lstStyle/>
          <a:p>
            <a:pPr algn="l"/>
            <a:r>
              <a:rPr lang="en-GB" sz="2000" dirty="0">
                <a:solidFill>
                  <a:schemeClr val="accent5">
                    <a:lumMod val="50000"/>
                  </a:schemeClr>
                </a:solidFill>
              </a:rPr>
              <a:t>vida de campo</a:t>
            </a:r>
            <a:endParaRPr lang="x-none" sz="2000" dirty="0">
              <a:solidFill>
                <a:schemeClr val="accent5">
                  <a:lumMod val="50000"/>
                </a:schemeClr>
              </a:solidFill>
            </a:endParaRPr>
          </a:p>
        </p:txBody>
      </p:sp>
      <p:sp>
        <p:nvSpPr>
          <p:cNvPr id="25" name="CuadroTexto 24">
            <a:extLst>
              <a:ext uri="{FF2B5EF4-FFF2-40B4-BE49-F238E27FC236}">
                <a16:creationId xmlns:a16="http://schemas.microsoft.com/office/drawing/2014/main" id="{100F3D93-457C-8945-9B38-C2FE59F1339E}"/>
              </a:ext>
            </a:extLst>
          </p:cNvPr>
          <p:cNvSpPr txBox="1"/>
          <p:nvPr/>
        </p:nvSpPr>
        <p:spPr>
          <a:xfrm>
            <a:off x="5572030" y="4136727"/>
            <a:ext cx="2816797" cy="400110"/>
          </a:xfrm>
          <a:prstGeom prst="rect">
            <a:avLst/>
          </a:prstGeom>
          <a:noFill/>
        </p:spPr>
        <p:txBody>
          <a:bodyPr wrap="none" rtlCol="0">
            <a:spAutoFit/>
          </a:bodyPr>
          <a:lstStyle/>
          <a:p>
            <a:pPr algn="l"/>
            <a:r>
              <a:rPr lang="en-GB" sz="2000" dirty="0">
                <a:solidFill>
                  <a:schemeClr val="accent5">
                    <a:lumMod val="50000"/>
                  </a:schemeClr>
                </a:solidFill>
              </a:rPr>
              <a:t>mercado de comida</a:t>
            </a:r>
            <a:endParaRPr lang="x-none" sz="2000" dirty="0">
              <a:solidFill>
                <a:schemeClr val="accent5">
                  <a:lumMod val="50000"/>
                </a:schemeClr>
              </a:solidFill>
            </a:endParaRPr>
          </a:p>
        </p:txBody>
      </p:sp>
      <p:sp>
        <p:nvSpPr>
          <p:cNvPr id="26" name="CuadroTexto 25">
            <a:extLst>
              <a:ext uri="{FF2B5EF4-FFF2-40B4-BE49-F238E27FC236}">
                <a16:creationId xmlns:a16="http://schemas.microsoft.com/office/drawing/2014/main" id="{E73D8E65-BC6A-ED4A-AB43-6AAF73A0EFF4}"/>
              </a:ext>
            </a:extLst>
          </p:cNvPr>
          <p:cNvSpPr txBox="1"/>
          <p:nvPr/>
        </p:nvSpPr>
        <p:spPr>
          <a:xfrm>
            <a:off x="5455336" y="4820195"/>
            <a:ext cx="3399899" cy="400110"/>
          </a:xfrm>
          <a:prstGeom prst="rect">
            <a:avLst/>
          </a:prstGeom>
          <a:noFill/>
        </p:spPr>
        <p:txBody>
          <a:bodyPr wrap="square" rtlCol="0">
            <a:spAutoFit/>
          </a:bodyPr>
          <a:lstStyle/>
          <a:p>
            <a:pPr algn="l"/>
            <a:r>
              <a:rPr lang="en-GB" sz="2000" dirty="0">
                <a:solidFill>
                  <a:schemeClr val="accent5">
                    <a:lumMod val="50000"/>
                  </a:schemeClr>
                </a:solidFill>
              </a:rPr>
              <a:t>compañía de tecnología</a:t>
            </a:r>
            <a:endParaRPr lang="x-none" sz="2000" dirty="0">
              <a:solidFill>
                <a:schemeClr val="accent5">
                  <a:lumMod val="50000"/>
                </a:schemeClr>
              </a:solidFill>
            </a:endParaRPr>
          </a:p>
        </p:txBody>
      </p:sp>
      <p:sp>
        <p:nvSpPr>
          <p:cNvPr id="27" name="CuadroTexto 26">
            <a:extLst>
              <a:ext uri="{FF2B5EF4-FFF2-40B4-BE49-F238E27FC236}">
                <a16:creationId xmlns:a16="http://schemas.microsoft.com/office/drawing/2014/main" id="{ED1344B8-D93B-254A-A2C2-EAC1C7F71FEE}"/>
              </a:ext>
            </a:extLst>
          </p:cNvPr>
          <p:cNvSpPr txBox="1"/>
          <p:nvPr/>
        </p:nvSpPr>
        <p:spPr>
          <a:xfrm>
            <a:off x="5913882" y="5503663"/>
            <a:ext cx="2182008" cy="400110"/>
          </a:xfrm>
          <a:prstGeom prst="rect">
            <a:avLst/>
          </a:prstGeom>
          <a:noFill/>
        </p:spPr>
        <p:txBody>
          <a:bodyPr wrap="none" rtlCol="0">
            <a:spAutoFit/>
          </a:bodyPr>
          <a:lstStyle/>
          <a:p>
            <a:pPr algn="l"/>
            <a:r>
              <a:rPr lang="x-none" sz="2000" dirty="0">
                <a:solidFill>
                  <a:schemeClr val="accent5">
                    <a:lumMod val="50000"/>
                  </a:schemeClr>
                </a:solidFill>
              </a:rPr>
              <a:t>lluvia de verano</a:t>
            </a:r>
          </a:p>
        </p:txBody>
      </p:sp>
      <p:pic>
        <p:nvPicPr>
          <p:cNvPr id="5122" name="Picture 2" descr="three women sitting behind assorted fruits on display in sidewal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95123" y="3481951"/>
            <a:ext cx="2991625" cy="224371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white and brown Llamas on grass fiel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55235" y="758997"/>
            <a:ext cx="2971308" cy="198186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9106920" y="2740048"/>
            <a:ext cx="2779828" cy="707886"/>
          </a:xfrm>
          <a:prstGeom prst="rect">
            <a:avLst/>
          </a:prstGeom>
          <a:noFill/>
        </p:spPr>
        <p:txBody>
          <a:bodyPr wrap="square" rtlCol="0">
            <a:spAutoFit/>
          </a:bodyPr>
          <a:lstStyle/>
          <a:p>
            <a:pPr algn="l"/>
            <a:r>
              <a:rPr lang="en-GB" sz="2000" dirty="0">
                <a:solidFill>
                  <a:schemeClr val="accent5">
                    <a:lumMod val="50000"/>
                  </a:schemeClr>
                </a:solidFill>
              </a:rPr>
              <a:t>la llama, un animal típico del campo</a:t>
            </a:r>
          </a:p>
        </p:txBody>
      </p:sp>
      <p:sp>
        <p:nvSpPr>
          <p:cNvPr id="29" name="TextBox 28"/>
          <p:cNvSpPr txBox="1"/>
          <p:nvPr/>
        </p:nvSpPr>
        <p:spPr>
          <a:xfrm>
            <a:off x="8855235" y="5701234"/>
            <a:ext cx="3226887" cy="707886"/>
          </a:xfrm>
          <a:prstGeom prst="rect">
            <a:avLst/>
          </a:prstGeom>
          <a:noFill/>
        </p:spPr>
        <p:txBody>
          <a:bodyPr wrap="square" rtlCol="0">
            <a:spAutoFit/>
          </a:bodyPr>
          <a:lstStyle/>
          <a:p>
            <a:pPr algn="l"/>
            <a:r>
              <a:rPr lang="en-GB" sz="2000" dirty="0">
                <a:solidFill>
                  <a:schemeClr val="accent5">
                    <a:lumMod val="50000"/>
                  </a:schemeClr>
                </a:solidFill>
              </a:rPr>
              <a:t>un mercado de comida en La Paz</a:t>
            </a:r>
          </a:p>
        </p:txBody>
      </p:sp>
    </p:spTree>
    <p:extLst>
      <p:ext uri="{BB962C8B-B14F-4D97-AF65-F5344CB8AC3E}">
        <p14:creationId xmlns:p14="http://schemas.microsoft.com/office/powerpoint/2010/main" val="391622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3" grpId="0"/>
      <p:bldP spid="24" grpId="0"/>
      <p:bldP spid="25" grpId="0"/>
      <p:bldP spid="26" grpId="0"/>
      <p:bldP spid="27" grpId="0"/>
      <p:bldP spid="12" grpId="0"/>
      <p:bldP spid="2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D0A9BB-E216-7F4D-9C5F-B134A74689AB}"/>
              </a:ext>
            </a:extLst>
          </p:cNvPr>
          <p:cNvSpPr>
            <a:spLocks noGrp="1"/>
          </p:cNvSpPr>
          <p:nvPr>
            <p:ph type="title"/>
          </p:nvPr>
        </p:nvSpPr>
        <p:spPr>
          <a:xfrm>
            <a:off x="717026" y="377353"/>
            <a:ext cx="2362200" cy="614202"/>
          </a:xfrm>
        </p:spPr>
        <p:txBody>
          <a:bodyPr>
            <a:normAutofit/>
          </a:bodyPr>
          <a:lstStyle/>
          <a:p>
            <a:r>
              <a:rPr lang="x-none" sz="3200" b="1" dirty="0"/>
              <a:t>Deberes</a:t>
            </a:r>
          </a:p>
        </p:txBody>
      </p:sp>
      <p:sp>
        <p:nvSpPr>
          <p:cNvPr id="5" name="Rounded Rectangle 11">
            <a:extLst>
              <a:ext uri="{FF2B5EF4-FFF2-40B4-BE49-F238E27FC236}">
                <a16:creationId xmlns:a16="http://schemas.microsoft.com/office/drawing/2014/main" id="{CED4E7BF-31D6-D249-9AAE-0A8461C08BA9}"/>
              </a:ext>
            </a:extLst>
          </p:cNvPr>
          <p:cNvSpPr/>
          <p:nvPr/>
        </p:nvSpPr>
        <p:spPr>
          <a:xfrm>
            <a:off x="10590962" y="230074"/>
            <a:ext cx="125589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ítulo 1">
            <a:extLst>
              <a:ext uri="{FF2B5EF4-FFF2-40B4-BE49-F238E27FC236}">
                <a16:creationId xmlns:a16="http://schemas.microsoft.com/office/drawing/2014/main" id="{F5CD643C-2FB6-064D-BD1D-BB0224378A4C}"/>
              </a:ext>
            </a:extLst>
          </p:cNvPr>
          <p:cNvSpPr txBox="1">
            <a:spLocks/>
          </p:cNvSpPr>
          <p:nvPr/>
        </p:nvSpPr>
        <p:spPr>
          <a:xfrm>
            <a:off x="10508567" y="247877"/>
            <a:ext cx="1420687" cy="4009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x-none" sz="2000" b="1" dirty="0">
                <a:solidFill>
                  <a:schemeClr val="bg1"/>
                </a:solidFill>
              </a:rPr>
              <a:t>escribir</a:t>
            </a:r>
          </a:p>
        </p:txBody>
      </p:sp>
      <p:sp>
        <p:nvSpPr>
          <p:cNvPr id="7" name="CuadroTexto 6">
            <a:extLst>
              <a:ext uri="{FF2B5EF4-FFF2-40B4-BE49-F238E27FC236}">
                <a16:creationId xmlns:a16="http://schemas.microsoft.com/office/drawing/2014/main" id="{4FBBDEFB-50FB-9143-BAA7-B8645A74960B}"/>
              </a:ext>
            </a:extLst>
          </p:cNvPr>
          <p:cNvSpPr txBox="1"/>
          <p:nvPr/>
        </p:nvSpPr>
        <p:spPr>
          <a:xfrm>
            <a:off x="721054" y="1120362"/>
            <a:ext cx="11470946" cy="492443"/>
          </a:xfrm>
          <a:prstGeom prst="rect">
            <a:avLst/>
          </a:prstGeom>
          <a:noFill/>
        </p:spPr>
        <p:txBody>
          <a:bodyPr wrap="square" rtlCol="0">
            <a:spAutoFit/>
          </a:bodyPr>
          <a:lstStyle/>
          <a:p>
            <a:pPr algn="l"/>
            <a:r>
              <a:rPr lang="x-none" sz="2600" dirty="0">
                <a:solidFill>
                  <a:schemeClr val="accent5">
                    <a:lumMod val="50000"/>
                  </a:schemeClr>
                </a:solidFill>
              </a:rPr>
              <a:t>Ahora puedes escribir tu propio texto sobre otro país</a:t>
            </a:r>
            <a:r>
              <a:rPr lang="en-GB" sz="2600" dirty="0">
                <a:solidFill>
                  <a:schemeClr val="accent5">
                    <a:lumMod val="50000"/>
                  </a:schemeClr>
                </a:solidFill>
              </a:rPr>
              <a:t> de Sudamérica</a:t>
            </a:r>
            <a:r>
              <a:rPr lang="x-none" sz="2600" dirty="0">
                <a:solidFill>
                  <a:schemeClr val="accent5">
                    <a:lumMod val="50000"/>
                  </a:schemeClr>
                </a:solidFill>
              </a:rPr>
              <a:t>.</a:t>
            </a:r>
          </a:p>
        </p:txBody>
      </p:sp>
      <p:sp>
        <p:nvSpPr>
          <p:cNvPr id="8" name="CuadroTexto 7">
            <a:extLst>
              <a:ext uri="{FF2B5EF4-FFF2-40B4-BE49-F238E27FC236}">
                <a16:creationId xmlns:a16="http://schemas.microsoft.com/office/drawing/2014/main" id="{0AD2FC55-2393-2F4E-8CAA-F7EFA592EB98}"/>
              </a:ext>
            </a:extLst>
          </p:cNvPr>
          <p:cNvSpPr txBox="1"/>
          <p:nvPr/>
        </p:nvSpPr>
        <p:spPr>
          <a:xfrm>
            <a:off x="717026" y="1772389"/>
            <a:ext cx="10172700" cy="492443"/>
          </a:xfrm>
          <a:prstGeom prst="rect">
            <a:avLst/>
          </a:prstGeom>
          <a:noFill/>
        </p:spPr>
        <p:txBody>
          <a:bodyPr wrap="square" rtlCol="0">
            <a:spAutoFit/>
          </a:bodyPr>
          <a:lstStyle/>
          <a:p>
            <a:pPr algn="l"/>
            <a:r>
              <a:rPr lang="x-none" sz="2600" dirty="0">
                <a:solidFill>
                  <a:schemeClr val="accent5">
                    <a:lumMod val="50000"/>
                  </a:schemeClr>
                </a:solidFill>
              </a:rPr>
              <a:t>Si quieres, puedes encontrar inspiración en el texto de Bolivia.</a:t>
            </a:r>
          </a:p>
        </p:txBody>
      </p:sp>
      <p:sp>
        <p:nvSpPr>
          <p:cNvPr id="9" name="CuadroTexto 8">
            <a:extLst>
              <a:ext uri="{FF2B5EF4-FFF2-40B4-BE49-F238E27FC236}">
                <a16:creationId xmlns:a16="http://schemas.microsoft.com/office/drawing/2014/main" id="{E6B600B7-BC7F-FD46-B80E-A5AA51669336}"/>
              </a:ext>
            </a:extLst>
          </p:cNvPr>
          <p:cNvSpPr txBox="1"/>
          <p:nvPr/>
        </p:nvSpPr>
        <p:spPr>
          <a:xfrm>
            <a:off x="699512" y="2466615"/>
            <a:ext cx="10172700" cy="492443"/>
          </a:xfrm>
          <a:prstGeom prst="rect">
            <a:avLst/>
          </a:prstGeom>
          <a:noFill/>
        </p:spPr>
        <p:txBody>
          <a:bodyPr wrap="square" rtlCol="0">
            <a:spAutoFit/>
          </a:bodyPr>
          <a:lstStyle/>
          <a:p>
            <a:pPr algn="l"/>
            <a:r>
              <a:rPr lang="x-none" sz="2600" dirty="0">
                <a:solidFill>
                  <a:schemeClr val="accent5">
                    <a:lumMod val="50000"/>
                  </a:schemeClr>
                </a:solidFill>
              </a:rPr>
              <a:t>Quizás puedes intentar contestar unas preguntas:</a:t>
            </a:r>
          </a:p>
        </p:txBody>
      </p:sp>
      <p:sp>
        <p:nvSpPr>
          <p:cNvPr id="10" name="CuadroTexto 9">
            <a:extLst>
              <a:ext uri="{FF2B5EF4-FFF2-40B4-BE49-F238E27FC236}">
                <a16:creationId xmlns:a16="http://schemas.microsoft.com/office/drawing/2014/main" id="{A6463948-3E94-B448-B780-5865FF667CA6}"/>
              </a:ext>
            </a:extLst>
          </p:cNvPr>
          <p:cNvSpPr txBox="1"/>
          <p:nvPr/>
        </p:nvSpPr>
        <p:spPr>
          <a:xfrm>
            <a:off x="699512" y="3087865"/>
            <a:ext cx="4591321" cy="492443"/>
          </a:xfrm>
          <a:prstGeom prst="rect">
            <a:avLst/>
          </a:prstGeom>
          <a:noFill/>
        </p:spPr>
        <p:txBody>
          <a:bodyPr wrap="none" rtlCol="0">
            <a:spAutoFit/>
          </a:bodyPr>
          <a:lstStyle/>
          <a:p>
            <a:pPr marL="457200" indent="-457200" algn="l">
              <a:buFont typeface="Arial" panose="020B0604020202020204" pitchFamily="34" charset="0"/>
              <a:buChar char="•"/>
            </a:pPr>
            <a:r>
              <a:rPr lang="x-none" sz="2600" dirty="0">
                <a:solidFill>
                  <a:schemeClr val="accent5">
                    <a:lumMod val="50000"/>
                  </a:schemeClr>
                </a:solidFill>
              </a:rPr>
              <a:t>¿Cómo es la </a:t>
            </a:r>
            <a:r>
              <a:rPr lang="x-none" sz="2600" dirty="0" smtClean="0">
                <a:solidFill>
                  <a:schemeClr val="accent5">
                    <a:lumMod val="50000"/>
                  </a:schemeClr>
                </a:solidFill>
              </a:rPr>
              <a:t>geografía</a:t>
            </a:r>
            <a:r>
              <a:rPr lang="en-GB" sz="2600" dirty="0" smtClean="0">
                <a:solidFill>
                  <a:schemeClr val="accent5">
                    <a:lumMod val="50000"/>
                  </a:schemeClr>
                </a:solidFill>
              </a:rPr>
              <a:t>?</a:t>
            </a:r>
            <a:endParaRPr lang="x-none" sz="2600" dirty="0">
              <a:solidFill>
                <a:schemeClr val="accent5">
                  <a:lumMod val="50000"/>
                </a:schemeClr>
              </a:solidFill>
            </a:endParaRPr>
          </a:p>
        </p:txBody>
      </p:sp>
      <p:sp>
        <p:nvSpPr>
          <p:cNvPr id="11" name="CuadroTexto 10">
            <a:extLst>
              <a:ext uri="{FF2B5EF4-FFF2-40B4-BE49-F238E27FC236}">
                <a16:creationId xmlns:a16="http://schemas.microsoft.com/office/drawing/2014/main" id="{0661A22B-3815-B94D-9738-0BCBA68333C9}"/>
              </a:ext>
            </a:extLst>
          </p:cNvPr>
          <p:cNvSpPr txBox="1"/>
          <p:nvPr/>
        </p:nvSpPr>
        <p:spPr>
          <a:xfrm>
            <a:off x="699512" y="3708245"/>
            <a:ext cx="6088526" cy="492443"/>
          </a:xfrm>
          <a:prstGeom prst="rect">
            <a:avLst/>
          </a:prstGeom>
          <a:noFill/>
        </p:spPr>
        <p:txBody>
          <a:bodyPr wrap="none" rtlCol="0">
            <a:spAutoFit/>
          </a:bodyPr>
          <a:lstStyle/>
          <a:p>
            <a:pPr marL="457200" indent="-457200" algn="l">
              <a:buFont typeface="Arial" panose="020B0604020202020204" pitchFamily="34" charset="0"/>
              <a:buChar char="•"/>
            </a:pPr>
            <a:r>
              <a:rPr lang="x-none" sz="2600" dirty="0">
                <a:solidFill>
                  <a:schemeClr val="accent5">
                    <a:lumMod val="50000"/>
                  </a:schemeClr>
                </a:solidFill>
              </a:rPr>
              <a:t>¿Tiene fronteras con otros países?</a:t>
            </a:r>
          </a:p>
        </p:txBody>
      </p:sp>
      <p:sp>
        <p:nvSpPr>
          <p:cNvPr id="12" name="CuadroTexto 11">
            <a:extLst>
              <a:ext uri="{FF2B5EF4-FFF2-40B4-BE49-F238E27FC236}">
                <a16:creationId xmlns:a16="http://schemas.microsoft.com/office/drawing/2014/main" id="{162B66E9-25AB-7740-BB73-F1938B888D65}"/>
              </a:ext>
            </a:extLst>
          </p:cNvPr>
          <p:cNvSpPr txBox="1"/>
          <p:nvPr/>
        </p:nvSpPr>
        <p:spPr>
          <a:xfrm>
            <a:off x="699512" y="4328556"/>
            <a:ext cx="5469767" cy="492443"/>
          </a:xfrm>
          <a:prstGeom prst="rect">
            <a:avLst/>
          </a:prstGeom>
          <a:noFill/>
        </p:spPr>
        <p:txBody>
          <a:bodyPr wrap="none" rtlCol="0">
            <a:spAutoFit/>
          </a:bodyPr>
          <a:lstStyle/>
          <a:p>
            <a:pPr marL="457200" indent="-457200" algn="l">
              <a:buFont typeface="Arial" panose="020B0604020202020204" pitchFamily="34" charset="0"/>
              <a:buChar char="•"/>
            </a:pPr>
            <a:r>
              <a:rPr lang="x-none" sz="2600" dirty="0">
                <a:solidFill>
                  <a:schemeClr val="accent5">
                    <a:lumMod val="50000"/>
                  </a:schemeClr>
                </a:solidFill>
              </a:rPr>
              <a:t>¿Cuántos idiomas existen allí?</a:t>
            </a:r>
          </a:p>
        </p:txBody>
      </p:sp>
      <p:sp>
        <p:nvSpPr>
          <p:cNvPr id="13" name="CuadroTexto 12">
            <a:extLst>
              <a:ext uri="{FF2B5EF4-FFF2-40B4-BE49-F238E27FC236}">
                <a16:creationId xmlns:a16="http://schemas.microsoft.com/office/drawing/2014/main" id="{B9456518-6E3E-3A4A-84E5-40F795C90FB7}"/>
              </a:ext>
            </a:extLst>
          </p:cNvPr>
          <p:cNvSpPr txBox="1"/>
          <p:nvPr/>
        </p:nvSpPr>
        <p:spPr>
          <a:xfrm>
            <a:off x="699512" y="5508866"/>
            <a:ext cx="7739972" cy="492443"/>
          </a:xfrm>
          <a:prstGeom prst="rect">
            <a:avLst/>
          </a:prstGeom>
          <a:noFill/>
        </p:spPr>
        <p:txBody>
          <a:bodyPr wrap="square" rtlCol="0">
            <a:spAutoFit/>
          </a:bodyPr>
          <a:lstStyle/>
          <a:p>
            <a:pPr marL="457200" indent="-457200" algn="l">
              <a:buFont typeface="Arial" panose="020B0604020202020204" pitchFamily="34" charset="0"/>
              <a:buChar char="•"/>
            </a:pPr>
            <a:r>
              <a:rPr lang="x-none" sz="2600" dirty="0">
                <a:solidFill>
                  <a:schemeClr val="accent5">
                    <a:lumMod val="50000"/>
                  </a:schemeClr>
                </a:solidFill>
              </a:rPr>
              <a:t>¿Cuáles son las industrias </a:t>
            </a:r>
            <a:r>
              <a:rPr lang="x-none" sz="2600" dirty="0" smtClean="0">
                <a:solidFill>
                  <a:schemeClr val="accent5">
                    <a:lumMod val="50000"/>
                  </a:schemeClr>
                </a:solidFill>
              </a:rPr>
              <a:t>importantes</a:t>
            </a:r>
            <a:r>
              <a:rPr lang="x-none" sz="2600" dirty="0">
                <a:solidFill>
                  <a:schemeClr val="accent5">
                    <a:lumMod val="50000"/>
                  </a:schemeClr>
                </a:solidFill>
              </a:rPr>
              <a:t>?</a:t>
            </a:r>
          </a:p>
        </p:txBody>
      </p:sp>
      <p:sp>
        <p:nvSpPr>
          <p:cNvPr id="14" name="CuadroTexto 13">
            <a:extLst>
              <a:ext uri="{FF2B5EF4-FFF2-40B4-BE49-F238E27FC236}">
                <a16:creationId xmlns:a16="http://schemas.microsoft.com/office/drawing/2014/main" id="{680A77E5-22A2-9845-802E-650AAF2DDBD8}"/>
              </a:ext>
            </a:extLst>
          </p:cNvPr>
          <p:cNvSpPr txBox="1"/>
          <p:nvPr/>
        </p:nvSpPr>
        <p:spPr>
          <a:xfrm>
            <a:off x="699512" y="4918711"/>
            <a:ext cx="6660798" cy="492443"/>
          </a:xfrm>
          <a:prstGeom prst="rect">
            <a:avLst/>
          </a:prstGeom>
          <a:noFill/>
        </p:spPr>
        <p:txBody>
          <a:bodyPr wrap="none" rtlCol="0">
            <a:spAutoFit/>
          </a:bodyPr>
          <a:lstStyle/>
          <a:p>
            <a:pPr marL="457200" indent="-457200" algn="l">
              <a:buFont typeface="Arial" panose="020B0604020202020204" pitchFamily="34" charset="0"/>
              <a:buChar char="•"/>
            </a:pPr>
            <a:r>
              <a:rPr lang="x-none" sz="2600" dirty="0">
                <a:solidFill>
                  <a:schemeClr val="accent5">
                    <a:lumMod val="50000"/>
                  </a:schemeClr>
                </a:solidFill>
              </a:rPr>
              <a:t>¿Hay mucho turi</a:t>
            </a:r>
            <a:r>
              <a:rPr lang="en-GB" sz="2600" dirty="0">
                <a:solidFill>
                  <a:schemeClr val="accent5">
                    <a:lumMod val="50000"/>
                  </a:schemeClr>
                </a:solidFill>
              </a:rPr>
              <a:t>s</a:t>
            </a:r>
            <a:r>
              <a:rPr lang="x-none" sz="2600" dirty="0">
                <a:solidFill>
                  <a:schemeClr val="accent5">
                    <a:lumMod val="50000"/>
                  </a:schemeClr>
                </a:solidFill>
              </a:rPr>
              <a:t>mo? ¿Por qué</a:t>
            </a:r>
            <a:r>
              <a:rPr lang="en-GB" sz="2600" dirty="0">
                <a:solidFill>
                  <a:schemeClr val="accent5">
                    <a:lumMod val="50000"/>
                  </a:schemeClr>
                </a:solidFill>
              </a:rPr>
              <a:t> </a:t>
            </a:r>
            <a:r>
              <a:rPr lang="x-none" sz="2600" dirty="0">
                <a:solidFill>
                  <a:schemeClr val="accent5">
                    <a:lumMod val="50000"/>
                  </a:schemeClr>
                </a:solidFill>
              </a:rPr>
              <a:t>(no)?</a:t>
            </a:r>
          </a:p>
        </p:txBody>
      </p:sp>
      <p:pic>
        <p:nvPicPr>
          <p:cNvPr id="15" name="Imagen 14">
            <a:extLst>
              <a:ext uri="{FF2B5EF4-FFF2-40B4-BE49-F238E27FC236}">
                <a16:creationId xmlns:a16="http://schemas.microsoft.com/office/drawing/2014/main" id="{EE50E349-0833-CA49-8CC4-0C770242B3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93684" y="2532336"/>
            <a:ext cx="2161164" cy="1440776"/>
          </a:xfrm>
          <a:prstGeom prst="rect">
            <a:avLst/>
          </a:prstGeom>
        </p:spPr>
      </p:pic>
      <p:sp>
        <p:nvSpPr>
          <p:cNvPr id="17" name="CuadroTexto 16">
            <a:extLst>
              <a:ext uri="{FF2B5EF4-FFF2-40B4-BE49-F238E27FC236}">
                <a16:creationId xmlns:a16="http://schemas.microsoft.com/office/drawing/2014/main" id="{C065FA2A-1D49-8947-849B-E9F8685BD56B}"/>
              </a:ext>
            </a:extLst>
          </p:cNvPr>
          <p:cNvSpPr txBox="1"/>
          <p:nvPr/>
        </p:nvSpPr>
        <p:spPr>
          <a:xfrm>
            <a:off x="10364538" y="3956663"/>
            <a:ext cx="819455" cy="400110"/>
          </a:xfrm>
          <a:prstGeom prst="rect">
            <a:avLst/>
          </a:prstGeom>
          <a:noFill/>
        </p:spPr>
        <p:txBody>
          <a:bodyPr wrap="none" rtlCol="0">
            <a:spAutoFit/>
          </a:bodyPr>
          <a:lstStyle/>
          <a:p>
            <a:pPr algn="l"/>
            <a:r>
              <a:rPr lang="x-none" sz="2000" dirty="0">
                <a:solidFill>
                  <a:schemeClr val="accent5">
                    <a:lumMod val="50000"/>
                  </a:schemeClr>
                </a:solidFill>
              </a:rPr>
              <a:t>Chile</a:t>
            </a:r>
          </a:p>
        </p:txBody>
      </p:sp>
      <p:sp>
        <p:nvSpPr>
          <p:cNvPr id="18" name="CuadroTexto 17">
            <a:extLst>
              <a:ext uri="{FF2B5EF4-FFF2-40B4-BE49-F238E27FC236}">
                <a16:creationId xmlns:a16="http://schemas.microsoft.com/office/drawing/2014/main" id="{68F58523-42FC-E446-859C-7A0C077A3B3C}"/>
              </a:ext>
            </a:extLst>
          </p:cNvPr>
          <p:cNvSpPr txBox="1"/>
          <p:nvPr/>
        </p:nvSpPr>
        <p:spPr>
          <a:xfrm>
            <a:off x="10482811" y="5872136"/>
            <a:ext cx="736099" cy="400110"/>
          </a:xfrm>
          <a:prstGeom prst="rect">
            <a:avLst/>
          </a:prstGeom>
          <a:noFill/>
        </p:spPr>
        <p:txBody>
          <a:bodyPr wrap="none" rtlCol="0">
            <a:spAutoFit/>
          </a:bodyPr>
          <a:lstStyle/>
          <a:p>
            <a:pPr algn="l"/>
            <a:r>
              <a:rPr lang="en-GB" sz="2000" dirty="0">
                <a:solidFill>
                  <a:schemeClr val="accent5">
                    <a:lumMod val="50000"/>
                  </a:schemeClr>
                </a:solidFill>
              </a:rPr>
              <a:t>Perú</a:t>
            </a:r>
            <a:endParaRPr lang="x-none" sz="2000" dirty="0">
              <a:solidFill>
                <a:schemeClr val="accent5">
                  <a:lumMod val="50000"/>
                </a:schemeClr>
              </a:solidFill>
            </a:endParaRPr>
          </a:p>
        </p:txBody>
      </p:sp>
      <p:pic>
        <p:nvPicPr>
          <p:cNvPr id="3074" name="Picture 2" descr="aerial photography of mounta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62312" y="4383385"/>
            <a:ext cx="2184548" cy="1457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41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4" grpId="0"/>
      <p:bldP spid="17"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04646"/>
            <a:ext cx="6412072"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a:t>
            </a:r>
            <a:r>
              <a:rPr lang="en-GB" sz="2800" b="1" dirty="0" smtClean="0">
                <a:solidFill>
                  <a:srgbClr val="115076"/>
                </a:solidFill>
                <a:latin typeface="Century Gothic" panose="020B0502020202020204" pitchFamily="34" charset="0"/>
                <a:ea typeface="Calibri" panose="020F0502020204030204" pitchFamily="34" charset="0"/>
                <a:cs typeface="Calibri" panose="020F0502020204030204" pitchFamily="34" charset="0"/>
              </a:rPr>
              <a:t>Homework</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3" name="Rectangle 2">
            <a:extLst>
              <a:ext uri="{FF2B5EF4-FFF2-40B4-BE49-F238E27FC236}">
                <a16:creationId xmlns:a16="http://schemas.microsoft.com/office/drawing/2014/main" id="{9C510481-6675-4F90-84A2-D82658D07066}"/>
              </a:ext>
            </a:extLst>
          </p:cNvPr>
          <p:cNvSpPr/>
          <p:nvPr/>
        </p:nvSpPr>
        <p:spPr>
          <a:xfrm>
            <a:off x="175148" y="4656449"/>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6"/>
              </a:rPr>
              <a:t>Y8 Term 1.2 Week 4</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7"/>
              </a:rPr>
              <a:t>Y8 Term 1.1 Week 6</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7"/>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 name="TextBox 3">
            <a:extLst>
              <a:ext uri="{FF2B5EF4-FFF2-40B4-BE49-F238E27FC236}">
                <a16:creationId xmlns:a16="http://schemas.microsoft.com/office/drawing/2014/main" id="{6F16002D-30FC-44A5-9A1A-6AB15C362208}"/>
              </a:ext>
            </a:extLst>
          </p:cNvPr>
          <p:cNvSpPr txBox="1"/>
          <p:nvPr/>
        </p:nvSpPr>
        <p:spPr>
          <a:xfrm>
            <a:off x="175148" y="1778931"/>
            <a:ext cx="108857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115076"/>
                </a:solidFill>
                <a:effectLst/>
                <a:uLnTx/>
                <a:uFillTx/>
                <a:latin typeface="Century Gothic" panose="020B0502020202020204" pitchFamily="34" charset="0"/>
                <a:ea typeface="+mn-ea"/>
                <a:cs typeface="+mn-cs"/>
              </a:rPr>
              <a:t>There is no vocabulary learning homework this week, but go to Quizlet for a </a:t>
            </a:r>
            <a:r>
              <a:rPr kumimoji="0" lang="en-GB" sz="2400" b="0" i="0" u="none" strike="noStrike" kern="1200" cap="none" spc="0" normalizeH="0" noProof="0" dirty="0" smtClean="0">
                <a:ln>
                  <a:noFill/>
                </a:ln>
                <a:solidFill>
                  <a:srgbClr val="115076"/>
                </a:solidFill>
                <a:effectLst/>
                <a:uLnTx/>
                <a:uFillTx/>
                <a:latin typeface="Century Gothic" panose="020B0502020202020204" pitchFamily="34" charset="0"/>
                <a:hlinkClick r:id="rId8"/>
              </a:rPr>
              <a:t>Year 7 </a:t>
            </a:r>
            <a:r>
              <a:rPr lang="en-GB" sz="2400" dirty="0" smtClean="0">
                <a:solidFill>
                  <a:srgbClr val="115076"/>
                </a:solidFill>
                <a:latin typeface="Century Gothic" panose="020B0502020202020204" pitchFamily="34" charset="0"/>
                <a:hlinkClick r:id="rId8"/>
              </a:rPr>
              <a:t>vocabulary mash-up</a:t>
            </a:r>
            <a:r>
              <a:rPr lang="en-GB" sz="2400" dirty="0" smtClean="0">
                <a:solidFill>
                  <a:srgbClr val="115076"/>
                </a:solidFill>
                <a:latin typeface="Century Gothic" panose="020B0502020202020204" pitchFamily="34" charset="0"/>
              </a:rPr>
              <a: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11" name="Picture 10">
            <a:extLst>
              <a:ext uri="{FF2B5EF4-FFF2-40B4-BE49-F238E27FC236}">
                <a16:creationId xmlns:a16="http://schemas.microsoft.com/office/drawing/2014/main" id="{9BC1D9C9-9EA3-4400-9C8F-54F99F1DC1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7972" y="2882037"/>
            <a:ext cx="1440000" cy="1440000"/>
          </a:xfrm>
          <a:prstGeom prst="rect">
            <a:avLst/>
          </a:prstGeom>
        </p:spPr>
      </p:pic>
      <p:sp>
        <p:nvSpPr>
          <p:cNvPr id="12" name="TextBox 11">
            <a:extLst>
              <a:ext uri="{FF2B5EF4-FFF2-40B4-BE49-F238E27FC236}">
                <a16:creationId xmlns:a16="http://schemas.microsoft.com/office/drawing/2014/main" id="{F899AAC4-ECB3-4A6F-AA97-28E087FD7A8E}"/>
              </a:ext>
            </a:extLst>
          </p:cNvPr>
          <p:cNvSpPr txBox="1"/>
          <p:nvPr/>
        </p:nvSpPr>
        <p:spPr>
          <a:xfrm>
            <a:off x="175148" y="3338050"/>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QR code:</a:t>
            </a:r>
          </a:p>
        </p:txBody>
      </p:sp>
    </p:spTree>
    <p:extLst>
      <p:ext uri="{BB962C8B-B14F-4D97-AF65-F5344CB8AC3E}">
        <p14:creationId xmlns:p14="http://schemas.microsoft.com/office/powerpoint/2010/main" val="1113298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escribir</a:t>
            </a:r>
          </a:p>
        </p:txBody>
      </p:sp>
      <p:sp>
        <p:nvSpPr>
          <p:cNvPr id="6" name="Title 1">
            <a:extLst>
              <a:ext uri="{FF2B5EF4-FFF2-40B4-BE49-F238E27FC236}">
                <a16:creationId xmlns:a16="http://schemas.microsoft.com/office/drawing/2014/main" id="{069E2D1C-109C-40A3-8519-BC683243C98D}"/>
              </a:ext>
            </a:extLst>
          </p:cNvPr>
          <p:cNvSpPr txBox="1">
            <a:spLocks/>
          </p:cNvSpPr>
          <p:nvPr/>
        </p:nvSpPr>
        <p:spPr>
          <a:xfrm>
            <a:off x="82286" y="1096647"/>
            <a:ext cx="8296939" cy="6213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i="1" dirty="0" err="1">
                <a:solidFill>
                  <a:schemeClr val="accent1">
                    <a:lumMod val="50000"/>
                  </a:schemeClr>
                </a:solidFill>
                <a:latin typeface="+mj-lt"/>
              </a:rPr>
              <a:t>Completa</a:t>
            </a:r>
            <a:r>
              <a:rPr lang="en-GB" sz="2400" b="1" i="1" dirty="0">
                <a:solidFill>
                  <a:schemeClr val="accent1">
                    <a:lumMod val="50000"/>
                  </a:schemeClr>
                </a:solidFill>
                <a:latin typeface="+mj-lt"/>
              </a:rPr>
              <a:t> las frases con las palabras que no est</a:t>
            </a:r>
            <a:r>
              <a:rPr lang="en-GB" sz="2400" b="1" dirty="0">
                <a:solidFill>
                  <a:schemeClr val="accent1">
                    <a:lumMod val="50000"/>
                  </a:schemeClr>
                </a:solidFill>
                <a:latin typeface="+mj-lt"/>
              </a:rPr>
              <a:t>á</a:t>
            </a:r>
            <a:r>
              <a:rPr lang="en-GB" sz="2400" b="1" i="1" dirty="0">
                <a:solidFill>
                  <a:schemeClr val="accent1">
                    <a:lumMod val="50000"/>
                  </a:schemeClr>
                </a:solidFill>
                <a:latin typeface="+mj-lt"/>
              </a:rPr>
              <a:t>n.</a:t>
            </a:r>
          </a:p>
        </p:txBody>
      </p:sp>
      <p:sp>
        <p:nvSpPr>
          <p:cNvPr id="8" name="TextBox 7">
            <a:extLst>
              <a:ext uri="{FF2B5EF4-FFF2-40B4-BE49-F238E27FC236}">
                <a16:creationId xmlns:a16="http://schemas.microsoft.com/office/drawing/2014/main" id="{CDD8406D-C050-49D1-8AC1-E49900BD3203}"/>
              </a:ext>
            </a:extLst>
          </p:cNvPr>
          <p:cNvSpPr txBox="1"/>
          <p:nvPr/>
        </p:nvSpPr>
        <p:spPr>
          <a:xfrm>
            <a:off x="999292" y="1713601"/>
            <a:ext cx="9516308" cy="461665"/>
          </a:xfrm>
          <a:prstGeom prst="rect">
            <a:avLst/>
          </a:prstGeom>
          <a:noFill/>
        </p:spPr>
        <p:txBody>
          <a:bodyPr wrap="square" rtlCol="0">
            <a:spAutoFit/>
          </a:bodyPr>
          <a:lstStyle/>
          <a:p>
            <a:r>
              <a:rPr lang="es-ES" sz="2400" b="1" dirty="0">
                <a:solidFill>
                  <a:schemeClr val="accent1">
                    <a:lumMod val="50000"/>
                  </a:schemeClr>
                </a:solidFill>
                <a:latin typeface="+mj-lt"/>
              </a:rPr>
              <a:t>______</a:t>
            </a:r>
            <a:r>
              <a:rPr lang="es-ES" sz="2400" b="1" dirty="0" err="1">
                <a:solidFill>
                  <a:schemeClr val="accent1">
                    <a:lumMod val="50000"/>
                  </a:schemeClr>
                </a:solidFill>
                <a:latin typeface="+mj-lt"/>
              </a:rPr>
              <a:t>hace_______en</a:t>
            </a:r>
            <a:r>
              <a:rPr lang="es-ES" sz="2400" b="1" dirty="0">
                <a:solidFill>
                  <a:schemeClr val="accent1">
                    <a:lumMod val="50000"/>
                  </a:schemeClr>
                </a:solidFill>
                <a:latin typeface="+mj-lt"/>
              </a:rPr>
              <a:t> clase y _____hago_______ ___________ .</a:t>
            </a:r>
            <a:endParaRPr lang="en-GB" sz="2400" b="1" dirty="0">
              <a:solidFill>
                <a:schemeClr val="accent1">
                  <a:lumMod val="50000"/>
                </a:schemeClr>
              </a:solidFill>
              <a:latin typeface="+mj-lt"/>
            </a:endParaRPr>
          </a:p>
        </p:txBody>
      </p:sp>
      <p:sp>
        <p:nvSpPr>
          <p:cNvPr id="9" name="TextBox 8">
            <a:extLst>
              <a:ext uri="{FF2B5EF4-FFF2-40B4-BE49-F238E27FC236}">
                <a16:creationId xmlns:a16="http://schemas.microsoft.com/office/drawing/2014/main" id="{27A0E6EF-4FFD-4DFE-95E8-D42CA64404E2}"/>
              </a:ext>
            </a:extLst>
          </p:cNvPr>
          <p:cNvSpPr txBox="1"/>
          <p:nvPr/>
        </p:nvSpPr>
        <p:spPr>
          <a:xfrm>
            <a:off x="1033149" y="2711359"/>
            <a:ext cx="10701868" cy="461665"/>
          </a:xfrm>
          <a:prstGeom prst="rect">
            <a:avLst/>
          </a:prstGeom>
          <a:noFill/>
        </p:spPr>
        <p:txBody>
          <a:bodyPr wrap="square" rtlCol="0">
            <a:spAutoFit/>
          </a:bodyPr>
          <a:lstStyle/>
          <a:p>
            <a:r>
              <a:rPr lang="es-ES" sz="2400" b="1" dirty="0">
                <a:solidFill>
                  <a:schemeClr val="accent1">
                    <a:lumMod val="50000"/>
                  </a:schemeClr>
                </a:solidFill>
                <a:latin typeface="+mj-lt"/>
              </a:rPr>
              <a:t>El ______ en autobús es _______. Sin embargo hay muchos _________ .</a:t>
            </a:r>
            <a:endParaRPr lang="en-GB" sz="2400" b="1" dirty="0">
              <a:solidFill>
                <a:schemeClr val="accent1">
                  <a:lumMod val="50000"/>
                </a:schemeClr>
              </a:solidFill>
              <a:latin typeface="+mj-lt"/>
            </a:endParaRPr>
          </a:p>
        </p:txBody>
      </p:sp>
      <p:sp>
        <p:nvSpPr>
          <p:cNvPr id="10" name="TextBox 9">
            <a:extLst>
              <a:ext uri="{FF2B5EF4-FFF2-40B4-BE49-F238E27FC236}">
                <a16:creationId xmlns:a16="http://schemas.microsoft.com/office/drawing/2014/main" id="{3AAFB7A1-E596-4877-9377-D374DAD6B68F}"/>
              </a:ext>
            </a:extLst>
          </p:cNvPr>
          <p:cNvSpPr txBox="1"/>
          <p:nvPr/>
        </p:nvSpPr>
        <p:spPr>
          <a:xfrm>
            <a:off x="1043440" y="4620571"/>
            <a:ext cx="10460123" cy="461665"/>
          </a:xfrm>
          <a:prstGeom prst="rect">
            <a:avLst/>
          </a:prstGeom>
          <a:noFill/>
        </p:spPr>
        <p:txBody>
          <a:bodyPr wrap="square" rtlCol="0">
            <a:spAutoFit/>
          </a:bodyPr>
          <a:lstStyle/>
          <a:p>
            <a:r>
              <a:rPr lang="es-ES" sz="2400" b="1" dirty="0">
                <a:solidFill>
                  <a:schemeClr val="accent1">
                    <a:lumMod val="50000"/>
                  </a:schemeClr>
                </a:solidFill>
                <a:latin typeface="+mj-lt"/>
              </a:rPr>
              <a:t>¡__________ necesitamos jugar un partido, pero ______ no pueden!</a:t>
            </a:r>
            <a:endParaRPr lang="en-GB" sz="2400" b="1" dirty="0">
              <a:solidFill>
                <a:schemeClr val="accent1">
                  <a:lumMod val="50000"/>
                </a:schemeClr>
              </a:solidFill>
              <a:latin typeface="+mj-lt"/>
            </a:endParaRPr>
          </a:p>
        </p:txBody>
      </p:sp>
      <p:sp>
        <p:nvSpPr>
          <p:cNvPr id="11" name="TextBox 10">
            <a:extLst>
              <a:ext uri="{FF2B5EF4-FFF2-40B4-BE49-F238E27FC236}">
                <a16:creationId xmlns:a16="http://schemas.microsoft.com/office/drawing/2014/main" id="{51700895-D8AD-4CF6-8450-C050F6C03510}"/>
              </a:ext>
            </a:extLst>
          </p:cNvPr>
          <p:cNvSpPr txBox="1"/>
          <p:nvPr/>
        </p:nvSpPr>
        <p:spPr>
          <a:xfrm>
            <a:off x="886403" y="2242269"/>
            <a:ext cx="6936669" cy="400110"/>
          </a:xfrm>
          <a:prstGeom prst="rect">
            <a:avLst/>
          </a:prstGeom>
          <a:noFill/>
        </p:spPr>
        <p:txBody>
          <a:bodyPr wrap="square" rtlCol="0">
            <a:spAutoFit/>
          </a:bodyPr>
          <a:lstStyle/>
          <a:p>
            <a:r>
              <a:rPr lang="en-GB" sz="2000" i="1" dirty="0">
                <a:solidFill>
                  <a:schemeClr val="accent1">
                    <a:lumMod val="50000"/>
                  </a:schemeClr>
                </a:solidFill>
                <a:latin typeface="+mj-lt"/>
              </a:rPr>
              <a:t>She makes noise in class and I make funny gestures.</a:t>
            </a:r>
          </a:p>
        </p:txBody>
      </p:sp>
      <p:sp>
        <p:nvSpPr>
          <p:cNvPr id="12" name="TextBox 11">
            <a:extLst>
              <a:ext uri="{FF2B5EF4-FFF2-40B4-BE49-F238E27FC236}">
                <a16:creationId xmlns:a16="http://schemas.microsoft.com/office/drawing/2014/main" id="{97B1B207-E1CF-4C04-B3C5-1A66F9187772}"/>
              </a:ext>
            </a:extLst>
          </p:cNvPr>
          <p:cNvSpPr txBox="1"/>
          <p:nvPr/>
        </p:nvSpPr>
        <p:spPr>
          <a:xfrm>
            <a:off x="908979" y="3211408"/>
            <a:ext cx="8215971" cy="400110"/>
          </a:xfrm>
          <a:prstGeom prst="rect">
            <a:avLst/>
          </a:prstGeom>
          <a:noFill/>
        </p:spPr>
        <p:txBody>
          <a:bodyPr wrap="square" rtlCol="0">
            <a:spAutoFit/>
          </a:bodyPr>
          <a:lstStyle/>
          <a:p>
            <a:r>
              <a:rPr lang="en-GB" sz="2000" i="1" dirty="0">
                <a:solidFill>
                  <a:schemeClr val="accent1">
                    <a:lumMod val="50000"/>
                  </a:schemeClr>
                </a:solidFill>
                <a:latin typeface="+mj-lt"/>
              </a:rPr>
              <a:t>The bus journey is great. However, there are many changes.</a:t>
            </a:r>
          </a:p>
        </p:txBody>
      </p:sp>
      <p:sp>
        <p:nvSpPr>
          <p:cNvPr id="13" name="TextBox 12">
            <a:extLst>
              <a:ext uri="{FF2B5EF4-FFF2-40B4-BE49-F238E27FC236}">
                <a16:creationId xmlns:a16="http://schemas.microsoft.com/office/drawing/2014/main" id="{2652E31B-814D-45F6-88D3-CE33641EB2D3}"/>
              </a:ext>
            </a:extLst>
          </p:cNvPr>
          <p:cNvSpPr txBox="1"/>
          <p:nvPr/>
        </p:nvSpPr>
        <p:spPr>
          <a:xfrm>
            <a:off x="886405" y="5083721"/>
            <a:ext cx="5847642" cy="400110"/>
          </a:xfrm>
          <a:prstGeom prst="rect">
            <a:avLst/>
          </a:prstGeom>
          <a:noFill/>
        </p:spPr>
        <p:txBody>
          <a:bodyPr wrap="square" rtlCol="0">
            <a:spAutoFit/>
          </a:bodyPr>
          <a:lstStyle/>
          <a:p>
            <a:r>
              <a:rPr lang="en-GB" sz="2000" i="1" dirty="0">
                <a:solidFill>
                  <a:schemeClr val="accent1">
                    <a:lumMod val="50000"/>
                  </a:schemeClr>
                </a:solidFill>
                <a:latin typeface="+mj-lt"/>
              </a:rPr>
              <a:t>We (f) need to play a match, but they can’t!</a:t>
            </a:r>
          </a:p>
        </p:txBody>
      </p:sp>
      <p:sp>
        <p:nvSpPr>
          <p:cNvPr id="14" name="TextBox 13">
            <a:extLst>
              <a:ext uri="{FF2B5EF4-FFF2-40B4-BE49-F238E27FC236}">
                <a16:creationId xmlns:a16="http://schemas.microsoft.com/office/drawing/2014/main" id="{A1CD4267-EC1E-4F64-9F45-CF7C74DB5424}"/>
              </a:ext>
            </a:extLst>
          </p:cNvPr>
          <p:cNvSpPr txBox="1"/>
          <p:nvPr/>
        </p:nvSpPr>
        <p:spPr>
          <a:xfrm>
            <a:off x="1043440" y="3665965"/>
            <a:ext cx="8940801" cy="461665"/>
          </a:xfrm>
          <a:prstGeom prst="rect">
            <a:avLst/>
          </a:prstGeom>
          <a:noFill/>
        </p:spPr>
        <p:txBody>
          <a:bodyPr wrap="square" rtlCol="0">
            <a:spAutoFit/>
          </a:bodyPr>
          <a:lstStyle/>
          <a:p>
            <a:r>
              <a:rPr lang="es-ES" sz="2400" b="1" dirty="0">
                <a:solidFill>
                  <a:schemeClr val="accent1">
                    <a:lumMod val="50000"/>
                  </a:schemeClr>
                </a:solidFill>
                <a:latin typeface="+mj-lt"/>
              </a:rPr>
              <a:t>______hacen un _________, ______________ ___ haces poco.</a:t>
            </a:r>
            <a:endParaRPr lang="en-GB" sz="2400" b="1" dirty="0">
              <a:solidFill>
                <a:schemeClr val="accent1">
                  <a:lumMod val="50000"/>
                </a:schemeClr>
              </a:solidFill>
              <a:latin typeface="+mj-lt"/>
            </a:endParaRPr>
          </a:p>
        </p:txBody>
      </p:sp>
      <p:sp>
        <p:nvSpPr>
          <p:cNvPr id="15" name="TextBox 14">
            <a:extLst>
              <a:ext uri="{FF2B5EF4-FFF2-40B4-BE49-F238E27FC236}">
                <a16:creationId xmlns:a16="http://schemas.microsoft.com/office/drawing/2014/main" id="{E2C8CE7D-BD9E-4E39-A780-C9819AB79743}"/>
              </a:ext>
            </a:extLst>
          </p:cNvPr>
          <p:cNvSpPr txBox="1"/>
          <p:nvPr/>
        </p:nvSpPr>
        <p:spPr>
          <a:xfrm>
            <a:off x="886403" y="4116769"/>
            <a:ext cx="6771697" cy="400110"/>
          </a:xfrm>
          <a:prstGeom prst="rect">
            <a:avLst/>
          </a:prstGeom>
          <a:noFill/>
        </p:spPr>
        <p:txBody>
          <a:bodyPr wrap="square" rtlCol="0">
            <a:spAutoFit/>
          </a:bodyPr>
          <a:lstStyle/>
          <a:p>
            <a:r>
              <a:rPr lang="en-GB" sz="2000" i="1" dirty="0">
                <a:solidFill>
                  <a:schemeClr val="accent1">
                    <a:lumMod val="50000"/>
                  </a:schemeClr>
                </a:solidFill>
                <a:latin typeface="+mj-lt"/>
              </a:rPr>
              <a:t>They (f) make an effort, while you do little.</a:t>
            </a:r>
          </a:p>
        </p:txBody>
      </p:sp>
      <p:sp>
        <p:nvSpPr>
          <p:cNvPr id="16" name="TextBox 15">
            <a:extLst>
              <a:ext uri="{FF2B5EF4-FFF2-40B4-BE49-F238E27FC236}">
                <a16:creationId xmlns:a16="http://schemas.microsoft.com/office/drawing/2014/main" id="{B4B6F10B-1495-455E-B126-4565B88A319C}"/>
              </a:ext>
            </a:extLst>
          </p:cNvPr>
          <p:cNvSpPr txBox="1"/>
          <p:nvPr/>
        </p:nvSpPr>
        <p:spPr>
          <a:xfrm>
            <a:off x="1032729" y="5512867"/>
            <a:ext cx="10895414" cy="461665"/>
          </a:xfrm>
          <a:prstGeom prst="rect">
            <a:avLst/>
          </a:prstGeom>
          <a:noFill/>
        </p:spPr>
        <p:txBody>
          <a:bodyPr wrap="square" rtlCol="0">
            <a:spAutoFit/>
          </a:bodyPr>
          <a:lstStyle/>
          <a:p>
            <a:r>
              <a:rPr lang="es-ES" sz="2400" b="1" dirty="0">
                <a:solidFill>
                  <a:schemeClr val="accent1">
                    <a:lumMod val="50000"/>
                  </a:schemeClr>
                </a:solidFill>
                <a:latin typeface="+mj-lt"/>
              </a:rPr>
              <a:t>__________, ¿___ quiere ir a la playa porque el ______ está </a:t>
            </a:r>
            <a:r>
              <a:rPr lang="es-ES" sz="2400" b="1" dirty="0">
                <a:solidFill>
                  <a:schemeClr val="accent1">
                    <a:lumMod val="50000"/>
                  </a:schemeClr>
                </a:solidFill>
              </a:rPr>
              <a:t>_________?</a:t>
            </a:r>
            <a:r>
              <a:rPr lang="es-ES" sz="2400" b="1" dirty="0">
                <a:solidFill>
                  <a:schemeClr val="accent1">
                    <a:lumMod val="50000"/>
                  </a:schemeClr>
                </a:solidFill>
                <a:latin typeface="+mj-lt"/>
              </a:rPr>
              <a:t> </a:t>
            </a:r>
            <a:endParaRPr lang="en-GB" sz="2400" b="1" dirty="0">
              <a:solidFill>
                <a:schemeClr val="accent1">
                  <a:lumMod val="50000"/>
                </a:schemeClr>
              </a:solidFill>
              <a:latin typeface="+mj-lt"/>
            </a:endParaRPr>
          </a:p>
        </p:txBody>
      </p:sp>
      <p:sp>
        <p:nvSpPr>
          <p:cNvPr id="17" name="TextBox 16">
            <a:extLst>
              <a:ext uri="{FF2B5EF4-FFF2-40B4-BE49-F238E27FC236}">
                <a16:creationId xmlns:a16="http://schemas.microsoft.com/office/drawing/2014/main" id="{8E0245EE-1844-4782-ADF0-900EB61C784D}"/>
              </a:ext>
            </a:extLst>
          </p:cNvPr>
          <p:cNvSpPr txBox="1"/>
          <p:nvPr/>
        </p:nvSpPr>
        <p:spPr>
          <a:xfrm>
            <a:off x="886404" y="5974532"/>
            <a:ext cx="9730261" cy="400110"/>
          </a:xfrm>
          <a:prstGeom prst="rect">
            <a:avLst/>
          </a:prstGeom>
          <a:noFill/>
        </p:spPr>
        <p:txBody>
          <a:bodyPr wrap="square" rtlCol="0">
            <a:spAutoFit/>
          </a:bodyPr>
          <a:lstStyle/>
          <a:p>
            <a:r>
              <a:rPr lang="en-GB" sz="2000" i="1" dirty="0">
                <a:solidFill>
                  <a:schemeClr val="accent1">
                    <a:lumMod val="50000"/>
                  </a:schemeClr>
                </a:solidFill>
                <a:latin typeface="+mj-lt"/>
              </a:rPr>
              <a:t>So, does he want to go to the beach because the cinema is closed?</a:t>
            </a:r>
          </a:p>
        </p:txBody>
      </p:sp>
      <p:sp>
        <p:nvSpPr>
          <p:cNvPr id="18" name="TextBox 17">
            <a:extLst>
              <a:ext uri="{FF2B5EF4-FFF2-40B4-BE49-F238E27FC236}">
                <a16:creationId xmlns:a16="http://schemas.microsoft.com/office/drawing/2014/main" id="{DDF5FEB9-4AB0-494A-9DF0-A9A3E3CCDD60}"/>
              </a:ext>
            </a:extLst>
          </p:cNvPr>
          <p:cNvSpPr txBox="1"/>
          <p:nvPr/>
        </p:nvSpPr>
        <p:spPr>
          <a:xfrm>
            <a:off x="1223431" y="1712702"/>
            <a:ext cx="711200" cy="461665"/>
          </a:xfrm>
          <a:prstGeom prst="rect">
            <a:avLst/>
          </a:prstGeom>
          <a:noFill/>
        </p:spPr>
        <p:txBody>
          <a:bodyPr wrap="square" rtlCol="0">
            <a:spAutoFit/>
          </a:bodyPr>
          <a:lstStyle/>
          <a:p>
            <a:pPr algn="ctr"/>
            <a:r>
              <a:rPr lang="en-GB" sz="2400" b="1" dirty="0">
                <a:solidFill>
                  <a:srgbClr val="E25B00"/>
                </a:solidFill>
                <a:latin typeface="+mj-lt"/>
              </a:rPr>
              <a:t>Ella</a:t>
            </a:r>
          </a:p>
        </p:txBody>
      </p:sp>
      <p:sp>
        <p:nvSpPr>
          <p:cNvPr id="19" name="TextBox 18">
            <a:extLst>
              <a:ext uri="{FF2B5EF4-FFF2-40B4-BE49-F238E27FC236}">
                <a16:creationId xmlns:a16="http://schemas.microsoft.com/office/drawing/2014/main" id="{7B0F2A47-782B-432C-A34F-7250232CD266}"/>
              </a:ext>
            </a:extLst>
          </p:cNvPr>
          <p:cNvSpPr txBox="1"/>
          <p:nvPr/>
        </p:nvSpPr>
        <p:spPr>
          <a:xfrm>
            <a:off x="2875892" y="1697184"/>
            <a:ext cx="1201764" cy="461665"/>
          </a:xfrm>
          <a:prstGeom prst="rect">
            <a:avLst/>
          </a:prstGeom>
          <a:noFill/>
        </p:spPr>
        <p:txBody>
          <a:bodyPr wrap="square" rtlCol="0">
            <a:spAutoFit/>
          </a:bodyPr>
          <a:lstStyle/>
          <a:p>
            <a:r>
              <a:rPr lang="en-GB" sz="2400" b="1" dirty="0">
                <a:solidFill>
                  <a:srgbClr val="E25B00"/>
                </a:solidFill>
                <a:latin typeface="+mj-lt"/>
              </a:rPr>
              <a:t>ruido</a:t>
            </a:r>
          </a:p>
        </p:txBody>
      </p:sp>
      <p:sp>
        <p:nvSpPr>
          <p:cNvPr id="20" name="TextBox 19">
            <a:extLst>
              <a:ext uri="{FF2B5EF4-FFF2-40B4-BE49-F238E27FC236}">
                <a16:creationId xmlns:a16="http://schemas.microsoft.com/office/drawing/2014/main" id="{8A23F650-F6D0-4097-8010-904AD08C1318}"/>
              </a:ext>
            </a:extLst>
          </p:cNvPr>
          <p:cNvSpPr txBox="1"/>
          <p:nvPr/>
        </p:nvSpPr>
        <p:spPr>
          <a:xfrm>
            <a:off x="5280562" y="1699456"/>
            <a:ext cx="1057945" cy="461665"/>
          </a:xfrm>
          <a:prstGeom prst="rect">
            <a:avLst/>
          </a:prstGeom>
          <a:noFill/>
        </p:spPr>
        <p:txBody>
          <a:bodyPr wrap="square" rtlCol="0">
            <a:spAutoFit/>
          </a:bodyPr>
          <a:lstStyle/>
          <a:p>
            <a:pPr algn="ctr"/>
            <a:r>
              <a:rPr lang="en-GB" sz="2400" b="1" dirty="0" err="1">
                <a:solidFill>
                  <a:srgbClr val="E25B00"/>
                </a:solidFill>
                <a:latin typeface="+mj-lt"/>
              </a:rPr>
              <a:t>yo</a:t>
            </a:r>
            <a:endParaRPr lang="en-GB" sz="2400" b="1" dirty="0">
              <a:solidFill>
                <a:srgbClr val="E25B00"/>
              </a:solidFill>
              <a:latin typeface="+mj-lt"/>
            </a:endParaRPr>
          </a:p>
        </p:txBody>
      </p:sp>
      <p:sp>
        <p:nvSpPr>
          <p:cNvPr id="21" name="TextBox 20">
            <a:extLst>
              <a:ext uri="{FF2B5EF4-FFF2-40B4-BE49-F238E27FC236}">
                <a16:creationId xmlns:a16="http://schemas.microsoft.com/office/drawing/2014/main" id="{227BBA0F-EB00-4128-97FB-904542302718}"/>
              </a:ext>
            </a:extLst>
          </p:cNvPr>
          <p:cNvSpPr txBox="1"/>
          <p:nvPr/>
        </p:nvSpPr>
        <p:spPr>
          <a:xfrm>
            <a:off x="9535147" y="2704614"/>
            <a:ext cx="1686468" cy="461665"/>
          </a:xfrm>
          <a:prstGeom prst="rect">
            <a:avLst/>
          </a:prstGeom>
          <a:noFill/>
        </p:spPr>
        <p:txBody>
          <a:bodyPr wrap="square" rtlCol="0">
            <a:spAutoFit/>
          </a:bodyPr>
          <a:lstStyle/>
          <a:p>
            <a:pPr algn="ctr"/>
            <a:r>
              <a:rPr lang="en-GB" sz="2400" b="1" dirty="0" err="1">
                <a:solidFill>
                  <a:srgbClr val="E25B00"/>
                </a:solidFill>
                <a:latin typeface="+mj-lt"/>
              </a:rPr>
              <a:t>cambios</a:t>
            </a:r>
            <a:endParaRPr lang="en-GB" sz="2400" b="1" dirty="0">
              <a:solidFill>
                <a:srgbClr val="E25B00"/>
              </a:solidFill>
              <a:latin typeface="+mj-lt"/>
            </a:endParaRPr>
          </a:p>
        </p:txBody>
      </p:sp>
      <p:sp>
        <p:nvSpPr>
          <p:cNvPr id="22" name="TextBox 21">
            <a:extLst>
              <a:ext uri="{FF2B5EF4-FFF2-40B4-BE49-F238E27FC236}">
                <a16:creationId xmlns:a16="http://schemas.microsoft.com/office/drawing/2014/main" id="{09DC01FF-62BD-4BA3-8BDE-3283233E8A82}"/>
              </a:ext>
            </a:extLst>
          </p:cNvPr>
          <p:cNvSpPr txBox="1"/>
          <p:nvPr/>
        </p:nvSpPr>
        <p:spPr>
          <a:xfrm>
            <a:off x="1363171" y="2717420"/>
            <a:ext cx="1100495" cy="461665"/>
          </a:xfrm>
          <a:prstGeom prst="rect">
            <a:avLst/>
          </a:prstGeom>
          <a:noFill/>
        </p:spPr>
        <p:txBody>
          <a:bodyPr wrap="square" rtlCol="0">
            <a:spAutoFit/>
          </a:bodyPr>
          <a:lstStyle/>
          <a:p>
            <a:pPr algn="ctr"/>
            <a:r>
              <a:rPr lang="en-GB" sz="2400" b="1" dirty="0" err="1">
                <a:solidFill>
                  <a:srgbClr val="E25B00"/>
                </a:solidFill>
                <a:latin typeface="+mj-lt"/>
              </a:rPr>
              <a:t>viaje</a:t>
            </a:r>
            <a:endParaRPr lang="en-GB" sz="2400" b="1" dirty="0">
              <a:solidFill>
                <a:srgbClr val="E25B00"/>
              </a:solidFill>
              <a:latin typeface="+mj-lt"/>
            </a:endParaRPr>
          </a:p>
        </p:txBody>
      </p:sp>
      <p:sp>
        <p:nvSpPr>
          <p:cNvPr id="23" name="TextBox 22">
            <a:extLst>
              <a:ext uri="{FF2B5EF4-FFF2-40B4-BE49-F238E27FC236}">
                <a16:creationId xmlns:a16="http://schemas.microsoft.com/office/drawing/2014/main" id="{427C52B9-966B-4C8B-A82E-B580FB49E675}"/>
              </a:ext>
            </a:extLst>
          </p:cNvPr>
          <p:cNvSpPr txBox="1"/>
          <p:nvPr/>
        </p:nvSpPr>
        <p:spPr>
          <a:xfrm>
            <a:off x="8164551" y="1712505"/>
            <a:ext cx="2213830" cy="461665"/>
          </a:xfrm>
          <a:prstGeom prst="rect">
            <a:avLst/>
          </a:prstGeom>
          <a:noFill/>
        </p:spPr>
        <p:txBody>
          <a:bodyPr wrap="square" rtlCol="0">
            <a:spAutoFit/>
          </a:bodyPr>
          <a:lstStyle/>
          <a:p>
            <a:r>
              <a:rPr lang="en-GB" sz="2400" b="1" dirty="0">
                <a:solidFill>
                  <a:srgbClr val="E25B00"/>
                </a:solidFill>
                <a:latin typeface="+mj-lt"/>
              </a:rPr>
              <a:t>graciosos</a:t>
            </a:r>
          </a:p>
        </p:txBody>
      </p:sp>
      <p:sp>
        <p:nvSpPr>
          <p:cNvPr id="24" name="TextBox 23">
            <a:extLst>
              <a:ext uri="{FF2B5EF4-FFF2-40B4-BE49-F238E27FC236}">
                <a16:creationId xmlns:a16="http://schemas.microsoft.com/office/drawing/2014/main" id="{A98B09D2-5538-48A7-BDFB-6054D1052805}"/>
              </a:ext>
            </a:extLst>
          </p:cNvPr>
          <p:cNvSpPr txBox="1"/>
          <p:nvPr/>
        </p:nvSpPr>
        <p:spPr>
          <a:xfrm>
            <a:off x="4604266" y="2717420"/>
            <a:ext cx="1352591" cy="461665"/>
          </a:xfrm>
          <a:prstGeom prst="rect">
            <a:avLst/>
          </a:prstGeom>
          <a:noFill/>
        </p:spPr>
        <p:txBody>
          <a:bodyPr wrap="square" rtlCol="0">
            <a:spAutoFit/>
          </a:bodyPr>
          <a:lstStyle/>
          <a:p>
            <a:r>
              <a:rPr lang="en-GB" sz="2400" b="1" dirty="0">
                <a:solidFill>
                  <a:srgbClr val="E25B00"/>
                </a:solidFill>
                <a:latin typeface="+mj-lt"/>
              </a:rPr>
              <a:t>genial</a:t>
            </a:r>
          </a:p>
        </p:txBody>
      </p:sp>
      <p:sp>
        <p:nvSpPr>
          <p:cNvPr id="25" name="TextBox 24">
            <a:extLst>
              <a:ext uri="{FF2B5EF4-FFF2-40B4-BE49-F238E27FC236}">
                <a16:creationId xmlns:a16="http://schemas.microsoft.com/office/drawing/2014/main" id="{BF982F2E-2C14-48F4-AEE3-A1C49AE27481}"/>
              </a:ext>
            </a:extLst>
          </p:cNvPr>
          <p:cNvSpPr txBox="1"/>
          <p:nvPr/>
        </p:nvSpPr>
        <p:spPr>
          <a:xfrm>
            <a:off x="1127738" y="3666707"/>
            <a:ext cx="852312" cy="461665"/>
          </a:xfrm>
          <a:prstGeom prst="rect">
            <a:avLst/>
          </a:prstGeom>
          <a:noFill/>
        </p:spPr>
        <p:txBody>
          <a:bodyPr wrap="square" rtlCol="0">
            <a:spAutoFit/>
          </a:bodyPr>
          <a:lstStyle/>
          <a:p>
            <a:pPr algn="ctr"/>
            <a:r>
              <a:rPr lang="en-GB" sz="2400" b="1" dirty="0" err="1">
                <a:solidFill>
                  <a:srgbClr val="E25B00"/>
                </a:solidFill>
                <a:latin typeface="+mj-lt"/>
              </a:rPr>
              <a:t>Ellas</a:t>
            </a:r>
            <a:endParaRPr lang="en-GB" sz="2400" b="1" dirty="0">
              <a:solidFill>
                <a:srgbClr val="E25B00"/>
              </a:solidFill>
              <a:latin typeface="+mj-lt"/>
            </a:endParaRPr>
          </a:p>
        </p:txBody>
      </p:sp>
      <p:sp>
        <p:nvSpPr>
          <p:cNvPr id="26" name="TextBox 25">
            <a:extLst>
              <a:ext uri="{FF2B5EF4-FFF2-40B4-BE49-F238E27FC236}">
                <a16:creationId xmlns:a16="http://schemas.microsoft.com/office/drawing/2014/main" id="{51A113F7-CF50-4FDA-8865-02F8CA4A5ED7}"/>
              </a:ext>
            </a:extLst>
          </p:cNvPr>
          <p:cNvSpPr txBox="1"/>
          <p:nvPr/>
        </p:nvSpPr>
        <p:spPr>
          <a:xfrm>
            <a:off x="3360221" y="3664716"/>
            <a:ext cx="1686468" cy="461665"/>
          </a:xfrm>
          <a:prstGeom prst="rect">
            <a:avLst/>
          </a:prstGeom>
          <a:noFill/>
        </p:spPr>
        <p:txBody>
          <a:bodyPr wrap="square" rtlCol="0">
            <a:spAutoFit/>
          </a:bodyPr>
          <a:lstStyle/>
          <a:p>
            <a:pPr algn="ctr"/>
            <a:r>
              <a:rPr lang="en-GB" sz="2400" b="1" dirty="0" err="1">
                <a:solidFill>
                  <a:srgbClr val="E25B00"/>
                </a:solidFill>
                <a:latin typeface="+mj-lt"/>
              </a:rPr>
              <a:t>esfuerzo</a:t>
            </a:r>
            <a:endParaRPr lang="en-GB" sz="2400" b="1" dirty="0">
              <a:solidFill>
                <a:srgbClr val="E25B00"/>
              </a:solidFill>
              <a:latin typeface="+mj-lt"/>
            </a:endParaRPr>
          </a:p>
        </p:txBody>
      </p:sp>
      <p:sp>
        <p:nvSpPr>
          <p:cNvPr id="28" name="Action Button: Custom 30">
            <a:hlinkClick r:id="" action="ppaction://noaction" highlightClick="1">
              <a:snd r:embed="rId4" name="1._Ella hace ruido en clase y yo hago gestos graciosos.wav"/>
            </a:hlinkClick>
            <a:extLst>
              <a:ext uri="{FF2B5EF4-FFF2-40B4-BE49-F238E27FC236}">
                <a16:creationId xmlns:a16="http://schemas.microsoft.com/office/drawing/2014/main" id="{918FE62C-540B-4168-8712-7E464D4DDC3B}"/>
              </a:ext>
            </a:extLst>
          </p:cNvPr>
          <p:cNvSpPr/>
          <p:nvPr/>
        </p:nvSpPr>
        <p:spPr>
          <a:xfrm>
            <a:off x="660624" y="1795927"/>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1</a:t>
            </a:r>
          </a:p>
        </p:txBody>
      </p:sp>
      <p:sp>
        <p:nvSpPr>
          <p:cNvPr id="29" name="Action Button: Custom 31">
            <a:hlinkClick r:id="" action="ppaction://noaction" highlightClick="1">
              <a:snd r:embed="rId5" name="2._El viaje en autobús es genial. Sin embargo, hay muchos cambios.wav"/>
            </a:hlinkClick>
            <a:extLst>
              <a:ext uri="{FF2B5EF4-FFF2-40B4-BE49-F238E27FC236}">
                <a16:creationId xmlns:a16="http://schemas.microsoft.com/office/drawing/2014/main" id="{2E811980-2DF9-409E-9F71-59433E844BA6}"/>
              </a:ext>
            </a:extLst>
          </p:cNvPr>
          <p:cNvSpPr/>
          <p:nvPr/>
        </p:nvSpPr>
        <p:spPr>
          <a:xfrm>
            <a:off x="681842" y="278598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mj-lt"/>
              </a:rPr>
              <a:t>2</a:t>
            </a:r>
          </a:p>
        </p:txBody>
      </p:sp>
      <p:sp>
        <p:nvSpPr>
          <p:cNvPr id="30" name="Action Button: Custom 32">
            <a:hlinkClick r:id="" action="ppaction://noaction" highlightClick="1">
              <a:snd r:embed="rId6" name="3._Ellas hacen un esfuerzo, mientras que tú haces poco.wav"/>
            </a:hlinkClick>
            <a:extLst>
              <a:ext uri="{FF2B5EF4-FFF2-40B4-BE49-F238E27FC236}">
                <a16:creationId xmlns:a16="http://schemas.microsoft.com/office/drawing/2014/main" id="{478AB997-9D08-412E-87BB-CDE6D1C2754D}"/>
              </a:ext>
            </a:extLst>
          </p:cNvPr>
          <p:cNvSpPr/>
          <p:nvPr/>
        </p:nvSpPr>
        <p:spPr>
          <a:xfrm>
            <a:off x="677726" y="3718174"/>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mj-lt"/>
              </a:rPr>
              <a:t>3</a:t>
            </a:r>
          </a:p>
        </p:txBody>
      </p:sp>
      <p:sp>
        <p:nvSpPr>
          <p:cNvPr id="31" name="Action Button: Custom 33">
            <a:hlinkClick r:id="" action="ppaction://noaction" highlightClick="1">
              <a:snd r:embed="rId7" name="4. ¡Nosotras necesitamos jugar un partido, pero ellos no pueden!.wav"/>
            </a:hlinkClick>
            <a:extLst>
              <a:ext uri="{FF2B5EF4-FFF2-40B4-BE49-F238E27FC236}">
                <a16:creationId xmlns:a16="http://schemas.microsoft.com/office/drawing/2014/main" id="{0781C378-B536-4F07-BF7E-45CE9958281A}"/>
              </a:ext>
            </a:extLst>
          </p:cNvPr>
          <p:cNvSpPr/>
          <p:nvPr/>
        </p:nvSpPr>
        <p:spPr>
          <a:xfrm>
            <a:off x="688437" y="4709023"/>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mj-lt"/>
              </a:rPr>
              <a:t>4</a:t>
            </a:r>
          </a:p>
        </p:txBody>
      </p:sp>
      <p:sp>
        <p:nvSpPr>
          <p:cNvPr id="32" name="Action Button: Custom 34">
            <a:hlinkClick r:id="" action="ppaction://noaction" highlightClick="1">
              <a:snd r:embed="rId8" name="5. Entonces, ¿él quiere ir a la playa porque el cine está cerrado_.wav"/>
            </a:hlinkClick>
            <a:extLst>
              <a:ext uri="{FF2B5EF4-FFF2-40B4-BE49-F238E27FC236}">
                <a16:creationId xmlns:a16="http://schemas.microsoft.com/office/drawing/2014/main" id="{0B8C6E36-1141-4473-96E0-7CDC8E0467F7}"/>
              </a:ext>
            </a:extLst>
          </p:cNvPr>
          <p:cNvSpPr/>
          <p:nvPr/>
        </p:nvSpPr>
        <p:spPr>
          <a:xfrm>
            <a:off x="688437" y="5589635"/>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mj-lt"/>
              </a:rPr>
              <a:t>5</a:t>
            </a:r>
          </a:p>
        </p:txBody>
      </p:sp>
      <p:sp>
        <p:nvSpPr>
          <p:cNvPr id="33" name="TextBox 32">
            <a:extLst>
              <a:ext uri="{FF2B5EF4-FFF2-40B4-BE49-F238E27FC236}">
                <a16:creationId xmlns:a16="http://schemas.microsoft.com/office/drawing/2014/main" id="{1210FC13-3912-47F9-807F-F8CDD682CDC6}"/>
              </a:ext>
            </a:extLst>
          </p:cNvPr>
          <p:cNvSpPr txBox="1"/>
          <p:nvPr/>
        </p:nvSpPr>
        <p:spPr>
          <a:xfrm>
            <a:off x="6985716" y="1707002"/>
            <a:ext cx="1570700" cy="461665"/>
          </a:xfrm>
          <a:prstGeom prst="rect">
            <a:avLst/>
          </a:prstGeom>
          <a:noFill/>
        </p:spPr>
        <p:txBody>
          <a:bodyPr wrap="square" rtlCol="0">
            <a:spAutoFit/>
          </a:bodyPr>
          <a:lstStyle/>
          <a:p>
            <a:r>
              <a:rPr lang="en-GB" sz="2400" b="1" dirty="0" err="1">
                <a:solidFill>
                  <a:srgbClr val="E25B00"/>
                </a:solidFill>
                <a:latin typeface="+mj-lt"/>
              </a:rPr>
              <a:t>gestos</a:t>
            </a:r>
            <a:endParaRPr lang="en-GB" sz="2400" b="1" dirty="0">
              <a:solidFill>
                <a:srgbClr val="E25B00"/>
              </a:solidFill>
              <a:latin typeface="+mj-lt"/>
            </a:endParaRPr>
          </a:p>
        </p:txBody>
      </p:sp>
      <p:sp>
        <p:nvSpPr>
          <p:cNvPr id="34" name="TextBox 33">
            <a:extLst>
              <a:ext uri="{FF2B5EF4-FFF2-40B4-BE49-F238E27FC236}">
                <a16:creationId xmlns:a16="http://schemas.microsoft.com/office/drawing/2014/main" id="{ADF16372-2545-40C6-AA6B-128799141059}"/>
              </a:ext>
            </a:extLst>
          </p:cNvPr>
          <p:cNvSpPr txBox="1"/>
          <p:nvPr/>
        </p:nvSpPr>
        <p:spPr>
          <a:xfrm>
            <a:off x="4824261" y="3672710"/>
            <a:ext cx="2637889" cy="461665"/>
          </a:xfrm>
          <a:prstGeom prst="rect">
            <a:avLst/>
          </a:prstGeom>
          <a:noFill/>
        </p:spPr>
        <p:txBody>
          <a:bodyPr wrap="square" rtlCol="0">
            <a:spAutoFit/>
          </a:bodyPr>
          <a:lstStyle/>
          <a:p>
            <a:pPr algn="ctr"/>
            <a:r>
              <a:rPr lang="en-GB" sz="2400" b="1">
                <a:solidFill>
                  <a:srgbClr val="E25B00"/>
                </a:solidFill>
                <a:latin typeface="+mj-lt"/>
              </a:rPr>
              <a:t>mientras que </a:t>
            </a:r>
            <a:endParaRPr lang="en-GB" sz="2400" b="1" dirty="0">
              <a:solidFill>
                <a:srgbClr val="E25B00"/>
              </a:solidFill>
              <a:latin typeface="+mj-lt"/>
            </a:endParaRPr>
          </a:p>
        </p:txBody>
      </p:sp>
      <p:sp>
        <p:nvSpPr>
          <p:cNvPr id="35" name="TextBox 34">
            <a:extLst>
              <a:ext uri="{FF2B5EF4-FFF2-40B4-BE49-F238E27FC236}">
                <a16:creationId xmlns:a16="http://schemas.microsoft.com/office/drawing/2014/main" id="{79C2BC19-DFAE-4B9D-BAB6-A06B138064A5}"/>
              </a:ext>
            </a:extLst>
          </p:cNvPr>
          <p:cNvSpPr txBox="1"/>
          <p:nvPr/>
        </p:nvSpPr>
        <p:spPr>
          <a:xfrm>
            <a:off x="6980243" y="3662639"/>
            <a:ext cx="1070444" cy="461665"/>
          </a:xfrm>
          <a:prstGeom prst="rect">
            <a:avLst/>
          </a:prstGeom>
          <a:noFill/>
        </p:spPr>
        <p:txBody>
          <a:bodyPr wrap="square" rtlCol="0">
            <a:spAutoFit/>
          </a:bodyPr>
          <a:lstStyle/>
          <a:p>
            <a:pPr algn="ctr"/>
            <a:r>
              <a:rPr lang="en-GB" sz="2400" b="1" dirty="0" err="1">
                <a:solidFill>
                  <a:srgbClr val="E25B00"/>
                </a:solidFill>
                <a:latin typeface="+mj-lt"/>
              </a:rPr>
              <a:t>tú</a:t>
            </a:r>
            <a:endParaRPr lang="en-GB" sz="2400" b="1" dirty="0">
              <a:solidFill>
                <a:srgbClr val="E25B00"/>
              </a:solidFill>
              <a:latin typeface="+mj-lt"/>
            </a:endParaRPr>
          </a:p>
        </p:txBody>
      </p:sp>
      <p:sp>
        <p:nvSpPr>
          <p:cNvPr id="37" name="TextBox 36">
            <a:extLst>
              <a:ext uri="{FF2B5EF4-FFF2-40B4-BE49-F238E27FC236}">
                <a16:creationId xmlns:a16="http://schemas.microsoft.com/office/drawing/2014/main" id="{23723760-60ED-4DFE-8A7C-30B3ADA55028}"/>
              </a:ext>
            </a:extLst>
          </p:cNvPr>
          <p:cNvSpPr txBox="1"/>
          <p:nvPr/>
        </p:nvSpPr>
        <p:spPr>
          <a:xfrm>
            <a:off x="7844003" y="5512866"/>
            <a:ext cx="1070444" cy="461665"/>
          </a:xfrm>
          <a:prstGeom prst="rect">
            <a:avLst/>
          </a:prstGeom>
          <a:noFill/>
        </p:spPr>
        <p:txBody>
          <a:bodyPr wrap="square" rtlCol="0">
            <a:spAutoFit/>
          </a:bodyPr>
          <a:lstStyle/>
          <a:p>
            <a:pPr algn="ctr"/>
            <a:r>
              <a:rPr lang="en-GB" sz="2400" b="1" dirty="0">
                <a:solidFill>
                  <a:srgbClr val="E25B00"/>
                </a:solidFill>
                <a:latin typeface="+mj-lt"/>
              </a:rPr>
              <a:t>cine</a:t>
            </a:r>
          </a:p>
        </p:txBody>
      </p:sp>
      <p:sp>
        <p:nvSpPr>
          <p:cNvPr id="38" name="TextBox 37">
            <a:extLst>
              <a:ext uri="{FF2B5EF4-FFF2-40B4-BE49-F238E27FC236}">
                <a16:creationId xmlns:a16="http://schemas.microsoft.com/office/drawing/2014/main" id="{4AC6DC61-9039-4865-A063-AC9CA14571AC}"/>
              </a:ext>
            </a:extLst>
          </p:cNvPr>
          <p:cNvSpPr txBox="1"/>
          <p:nvPr/>
        </p:nvSpPr>
        <p:spPr>
          <a:xfrm>
            <a:off x="1127738" y="5522617"/>
            <a:ext cx="1560237" cy="461665"/>
          </a:xfrm>
          <a:prstGeom prst="rect">
            <a:avLst/>
          </a:prstGeom>
          <a:noFill/>
        </p:spPr>
        <p:txBody>
          <a:bodyPr wrap="square" rtlCol="0">
            <a:spAutoFit/>
          </a:bodyPr>
          <a:lstStyle/>
          <a:p>
            <a:pPr algn="ctr"/>
            <a:r>
              <a:rPr lang="en-GB" sz="2400" b="1" dirty="0" err="1">
                <a:solidFill>
                  <a:srgbClr val="E25B00"/>
                </a:solidFill>
                <a:latin typeface="+mj-lt"/>
              </a:rPr>
              <a:t>Entonces</a:t>
            </a:r>
            <a:endParaRPr lang="en-GB" sz="2400" b="1" dirty="0">
              <a:solidFill>
                <a:srgbClr val="E25B00"/>
              </a:solidFill>
              <a:latin typeface="+mj-lt"/>
            </a:endParaRPr>
          </a:p>
        </p:txBody>
      </p:sp>
      <p:sp>
        <p:nvSpPr>
          <p:cNvPr id="39" name="TextBox 38">
            <a:extLst>
              <a:ext uri="{FF2B5EF4-FFF2-40B4-BE49-F238E27FC236}">
                <a16:creationId xmlns:a16="http://schemas.microsoft.com/office/drawing/2014/main" id="{5642573C-6972-4550-9D8D-1555DC55DAFC}"/>
              </a:ext>
            </a:extLst>
          </p:cNvPr>
          <p:cNvSpPr txBox="1"/>
          <p:nvPr/>
        </p:nvSpPr>
        <p:spPr>
          <a:xfrm>
            <a:off x="2687975" y="5522616"/>
            <a:ext cx="1070444" cy="461665"/>
          </a:xfrm>
          <a:prstGeom prst="rect">
            <a:avLst/>
          </a:prstGeom>
          <a:noFill/>
        </p:spPr>
        <p:txBody>
          <a:bodyPr wrap="square" rtlCol="0">
            <a:spAutoFit/>
          </a:bodyPr>
          <a:lstStyle/>
          <a:p>
            <a:pPr algn="ctr"/>
            <a:r>
              <a:rPr lang="en-GB" sz="2400" b="1" dirty="0" err="1">
                <a:solidFill>
                  <a:srgbClr val="E25B00"/>
                </a:solidFill>
                <a:latin typeface="+mj-lt"/>
              </a:rPr>
              <a:t>él</a:t>
            </a:r>
            <a:r>
              <a:rPr lang="en-GB" sz="2400" b="1" dirty="0">
                <a:solidFill>
                  <a:srgbClr val="E25B00"/>
                </a:solidFill>
                <a:latin typeface="+mj-lt"/>
              </a:rPr>
              <a:t> </a:t>
            </a:r>
          </a:p>
        </p:txBody>
      </p:sp>
      <p:sp>
        <p:nvSpPr>
          <p:cNvPr id="40" name="TextBox 39">
            <a:extLst>
              <a:ext uri="{FF2B5EF4-FFF2-40B4-BE49-F238E27FC236}">
                <a16:creationId xmlns:a16="http://schemas.microsoft.com/office/drawing/2014/main" id="{3689CA39-9305-424C-BA8C-D4AFC6BBFF76}"/>
              </a:ext>
            </a:extLst>
          </p:cNvPr>
          <p:cNvSpPr txBox="1"/>
          <p:nvPr/>
        </p:nvSpPr>
        <p:spPr>
          <a:xfrm>
            <a:off x="7993908" y="4605053"/>
            <a:ext cx="1070444" cy="461665"/>
          </a:xfrm>
          <a:prstGeom prst="rect">
            <a:avLst/>
          </a:prstGeom>
          <a:noFill/>
        </p:spPr>
        <p:txBody>
          <a:bodyPr wrap="square" rtlCol="0">
            <a:spAutoFit/>
          </a:bodyPr>
          <a:lstStyle/>
          <a:p>
            <a:pPr algn="ctr"/>
            <a:r>
              <a:rPr lang="en-GB" sz="2400" b="1" dirty="0" err="1">
                <a:solidFill>
                  <a:srgbClr val="E25B00"/>
                </a:solidFill>
                <a:latin typeface="+mj-lt"/>
              </a:rPr>
              <a:t>ellos</a:t>
            </a:r>
            <a:endParaRPr lang="en-GB" sz="2400" b="1" dirty="0">
              <a:solidFill>
                <a:srgbClr val="E25B00"/>
              </a:solidFill>
              <a:latin typeface="+mj-lt"/>
            </a:endParaRPr>
          </a:p>
        </p:txBody>
      </p:sp>
      <p:sp>
        <p:nvSpPr>
          <p:cNvPr id="41" name="TextBox 40">
            <a:extLst>
              <a:ext uri="{FF2B5EF4-FFF2-40B4-BE49-F238E27FC236}">
                <a16:creationId xmlns:a16="http://schemas.microsoft.com/office/drawing/2014/main" id="{4588A9CE-D42F-472B-9ACA-A37282921C88}"/>
              </a:ext>
            </a:extLst>
          </p:cNvPr>
          <p:cNvSpPr txBox="1"/>
          <p:nvPr/>
        </p:nvSpPr>
        <p:spPr>
          <a:xfrm>
            <a:off x="1202219" y="4625680"/>
            <a:ext cx="1603000" cy="461665"/>
          </a:xfrm>
          <a:prstGeom prst="rect">
            <a:avLst/>
          </a:prstGeom>
          <a:noFill/>
        </p:spPr>
        <p:txBody>
          <a:bodyPr wrap="square" rtlCol="0">
            <a:spAutoFit/>
          </a:bodyPr>
          <a:lstStyle/>
          <a:p>
            <a:pPr algn="ctr"/>
            <a:r>
              <a:rPr lang="en-GB" sz="2400" b="1" dirty="0" err="1">
                <a:solidFill>
                  <a:srgbClr val="E25B00"/>
                </a:solidFill>
                <a:latin typeface="+mj-lt"/>
              </a:rPr>
              <a:t>Nosotras</a:t>
            </a:r>
            <a:endParaRPr lang="en-GB" sz="2400" b="1" dirty="0">
              <a:solidFill>
                <a:srgbClr val="E25B00"/>
              </a:solidFill>
              <a:latin typeface="+mj-lt"/>
            </a:endParaRPr>
          </a:p>
        </p:txBody>
      </p:sp>
      <p:sp>
        <p:nvSpPr>
          <p:cNvPr id="42" name="TextBox 36">
            <a:extLst>
              <a:ext uri="{FF2B5EF4-FFF2-40B4-BE49-F238E27FC236}">
                <a16:creationId xmlns:a16="http://schemas.microsoft.com/office/drawing/2014/main" id="{870E47FF-B763-D045-A057-08CFF6DC2DF0}"/>
              </a:ext>
            </a:extLst>
          </p:cNvPr>
          <p:cNvSpPr txBox="1"/>
          <p:nvPr/>
        </p:nvSpPr>
        <p:spPr>
          <a:xfrm>
            <a:off x="9410238" y="5483831"/>
            <a:ext cx="1870327" cy="461665"/>
          </a:xfrm>
          <a:prstGeom prst="rect">
            <a:avLst/>
          </a:prstGeom>
          <a:noFill/>
        </p:spPr>
        <p:txBody>
          <a:bodyPr wrap="square" rtlCol="0">
            <a:spAutoFit/>
          </a:bodyPr>
          <a:lstStyle/>
          <a:p>
            <a:pPr algn="ctr"/>
            <a:r>
              <a:rPr lang="en-GB" sz="2400" b="1" dirty="0" err="1">
                <a:solidFill>
                  <a:srgbClr val="E25B00"/>
                </a:solidFill>
                <a:latin typeface="+mj-lt"/>
              </a:rPr>
              <a:t>cerrado</a:t>
            </a:r>
            <a:endParaRPr lang="en-GB" sz="2400" b="1" dirty="0">
              <a:solidFill>
                <a:srgbClr val="E25B00"/>
              </a:solidFill>
              <a:latin typeface="+mj-lt"/>
            </a:endParaRPr>
          </a:p>
        </p:txBody>
      </p:sp>
    </p:spTree>
    <p:extLst>
      <p:ext uri="{BB962C8B-B14F-4D97-AF65-F5344CB8AC3E}">
        <p14:creationId xmlns:p14="http://schemas.microsoft.com/office/powerpoint/2010/main" val="287996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P spid="25" grpId="0"/>
      <p:bldP spid="26" grpId="0"/>
      <p:bldP spid="28" grpId="0" animBg="1"/>
      <p:bldP spid="29" grpId="0" animBg="1"/>
      <p:bldP spid="30" grpId="0" animBg="1"/>
      <p:bldP spid="31" grpId="0" animBg="1"/>
      <p:bldP spid="32" grpId="0" animBg="1"/>
      <p:bldP spid="33" grpId="0"/>
      <p:bldP spid="34" grpId="0"/>
      <p:bldP spid="35" grpId="0"/>
      <p:bldP spid="37" grpId="0"/>
      <p:bldP spid="38" grpId="0"/>
      <p:bldP spid="39" grpId="0"/>
      <p:bldP spid="40" grpId="0"/>
      <p:bldP spid="41" grpId="0"/>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escribir</a:t>
            </a:r>
          </a:p>
        </p:txBody>
      </p:sp>
      <p:sp>
        <p:nvSpPr>
          <p:cNvPr id="6" name="Title 1">
            <a:extLst>
              <a:ext uri="{FF2B5EF4-FFF2-40B4-BE49-F238E27FC236}">
                <a16:creationId xmlns:a16="http://schemas.microsoft.com/office/drawing/2014/main" id="{069E2D1C-109C-40A3-8519-BC683243C98D}"/>
              </a:ext>
            </a:extLst>
          </p:cNvPr>
          <p:cNvSpPr txBox="1">
            <a:spLocks/>
          </p:cNvSpPr>
          <p:nvPr/>
        </p:nvSpPr>
        <p:spPr>
          <a:xfrm>
            <a:off x="82286" y="1096647"/>
            <a:ext cx="8296939" cy="6213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i="1" dirty="0">
                <a:solidFill>
                  <a:schemeClr val="accent1">
                    <a:lumMod val="50000"/>
                  </a:schemeClr>
                </a:solidFill>
                <a:latin typeface="+mj-lt"/>
              </a:rPr>
              <a:t>Escribe las frases.</a:t>
            </a:r>
          </a:p>
        </p:txBody>
      </p:sp>
      <p:sp>
        <p:nvSpPr>
          <p:cNvPr id="8" name="TextBox 7">
            <a:extLst>
              <a:ext uri="{FF2B5EF4-FFF2-40B4-BE49-F238E27FC236}">
                <a16:creationId xmlns:a16="http://schemas.microsoft.com/office/drawing/2014/main" id="{CDD8406D-C050-49D1-8AC1-E49900BD3203}"/>
              </a:ext>
            </a:extLst>
          </p:cNvPr>
          <p:cNvSpPr txBox="1"/>
          <p:nvPr/>
        </p:nvSpPr>
        <p:spPr>
          <a:xfrm>
            <a:off x="999292" y="1713601"/>
            <a:ext cx="9516308" cy="461665"/>
          </a:xfrm>
          <a:prstGeom prst="rect">
            <a:avLst/>
          </a:prstGeom>
          <a:noFill/>
        </p:spPr>
        <p:txBody>
          <a:bodyPr wrap="square" rtlCol="0">
            <a:spAutoFit/>
          </a:bodyPr>
          <a:lstStyle/>
          <a:p>
            <a:r>
              <a:rPr lang="es-ES" sz="2400" b="1" dirty="0">
                <a:solidFill>
                  <a:schemeClr val="accent1">
                    <a:lumMod val="50000"/>
                  </a:schemeClr>
                </a:solidFill>
                <a:latin typeface="+mj-lt"/>
              </a:rPr>
              <a:t>Ella hace ruido en clase y yo hago gestos graciosos.</a:t>
            </a:r>
            <a:endParaRPr lang="en-GB" sz="2400" b="1" dirty="0">
              <a:solidFill>
                <a:schemeClr val="accent1">
                  <a:lumMod val="50000"/>
                </a:schemeClr>
              </a:solidFill>
              <a:latin typeface="+mj-lt"/>
            </a:endParaRPr>
          </a:p>
        </p:txBody>
      </p:sp>
      <p:sp>
        <p:nvSpPr>
          <p:cNvPr id="9" name="TextBox 8">
            <a:extLst>
              <a:ext uri="{FF2B5EF4-FFF2-40B4-BE49-F238E27FC236}">
                <a16:creationId xmlns:a16="http://schemas.microsoft.com/office/drawing/2014/main" id="{27A0E6EF-4FFD-4DFE-95E8-D42CA64404E2}"/>
              </a:ext>
            </a:extLst>
          </p:cNvPr>
          <p:cNvSpPr txBox="1"/>
          <p:nvPr/>
        </p:nvSpPr>
        <p:spPr>
          <a:xfrm>
            <a:off x="1033149" y="2711359"/>
            <a:ext cx="10701868" cy="461665"/>
          </a:xfrm>
          <a:prstGeom prst="rect">
            <a:avLst/>
          </a:prstGeom>
          <a:noFill/>
        </p:spPr>
        <p:txBody>
          <a:bodyPr wrap="square" rtlCol="0">
            <a:spAutoFit/>
          </a:bodyPr>
          <a:lstStyle/>
          <a:p>
            <a:r>
              <a:rPr lang="es-ES" sz="2400" b="1" dirty="0">
                <a:solidFill>
                  <a:schemeClr val="accent1">
                    <a:lumMod val="50000"/>
                  </a:schemeClr>
                </a:solidFill>
                <a:latin typeface="+mj-lt"/>
              </a:rPr>
              <a:t>El viaje en autobús es genial. Sin embargo, hay muchos cambios.</a:t>
            </a:r>
            <a:endParaRPr lang="en-GB" sz="2400" b="1" dirty="0">
              <a:solidFill>
                <a:schemeClr val="accent1">
                  <a:lumMod val="50000"/>
                </a:schemeClr>
              </a:solidFill>
              <a:latin typeface="+mj-lt"/>
            </a:endParaRPr>
          </a:p>
        </p:txBody>
      </p:sp>
      <p:sp>
        <p:nvSpPr>
          <p:cNvPr id="10" name="TextBox 9">
            <a:extLst>
              <a:ext uri="{FF2B5EF4-FFF2-40B4-BE49-F238E27FC236}">
                <a16:creationId xmlns:a16="http://schemas.microsoft.com/office/drawing/2014/main" id="{3AAFB7A1-E596-4877-9377-D374DAD6B68F}"/>
              </a:ext>
            </a:extLst>
          </p:cNvPr>
          <p:cNvSpPr txBox="1"/>
          <p:nvPr/>
        </p:nvSpPr>
        <p:spPr>
          <a:xfrm>
            <a:off x="1043440" y="4620571"/>
            <a:ext cx="10109469" cy="461665"/>
          </a:xfrm>
          <a:prstGeom prst="rect">
            <a:avLst/>
          </a:prstGeom>
          <a:noFill/>
        </p:spPr>
        <p:txBody>
          <a:bodyPr wrap="square" rtlCol="0">
            <a:spAutoFit/>
          </a:bodyPr>
          <a:lstStyle/>
          <a:p>
            <a:r>
              <a:rPr lang="es-ES" sz="2400" b="1" dirty="0">
                <a:solidFill>
                  <a:schemeClr val="accent1">
                    <a:lumMod val="50000"/>
                  </a:schemeClr>
                </a:solidFill>
                <a:latin typeface="+mj-lt"/>
              </a:rPr>
              <a:t>¡Nosotras necesitamos jugar un partido, pero ellos no pueden!</a:t>
            </a:r>
            <a:endParaRPr lang="en-GB" sz="2400" b="1" dirty="0">
              <a:solidFill>
                <a:schemeClr val="accent1">
                  <a:lumMod val="50000"/>
                </a:schemeClr>
              </a:solidFill>
              <a:latin typeface="+mj-lt"/>
            </a:endParaRPr>
          </a:p>
        </p:txBody>
      </p:sp>
      <p:sp>
        <p:nvSpPr>
          <p:cNvPr id="11" name="TextBox 10">
            <a:extLst>
              <a:ext uri="{FF2B5EF4-FFF2-40B4-BE49-F238E27FC236}">
                <a16:creationId xmlns:a16="http://schemas.microsoft.com/office/drawing/2014/main" id="{51700895-D8AD-4CF6-8450-C050F6C03510}"/>
              </a:ext>
            </a:extLst>
          </p:cNvPr>
          <p:cNvSpPr txBox="1"/>
          <p:nvPr/>
        </p:nvSpPr>
        <p:spPr>
          <a:xfrm>
            <a:off x="886403" y="2242269"/>
            <a:ext cx="6936669" cy="400110"/>
          </a:xfrm>
          <a:prstGeom prst="rect">
            <a:avLst/>
          </a:prstGeom>
          <a:noFill/>
        </p:spPr>
        <p:txBody>
          <a:bodyPr wrap="square" rtlCol="0">
            <a:spAutoFit/>
          </a:bodyPr>
          <a:lstStyle/>
          <a:p>
            <a:r>
              <a:rPr lang="en-GB" sz="2000" i="1" dirty="0">
                <a:solidFill>
                  <a:schemeClr val="accent1">
                    <a:lumMod val="50000"/>
                  </a:schemeClr>
                </a:solidFill>
                <a:latin typeface="+mj-lt"/>
              </a:rPr>
              <a:t>She makes noise in class and I make funny gestures.</a:t>
            </a:r>
          </a:p>
        </p:txBody>
      </p:sp>
      <p:sp>
        <p:nvSpPr>
          <p:cNvPr id="12" name="TextBox 11">
            <a:extLst>
              <a:ext uri="{FF2B5EF4-FFF2-40B4-BE49-F238E27FC236}">
                <a16:creationId xmlns:a16="http://schemas.microsoft.com/office/drawing/2014/main" id="{97B1B207-E1CF-4C04-B3C5-1A66F9187772}"/>
              </a:ext>
            </a:extLst>
          </p:cNvPr>
          <p:cNvSpPr txBox="1"/>
          <p:nvPr/>
        </p:nvSpPr>
        <p:spPr>
          <a:xfrm>
            <a:off x="908979" y="3211408"/>
            <a:ext cx="8215971" cy="400110"/>
          </a:xfrm>
          <a:prstGeom prst="rect">
            <a:avLst/>
          </a:prstGeom>
          <a:noFill/>
        </p:spPr>
        <p:txBody>
          <a:bodyPr wrap="square" rtlCol="0">
            <a:spAutoFit/>
          </a:bodyPr>
          <a:lstStyle/>
          <a:p>
            <a:r>
              <a:rPr lang="en-GB" sz="2000" i="1" dirty="0">
                <a:solidFill>
                  <a:schemeClr val="accent1">
                    <a:lumMod val="50000"/>
                  </a:schemeClr>
                </a:solidFill>
                <a:latin typeface="+mj-lt"/>
              </a:rPr>
              <a:t>The bus journey is great. However, there are many changes.</a:t>
            </a:r>
          </a:p>
        </p:txBody>
      </p:sp>
      <p:sp>
        <p:nvSpPr>
          <p:cNvPr id="13" name="TextBox 12">
            <a:extLst>
              <a:ext uri="{FF2B5EF4-FFF2-40B4-BE49-F238E27FC236}">
                <a16:creationId xmlns:a16="http://schemas.microsoft.com/office/drawing/2014/main" id="{2652E31B-814D-45F6-88D3-CE33641EB2D3}"/>
              </a:ext>
            </a:extLst>
          </p:cNvPr>
          <p:cNvSpPr txBox="1"/>
          <p:nvPr/>
        </p:nvSpPr>
        <p:spPr>
          <a:xfrm>
            <a:off x="886405" y="5083721"/>
            <a:ext cx="5847642" cy="400110"/>
          </a:xfrm>
          <a:prstGeom prst="rect">
            <a:avLst/>
          </a:prstGeom>
          <a:noFill/>
        </p:spPr>
        <p:txBody>
          <a:bodyPr wrap="square" rtlCol="0">
            <a:spAutoFit/>
          </a:bodyPr>
          <a:lstStyle/>
          <a:p>
            <a:r>
              <a:rPr lang="en-GB" sz="2000" i="1" dirty="0">
                <a:solidFill>
                  <a:schemeClr val="accent1">
                    <a:lumMod val="50000"/>
                  </a:schemeClr>
                </a:solidFill>
                <a:latin typeface="+mj-lt"/>
              </a:rPr>
              <a:t>We (f) need to play a match but they can’t!</a:t>
            </a:r>
          </a:p>
        </p:txBody>
      </p:sp>
      <p:sp>
        <p:nvSpPr>
          <p:cNvPr id="14" name="TextBox 13">
            <a:extLst>
              <a:ext uri="{FF2B5EF4-FFF2-40B4-BE49-F238E27FC236}">
                <a16:creationId xmlns:a16="http://schemas.microsoft.com/office/drawing/2014/main" id="{A1CD4267-EC1E-4F64-9F45-CF7C74DB5424}"/>
              </a:ext>
            </a:extLst>
          </p:cNvPr>
          <p:cNvSpPr txBox="1"/>
          <p:nvPr/>
        </p:nvSpPr>
        <p:spPr>
          <a:xfrm>
            <a:off x="1043440" y="3665965"/>
            <a:ext cx="8940801" cy="461665"/>
          </a:xfrm>
          <a:prstGeom prst="rect">
            <a:avLst/>
          </a:prstGeom>
          <a:noFill/>
        </p:spPr>
        <p:txBody>
          <a:bodyPr wrap="square" rtlCol="0">
            <a:spAutoFit/>
          </a:bodyPr>
          <a:lstStyle/>
          <a:p>
            <a:r>
              <a:rPr lang="es-ES" sz="2400" b="1" dirty="0">
                <a:solidFill>
                  <a:schemeClr val="accent1">
                    <a:lumMod val="50000"/>
                  </a:schemeClr>
                </a:solidFill>
                <a:latin typeface="+mj-lt"/>
              </a:rPr>
              <a:t>Ellas hacen un esfuerzo, mientras que tú haces poco.</a:t>
            </a:r>
            <a:endParaRPr lang="en-GB" sz="2400" b="1" dirty="0">
              <a:solidFill>
                <a:schemeClr val="accent1">
                  <a:lumMod val="50000"/>
                </a:schemeClr>
              </a:solidFill>
              <a:latin typeface="+mj-lt"/>
            </a:endParaRPr>
          </a:p>
        </p:txBody>
      </p:sp>
      <p:sp>
        <p:nvSpPr>
          <p:cNvPr id="15" name="TextBox 14">
            <a:extLst>
              <a:ext uri="{FF2B5EF4-FFF2-40B4-BE49-F238E27FC236}">
                <a16:creationId xmlns:a16="http://schemas.microsoft.com/office/drawing/2014/main" id="{E2C8CE7D-BD9E-4E39-A780-C9819AB79743}"/>
              </a:ext>
            </a:extLst>
          </p:cNvPr>
          <p:cNvSpPr txBox="1"/>
          <p:nvPr/>
        </p:nvSpPr>
        <p:spPr>
          <a:xfrm>
            <a:off x="886403" y="4116769"/>
            <a:ext cx="6771697" cy="400110"/>
          </a:xfrm>
          <a:prstGeom prst="rect">
            <a:avLst/>
          </a:prstGeom>
          <a:noFill/>
        </p:spPr>
        <p:txBody>
          <a:bodyPr wrap="square" rtlCol="0">
            <a:spAutoFit/>
          </a:bodyPr>
          <a:lstStyle/>
          <a:p>
            <a:r>
              <a:rPr lang="en-GB" sz="2000" i="1" dirty="0">
                <a:solidFill>
                  <a:schemeClr val="accent1">
                    <a:lumMod val="50000"/>
                  </a:schemeClr>
                </a:solidFill>
                <a:latin typeface="+mj-lt"/>
              </a:rPr>
              <a:t>They (f) make an effort, while you do little.</a:t>
            </a:r>
          </a:p>
        </p:txBody>
      </p:sp>
      <p:sp>
        <p:nvSpPr>
          <p:cNvPr id="16" name="TextBox 15">
            <a:extLst>
              <a:ext uri="{FF2B5EF4-FFF2-40B4-BE49-F238E27FC236}">
                <a16:creationId xmlns:a16="http://schemas.microsoft.com/office/drawing/2014/main" id="{B4B6F10B-1495-455E-B126-4565B88A319C}"/>
              </a:ext>
            </a:extLst>
          </p:cNvPr>
          <p:cNvSpPr txBox="1"/>
          <p:nvPr/>
        </p:nvSpPr>
        <p:spPr>
          <a:xfrm>
            <a:off x="1032729" y="5512867"/>
            <a:ext cx="10611556" cy="461665"/>
          </a:xfrm>
          <a:prstGeom prst="rect">
            <a:avLst/>
          </a:prstGeom>
          <a:noFill/>
        </p:spPr>
        <p:txBody>
          <a:bodyPr wrap="square" rtlCol="0">
            <a:spAutoFit/>
          </a:bodyPr>
          <a:lstStyle/>
          <a:p>
            <a:r>
              <a:rPr lang="es-ES" sz="2400" b="1" dirty="0">
                <a:solidFill>
                  <a:schemeClr val="accent1">
                    <a:lumMod val="50000"/>
                  </a:schemeClr>
                </a:solidFill>
                <a:latin typeface="+mj-lt"/>
              </a:rPr>
              <a:t>Entonces, ¿él quiere ir a la playa porque el cine está cerrado?</a:t>
            </a:r>
            <a:endParaRPr lang="en-GB" sz="2400" b="1" dirty="0">
              <a:solidFill>
                <a:schemeClr val="accent1">
                  <a:lumMod val="50000"/>
                </a:schemeClr>
              </a:solidFill>
              <a:latin typeface="+mj-lt"/>
            </a:endParaRPr>
          </a:p>
        </p:txBody>
      </p:sp>
      <p:sp>
        <p:nvSpPr>
          <p:cNvPr id="17" name="TextBox 16">
            <a:extLst>
              <a:ext uri="{FF2B5EF4-FFF2-40B4-BE49-F238E27FC236}">
                <a16:creationId xmlns:a16="http://schemas.microsoft.com/office/drawing/2014/main" id="{8E0245EE-1844-4782-ADF0-900EB61C784D}"/>
              </a:ext>
            </a:extLst>
          </p:cNvPr>
          <p:cNvSpPr txBox="1"/>
          <p:nvPr/>
        </p:nvSpPr>
        <p:spPr>
          <a:xfrm>
            <a:off x="886404" y="5974532"/>
            <a:ext cx="9518360" cy="400110"/>
          </a:xfrm>
          <a:prstGeom prst="rect">
            <a:avLst/>
          </a:prstGeom>
          <a:noFill/>
        </p:spPr>
        <p:txBody>
          <a:bodyPr wrap="square" rtlCol="0">
            <a:spAutoFit/>
          </a:bodyPr>
          <a:lstStyle/>
          <a:p>
            <a:r>
              <a:rPr lang="en-GB" sz="2000" i="1" dirty="0">
                <a:solidFill>
                  <a:schemeClr val="accent1">
                    <a:lumMod val="50000"/>
                  </a:schemeClr>
                </a:solidFill>
                <a:latin typeface="+mj-lt"/>
              </a:rPr>
              <a:t>So, does he want to go to the beach because the cinema is closed?</a:t>
            </a:r>
          </a:p>
        </p:txBody>
      </p:sp>
      <p:sp>
        <p:nvSpPr>
          <p:cNvPr id="22" name="Action Button: Custom 30">
            <a:hlinkClick r:id="" action="ppaction://noaction" highlightClick="1">
              <a:snd r:embed="rId4" name="1._Ella hace ruido en clase y yo hago gestos graciosos.wav"/>
            </a:hlinkClick>
            <a:extLst>
              <a:ext uri="{FF2B5EF4-FFF2-40B4-BE49-F238E27FC236}">
                <a16:creationId xmlns:a16="http://schemas.microsoft.com/office/drawing/2014/main" id="{918FE62C-540B-4168-8712-7E464D4DDC3B}"/>
              </a:ext>
            </a:extLst>
          </p:cNvPr>
          <p:cNvSpPr/>
          <p:nvPr/>
        </p:nvSpPr>
        <p:spPr>
          <a:xfrm>
            <a:off x="660624" y="1795927"/>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1</a:t>
            </a:r>
          </a:p>
        </p:txBody>
      </p:sp>
      <p:sp>
        <p:nvSpPr>
          <p:cNvPr id="23" name="Action Button: Custom 31">
            <a:hlinkClick r:id="" action="ppaction://noaction" highlightClick="1">
              <a:snd r:embed="rId5" name="2._El viaje en autobús es genial. Sin embargo, hay muchos cambios.wav"/>
            </a:hlinkClick>
            <a:extLst>
              <a:ext uri="{FF2B5EF4-FFF2-40B4-BE49-F238E27FC236}">
                <a16:creationId xmlns:a16="http://schemas.microsoft.com/office/drawing/2014/main" id="{2E811980-2DF9-409E-9F71-59433E844BA6}"/>
              </a:ext>
            </a:extLst>
          </p:cNvPr>
          <p:cNvSpPr/>
          <p:nvPr/>
        </p:nvSpPr>
        <p:spPr>
          <a:xfrm>
            <a:off x="681842" y="278598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mj-lt"/>
              </a:rPr>
              <a:t>2</a:t>
            </a:r>
          </a:p>
        </p:txBody>
      </p:sp>
      <p:sp>
        <p:nvSpPr>
          <p:cNvPr id="24" name="Action Button: Custom 32">
            <a:hlinkClick r:id="" action="ppaction://noaction" highlightClick="1">
              <a:snd r:embed="rId6" name="3._Ellas hacen un esfuerzo, mientras que tú haces poco.wav"/>
            </a:hlinkClick>
            <a:extLst>
              <a:ext uri="{FF2B5EF4-FFF2-40B4-BE49-F238E27FC236}">
                <a16:creationId xmlns:a16="http://schemas.microsoft.com/office/drawing/2014/main" id="{478AB997-9D08-412E-87BB-CDE6D1C2754D}"/>
              </a:ext>
            </a:extLst>
          </p:cNvPr>
          <p:cNvSpPr/>
          <p:nvPr/>
        </p:nvSpPr>
        <p:spPr>
          <a:xfrm>
            <a:off x="677726" y="3718174"/>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mj-lt"/>
              </a:rPr>
              <a:t>3</a:t>
            </a:r>
          </a:p>
        </p:txBody>
      </p:sp>
      <p:sp>
        <p:nvSpPr>
          <p:cNvPr id="25" name="Action Button: Custom 33">
            <a:hlinkClick r:id="" action="ppaction://noaction" highlightClick="1">
              <a:snd r:embed="rId7" name="4. ¡Nosotras necesitamos jugar un partido, pero ellos no pueden!.wav"/>
            </a:hlinkClick>
            <a:extLst>
              <a:ext uri="{FF2B5EF4-FFF2-40B4-BE49-F238E27FC236}">
                <a16:creationId xmlns:a16="http://schemas.microsoft.com/office/drawing/2014/main" id="{0781C378-B536-4F07-BF7E-45CE9958281A}"/>
              </a:ext>
            </a:extLst>
          </p:cNvPr>
          <p:cNvSpPr/>
          <p:nvPr/>
        </p:nvSpPr>
        <p:spPr>
          <a:xfrm>
            <a:off x="688437" y="4709023"/>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mj-lt"/>
              </a:rPr>
              <a:t>4</a:t>
            </a:r>
          </a:p>
        </p:txBody>
      </p:sp>
      <p:sp>
        <p:nvSpPr>
          <p:cNvPr id="26" name="Action Button: Custom 34">
            <a:hlinkClick r:id="" action="ppaction://noaction" highlightClick="1">
              <a:snd r:embed="rId8" name="5. Entonces, ¿él quiere ir a la playa porque el cine está cerrado_.wav"/>
            </a:hlinkClick>
            <a:extLst>
              <a:ext uri="{FF2B5EF4-FFF2-40B4-BE49-F238E27FC236}">
                <a16:creationId xmlns:a16="http://schemas.microsoft.com/office/drawing/2014/main" id="{0B8C6E36-1141-4473-96E0-7CDC8E0467F7}"/>
              </a:ext>
            </a:extLst>
          </p:cNvPr>
          <p:cNvSpPr/>
          <p:nvPr/>
        </p:nvSpPr>
        <p:spPr>
          <a:xfrm>
            <a:off x="688437" y="5589635"/>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mj-lt"/>
              </a:rPr>
              <a:t>5</a:t>
            </a:r>
          </a:p>
        </p:txBody>
      </p:sp>
    </p:spTree>
    <p:extLst>
      <p:ext uri="{BB962C8B-B14F-4D97-AF65-F5344CB8AC3E}">
        <p14:creationId xmlns:p14="http://schemas.microsoft.com/office/powerpoint/2010/main" val="281033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4" grpId="0"/>
      <p:bldP spid="16" grpId="0"/>
      <p:bldP spid="22" grpId="0" animBg="1"/>
      <p:bldP spid="23" grpId="0" animBg="1"/>
      <p:bldP spid="24" grpId="0" animBg="1"/>
      <p:bldP spid="25"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10" name="TextBox 9"/>
          <p:cNvSpPr txBox="1"/>
          <p:nvPr/>
        </p:nvSpPr>
        <p:spPr>
          <a:xfrm>
            <a:off x="1982632" y="1472601"/>
            <a:ext cx="27555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paisaje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p:cNvSpPr txBox="1"/>
          <p:nvPr/>
        </p:nvSpPr>
        <p:spPr>
          <a:xfrm>
            <a:off x="2140798" y="4348313"/>
            <a:ext cx="27555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smtClean="0">
                <a:ln>
                  <a:noFill/>
                </a:ln>
                <a:solidFill>
                  <a:srgbClr val="4472C4">
                    <a:lumMod val="50000"/>
                  </a:srgbClr>
                </a:solidFill>
                <a:effectLst/>
                <a:uLnTx/>
                <a:uFillTx/>
                <a:latin typeface="Century Gothic" panose="020F0302020204030204"/>
                <a:ea typeface="+mn-ea"/>
                <a:cs typeface="+mn-cs"/>
              </a:rPr>
              <a:t>seco</a:t>
            </a:r>
            <a:r>
              <a:rPr kumimoji="0" lang="en-GB" sz="3200" b="0" i="0" u="none" strike="noStrike" kern="1200" cap="none" spc="0" normalizeH="0" baseline="0" noProof="0" dirty="0" smtClean="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smtClean="0">
                <a:ln>
                  <a:noFill/>
                </a:ln>
                <a:solidFill>
                  <a:srgbClr val="4472C4">
                    <a:lumMod val="50000"/>
                  </a:srgbClr>
                </a:solidFill>
                <a:effectLst/>
                <a:uLnTx/>
                <a:uFillTx/>
                <a:latin typeface="Century Gothic" panose="020F0302020204030204"/>
                <a:ea typeface="+mn-ea"/>
                <a:cs typeface="+mn-cs"/>
              </a:rPr>
              <a:t>seca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p:cNvSpPr txBox="1"/>
          <p:nvPr/>
        </p:nvSpPr>
        <p:spPr>
          <a:xfrm>
            <a:off x="2140798" y="5517114"/>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lluvia</a:t>
            </a:r>
          </a:p>
        </p:txBody>
      </p:sp>
      <p:sp>
        <p:nvSpPr>
          <p:cNvPr id="14" name="TextBox 13"/>
          <p:cNvSpPr txBox="1"/>
          <p:nvPr/>
        </p:nvSpPr>
        <p:spPr>
          <a:xfrm>
            <a:off x="7543257" y="2177151"/>
            <a:ext cx="25313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frontera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p:cNvSpPr txBox="1"/>
          <p:nvPr/>
        </p:nvSpPr>
        <p:spPr>
          <a:xfrm>
            <a:off x="7642376" y="3124369"/>
            <a:ext cx="9572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mil</a:t>
            </a:r>
          </a:p>
        </p:txBody>
      </p:sp>
      <p:sp>
        <p:nvSpPr>
          <p:cNvPr id="20" name="TextBox 19"/>
          <p:cNvSpPr txBox="1"/>
          <p:nvPr/>
        </p:nvSpPr>
        <p:spPr>
          <a:xfrm>
            <a:off x="2064070" y="2836456"/>
            <a:ext cx="37308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desaparecer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p:cNvSpPr txBox="1"/>
          <p:nvPr/>
        </p:nvSpPr>
        <p:spPr>
          <a:xfrm>
            <a:off x="7642376" y="4289789"/>
            <a:ext cx="35956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F0302020204030204"/>
              </a:rPr>
              <a:t>la </a:t>
            </a:r>
            <a:r>
              <a:rPr lang="en-GB" sz="3200" dirty="0" err="1">
                <a:solidFill>
                  <a:srgbClr val="4472C4">
                    <a:lumMod val="50000"/>
                  </a:srgbClr>
                </a:solidFill>
                <a:latin typeface="Century Gothic" panose="020F0302020204030204"/>
              </a:rPr>
              <a:t>altura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13">
            <a:extLst>
              <a:ext uri="{FF2B5EF4-FFF2-40B4-BE49-F238E27FC236}">
                <a16:creationId xmlns:a16="http://schemas.microsoft.com/office/drawing/2014/main" id="{A8E9E737-46AB-4F4A-8D31-937B64EFFEFE}"/>
              </a:ext>
            </a:extLst>
          </p:cNvPr>
          <p:cNvSpPr txBox="1"/>
          <p:nvPr/>
        </p:nvSpPr>
        <p:spPr>
          <a:xfrm>
            <a:off x="7585570" y="899899"/>
            <a:ext cx="25313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clima</a:t>
            </a:r>
          </a:p>
        </p:txBody>
      </p:sp>
      <p:sp>
        <p:nvSpPr>
          <p:cNvPr id="59" name="Llamada rectangular redondeada 58">
            <a:extLst>
              <a:ext uri="{FF2B5EF4-FFF2-40B4-BE49-F238E27FC236}">
                <a16:creationId xmlns:a16="http://schemas.microsoft.com/office/drawing/2014/main" id="{27A9182C-1693-E642-A845-0567C585195C}"/>
              </a:ext>
            </a:extLst>
          </p:cNvPr>
          <p:cNvSpPr/>
          <p:nvPr/>
        </p:nvSpPr>
        <p:spPr>
          <a:xfrm>
            <a:off x="7422333" y="1921316"/>
            <a:ext cx="4714169" cy="3185500"/>
          </a:xfrm>
          <a:prstGeom prst="wedgeRoundRectCallout">
            <a:avLst>
              <a:gd name="adj1" fmla="val -36082"/>
              <a:gd name="adj2" fmla="val 63014"/>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a:t>
            </a:r>
            <a:r>
              <a:rPr lang="x-none" sz="2000" b="1" dirty="0">
                <a:solidFill>
                  <a:srgbClr val="203864"/>
                </a:solidFill>
              </a:rPr>
              <a:t>Suficiente</a:t>
            </a:r>
            <a:r>
              <a:rPr lang="x-none" sz="2000" dirty="0">
                <a:solidFill>
                  <a:srgbClr val="203864"/>
                </a:solidFill>
              </a:rPr>
              <a:t>’ is an adjective, so it needs to agree in number with the noun:</a:t>
            </a:r>
          </a:p>
          <a:p>
            <a:pPr algn="ctr"/>
            <a:r>
              <a:rPr lang="x-none" sz="2000" dirty="0">
                <a:solidFill>
                  <a:srgbClr val="203864"/>
                </a:solidFill>
              </a:rPr>
              <a:t>suficiente agua = enough water</a:t>
            </a:r>
          </a:p>
          <a:p>
            <a:pPr algn="ctr"/>
            <a:r>
              <a:rPr lang="x-none" sz="2000" dirty="0">
                <a:solidFill>
                  <a:srgbClr val="203864"/>
                </a:solidFill>
              </a:rPr>
              <a:t>suficiente</a:t>
            </a:r>
            <a:r>
              <a:rPr lang="x-none" sz="2000" b="1" dirty="0">
                <a:solidFill>
                  <a:srgbClr val="203864"/>
                </a:solidFill>
              </a:rPr>
              <a:t>s </a:t>
            </a:r>
            <a:r>
              <a:rPr lang="x-none" sz="2000" dirty="0">
                <a:solidFill>
                  <a:srgbClr val="203864"/>
                </a:solidFill>
              </a:rPr>
              <a:t>árbol</a:t>
            </a:r>
            <a:r>
              <a:rPr lang="x-none" sz="2000" b="1" dirty="0">
                <a:solidFill>
                  <a:srgbClr val="203864"/>
                </a:solidFill>
              </a:rPr>
              <a:t>es </a:t>
            </a:r>
            <a:r>
              <a:rPr lang="x-none" sz="2000" dirty="0">
                <a:solidFill>
                  <a:srgbClr val="203864"/>
                </a:solidFill>
              </a:rPr>
              <a:t>= enough </a:t>
            </a:r>
            <a:r>
              <a:rPr lang="x-none" sz="2000" dirty="0" smtClean="0">
                <a:solidFill>
                  <a:srgbClr val="203864"/>
                </a:solidFill>
              </a:rPr>
              <a:t>tree</a:t>
            </a:r>
            <a:r>
              <a:rPr lang="x-none" sz="2000" b="1" dirty="0" smtClean="0">
                <a:solidFill>
                  <a:srgbClr val="203864"/>
                </a:solidFill>
              </a:rPr>
              <a:t>s</a:t>
            </a:r>
            <a:endParaRPr lang="en-GB" sz="2000" b="1" dirty="0" smtClean="0">
              <a:solidFill>
                <a:srgbClr val="203864"/>
              </a:solidFill>
            </a:endParaRPr>
          </a:p>
          <a:p>
            <a:pPr algn="ctr"/>
            <a:endParaRPr lang="en-GB" sz="2000" b="1" dirty="0">
              <a:solidFill>
                <a:srgbClr val="203864"/>
              </a:solidFill>
            </a:endParaRPr>
          </a:p>
          <a:p>
            <a:pPr algn="ctr"/>
            <a:r>
              <a:rPr lang="en-GB" sz="2000" dirty="0" smtClean="0">
                <a:solidFill>
                  <a:srgbClr val="203864"/>
                </a:solidFill>
              </a:rPr>
              <a:t>‘Suficiente’ often goes before the noun, but you might sometimes see it after.</a:t>
            </a:r>
            <a:endParaRPr lang="x-none" sz="2000" dirty="0">
              <a:solidFill>
                <a:srgbClr val="203864"/>
              </a:solidFill>
            </a:endParaRPr>
          </a:p>
        </p:txBody>
      </p:sp>
      <p:sp>
        <p:nvSpPr>
          <p:cNvPr id="29" name="TextBox 20">
            <a:extLst>
              <a:ext uri="{FF2B5EF4-FFF2-40B4-BE49-F238E27FC236}">
                <a16:creationId xmlns:a16="http://schemas.microsoft.com/office/drawing/2014/main" id="{E1C5FD85-FA57-0441-BB01-ED14F7FE09EB}"/>
              </a:ext>
            </a:extLst>
          </p:cNvPr>
          <p:cNvSpPr txBox="1"/>
          <p:nvPr/>
        </p:nvSpPr>
        <p:spPr>
          <a:xfrm>
            <a:off x="7585570" y="5494849"/>
            <a:ext cx="35956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F0302020204030204"/>
              </a:rPr>
              <a:t>suficiente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 name="Imagen 2">
            <a:extLst>
              <a:ext uri="{FF2B5EF4-FFF2-40B4-BE49-F238E27FC236}">
                <a16:creationId xmlns:a16="http://schemas.microsoft.com/office/drawing/2014/main" id="{E60BCD50-B298-E54F-B846-F81EFF9FE9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5959" y="1105077"/>
            <a:ext cx="1286733" cy="917020"/>
          </a:xfrm>
          <a:prstGeom prst="rect">
            <a:avLst/>
          </a:prstGeom>
        </p:spPr>
      </p:pic>
      <p:sp>
        <p:nvSpPr>
          <p:cNvPr id="31" name="CuadroTexto 30">
            <a:extLst>
              <a:ext uri="{FF2B5EF4-FFF2-40B4-BE49-F238E27FC236}">
                <a16:creationId xmlns:a16="http://schemas.microsoft.com/office/drawing/2014/main" id="{2427DDCD-2F90-DF4C-AB5D-8362AB792C7F}"/>
              </a:ext>
            </a:extLst>
          </p:cNvPr>
          <p:cNvSpPr txBox="1"/>
          <p:nvPr/>
        </p:nvSpPr>
        <p:spPr>
          <a:xfrm>
            <a:off x="396367" y="1991504"/>
            <a:ext cx="1705916" cy="400110"/>
          </a:xfrm>
          <a:prstGeom prst="rect">
            <a:avLst/>
          </a:prstGeom>
          <a:noFill/>
        </p:spPr>
        <p:txBody>
          <a:bodyPr wrap="none" rtlCol="0">
            <a:spAutoFit/>
          </a:bodyPr>
          <a:lstStyle/>
          <a:p>
            <a:pPr algn="l"/>
            <a:r>
              <a:rPr lang="x-none" sz="2000" dirty="0">
                <a:solidFill>
                  <a:schemeClr val="accent5">
                    <a:lumMod val="50000"/>
                  </a:schemeClr>
                </a:solidFill>
              </a:rPr>
              <a:t>[</a:t>
            </a:r>
            <a:r>
              <a:rPr lang="x-none" sz="2000" dirty="0">
                <a:solidFill>
                  <a:schemeClr val="accent5">
                    <a:lumMod val="50000"/>
                  </a:schemeClr>
                </a:solidFill>
                <a:highlight>
                  <a:srgbClr val="E3EAFD"/>
                </a:highlight>
              </a:rPr>
              <a:t>landscape</a:t>
            </a:r>
            <a:r>
              <a:rPr lang="x-none" sz="2000" dirty="0">
                <a:solidFill>
                  <a:schemeClr val="accent5">
                    <a:lumMod val="50000"/>
                  </a:schemeClr>
                </a:solidFill>
              </a:rPr>
              <a:t>]</a:t>
            </a:r>
          </a:p>
        </p:txBody>
      </p:sp>
      <p:pic>
        <p:nvPicPr>
          <p:cNvPr id="6" name="Imagen 5">
            <a:extLst>
              <a:ext uri="{FF2B5EF4-FFF2-40B4-BE49-F238E27FC236}">
                <a16:creationId xmlns:a16="http://schemas.microsoft.com/office/drawing/2014/main" id="{5A0162D0-8778-554C-8F29-AFD5AAB6E3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5424" y="2393372"/>
            <a:ext cx="667802" cy="1039158"/>
          </a:xfrm>
          <a:prstGeom prst="rect">
            <a:avLst/>
          </a:prstGeom>
        </p:spPr>
      </p:pic>
      <p:sp>
        <p:nvSpPr>
          <p:cNvPr id="33" name="CuadroTexto 32">
            <a:extLst>
              <a:ext uri="{FF2B5EF4-FFF2-40B4-BE49-F238E27FC236}">
                <a16:creationId xmlns:a16="http://schemas.microsoft.com/office/drawing/2014/main" id="{35E21A95-B67B-D34E-AB1A-538CCDB5BE33}"/>
              </a:ext>
            </a:extLst>
          </p:cNvPr>
          <p:cNvSpPr txBox="1"/>
          <p:nvPr/>
        </p:nvSpPr>
        <p:spPr>
          <a:xfrm>
            <a:off x="194887" y="3398856"/>
            <a:ext cx="1959191" cy="400110"/>
          </a:xfrm>
          <a:prstGeom prst="rect">
            <a:avLst/>
          </a:prstGeom>
          <a:noFill/>
        </p:spPr>
        <p:txBody>
          <a:bodyPr wrap="none" rtlCol="0">
            <a:spAutoFit/>
          </a:bodyPr>
          <a:lstStyle/>
          <a:p>
            <a:pPr algn="l"/>
            <a:r>
              <a:rPr lang="x-none" sz="2000" dirty="0">
                <a:solidFill>
                  <a:schemeClr val="accent5">
                    <a:lumMod val="50000"/>
                  </a:schemeClr>
                </a:solidFill>
              </a:rPr>
              <a:t>[</a:t>
            </a:r>
            <a:r>
              <a:rPr lang="x-none" sz="2000" dirty="0">
                <a:solidFill>
                  <a:schemeClr val="accent5">
                    <a:lumMod val="50000"/>
                  </a:schemeClr>
                </a:solidFill>
                <a:highlight>
                  <a:srgbClr val="E3EAFD"/>
                </a:highlight>
              </a:rPr>
              <a:t>to disappear</a:t>
            </a:r>
            <a:r>
              <a:rPr lang="x-none" sz="2000" dirty="0">
                <a:solidFill>
                  <a:schemeClr val="accent5">
                    <a:lumMod val="50000"/>
                  </a:schemeClr>
                </a:solidFill>
              </a:rPr>
              <a:t>]</a:t>
            </a:r>
          </a:p>
        </p:txBody>
      </p:sp>
      <p:pic>
        <p:nvPicPr>
          <p:cNvPr id="7" name="Imagen 6">
            <a:extLst>
              <a:ext uri="{FF2B5EF4-FFF2-40B4-BE49-F238E27FC236}">
                <a16:creationId xmlns:a16="http://schemas.microsoft.com/office/drawing/2014/main" id="{1DF960A7-9820-E246-849A-0DFBB690997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817" y="3816574"/>
            <a:ext cx="1297657" cy="865723"/>
          </a:xfrm>
          <a:prstGeom prst="rect">
            <a:avLst/>
          </a:prstGeom>
        </p:spPr>
      </p:pic>
      <p:pic>
        <p:nvPicPr>
          <p:cNvPr id="9" name="Imagen 8">
            <a:extLst>
              <a:ext uri="{FF2B5EF4-FFF2-40B4-BE49-F238E27FC236}">
                <a16:creationId xmlns:a16="http://schemas.microsoft.com/office/drawing/2014/main" id="{D50485C5-2BB3-2947-93F5-C3923B5C868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1604" y="5100083"/>
            <a:ext cx="1112082" cy="834062"/>
          </a:xfrm>
          <a:prstGeom prst="rect">
            <a:avLst/>
          </a:prstGeom>
        </p:spPr>
      </p:pic>
      <p:sp>
        <p:nvSpPr>
          <p:cNvPr id="36" name="CuadroTexto 35">
            <a:extLst>
              <a:ext uri="{FF2B5EF4-FFF2-40B4-BE49-F238E27FC236}">
                <a16:creationId xmlns:a16="http://schemas.microsoft.com/office/drawing/2014/main" id="{73B30749-54F2-D44E-8890-C57C638B6AC7}"/>
              </a:ext>
            </a:extLst>
          </p:cNvPr>
          <p:cNvSpPr txBox="1"/>
          <p:nvPr/>
        </p:nvSpPr>
        <p:spPr>
          <a:xfrm>
            <a:off x="796814" y="4682297"/>
            <a:ext cx="755335" cy="400110"/>
          </a:xfrm>
          <a:prstGeom prst="rect">
            <a:avLst/>
          </a:prstGeom>
          <a:noFill/>
        </p:spPr>
        <p:txBody>
          <a:bodyPr wrap="none" rtlCol="0">
            <a:spAutoFit/>
          </a:bodyPr>
          <a:lstStyle/>
          <a:p>
            <a:pPr algn="l"/>
            <a:r>
              <a:rPr lang="x-none" sz="2000" dirty="0">
                <a:solidFill>
                  <a:schemeClr val="accent5">
                    <a:lumMod val="50000"/>
                  </a:schemeClr>
                </a:solidFill>
              </a:rPr>
              <a:t>[</a:t>
            </a:r>
            <a:r>
              <a:rPr lang="x-none" sz="2000" dirty="0">
                <a:solidFill>
                  <a:schemeClr val="accent5">
                    <a:lumMod val="50000"/>
                  </a:schemeClr>
                </a:solidFill>
                <a:highlight>
                  <a:srgbClr val="E3EAFD"/>
                </a:highlight>
              </a:rPr>
              <a:t>dry</a:t>
            </a:r>
            <a:r>
              <a:rPr lang="x-none" sz="2000" dirty="0">
                <a:solidFill>
                  <a:schemeClr val="accent5">
                    <a:lumMod val="50000"/>
                  </a:schemeClr>
                </a:solidFill>
              </a:rPr>
              <a:t>]</a:t>
            </a:r>
          </a:p>
        </p:txBody>
      </p:sp>
      <p:sp>
        <p:nvSpPr>
          <p:cNvPr id="37" name="CuadroTexto 36">
            <a:extLst>
              <a:ext uri="{FF2B5EF4-FFF2-40B4-BE49-F238E27FC236}">
                <a16:creationId xmlns:a16="http://schemas.microsoft.com/office/drawing/2014/main" id="{791FDE87-6A2E-E342-B094-5ED775B6809C}"/>
              </a:ext>
            </a:extLst>
          </p:cNvPr>
          <p:cNvSpPr txBox="1"/>
          <p:nvPr/>
        </p:nvSpPr>
        <p:spPr>
          <a:xfrm>
            <a:off x="785512" y="5934145"/>
            <a:ext cx="824265" cy="400110"/>
          </a:xfrm>
          <a:prstGeom prst="rect">
            <a:avLst/>
          </a:prstGeom>
          <a:noFill/>
        </p:spPr>
        <p:txBody>
          <a:bodyPr wrap="none" rtlCol="0">
            <a:spAutoFit/>
          </a:bodyPr>
          <a:lstStyle/>
          <a:p>
            <a:pPr algn="l"/>
            <a:r>
              <a:rPr lang="x-none" sz="2000" dirty="0">
                <a:solidFill>
                  <a:schemeClr val="accent5">
                    <a:lumMod val="50000"/>
                  </a:schemeClr>
                </a:solidFill>
              </a:rPr>
              <a:t>[</a:t>
            </a:r>
            <a:r>
              <a:rPr lang="x-none" sz="2000" dirty="0">
                <a:solidFill>
                  <a:schemeClr val="accent5">
                    <a:lumMod val="50000"/>
                  </a:schemeClr>
                </a:solidFill>
                <a:highlight>
                  <a:srgbClr val="E3EAFD"/>
                </a:highlight>
              </a:rPr>
              <a:t>rain</a:t>
            </a:r>
            <a:r>
              <a:rPr lang="x-none" sz="2000" dirty="0">
                <a:solidFill>
                  <a:schemeClr val="accent5">
                    <a:lumMod val="50000"/>
                  </a:schemeClr>
                </a:solidFill>
              </a:rPr>
              <a:t>]</a:t>
            </a:r>
          </a:p>
        </p:txBody>
      </p:sp>
      <p:pic>
        <p:nvPicPr>
          <p:cNvPr id="12" name="Imagen 11">
            <a:extLst>
              <a:ext uri="{FF2B5EF4-FFF2-40B4-BE49-F238E27FC236}">
                <a16:creationId xmlns:a16="http://schemas.microsoft.com/office/drawing/2014/main" id="{98E76123-B917-424A-9291-5805F883B48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84500" y="600570"/>
            <a:ext cx="1705916" cy="1021417"/>
          </a:xfrm>
          <a:prstGeom prst="rect">
            <a:avLst/>
          </a:prstGeom>
        </p:spPr>
      </p:pic>
      <p:sp>
        <p:nvSpPr>
          <p:cNvPr id="39" name="CuadroTexto 38">
            <a:extLst>
              <a:ext uri="{FF2B5EF4-FFF2-40B4-BE49-F238E27FC236}">
                <a16:creationId xmlns:a16="http://schemas.microsoft.com/office/drawing/2014/main" id="{FEDDADFE-C86E-0044-9F4F-A696085E04A3}"/>
              </a:ext>
            </a:extLst>
          </p:cNvPr>
          <p:cNvSpPr txBox="1"/>
          <p:nvPr/>
        </p:nvSpPr>
        <p:spPr>
          <a:xfrm>
            <a:off x="6034381" y="1531139"/>
            <a:ext cx="2484976" cy="400110"/>
          </a:xfrm>
          <a:prstGeom prst="rect">
            <a:avLst/>
          </a:prstGeom>
          <a:noFill/>
        </p:spPr>
        <p:txBody>
          <a:bodyPr wrap="none" rtlCol="0">
            <a:spAutoFit/>
          </a:bodyPr>
          <a:lstStyle/>
          <a:p>
            <a:pPr algn="l"/>
            <a:r>
              <a:rPr lang="x-none" sz="2000" dirty="0">
                <a:solidFill>
                  <a:schemeClr val="accent5">
                    <a:lumMod val="50000"/>
                  </a:schemeClr>
                </a:solidFill>
              </a:rPr>
              <a:t>[</a:t>
            </a:r>
            <a:r>
              <a:rPr lang="x-none" sz="2000" dirty="0" smtClean="0">
                <a:solidFill>
                  <a:schemeClr val="accent5">
                    <a:lumMod val="50000"/>
                  </a:schemeClr>
                </a:solidFill>
                <a:highlight>
                  <a:srgbClr val="E3EAFD"/>
                </a:highlight>
              </a:rPr>
              <a:t>weather</a:t>
            </a:r>
            <a:r>
              <a:rPr lang="en-GB" sz="2000" dirty="0" smtClean="0">
                <a:solidFill>
                  <a:schemeClr val="accent5">
                    <a:lumMod val="50000"/>
                  </a:schemeClr>
                </a:solidFill>
                <a:highlight>
                  <a:srgbClr val="E3EAFD"/>
                </a:highlight>
              </a:rPr>
              <a:t>, climate</a:t>
            </a:r>
            <a:r>
              <a:rPr lang="x-none" sz="2000" dirty="0" smtClean="0">
                <a:solidFill>
                  <a:schemeClr val="accent5">
                    <a:lumMod val="50000"/>
                  </a:schemeClr>
                </a:solidFill>
              </a:rPr>
              <a:t>]</a:t>
            </a:r>
            <a:endParaRPr lang="x-none" sz="2000" dirty="0">
              <a:solidFill>
                <a:schemeClr val="accent5">
                  <a:lumMod val="50000"/>
                </a:schemeClr>
              </a:solidFill>
            </a:endParaRPr>
          </a:p>
        </p:txBody>
      </p:sp>
      <p:pic>
        <p:nvPicPr>
          <p:cNvPr id="16" name="Imagen 15" descr="Imagen que contiene aeronave, globo, transporte, edificio&#10;&#10;Descripción generada automáticamente">
            <a:extLst>
              <a:ext uri="{FF2B5EF4-FFF2-40B4-BE49-F238E27FC236}">
                <a16:creationId xmlns:a16="http://schemas.microsoft.com/office/drawing/2014/main" id="{0A209552-DB56-504A-9ADF-0B3CB289BAC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140647" y="1931249"/>
            <a:ext cx="1128187" cy="875336"/>
          </a:xfrm>
          <a:prstGeom prst="rect">
            <a:avLst/>
          </a:prstGeom>
        </p:spPr>
      </p:pic>
      <p:cxnSp>
        <p:nvCxnSpPr>
          <p:cNvPr id="19" name="Conector recto de flecha 18">
            <a:extLst>
              <a:ext uri="{FF2B5EF4-FFF2-40B4-BE49-F238E27FC236}">
                <a16:creationId xmlns:a16="http://schemas.microsoft.com/office/drawing/2014/main" id="{6116419A-9088-CA4D-BD6D-7F11578FCFCE}"/>
              </a:ext>
            </a:extLst>
          </p:cNvPr>
          <p:cNvCxnSpPr>
            <a:cxnSpLocks/>
          </p:cNvCxnSpPr>
          <p:nvPr/>
        </p:nvCxnSpPr>
        <p:spPr>
          <a:xfrm>
            <a:off x="5987148" y="2057376"/>
            <a:ext cx="451752" cy="18313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sp>
        <p:nvSpPr>
          <p:cNvPr id="44" name="CuadroTexto 43">
            <a:extLst>
              <a:ext uri="{FF2B5EF4-FFF2-40B4-BE49-F238E27FC236}">
                <a16:creationId xmlns:a16="http://schemas.microsoft.com/office/drawing/2014/main" id="{EC4DD74D-5863-6D41-9B91-D16D8E5F59B7}"/>
              </a:ext>
            </a:extLst>
          </p:cNvPr>
          <p:cNvSpPr txBox="1"/>
          <p:nvPr/>
        </p:nvSpPr>
        <p:spPr>
          <a:xfrm>
            <a:off x="6127703" y="2761926"/>
            <a:ext cx="1204176" cy="400110"/>
          </a:xfrm>
          <a:prstGeom prst="rect">
            <a:avLst/>
          </a:prstGeom>
          <a:noFill/>
        </p:spPr>
        <p:txBody>
          <a:bodyPr wrap="none" rtlCol="0">
            <a:spAutoFit/>
          </a:bodyPr>
          <a:lstStyle/>
          <a:p>
            <a:pPr algn="l"/>
            <a:r>
              <a:rPr lang="x-none" sz="2000" dirty="0">
                <a:solidFill>
                  <a:schemeClr val="accent5">
                    <a:lumMod val="50000"/>
                  </a:schemeClr>
                </a:solidFill>
              </a:rPr>
              <a:t>[</a:t>
            </a:r>
            <a:r>
              <a:rPr lang="x-none" sz="2000" dirty="0">
                <a:solidFill>
                  <a:schemeClr val="accent5">
                    <a:lumMod val="50000"/>
                  </a:schemeClr>
                </a:solidFill>
                <a:highlight>
                  <a:srgbClr val="E3EAFD"/>
                </a:highlight>
              </a:rPr>
              <a:t>border</a:t>
            </a:r>
            <a:r>
              <a:rPr lang="x-none" sz="2000" dirty="0">
                <a:solidFill>
                  <a:schemeClr val="accent5">
                    <a:lumMod val="50000"/>
                  </a:schemeClr>
                </a:solidFill>
              </a:rPr>
              <a:t>]</a:t>
            </a:r>
          </a:p>
        </p:txBody>
      </p:sp>
      <p:pic>
        <p:nvPicPr>
          <p:cNvPr id="30" name="Imagen 29">
            <a:extLst>
              <a:ext uri="{FF2B5EF4-FFF2-40B4-BE49-F238E27FC236}">
                <a16:creationId xmlns:a16="http://schemas.microsoft.com/office/drawing/2014/main" id="{B5D0924D-E659-DC46-B99F-0B1036A9471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113336" y="3128843"/>
            <a:ext cx="1248243" cy="776069"/>
          </a:xfrm>
          <a:prstGeom prst="rect">
            <a:avLst/>
          </a:prstGeom>
        </p:spPr>
      </p:pic>
      <p:pic>
        <p:nvPicPr>
          <p:cNvPr id="32" name="Imagen 31">
            <a:extLst>
              <a:ext uri="{FF2B5EF4-FFF2-40B4-BE49-F238E27FC236}">
                <a16:creationId xmlns:a16="http://schemas.microsoft.com/office/drawing/2014/main" id="{233F2A01-5B2D-504E-BD25-4DF6381630A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327072" y="3951712"/>
            <a:ext cx="755335" cy="1164854"/>
          </a:xfrm>
          <a:prstGeom prst="rect">
            <a:avLst/>
          </a:prstGeom>
        </p:spPr>
      </p:pic>
      <p:sp>
        <p:nvSpPr>
          <p:cNvPr id="49" name="CuadroTexto 48">
            <a:extLst>
              <a:ext uri="{FF2B5EF4-FFF2-40B4-BE49-F238E27FC236}">
                <a16:creationId xmlns:a16="http://schemas.microsoft.com/office/drawing/2014/main" id="{8989A79C-EDBC-594F-A53B-5ECBBE0A2997}"/>
              </a:ext>
            </a:extLst>
          </p:cNvPr>
          <p:cNvSpPr txBox="1"/>
          <p:nvPr/>
        </p:nvSpPr>
        <p:spPr>
          <a:xfrm>
            <a:off x="5581675" y="5094739"/>
            <a:ext cx="2246128" cy="400110"/>
          </a:xfrm>
          <a:prstGeom prst="rect">
            <a:avLst/>
          </a:prstGeom>
          <a:noFill/>
        </p:spPr>
        <p:txBody>
          <a:bodyPr wrap="none" rtlCol="0">
            <a:spAutoFit/>
          </a:bodyPr>
          <a:lstStyle/>
          <a:p>
            <a:pPr algn="l"/>
            <a:r>
              <a:rPr lang="x-none" sz="2000" dirty="0">
                <a:solidFill>
                  <a:schemeClr val="accent5">
                    <a:lumMod val="50000"/>
                  </a:schemeClr>
                </a:solidFill>
              </a:rPr>
              <a:t>[</a:t>
            </a:r>
            <a:r>
              <a:rPr lang="x-none" sz="2000" dirty="0">
                <a:solidFill>
                  <a:schemeClr val="accent5">
                    <a:lumMod val="50000"/>
                  </a:schemeClr>
                </a:solidFill>
                <a:highlight>
                  <a:srgbClr val="E3EAFD"/>
                </a:highlight>
              </a:rPr>
              <a:t>height, altitude</a:t>
            </a:r>
            <a:r>
              <a:rPr lang="x-none" sz="2000" dirty="0">
                <a:solidFill>
                  <a:schemeClr val="accent5">
                    <a:lumMod val="50000"/>
                  </a:schemeClr>
                </a:solidFill>
              </a:rPr>
              <a:t>]</a:t>
            </a:r>
          </a:p>
        </p:txBody>
      </p:sp>
      <p:pic>
        <p:nvPicPr>
          <p:cNvPr id="35" name="Imagen 34">
            <a:extLst>
              <a:ext uri="{FF2B5EF4-FFF2-40B4-BE49-F238E27FC236}">
                <a16:creationId xmlns:a16="http://schemas.microsoft.com/office/drawing/2014/main" id="{DD39B418-22A7-3140-A75A-7CFD41C5304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739900" y="5542816"/>
            <a:ext cx="1818511" cy="488843"/>
          </a:xfrm>
          <a:prstGeom prst="rect">
            <a:avLst/>
          </a:prstGeom>
        </p:spPr>
      </p:pic>
      <p:sp>
        <p:nvSpPr>
          <p:cNvPr id="38"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11737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3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7"/>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9"/>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childTnLst>
                                </p:cTn>
                              </p:par>
                              <p:par>
                                <p:cTn id="69" presetID="1" presetClass="entr" presetSubtype="0" fill="hold" grpId="1" nodeType="with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9"/>
                                        </p:tgtEl>
                                        <p:attrNameLst>
                                          <p:attrName>style.visibility</p:attrName>
                                        </p:attrNameLst>
                                      </p:cBhvr>
                                      <p:to>
                                        <p:strVal val="hidden"/>
                                      </p:to>
                                    </p:set>
                                  </p:childTnLst>
                                </p:cTn>
                              </p:par>
                              <p:par>
                                <p:cTn id="75" presetID="1" presetClass="exit" presetSubtype="0" fill="hold" grpId="0" nodeType="withEffect">
                                  <p:stCondLst>
                                    <p:cond delay="0"/>
                                  </p:stCondLst>
                                  <p:childTnLst>
                                    <p:set>
                                      <p:cBhvr>
                                        <p:cTn id="76" dur="1" fill="hold">
                                          <p:stCondLst>
                                            <p:cond delay="0"/>
                                          </p:stCondLst>
                                        </p:cTn>
                                        <p:tgtEl>
                                          <p:spTgt spid="37"/>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1" nodeType="click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3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6"/>
                                        </p:tgtEl>
                                        <p:attrNameLst>
                                          <p:attrName>style.visibility</p:attrName>
                                        </p:attrNameLst>
                                      </p:cBhvr>
                                      <p:to>
                                        <p:strVal val="hidden"/>
                                      </p:to>
                                    </p:set>
                                  </p:childTnLst>
                                </p:cTn>
                              </p:par>
                              <p:par>
                                <p:cTn id="95" presetID="1" presetClass="exit" presetSubtype="0" fill="hold" grpId="0" nodeType="withEffect">
                                  <p:stCondLst>
                                    <p:cond delay="0"/>
                                  </p:stCondLst>
                                  <p:childTnLst>
                                    <p:set>
                                      <p:cBhvr>
                                        <p:cTn id="96" dur="1" fill="hold">
                                          <p:stCondLst>
                                            <p:cond delay="0"/>
                                          </p:stCondLst>
                                        </p:cTn>
                                        <p:tgtEl>
                                          <p:spTgt spid="33"/>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6"/>
                                        </p:tgtEl>
                                        <p:attrNameLst>
                                          <p:attrName>style.visibility</p:attrName>
                                        </p:attrNameLst>
                                      </p:cBhvr>
                                      <p:to>
                                        <p:strVal val="visible"/>
                                      </p:to>
                                    </p:set>
                                  </p:childTnLst>
                                </p:cTn>
                              </p:par>
                              <p:par>
                                <p:cTn id="101" presetID="1" presetClass="entr" presetSubtype="0" fill="hold" grpId="1" nodeType="withEffect">
                                  <p:stCondLst>
                                    <p:cond delay="0"/>
                                  </p:stCondLst>
                                  <p:childTnLst>
                                    <p:set>
                                      <p:cBhvr>
                                        <p:cTn id="102" dur="1" fill="hold">
                                          <p:stCondLst>
                                            <p:cond delay="0"/>
                                          </p:stCondLst>
                                        </p:cTn>
                                        <p:tgtEl>
                                          <p:spTgt spid="3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32"/>
                                        </p:tgtEl>
                                        <p:attrNameLst>
                                          <p:attrName>style.visibility</p:attrName>
                                        </p:attrNameLst>
                                      </p:cBhvr>
                                      <p:to>
                                        <p:strVal val="hidden"/>
                                      </p:to>
                                    </p:set>
                                  </p:childTnLst>
                                </p:cTn>
                              </p:par>
                              <p:par>
                                <p:cTn id="107" presetID="1" presetClass="exit" presetSubtype="0" fill="hold" grpId="0" nodeType="withEffect">
                                  <p:stCondLst>
                                    <p:cond delay="0"/>
                                  </p:stCondLst>
                                  <p:childTnLst>
                                    <p:set>
                                      <p:cBhvr>
                                        <p:cTn id="108" dur="1" fill="hold">
                                          <p:stCondLst>
                                            <p:cond delay="0"/>
                                          </p:stCondLst>
                                        </p:cTn>
                                        <p:tgtEl>
                                          <p:spTgt spid="49"/>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32"/>
                                        </p:tgtEl>
                                        <p:attrNameLst>
                                          <p:attrName>style.visibility</p:attrName>
                                        </p:attrNameLst>
                                      </p:cBhvr>
                                      <p:to>
                                        <p:strVal val="visible"/>
                                      </p:to>
                                    </p:set>
                                  </p:childTnLst>
                                </p:cTn>
                              </p:par>
                              <p:par>
                                <p:cTn id="113" presetID="1" presetClass="entr" presetSubtype="0" fill="hold" grpId="1" nodeType="withEffect">
                                  <p:stCondLst>
                                    <p:cond delay="0"/>
                                  </p:stCondLst>
                                  <p:childTnLst>
                                    <p:set>
                                      <p:cBhvr>
                                        <p:cTn id="114" dur="1" fill="hold">
                                          <p:stCondLst>
                                            <p:cond delay="0"/>
                                          </p:stCondLst>
                                        </p:cTn>
                                        <p:tgtEl>
                                          <p:spTgt spid="4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nodeType="clickEffect">
                                  <p:stCondLst>
                                    <p:cond delay="0"/>
                                  </p:stCondLst>
                                  <p:childTnLst>
                                    <p:set>
                                      <p:cBhvr>
                                        <p:cTn id="118" dur="1" fill="hold">
                                          <p:stCondLst>
                                            <p:cond delay="0"/>
                                          </p:stCondLst>
                                        </p:cTn>
                                        <p:tgtEl>
                                          <p:spTgt spid="11">
                                            <p:txEl>
                                              <p:pRg st="0" end="0"/>
                                            </p:txEl>
                                          </p:spTgt>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34"/>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1" nodeType="clickEffect">
                                  <p:stCondLst>
                                    <p:cond delay="0"/>
                                  </p:stCondLst>
                                  <p:childTnLst>
                                    <p:set>
                                      <p:cBhvr>
                                        <p:cTn id="130" dur="1" fill="hold">
                                          <p:stCondLst>
                                            <p:cond delay="0"/>
                                          </p:stCondLst>
                                        </p:cTn>
                                        <p:tgtEl>
                                          <p:spTgt spid="34"/>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10"/>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1" nodeType="clickEffect">
                                  <p:stCondLst>
                                    <p:cond delay="0"/>
                                  </p:stCondLst>
                                  <p:childTnLst>
                                    <p:set>
                                      <p:cBhvr>
                                        <p:cTn id="138" dur="1" fill="hold">
                                          <p:stCondLst>
                                            <p:cond delay="0"/>
                                          </p:stCondLst>
                                        </p:cTn>
                                        <p:tgtEl>
                                          <p:spTgt spid="10"/>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nodeType="clickEffect">
                                  <p:stCondLst>
                                    <p:cond delay="0"/>
                                  </p:stCondLst>
                                  <p:childTnLst>
                                    <p:set>
                                      <p:cBhvr>
                                        <p:cTn id="142" dur="1" fill="hold">
                                          <p:stCondLst>
                                            <p:cond delay="0"/>
                                          </p:stCondLst>
                                        </p:cTn>
                                        <p:tgtEl>
                                          <p:spTgt spid="29">
                                            <p:txEl>
                                              <p:pRg st="0" end="0"/>
                                            </p:txEl>
                                          </p:spTgt>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13"/>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1" nodeType="clickEffect">
                                  <p:stCondLst>
                                    <p:cond delay="0"/>
                                  </p:stCondLst>
                                  <p:childTnLst>
                                    <p:set>
                                      <p:cBhvr>
                                        <p:cTn id="154" dur="1" fill="hold">
                                          <p:stCondLst>
                                            <p:cond delay="0"/>
                                          </p:stCondLst>
                                        </p:cTn>
                                        <p:tgtEl>
                                          <p:spTgt spid="13"/>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0" nodeType="clickEffect">
                                  <p:stCondLst>
                                    <p:cond delay="0"/>
                                  </p:stCondLst>
                                  <p:childTnLst>
                                    <p:set>
                                      <p:cBhvr>
                                        <p:cTn id="158" dur="1" fill="hold">
                                          <p:stCondLst>
                                            <p:cond delay="0"/>
                                          </p:stCondLst>
                                        </p:cTn>
                                        <p:tgtEl>
                                          <p:spTgt spid="21"/>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1" nodeType="clickEffect">
                                  <p:stCondLst>
                                    <p:cond delay="0"/>
                                  </p:stCondLst>
                                  <p:childTnLst>
                                    <p:set>
                                      <p:cBhvr>
                                        <p:cTn id="162" dur="1" fill="hold">
                                          <p:stCondLst>
                                            <p:cond delay="0"/>
                                          </p:stCondLst>
                                        </p:cTn>
                                        <p:tgtEl>
                                          <p:spTgt spid="21"/>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xit" presetSubtype="0" fill="hold" nodeType="clickEffect">
                                  <p:stCondLst>
                                    <p:cond delay="0"/>
                                  </p:stCondLst>
                                  <p:childTnLst>
                                    <p:set>
                                      <p:cBhvr>
                                        <p:cTn id="166" dur="1" fill="hold">
                                          <p:stCondLst>
                                            <p:cond delay="0"/>
                                          </p:stCondLst>
                                        </p:cTn>
                                        <p:tgtEl>
                                          <p:spTgt spid="20">
                                            <p:txEl>
                                              <p:pRg st="0" end="0"/>
                                            </p:txEl>
                                          </p:spTgt>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xit" presetSubtype="0" fill="hold" grpId="0" nodeType="clickEffect">
                                  <p:stCondLst>
                                    <p:cond delay="0"/>
                                  </p:stCondLst>
                                  <p:childTnLst>
                                    <p:set>
                                      <p:cBhvr>
                                        <p:cTn id="174" dur="1" fill="hold">
                                          <p:stCondLst>
                                            <p:cond delay="0"/>
                                          </p:stCondLst>
                                        </p:cTn>
                                        <p:tgtEl>
                                          <p:spTgt spid="18"/>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1" nodeType="clickEffect">
                                  <p:stCondLst>
                                    <p:cond delay="0"/>
                                  </p:stCondLst>
                                  <p:childTnLst>
                                    <p:set>
                                      <p:cBhvr>
                                        <p:cTn id="178" dur="1" fill="hold">
                                          <p:stCondLst>
                                            <p:cond delay="0"/>
                                          </p:stCondLst>
                                        </p:cTn>
                                        <p:tgtEl>
                                          <p:spTgt spid="18"/>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xit" presetSubtype="0" fill="hold" nodeType="clickEffect">
                                  <p:stCondLst>
                                    <p:cond delay="0"/>
                                  </p:stCondLst>
                                  <p:childTnLst>
                                    <p:set>
                                      <p:cBhvr>
                                        <p:cTn id="182" dur="1" fill="hold">
                                          <p:stCondLst>
                                            <p:cond delay="0"/>
                                          </p:stCondLst>
                                        </p:cTn>
                                        <p:tgtEl>
                                          <p:spTgt spid="14">
                                            <p:txEl>
                                              <p:pRg st="0" end="0"/>
                                            </p:txEl>
                                          </p:spTgt>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nodeType="clickEffect">
                                  <p:stCondLst>
                                    <p:cond delay="0"/>
                                  </p:stCondLst>
                                  <p:childTnLst>
                                    <p:set>
                                      <p:cBhvr>
                                        <p:cTn id="18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build="allAtOnce"/>
      <p:bldP spid="13" grpId="0"/>
      <p:bldP spid="13" grpId="1"/>
      <p:bldP spid="18" grpId="0"/>
      <p:bldP spid="18" grpId="1"/>
      <p:bldP spid="20" grpId="0" build="allAtOnce"/>
      <p:bldP spid="21" grpId="0"/>
      <p:bldP spid="21" grpId="1"/>
      <p:bldP spid="34" grpId="0"/>
      <p:bldP spid="34" grpId="1"/>
      <p:bldP spid="59" grpId="0" animBg="1"/>
      <p:bldP spid="59" grpId="1" animBg="1"/>
      <p:bldP spid="29" grpId="0" build="allAtOnce"/>
      <p:bldP spid="31" grpId="0"/>
      <p:bldP spid="31" grpId="1"/>
      <p:bldP spid="33" grpId="0"/>
      <p:bldP spid="33" grpId="1"/>
      <p:bldP spid="36" grpId="0"/>
      <p:bldP spid="36" grpId="1"/>
      <p:bldP spid="37" grpId="0"/>
      <p:bldP spid="37" grpId="1"/>
      <p:bldP spid="39" grpId="0"/>
      <p:bldP spid="39" grpId="1"/>
      <p:bldP spid="44" grpId="0"/>
      <p:bldP spid="44" grpId="1"/>
      <p:bldP spid="49" grpId="0"/>
      <p:bldP spid="4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C89CF6-1560-274F-B835-ECA49D92B914}"/>
              </a:ext>
            </a:extLst>
          </p:cNvPr>
          <p:cNvSpPr>
            <a:spLocks noGrp="1"/>
          </p:cNvSpPr>
          <p:nvPr>
            <p:ph type="title"/>
          </p:nvPr>
        </p:nvSpPr>
        <p:spPr>
          <a:xfrm>
            <a:off x="190926" y="405091"/>
            <a:ext cx="10001250" cy="490377"/>
          </a:xfrm>
        </p:spPr>
        <p:txBody>
          <a:bodyPr>
            <a:normAutofit/>
          </a:bodyPr>
          <a:lstStyle/>
          <a:p>
            <a:r>
              <a:rPr lang="x-none" sz="2600" b="1" dirty="0"/>
              <a:t>Hoy vamos a leer un texto sobre un país de Sudamérica.</a:t>
            </a:r>
          </a:p>
        </p:txBody>
      </p:sp>
      <p:sp>
        <p:nvSpPr>
          <p:cNvPr id="5" name="CuadroTexto 4">
            <a:extLst>
              <a:ext uri="{FF2B5EF4-FFF2-40B4-BE49-F238E27FC236}">
                <a16:creationId xmlns:a16="http://schemas.microsoft.com/office/drawing/2014/main" id="{7C0B9837-1EA4-C346-AE91-7D04AB3C9598}"/>
              </a:ext>
            </a:extLst>
          </p:cNvPr>
          <p:cNvSpPr txBox="1"/>
          <p:nvPr/>
        </p:nvSpPr>
        <p:spPr>
          <a:xfrm>
            <a:off x="190926" y="1047750"/>
            <a:ext cx="5112297" cy="523220"/>
          </a:xfrm>
          <a:prstGeom prst="rect">
            <a:avLst/>
          </a:prstGeom>
          <a:noFill/>
        </p:spPr>
        <p:txBody>
          <a:bodyPr wrap="none" rtlCol="0">
            <a:spAutoFit/>
          </a:bodyPr>
          <a:lstStyle/>
          <a:p>
            <a:pPr algn="l"/>
            <a:r>
              <a:rPr lang="x-none" sz="2800" dirty="0">
                <a:solidFill>
                  <a:schemeClr val="accent5">
                    <a:lumMod val="50000"/>
                  </a:schemeClr>
                </a:solidFill>
              </a:rPr>
              <a:t>Lee las frases. ¿Qué país es?</a:t>
            </a:r>
          </a:p>
        </p:txBody>
      </p:sp>
      <p:sp>
        <p:nvSpPr>
          <p:cNvPr id="6" name="CuadroTexto 5">
            <a:extLst>
              <a:ext uri="{FF2B5EF4-FFF2-40B4-BE49-F238E27FC236}">
                <a16:creationId xmlns:a16="http://schemas.microsoft.com/office/drawing/2014/main" id="{99734E6A-1DCE-E84F-B86B-7DDB837809FC}"/>
              </a:ext>
            </a:extLst>
          </p:cNvPr>
          <p:cNvSpPr txBox="1"/>
          <p:nvPr/>
        </p:nvSpPr>
        <p:spPr>
          <a:xfrm>
            <a:off x="190926" y="1889147"/>
            <a:ext cx="5894562" cy="523220"/>
          </a:xfrm>
          <a:prstGeom prst="rect">
            <a:avLst/>
          </a:prstGeom>
          <a:noFill/>
        </p:spPr>
        <p:txBody>
          <a:bodyPr wrap="none" rtlCol="0">
            <a:spAutoFit/>
          </a:bodyPr>
          <a:lstStyle/>
          <a:p>
            <a:r>
              <a:rPr lang="x-none" sz="2800" dirty="0">
                <a:solidFill>
                  <a:schemeClr val="accent5">
                    <a:lumMod val="50000"/>
                  </a:schemeClr>
                </a:solidFill>
              </a:rPr>
              <a:t>1. El español es un idioma oficial</a:t>
            </a:r>
            <a:r>
              <a:rPr lang="en-GB" sz="2800" dirty="0" smtClean="0">
                <a:solidFill>
                  <a:schemeClr val="accent5">
                    <a:lumMod val="50000"/>
                  </a:schemeClr>
                </a:solidFill>
              </a:rPr>
              <a:t>.</a:t>
            </a:r>
            <a:endParaRPr lang="x-none" sz="2800" dirty="0">
              <a:solidFill>
                <a:schemeClr val="accent5">
                  <a:lumMod val="50000"/>
                </a:schemeClr>
              </a:solidFill>
            </a:endParaRPr>
          </a:p>
        </p:txBody>
      </p:sp>
      <p:sp>
        <p:nvSpPr>
          <p:cNvPr id="7" name="CuadroTexto 6">
            <a:extLst>
              <a:ext uri="{FF2B5EF4-FFF2-40B4-BE49-F238E27FC236}">
                <a16:creationId xmlns:a16="http://schemas.microsoft.com/office/drawing/2014/main" id="{61A48152-7CDF-654D-A42B-0A5D4F0ABDA7}"/>
              </a:ext>
            </a:extLst>
          </p:cNvPr>
          <p:cNvSpPr txBox="1"/>
          <p:nvPr/>
        </p:nvSpPr>
        <p:spPr>
          <a:xfrm>
            <a:off x="193312" y="2599677"/>
            <a:ext cx="8419674" cy="523220"/>
          </a:xfrm>
          <a:prstGeom prst="rect">
            <a:avLst/>
          </a:prstGeom>
          <a:noFill/>
        </p:spPr>
        <p:txBody>
          <a:bodyPr wrap="square" rtlCol="0">
            <a:spAutoFit/>
          </a:bodyPr>
          <a:lstStyle/>
          <a:p>
            <a:r>
              <a:rPr lang="x-none" sz="2800" dirty="0">
                <a:solidFill>
                  <a:schemeClr val="accent5">
                    <a:lumMod val="50000"/>
                  </a:schemeClr>
                </a:solidFill>
              </a:rPr>
              <a:t>2. Es un país en el centro de Sudamérica</a:t>
            </a:r>
            <a:r>
              <a:rPr lang="x-none" sz="2800" dirty="0" smtClean="0">
                <a:solidFill>
                  <a:schemeClr val="accent5">
                    <a:lumMod val="50000"/>
                  </a:schemeClr>
                </a:solidFill>
              </a:rPr>
              <a:t>.</a:t>
            </a:r>
            <a:endParaRPr lang="x-none" sz="2800" dirty="0">
              <a:solidFill>
                <a:schemeClr val="accent5">
                  <a:lumMod val="50000"/>
                </a:schemeClr>
              </a:solidFill>
            </a:endParaRPr>
          </a:p>
        </p:txBody>
      </p:sp>
      <p:sp>
        <p:nvSpPr>
          <p:cNvPr id="8" name="CuadroTexto 7">
            <a:extLst>
              <a:ext uri="{FF2B5EF4-FFF2-40B4-BE49-F238E27FC236}">
                <a16:creationId xmlns:a16="http://schemas.microsoft.com/office/drawing/2014/main" id="{D981C303-7DDE-574E-A02D-7324651759C3}"/>
              </a:ext>
            </a:extLst>
          </p:cNvPr>
          <p:cNvSpPr txBox="1"/>
          <p:nvPr/>
        </p:nvSpPr>
        <p:spPr>
          <a:xfrm>
            <a:off x="190926" y="3310207"/>
            <a:ext cx="3238387" cy="523220"/>
          </a:xfrm>
          <a:prstGeom prst="rect">
            <a:avLst/>
          </a:prstGeom>
          <a:noFill/>
        </p:spPr>
        <p:txBody>
          <a:bodyPr wrap="none" rtlCol="0">
            <a:spAutoFit/>
          </a:bodyPr>
          <a:lstStyle/>
          <a:p>
            <a:pPr algn="l"/>
            <a:r>
              <a:rPr lang="x-none" sz="2800" dirty="0">
                <a:solidFill>
                  <a:schemeClr val="accent5">
                    <a:lumMod val="50000"/>
                  </a:schemeClr>
                </a:solidFill>
              </a:rPr>
              <a:t>3. No tiene costa.</a:t>
            </a:r>
          </a:p>
        </p:txBody>
      </p:sp>
      <p:sp>
        <p:nvSpPr>
          <p:cNvPr id="9" name="CuadroTexto 8">
            <a:extLst>
              <a:ext uri="{FF2B5EF4-FFF2-40B4-BE49-F238E27FC236}">
                <a16:creationId xmlns:a16="http://schemas.microsoft.com/office/drawing/2014/main" id="{ECA78034-2705-1E43-8BA7-6B0E0F11A5D7}"/>
              </a:ext>
            </a:extLst>
          </p:cNvPr>
          <p:cNvSpPr txBox="1"/>
          <p:nvPr/>
        </p:nvSpPr>
        <p:spPr>
          <a:xfrm>
            <a:off x="190926" y="4020737"/>
            <a:ext cx="7409081" cy="954107"/>
          </a:xfrm>
          <a:prstGeom prst="rect">
            <a:avLst/>
          </a:prstGeom>
          <a:noFill/>
        </p:spPr>
        <p:txBody>
          <a:bodyPr wrap="square" rtlCol="0">
            <a:spAutoFit/>
          </a:bodyPr>
          <a:lstStyle/>
          <a:p>
            <a:r>
              <a:rPr lang="x-none" sz="2800" dirty="0">
                <a:solidFill>
                  <a:schemeClr val="accent5">
                    <a:lumMod val="50000"/>
                  </a:schemeClr>
                </a:solidFill>
              </a:rPr>
              <a:t>4. Tiene una frontera con Perú, Chile, Argentina, Paraguay y Brasil.</a:t>
            </a:r>
          </a:p>
        </p:txBody>
      </p:sp>
      <p:sp>
        <p:nvSpPr>
          <p:cNvPr id="12" name="CuadroTexto 11">
            <a:extLst>
              <a:ext uri="{FF2B5EF4-FFF2-40B4-BE49-F238E27FC236}">
                <a16:creationId xmlns:a16="http://schemas.microsoft.com/office/drawing/2014/main" id="{A8923196-8CC3-0542-95C8-AE472525BDF6}"/>
              </a:ext>
            </a:extLst>
          </p:cNvPr>
          <p:cNvSpPr txBox="1"/>
          <p:nvPr/>
        </p:nvSpPr>
        <p:spPr>
          <a:xfrm>
            <a:off x="1307428" y="5220159"/>
            <a:ext cx="2486578" cy="646331"/>
          </a:xfrm>
          <a:prstGeom prst="rect">
            <a:avLst/>
          </a:prstGeom>
          <a:noFill/>
        </p:spPr>
        <p:txBody>
          <a:bodyPr wrap="none" rtlCol="0">
            <a:spAutoFit/>
          </a:bodyPr>
          <a:lstStyle/>
          <a:p>
            <a:pPr algn="l"/>
            <a:r>
              <a:rPr lang="x-none" sz="3600" b="1" dirty="0">
                <a:solidFill>
                  <a:schemeClr val="accent5">
                    <a:lumMod val="50000"/>
                  </a:schemeClr>
                </a:solidFill>
              </a:rPr>
              <a:t>B_ _ _ _ _ _</a:t>
            </a:r>
          </a:p>
        </p:txBody>
      </p:sp>
      <p:sp>
        <p:nvSpPr>
          <p:cNvPr id="13" name="CuadroTexto 12">
            <a:extLst>
              <a:ext uri="{FF2B5EF4-FFF2-40B4-BE49-F238E27FC236}">
                <a16:creationId xmlns:a16="http://schemas.microsoft.com/office/drawing/2014/main" id="{51B6BAD7-A43C-F849-9306-F5FE0768B97F}"/>
              </a:ext>
            </a:extLst>
          </p:cNvPr>
          <p:cNvSpPr txBox="1"/>
          <p:nvPr/>
        </p:nvSpPr>
        <p:spPr>
          <a:xfrm>
            <a:off x="1307428" y="5220159"/>
            <a:ext cx="1641796" cy="646331"/>
          </a:xfrm>
          <a:prstGeom prst="rect">
            <a:avLst/>
          </a:prstGeom>
          <a:noFill/>
        </p:spPr>
        <p:txBody>
          <a:bodyPr wrap="none" rtlCol="0">
            <a:spAutoFit/>
          </a:bodyPr>
          <a:lstStyle/>
          <a:p>
            <a:pPr algn="l"/>
            <a:r>
              <a:rPr lang="x-none" sz="3600" b="1" dirty="0">
                <a:solidFill>
                  <a:schemeClr val="accent5">
                    <a:lumMod val="50000"/>
                  </a:schemeClr>
                </a:solidFill>
              </a:rPr>
              <a:t>Bolivia</a:t>
            </a:r>
          </a:p>
        </p:txBody>
      </p:sp>
      <p:sp>
        <p:nvSpPr>
          <p:cNvPr id="14"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pic>
        <p:nvPicPr>
          <p:cNvPr id="17" name="Imagen 13">
            <a:extLst>
              <a:ext uri="{FF2B5EF4-FFF2-40B4-BE49-F238E27FC236}">
                <a16:creationId xmlns:a16="http://schemas.microsoft.com/office/drawing/2014/main" id="{0927BD0F-91E0-4545-BA41-ABB970A6F18C}"/>
              </a:ext>
            </a:extLst>
          </p:cNvPr>
          <p:cNvPicPr>
            <a:picLocks noChangeAspect="1"/>
          </p:cNvPicPr>
          <p:nvPr/>
        </p:nvPicPr>
        <p:blipFill rotWithShape="1">
          <a:blip r:embed="rId3"/>
          <a:srcRect l="10035" b="6057"/>
          <a:stretch/>
        </p:blipFill>
        <p:spPr>
          <a:xfrm>
            <a:off x="7397086" y="895468"/>
            <a:ext cx="4455981" cy="5368854"/>
          </a:xfrm>
          <a:prstGeom prst="rect">
            <a:avLst/>
          </a:prstGeom>
        </p:spPr>
      </p:pic>
      <p:sp>
        <p:nvSpPr>
          <p:cNvPr id="18" name="CuadroTexto 14">
            <a:extLst>
              <a:ext uri="{FF2B5EF4-FFF2-40B4-BE49-F238E27FC236}">
                <a16:creationId xmlns:a16="http://schemas.microsoft.com/office/drawing/2014/main" id="{87F0FB02-7972-CE4A-ABDE-9C3E21CFD6CA}"/>
              </a:ext>
            </a:extLst>
          </p:cNvPr>
          <p:cNvSpPr txBox="1"/>
          <p:nvPr/>
        </p:nvSpPr>
        <p:spPr>
          <a:xfrm>
            <a:off x="8938952" y="4330250"/>
            <a:ext cx="81945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Chile</a:t>
            </a:r>
          </a:p>
        </p:txBody>
      </p:sp>
      <p:sp>
        <p:nvSpPr>
          <p:cNvPr id="19" name="CuadroTexto 15">
            <a:extLst>
              <a:ext uri="{FF2B5EF4-FFF2-40B4-BE49-F238E27FC236}">
                <a16:creationId xmlns:a16="http://schemas.microsoft.com/office/drawing/2014/main" id="{4E1AC65B-57A9-834C-A4F5-7A2207ABBE4A}"/>
              </a:ext>
            </a:extLst>
          </p:cNvPr>
          <p:cNvSpPr txBox="1"/>
          <p:nvPr/>
        </p:nvSpPr>
        <p:spPr>
          <a:xfrm>
            <a:off x="8741958" y="3576964"/>
            <a:ext cx="73609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Perú</a:t>
            </a:r>
          </a:p>
        </p:txBody>
      </p:sp>
      <p:sp>
        <p:nvSpPr>
          <p:cNvPr id="20" name="CuadroTexto 16">
            <a:extLst>
              <a:ext uri="{FF2B5EF4-FFF2-40B4-BE49-F238E27FC236}">
                <a16:creationId xmlns:a16="http://schemas.microsoft.com/office/drawing/2014/main" id="{9081D3C0-4DB2-4E41-9B3F-FFC8EE5BC62A}"/>
              </a:ext>
            </a:extLst>
          </p:cNvPr>
          <p:cNvSpPr txBox="1"/>
          <p:nvPr/>
        </p:nvSpPr>
        <p:spPr>
          <a:xfrm>
            <a:off x="7915884" y="2958527"/>
            <a:ext cx="124104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Ecuador</a:t>
            </a:r>
          </a:p>
        </p:txBody>
      </p:sp>
      <p:sp>
        <p:nvSpPr>
          <p:cNvPr id="21" name="CuadroTexto 17">
            <a:extLst>
              <a:ext uri="{FF2B5EF4-FFF2-40B4-BE49-F238E27FC236}">
                <a16:creationId xmlns:a16="http://schemas.microsoft.com/office/drawing/2014/main" id="{DAC7B918-897C-4741-80A1-B08FD351F3C6}"/>
              </a:ext>
            </a:extLst>
          </p:cNvPr>
          <p:cNvSpPr txBox="1"/>
          <p:nvPr/>
        </p:nvSpPr>
        <p:spPr>
          <a:xfrm>
            <a:off x="8103239" y="2561542"/>
            <a:ext cx="142218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Colombia</a:t>
            </a:r>
          </a:p>
        </p:txBody>
      </p:sp>
      <p:sp>
        <p:nvSpPr>
          <p:cNvPr id="22" name="CuadroTexto 18">
            <a:extLst>
              <a:ext uri="{FF2B5EF4-FFF2-40B4-BE49-F238E27FC236}">
                <a16:creationId xmlns:a16="http://schemas.microsoft.com/office/drawing/2014/main" id="{CC0DDF59-4F73-4B46-AE6B-E75CC19A33FB}"/>
              </a:ext>
            </a:extLst>
          </p:cNvPr>
          <p:cNvSpPr txBox="1"/>
          <p:nvPr/>
        </p:nvSpPr>
        <p:spPr>
          <a:xfrm>
            <a:off x="9651348" y="2230558"/>
            <a:ext cx="151195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Venezuela</a:t>
            </a:r>
          </a:p>
        </p:txBody>
      </p:sp>
      <p:sp>
        <p:nvSpPr>
          <p:cNvPr id="23" name="CuadroTexto 19">
            <a:extLst>
              <a:ext uri="{FF2B5EF4-FFF2-40B4-BE49-F238E27FC236}">
                <a16:creationId xmlns:a16="http://schemas.microsoft.com/office/drawing/2014/main" id="{4966E363-5979-2B46-A6E6-1D04B2D5B025}"/>
              </a:ext>
            </a:extLst>
          </p:cNvPr>
          <p:cNvSpPr txBox="1"/>
          <p:nvPr/>
        </p:nvSpPr>
        <p:spPr>
          <a:xfrm>
            <a:off x="9645305" y="3738959"/>
            <a:ext cx="97174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Bolivia</a:t>
            </a:r>
          </a:p>
        </p:txBody>
      </p:sp>
      <p:sp>
        <p:nvSpPr>
          <p:cNvPr id="24" name="CuadroTexto 20">
            <a:extLst>
              <a:ext uri="{FF2B5EF4-FFF2-40B4-BE49-F238E27FC236}">
                <a16:creationId xmlns:a16="http://schemas.microsoft.com/office/drawing/2014/main" id="{FDDDB8DB-8CB3-D64D-84DE-E75F4A1353EF}"/>
              </a:ext>
            </a:extLst>
          </p:cNvPr>
          <p:cNvSpPr txBox="1"/>
          <p:nvPr/>
        </p:nvSpPr>
        <p:spPr>
          <a:xfrm>
            <a:off x="10198987" y="4129617"/>
            <a:ext cx="140455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Paraguay</a:t>
            </a:r>
          </a:p>
        </p:txBody>
      </p:sp>
      <p:sp>
        <p:nvSpPr>
          <p:cNvPr id="25" name="CuadroTexto 21">
            <a:extLst>
              <a:ext uri="{FF2B5EF4-FFF2-40B4-BE49-F238E27FC236}">
                <a16:creationId xmlns:a16="http://schemas.microsoft.com/office/drawing/2014/main" id="{EF7C48DC-8CE8-B446-92BC-35CF61B144A4}"/>
              </a:ext>
            </a:extLst>
          </p:cNvPr>
          <p:cNvSpPr txBox="1"/>
          <p:nvPr/>
        </p:nvSpPr>
        <p:spPr>
          <a:xfrm>
            <a:off x="10376921" y="4820049"/>
            <a:ext cx="122661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Uruguay</a:t>
            </a:r>
          </a:p>
        </p:txBody>
      </p:sp>
      <p:sp>
        <p:nvSpPr>
          <p:cNvPr id="26" name="CuadroTexto 22">
            <a:extLst>
              <a:ext uri="{FF2B5EF4-FFF2-40B4-BE49-F238E27FC236}">
                <a16:creationId xmlns:a16="http://schemas.microsoft.com/office/drawing/2014/main" id="{5E3E7DE6-F41E-9749-A272-D6BC430C538D}"/>
              </a:ext>
            </a:extLst>
          </p:cNvPr>
          <p:cNvSpPr txBox="1"/>
          <p:nvPr/>
        </p:nvSpPr>
        <p:spPr>
          <a:xfrm>
            <a:off x="9758407" y="5172733"/>
            <a:ext cx="14173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Argentina</a:t>
            </a:r>
          </a:p>
        </p:txBody>
      </p:sp>
      <p:sp>
        <p:nvSpPr>
          <p:cNvPr id="27" name="CuadroTexto 23">
            <a:extLst>
              <a:ext uri="{FF2B5EF4-FFF2-40B4-BE49-F238E27FC236}">
                <a16:creationId xmlns:a16="http://schemas.microsoft.com/office/drawing/2014/main" id="{94E4C62C-CDD9-E946-9EA2-81BAD5F8C8CE}"/>
              </a:ext>
            </a:extLst>
          </p:cNvPr>
          <p:cNvSpPr txBox="1"/>
          <p:nvPr/>
        </p:nvSpPr>
        <p:spPr>
          <a:xfrm>
            <a:off x="10376921" y="3322335"/>
            <a:ext cx="7857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Brasil</a:t>
            </a:r>
          </a:p>
        </p:txBody>
      </p:sp>
    </p:spTree>
    <p:extLst>
      <p:ext uri="{BB962C8B-B14F-4D97-AF65-F5344CB8AC3E}">
        <p14:creationId xmlns:p14="http://schemas.microsoft.com/office/powerpoint/2010/main" val="145201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12" grpId="0" build="allAtOnce"/>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B7D514-99AD-4E43-9B11-FC471EA503CB}"/>
              </a:ext>
            </a:extLst>
          </p:cNvPr>
          <p:cNvSpPr>
            <a:spLocks noGrp="1"/>
          </p:cNvSpPr>
          <p:nvPr>
            <p:ph type="title"/>
          </p:nvPr>
        </p:nvSpPr>
        <p:spPr>
          <a:xfrm>
            <a:off x="346881" y="265653"/>
            <a:ext cx="8046492" cy="635100"/>
          </a:xfrm>
        </p:spPr>
        <p:txBody>
          <a:bodyPr>
            <a:normAutofit/>
          </a:bodyPr>
          <a:lstStyle/>
          <a:p>
            <a:r>
              <a:rPr lang="x-none" sz="2800" b="1" dirty="0"/>
              <a:t>¿Cómo es Bolivia? </a:t>
            </a:r>
          </a:p>
        </p:txBody>
      </p:sp>
      <p:sp>
        <p:nvSpPr>
          <p:cNvPr id="5" name="CuadroTexto 4">
            <a:extLst>
              <a:ext uri="{FF2B5EF4-FFF2-40B4-BE49-F238E27FC236}">
                <a16:creationId xmlns:a16="http://schemas.microsoft.com/office/drawing/2014/main" id="{0D6AF228-587D-5244-AB11-74A23A20292C}"/>
              </a:ext>
            </a:extLst>
          </p:cNvPr>
          <p:cNvSpPr txBox="1"/>
          <p:nvPr/>
        </p:nvSpPr>
        <p:spPr>
          <a:xfrm>
            <a:off x="346881" y="831202"/>
            <a:ext cx="5905784" cy="461665"/>
          </a:xfrm>
          <a:prstGeom prst="rect">
            <a:avLst/>
          </a:prstGeom>
          <a:noFill/>
        </p:spPr>
        <p:txBody>
          <a:bodyPr wrap="none" rtlCol="0">
            <a:spAutoFit/>
          </a:bodyPr>
          <a:lstStyle/>
          <a:p>
            <a:pPr algn="l"/>
            <a:r>
              <a:rPr lang="x-none" sz="2400" dirty="0">
                <a:solidFill>
                  <a:schemeClr val="accent5">
                    <a:lumMod val="50000"/>
                  </a:schemeClr>
                </a:solidFill>
              </a:rPr>
              <a:t>Mira las fotos, ¡hacemos predicciones!</a:t>
            </a:r>
          </a:p>
        </p:txBody>
      </p:sp>
      <p:sp>
        <p:nvSpPr>
          <p:cNvPr id="6" name="CuadroTexto 5">
            <a:extLst>
              <a:ext uri="{FF2B5EF4-FFF2-40B4-BE49-F238E27FC236}">
                <a16:creationId xmlns:a16="http://schemas.microsoft.com/office/drawing/2014/main" id="{5260062E-2FEC-844A-8C32-55759A3AB49D}"/>
              </a:ext>
            </a:extLst>
          </p:cNvPr>
          <p:cNvSpPr txBox="1"/>
          <p:nvPr/>
        </p:nvSpPr>
        <p:spPr>
          <a:xfrm>
            <a:off x="346881" y="1408863"/>
            <a:ext cx="3573414" cy="830997"/>
          </a:xfrm>
          <a:prstGeom prst="rect">
            <a:avLst/>
          </a:prstGeom>
          <a:noFill/>
        </p:spPr>
        <p:txBody>
          <a:bodyPr wrap="none" rtlCol="0">
            <a:spAutoFit/>
          </a:bodyPr>
          <a:lstStyle/>
          <a:p>
            <a:pPr algn="l"/>
            <a:r>
              <a:rPr lang="x-none" sz="2400" b="1" dirty="0">
                <a:solidFill>
                  <a:schemeClr val="accent5">
                    <a:lumMod val="50000"/>
                  </a:schemeClr>
                </a:solidFill>
              </a:rPr>
              <a:t>Bolivia</a:t>
            </a:r>
            <a:r>
              <a:rPr lang="x-none" sz="2400" dirty="0">
                <a:solidFill>
                  <a:schemeClr val="accent5">
                    <a:lumMod val="50000"/>
                  </a:schemeClr>
                </a:solidFill>
              </a:rPr>
              <a:t> (</a:t>
            </a:r>
            <a:r>
              <a:rPr lang="x-none" sz="2400" b="1" dirty="0">
                <a:solidFill>
                  <a:schemeClr val="accent5">
                    <a:lumMod val="50000"/>
                  </a:schemeClr>
                </a:solidFill>
              </a:rPr>
              <a:t>no</a:t>
            </a:r>
            <a:r>
              <a:rPr lang="x-none" sz="2400" dirty="0">
                <a:solidFill>
                  <a:schemeClr val="accent5">
                    <a:lumMod val="50000"/>
                  </a:schemeClr>
                </a:solidFill>
              </a:rPr>
              <a:t>) </a:t>
            </a:r>
            <a:r>
              <a:rPr lang="x-none" sz="2400" b="1" dirty="0">
                <a:solidFill>
                  <a:schemeClr val="accent5">
                    <a:lumMod val="50000"/>
                  </a:schemeClr>
                </a:solidFill>
              </a:rPr>
              <a:t>tiene</a:t>
            </a:r>
            <a:r>
              <a:rPr lang="x-none" sz="2400" dirty="0">
                <a:solidFill>
                  <a:schemeClr val="accent5">
                    <a:lumMod val="50000"/>
                  </a:schemeClr>
                </a:solidFill>
              </a:rPr>
              <a:t> / </a:t>
            </a:r>
            <a:r>
              <a:rPr lang="x-none" sz="2400" b="1" dirty="0">
                <a:solidFill>
                  <a:schemeClr val="accent5">
                    <a:lumMod val="50000"/>
                  </a:schemeClr>
                </a:solidFill>
              </a:rPr>
              <a:t>es</a:t>
            </a:r>
            <a:r>
              <a:rPr lang="x-none" sz="2400" dirty="0">
                <a:solidFill>
                  <a:schemeClr val="accent5">
                    <a:lumMod val="50000"/>
                  </a:schemeClr>
                </a:solidFill>
              </a:rPr>
              <a:t>...</a:t>
            </a:r>
          </a:p>
          <a:p>
            <a:pPr algn="l"/>
            <a:r>
              <a:rPr lang="x-none" sz="2400" b="1" dirty="0">
                <a:solidFill>
                  <a:schemeClr val="accent5">
                    <a:lumMod val="50000"/>
                  </a:schemeClr>
                </a:solidFill>
              </a:rPr>
              <a:t>En Bolivia </a:t>
            </a:r>
            <a:r>
              <a:rPr lang="x-none" sz="2400" dirty="0">
                <a:solidFill>
                  <a:schemeClr val="accent5">
                    <a:lumMod val="50000"/>
                  </a:schemeClr>
                </a:solidFill>
              </a:rPr>
              <a:t>(</a:t>
            </a:r>
            <a:r>
              <a:rPr lang="x-none" sz="2400" b="1" dirty="0">
                <a:solidFill>
                  <a:schemeClr val="accent5">
                    <a:lumMod val="50000"/>
                  </a:schemeClr>
                </a:solidFill>
              </a:rPr>
              <a:t>no</a:t>
            </a:r>
            <a:r>
              <a:rPr lang="x-none" sz="2400" dirty="0">
                <a:solidFill>
                  <a:schemeClr val="accent5">
                    <a:lumMod val="50000"/>
                  </a:schemeClr>
                </a:solidFill>
              </a:rPr>
              <a:t>) </a:t>
            </a:r>
            <a:r>
              <a:rPr lang="x-none" sz="2400" b="1" dirty="0">
                <a:solidFill>
                  <a:schemeClr val="accent5">
                    <a:lumMod val="50000"/>
                  </a:schemeClr>
                </a:solidFill>
              </a:rPr>
              <a:t>hay</a:t>
            </a:r>
            <a:r>
              <a:rPr lang="x-none" sz="2400" dirty="0">
                <a:solidFill>
                  <a:schemeClr val="accent5">
                    <a:lumMod val="50000"/>
                  </a:schemeClr>
                </a:solidFill>
              </a:rPr>
              <a:t>...</a:t>
            </a:r>
          </a:p>
        </p:txBody>
      </p:sp>
      <p:pic>
        <p:nvPicPr>
          <p:cNvPr id="12" name="Imagen 11">
            <a:extLst>
              <a:ext uri="{FF2B5EF4-FFF2-40B4-BE49-F238E27FC236}">
                <a16:creationId xmlns:a16="http://schemas.microsoft.com/office/drawing/2014/main" id="{28971A3E-85BE-A14E-84BC-30051309BB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34178" y="1340894"/>
            <a:ext cx="2277713" cy="1518474"/>
          </a:xfrm>
          <a:prstGeom prst="rect">
            <a:avLst/>
          </a:prstGeom>
        </p:spPr>
      </p:pic>
      <p:pic>
        <p:nvPicPr>
          <p:cNvPr id="13" name="Imagen 12">
            <a:extLst>
              <a:ext uri="{FF2B5EF4-FFF2-40B4-BE49-F238E27FC236}">
                <a16:creationId xmlns:a16="http://schemas.microsoft.com/office/drawing/2014/main" id="{16BF8BEB-A41B-4F4C-BF77-17EC87AA15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63707" y="1340896"/>
            <a:ext cx="2277711" cy="1518474"/>
          </a:xfrm>
          <a:prstGeom prst="rect">
            <a:avLst/>
          </a:prstGeom>
        </p:spPr>
      </p:pic>
      <p:pic>
        <p:nvPicPr>
          <p:cNvPr id="14" name="Imagen 13">
            <a:extLst>
              <a:ext uri="{FF2B5EF4-FFF2-40B4-BE49-F238E27FC236}">
                <a16:creationId xmlns:a16="http://schemas.microsoft.com/office/drawing/2014/main" id="{423020D9-D91C-A341-98F6-60F2C96CB1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35767" y="4672954"/>
            <a:ext cx="2277712" cy="1518473"/>
          </a:xfrm>
          <a:prstGeom prst="rect">
            <a:avLst/>
          </a:prstGeom>
        </p:spPr>
      </p:pic>
      <p:pic>
        <p:nvPicPr>
          <p:cNvPr id="15" name="Imagen 14">
            <a:extLst>
              <a:ext uri="{FF2B5EF4-FFF2-40B4-BE49-F238E27FC236}">
                <a16:creationId xmlns:a16="http://schemas.microsoft.com/office/drawing/2014/main" id="{6268FFA8-42C8-994D-BCF3-90B21294149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40045" y="3045892"/>
            <a:ext cx="2025163" cy="1518473"/>
          </a:xfrm>
          <a:prstGeom prst="rect">
            <a:avLst/>
          </a:prstGeom>
        </p:spPr>
      </p:pic>
      <p:pic>
        <p:nvPicPr>
          <p:cNvPr id="16" name="Imagen 15">
            <a:extLst>
              <a:ext uri="{FF2B5EF4-FFF2-40B4-BE49-F238E27FC236}">
                <a16:creationId xmlns:a16="http://schemas.microsoft.com/office/drawing/2014/main" id="{4557384C-4175-104A-8527-89B8E28695D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74623" y="2942717"/>
            <a:ext cx="2025162" cy="1518472"/>
          </a:xfrm>
          <a:prstGeom prst="rect">
            <a:avLst/>
          </a:prstGeom>
        </p:spPr>
      </p:pic>
      <p:pic>
        <p:nvPicPr>
          <p:cNvPr id="17" name="Imagen 16">
            <a:extLst>
              <a:ext uri="{FF2B5EF4-FFF2-40B4-BE49-F238E27FC236}">
                <a16:creationId xmlns:a16="http://schemas.microsoft.com/office/drawing/2014/main" id="{392DAF6C-5268-0F4A-AADD-9FDA0A90470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6418" y="2942717"/>
            <a:ext cx="2293789" cy="1518472"/>
          </a:xfrm>
          <a:prstGeom prst="rect">
            <a:avLst/>
          </a:prstGeom>
        </p:spPr>
      </p:pic>
      <p:pic>
        <p:nvPicPr>
          <p:cNvPr id="18" name="Imagen 17">
            <a:extLst>
              <a:ext uri="{FF2B5EF4-FFF2-40B4-BE49-F238E27FC236}">
                <a16:creationId xmlns:a16="http://schemas.microsoft.com/office/drawing/2014/main" id="{8A41F4C7-3C03-3843-B62A-E020FD58F37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74333" y="3045892"/>
            <a:ext cx="2285309" cy="1518472"/>
          </a:xfrm>
          <a:prstGeom prst="rect">
            <a:avLst/>
          </a:prstGeom>
        </p:spPr>
      </p:pic>
      <p:pic>
        <p:nvPicPr>
          <p:cNvPr id="20" name="Imagen 19">
            <a:extLst>
              <a:ext uri="{FF2B5EF4-FFF2-40B4-BE49-F238E27FC236}">
                <a16:creationId xmlns:a16="http://schemas.microsoft.com/office/drawing/2014/main" id="{F334AAD5-E274-C04B-A83D-DE2E95204C4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610815" y="4672955"/>
            <a:ext cx="2283621" cy="1518472"/>
          </a:xfrm>
          <a:prstGeom prst="rect">
            <a:avLst/>
          </a:prstGeom>
        </p:spPr>
      </p:pic>
      <p:sp>
        <p:nvSpPr>
          <p:cNvPr id="21" name="CuadroTexto 20">
            <a:extLst>
              <a:ext uri="{FF2B5EF4-FFF2-40B4-BE49-F238E27FC236}">
                <a16:creationId xmlns:a16="http://schemas.microsoft.com/office/drawing/2014/main" id="{182C9A6F-0116-4A4D-AD7A-B0D32FEF4822}"/>
              </a:ext>
            </a:extLst>
          </p:cNvPr>
          <p:cNvSpPr txBox="1"/>
          <p:nvPr/>
        </p:nvSpPr>
        <p:spPr>
          <a:xfrm>
            <a:off x="5905280" y="2481052"/>
            <a:ext cx="1694695" cy="461665"/>
          </a:xfrm>
          <a:prstGeom prst="rect">
            <a:avLst/>
          </a:prstGeom>
          <a:noFill/>
        </p:spPr>
        <p:txBody>
          <a:bodyPr wrap="none" rtlCol="0">
            <a:spAutoFit/>
          </a:bodyPr>
          <a:lstStyle/>
          <a:p>
            <a:pPr algn="l"/>
            <a:r>
              <a:rPr lang="x-none" sz="2400" dirty="0">
                <a:solidFill>
                  <a:schemeClr val="accent5">
                    <a:lumMod val="50000"/>
                  </a:schemeClr>
                </a:solidFill>
                <a:highlight>
                  <a:srgbClr val="FBF0D5"/>
                </a:highlight>
              </a:rPr>
              <a:t>montañas</a:t>
            </a:r>
          </a:p>
        </p:txBody>
      </p:sp>
      <p:sp>
        <p:nvSpPr>
          <p:cNvPr id="22" name="CuadroTexto 21">
            <a:extLst>
              <a:ext uri="{FF2B5EF4-FFF2-40B4-BE49-F238E27FC236}">
                <a16:creationId xmlns:a16="http://schemas.microsoft.com/office/drawing/2014/main" id="{AD460151-FE09-B046-9E38-54EE8A6BB371}"/>
              </a:ext>
            </a:extLst>
          </p:cNvPr>
          <p:cNvSpPr txBox="1"/>
          <p:nvPr/>
        </p:nvSpPr>
        <p:spPr>
          <a:xfrm>
            <a:off x="9649553" y="2481052"/>
            <a:ext cx="906017" cy="461665"/>
          </a:xfrm>
          <a:prstGeom prst="rect">
            <a:avLst/>
          </a:prstGeom>
          <a:noFill/>
        </p:spPr>
        <p:txBody>
          <a:bodyPr wrap="none" rtlCol="0">
            <a:spAutoFit/>
          </a:bodyPr>
          <a:lstStyle/>
          <a:p>
            <a:pPr algn="l"/>
            <a:r>
              <a:rPr lang="x-none" sz="2400" dirty="0" smtClean="0">
                <a:solidFill>
                  <a:schemeClr val="accent5">
                    <a:lumMod val="50000"/>
                  </a:schemeClr>
                </a:solidFill>
                <a:highlight>
                  <a:srgbClr val="FBF0D5"/>
                </a:highlight>
              </a:rPr>
              <a:t>sec</a:t>
            </a:r>
            <a:r>
              <a:rPr lang="en-GB" sz="2400" dirty="0" smtClean="0">
                <a:solidFill>
                  <a:schemeClr val="accent5">
                    <a:lumMod val="50000"/>
                  </a:schemeClr>
                </a:solidFill>
                <a:highlight>
                  <a:srgbClr val="FBF0D5"/>
                </a:highlight>
              </a:rPr>
              <a:t>a</a:t>
            </a:r>
            <a:endParaRPr lang="x-none" sz="2400" dirty="0">
              <a:solidFill>
                <a:schemeClr val="accent5">
                  <a:lumMod val="50000"/>
                </a:schemeClr>
              </a:solidFill>
              <a:highlight>
                <a:srgbClr val="FBF0D5"/>
              </a:highlight>
            </a:endParaRPr>
          </a:p>
        </p:txBody>
      </p:sp>
      <p:sp>
        <p:nvSpPr>
          <p:cNvPr id="23" name="CuadroTexto 22">
            <a:extLst>
              <a:ext uri="{FF2B5EF4-FFF2-40B4-BE49-F238E27FC236}">
                <a16:creationId xmlns:a16="http://schemas.microsoft.com/office/drawing/2014/main" id="{0ACFDF0B-3A39-D641-B9E1-841B22829316}"/>
              </a:ext>
            </a:extLst>
          </p:cNvPr>
          <p:cNvSpPr txBox="1"/>
          <p:nvPr/>
        </p:nvSpPr>
        <p:spPr>
          <a:xfrm>
            <a:off x="1189302" y="4102700"/>
            <a:ext cx="2938625" cy="461665"/>
          </a:xfrm>
          <a:prstGeom prst="rect">
            <a:avLst/>
          </a:prstGeom>
          <a:noFill/>
        </p:spPr>
        <p:txBody>
          <a:bodyPr wrap="none" rtlCol="0">
            <a:spAutoFit/>
          </a:bodyPr>
          <a:lstStyle/>
          <a:p>
            <a:pPr algn="l"/>
            <a:r>
              <a:rPr lang="x-none" sz="2400" dirty="0">
                <a:solidFill>
                  <a:schemeClr val="accent5">
                    <a:lumMod val="50000"/>
                  </a:schemeClr>
                </a:solidFill>
                <a:highlight>
                  <a:srgbClr val="FBF0D5"/>
                </a:highlight>
              </a:rPr>
              <a:t>paisajes diferentes</a:t>
            </a:r>
          </a:p>
        </p:txBody>
      </p:sp>
      <p:sp>
        <p:nvSpPr>
          <p:cNvPr id="24" name="CuadroTexto 23">
            <a:extLst>
              <a:ext uri="{FF2B5EF4-FFF2-40B4-BE49-F238E27FC236}">
                <a16:creationId xmlns:a16="http://schemas.microsoft.com/office/drawing/2014/main" id="{56A25FD5-1F0D-8C46-AD9E-0D471555503D}"/>
              </a:ext>
            </a:extLst>
          </p:cNvPr>
          <p:cNvSpPr txBox="1"/>
          <p:nvPr/>
        </p:nvSpPr>
        <p:spPr>
          <a:xfrm>
            <a:off x="2001815" y="5838351"/>
            <a:ext cx="1545616" cy="461665"/>
          </a:xfrm>
          <a:prstGeom prst="rect">
            <a:avLst/>
          </a:prstGeom>
          <a:noFill/>
        </p:spPr>
        <p:txBody>
          <a:bodyPr wrap="none" rtlCol="0">
            <a:spAutoFit/>
          </a:bodyPr>
          <a:lstStyle/>
          <a:p>
            <a:pPr algn="l"/>
            <a:r>
              <a:rPr lang="x-none" sz="2400" dirty="0">
                <a:solidFill>
                  <a:schemeClr val="accent5">
                    <a:lumMod val="50000"/>
                  </a:schemeClr>
                </a:solidFill>
                <a:highlight>
                  <a:srgbClr val="FBF0D5"/>
                </a:highlight>
              </a:rPr>
              <a:t>glaciares</a:t>
            </a:r>
          </a:p>
        </p:txBody>
      </p:sp>
      <p:sp>
        <p:nvSpPr>
          <p:cNvPr id="25" name="CuadroTexto 24">
            <a:extLst>
              <a:ext uri="{FF2B5EF4-FFF2-40B4-BE49-F238E27FC236}">
                <a16:creationId xmlns:a16="http://schemas.microsoft.com/office/drawing/2014/main" id="{92F8D2E4-8272-984A-8074-ACA402125278}"/>
              </a:ext>
            </a:extLst>
          </p:cNvPr>
          <p:cNvSpPr txBox="1"/>
          <p:nvPr/>
        </p:nvSpPr>
        <p:spPr>
          <a:xfrm>
            <a:off x="6242709" y="5960594"/>
            <a:ext cx="1019831" cy="461665"/>
          </a:xfrm>
          <a:prstGeom prst="rect">
            <a:avLst/>
          </a:prstGeom>
          <a:noFill/>
        </p:spPr>
        <p:txBody>
          <a:bodyPr wrap="none" rtlCol="0">
            <a:spAutoFit/>
          </a:bodyPr>
          <a:lstStyle/>
          <a:p>
            <a:pPr algn="l"/>
            <a:r>
              <a:rPr lang="x-none" sz="2400" dirty="0">
                <a:solidFill>
                  <a:schemeClr val="accent5">
                    <a:lumMod val="50000"/>
                  </a:schemeClr>
                </a:solidFill>
                <a:highlight>
                  <a:srgbClr val="FBF0D5"/>
                </a:highlight>
              </a:rPr>
              <a:t>costa</a:t>
            </a:r>
          </a:p>
        </p:txBody>
      </p:sp>
      <p:sp>
        <p:nvSpPr>
          <p:cNvPr id="26" name="CuadroTexto 25">
            <a:extLst>
              <a:ext uri="{FF2B5EF4-FFF2-40B4-BE49-F238E27FC236}">
                <a16:creationId xmlns:a16="http://schemas.microsoft.com/office/drawing/2014/main" id="{3AF2CF59-4D38-FD4F-AFC8-E49F48FF85C6}"/>
              </a:ext>
            </a:extLst>
          </p:cNvPr>
          <p:cNvSpPr txBox="1"/>
          <p:nvPr/>
        </p:nvSpPr>
        <p:spPr>
          <a:xfrm>
            <a:off x="6278575" y="4147007"/>
            <a:ext cx="946093" cy="461665"/>
          </a:xfrm>
          <a:prstGeom prst="rect">
            <a:avLst/>
          </a:prstGeom>
          <a:noFill/>
        </p:spPr>
        <p:txBody>
          <a:bodyPr wrap="none" rtlCol="0">
            <a:spAutoFit/>
          </a:bodyPr>
          <a:lstStyle/>
          <a:p>
            <a:pPr algn="l"/>
            <a:r>
              <a:rPr lang="x-none" sz="2400" dirty="0">
                <a:solidFill>
                  <a:schemeClr val="accent5">
                    <a:lumMod val="50000"/>
                  </a:schemeClr>
                </a:solidFill>
                <a:highlight>
                  <a:srgbClr val="FBF0D5"/>
                </a:highlight>
              </a:rPr>
              <a:t>selva</a:t>
            </a:r>
          </a:p>
        </p:txBody>
      </p:sp>
      <p:sp>
        <p:nvSpPr>
          <p:cNvPr id="27" name="CuadroTexto 26">
            <a:extLst>
              <a:ext uri="{FF2B5EF4-FFF2-40B4-BE49-F238E27FC236}">
                <a16:creationId xmlns:a16="http://schemas.microsoft.com/office/drawing/2014/main" id="{E156BBAD-E548-4C44-857A-6557BB2F97E5}"/>
              </a:ext>
            </a:extLst>
          </p:cNvPr>
          <p:cNvSpPr txBox="1"/>
          <p:nvPr/>
        </p:nvSpPr>
        <p:spPr>
          <a:xfrm>
            <a:off x="9649553" y="4147006"/>
            <a:ext cx="934871" cy="461665"/>
          </a:xfrm>
          <a:prstGeom prst="rect">
            <a:avLst/>
          </a:prstGeom>
          <a:noFill/>
        </p:spPr>
        <p:txBody>
          <a:bodyPr wrap="none" rtlCol="0">
            <a:spAutoFit/>
          </a:bodyPr>
          <a:lstStyle/>
          <a:p>
            <a:pPr algn="l"/>
            <a:r>
              <a:rPr lang="x-none" sz="2400" dirty="0">
                <a:solidFill>
                  <a:schemeClr val="accent5">
                    <a:lumMod val="50000"/>
                  </a:schemeClr>
                </a:solidFill>
                <a:highlight>
                  <a:srgbClr val="FBF0D5"/>
                </a:highlight>
              </a:rPr>
              <a:t>lluvia</a:t>
            </a:r>
          </a:p>
        </p:txBody>
      </p:sp>
      <p:pic>
        <p:nvPicPr>
          <p:cNvPr id="28" name="Imagen 27">
            <a:extLst>
              <a:ext uri="{FF2B5EF4-FFF2-40B4-BE49-F238E27FC236}">
                <a16:creationId xmlns:a16="http://schemas.microsoft.com/office/drawing/2014/main" id="{2741547F-73B9-5141-A0C6-0624D91C845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63707" y="4667539"/>
            <a:ext cx="2327750" cy="1551833"/>
          </a:xfrm>
          <a:prstGeom prst="rect">
            <a:avLst/>
          </a:prstGeom>
        </p:spPr>
      </p:pic>
      <p:sp>
        <p:nvSpPr>
          <p:cNvPr id="29" name="CuadroTexto 28">
            <a:extLst>
              <a:ext uri="{FF2B5EF4-FFF2-40B4-BE49-F238E27FC236}">
                <a16:creationId xmlns:a16="http://schemas.microsoft.com/office/drawing/2014/main" id="{E8E0418E-9295-6546-99D2-D356C88081EA}"/>
              </a:ext>
            </a:extLst>
          </p:cNvPr>
          <p:cNvSpPr txBox="1"/>
          <p:nvPr/>
        </p:nvSpPr>
        <p:spPr>
          <a:xfrm>
            <a:off x="9591770" y="5872682"/>
            <a:ext cx="1281120" cy="461665"/>
          </a:xfrm>
          <a:prstGeom prst="rect">
            <a:avLst/>
          </a:prstGeom>
          <a:noFill/>
        </p:spPr>
        <p:txBody>
          <a:bodyPr wrap="none" rtlCol="0">
            <a:spAutoFit/>
          </a:bodyPr>
          <a:lstStyle/>
          <a:p>
            <a:pPr algn="l"/>
            <a:r>
              <a:rPr lang="x-none" sz="2400" dirty="0">
                <a:solidFill>
                  <a:schemeClr val="accent5">
                    <a:lumMod val="50000"/>
                  </a:schemeClr>
                </a:solidFill>
                <a:highlight>
                  <a:srgbClr val="FBF0D5"/>
                </a:highlight>
              </a:rPr>
              <a:t>árboles</a:t>
            </a:r>
          </a:p>
        </p:txBody>
      </p:sp>
      <p:sp>
        <p:nvSpPr>
          <p:cNvPr id="30" name="CuadroTexto 29">
            <a:extLst>
              <a:ext uri="{FF2B5EF4-FFF2-40B4-BE49-F238E27FC236}">
                <a16:creationId xmlns:a16="http://schemas.microsoft.com/office/drawing/2014/main" id="{6B7C5469-16E3-EC46-9566-FC85A2C6F231}"/>
              </a:ext>
            </a:extLst>
          </p:cNvPr>
          <p:cNvSpPr txBox="1"/>
          <p:nvPr/>
        </p:nvSpPr>
        <p:spPr>
          <a:xfrm>
            <a:off x="346881" y="2324791"/>
            <a:ext cx="4964821" cy="461665"/>
          </a:xfrm>
          <a:prstGeom prst="rect">
            <a:avLst/>
          </a:prstGeom>
          <a:noFill/>
        </p:spPr>
        <p:txBody>
          <a:bodyPr wrap="none" rtlCol="0">
            <a:spAutoFit/>
          </a:bodyPr>
          <a:lstStyle/>
          <a:p>
            <a:pPr algn="l"/>
            <a:r>
              <a:rPr lang="x-none" sz="2400" dirty="0">
                <a:solidFill>
                  <a:schemeClr val="accent5">
                    <a:lumMod val="50000"/>
                  </a:schemeClr>
                </a:solidFill>
              </a:rPr>
              <a:t>Ejemplo: En Bolivia no hay lluvia.</a:t>
            </a:r>
          </a:p>
        </p:txBody>
      </p:sp>
      <p:sp>
        <p:nvSpPr>
          <p:cNvPr id="31"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5227136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D07F6A58-2404-2B43-82B2-D271FA3826DA}"/>
              </a:ext>
            </a:extLst>
          </p:cNvPr>
          <p:cNvSpPr txBox="1"/>
          <p:nvPr/>
        </p:nvSpPr>
        <p:spPr>
          <a:xfrm>
            <a:off x="236748" y="1070270"/>
            <a:ext cx="8488068" cy="5262979"/>
          </a:xfrm>
          <a:prstGeom prst="rect">
            <a:avLst/>
          </a:prstGeom>
          <a:noFill/>
        </p:spPr>
        <p:txBody>
          <a:bodyPr wrap="square" rtlCol="0">
            <a:spAutoFit/>
          </a:bodyPr>
          <a:lstStyle/>
          <a:p>
            <a:r>
              <a:rPr lang="es-ES" sz="2400" dirty="0">
                <a:solidFill>
                  <a:schemeClr val="accent5">
                    <a:lumMod val="50000"/>
                  </a:schemeClr>
                </a:solidFill>
              </a:rPr>
              <a:t>Bolivia es un país en el centro de Sudamérica. Tiene una frontera con Perú, Chile, Argentina, Paraguay y Brasil. No tiene costa.</a:t>
            </a:r>
          </a:p>
          <a:p>
            <a:endParaRPr lang="es-ES" sz="2400" dirty="0">
              <a:solidFill>
                <a:schemeClr val="accent5">
                  <a:lumMod val="50000"/>
                </a:schemeClr>
              </a:solidFill>
            </a:endParaRPr>
          </a:p>
          <a:p>
            <a:r>
              <a:rPr lang="es-ES" sz="2400" dirty="0">
                <a:solidFill>
                  <a:schemeClr val="accent5">
                    <a:lumMod val="50000"/>
                  </a:schemeClr>
                </a:solidFill>
              </a:rPr>
              <a:t>Una parte de Bolivia está en los Andes. Las montañas son muy altas allí. ¡Muchas tienen una altura de cinco o seis mil metros! La región alta de Bolivia es bastante seca. A veces no tiene mucha agua porque desaparecen los glaciares. </a:t>
            </a:r>
          </a:p>
          <a:p>
            <a:endParaRPr lang="es-ES" sz="2400" dirty="0">
              <a:solidFill>
                <a:schemeClr val="accent5">
                  <a:lumMod val="50000"/>
                </a:schemeClr>
              </a:solidFill>
            </a:endParaRPr>
          </a:p>
          <a:p>
            <a:r>
              <a:rPr lang="es-ES" sz="2400" dirty="0">
                <a:solidFill>
                  <a:schemeClr val="accent5">
                    <a:lumMod val="50000"/>
                  </a:schemeClr>
                </a:solidFill>
              </a:rPr>
              <a:t>Otra parte de Bolivia está en el Amazonas. Los paisajes y el clima son completamente diferentes allí. En la selva, hay ríos, árboles y normalmente mucha lluvia. La selva cubre todo el este de Bolivia.</a:t>
            </a:r>
          </a:p>
        </p:txBody>
      </p:sp>
      <p:sp>
        <p:nvSpPr>
          <p:cNvPr id="6"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3" name="Title 2"/>
          <p:cNvSpPr>
            <a:spLocks noGrp="1"/>
          </p:cNvSpPr>
          <p:nvPr>
            <p:ph type="title"/>
          </p:nvPr>
        </p:nvSpPr>
        <p:spPr>
          <a:xfrm>
            <a:off x="3046451" y="16765"/>
            <a:ext cx="4902200" cy="585627"/>
          </a:xfrm>
        </p:spPr>
        <p:txBody>
          <a:bodyPr>
            <a:normAutofit/>
          </a:bodyPr>
          <a:lstStyle/>
          <a:p>
            <a:r>
              <a:rPr lang="en-GB" sz="3200" b="1" dirty="0"/>
              <a:t>Geografía</a:t>
            </a:r>
          </a:p>
        </p:txBody>
      </p:sp>
      <p:pic>
        <p:nvPicPr>
          <p:cNvPr id="1028" name="Picture 4" descr="macro photography of mountain bluebird on green pla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16919" y="3968062"/>
            <a:ext cx="3176767" cy="211890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hite and brown painted building"/>
          <p:cNvPicPr>
            <a:picLocks noChangeAspect="1" noChangeArrowheads="1"/>
          </p:cNvPicPr>
          <p:nvPr/>
        </p:nvPicPr>
        <p:blipFill rotWithShape="1">
          <a:blip r:embed="rId4">
            <a:extLst>
              <a:ext uri="{28A0092B-C50C-407E-A947-70E740481C1C}">
                <a14:useLocalDpi xmlns:a14="http://schemas.microsoft.com/office/drawing/2010/main" val="0"/>
              </a:ext>
            </a:extLst>
          </a:blip>
          <a:srcRect l="13246" r="16574"/>
          <a:stretch/>
        </p:blipFill>
        <p:spPr bwMode="auto">
          <a:xfrm>
            <a:off x="8724816" y="1098642"/>
            <a:ext cx="3268870" cy="235683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36748" y="565717"/>
            <a:ext cx="8055212" cy="461665"/>
          </a:xfrm>
          <a:prstGeom prst="rect">
            <a:avLst/>
          </a:prstGeom>
          <a:noFill/>
        </p:spPr>
        <p:txBody>
          <a:bodyPr wrap="square" rtlCol="0">
            <a:spAutoFit/>
          </a:bodyPr>
          <a:lstStyle/>
          <a:p>
            <a:pPr algn="l"/>
            <a:r>
              <a:rPr lang="en-GB" sz="2400" b="1" dirty="0">
                <a:solidFill>
                  <a:schemeClr val="accent5">
                    <a:lumMod val="50000"/>
                  </a:schemeClr>
                </a:solidFill>
              </a:rPr>
              <a:t>Lee el texto. ¿Tus predicciones son correctas?</a:t>
            </a:r>
          </a:p>
        </p:txBody>
      </p:sp>
    </p:spTree>
    <p:extLst>
      <p:ext uri="{BB962C8B-B14F-4D97-AF65-F5344CB8AC3E}">
        <p14:creationId xmlns:p14="http://schemas.microsoft.com/office/powerpoint/2010/main" val="285100902"/>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Spanish_template (1)</Template>
  <TotalTime>18973</TotalTime>
  <Words>7866</Words>
  <Application>Microsoft Office PowerPoint</Application>
  <PresentationFormat>Widescreen</PresentationFormat>
  <Paragraphs>1012</Paragraphs>
  <Slides>34</Slides>
  <Notes>32</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Calibri</vt:lpstr>
      <vt:lpstr>Calibri Light</vt:lpstr>
      <vt:lpstr>Century Gothic</vt:lpstr>
      <vt:lpstr>Times New Roman</vt:lpstr>
      <vt:lpstr>Tw Cen MT</vt:lpstr>
      <vt:lpstr>Wingdings</vt:lpstr>
      <vt:lpstr>1_Office Theme</vt:lpstr>
      <vt:lpstr>Work on a challenging text</vt:lpstr>
      <vt:lpstr>Fonética</vt:lpstr>
      <vt:lpstr>Vocabulario</vt:lpstr>
      <vt:lpstr>Vocabulario</vt:lpstr>
      <vt:lpstr>Vocabulario</vt:lpstr>
      <vt:lpstr>Vocabulario</vt:lpstr>
      <vt:lpstr>Hoy vamos a leer un texto sobre un país de Sudamérica.</vt:lpstr>
      <vt:lpstr>¿Cómo es Bolivia? </vt:lpstr>
      <vt:lpstr>Geografía</vt:lpstr>
      <vt:lpstr>Idiomas y educación</vt:lpstr>
      <vt:lpstr>Escucha información sobre Bolivia. ¿El sujeto es singular o plural? Luego, busca el sujeto. En la frase tres, dos sujetos son posibles.</vt:lpstr>
      <vt:lpstr>Hablamos sobre Bolivia en parejas.</vt:lpstr>
      <vt:lpstr>PowerPoint Presentation</vt:lpstr>
      <vt:lpstr>Solución</vt:lpstr>
      <vt:lpstr>Solución</vt:lpstr>
      <vt:lpstr>Hablamos sobre Bolivia en parejas.</vt:lpstr>
      <vt:lpstr>Persona A</vt:lpstr>
      <vt:lpstr>Persona A</vt:lpstr>
      <vt:lpstr>Work on challenging text [2]</vt:lpstr>
      <vt:lpstr>La llama amarilla llega tarde por la lluvia y no tiene llave. Llama a las otras llamas, pero no están.   ¿Por qué las otras llamas no llevan la llave a la llama amarilla? </vt:lpstr>
      <vt:lpstr>¡Practicamos los números!</vt:lpstr>
      <vt:lpstr>leer</vt:lpstr>
      <vt:lpstr>leer</vt:lpstr>
      <vt:lpstr>Vocabulario</vt:lpstr>
      <vt:lpstr>Vocabulario</vt:lpstr>
      <vt:lpstr>Bolivia: un país diverso</vt:lpstr>
      <vt:lpstr>Las palabras con –ía y –ia</vt:lpstr>
      <vt:lpstr>Comparamos la pronunciación de las palabras con –ía y –ia. </vt:lpstr>
      <vt:lpstr>¡Pronunciamos las palabras!</vt:lpstr>
      <vt:lpstr>¡A escribir!</vt:lpstr>
      <vt:lpstr>Bolivia: un país diverso</vt:lpstr>
      <vt:lpstr>escribir</vt:lpstr>
      <vt:lpstr>Deberes</vt:lpstr>
      <vt:lpstr>Deberes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Nicholas Avery</cp:lastModifiedBy>
  <cp:revision>776</cp:revision>
  <dcterms:created xsi:type="dcterms:W3CDTF">2020-06-12T19:18:08Z</dcterms:created>
  <dcterms:modified xsi:type="dcterms:W3CDTF">2020-10-11T20:37:55Z</dcterms:modified>
</cp:coreProperties>
</file>