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0" r:id="rId3"/>
  </p:sldMasterIdLst>
  <p:notesMasterIdLst>
    <p:notesMasterId r:id="rId41"/>
  </p:notesMasterIdLst>
  <p:sldIdLst>
    <p:sldId id="258" r:id="rId4"/>
    <p:sldId id="319" r:id="rId5"/>
    <p:sldId id="320" r:id="rId6"/>
    <p:sldId id="337" r:id="rId7"/>
    <p:sldId id="504" r:id="rId8"/>
    <p:sldId id="507" r:id="rId9"/>
    <p:sldId id="724" r:id="rId10"/>
    <p:sldId id="726" r:id="rId11"/>
    <p:sldId id="725" r:id="rId12"/>
    <p:sldId id="324" r:id="rId13"/>
    <p:sldId id="330" r:id="rId14"/>
    <p:sldId id="751" r:id="rId15"/>
    <p:sldId id="744" r:id="rId16"/>
    <p:sldId id="745" r:id="rId17"/>
    <p:sldId id="752" r:id="rId18"/>
    <p:sldId id="755" r:id="rId19"/>
    <p:sldId id="323" r:id="rId20"/>
    <p:sldId id="746" r:id="rId21"/>
    <p:sldId id="735" r:id="rId22"/>
    <p:sldId id="420" r:id="rId23"/>
    <p:sldId id="730" r:id="rId24"/>
    <p:sldId id="734" r:id="rId25"/>
    <p:sldId id="728" r:id="rId26"/>
    <p:sldId id="731" r:id="rId27"/>
    <p:sldId id="732" r:id="rId28"/>
    <p:sldId id="733" r:id="rId29"/>
    <p:sldId id="748" r:id="rId30"/>
    <p:sldId id="736" r:id="rId31"/>
    <p:sldId id="749" r:id="rId32"/>
    <p:sldId id="739" r:id="rId33"/>
    <p:sldId id="740" r:id="rId34"/>
    <p:sldId id="741" r:id="rId35"/>
    <p:sldId id="753" r:id="rId36"/>
    <p:sldId id="754" r:id="rId37"/>
    <p:sldId id="743" r:id="rId38"/>
    <p:sldId id="747" r:id="rId39"/>
    <p:sldId id="3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Bibbey" initials="LB" lastIdx="1" clrIdx="0">
    <p:extLst>
      <p:ext uri="{19B8F6BF-5375-455C-9EA6-DF929625EA0E}">
        <p15:presenceInfo xmlns:p15="http://schemas.microsoft.com/office/powerpoint/2012/main" userId="e15caaec114bc0c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F75"/>
    <a:srgbClr val="115076"/>
    <a:srgbClr val="E87D1E"/>
    <a:srgbClr val="EE6000"/>
    <a:srgbClr val="FCECE8"/>
    <a:srgbClr val="FBF0D5"/>
    <a:srgbClr val="F8D7CD"/>
    <a:srgbClr val="E3EAFD"/>
    <a:srgbClr val="DAA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3970" autoAdjust="0"/>
  </p:normalViewPr>
  <p:slideViewPr>
    <p:cSldViewPr snapToGrid="0">
      <p:cViewPr varScale="1">
        <p:scale>
          <a:sx n="69" d="100"/>
          <a:sy n="69" d="100"/>
        </p:scale>
        <p:origin x="105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9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Chloé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Motard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speaker feedback provided by 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Brichory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With</a:t>
            </a:r>
            <a:r>
              <a:rPr lang="en-GB" b="0" baseline="0" dirty="0"/>
              <a:t> thanks to Rachel Hawkes and Emma Marsden for their input on the lesson material.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SSC </a:t>
            </a:r>
            <a:r>
              <a:rPr lang="en-GB" b="1" dirty="0"/>
              <a:t>[e] and [ê/è]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Learning to differentiate between the two sounds to prepare for learning </a:t>
            </a:r>
            <a:r>
              <a:rPr lang="en-GB" b="0" i="1" dirty="0" err="1"/>
              <a:t>tu</a:t>
            </a:r>
            <a:r>
              <a:rPr lang="en-GB" b="0" i="1" dirty="0"/>
              <a:t> as</a:t>
            </a:r>
            <a:r>
              <a:rPr lang="en-GB" b="0" dirty="0"/>
              <a:t>, </a:t>
            </a:r>
            <a:r>
              <a:rPr lang="en-GB" b="0" i="1" dirty="0"/>
              <a:t>il/</a:t>
            </a:r>
            <a:r>
              <a:rPr lang="en-GB" b="0" i="1" dirty="0" err="1"/>
              <a:t>elle</a:t>
            </a:r>
            <a:r>
              <a:rPr lang="en-GB" b="0" i="1" dirty="0"/>
              <a:t>/on a </a:t>
            </a:r>
            <a:r>
              <a:rPr lang="en-GB" b="0" dirty="0"/>
              <a:t>and </a:t>
            </a:r>
            <a:r>
              <a:rPr lang="en-GB" b="0" i="1" dirty="0" err="1"/>
              <a:t>tu</a:t>
            </a:r>
            <a:r>
              <a:rPr lang="en-GB" b="0" i="1" dirty="0"/>
              <a:t> es</a:t>
            </a:r>
            <a:r>
              <a:rPr lang="en-GB" b="0" dirty="0"/>
              <a:t>, </a:t>
            </a:r>
            <a:r>
              <a:rPr lang="en-GB" b="0" i="1" dirty="0"/>
              <a:t>il/</a:t>
            </a:r>
            <a:r>
              <a:rPr lang="en-GB" b="0" i="1" dirty="0" err="1"/>
              <a:t>elle</a:t>
            </a:r>
            <a:r>
              <a:rPr lang="en-GB" b="0" i="1" dirty="0"/>
              <a:t>/on </a:t>
            </a:r>
            <a:r>
              <a:rPr lang="en-GB" b="0" i="1" dirty="0" err="1"/>
              <a:t>est</a:t>
            </a: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 of –er verbs taking </a:t>
            </a:r>
            <a:r>
              <a:rPr lang="en-GB" b="0" i="1" dirty="0" err="1">
                <a:latin typeface="Century Gothic" panose="020B0502020202020204" pitchFamily="34" charset="0"/>
              </a:rPr>
              <a:t>être</a:t>
            </a:r>
            <a:r>
              <a:rPr lang="en-GB" b="0" i="0" dirty="0">
                <a:latin typeface="Century Gothic" panose="020B0502020202020204" pitchFamily="34" charset="0"/>
              </a:rPr>
              <a:t> in the perfect tense (singular)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apprendre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commencer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nourrir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[1251],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préparer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[368],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proposer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[338],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rester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[100],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elle sait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 veux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l'Algérie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amie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l'autobus (m)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[4216],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banque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café1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[1886],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cours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cuisine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[2618],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cuisine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[2618],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l'Écosse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l'église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[1782],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fête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[1490],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l'hiver (m)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[1586],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l'hôtel (m)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[1774],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jardin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[2284],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jour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matin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[442],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mère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[645],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minute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[375],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musée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[2216],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oiseaux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[2435],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parc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[1240],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parents (m pl)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[546],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passé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[501],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père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[569],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peu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[91],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piano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[4967],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repas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[2948],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réveillon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saison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temps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thé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[3517],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tradition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[1371],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viande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[2625],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vélo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[4594],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voiture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[881],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dernier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intéressante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[1244],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nationale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premier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suisse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[2241],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aujourd’hui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[233],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 revoir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beaucoup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[150],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chez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[206],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déjà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douze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[1664],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retard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[7/1278],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en2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ici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parce que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Paris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 encore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[18/51],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salut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[2205],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seize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[3285],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treize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[3245],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trois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[115],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vingt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[1273]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Lonsdale,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2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Introduction of –er verbs taking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1" dirty="0">
                <a:latin typeface="Century Gothic" panose="020B0502020202020204" pitchFamily="34" charset="0"/>
              </a:rPr>
              <a:t> </a:t>
            </a:r>
            <a:r>
              <a:rPr lang="en-US" b="0" i="0" dirty="0">
                <a:latin typeface="Century Gothic" panose="020B0502020202020204" pitchFamily="34" charset="0"/>
              </a:rPr>
              <a:t>in the perfect tense</a:t>
            </a:r>
            <a:endParaRPr lang="en-US" b="1" i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explanations and examples.</a:t>
            </a:r>
          </a:p>
          <a:p>
            <a:r>
              <a:rPr lang="en-US" b="0" dirty="0"/>
              <a:t>2. Ensure understanding.</a:t>
            </a:r>
          </a:p>
          <a:p>
            <a:endParaRPr lang="en-US" b="0" dirty="0"/>
          </a:p>
          <a:p>
            <a:r>
              <a:rPr lang="en-US" b="0" dirty="0"/>
              <a:t>N.B. The translation of </a:t>
            </a:r>
            <a:r>
              <a:rPr lang="en-US" b="0" i="1" dirty="0"/>
              <a:t>on</a:t>
            </a:r>
            <a:r>
              <a:rPr lang="en-US" b="0" i="0" dirty="0"/>
              <a:t> as ‘we’ will be addressed in 9.2.1.3 to go with other plural forms and the appropriate past participle agreements.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Aural recognition of the perfect tense with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in the first and third person singular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buttons on the left to play audio with [je] or [</a:t>
            </a:r>
            <a:r>
              <a:rPr lang="en-US" b="0" dirty="0" err="1"/>
              <a:t>elle</a:t>
            </a:r>
            <a:r>
              <a:rPr lang="en-US" b="0" dirty="0"/>
              <a:t>] missing.</a:t>
            </a:r>
          </a:p>
          <a:p>
            <a:r>
              <a:rPr lang="en-US" b="0" dirty="0"/>
              <a:t>2. Students tick Amir or </a:t>
            </a:r>
            <a:r>
              <a:rPr lang="en-US" b="0" dirty="0" err="1"/>
              <a:t>Océane</a:t>
            </a:r>
            <a:r>
              <a:rPr lang="en-US" b="0" dirty="0"/>
              <a:t>.</a:t>
            </a:r>
          </a:p>
          <a:p>
            <a:r>
              <a:rPr lang="en-US" b="0" dirty="0"/>
              <a:t>3. Click to play audio again.</a:t>
            </a:r>
          </a:p>
          <a:p>
            <a:r>
              <a:rPr lang="en-US" b="0" dirty="0"/>
              <a:t>4. Students note the English for each activity.</a:t>
            </a:r>
          </a:p>
          <a:p>
            <a:r>
              <a:rPr lang="en-US" b="0" dirty="0"/>
              <a:t>5. Click to reveal answers.</a:t>
            </a:r>
          </a:p>
          <a:p>
            <a:r>
              <a:rPr lang="en-US" b="0" dirty="0"/>
              <a:t>6. Click buttons on the right to play full audio.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suis allé à la fête d’une amie.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[Elle] est allée à la fête aussi.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[Elle] est arrivée en vélo.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suis allé au supermarché.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[Elle] est arrivée tôt.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suis arrivé en retard.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[Elle] est restée dans la cuisine.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suis allé au jardin.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73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 [slide 1/3]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recognition of singular forms of –er verbs that take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in the perfect tense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write 1-8 and write </a:t>
            </a:r>
            <a:r>
              <a:rPr lang="en-US" b="0" i="1" dirty="0"/>
              <a:t>je, </a:t>
            </a:r>
            <a:r>
              <a:rPr lang="en-US" b="0" i="1" dirty="0" err="1"/>
              <a:t>tu</a:t>
            </a:r>
            <a:r>
              <a:rPr lang="en-US" b="0" i="0" dirty="0"/>
              <a:t>, or </a:t>
            </a:r>
            <a:r>
              <a:rPr lang="en-US" b="0" i="1" dirty="0" err="1"/>
              <a:t>elle</a:t>
            </a:r>
            <a:r>
              <a:rPr lang="en-US" b="0" i="0" dirty="0"/>
              <a:t>.</a:t>
            </a:r>
            <a:endParaRPr lang="en-US" b="0" dirty="0"/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Students answer questions in English from slide 13.</a:t>
            </a:r>
          </a:p>
          <a:p>
            <a:r>
              <a:rPr lang="en-US" b="0" dirty="0"/>
              <a:t>4. Check answers on slide 14.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10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 [slide 2/3]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03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 [slide 3/3]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9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production of singular forms of –er verbs taking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in the perfect tense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translate the verbs into French.</a:t>
            </a:r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Ensure understanding of feminine agreement of past participles.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 err="1"/>
              <a:t>verbe</a:t>
            </a:r>
            <a:r>
              <a:rPr lang="en-GB" baseline="0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48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 [slide 1/2]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singular forms of verbs that take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and </a:t>
            </a:r>
            <a:r>
              <a:rPr lang="en-US" b="0" i="1" dirty="0" err="1">
                <a:latin typeface="Century Gothic" panose="020B0502020202020204" pitchFamily="34" charset="0"/>
              </a:rPr>
              <a:t>avoir</a:t>
            </a:r>
            <a:r>
              <a:rPr lang="en-US" b="0" i="0" dirty="0">
                <a:latin typeface="Century Gothic" panose="020B0502020202020204" pitchFamily="34" charset="0"/>
              </a:rPr>
              <a:t> in the perfect tense.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Print the role cards from side 17.</a:t>
            </a:r>
          </a:p>
          <a:p>
            <a:pPr marL="228600" indent="-228600">
              <a:buAutoNum type="arabicPeriod"/>
            </a:pPr>
            <a:r>
              <a:rPr lang="en-US" b="0" dirty="0"/>
              <a:t>Model the task using the example on this slide.</a:t>
            </a:r>
          </a:p>
          <a:p>
            <a:pPr marL="228600" indent="-228600">
              <a:buAutoNum type="arabicPeriod"/>
            </a:pPr>
            <a:r>
              <a:rPr lang="en-US" b="0" dirty="0"/>
              <a:t>Students ask each other questions to find the information required.</a:t>
            </a:r>
          </a:p>
          <a:p>
            <a:pPr marL="228600" indent="-228600">
              <a:buAutoNum type="arabicPeriod"/>
            </a:pPr>
            <a:r>
              <a:rPr lang="en-US" b="0" dirty="0"/>
              <a:t>Students make notes on each other’s answers.</a:t>
            </a:r>
          </a:p>
          <a:p>
            <a:pPr marL="228600" indent="-228600">
              <a:buAutoNum type="arabicPeriod"/>
            </a:pPr>
            <a:r>
              <a:rPr lang="en-US" b="0" dirty="0"/>
              <a:t>Suggested answers are provided on slide 18.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63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ROLECARDS FOR PRINTING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2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SUGGESTED ANSWERS [slide 2/2]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82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Chloé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Motard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speaker feedback provided by 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Brichory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With</a:t>
            </a:r>
            <a:r>
              <a:rPr lang="en-GB" b="0" baseline="0" dirty="0"/>
              <a:t> thanks to Rachel Hawkes and Emma Marsden for their input on the lesson material.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2):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SSC </a:t>
            </a:r>
            <a:r>
              <a:rPr lang="en-GB" b="1" dirty="0"/>
              <a:t>[e] and [ê/è]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–er verbs taking </a:t>
            </a:r>
            <a:r>
              <a:rPr lang="en-GB" b="0" i="1" dirty="0" err="1">
                <a:latin typeface="Century Gothic" panose="020B0502020202020204" pitchFamily="34" charset="0"/>
              </a:rPr>
              <a:t>être</a:t>
            </a:r>
            <a:r>
              <a:rPr lang="en-GB" b="0" i="0" dirty="0">
                <a:latin typeface="Century Gothic" panose="020B0502020202020204" pitchFamily="34" charset="0"/>
              </a:rPr>
              <a:t> in the perfect tense (singular)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apprendre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commencer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nourrir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[1251],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préparer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[368],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proposer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[338],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rester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[100],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elle sait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 veux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l'Algérie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amie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l'autobus (m)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[4216],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banque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café1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[1886],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cours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cuisine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[2618],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cuisine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[2618],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l'Écosse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l'église (f)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[1782],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fête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[1490],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l'hiver (m)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[1586],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l'hôtel (m)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[1774],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jardin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[2284],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jour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matin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[442],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mère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[645],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minute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[375],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musée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[2216],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oiseaux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[2435],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parc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[1240],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parents (m pl)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[546],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passé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[501],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père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[569],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peu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[91],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piano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[4967],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repas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[2948],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réveillon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saison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temps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[65],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thé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[3517],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tradition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[1371],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viande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[2625],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vélo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[4594],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 voiture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[881],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dernier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[87],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intéressante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[1244],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nationale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premier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suisse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[2241],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aujourd’hui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[233],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 revoir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[1274],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beaucoup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[150],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chez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[206],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déjà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[58],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douze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[1664],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retard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[7/1278],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en2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ici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[167],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parce que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Paris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[N/A],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 encore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[18/51],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salut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[2205],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seize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[3285],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treize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[3245],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trois </a:t>
            </a:r>
            <a:r>
              <a:rPr lang="fr-F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[115], </a:t>
            </a:r>
            <a:r>
              <a:rPr lang="fr-F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vingt 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[1273]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Lonsdale,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8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10 minutes</a:t>
            </a:r>
            <a:br>
              <a:rPr lang="en-GB" b="0" dirty="0"/>
            </a:br>
            <a:br>
              <a:rPr lang="en-GB" b="1" dirty="0"/>
            </a:br>
            <a:r>
              <a:rPr lang="en-GB" b="1" dirty="0"/>
              <a:t>Aims: </a:t>
            </a:r>
            <a:br>
              <a:rPr lang="en-GB" b="1" dirty="0"/>
            </a:br>
            <a:r>
              <a:rPr lang="en-GB" b="0" dirty="0"/>
              <a:t>i) to review the homework task set last week</a:t>
            </a:r>
            <a:r>
              <a:rPr lang="en-GB" b="0" baseline="0" dirty="0"/>
              <a:t> (9.2.1.1).</a:t>
            </a:r>
            <a:endParaRPr lang="en-GB" b="0" dirty="0"/>
          </a:p>
          <a:p>
            <a:pPr marL="0" indent="0">
              <a:buFont typeface="+mj-lt"/>
              <a:buNone/>
            </a:pPr>
            <a:r>
              <a:rPr lang="en-GB" b="0" dirty="0"/>
              <a:t>ii) to develop fluency in decoding by reading aloud the student versions.</a:t>
            </a:r>
            <a:br>
              <a:rPr lang="en-GB" b="0" dirty="0"/>
            </a:br>
            <a:r>
              <a:rPr lang="en-GB" b="0" dirty="0"/>
              <a:t>iii) to listen attentively, noting differences in the original text.</a:t>
            </a:r>
            <a:br>
              <a:rPr lang="en-GB" b="0" dirty="0"/>
            </a:br>
            <a:r>
              <a:rPr lang="en-GB" b="0" dirty="0"/>
              <a:t>iv) to make judgements about the replacements made by a peer, and engage in peer feedback.</a:t>
            </a:r>
          </a:p>
          <a:p>
            <a:pPr marL="228600" indent="-228600">
              <a:buFont typeface="+mj-lt"/>
              <a:buAutoNum type="arabicPeriod"/>
            </a:pPr>
            <a:endParaRPr lang="en-GB" b="0" dirty="0"/>
          </a:p>
          <a:p>
            <a:pPr marL="0" indent="0">
              <a:buFont typeface="+mj-lt"/>
              <a:buNone/>
            </a:pPr>
            <a:r>
              <a:rPr lang="en-GB" b="1" dirty="0"/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Student A reads his/her adapted homework text. 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Student B follows along with the original and makes a note of any substituted words s/he hears (on his/her copy of the homework sheet)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Swap roles.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Compare and contrast the two versions. Scrutinise any differences and offer opinions about the correctness of the choices.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On successive clicks the bold words replaced with the appropriate substitute word. </a:t>
            </a:r>
            <a:endParaRPr lang="en-GB" baseline="0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Note that sometimes changes are needed to other words in the sentence.  All of these changes revisit previously taught grammar, which teachers can elicit and/or explain as needed.</a:t>
            </a:r>
            <a:r>
              <a:rPr lang="en-GB" baseline="0" dirty="0"/>
              <a:t> 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Note that alternative substitutions are possible.  Teachers should make this clear and elicit students’ suggestions.</a:t>
            </a:r>
          </a:p>
          <a:p>
            <a:br>
              <a:rPr lang="en-GB" dirty="0"/>
            </a:br>
            <a:r>
              <a:rPr lang="en-GB" b="1" i="1" dirty="0"/>
              <a:t>Note: </a:t>
            </a:r>
            <a:r>
              <a:rPr lang="en-GB" dirty="0"/>
              <a:t>the HW task set a time limit and asked students to try to replace at least ten of the words, so it’s to be expected that they might not have got them all.  </a:t>
            </a:r>
          </a:p>
          <a:p>
            <a:endParaRPr lang="en-GB" dirty="0"/>
          </a:p>
          <a:p>
            <a:pPr algn="l"/>
            <a:r>
              <a:rPr lang="en-GB" b="1" dirty="0"/>
              <a:t>Word frequency of cognates used </a:t>
            </a:r>
            <a:r>
              <a:rPr lang="en-GB" b="1" baseline="0" dirty="0"/>
              <a:t>(1 is the most frequent word in French):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version [1165];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différence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[738]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Lonsdale,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97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[a]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mimic</a:t>
            </a:r>
            <a:r>
              <a:rPr lang="en-GB" b="0" baseline="0" dirty="0"/>
              <a:t> an animal’s motion, perhaps holding ones arms and hands close to the chest as ‘paws’.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[a]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animal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sz="1200" b="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animal </a:t>
            </a:r>
            <a:r>
              <a:rPr lang="en-GB" baseline="0" dirty="0"/>
              <a:t>[1002]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829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[ê/è]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baseline="0" dirty="0" err="1"/>
              <a:t>ê</a:t>
            </a:r>
            <a:r>
              <a:rPr lang="en-GB" b="1" baseline="0" dirty="0"/>
              <a:t>/</a:t>
            </a:r>
            <a:r>
              <a:rPr lang="en-GB" b="1" baseline="0" dirty="0" err="1"/>
              <a:t>è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tête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dirty="0"/>
              <a:t>to point to one’s 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tête </a:t>
            </a:r>
            <a:r>
              <a:rPr lang="en-GB" baseline="0" dirty="0"/>
              <a:t>[343].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66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to hear the native speaker, then students repeat.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</a:t>
            </a:r>
          </a:p>
          <a:p>
            <a:pPr marL="228600" indent="-228600">
              <a:buAutoNum type="arabicPeriod"/>
            </a:pPr>
            <a:r>
              <a:rPr lang="en-US" b="0" dirty="0"/>
              <a:t>Il/</a:t>
            </a:r>
            <a:r>
              <a:rPr lang="en-US" b="0" dirty="0" err="1"/>
              <a:t>elle</a:t>
            </a:r>
            <a:r>
              <a:rPr lang="en-US" b="0" dirty="0"/>
              <a:t>/on a</a:t>
            </a:r>
          </a:p>
          <a:p>
            <a:pPr marL="228600" indent="-228600">
              <a:buAutoNum type="arabicPeriod"/>
            </a:pPr>
            <a:r>
              <a:rPr lang="en-US" b="0" dirty="0"/>
              <a:t>Tu es</a:t>
            </a:r>
          </a:p>
          <a:p>
            <a:pPr marL="228600" indent="-228600">
              <a:buAutoNum type="arabicPeriod"/>
            </a:pPr>
            <a:r>
              <a:rPr lang="en-US" b="0" dirty="0"/>
              <a:t>Il/</a:t>
            </a:r>
            <a:r>
              <a:rPr lang="en-US" b="0" dirty="0" err="1"/>
              <a:t>elle</a:t>
            </a:r>
            <a:r>
              <a:rPr lang="en-US" b="0" dirty="0"/>
              <a:t>/on </a:t>
            </a:r>
            <a:r>
              <a:rPr lang="en-US" b="0" dirty="0" err="1"/>
              <a:t>est</a:t>
            </a:r>
            <a:endParaRPr lang="en-GB" b="1" dirty="0"/>
          </a:p>
          <a:p>
            <a:pPr marL="228600" indent="-228600">
              <a:buAutoNum type="arabicPeriod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35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minutes. Slide 1/4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Explain that students will hear complete sentences, which include either </a:t>
            </a:r>
            <a:r>
              <a:rPr lang="en-US" b="0" i="1" dirty="0"/>
              <a:t>a</a:t>
            </a:r>
            <a:r>
              <a:rPr lang="en-US" b="0" dirty="0"/>
              <a:t>, </a:t>
            </a:r>
            <a:r>
              <a:rPr lang="en-US" b="0" i="1" dirty="0"/>
              <a:t>as</a:t>
            </a:r>
            <a:r>
              <a:rPr lang="en-US" b="0" dirty="0"/>
              <a:t>, </a:t>
            </a:r>
            <a:r>
              <a:rPr lang="en-US" b="0" i="1" dirty="0"/>
              <a:t>es</a:t>
            </a:r>
            <a:r>
              <a:rPr lang="en-US" b="0" dirty="0"/>
              <a:t> or </a:t>
            </a:r>
            <a:r>
              <a:rPr lang="en-US" b="0" i="1" dirty="0" err="1"/>
              <a:t>est</a:t>
            </a:r>
            <a:r>
              <a:rPr lang="en-US" b="0" dirty="0"/>
              <a:t>, and that the final part of each sentence is beeped out.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above the images to hear the beeped out sentences.</a:t>
            </a:r>
          </a:p>
          <a:p>
            <a:pPr marL="228600" indent="-228600">
              <a:buAutoNum type="arabicPeriod"/>
            </a:pPr>
            <a:r>
              <a:rPr lang="en-US" b="0" dirty="0"/>
              <a:t>Students decide whether they hear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 for each one.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Students then decide which sentence ending best fits with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 that they heard.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to reveal if their answer is correct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on the number next to the option boxes to hear the complete sentences, asking students to repeat what they hear.</a:t>
            </a:r>
          </a:p>
          <a:p>
            <a:pPr marL="228600" indent="-228600">
              <a:buAutoNum type="arabicPeriod"/>
            </a:pPr>
            <a:endParaRPr lang="en-US" sz="1200" b="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es belle.</a:t>
            </a:r>
          </a:p>
          <a:p>
            <a:pPr marL="228600" indent="-228600">
              <a:buAutoNum type="arabicPeriod"/>
            </a:pPr>
            <a:r>
              <a:rPr lang="en-US" b="0" dirty="0"/>
              <a:t>Il </a:t>
            </a:r>
            <a:r>
              <a:rPr lang="en-US" b="0" dirty="0" err="1"/>
              <a:t>est</a:t>
            </a:r>
            <a:r>
              <a:rPr lang="en-US" b="0" dirty="0"/>
              <a:t> </a:t>
            </a:r>
            <a:r>
              <a:rPr lang="en-US" b="0" dirty="0" err="1"/>
              <a:t>ennuyeux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>
                <a:latin typeface="Century Gothic" panose="020B0502020202020204" pitchFamily="34" charset="0"/>
              </a:rPr>
              <a:t>ennuyer</a:t>
            </a:r>
            <a:r>
              <a:rPr lang="en-GB" b="0" baseline="0" dirty="0"/>
              <a:t> [3480],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228600" indent="-228600">
              <a:buAutoNum type="arabicPeriod"/>
            </a:pPr>
            <a:endParaRPr lang="en-US" sz="1200" b="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31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2/4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Elle a un chat.</a:t>
            </a:r>
          </a:p>
          <a:p>
            <a:pPr marL="228600" indent="-228600">
              <a:buAutoNum type="arabicPeriod"/>
            </a:pPr>
            <a:r>
              <a:rPr lang="en-US" b="0" dirty="0"/>
              <a:t>Mon chat </a:t>
            </a:r>
            <a:r>
              <a:rPr lang="en-US" b="0" dirty="0" err="1"/>
              <a:t>est</a:t>
            </a:r>
            <a:r>
              <a:rPr lang="en-US" b="0" dirty="0"/>
              <a:t> </a:t>
            </a:r>
            <a:r>
              <a:rPr lang="en-US" b="0" dirty="0" err="1"/>
              <a:t>gentil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>
                <a:latin typeface="Century Gothic" panose="020B0502020202020204" pitchFamily="34" charset="0"/>
              </a:rPr>
              <a:t>souris</a:t>
            </a:r>
            <a:r>
              <a:rPr lang="en-GB" b="0" baseline="0" dirty="0"/>
              <a:t> [4328],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47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3/4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 un </a:t>
            </a:r>
            <a:r>
              <a:rPr lang="en-US" b="0" dirty="0" err="1"/>
              <a:t>chien</a:t>
            </a:r>
            <a:r>
              <a:rPr lang="en-US" b="0" dirty="0"/>
              <a:t>?</a:t>
            </a:r>
          </a:p>
          <a:p>
            <a:pPr marL="228600" indent="-228600">
              <a:buAutoNum type="arabicPeriod"/>
            </a:pPr>
            <a:r>
              <a:rPr lang="en-US" b="0" dirty="0" err="1"/>
              <a:t>Oui</a:t>
            </a:r>
            <a:r>
              <a:rPr lang="en-US" b="0" dirty="0"/>
              <a:t>, il </a:t>
            </a:r>
            <a:r>
              <a:rPr lang="en-US" b="0" dirty="0" err="1"/>
              <a:t>est</a:t>
            </a:r>
            <a:r>
              <a:rPr lang="en-US" b="0" dirty="0"/>
              <a:t> </a:t>
            </a:r>
            <a:r>
              <a:rPr lang="en-US" b="0" dirty="0" err="1"/>
              <a:t>amusant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unknown words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="0" baseline="0" dirty="0" err="1">
                <a:latin typeface="Century Gothic" panose="020B0502020202020204" pitchFamily="34" charset="0"/>
              </a:rPr>
              <a:t>nez</a:t>
            </a:r>
            <a:r>
              <a:rPr lang="en-GB" b="0" baseline="0" dirty="0">
                <a:latin typeface="Century Gothic" panose="020B0502020202020204" pitchFamily="34" charset="0"/>
              </a:rPr>
              <a:t> [2661]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C0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cognates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="0" baseline="0" dirty="0">
                <a:latin typeface="Century Gothic" panose="020B0502020202020204" pitchFamily="34" charset="0"/>
              </a:rPr>
              <a:t>amuser [2538]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90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4/4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On </a:t>
            </a:r>
            <a:r>
              <a:rPr lang="en-US" b="0" dirty="0" err="1"/>
              <a:t>est</a:t>
            </a:r>
            <a:r>
              <a:rPr lang="en-US" b="0" dirty="0"/>
              <a:t> ensemble</a:t>
            </a:r>
          </a:p>
          <a:p>
            <a:pPr marL="228600" indent="-228600">
              <a:buAutoNum type="arabicPeriod"/>
            </a:pPr>
            <a:r>
              <a:rPr lang="en-US" b="0" dirty="0"/>
              <a:t>Non, on </a:t>
            </a:r>
            <a:r>
              <a:rPr lang="en-US" b="0" dirty="0" err="1"/>
              <a:t>n’est</a:t>
            </a:r>
            <a:r>
              <a:rPr lang="en-US" b="0" dirty="0"/>
              <a:t> pas ensemble!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602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explain word patterns using the circumflex (using cross-curricular references to Shakespeare and the Latin origins of some European languages)</a:t>
            </a:r>
          </a:p>
          <a:p>
            <a:endParaRPr lang="en-US" b="1" dirty="0"/>
          </a:p>
          <a:p>
            <a:r>
              <a:rPr lang="en-US" b="1" dirty="0"/>
              <a:t>Procedure: </a:t>
            </a:r>
          </a:p>
          <a:p>
            <a:pPr marL="228600" indent="-228600">
              <a:buAutoNum type="arabicPeriod"/>
            </a:pPr>
            <a:r>
              <a:rPr lang="en-US" b="0" dirty="0"/>
              <a:t>Click through the script, pointing out the Latin roots of the words.</a:t>
            </a:r>
          </a:p>
          <a:p>
            <a:pPr marL="228600" indent="-228600">
              <a:buAutoNum type="arabicPeriod"/>
            </a:pPr>
            <a:r>
              <a:rPr lang="en-US" b="0" dirty="0"/>
              <a:t>Put the question to the class: which letter in ‘tempest’ has been removed to make the French form?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>
                <a:latin typeface="Century Gothic" panose="020B0502020202020204" pitchFamily="34" charset="0"/>
              </a:rPr>
              <a:t>tempête</a:t>
            </a:r>
            <a:r>
              <a:rPr lang="en-GB" b="0" baseline="0" dirty="0"/>
              <a:t> [2695], </a:t>
            </a:r>
            <a:r>
              <a:rPr lang="en-GB" b="0" baseline="0" dirty="0" err="1"/>
              <a:t>circonflexe</a:t>
            </a:r>
            <a:r>
              <a:rPr lang="en-GB" b="0" baseline="0" dirty="0"/>
              <a:t> [&gt;5000], accent [1694]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3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Slide 1 of 2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For students to </a:t>
            </a:r>
            <a:r>
              <a:rPr lang="en-US" b="0" dirty="0" err="1"/>
              <a:t>practise</a:t>
            </a:r>
            <a:r>
              <a:rPr lang="en-US" b="0" dirty="0"/>
              <a:t> applying their knowledge of circumflex word patterns to work out French&lt;&gt;English translations.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to reveal the words to be translated.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Ask the students to translate into English or French (using whiteboards would be effective for AfL here).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to reveal the answers.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to reveal the note about the spelling of cognates, connecting with rules they have learned about SFC.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104F75"/>
                </a:solidFill>
                <a:latin typeface="Century Gothic" panose="020F0302020204030204"/>
              </a:rPr>
              <a:t>quête [2672], conquête [3177], h</a:t>
            </a:r>
            <a:r>
              <a:rPr lang="fr-FR" sz="1200" dirty="0">
                <a:solidFill>
                  <a:srgbClr val="EE6000"/>
                </a:solidFill>
                <a:latin typeface="Century Gothic" panose="020F0302020204030204"/>
              </a:rPr>
              <a:t>ô</a:t>
            </a:r>
            <a:r>
              <a:rPr lang="fr-FR" sz="1200" dirty="0">
                <a:solidFill>
                  <a:srgbClr val="104F75"/>
                </a:solidFill>
                <a:latin typeface="Century Gothic" panose="020F0302020204030204"/>
              </a:rPr>
              <a:t>te/</a:t>
            </a:r>
            <a:r>
              <a:rPr lang="fr-FR" sz="1200" dirty="0" err="1">
                <a:solidFill>
                  <a:srgbClr val="104F75"/>
                </a:solidFill>
                <a:latin typeface="Century Gothic" panose="020F0302020204030204"/>
              </a:rPr>
              <a:t>h</a:t>
            </a:r>
            <a:r>
              <a:rPr lang="fr-FR" sz="1200" dirty="0" err="1">
                <a:solidFill>
                  <a:srgbClr val="EE6000"/>
                </a:solidFill>
                <a:latin typeface="Century Gothic" panose="020F0302020204030204"/>
              </a:rPr>
              <a:t>ô</a:t>
            </a:r>
            <a:r>
              <a:rPr lang="en-GB" b="0" baseline="0" dirty="0" err="1"/>
              <a:t>tesse</a:t>
            </a:r>
            <a:r>
              <a:rPr lang="en-GB" b="0" baseline="0" dirty="0"/>
              <a:t> [3780]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93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Slide 2 of 2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This slide contains an extra challenge: Click to reveal the beast’s question and put it to the students (again, a whiteboard would be useful here).</a:t>
            </a:r>
          </a:p>
          <a:p>
            <a:pPr marL="228600" indent="-228600">
              <a:buAutoNum type="arabicPeriod"/>
            </a:pPr>
            <a:r>
              <a:rPr lang="en-US" sz="1200" b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Click to reveal the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bête [2591]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04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 [2 slides]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[e]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dirty="0"/>
              <a:t>to</a:t>
            </a:r>
            <a:r>
              <a:rPr lang="en-GB" b="0" baseline="0" dirty="0"/>
              <a:t> </a:t>
            </a:r>
            <a:r>
              <a:rPr lang="en-GB" b="0" dirty="0"/>
              <a:t>point to oneself.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je </a:t>
            </a:r>
            <a:r>
              <a:rPr lang="en-GB" baseline="0" dirty="0"/>
              <a:t>[22]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00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Recap of singular forms of –er verbs taking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in the perfect tense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explanations and examples.</a:t>
            </a:r>
          </a:p>
          <a:p>
            <a:r>
              <a:rPr lang="en-US" b="0" dirty="0"/>
              <a:t>2.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Aural recognition of verbs taking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in the perfect tense contrasted with verbs taking </a:t>
            </a:r>
            <a:r>
              <a:rPr lang="en-US" b="0" i="1" dirty="0" err="1">
                <a:latin typeface="Century Gothic" panose="020B0502020202020204" pitchFamily="34" charset="0"/>
              </a:rPr>
              <a:t>avoir</a:t>
            </a:r>
            <a:r>
              <a:rPr lang="en-US" b="0" i="1" dirty="0">
                <a:latin typeface="Century Gothic" panose="020B0502020202020204" pitchFamily="34" charset="0"/>
              </a:rPr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buttons on left to play audio.</a:t>
            </a:r>
          </a:p>
          <a:p>
            <a:r>
              <a:rPr lang="en-US" b="0" dirty="0"/>
              <a:t>2. Students choose the correct verb to follow they auxiliary they hear.</a:t>
            </a:r>
          </a:p>
          <a:p>
            <a:r>
              <a:rPr lang="en-US" b="0" dirty="0"/>
              <a:t>3. Click to reveal answers.</a:t>
            </a:r>
          </a:p>
          <a:p>
            <a:r>
              <a:rPr lang="en-US" b="0" dirty="0"/>
              <a:t>4. Click buttons on right to play full audio.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Salut, Abdel ! </a:t>
            </a:r>
            <a:r>
              <a:rPr lang="fr-FR" sz="1200" dirty="0">
                <a:solidFill>
                  <a:srgbClr val="FF0000"/>
                </a:solidFill>
              </a:rPr>
              <a:t>Tu as [célébré]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le réveillon algérien avec ta famille ?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rgbClr val="00B050"/>
                </a:solidFill>
              </a:rPr>
              <a:t>Tu es [resté]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la maison…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…ou </a:t>
            </a:r>
            <a:r>
              <a:rPr lang="fr-FR" sz="1200" dirty="0">
                <a:solidFill>
                  <a:srgbClr val="00B050"/>
                </a:solidFill>
                <a:latin typeface="Century Gothic" panose="020B0502020202020204" pitchFamily="34" charset="0"/>
              </a:rPr>
              <a:t>tu es [allé] en ville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avec tes amis ?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Tu as [mangé]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bon repas ?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rgbClr val="00B050"/>
                </a:solidFill>
                <a:latin typeface="Century Gothic" panose="020B0502020202020204" pitchFamily="34" charset="0"/>
              </a:rPr>
              <a:t>Tu es [allé] à des cours de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cuisine à l’université !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Tu as [préparé]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 repas ?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rgbClr val="00B050"/>
                </a:solidFill>
                <a:latin typeface="Century Gothic" panose="020B0502020202020204" pitchFamily="34" charset="0"/>
              </a:rPr>
              <a:t>Tu es [arrivé]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 train…</a:t>
            </a:r>
          </a:p>
          <a:p>
            <a:pPr marL="228600" indent="-228600" algn="l">
              <a:buFont typeface="+mj-lt"/>
              <a:buAutoNum type="arabicPeriod"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…ou </a:t>
            </a:r>
            <a:r>
              <a:rPr lang="fr-FR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tu as [voyagé] </a:t>
            </a:r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 autobus ?</a:t>
            </a:r>
            <a:endParaRPr lang="fr-F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43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recognition of verbs taking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and </a:t>
            </a:r>
            <a:r>
              <a:rPr lang="en-US" b="0" i="1" dirty="0" err="1">
                <a:latin typeface="Century Gothic" panose="020B0502020202020204" pitchFamily="34" charset="0"/>
              </a:rPr>
              <a:t>avoir</a:t>
            </a:r>
            <a:r>
              <a:rPr lang="en-US" b="0" i="0" dirty="0">
                <a:latin typeface="Century Gothic" panose="020B0502020202020204" pitchFamily="34" charset="0"/>
              </a:rPr>
              <a:t> in the perfect tense.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choose the correct verb to go with each auxiliary.</a:t>
            </a:r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Oral translation of text if time allows.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  <a:br>
              <a:rPr lang="en-GB" baseline="0" dirty="0"/>
            </a:br>
            <a:r>
              <a:rPr lang="en-GB" baseline="0" dirty="0" err="1"/>
              <a:t>berb</a:t>
            </a:r>
            <a:r>
              <a:rPr lang="en-GB" baseline="0" dirty="0" err="1">
                <a:latin typeface="Century Gothic" panose="020B0502020202020204" pitchFamily="34" charset="0"/>
              </a:rPr>
              <a:t>ère</a:t>
            </a:r>
            <a:r>
              <a:rPr lang="en-GB" baseline="0" dirty="0">
                <a:latin typeface="Century Gothic" panose="020B0502020202020204" pitchFamily="34" charset="0"/>
              </a:rPr>
              <a:t> [&gt;5000]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89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production of singular forms of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1" dirty="0">
                <a:latin typeface="Century Gothic" panose="020B0502020202020204" pitchFamily="34" charset="0"/>
              </a:rPr>
              <a:t> </a:t>
            </a:r>
            <a:r>
              <a:rPr lang="en-US" b="0" i="0" dirty="0">
                <a:latin typeface="Century Gothic" panose="020B0502020202020204" pitchFamily="34" charset="0"/>
              </a:rPr>
              <a:t>and </a:t>
            </a:r>
            <a:r>
              <a:rPr lang="en-US" b="0" i="1" dirty="0" err="1">
                <a:latin typeface="Century Gothic" panose="020B0502020202020204" pitchFamily="34" charset="0"/>
              </a:rPr>
              <a:t>avoir</a:t>
            </a:r>
            <a:r>
              <a:rPr lang="en-US" b="0" i="0" dirty="0">
                <a:latin typeface="Century Gothic" panose="020B0502020202020204" pitchFamily="34" charset="0"/>
              </a:rPr>
              <a:t> as auxiliaries in the perfect tense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choose the correct auxiliary for each perfect tense verb.</a:t>
            </a:r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Oral translation of text if time allows.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  <a:br>
              <a:rPr lang="en-GB" baseline="0" dirty="0"/>
            </a:br>
            <a:r>
              <a:rPr lang="en-GB" baseline="0" dirty="0" err="1"/>
              <a:t>peuple</a:t>
            </a:r>
            <a:r>
              <a:rPr lang="en-GB" baseline="0" dirty="0"/>
              <a:t> [378], </a:t>
            </a:r>
            <a:r>
              <a:rPr lang="en-GB" baseline="0" dirty="0" err="1"/>
              <a:t>berb</a:t>
            </a:r>
            <a:r>
              <a:rPr lang="en-GB" baseline="0" dirty="0" err="1">
                <a:latin typeface="Century Gothic" panose="020B0502020202020204" pitchFamily="34" charset="0"/>
              </a:rPr>
              <a:t>ère</a:t>
            </a:r>
            <a:r>
              <a:rPr lang="en-GB" baseline="0" dirty="0">
                <a:latin typeface="Century Gothic" panose="020B0502020202020204" pitchFamily="34" charset="0"/>
              </a:rPr>
              <a:t> [&gt;5000], poulet [4222]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262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 [slide 1/2]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of singular forms of verbs that take </a:t>
            </a:r>
            <a:r>
              <a:rPr lang="en-US" b="0" i="1" dirty="0" err="1">
                <a:latin typeface="Century Gothic" panose="020B0502020202020204" pitchFamily="34" charset="0"/>
              </a:rPr>
              <a:t>être</a:t>
            </a:r>
            <a:r>
              <a:rPr lang="en-US" b="0" i="0" dirty="0">
                <a:latin typeface="Century Gothic" panose="020B0502020202020204" pitchFamily="34" charset="0"/>
              </a:rPr>
              <a:t> and </a:t>
            </a:r>
            <a:r>
              <a:rPr lang="en-US" b="0" i="1" dirty="0" err="1">
                <a:latin typeface="Century Gothic" panose="020B0502020202020204" pitchFamily="34" charset="0"/>
              </a:rPr>
              <a:t>avoir</a:t>
            </a:r>
            <a:r>
              <a:rPr lang="en-US" b="0" i="0" dirty="0">
                <a:latin typeface="Century Gothic" panose="020B0502020202020204" pitchFamily="34" charset="0"/>
              </a:rPr>
              <a:t> in the perfect tense.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Print the role cards from side 35.</a:t>
            </a:r>
          </a:p>
          <a:p>
            <a:pPr marL="228600" indent="-228600">
              <a:buAutoNum type="arabicPeriod"/>
            </a:pPr>
            <a:r>
              <a:rPr lang="en-US" b="0" dirty="0"/>
              <a:t>Model the task using the example on this slide.</a:t>
            </a:r>
          </a:p>
          <a:p>
            <a:pPr marL="228600" indent="-228600">
              <a:buAutoNum type="arabicPeriod"/>
            </a:pPr>
            <a:r>
              <a:rPr lang="en-US" b="0" dirty="0"/>
              <a:t>Students ask each other questions to find the information required.</a:t>
            </a:r>
          </a:p>
          <a:p>
            <a:pPr marL="228600" indent="-228600">
              <a:buAutoNum type="arabicPeriod"/>
            </a:pPr>
            <a:r>
              <a:rPr lang="en-US" b="0" dirty="0"/>
              <a:t>Students make notes on each other’s answers.</a:t>
            </a:r>
          </a:p>
          <a:p>
            <a:pPr marL="228600" indent="-228600">
              <a:buAutoNum type="arabicPeriod"/>
            </a:pPr>
            <a:r>
              <a:rPr lang="en-US" b="0" dirty="0"/>
              <a:t>Suggested answers are provided on slide 36.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75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ROLECARDS FOR PRINTING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67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SUGGESTED ANSWERS [slide 2/2]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0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answer sheet for the 9.2.1.3 vocabulary learning homework is here</a:t>
            </a:r>
            <a:r>
              <a:rPr lang="en-GB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https://resources.ncelp.org/concern/resources/1j92g8992?locale=en </a:t>
            </a: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3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[ê/è]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baseline="0" dirty="0" err="1"/>
              <a:t>ê</a:t>
            </a:r>
            <a:r>
              <a:rPr lang="en-GB" b="1" baseline="0" dirty="0"/>
              <a:t>/</a:t>
            </a:r>
            <a:r>
              <a:rPr lang="en-GB" b="1" baseline="0" dirty="0" err="1"/>
              <a:t>è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tête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dirty="0"/>
              <a:t>to point to one’s 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tête </a:t>
            </a:r>
            <a:r>
              <a:rPr lang="en-GB" baseline="0" dirty="0"/>
              <a:t>[343].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Raising awareness of different sounds represented by the SSC [e].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Explain that an e without an accent is not always pronounced like je, giving the example of avec.</a:t>
            </a:r>
          </a:p>
          <a:p>
            <a:pPr marL="228600" indent="-228600">
              <a:buAutoNum type="arabicPeriod"/>
            </a:pPr>
            <a:r>
              <a:rPr lang="en-US" b="0" dirty="0"/>
              <a:t>Listen to the audio, and students repeat the sentence, emphasizing the pronunciation of je and avec.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Je </a:t>
            </a:r>
            <a:r>
              <a:rPr lang="en-US" b="0" dirty="0" err="1"/>
              <a:t>suis</a:t>
            </a:r>
            <a:r>
              <a:rPr lang="en-US" b="0" dirty="0"/>
              <a:t> avec </a:t>
            </a:r>
            <a:r>
              <a:rPr lang="en-US" b="0" dirty="0" err="1"/>
              <a:t>mon</a:t>
            </a:r>
            <a:r>
              <a:rPr lang="en-US" b="0" dirty="0"/>
              <a:t> chat, Pacha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1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8 minutes. Slide 1/3.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SSCs [e/ê/è].</a:t>
            </a:r>
          </a:p>
          <a:p>
            <a:r>
              <a:rPr lang="en-US" b="1" dirty="0"/>
              <a:t>NB: </a:t>
            </a:r>
            <a:r>
              <a:rPr lang="en-US" b="0" dirty="0"/>
              <a:t>unknown words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numbers to hear a word.</a:t>
            </a:r>
          </a:p>
          <a:p>
            <a:r>
              <a:rPr lang="en-US" b="0" dirty="0"/>
              <a:t>2. Students tick whether they hear the [e] or [ê/è] sound</a:t>
            </a:r>
            <a:r>
              <a:rPr lang="en-US" b="0" i="0" dirty="0"/>
              <a:t>.</a:t>
            </a:r>
            <a:endParaRPr lang="en-US" b="0" dirty="0"/>
          </a:p>
          <a:p>
            <a:r>
              <a:rPr lang="en-US" b="0" dirty="0"/>
              <a:t>3. Click to reveal answers.</a:t>
            </a:r>
          </a:p>
          <a:p>
            <a:r>
              <a:rPr lang="en-US" b="0" dirty="0"/>
              <a:t>4. Listen again, this time drawing attention to the e sounds. Students repeat.</a:t>
            </a:r>
          </a:p>
          <a:p>
            <a:r>
              <a:rPr lang="en-US" b="0" dirty="0"/>
              <a:t>5. Students say the words one more time, emphasizing the correct e sound.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tunnel</a:t>
            </a:r>
          </a:p>
          <a:p>
            <a:pPr marL="228600" indent="-228600">
              <a:buAutoNum type="arabicPeriod"/>
            </a:pPr>
            <a:r>
              <a:rPr lang="en-US" b="0" dirty="0"/>
              <a:t>chenille</a:t>
            </a:r>
          </a:p>
          <a:p>
            <a:pPr marL="228600" indent="-228600">
              <a:buAutoNum type="arabicPeriod"/>
            </a:pPr>
            <a:r>
              <a:rPr lang="en-US" b="0" dirty="0"/>
              <a:t>melon</a:t>
            </a:r>
          </a:p>
          <a:p>
            <a:pPr marL="228600" indent="-228600">
              <a:buAutoNum type="arabicPeriod"/>
            </a:pPr>
            <a:r>
              <a:rPr lang="en-US" b="0" dirty="0" err="1"/>
              <a:t>échecs</a:t>
            </a:r>
            <a:r>
              <a:rPr lang="en-US" b="0" dirty="0"/>
              <a:t> </a:t>
            </a:r>
          </a:p>
          <a:p>
            <a:endParaRPr lang="en-US" b="1" dirty="0"/>
          </a:p>
          <a:p>
            <a:pPr marL="228600" indent="-228600">
              <a:buAutoNum type="arabicPeriod"/>
            </a:pPr>
            <a:r>
              <a:rPr lang="en-GB" b="1" baseline="0" dirty="0">
                <a:solidFill>
                  <a:srgbClr val="C00000"/>
                </a:solidFill>
              </a:rPr>
              <a:t>Word frequency of unknown words used (1 is the most frequent word in French): </a:t>
            </a:r>
          </a:p>
          <a:p>
            <a:pPr marL="0" indent="0">
              <a:buFontTx/>
              <a:buNone/>
            </a:pPr>
            <a:r>
              <a:rPr lang="en-US" b="0" dirty="0"/>
              <a:t>chenille </a:t>
            </a:r>
            <a:r>
              <a:rPr lang="en-GB" b="0" baseline="0" dirty="0">
                <a:latin typeface="Century Gothic" panose="020B0502020202020204" pitchFamily="34" charset="0"/>
              </a:rPr>
              <a:t>[&gt;5000], </a:t>
            </a:r>
            <a:r>
              <a:rPr lang="en-US" b="0" dirty="0" err="1"/>
              <a:t>échecs</a:t>
            </a:r>
            <a:r>
              <a:rPr lang="en-US" b="0" dirty="0"/>
              <a:t> </a:t>
            </a:r>
            <a:r>
              <a:rPr lang="en-GB" b="0" baseline="0" dirty="0">
                <a:latin typeface="Century Gothic" panose="020B0502020202020204" pitchFamily="34" charset="0"/>
              </a:rPr>
              <a:t>[&gt;5000]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C0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cognates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US" b="0" dirty="0"/>
              <a:t>tunnel [3386], </a:t>
            </a:r>
            <a:r>
              <a:rPr lang="en-GB" b="0" baseline="0" dirty="0">
                <a:latin typeface="Century Gothic" panose="020B0502020202020204" pitchFamily="34" charset="0"/>
              </a:rPr>
              <a:t>m</a:t>
            </a:r>
            <a:r>
              <a:rPr lang="en-US" b="0" dirty="0" err="1"/>
              <a:t>elon</a:t>
            </a:r>
            <a:r>
              <a:rPr lang="en-US" b="0" dirty="0"/>
              <a:t> </a:t>
            </a:r>
            <a:r>
              <a:rPr lang="en-GB" b="0" baseline="0" dirty="0">
                <a:latin typeface="Century Gothic" panose="020B0502020202020204" pitchFamily="34" charset="0"/>
              </a:rPr>
              <a:t>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84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2/3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 err="1"/>
              <a:t>renard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cheval</a:t>
            </a:r>
          </a:p>
          <a:p>
            <a:pPr marL="228600" indent="-228600">
              <a:buAutoNum type="arabicPeriod"/>
            </a:pPr>
            <a:r>
              <a:rPr lang="en-US" b="0" dirty="0" err="1"/>
              <a:t>bec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carrousel 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unknown words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aseline="0" dirty="0" err="1">
                <a:solidFill>
                  <a:srgbClr val="C00000"/>
                </a:solidFill>
              </a:rPr>
              <a:t>renard</a:t>
            </a:r>
            <a:r>
              <a:rPr lang="en-GB" baseline="0" dirty="0">
                <a:solidFill>
                  <a:srgbClr val="C00000"/>
                </a:solidFill>
              </a:rPr>
              <a:t> </a:t>
            </a:r>
            <a:r>
              <a:rPr lang="en-GB" b="0" baseline="0" dirty="0">
                <a:latin typeface="Century Gothic" panose="020B0502020202020204" pitchFamily="34" charset="0"/>
              </a:rPr>
              <a:t>[&gt;5000], </a:t>
            </a:r>
            <a:r>
              <a:rPr lang="en-GB" baseline="0" dirty="0">
                <a:solidFill>
                  <a:srgbClr val="C00000"/>
                </a:solidFill>
              </a:rPr>
              <a:t>cheval [2220], </a:t>
            </a:r>
            <a:r>
              <a:rPr lang="en-GB" baseline="0" dirty="0" err="1">
                <a:solidFill>
                  <a:srgbClr val="C00000"/>
                </a:solidFill>
              </a:rPr>
              <a:t>bec</a:t>
            </a:r>
            <a:r>
              <a:rPr lang="en-GB" baseline="0" dirty="0">
                <a:solidFill>
                  <a:srgbClr val="C00000"/>
                </a:solidFill>
              </a:rPr>
              <a:t> </a:t>
            </a:r>
            <a:r>
              <a:rPr lang="en-GB" b="0" baseline="0" dirty="0">
                <a:latin typeface="Century Gothic" panose="020B0502020202020204" pitchFamily="34" charset="0"/>
              </a:rPr>
              <a:t>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C0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cognates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="0" baseline="0" dirty="0">
                <a:latin typeface="Century Gothic" panose="020B0502020202020204" pitchFamily="34" charset="0"/>
              </a:rPr>
              <a:t>carrousel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3/3</a:t>
            </a:r>
          </a:p>
          <a:p>
            <a:endParaRPr lang="en-US" b="0" dirty="0"/>
          </a:p>
          <a:p>
            <a:r>
              <a:rPr lang="en-US" b="0" dirty="0"/>
              <a:t>Do you notice any patterns emerging for words containing an e which is not pronounced like </a:t>
            </a:r>
            <a:r>
              <a:rPr lang="en-US" b="0" i="1" dirty="0"/>
              <a:t>je</a:t>
            </a:r>
            <a:r>
              <a:rPr lang="en-US" b="0" dirty="0"/>
              <a:t>?</a:t>
            </a:r>
          </a:p>
          <a:p>
            <a:r>
              <a:rPr lang="en-US" b="0" dirty="0"/>
              <a:t>Point out there is a rule in French for this: This pronunciation comes before double consonants e.g. –</a:t>
            </a:r>
            <a:r>
              <a:rPr lang="en-US" b="0" dirty="0" err="1"/>
              <a:t>ette</a:t>
            </a:r>
            <a:r>
              <a:rPr lang="en-US" b="0" dirty="0"/>
              <a:t>, and when it is a closed syllable (a syllable ending in a consonant sound), e.g. </a:t>
            </a:r>
            <a:r>
              <a:rPr lang="en-US" b="0" i="1" dirty="0"/>
              <a:t>caramel</a:t>
            </a:r>
            <a:r>
              <a:rPr lang="en-US" b="0" dirty="0"/>
              <a:t>,</a:t>
            </a:r>
            <a:r>
              <a:rPr lang="en-US" b="0" i="1" dirty="0"/>
              <a:t> </a:t>
            </a:r>
            <a:r>
              <a:rPr lang="en-US" b="0" i="1" dirty="0" err="1"/>
              <a:t>bec</a:t>
            </a:r>
            <a:r>
              <a:rPr lang="en-US" b="0" dirty="0"/>
              <a:t>. Teachers can use following slide for add-on activity.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caramel</a:t>
            </a:r>
          </a:p>
          <a:p>
            <a:pPr marL="228600" indent="-228600">
              <a:buAutoNum type="arabicPeriod"/>
            </a:pPr>
            <a:r>
              <a:rPr lang="en-US" b="0" dirty="0" err="1"/>
              <a:t>chaussette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 err="1"/>
              <a:t>vitesse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 err="1"/>
              <a:t>peluche</a:t>
            </a:r>
            <a:r>
              <a:rPr lang="en-US" b="0" dirty="0"/>
              <a:t> 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unknown words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="0" baseline="0" dirty="0" err="1">
                <a:latin typeface="Century Gothic" panose="020B0502020202020204" pitchFamily="34" charset="0"/>
              </a:rPr>
              <a:t>chaussette</a:t>
            </a:r>
            <a:r>
              <a:rPr lang="en-GB" b="0" baseline="0" dirty="0">
                <a:latin typeface="Century Gothic" panose="020B0502020202020204" pitchFamily="34" charset="0"/>
              </a:rPr>
              <a:t> [&gt;5000], </a:t>
            </a:r>
            <a:r>
              <a:rPr lang="en-GB" b="0" baseline="0" dirty="0" err="1">
                <a:latin typeface="Century Gothic" panose="020B0502020202020204" pitchFamily="34" charset="0"/>
              </a:rPr>
              <a:t>vitesse</a:t>
            </a:r>
            <a:r>
              <a:rPr lang="en-GB" b="0" baseline="0" dirty="0">
                <a:latin typeface="Century Gothic" panose="020B0502020202020204" pitchFamily="34" charset="0"/>
              </a:rPr>
              <a:t> [1065], </a:t>
            </a:r>
            <a:r>
              <a:rPr lang="en-GB" b="0" baseline="0" dirty="0" err="1">
                <a:latin typeface="Century Gothic" panose="020B0502020202020204" pitchFamily="34" charset="0"/>
              </a:rPr>
              <a:t>peluche</a:t>
            </a:r>
            <a:r>
              <a:rPr lang="en-GB" b="0" baseline="0" dirty="0">
                <a:latin typeface="Century Gothic" panose="020B0502020202020204" pitchFamily="34" charset="0"/>
              </a:rPr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rgbClr val="C0000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olidFill>
                  <a:srgbClr val="C00000"/>
                </a:solidFill>
              </a:rPr>
              <a:t>Word frequency of cognates used (1 is the most frequent word in French): </a:t>
            </a:r>
            <a:br>
              <a:rPr lang="en-GB" baseline="0" dirty="0">
                <a:solidFill>
                  <a:srgbClr val="C00000"/>
                </a:solidFill>
              </a:rPr>
            </a:br>
            <a:r>
              <a:rPr lang="en-GB" b="0" baseline="0" dirty="0">
                <a:latin typeface="Century Gothic" panose="020B0502020202020204" pitchFamily="34" charset="0"/>
              </a:rPr>
              <a:t>caramel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3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[Optional] 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Raising awareness of differences between different ‘e’ sounds.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lvl="0">
              <a:defRPr/>
            </a:pP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In French, the </a:t>
            </a:r>
            <a:r>
              <a:rPr lang="en-US" sz="1200" b="1" dirty="0">
                <a:solidFill>
                  <a:srgbClr val="EE6000"/>
                </a:solidFill>
              </a:rPr>
              <a:t>e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 is 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</a:rPr>
              <a:t>usually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 pronounced as in av</a:t>
            </a:r>
            <a:r>
              <a:rPr lang="en-US" sz="1200" b="1" dirty="0">
                <a:solidFill>
                  <a:srgbClr val="EE6000"/>
                </a:solidFill>
              </a:rPr>
              <a:t>e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c </a:t>
            </a:r>
            <a:r>
              <a:rPr lang="en-US" sz="1200" b="1" dirty="0">
                <a:solidFill>
                  <a:srgbClr val="EE6000"/>
                </a:solidFill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 when:</a:t>
            </a:r>
          </a:p>
          <a:p>
            <a:pPr marL="914400" lvl="1" indent="-457200">
              <a:buAutoNum type="arabicPeriod"/>
              <a:defRPr/>
            </a:pP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It comes before a 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</a:rPr>
              <a:t>double consonant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, such as </a:t>
            </a:r>
            <a:r>
              <a:rPr lang="fr-FR" sz="1200" dirty="0">
                <a:solidFill>
                  <a:srgbClr val="4472C4">
                    <a:lumMod val="50000"/>
                  </a:srgbClr>
                </a:solidFill>
              </a:rPr>
              <a:t>vit</a:t>
            </a:r>
            <a:r>
              <a:rPr lang="fr-FR" sz="1200" b="1" dirty="0">
                <a:solidFill>
                  <a:srgbClr val="EE6000"/>
                </a:solidFill>
              </a:rPr>
              <a:t>e</a:t>
            </a:r>
            <a:r>
              <a:rPr lang="fr-FR" sz="1200" dirty="0">
                <a:solidFill>
                  <a:srgbClr val="4472C4">
                    <a:lumMod val="50000"/>
                  </a:srgbClr>
                </a:solidFill>
              </a:rPr>
              <a:t>sse [speed]</a:t>
            </a:r>
          </a:p>
          <a:p>
            <a:pPr marL="914400" lvl="1" indent="-457200">
              <a:buAutoNum type="arabicPeriod"/>
              <a:defRPr/>
            </a:pP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It comes before a ‘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</a:rPr>
              <a:t>c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’ or ‘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</a:rPr>
              <a:t>l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’ in the </a:t>
            </a:r>
            <a:r>
              <a:rPr lang="en-US" sz="1200" b="1" dirty="0">
                <a:solidFill>
                  <a:srgbClr val="4472C4">
                    <a:lumMod val="50000"/>
                  </a:srgbClr>
                </a:solidFill>
              </a:rPr>
              <a:t>last syllable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</a:rPr>
              <a:t>, such as </a:t>
            </a:r>
            <a:r>
              <a:rPr lang="fr-FR" sz="1200" dirty="0">
                <a:solidFill>
                  <a:srgbClr val="4472C4">
                    <a:lumMod val="50000"/>
                  </a:srgbClr>
                </a:solidFill>
              </a:rPr>
              <a:t>b</a:t>
            </a:r>
            <a:r>
              <a:rPr lang="fr-FR" sz="1200" b="1" dirty="0">
                <a:solidFill>
                  <a:srgbClr val="EE6000"/>
                </a:solidFill>
              </a:rPr>
              <a:t>e</a:t>
            </a:r>
            <a:r>
              <a:rPr lang="fr-FR" sz="1200" dirty="0">
                <a:solidFill>
                  <a:srgbClr val="4472C4">
                    <a:lumMod val="50000"/>
                  </a:srgbClr>
                </a:solidFill>
              </a:rPr>
              <a:t>c [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</a:rPr>
              <a:t>beak</a:t>
            </a:r>
            <a:r>
              <a:rPr lang="fr-FR" sz="1200" dirty="0">
                <a:solidFill>
                  <a:srgbClr val="4472C4">
                    <a:lumMod val="50000"/>
                  </a:srgbClr>
                </a:solidFill>
              </a:rPr>
              <a:t>]</a:t>
            </a:r>
          </a:p>
          <a:p>
            <a:pPr marL="228600" indent="-228600">
              <a:buAutoNum type="arabicPeriod"/>
            </a:pPr>
            <a:r>
              <a:rPr lang="en-US" b="0" dirty="0"/>
              <a:t>Students say the words, applying the rule.</a:t>
            </a:r>
          </a:p>
          <a:p>
            <a:pPr marL="228600" indent="-228600">
              <a:buAutoNum type="arabicPeriod"/>
            </a:pPr>
            <a:r>
              <a:rPr lang="en-US" b="0" dirty="0"/>
              <a:t>Listen to the native speaker to check. 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assiette</a:t>
            </a:r>
          </a:p>
          <a:p>
            <a:pPr marL="228600" indent="-228600">
              <a:buAutoNum type="arabicPeriod"/>
            </a:pPr>
            <a:r>
              <a:rPr lang="en-US" b="0" dirty="0" err="1"/>
              <a:t>verre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repos</a:t>
            </a:r>
          </a:p>
          <a:p>
            <a:pPr marL="228600" indent="-228600">
              <a:buAutoNum type="arabicPeriod"/>
            </a:pPr>
            <a:r>
              <a:rPr lang="en-US" b="0" dirty="0" err="1"/>
              <a:t>culturel</a:t>
            </a:r>
            <a:endParaRPr lang="en-US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vaisselle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première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GB" b="1" baseline="0" dirty="0"/>
              <a:t>Word frequency of unknown words used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assiette [3756], </a:t>
            </a:r>
            <a:r>
              <a:rPr lang="en-US" b="0" dirty="0" err="1"/>
              <a:t>verre</a:t>
            </a:r>
            <a:r>
              <a:rPr lang="en-US" b="0" dirty="0"/>
              <a:t> [2174], repos [2731], </a:t>
            </a:r>
            <a:r>
              <a:rPr lang="en-US" b="0" dirty="0" err="1"/>
              <a:t>vaisselle</a:t>
            </a:r>
            <a:r>
              <a:rPr lang="en-US" b="0" dirty="0"/>
              <a:t> [</a:t>
            </a:r>
            <a:r>
              <a:rPr lang="en-GB" b="0" baseline="0" dirty="0">
                <a:latin typeface="Century Gothic" panose="020B0502020202020204" pitchFamily="34" charset="0"/>
              </a:rPr>
              <a:t>&gt;5000], </a:t>
            </a:r>
            <a:r>
              <a:rPr lang="en-US" b="0" dirty="0"/>
              <a:t>première [56]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 err="1"/>
              <a:t>culturel</a:t>
            </a:r>
            <a:r>
              <a:rPr lang="en-GB" baseline="0" dirty="0"/>
              <a:t> [1495]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7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29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4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7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27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6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7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11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89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2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51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86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66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89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491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26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78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2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1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26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27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9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6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audio" Target="../media/audio38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7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19" Type="http://schemas.openxmlformats.org/officeDocument/2006/relationships/audio" Target="../media/audio40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Relationship Id="rId2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audio" Target="../media/audio4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audio" Target="../media/audio46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audio" Target="../media/audio50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1.wav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0" Type="http://schemas.openxmlformats.org/officeDocument/2006/relationships/audio" Target="../media/audio54.wav"/><Relationship Id="rId4" Type="http://schemas.openxmlformats.org/officeDocument/2006/relationships/image" Target="../media/image36.png"/><Relationship Id="rId9" Type="http://schemas.openxmlformats.org/officeDocument/2006/relationships/audio" Target="../media/audio5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6.wav"/><Relationship Id="rId11" Type="http://schemas.openxmlformats.org/officeDocument/2006/relationships/image" Target="../media/image37.png"/><Relationship Id="rId5" Type="http://schemas.openxmlformats.org/officeDocument/2006/relationships/audio" Target="../media/audio55.wav"/><Relationship Id="rId10" Type="http://schemas.openxmlformats.org/officeDocument/2006/relationships/audio" Target="../media/audio58.wav"/><Relationship Id="rId4" Type="http://schemas.openxmlformats.org/officeDocument/2006/relationships/image" Target="../media/image36.png"/><Relationship Id="rId9" Type="http://schemas.openxmlformats.org/officeDocument/2006/relationships/audio" Target="../media/audio57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60.wav"/><Relationship Id="rId10" Type="http://schemas.openxmlformats.org/officeDocument/2006/relationships/image" Target="../media/image37.png"/><Relationship Id="rId4" Type="http://schemas.openxmlformats.org/officeDocument/2006/relationships/audio" Target="../media/audio59.wav"/><Relationship Id="rId9" Type="http://schemas.openxmlformats.org/officeDocument/2006/relationships/audio" Target="../media/audio6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audio" Target="../media/audio72.wav"/><Relationship Id="rId18" Type="http://schemas.openxmlformats.org/officeDocument/2006/relationships/audio" Target="../media/audio77.wav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audio" Target="../media/audio66.wav"/><Relationship Id="rId12" Type="http://schemas.openxmlformats.org/officeDocument/2006/relationships/audio" Target="../media/audio71.wav"/><Relationship Id="rId17" Type="http://schemas.openxmlformats.org/officeDocument/2006/relationships/audio" Target="../media/audio76.wav"/><Relationship Id="rId2" Type="http://schemas.openxmlformats.org/officeDocument/2006/relationships/notesSlide" Target="../notesSlides/notesSlide31.xml"/><Relationship Id="rId16" Type="http://schemas.openxmlformats.org/officeDocument/2006/relationships/audio" Target="../media/audio75.wav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5.wav"/><Relationship Id="rId11" Type="http://schemas.openxmlformats.org/officeDocument/2006/relationships/audio" Target="../media/audio70.wav"/><Relationship Id="rId5" Type="http://schemas.openxmlformats.org/officeDocument/2006/relationships/audio" Target="../media/audio64.wav"/><Relationship Id="rId15" Type="http://schemas.openxmlformats.org/officeDocument/2006/relationships/audio" Target="../media/audio74.wav"/><Relationship Id="rId10" Type="http://schemas.openxmlformats.org/officeDocument/2006/relationships/audio" Target="../media/audio69.wav"/><Relationship Id="rId19" Type="http://schemas.openxmlformats.org/officeDocument/2006/relationships/audio" Target="../media/audio78.wav"/><Relationship Id="rId4" Type="http://schemas.openxmlformats.org/officeDocument/2006/relationships/audio" Target="../media/audio63.wav"/><Relationship Id="rId9" Type="http://schemas.openxmlformats.org/officeDocument/2006/relationships/audio" Target="../media/audio68.wav"/><Relationship Id="rId14" Type="http://schemas.openxmlformats.org/officeDocument/2006/relationships/audio" Target="../media/audio7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quizlet.com/gb/618939911/year-9-french-term-21-week-3-flash-cards/" TargetMode="Externa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3.png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audio" Target="../media/audio10.wav"/><Relationship Id="rId4" Type="http://schemas.openxmlformats.org/officeDocument/2006/relationships/image" Target="../media/image7.png"/><Relationship Id="rId9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4.png"/><Relationship Id="rId5" Type="http://schemas.openxmlformats.org/officeDocument/2006/relationships/audio" Target="../media/audio12.wav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18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image" Target="../media/image18.png"/><Relationship Id="rId5" Type="http://schemas.openxmlformats.org/officeDocument/2006/relationships/audio" Target="../media/audio16.wav"/><Relationship Id="rId10" Type="http://schemas.openxmlformats.org/officeDocument/2006/relationships/image" Target="../media/image17.png"/><Relationship Id="rId4" Type="http://schemas.openxmlformats.org/officeDocument/2006/relationships/audio" Target="../media/audio15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3.png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20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" y="1883962"/>
            <a:ext cx="7308549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Talking about where you went and what you did</a:t>
            </a:r>
            <a:br>
              <a:rPr lang="en-GB" sz="4000" b="1" dirty="0">
                <a:solidFill>
                  <a:prstClr val="white"/>
                </a:solidFill>
              </a:rPr>
            </a:b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0" y="2542938"/>
            <a:ext cx="7748076" cy="88606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-ER verbs taking </a:t>
            </a:r>
            <a:r>
              <a:rPr lang="fr-FR" sz="3000" i="1" dirty="0">
                <a:solidFill>
                  <a:prstClr val="white"/>
                </a:solidFill>
              </a:rPr>
              <a:t>être</a:t>
            </a:r>
            <a:r>
              <a:rPr lang="en-GB" sz="3000" dirty="0">
                <a:solidFill>
                  <a:prstClr val="white"/>
                </a:solidFill>
              </a:rPr>
              <a:t> in the perfect tense</a:t>
            </a:r>
          </a:p>
          <a:p>
            <a:pPr algn="l"/>
            <a:r>
              <a:rPr lang="en-GB" sz="3000" dirty="0">
                <a:solidFill>
                  <a:prstClr val="white"/>
                </a:solidFill>
              </a:rPr>
              <a:t>SSCs [e], [è/ê], [a]</a:t>
            </a:r>
          </a:p>
          <a:p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3338" y="486536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French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2.1 - Week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Lesson 29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786396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Catherine Salkeld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 / Louise </a:t>
            </a:r>
            <a:r>
              <a:rPr lang="en-GB" sz="1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Bibbey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 by: Chloé </a:t>
            </a:r>
            <a:r>
              <a:rPr lang="en-GB" sz="1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Motard</a:t>
            </a: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04/02/22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945"/>
            <a:ext cx="9163879" cy="10410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" y="234643"/>
            <a:ext cx="8527775" cy="6071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The perfect tense: Saying what you </a:t>
            </a:r>
            <a:r>
              <a:rPr lang="en-GB" sz="31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8E6BB-1B90-4310-BEF5-64C801B6251C}"/>
              </a:ext>
            </a:extLst>
          </p:cNvPr>
          <p:cNvSpPr txBox="1"/>
          <p:nvPr/>
        </p:nvSpPr>
        <p:spPr>
          <a:xfrm>
            <a:off x="157279" y="4706397"/>
            <a:ext cx="4669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>
                <a:solidFill>
                  <a:srgbClr val="104F75"/>
                </a:solidFill>
              </a:rPr>
              <a:t>rester	</a:t>
            </a:r>
            <a:r>
              <a:rPr lang="fr-FR" sz="2400" dirty="0">
                <a:solidFill>
                  <a:srgbClr val="104F75"/>
                </a:solidFill>
              </a:rPr>
              <a:t>	il/elle est resté(e)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F1220-E304-4EB0-B08B-BD6F1B681E94}"/>
              </a:ext>
            </a:extLst>
          </p:cNvPr>
          <p:cNvSpPr txBox="1"/>
          <p:nvPr/>
        </p:nvSpPr>
        <p:spPr>
          <a:xfrm>
            <a:off x="6488678" y="1221750"/>
            <a:ext cx="5483481" cy="1569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All the verbs that take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être</a:t>
            </a:r>
            <a:r>
              <a:rPr lang="en-GB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 express movement or a change of state, except for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rester</a:t>
            </a:r>
            <a:r>
              <a:rPr lang="en-GB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, which expresses a lack of movement.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FBD53-2FDB-4F3A-BC09-6688461329DA}"/>
              </a:ext>
            </a:extLst>
          </p:cNvPr>
          <p:cNvSpPr txBox="1"/>
          <p:nvPr/>
        </p:nvSpPr>
        <p:spPr>
          <a:xfrm>
            <a:off x="219841" y="1221750"/>
            <a:ext cx="5986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As you know, we usually use the present tense of </a:t>
            </a:r>
            <a:r>
              <a:rPr lang="fr-FR" sz="2400" b="1" dirty="0">
                <a:solidFill>
                  <a:srgbClr val="104F75"/>
                </a:solidFill>
              </a:rPr>
              <a:t>avoir</a:t>
            </a:r>
            <a:r>
              <a:rPr lang="en-GB" sz="2400" dirty="0">
                <a:solidFill>
                  <a:srgbClr val="104F75"/>
                </a:solidFill>
              </a:rPr>
              <a:t> to make the first part of the perfect tense.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9E814-618C-446F-98E5-EC289164DAEA}"/>
              </a:ext>
            </a:extLst>
          </p:cNvPr>
          <p:cNvSpPr txBox="1"/>
          <p:nvPr/>
        </p:nvSpPr>
        <p:spPr>
          <a:xfrm>
            <a:off x="219842" y="2531057"/>
            <a:ext cx="5986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Some verbs take </a:t>
            </a:r>
            <a:r>
              <a:rPr lang="fr-FR" sz="2400" b="1" dirty="0">
                <a:solidFill>
                  <a:srgbClr val="104F75"/>
                </a:solidFill>
              </a:rPr>
              <a:t>être</a:t>
            </a:r>
            <a:r>
              <a:rPr lang="en-GB" sz="2400" dirty="0">
                <a:solidFill>
                  <a:srgbClr val="104F75"/>
                </a:solidFill>
              </a:rPr>
              <a:t> instead of </a:t>
            </a:r>
            <a:r>
              <a:rPr lang="fr-FR" sz="2400" b="1" dirty="0">
                <a:solidFill>
                  <a:srgbClr val="104F75"/>
                </a:solidFill>
              </a:rPr>
              <a:t>avoir</a:t>
            </a:r>
            <a:r>
              <a:rPr lang="en-GB" sz="2400" dirty="0">
                <a:solidFill>
                  <a:srgbClr val="104F75"/>
                </a:solidFill>
              </a:rPr>
              <a:t> in the perfect tense, such as: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25AB2-CE81-44D4-BDD9-945E04FD701F}"/>
              </a:ext>
            </a:extLst>
          </p:cNvPr>
          <p:cNvSpPr txBox="1"/>
          <p:nvPr/>
        </p:nvSpPr>
        <p:spPr>
          <a:xfrm>
            <a:off x="157279" y="3520884"/>
            <a:ext cx="526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>
                <a:solidFill>
                  <a:srgbClr val="104F75"/>
                </a:solidFill>
              </a:rPr>
              <a:t>aller	</a:t>
            </a:r>
            <a:r>
              <a:rPr lang="fr-FR" sz="2400" dirty="0">
                <a:solidFill>
                  <a:srgbClr val="104F75"/>
                </a:solidFill>
              </a:rPr>
              <a:t>	je suis allé(e)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A327D-9EC6-4097-9EC5-5FB5FC631C97}"/>
              </a:ext>
            </a:extLst>
          </p:cNvPr>
          <p:cNvSpPr txBox="1"/>
          <p:nvPr/>
        </p:nvSpPr>
        <p:spPr>
          <a:xfrm>
            <a:off x="157279" y="4111111"/>
            <a:ext cx="5265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>
                <a:solidFill>
                  <a:srgbClr val="104F75"/>
                </a:solidFill>
              </a:rPr>
              <a:t>arriver	</a:t>
            </a:r>
            <a:r>
              <a:rPr lang="fr-FR" sz="2400" dirty="0">
                <a:solidFill>
                  <a:srgbClr val="104F75"/>
                </a:solidFill>
              </a:rPr>
              <a:t>tu es arrivé(e)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3A6FAC-5418-4EBE-82AA-81107CCA8C60}"/>
              </a:ext>
            </a:extLst>
          </p:cNvPr>
          <p:cNvSpPr txBox="1"/>
          <p:nvPr/>
        </p:nvSpPr>
        <p:spPr>
          <a:xfrm>
            <a:off x="4859902" y="3520884"/>
            <a:ext cx="526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I went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59F01D-9B55-4182-8C5D-8011B708EDD1}"/>
              </a:ext>
            </a:extLst>
          </p:cNvPr>
          <p:cNvSpPr txBox="1"/>
          <p:nvPr/>
        </p:nvSpPr>
        <p:spPr>
          <a:xfrm>
            <a:off x="4859902" y="4111111"/>
            <a:ext cx="526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GB" sz="1600" baseline="-25000" dirty="0">
                <a:solidFill>
                  <a:schemeClr val="accent5">
                    <a:lumMod val="50000"/>
                  </a:schemeClr>
                </a:solidFill>
              </a:rPr>
              <a:t>[sing. informal]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arrived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1345D-7608-4973-8E7B-E5C63DADE075}"/>
              </a:ext>
            </a:extLst>
          </p:cNvPr>
          <p:cNvSpPr txBox="1"/>
          <p:nvPr/>
        </p:nvSpPr>
        <p:spPr>
          <a:xfrm>
            <a:off x="4859902" y="4706397"/>
            <a:ext cx="526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he/she stayed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AA5BAC-3445-49DD-80CA-7914A3397590}"/>
              </a:ext>
            </a:extLst>
          </p:cNvPr>
          <p:cNvSpPr txBox="1"/>
          <p:nvPr/>
        </p:nvSpPr>
        <p:spPr>
          <a:xfrm>
            <a:off x="157279" y="5297875"/>
            <a:ext cx="4677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>
                <a:solidFill>
                  <a:srgbClr val="104F75"/>
                </a:solidFill>
              </a:rPr>
              <a:t>aller	</a:t>
            </a:r>
            <a:r>
              <a:rPr lang="fr-FR" sz="2400" dirty="0">
                <a:solidFill>
                  <a:srgbClr val="104F75"/>
                </a:solidFill>
              </a:rPr>
              <a:t>	on est allé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EDDD8-725A-463C-8811-72184FA86015}"/>
              </a:ext>
            </a:extLst>
          </p:cNvPr>
          <p:cNvSpPr txBox="1"/>
          <p:nvPr/>
        </p:nvSpPr>
        <p:spPr>
          <a:xfrm>
            <a:off x="4859902" y="5297875"/>
            <a:ext cx="526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one went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200B036-A37E-4E2E-BE04-B4F0E25E883E}"/>
              </a:ext>
            </a:extLst>
          </p:cNvPr>
          <p:cNvSpPr/>
          <p:nvPr/>
        </p:nvSpPr>
        <p:spPr>
          <a:xfrm>
            <a:off x="6096000" y="3618379"/>
            <a:ext cx="3937687" cy="1163094"/>
          </a:xfrm>
          <a:prstGeom prst="wedgeRoundRectCallout">
            <a:avLst>
              <a:gd name="adj1" fmla="val -81587"/>
              <a:gd name="adj2" fmla="val 4903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We add ‘e’ to the past participle if the subject is feminine.</a:t>
            </a:r>
          </a:p>
        </p:txBody>
      </p:sp>
    </p:spTree>
    <p:extLst>
      <p:ext uri="{BB962C8B-B14F-4D97-AF65-F5344CB8AC3E}">
        <p14:creationId xmlns:p14="http://schemas.microsoft.com/office/powerpoint/2010/main" val="41786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4" grpId="0"/>
      <p:bldP spid="18" grpId="0"/>
      <p:bldP spid="19" grpId="0"/>
      <p:bldP spid="21" grpId="0"/>
      <p:bldP spid="23" grpId="0"/>
      <p:bldP spid="24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2F1462B-E39F-4B81-A2AA-A62C7C4D6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132221"/>
              </p:ext>
            </p:extLst>
          </p:nvPr>
        </p:nvGraphicFramePr>
        <p:xfrm>
          <a:off x="179999" y="2126997"/>
          <a:ext cx="10883652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13460934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485602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014414004"/>
                    </a:ext>
                  </a:extLst>
                </a:gridCol>
                <a:gridCol w="5843652">
                  <a:extLst>
                    <a:ext uri="{9D8B030D-6E8A-4147-A177-3AD203B41FA5}">
                      <a16:colId xmlns:a16="http://schemas.microsoft.com/office/drawing/2014/main" val="283090645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39745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Amir</a:t>
                      </a:r>
                    </a:p>
                  </a:txBody>
                  <a:tcPr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Océane</a:t>
                      </a:r>
                    </a:p>
                  </a:txBody>
                  <a:tcPr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anglais</a:t>
                      </a:r>
                    </a:p>
                  </a:txBody>
                  <a:tcPr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>
                    <a:solidFill>
                      <a:srgbClr val="E87D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9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went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to a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friend’s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439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also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went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to the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15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arrived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by 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33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went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to the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supermarket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22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arrived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early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126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arrived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late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51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stayed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in the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kitchen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7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went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 to the 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garden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35433"/>
                  </a:ext>
                </a:extLst>
              </a:tr>
            </a:tbl>
          </a:graphicData>
        </a:graphic>
      </p:graphicFrame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 Réveillon d’Amir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C940-ACE5-FD48-A09A-D04E7D00194B}"/>
              </a:ext>
            </a:extLst>
          </p:cNvPr>
          <p:cNvSpPr txBox="1"/>
          <p:nvPr/>
        </p:nvSpPr>
        <p:spPr>
          <a:xfrm>
            <a:off x="179999" y="1296000"/>
            <a:ext cx="1172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Amir a célébré le réveillon avec Océane. Écoute. Qui a fait quoi ? Choisis Amir (je) ou Océane (elle). Écris l’activité en anglais.</a:t>
            </a:r>
            <a:endParaRPr kumimoji="0" lang="fr-FR" sz="2400" b="0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16">
            <a:hlinkClick r:id="" action="ppaction://noaction" highlightClick="1">
              <a:snd r:embed="rId4" name="slide 11_1 with beep.wav"/>
            </a:hlinkClick>
            <a:extLst>
              <a:ext uri="{FF2B5EF4-FFF2-40B4-BE49-F238E27FC236}">
                <a16:creationId xmlns:a16="http://schemas.microsoft.com/office/drawing/2014/main" id="{14A3FD70-8D36-4EC9-8ACD-F8CB5A498A42}"/>
              </a:ext>
            </a:extLst>
          </p:cNvPr>
          <p:cNvSpPr/>
          <p:nvPr/>
        </p:nvSpPr>
        <p:spPr>
          <a:xfrm>
            <a:off x="299253" y="25619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5" name="slide 11_2 with beep.wav"/>
            </a:hlinkClick>
            <a:extLst>
              <a:ext uri="{FF2B5EF4-FFF2-40B4-BE49-F238E27FC236}">
                <a16:creationId xmlns:a16="http://schemas.microsoft.com/office/drawing/2014/main" id="{2743D90A-1146-4F63-BF09-3C6E8AF80A62}"/>
              </a:ext>
            </a:extLst>
          </p:cNvPr>
          <p:cNvSpPr/>
          <p:nvPr/>
        </p:nvSpPr>
        <p:spPr>
          <a:xfrm>
            <a:off x="299253" y="3027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6" name="slide 11_3 with beep.wav"/>
            </a:hlinkClick>
            <a:extLst>
              <a:ext uri="{FF2B5EF4-FFF2-40B4-BE49-F238E27FC236}">
                <a16:creationId xmlns:a16="http://schemas.microsoft.com/office/drawing/2014/main" id="{E50EE1A9-5DE7-457E-B0F8-83EC53D6CAAD}"/>
              </a:ext>
            </a:extLst>
          </p:cNvPr>
          <p:cNvSpPr/>
          <p:nvPr/>
        </p:nvSpPr>
        <p:spPr>
          <a:xfrm>
            <a:off x="299253" y="34939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slide 11_4 with beep.wav"/>
            </a:hlinkClick>
            <a:extLst>
              <a:ext uri="{FF2B5EF4-FFF2-40B4-BE49-F238E27FC236}">
                <a16:creationId xmlns:a16="http://schemas.microsoft.com/office/drawing/2014/main" id="{07B71274-D34F-4FFC-AF5E-252D97E5A4CC}"/>
              </a:ext>
            </a:extLst>
          </p:cNvPr>
          <p:cNvSpPr/>
          <p:nvPr/>
        </p:nvSpPr>
        <p:spPr>
          <a:xfrm>
            <a:off x="299253" y="395994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8" name="slide 11_5 with beep.wav"/>
            </a:hlinkClick>
            <a:extLst>
              <a:ext uri="{FF2B5EF4-FFF2-40B4-BE49-F238E27FC236}">
                <a16:creationId xmlns:a16="http://schemas.microsoft.com/office/drawing/2014/main" id="{0A4438BE-A616-4EEB-A67A-D0CA21C85F55}"/>
              </a:ext>
            </a:extLst>
          </p:cNvPr>
          <p:cNvSpPr/>
          <p:nvPr/>
        </p:nvSpPr>
        <p:spPr>
          <a:xfrm>
            <a:off x="299253" y="442593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9" name="slide 11_6 with beep.wav"/>
            </a:hlinkClick>
            <a:extLst>
              <a:ext uri="{FF2B5EF4-FFF2-40B4-BE49-F238E27FC236}">
                <a16:creationId xmlns:a16="http://schemas.microsoft.com/office/drawing/2014/main" id="{6BA652F0-D6D9-48AD-AE7B-E8A5B52EBAE0}"/>
              </a:ext>
            </a:extLst>
          </p:cNvPr>
          <p:cNvSpPr/>
          <p:nvPr/>
        </p:nvSpPr>
        <p:spPr>
          <a:xfrm>
            <a:off x="299253" y="489191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0" name="slide 11_7 with beep.wav"/>
            </a:hlinkClick>
            <a:extLst>
              <a:ext uri="{FF2B5EF4-FFF2-40B4-BE49-F238E27FC236}">
                <a16:creationId xmlns:a16="http://schemas.microsoft.com/office/drawing/2014/main" id="{CEB7AC42-6F2B-42CE-A676-914C933584C8}"/>
              </a:ext>
            </a:extLst>
          </p:cNvPr>
          <p:cNvSpPr/>
          <p:nvPr/>
        </p:nvSpPr>
        <p:spPr>
          <a:xfrm>
            <a:off x="299253" y="53578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1" name="slide 11_8 with beep.wav"/>
            </a:hlinkClick>
            <a:extLst>
              <a:ext uri="{FF2B5EF4-FFF2-40B4-BE49-F238E27FC236}">
                <a16:creationId xmlns:a16="http://schemas.microsoft.com/office/drawing/2014/main" id="{06EEB016-9D96-47E7-92C0-FE7662E02EE9}"/>
              </a:ext>
            </a:extLst>
          </p:cNvPr>
          <p:cNvSpPr/>
          <p:nvPr/>
        </p:nvSpPr>
        <p:spPr>
          <a:xfrm>
            <a:off x="299253" y="582387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Action Button: Custom 16">
            <a:hlinkClick r:id="" action="ppaction://noaction" highlightClick="1">
              <a:snd r:embed="rId12" name="slide 11_1 without beep.wav"/>
            </a:hlinkClick>
            <a:extLst>
              <a:ext uri="{FF2B5EF4-FFF2-40B4-BE49-F238E27FC236}">
                <a16:creationId xmlns:a16="http://schemas.microsoft.com/office/drawing/2014/main" id="{56C80D1E-BE95-40CB-A266-72DAECA2F6AC}"/>
              </a:ext>
            </a:extLst>
          </p:cNvPr>
          <p:cNvSpPr/>
          <p:nvPr/>
        </p:nvSpPr>
        <p:spPr>
          <a:xfrm>
            <a:off x="10510053" y="25619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Custom 16">
            <a:hlinkClick r:id="" action="ppaction://noaction" highlightClick="1">
              <a:snd r:embed="rId13" name="slide 11_2 without beep.wav"/>
            </a:hlinkClick>
            <a:extLst>
              <a:ext uri="{FF2B5EF4-FFF2-40B4-BE49-F238E27FC236}">
                <a16:creationId xmlns:a16="http://schemas.microsoft.com/office/drawing/2014/main" id="{3E14F32E-41F2-4AC6-83F0-5FCE864F61F4}"/>
              </a:ext>
            </a:extLst>
          </p:cNvPr>
          <p:cNvSpPr/>
          <p:nvPr/>
        </p:nvSpPr>
        <p:spPr>
          <a:xfrm>
            <a:off x="10510053" y="3027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Custom 16">
            <a:hlinkClick r:id="" action="ppaction://noaction" highlightClick="1">
              <a:snd r:embed="rId14" name="slide 11_3 without beep.wav"/>
            </a:hlinkClick>
            <a:extLst>
              <a:ext uri="{FF2B5EF4-FFF2-40B4-BE49-F238E27FC236}">
                <a16:creationId xmlns:a16="http://schemas.microsoft.com/office/drawing/2014/main" id="{79C786B4-16E4-4E0B-881F-BFDBF0AC108D}"/>
              </a:ext>
            </a:extLst>
          </p:cNvPr>
          <p:cNvSpPr/>
          <p:nvPr/>
        </p:nvSpPr>
        <p:spPr>
          <a:xfrm>
            <a:off x="10510053" y="34939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15" name="slide 11_4 without beep.wav"/>
            </a:hlinkClick>
            <a:extLst>
              <a:ext uri="{FF2B5EF4-FFF2-40B4-BE49-F238E27FC236}">
                <a16:creationId xmlns:a16="http://schemas.microsoft.com/office/drawing/2014/main" id="{9C81F78A-EDB2-40E2-A32A-6B5F39D0E7C1}"/>
              </a:ext>
            </a:extLst>
          </p:cNvPr>
          <p:cNvSpPr/>
          <p:nvPr/>
        </p:nvSpPr>
        <p:spPr>
          <a:xfrm>
            <a:off x="10510053" y="395994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16" name="slide 11_5 without beep.wav"/>
            </a:hlinkClick>
            <a:extLst>
              <a:ext uri="{FF2B5EF4-FFF2-40B4-BE49-F238E27FC236}">
                <a16:creationId xmlns:a16="http://schemas.microsoft.com/office/drawing/2014/main" id="{B3FAAFEB-5B1A-453F-A491-E58009C1AA4E}"/>
              </a:ext>
            </a:extLst>
          </p:cNvPr>
          <p:cNvSpPr/>
          <p:nvPr/>
        </p:nvSpPr>
        <p:spPr>
          <a:xfrm>
            <a:off x="10510053" y="442593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ction Button: Custom 16">
            <a:hlinkClick r:id="" action="ppaction://noaction" highlightClick="1">
              <a:snd r:embed="rId17" name="slide 11_6 without beep.wav"/>
            </a:hlinkClick>
            <a:extLst>
              <a:ext uri="{FF2B5EF4-FFF2-40B4-BE49-F238E27FC236}">
                <a16:creationId xmlns:a16="http://schemas.microsoft.com/office/drawing/2014/main" id="{4057C6EC-D2A8-4AA7-AD87-FD5ECE73D0F0}"/>
              </a:ext>
            </a:extLst>
          </p:cNvPr>
          <p:cNvSpPr/>
          <p:nvPr/>
        </p:nvSpPr>
        <p:spPr>
          <a:xfrm>
            <a:off x="10510053" y="489191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18" name="slide 11_7 without beep.wav"/>
            </a:hlinkClick>
            <a:extLst>
              <a:ext uri="{FF2B5EF4-FFF2-40B4-BE49-F238E27FC236}">
                <a16:creationId xmlns:a16="http://schemas.microsoft.com/office/drawing/2014/main" id="{D306529A-FFB4-44BF-AFB0-FCFF131E5129}"/>
              </a:ext>
            </a:extLst>
          </p:cNvPr>
          <p:cNvSpPr/>
          <p:nvPr/>
        </p:nvSpPr>
        <p:spPr>
          <a:xfrm>
            <a:off x="10510053" y="53578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ction Button: Custom 16">
            <a:hlinkClick r:id="" action="ppaction://noaction" highlightClick="1">
              <a:snd r:embed="rId19" name="slide 11_8 without beep.wav"/>
            </a:hlinkClick>
            <a:extLst>
              <a:ext uri="{FF2B5EF4-FFF2-40B4-BE49-F238E27FC236}">
                <a16:creationId xmlns:a16="http://schemas.microsoft.com/office/drawing/2014/main" id="{70355B63-1FFF-4357-B362-C77DA3143DBF}"/>
              </a:ext>
            </a:extLst>
          </p:cNvPr>
          <p:cNvSpPr/>
          <p:nvPr/>
        </p:nvSpPr>
        <p:spPr>
          <a:xfrm>
            <a:off x="10510053" y="582387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 descr="green checkmark">
            <a:extLst>
              <a:ext uri="{FF2B5EF4-FFF2-40B4-BE49-F238E27FC236}">
                <a16:creationId xmlns:a16="http://schemas.microsoft.com/office/drawing/2014/main" id="{1822DF66-7198-4F50-B195-C0DCB5FEE8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0" y="2638930"/>
            <a:ext cx="282522" cy="294294"/>
          </a:xfrm>
          <a:prstGeom prst="rect">
            <a:avLst/>
          </a:prstGeom>
        </p:spPr>
      </p:pic>
      <p:pic>
        <p:nvPicPr>
          <p:cNvPr id="34" name="Picture 33" descr="green checkmark">
            <a:extLst>
              <a:ext uri="{FF2B5EF4-FFF2-40B4-BE49-F238E27FC236}">
                <a16:creationId xmlns:a16="http://schemas.microsoft.com/office/drawing/2014/main" id="{8218890B-1010-4D1D-A03E-43996CE452F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6" y="3151379"/>
            <a:ext cx="282522" cy="294294"/>
          </a:xfrm>
          <a:prstGeom prst="rect">
            <a:avLst/>
          </a:prstGeom>
        </p:spPr>
      </p:pic>
      <p:pic>
        <p:nvPicPr>
          <p:cNvPr id="35" name="Picture 34" descr="green checkmark">
            <a:extLst>
              <a:ext uri="{FF2B5EF4-FFF2-40B4-BE49-F238E27FC236}">
                <a16:creationId xmlns:a16="http://schemas.microsoft.com/office/drawing/2014/main" id="{8EB29BDB-9578-42FF-A35D-9992F937062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6" y="3575141"/>
            <a:ext cx="282522" cy="294294"/>
          </a:xfrm>
          <a:prstGeom prst="rect">
            <a:avLst/>
          </a:prstGeom>
        </p:spPr>
      </p:pic>
      <p:pic>
        <p:nvPicPr>
          <p:cNvPr id="36" name="Picture 35" descr="green checkmark">
            <a:extLst>
              <a:ext uri="{FF2B5EF4-FFF2-40B4-BE49-F238E27FC236}">
                <a16:creationId xmlns:a16="http://schemas.microsoft.com/office/drawing/2014/main" id="{C366315D-7DC5-4E94-9DB1-FA4D3F2FDF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0" y="4037250"/>
            <a:ext cx="282522" cy="294294"/>
          </a:xfrm>
          <a:prstGeom prst="rect">
            <a:avLst/>
          </a:prstGeom>
        </p:spPr>
      </p:pic>
      <p:pic>
        <p:nvPicPr>
          <p:cNvPr id="37" name="Picture 36" descr="green checkmark">
            <a:extLst>
              <a:ext uri="{FF2B5EF4-FFF2-40B4-BE49-F238E27FC236}">
                <a16:creationId xmlns:a16="http://schemas.microsoft.com/office/drawing/2014/main" id="{32540DF1-A899-4CE9-B584-277C637FFA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6" y="4476783"/>
            <a:ext cx="282522" cy="294294"/>
          </a:xfrm>
          <a:prstGeom prst="rect">
            <a:avLst/>
          </a:prstGeom>
        </p:spPr>
      </p:pic>
      <p:pic>
        <p:nvPicPr>
          <p:cNvPr id="38" name="Picture 37" descr="green checkmark">
            <a:extLst>
              <a:ext uri="{FF2B5EF4-FFF2-40B4-BE49-F238E27FC236}">
                <a16:creationId xmlns:a16="http://schemas.microsoft.com/office/drawing/2014/main" id="{01DC7DAF-E9B7-4B94-A59C-6EACFF228EA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0" y="4942767"/>
            <a:ext cx="282522" cy="294294"/>
          </a:xfrm>
          <a:prstGeom prst="rect">
            <a:avLst/>
          </a:prstGeom>
        </p:spPr>
      </p:pic>
      <p:pic>
        <p:nvPicPr>
          <p:cNvPr id="39" name="Picture 38" descr="green checkmark">
            <a:extLst>
              <a:ext uri="{FF2B5EF4-FFF2-40B4-BE49-F238E27FC236}">
                <a16:creationId xmlns:a16="http://schemas.microsoft.com/office/drawing/2014/main" id="{80A8BD39-4EB4-4402-9B0F-7CFB0ADFD6C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66" y="5408751"/>
            <a:ext cx="282522" cy="294294"/>
          </a:xfrm>
          <a:prstGeom prst="rect">
            <a:avLst/>
          </a:prstGeom>
        </p:spPr>
      </p:pic>
      <p:pic>
        <p:nvPicPr>
          <p:cNvPr id="40" name="Picture 39" descr="green checkmark">
            <a:extLst>
              <a:ext uri="{FF2B5EF4-FFF2-40B4-BE49-F238E27FC236}">
                <a16:creationId xmlns:a16="http://schemas.microsoft.com/office/drawing/2014/main" id="{CFA97CCA-1BBE-456A-B336-2DC76BAB7B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0" y="5848284"/>
            <a:ext cx="282522" cy="294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66C3E2-C35C-4665-8DCC-3CE2497A3A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5" y="-37576"/>
            <a:ext cx="1307557" cy="1307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167A80-02D2-406A-87B9-B2CE2021AA4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98" y="-230456"/>
            <a:ext cx="1500437" cy="1500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ECA95E-1478-46B0-BCBC-ADFD8C9A7FF8}"/>
              </a:ext>
            </a:extLst>
          </p:cNvPr>
          <p:cNvSpPr/>
          <p:nvPr/>
        </p:nvSpPr>
        <p:spPr>
          <a:xfrm>
            <a:off x="4505093" y="2691897"/>
            <a:ext cx="5772382" cy="31906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DCCFA4-BEA6-4CF4-8DFB-9FF4BB8FC506}"/>
              </a:ext>
            </a:extLst>
          </p:cNvPr>
          <p:cNvSpPr/>
          <p:nvPr/>
        </p:nvSpPr>
        <p:spPr>
          <a:xfrm>
            <a:off x="4518828" y="3151379"/>
            <a:ext cx="5772382" cy="31906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DE819A-6FF5-4B42-BB7E-B317544B59BF}"/>
              </a:ext>
            </a:extLst>
          </p:cNvPr>
          <p:cNvSpPr/>
          <p:nvPr/>
        </p:nvSpPr>
        <p:spPr>
          <a:xfrm>
            <a:off x="4505093" y="3588133"/>
            <a:ext cx="5772382" cy="31906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A75B01-8CAB-4E3D-8F91-6A4D0B9BB0C4}"/>
              </a:ext>
            </a:extLst>
          </p:cNvPr>
          <p:cNvSpPr/>
          <p:nvPr/>
        </p:nvSpPr>
        <p:spPr>
          <a:xfrm>
            <a:off x="4518828" y="4058248"/>
            <a:ext cx="5772382" cy="31906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02000C-EADC-48CF-B91C-EE3C0E5B90B0}"/>
              </a:ext>
            </a:extLst>
          </p:cNvPr>
          <p:cNvSpPr/>
          <p:nvPr/>
        </p:nvSpPr>
        <p:spPr>
          <a:xfrm>
            <a:off x="4518828" y="4504985"/>
            <a:ext cx="5772382" cy="31906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D190B1-5827-47BA-895C-C0C8B764CC72}"/>
              </a:ext>
            </a:extLst>
          </p:cNvPr>
          <p:cNvSpPr/>
          <p:nvPr/>
        </p:nvSpPr>
        <p:spPr>
          <a:xfrm>
            <a:off x="4518828" y="4973810"/>
            <a:ext cx="5772382" cy="31906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EF2462-E688-41CB-A127-4FF46C119788}"/>
              </a:ext>
            </a:extLst>
          </p:cNvPr>
          <p:cNvSpPr/>
          <p:nvPr/>
        </p:nvSpPr>
        <p:spPr>
          <a:xfrm>
            <a:off x="4518828" y="5421837"/>
            <a:ext cx="5772382" cy="31906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52F13EE-146C-464D-8065-FA9910041DD1}"/>
              </a:ext>
            </a:extLst>
          </p:cNvPr>
          <p:cNvSpPr/>
          <p:nvPr/>
        </p:nvSpPr>
        <p:spPr>
          <a:xfrm>
            <a:off x="4505093" y="5890662"/>
            <a:ext cx="5772382" cy="31906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2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E5D2C8-39D0-B149-BD4B-D3EDCF96BB45}"/>
              </a:ext>
            </a:extLst>
          </p:cNvPr>
          <p:cNvSpPr txBox="1"/>
          <p:nvPr/>
        </p:nvSpPr>
        <p:spPr>
          <a:xfrm>
            <a:off x="180000" y="2000397"/>
            <a:ext cx="11729920" cy="3900107"/>
          </a:xfrm>
          <a:prstGeom prst="rect">
            <a:avLst/>
          </a:prstGeom>
          <a:solidFill>
            <a:srgbClr val="E3EAFD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Salut, Léa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es allée chez la famille de Stéphanie pour le réveillon.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es allée chez elle sans dire au revoir.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suis restée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la maison.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suis allée chez ta famille ce matin, mais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n’es pas encore arrivée. Es-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allée à une fête à Tours avec Stéphanie ? Est-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allée à l’église ?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suis restée dans ma chambre, triste sans ma meilleure amie.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Sophie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 message pour Léa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27B-911A-4808-8E43-E411D6E972B2}"/>
              </a:ext>
            </a:extLst>
          </p:cNvPr>
          <p:cNvSpPr txBox="1"/>
          <p:nvPr/>
        </p:nvSpPr>
        <p:spPr>
          <a:xfrm>
            <a:off x="180000" y="1462738"/>
            <a:ext cx="879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Sophie écrit un message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Léa. Écris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ou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533015-2BAE-4492-912D-8E8990CFA81C}"/>
              </a:ext>
            </a:extLst>
          </p:cNvPr>
          <p:cNvSpPr/>
          <p:nvPr/>
        </p:nvSpPr>
        <p:spPr>
          <a:xfrm>
            <a:off x="228126" y="2673552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2703E4-BD3D-4F86-8442-77F298382923}"/>
              </a:ext>
            </a:extLst>
          </p:cNvPr>
          <p:cNvSpPr/>
          <p:nvPr/>
        </p:nvSpPr>
        <p:spPr>
          <a:xfrm>
            <a:off x="8795964" y="2673552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FC6EC5-D84A-4491-ABA9-9CE41B8851B3}"/>
              </a:ext>
            </a:extLst>
          </p:cNvPr>
          <p:cNvSpPr/>
          <p:nvPr/>
        </p:nvSpPr>
        <p:spPr>
          <a:xfrm>
            <a:off x="3663000" y="3198167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BA3E8A-C907-4551-AA23-7852FF5A959A}"/>
              </a:ext>
            </a:extLst>
          </p:cNvPr>
          <p:cNvSpPr/>
          <p:nvPr/>
        </p:nvSpPr>
        <p:spPr>
          <a:xfrm>
            <a:off x="7704093" y="3198167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16F4A9-5A4D-4EA8-A53D-5DFABDABAEA4}"/>
              </a:ext>
            </a:extLst>
          </p:cNvPr>
          <p:cNvSpPr/>
          <p:nvPr/>
        </p:nvSpPr>
        <p:spPr>
          <a:xfrm>
            <a:off x="3562049" y="3753755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B0C38C-60B3-4EC9-B5FD-186C14C6889E}"/>
              </a:ext>
            </a:extLst>
          </p:cNvPr>
          <p:cNvSpPr/>
          <p:nvPr/>
        </p:nvSpPr>
        <p:spPr>
          <a:xfrm>
            <a:off x="8225916" y="3735826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F49D17-3B4F-409F-96B0-595D5CBBE705}"/>
              </a:ext>
            </a:extLst>
          </p:cNvPr>
          <p:cNvSpPr/>
          <p:nvPr/>
        </p:nvSpPr>
        <p:spPr>
          <a:xfrm>
            <a:off x="4288066" y="4318502"/>
            <a:ext cx="555980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A93160-63FA-4617-85F5-9E7F5D5A6D95}"/>
              </a:ext>
            </a:extLst>
          </p:cNvPr>
          <p:cNvSpPr/>
          <p:nvPr/>
        </p:nvSpPr>
        <p:spPr>
          <a:xfrm>
            <a:off x="7292130" y="4318502"/>
            <a:ext cx="491994" cy="461665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6DB75C-1B31-40F9-99C1-6D39ABCED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02" y="-287217"/>
            <a:ext cx="2211620" cy="22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 message pour Léa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5D2C8-39D0-B149-BD4B-D3EDCF96BB45}"/>
              </a:ext>
            </a:extLst>
          </p:cNvPr>
          <p:cNvSpPr txBox="1"/>
          <p:nvPr/>
        </p:nvSpPr>
        <p:spPr>
          <a:xfrm>
            <a:off x="180000" y="1851117"/>
            <a:ext cx="11729920" cy="2123658"/>
          </a:xfrm>
          <a:prstGeom prst="rect">
            <a:avLst/>
          </a:prstGeom>
          <a:solidFill>
            <a:srgbClr val="E3EAFD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104F75"/>
                </a:solidFill>
                <a:latin typeface="Century Gothic" panose="020F0302020204030204"/>
              </a:rPr>
              <a:t>Salut, Léa</a:t>
            </a:r>
          </a:p>
          <a:p>
            <a:r>
              <a:rPr lang="fr-FR" sz="2200" dirty="0">
                <a:solidFill>
                  <a:srgbClr val="104F75"/>
                </a:solidFill>
                <a:latin typeface="Century Gothic" panose="020F0302020204030204"/>
              </a:rPr>
              <a:t>Tu es allée chez la famille de Stéphanie pour le réveillon. Tu es allée sans dire au revoir. Je suis restée </a:t>
            </a:r>
            <a:r>
              <a:rPr lang="fr-FR" sz="2200" dirty="0">
                <a:solidFill>
                  <a:srgbClr val="104F75"/>
                </a:solidFill>
                <a:latin typeface="Century Gothic" panose="020B0502020202020204" pitchFamily="34" charset="0"/>
              </a:rPr>
              <a:t>à la maison. Je suis allée chez ta famille ce matin, mais tu n’es pas encore arrivée. Es-tu allée à une fête à Tours avec Stéphanie ? Est-elle allée à l’église ? Je suis restée dans ma chambre, triste sans ma meilleure amie.</a:t>
            </a:r>
          </a:p>
          <a:p>
            <a:r>
              <a:rPr lang="fr-FR" sz="2200" dirty="0">
                <a:solidFill>
                  <a:srgbClr val="104F75"/>
                </a:solidFill>
                <a:latin typeface="Century Gothic" panose="020B0502020202020204" pitchFamily="34" charset="0"/>
              </a:rPr>
              <a:t>Sophie</a:t>
            </a:r>
            <a:endParaRPr kumimoji="0" lang="fr-FR" sz="2200" i="0" u="none" strike="noStrike" kern="1200" cap="none" spc="0" normalizeH="0" baseline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27B-911A-4808-8E43-E411D6E972B2}"/>
              </a:ext>
            </a:extLst>
          </p:cNvPr>
          <p:cNvSpPr txBox="1"/>
          <p:nvPr/>
        </p:nvSpPr>
        <p:spPr>
          <a:xfrm>
            <a:off x="180000" y="1286407"/>
            <a:ext cx="879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104F75"/>
                </a:solidFill>
                <a:latin typeface="Century Gothic" panose="020F0302020204030204"/>
              </a:rPr>
              <a:t>Réponds aux questions en anglais</a:t>
            </a:r>
            <a:r>
              <a:rPr lang="fr-FR" sz="2400">
                <a:solidFill>
                  <a:srgbClr val="104F75"/>
                </a:solidFill>
                <a:latin typeface="Century Gothic" panose="020B0502020202020204" pitchFamily="34" charset="0"/>
              </a:rPr>
              <a:t>.</a:t>
            </a:r>
            <a:endParaRPr lang="fr-FR" sz="2400">
              <a:solidFill>
                <a:srgbClr val="104F75"/>
              </a:solidFill>
              <a:latin typeface="Century Gothic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C01A1-B5DB-49EF-8A01-B80B1960E79F}"/>
              </a:ext>
            </a:extLst>
          </p:cNvPr>
          <p:cNvSpPr txBox="1"/>
          <p:nvPr/>
        </p:nvSpPr>
        <p:spPr>
          <a:xfrm>
            <a:off x="180000" y="4206926"/>
            <a:ext cx="11729920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GB" sz="2400">
                <a:solidFill>
                  <a:srgbClr val="104F75"/>
                </a:solidFill>
              </a:rPr>
              <a:t>What did Léa do for New Year?</a:t>
            </a:r>
          </a:p>
          <a:p>
            <a:pPr marL="457200" indent="-457200" algn="l">
              <a:buAutoNum type="arabicPeriod"/>
            </a:pPr>
            <a:r>
              <a:rPr lang="en-GB" sz="2400">
                <a:solidFill>
                  <a:srgbClr val="104F75"/>
                </a:solidFill>
              </a:rPr>
              <a:t>What did Sophie do?</a:t>
            </a:r>
          </a:p>
          <a:p>
            <a:pPr marL="457200" indent="-457200" algn="l">
              <a:buAutoNum type="arabicPeriod"/>
            </a:pPr>
            <a:r>
              <a:rPr lang="en-GB" sz="2400">
                <a:solidFill>
                  <a:srgbClr val="104F75"/>
                </a:solidFill>
              </a:rPr>
              <a:t>What happened this morning? (two details)</a:t>
            </a:r>
          </a:p>
          <a:p>
            <a:pPr marL="457200" indent="-457200" algn="l">
              <a:buAutoNum type="arabicPeriod"/>
            </a:pPr>
            <a:r>
              <a:rPr lang="en-GB" sz="2400">
                <a:solidFill>
                  <a:srgbClr val="104F75"/>
                </a:solidFill>
              </a:rPr>
              <a:t>Why is Sophie upset? (two details)</a:t>
            </a:r>
          </a:p>
          <a:p>
            <a:pPr marL="457200" indent="-457200" algn="l">
              <a:buAutoNum type="arabicPeriod"/>
            </a:pPr>
            <a:r>
              <a:rPr lang="en-GB" sz="2400">
                <a:solidFill>
                  <a:srgbClr val="104F75"/>
                </a:solidFill>
              </a:rPr>
              <a:t>What does Sophie ask about Léa’s trip? (two details)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4A98E1-483E-41A9-B150-94B41D8BE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12025"/>
            <a:ext cx="2211620" cy="22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 message pour Léa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27B-911A-4808-8E43-E411D6E972B2}"/>
              </a:ext>
            </a:extLst>
          </p:cNvPr>
          <p:cNvSpPr txBox="1"/>
          <p:nvPr/>
        </p:nvSpPr>
        <p:spPr>
          <a:xfrm>
            <a:off x="180000" y="1208611"/>
            <a:ext cx="879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Réponds aux questions en anglais</a:t>
            </a:r>
            <a:r>
              <a:rPr lang="fr-FR" sz="240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lang="fr-FR" sz="24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C01A1-B5DB-49EF-8A01-B80B1960E79F}"/>
              </a:ext>
            </a:extLst>
          </p:cNvPr>
          <p:cNvSpPr txBox="1"/>
          <p:nvPr/>
        </p:nvSpPr>
        <p:spPr>
          <a:xfrm>
            <a:off x="231040" y="1851117"/>
            <a:ext cx="11729920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What did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do for New Year?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What did Sophie do?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What happened this morning? (two details)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Why is Sophie upset? (two details)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What does Sophie ask about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’s trip? (two details)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FDB5A6-DBB6-45B0-93FE-5CEB91731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12025"/>
            <a:ext cx="2211620" cy="22116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C71940-7291-40ED-944D-C8D4D64355A2}"/>
              </a:ext>
            </a:extLst>
          </p:cNvPr>
          <p:cNvSpPr txBox="1"/>
          <p:nvPr/>
        </p:nvSpPr>
        <p:spPr>
          <a:xfrm>
            <a:off x="179999" y="3884310"/>
            <a:ext cx="7601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went to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Stéphanie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’s family’s house.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D6A5C-B7C2-4FA2-97B1-A8A03C515A65}"/>
              </a:ext>
            </a:extLst>
          </p:cNvPr>
          <p:cNvSpPr txBox="1"/>
          <p:nvPr/>
        </p:nvSpPr>
        <p:spPr>
          <a:xfrm>
            <a:off x="179999" y="4356962"/>
            <a:ext cx="8448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2. Sophie stayed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B39C5-D312-4134-A8D5-1FC3D6040E85}"/>
              </a:ext>
            </a:extLst>
          </p:cNvPr>
          <p:cNvSpPr txBox="1"/>
          <p:nvPr/>
        </p:nvSpPr>
        <p:spPr>
          <a:xfrm>
            <a:off x="179999" y="4829614"/>
            <a:ext cx="8448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3. Sophie went to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’s house, but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wasn’t there.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A6389-8EE3-4BF3-8DC7-36D5222572C4}"/>
              </a:ext>
            </a:extLst>
          </p:cNvPr>
          <p:cNvSpPr txBox="1"/>
          <p:nvPr/>
        </p:nvSpPr>
        <p:spPr>
          <a:xfrm>
            <a:off x="179999" y="5302266"/>
            <a:ext cx="1137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went without saying goodbye and Sophie was sad without 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962AD-97D8-46A7-BA2D-6B8789D8BE02}"/>
              </a:ext>
            </a:extLst>
          </p:cNvPr>
          <p:cNvSpPr txBox="1"/>
          <p:nvPr/>
        </p:nvSpPr>
        <p:spPr>
          <a:xfrm>
            <a:off x="179999" y="5774918"/>
            <a:ext cx="11409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5. Did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Léa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go to a party in Tours? Did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Stéphanie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go to church?</a:t>
            </a:r>
          </a:p>
        </p:txBody>
      </p:sp>
    </p:spTree>
    <p:extLst>
      <p:ext uri="{BB962C8B-B14F-4D97-AF65-F5344CB8AC3E}">
        <p14:creationId xmlns:p14="http://schemas.microsoft.com/office/powerpoint/2010/main" val="31308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AECFFE-55D9-ED46-9E49-F19805C09A6A}"/>
              </a:ext>
            </a:extLst>
          </p:cNvPr>
          <p:cNvSpPr txBox="1"/>
          <p:nvPr/>
        </p:nvSpPr>
        <p:spPr>
          <a:xfrm>
            <a:off x="180000" y="1786654"/>
            <a:ext cx="11729920" cy="4454104"/>
          </a:xfrm>
          <a:prstGeom prst="rect">
            <a:avLst/>
          </a:prstGeom>
          <a:solidFill>
            <a:srgbClr val="E3EAFD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</a:rPr>
              <a:t>Salut, Sophie !</a:t>
            </a:r>
          </a:p>
          <a:p>
            <a:pPr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104F75"/>
                </a:solidFill>
                <a:latin typeface="Century Gothic" panose="020F0302020204030204"/>
              </a:rPr>
              <a:t>Je suis allée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en Touraine pour le Réveillon à la dernière minute !</a:t>
            </a:r>
            <a:endParaRPr lang="fr-FR" sz="2400" dirty="0">
              <a:solidFill>
                <a:srgbClr val="104F75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La mère de Stéphanie 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est arrivée  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tôt du travail et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allée  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dans sa voiture. 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allée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à la cathédrale de Tours avec Stéphanie.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arrivée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à Paris en train à 15h, mais Stéphanie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est restée 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en Touraine un peu plus de temps.  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Es-tu allée  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en ville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aujourd’hui ? </a:t>
            </a:r>
            <a:r>
              <a:rPr lang="fr-FR" sz="24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arrivée       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au café, si tu veux venir.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Léa</a:t>
            </a:r>
            <a:r>
              <a:rPr lang="fr-FR" sz="2400" dirty="0">
                <a:solidFill>
                  <a:srgbClr val="104F75"/>
                </a:solidFill>
                <a:latin typeface="Century Gothic" panose="020F0302020204030204"/>
              </a:rPr>
              <a:t> </a:t>
            </a:r>
            <a:endParaRPr kumimoji="0" lang="fr-FR" sz="2400" b="0" i="0" u="none" strike="noStrike" kern="1200" cap="none" spc="0" normalizeH="0" baseline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Un message pour Sophie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01C352-1796-4867-8776-A2B1D53CD65C}"/>
              </a:ext>
            </a:extLst>
          </p:cNvPr>
          <p:cNvSpPr txBox="1"/>
          <p:nvPr/>
        </p:nvSpPr>
        <p:spPr>
          <a:xfrm>
            <a:off x="180000" y="1216849"/>
            <a:ext cx="1168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104F75"/>
                </a:solidFill>
              </a:rPr>
              <a:t>Léa répond 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à Sophie. Traduis les verbes en français.</a:t>
            </a:r>
            <a:endParaRPr lang="fr-FR" sz="2400" dirty="0">
              <a:solidFill>
                <a:srgbClr val="104F75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D586A3-6CDC-4BCE-B5C3-BEA32C74DC3D}"/>
              </a:ext>
            </a:extLst>
          </p:cNvPr>
          <p:cNvSpPr/>
          <p:nvPr/>
        </p:nvSpPr>
        <p:spPr>
          <a:xfrm>
            <a:off x="180000" y="2524188"/>
            <a:ext cx="1894127" cy="360000"/>
          </a:xfrm>
          <a:prstGeom prst="roundRect">
            <a:avLst/>
          </a:prstGeom>
          <a:solidFill>
            <a:srgbClr val="104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1. I went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EB8680-AA88-4244-A6B9-8A5CD39210D8}"/>
              </a:ext>
            </a:extLst>
          </p:cNvPr>
          <p:cNvSpPr/>
          <p:nvPr/>
        </p:nvSpPr>
        <p:spPr>
          <a:xfrm>
            <a:off x="3566254" y="3051071"/>
            <a:ext cx="1894127" cy="360000"/>
          </a:xfrm>
          <a:prstGeom prst="roundRect">
            <a:avLst/>
          </a:prstGeom>
          <a:solidFill>
            <a:srgbClr val="104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2. arrived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769248-BEAD-4304-BBE8-BC388EA45E9D}"/>
              </a:ext>
            </a:extLst>
          </p:cNvPr>
          <p:cNvSpPr/>
          <p:nvPr/>
        </p:nvSpPr>
        <p:spPr>
          <a:xfrm>
            <a:off x="7836924" y="3051071"/>
            <a:ext cx="1894127" cy="360000"/>
          </a:xfrm>
          <a:prstGeom prst="roundRect">
            <a:avLst/>
          </a:prstGeom>
          <a:solidFill>
            <a:srgbClr val="104F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3. I went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63B495-0479-4253-8DAE-5B2AC91EF4D4}"/>
              </a:ext>
            </a:extLst>
          </p:cNvPr>
          <p:cNvSpPr/>
          <p:nvPr/>
        </p:nvSpPr>
        <p:spPr>
          <a:xfrm>
            <a:off x="1409738" y="3566877"/>
            <a:ext cx="1894127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4. I went to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592454-843C-4DC5-BB28-A2D3232AA3C3}"/>
              </a:ext>
            </a:extLst>
          </p:cNvPr>
          <p:cNvSpPr/>
          <p:nvPr/>
        </p:nvSpPr>
        <p:spPr>
          <a:xfrm>
            <a:off x="252521" y="4132882"/>
            <a:ext cx="2104281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5. I arrived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6768DC8-DF06-43DE-95A8-345D48416F02}"/>
              </a:ext>
            </a:extLst>
          </p:cNvPr>
          <p:cNvSpPr/>
          <p:nvPr/>
        </p:nvSpPr>
        <p:spPr>
          <a:xfrm>
            <a:off x="7952579" y="4132882"/>
            <a:ext cx="1496399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6. stayed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2C85E1-EA9E-42A8-9F5E-D4FC7C6B97F4}"/>
              </a:ext>
            </a:extLst>
          </p:cNvPr>
          <p:cNvSpPr/>
          <p:nvPr/>
        </p:nvSpPr>
        <p:spPr>
          <a:xfrm>
            <a:off x="3104723" y="4664675"/>
            <a:ext cx="1894127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7. Did you go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3E45FB-63C6-4F6A-B9FA-2D9E7AEF9764}"/>
              </a:ext>
            </a:extLst>
          </p:cNvPr>
          <p:cNvSpPr/>
          <p:nvPr/>
        </p:nvSpPr>
        <p:spPr>
          <a:xfrm>
            <a:off x="8194671" y="4672106"/>
            <a:ext cx="2444497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8. I have arrived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C1993D-E83E-4B64-9BB6-689DDDA93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94" y="-180303"/>
            <a:ext cx="1843214" cy="18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 week-end dernier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C10C5-2146-44E9-9973-A54D4BDC351C}"/>
              </a:ext>
            </a:extLst>
          </p:cNvPr>
          <p:cNvSpPr txBox="1"/>
          <p:nvPr/>
        </p:nvSpPr>
        <p:spPr>
          <a:xfrm>
            <a:off x="208547" y="1299411"/>
            <a:ext cx="1182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Répond aux questions de ton/ta partenaire. Écris les réponses que tu entends.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92C5C-1243-42A6-AE69-9BE6DD788446}"/>
              </a:ext>
            </a:extLst>
          </p:cNvPr>
          <p:cNvSpPr/>
          <p:nvPr/>
        </p:nvSpPr>
        <p:spPr>
          <a:xfrm>
            <a:off x="2759242" y="4749763"/>
            <a:ext cx="2486526" cy="11069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where they went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B23197-9EE7-4B12-8E19-CB3F0A5A6908}"/>
              </a:ext>
            </a:extLst>
          </p:cNvPr>
          <p:cNvSpPr/>
          <p:nvPr/>
        </p:nvSpPr>
        <p:spPr>
          <a:xfrm>
            <a:off x="7194884" y="4749762"/>
            <a:ext cx="2486526" cy="11069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7591B7-A500-4C33-A19F-40C4036D0524}"/>
              </a:ext>
            </a:extLst>
          </p:cNvPr>
          <p:cNvSpPr/>
          <p:nvPr/>
        </p:nvSpPr>
        <p:spPr>
          <a:xfrm>
            <a:off x="2759242" y="1987166"/>
            <a:ext cx="3239320" cy="1587084"/>
          </a:xfrm>
          <a:prstGeom prst="wedgeRoundRectCallout">
            <a:avLst>
              <a:gd name="adj1" fmla="val -59461"/>
              <a:gd name="adj2" fmla="val 6856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Où es-tu allée ?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10F062E-FBEA-406B-88DD-2617708C49D3}"/>
              </a:ext>
            </a:extLst>
          </p:cNvPr>
          <p:cNvSpPr/>
          <p:nvPr/>
        </p:nvSpPr>
        <p:spPr>
          <a:xfrm>
            <a:off x="6635205" y="2780708"/>
            <a:ext cx="3239320" cy="1587084"/>
          </a:xfrm>
          <a:prstGeom prst="wedgeRoundRectCallout">
            <a:avLst>
              <a:gd name="adj1" fmla="val 59394"/>
              <a:gd name="adj2" fmla="val 746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Je suis allée au parc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D3F17C-C2FA-457E-9A2B-5D59838DC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47" y="2988036"/>
            <a:ext cx="3141483" cy="3141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BB373-640C-4030-9816-EFDB5987D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" y="3061252"/>
            <a:ext cx="3141483" cy="3141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747BB-2D7B-4DA1-8191-896B2E82F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62" y="4749762"/>
            <a:ext cx="1791956" cy="11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chemeClr val="bg1"/>
                </a:solidFill>
              </a:rPr>
              <a:t>Le réveillon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D184C-8237-4347-83F3-E6D7A9EF2F8A}"/>
              </a:ext>
            </a:extLst>
          </p:cNvPr>
          <p:cNvSpPr txBox="1"/>
          <p:nvPr/>
        </p:nvSpPr>
        <p:spPr>
          <a:xfrm>
            <a:off x="180000" y="1296000"/>
            <a:ext cx="1119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 parles du réveillon avec un(e) ami(e). Qu’est-ce qu’il/elle a fait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3037E-620B-4BDF-99F3-84162C283BA8}"/>
              </a:ext>
            </a:extLst>
          </p:cNvPr>
          <p:cNvSpPr txBox="1"/>
          <p:nvPr/>
        </p:nvSpPr>
        <p:spPr>
          <a:xfrm>
            <a:off x="180000" y="1918010"/>
            <a:ext cx="5916000" cy="4339650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A: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Réponds aux questions de ton/ta partenaire.</a:t>
            </a:r>
          </a:p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Ask your partner: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Where they went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How they arrived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Where their brother stayed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Where their brother went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13EC6-DC8C-4A5A-B413-54611D529812}"/>
              </a:ext>
            </a:extLst>
          </p:cNvPr>
          <p:cNvSpPr txBox="1"/>
          <p:nvPr/>
        </p:nvSpPr>
        <p:spPr>
          <a:xfrm>
            <a:off x="6096000" y="1918010"/>
            <a:ext cx="5915999" cy="4341600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B: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Réponds aux questions de ton/ta partenaire: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Ask your partner: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Where they went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How they arrived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Where their brother went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How long they stayed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B6A0F4-A6C1-4164-B5C3-6E8F9ED96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6" y="2810335"/>
            <a:ext cx="1033801" cy="618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1FA386-72D8-4E25-9302-3FA08561B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64" y="2810335"/>
            <a:ext cx="1308343" cy="742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A5590D-17A9-425F-B134-8947F08F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42" y="2642839"/>
            <a:ext cx="1572322" cy="15723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A438E6-A0E1-41C0-A736-8ECBC3D32EB6}"/>
              </a:ext>
            </a:extLst>
          </p:cNvPr>
          <p:cNvSpPr txBox="1"/>
          <p:nvPr/>
        </p:nvSpPr>
        <p:spPr>
          <a:xfrm>
            <a:off x="1039096" y="3817060"/>
            <a:ext cx="129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days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F2EBA5-B6F1-42B1-BE07-2B5890B1A2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59" y="2678010"/>
            <a:ext cx="1881180" cy="1006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595C10-B6DE-45F9-9044-52528149DD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59" y="2867108"/>
            <a:ext cx="1482383" cy="817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27269D-4D15-43BD-8B9C-EFDABF9981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29" y="2706403"/>
            <a:ext cx="1482383" cy="11859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E46F08-D142-4CBA-9D3B-08834F8C1E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29" y="4184459"/>
            <a:ext cx="1504439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4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chemeClr val="bg1"/>
                </a:solidFill>
              </a:rPr>
              <a:t>Les réponses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D184C-8237-4347-83F3-E6D7A9EF2F8A}"/>
              </a:ext>
            </a:extLst>
          </p:cNvPr>
          <p:cNvSpPr txBox="1"/>
          <p:nvPr/>
        </p:nvSpPr>
        <p:spPr>
          <a:xfrm>
            <a:off x="180000" y="1296000"/>
            <a:ext cx="1119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 parles du réveillon avec un(e) ami(e). Qu’est-ce qu’il/elle a fait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3037E-620B-4BDF-99F3-84162C283BA8}"/>
              </a:ext>
            </a:extLst>
          </p:cNvPr>
          <p:cNvSpPr txBox="1"/>
          <p:nvPr/>
        </p:nvSpPr>
        <p:spPr>
          <a:xfrm>
            <a:off x="180000" y="1918010"/>
            <a:ext cx="5916000" cy="4708981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A: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Réponds aux questions de ton/ta partenaire.</a:t>
            </a:r>
          </a:p>
          <a:p>
            <a:pPr algn="l"/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Je suis allé(e) 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en Écosse.</a:t>
            </a: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Je suis arrivé(e) en bus.</a:t>
            </a:r>
          </a:p>
          <a:p>
            <a:pPr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 est allé au musée.</a:t>
            </a: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Je suis resté trois jours.</a:t>
            </a:r>
          </a:p>
          <a:p>
            <a:pPr lvl="0">
              <a:defRPr/>
            </a:pPr>
            <a:endParaRPr lang="fr-FR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13EC6-DC8C-4A5A-B413-54611D529812}"/>
              </a:ext>
            </a:extLst>
          </p:cNvPr>
          <p:cNvSpPr txBox="1"/>
          <p:nvPr/>
        </p:nvSpPr>
        <p:spPr>
          <a:xfrm>
            <a:off x="6095997" y="1918010"/>
            <a:ext cx="5915999" cy="4616648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Partenaire B:</a:t>
            </a:r>
          </a:p>
          <a:p>
            <a:pPr algn="l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Réponds aux questions de ton/ta partenaire:</a:t>
            </a: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Je suis allé(e) en ville.</a:t>
            </a: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Je suis arrivé(e) en voiture.</a:t>
            </a: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Il est resté dans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hôtel.</a:t>
            </a:r>
          </a:p>
          <a:p>
            <a:pPr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 est allé à la banque.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B6A0F4-A6C1-4164-B5C3-6E8F9ED96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6" y="2810335"/>
            <a:ext cx="1033801" cy="618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1FA386-72D8-4E25-9302-3FA08561B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64" y="2810335"/>
            <a:ext cx="1308343" cy="742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A5590D-17A9-425F-B134-8947F08F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42" y="2642839"/>
            <a:ext cx="1572322" cy="15723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A438E6-A0E1-41C0-A736-8ECBC3D32EB6}"/>
              </a:ext>
            </a:extLst>
          </p:cNvPr>
          <p:cNvSpPr txBox="1"/>
          <p:nvPr/>
        </p:nvSpPr>
        <p:spPr>
          <a:xfrm>
            <a:off x="1039096" y="3817060"/>
            <a:ext cx="129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3 days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F2EBA5-B6F1-42B1-BE07-2B5890B1A2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59" y="2678010"/>
            <a:ext cx="1881180" cy="1006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595C10-B6DE-45F9-9044-52528149DD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59" y="2867108"/>
            <a:ext cx="1482383" cy="817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27269D-4D15-43BD-8B9C-EFDABF9981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29" y="2706403"/>
            <a:ext cx="1482383" cy="11859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E46F08-D142-4CBA-9D3B-08834F8C1E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29" y="4184459"/>
            <a:ext cx="1504439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" y="1883962"/>
            <a:ext cx="7308549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Talking about where you went and what you did</a:t>
            </a:r>
            <a:br>
              <a:rPr lang="en-GB" sz="4000" b="1" dirty="0">
                <a:solidFill>
                  <a:prstClr val="white"/>
                </a:solidFill>
              </a:rPr>
            </a:b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0" y="2542938"/>
            <a:ext cx="7748076" cy="88606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-ER verbs taking </a:t>
            </a:r>
            <a:r>
              <a:rPr lang="en-GB" sz="3000" i="1" dirty="0" err="1">
                <a:solidFill>
                  <a:prstClr val="white"/>
                </a:solidFill>
              </a:rPr>
              <a:t>être</a:t>
            </a:r>
            <a:r>
              <a:rPr lang="en-GB" sz="3000" dirty="0">
                <a:solidFill>
                  <a:prstClr val="white"/>
                </a:solidFill>
              </a:rPr>
              <a:t> in the perfect tense</a:t>
            </a:r>
          </a:p>
          <a:p>
            <a:pPr algn="l"/>
            <a:r>
              <a:rPr lang="en-GB" sz="3000" dirty="0">
                <a:solidFill>
                  <a:prstClr val="white"/>
                </a:solidFill>
              </a:rPr>
              <a:t>SSCs [e], [è/ê], [a]</a:t>
            </a:r>
          </a:p>
          <a:p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3338" y="486536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French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2.1 - Week 2 - Lesson 30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786396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Catherine Salkeld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Louise </a:t>
            </a:r>
            <a:r>
              <a:rPr lang="en-GB" sz="1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Bibbey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 by: Chloé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Motard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04/12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0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4318079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Devoirs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70234-982E-5C42-BC8A-1C84E269A5B1}"/>
              </a:ext>
            </a:extLst>
          </p:cNvPr>
          <p:cNvSpPr/>
          <p:nvPr/>
        </p:nvSpPr>
        <p:spPr>
          <a:xfrm>
            <a:off x="1863524" y="1681465"/>
            <a:ext cx="8495818" cy="4188583"/>
          </a:xfrm>
          <a:prstGeom prst="rect">
            <a:avLst/>
          </a:prstGeom>
          <a:solidFill>
            <a:srgbClr val="115076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 père vient d’Écosse, et ma mère est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suisse        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Le réveillon est une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tradition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très importante et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intéressante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Écosse.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Aujourd’hui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je vais chez mes parents pour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fête   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Cette année, j’ai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proposé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à une amie de venir chez nous pour la première fois. Ma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mère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sait faire la cuisine de l’Écosse. J’aime bien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viande  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Normalement,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 sœur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très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en retard ! On passe le prochain jour ensemble, et on aime aller au café dans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parc 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matin. En général, ma saison préférée est l’hiver, parce que je peux passer du temps avec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 famille    </a:t>
            </a:r>
            <a:r>
              <a:rPr kumimoji="0" lang="fr-FR" sz="200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fr-FR" sz="200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09C9C4F4-E9CD-1E42-B2B6-51705E11F98A}"/>
              </a:ext>
            </a:extLst>
          </p:cNvPr>
          <p:cNvSpPr/>
          <p:nvPr/>
        </p:nvSpPr>
        <p:spPr>
          <a:xfrm>
            <a:off x="2554112" y="1163992"/>
            <a:ext cx="2278800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demandé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A0275925-1B18-DD44-AAA6-63B03F2ECA04}"/>
              </a:ext>
            </a:extLst>
          </p:cNvPr>
          <p:cNvSpPr/>
          <p:nvPr/>
        </p:nvSpPr>
        <p:spPr>
          <a:xfrm>
            <a:off x="4957308" y="1176999"/>
            <a:ext cx="2277383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sœur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E1E46DE7-6DBA-D445-845A-42AA006DDD3F}"/>
              </a:ext>
            </a:extLst>
          </p:cNvPr>
          <p:cNvSpPr/>
          <p:nvPr/>
        </p:nvSpPr>
        <p:spPr>
          <a:xfrm>
            <a:off x="7360505" y="1176999"/>
            <a:ext cx="2277383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amusante</a:t>
            </a: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031289F1-569A-474E-B0A0-47B02D64B231}"/>
              </a:ext>
            </a:extLst>
          </p:cNvPr>
          <p:cNvSpPr/>
          <p:nvPr/>
        </p:nvSpPr>
        <p:spPr>
          <a:xfrm>
            <a:off x="10523973" y="1681465"/>
            <a:ext cx="1513569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F0302020204030204"/>
              </a:rPr>
              <a:t>l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’hôtel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5DC8B4DC-05A8-C745-BFB4-C0C8D2386AE7}"/>
              </a:ext>
            </a:extLst>
          </p:cNvPr>
          <p:cNvSpPr/>
          <p:nvPr/>
        </p:nvSpPr>
        <p:spPr>
          <a:xfrm>
            <a:off x="10523972" y="4943375"/>
            <a:ext cx="1513570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fête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1EA57-FE46-2E4A-A5C0-D210F9DD9D92}"/>
              </a:ext>
            </a:extLst>
          </p:cNvPr>
          <p:cNvSpPr/>
          <p:nvPr/>
        </p:nvSpPr>
        <p:spPr>
          <a:xfrm>
            <a:off x="10523972" y="3312420"/>
            <a:ext cx="1513569" cy="683546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 parents</a:t>
            </a:r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93DE64F8-2B0F-1C44-875A-F3A122DE573F}"/>
              </a:ext>
            </a:extLst>
          </p:cNvPr>
          <p:cNvSpPr/>
          <p:nvPr/>
        </p:nvSpPr>
        <p:spPr>
          <a:xfrm>
            <a:off x="154459" y="1681465"/>
            <a:ext cx="1581744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repas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44A94AD6-00B6-3A44-A25D-59E56B53F11B}"/>
              </a:ext>
            </a:extLst>
          </p:cNvPr>
          <p:cNvSpPr/>
          <p:nvPr/>
        </p:nvSpPr>
        <p:spPr>
          <a:xfrm>
            <a:off x="154459" y="4943375"/>
            <a:ext cx="1581743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française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D5874C33-695F-4548-A647-8706C5527D12}"/>
              </a:ext>
            </a:extLst>
          </p:cNvPr>
          <p:cNvSpPr/>
          <p:nvPr/>
        </p:nvSpPr>
        <p:spPr>
          <a:xfrm>
            <a:off x="154458" y="3312420"/>
            <a:ext cx="1581744" cy="648474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F0302020204030204"/>
              </a:rPr>
              <a:t>l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fromage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3252EB0E-909C-464E-88AD-3269A8C71FC8}"/>
              </a:ext>
            </a:extLst>
          </p:cNvPr>
          <p:cNvSpPr/>
          <p:nvPr/>
        </p:nvSpPr>
        <p:spPr>
          <a:xfrm>
            <a:off x="2554112" y="5905348"/>
            <a:ext cx="2278800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F0302020204030204"/>
              </a:rPr>
              <a:t>l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frère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672C444B-1394-4D4C-A696-8CA90FC09173}"/>
              </a:ext>
            </a:extLst>
          </p:cNvPr>
          <p:cNvSpPr/>
          <p:nvPr/>
        </p:nvSpPr>
        <p:spPr>
          <a:xfrm>
            <a:off x="4957308" y="5918355"/>
            <a:ext cx="2277383" cy="465008"/>
          </a:xfrm>
          <a:prstGeom prst="roundRect">
            <a:avLst/>
          </a:prstGeom>
          <a:solidFill>
            <a:srgbClr val="E87D1E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demain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9F584878-9A30-4846-BA4F-77954D62B163}"/>
              </a:ext>
            </a:extLst>
          </p:cNvPr>
          <p:cNvSpPr/>
          <p:nvPr/>
        </p:nvSpPr>
        <p:spPr>
          <a:xfrm>
            <a:off x="7360505" y="5918355"/>
            <a:ext cx="2277383" cy="465008"/>
          </a:xfrm>
          <a:prstGeom prst="roundRect">
            <a:avLst/>
          </a:prstGeom>
          <a:solidFill>
            <a:srgbClr val="EE6000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 peu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479FF11-AB4C-EC48-BD4E-95CE100F2F87}"/>
              </a:ext>
            </a:extLst>
          </p:cNvPr>
          <p:cNvSpPr/>
          <p:nvPr/>
        </p:nvSpPr>
        <p:spPr>
          <a:xfrm>
            <a:off x="2371313" y="3189410"/>
            <a:ext cx="1167148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demandé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383FAC7-983D-EB4C-BC0B-972CA1AF05D0}"/>
              </a:ext>
            </a:extLst>
          </p:cNvPr>
          <p:cNvSpPr/>
          <p:nvPr/>
        </p:nvSpPr>
        <p:spPr>
          <a:xfrm>
            <a:off x="5455401" y="4069127"/>
            <a:ext cx="854510" cy="342224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 peu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7D08C6-3DFD-7740-845C-140E91674425}"/>
              </a:ext>
            </a:extLst>
          </p:cNvPr>
          <p:cNvSpPr/>
          <p:nvPr/>
        </p:nvSpPr>
        <p:spPr>
          <a:xfrm>
            <a:off x="6243456" y="2259771"/>
            <a:ext cx="1517624" cy="342224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amusante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0BDD01-3320-1C4D-8F90-F78294652875}"/>
              </a:ext>
            </a:extLst>
          </p:cNvPr>
          <p:cNvSpPr/>
          <p:nvPr/>
        </p:nvSpPr>
        <p:spPr>
          <a:xfrm>
            <a:off x="2371313" y="3653966"/>
            <a:ext cx="823300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sœur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A373906-BDFB-0047-893F-CA9714CFD6BE}"/>
              </a:ext>
            </a:extLst>
          </p:cNvPr>
          <p:cNvSpPr/>
          <p:nvPr/>
        </p:nvSpPr>
        <p:spPr>
          <a:xfrm>
            <a:off x="3793274" y="4069127"/>
            <a:ext cx="1170636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mon frère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9F7516C-AB50-F645-BB65-A4EF8574541A}"/>
              </a:ext>
            </a:extLst>
          </p:cNvPr>
          <p:cNvSpPr/>
          <p:nvPr/>
        </p:nvSpPr>
        <p:spPr>
          <a:xfrm>
            <a:off x="1966766" y="2717567"/>
            <a:ext cx="1401467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Demain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2A883E2-3A12-234E-9F14-B2A7D1959B3B}"/>
              </a:ext>
            </a:extLst>
          </p:cNvPr>
          <p:cNvSpPr/>
          <p:nvPr/>
        </p:nvSpPr>
        <p:spPr>
          <a:xfrm>
            <a:off x="8730690" y="4574496"/>
            <a:ext cx="1015194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/>
                </a:solidFill>
                <a:latin typeface="Century Gothic" panose="020F0302020204030204"/>
              </a:rPr>
              <a:t>l</a:t>
            </a: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’hôtel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A28FE81-31DF-7B4A-A512-F77A722E1DEA}"/>
              </a:ext>
            </a:extLst>
          </p:cNvPr>
          <p:cNvSpPr/>
          <p:nvPr/>
        </p:nvSpPr>
        <p:spPr>
          <a:xfrm>
            <a:off x="7073442" y="1810740"/>
            <a:ext cx="1389956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1E6FBCF-0E74-FD47-BA3E-F4F32CED1783}"/>
              </a:ext>
            </a:extLst>
          </p:cNvPr>
          <p:cNvSpPr/>
          <p:nvPr/>
        </p:nvSpPr>
        <p:spPr>
          <a:xfrm>
            <a:off x="4738388" y="5496515"/>
            <a:ext cx="1571523" cy="342224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mes parents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D62EB13-EB58-B84F-9E34-2685B1081E9D}"/>
              </a:ext>
            </a:extLst>
          </p:cNvPr>
          <p:cNvSpPr/>
          <p:nvPr/>
        </p:nvSpPr>
        <p:spPr>
          <a:xfrm>
            <a:off x="2916840" y="2259771"/>
            <a:ext cx="1057251" cy="342224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/>
                </a:solidFill>
                <a:latin typeface="Century Gothic" panose="020F0302020204030204"/>
              </a:rPr>
              <a:t>fête</a:t>
            </a:r>
            <a:endParaRPr kumimoji="0" lang="fr-FR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CDB4F0D-8DCD-274B-8AB9-7E288E6AD416}"/>
              </a:ext>
            </a:extLst>
          </p:cNvPr>
          <p:cNvSpPr/>
          <p:nvPr/>
        </p:nvSpPr>
        <p:spPr>
          <a:xfrm>
            <a:off x="8528396" y="3653966"/>
            <a:ext cx="1409299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fromage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36E93-AFDA-7246-A960-05F2B098215E}"/>
              </a:ext>
            </a:extLst>
          </p:cNvPr>
          <p:cNvSpPr txBox="1"/>
          <p:nvPr/>
        </p:nvSpPr>
        <p:spPr>
          <a:xfrm>
            <a:off x="4434175" y="41346"/>
            <a:ext cx="54841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Personne A lit sa version du texte.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Personne B écoute et prend des notes.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Quelles sont les différences ?  </a:t>
            </a:r>
          </a:p>
        </p:txBody>
      </p:sp>
      <p:sp>
        <p:nvSpPr>
          <p:cNvPr id="42" name="Rounded Rectangle 35">
            <a:extLst>
              <a:ext uri="{FF2B5EF4-FFF2-40B4-BE49-F238E27FC236}">
                <a16:creationId xmlns:a16="http://schemas.microsoft.com/office/drawing/2014/main" id="{E0E139FF-302B-4701-884C-2738675701F6}"/>
              </a:ext>
            </a:extLst>
          </p:cNvPr>
          <p:cNvSpPr/>
          <p:nvPr/>
        </p:nvSpPr>
        <p:spPr>
          <a:xfrm>
            <a:off x="7176272" y="2717567"/>
            <a:ext cx="1141818" cy="342000"/>
          </a:xfrm>
          <a:prstGeom prst="roundRect">
            <a:avLst/>
          </a:prstGeom>
          <a:solidFill>
            <a:srgbClr val="E87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repas</a:t>
            </a:r>
          </a:p>
        </p:txBody>
      </p:sp>
    </p:spTree>
    <p:extLst>
      <p:ext uri="{BB962C8B-B14F-4D97-AF65-F5344CB8AC3E}">
        <p14:creationId xmlns:p14="http://schemas.microsoft.com/office/powerpoint/2010/main" val="15986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07B03-2EA7-F94D-93CB-7AC25AF9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0306"/>
            <a:ext cx="2500313" cy="2943225"/>
          </a:xfrm>
        </p:spPr>
        <p:txBody>
          <a:bodyPr/>
          <a:lstStyle/>
          <a:p>
            <a:r>
              <a:rPr lang="en-GB" sz="24000" b="1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endParaRPr lang="en-US" dirty="0"/>
          </a:p>
        </p:txBody>
      </p:sp>
      <p:pic>
        <p:nvPicPr>
          <p:cNvPr id="2" name="Picture 1" descr="fr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48" y="861307"/>
            <a:ext cx="2986901" cy="3521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1615" y="4257541"/>
            <a:ext cx="8208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nim</a:t>
            </a: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ani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ani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8F2C0E-96EA-AF4C-8306-CD3E98F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2" y="-229221"/>
            <a:ext cx="10515600" cy="132556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8000" b="1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ê/è</a:t>
            </a:r>
            <a:endParaRPr lang="fr-FR" dirty="0"/>
          </a:p>
        </p:txBody>
      </p:sp>
      <p:pic>
        <p:nvPicPr>
          <p:cNvPr id="4" name="Picture 3" descr="the head of a bo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70" y="1657031"/>
            <a:ext cx="1896460" cy="2089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781CC5-208E-44E5-A78D-2A4B648F7765}"/>
              </a:ext>
            </a:extLst>
          </p:cNvPr>
          <p:cNvSpPr txBox="1"/>
          <p:nvPr/>
        </p:nvSpPr>
        <p:spPr>
          <a:xfrm>
            <a:off x="4876797" y="3845276"/>
            <a:ext cx="243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[head]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2417" y="4307337"/>
            <a:ext cx="32271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ê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40100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è t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è t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[a]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sp>
        <p:nvSpPr>
          <p:cNvPr id="20" name="Rectangle 19">
            <a:hlinkClick r:id="" action="ppaction://noaction">
              <a:snd r:embed="rId4" name="tu as.wav"/>
            </a:hlinkClick>
            <a:extLst>
              <a:ext uri="{FF2B5EF4-FFF2-40B4-BE49-F238E27FC236}">
                <a16:creationId xmlns:a16="http://schemas.microsoft.com/office/drawing/2014/main" id="{B468C30B-874F-4DF8-91EC-809E4B8AD1F6}"/>
              </a:ext>
            </a:extLst>
          </p:cNvPr>
          <p:cNvSpPr/>
          <p:nvPr/>
        </p:nvSpPr>
        <p:spPr>
          <a:xfrm>
            <a:off x="901118" y="242904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>
            <a:hlinkClick r:id="" action="ppaction://noaction">
              <a:snd r:embed="rId5" name="il elle on a.wav"/>
            </a:hlinkClick>
            <a:extLst>
              <a:ext uri="{FF2B5EF4-FFF2-40B4-BE49-F238E27FC236}">
                <a16:creationId xmlns:a16="http://schemas.microsoft.com/office/drawing/2014/main" id="{AF86FD58-0EBB-4C77-B458-3E02136DB648}"/>
              </a:ext>
            </a:extLst>
          </p:cNvPr>
          <p:cNvSpPr/>
          <p:nvPr/>
        </p:nvSpPr>
        <p:spPr>
          <a:xfrm>
            <a:off x="901118" y="3097204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 18">
            <a:hlinkClick r:id="" action="ppaction://noaction">
              <a:snd r:embed="rId6" name="tu es.wav"/>
            </a:hlinkClick>
            <a:extLst>
              <a:ext uri="{FF2B5EF4-FFF2-40B4-BE49-F238E27FC236}">
                <a16:creationId xmlns:a16="http://schemas.microsoft.com/office/drawing/2014/main" id="{C0B44E9A-2F81-4F52-ADF9-A548393640BB}"/>
              </a:ext>
            </a:extLst>
          </p:cNvPr>
          <p:cNvSpPr/>
          <p:nvPr/>
        </p:nvSpPr>
        <p:spPr>
          <a:xfrm>
            <a:off x="903745" y="3765362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Rectangle 22">
            <a:hlinkClick r:id="" action="ppaction://noaction">
              <a:snd r:embed="rId7" name="il elle on est.wav"/>
            </a:hlinkClick>
            <a:extLst>
              <a:ext uri="{FF2B5EF4-FFF2-40B4-BE49-F238E27FC236}">
                <a16:creationId xmlns:a16="http://schemas.microsoft.com/office/drawing/2014/main" id="{32652EFD-C06A-4CDE-BF2A-EBEDB6A5D0BC}"/>
              </a:ext>
            </a:extLst>
          </p:cNvPr>
          <p:cNvSpPr/>
          <p:nvPr/>
        </p:nvSpPr>
        <p:spPr>
          <a:xfrm>
            <a:off x="901118" y="4433520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5" name="Picture 24" descr="C:\Users\wdj\Google Drive\Primary\Y5 SoW\From Tracy\Pronouns\he.png">
            <a:extLst>
              <a:ext uri="{FF2B5EF4-FFF2-40B4-BE49-F238E27FC236}">
                <a16:creationId xmlns:a16="http://schemas.microsoft.com/office/drawing/2014/main" id="{7D94EC6E-6128-4092-B6AA-A9F5374C05E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8020055" y="1434332"/>
            <a:ext cx="2908782" cy="3757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5CECAF-8B1B-4715-AB16-6A06CAFE3ECC}"/>
              </a:ext>
            </a:extLst>
          </p:cNvPr>
          <p:cNvSpPr txBox="1"/>
          <p:nvPr/>
        </p:nvSpPr>
        <p:spPr>
          <a:xfrm>
            <a:off x="828177" y="1822784"/>
            <a:ext cx="7191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carefully, then </a:t>
            </a:r>
            <a:r>
              <a:rPr kumimoji="0" lang="en-GB" sz="22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these words: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7EC89-6A62-428C-A319-2AD69FB5C793}"/>
              </a:ext>
            </a:extLst>
          </p:cNvPr>
          <p:cNvSpPr txBox="1"/>
          <p:nvPr/>
        </p:nvSpPr>
        <p:spPr>
          <a:xfrm>
            <a:off x="1558274" y="2429046"/>
            <a:ext cx="618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have]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D2DE68-EA96-4BF9-ACD7-9CCF4D58C09E}"/>
              </a:ext>
            </a:extLst>
          </p:cNvPr>
          <p:cNvSpPr txBox="1"/>
          <p:nvPr/>
        </p:nvSpPr>
        <p:spPr>
          <a:xfrm>
            <a:off x="1542673" y="3066086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Il/elle/on </a:t>
            </a:r>
            <a:r>
              <a:rPr lang="fr-FR" sz="2400" b="1" dirty="0">
                <a:solidFill>
                  <a:srgbClr val="E87D1E"/>
                </a:solidFill>
                <a:latin typeface="Century Gothic" panose="020F0302020204030204"/>
              </a:rPr>
              <a:t>a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[he/she/one has]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EBBAA-2E81-4605-BDDD-53931D749B69}"/>
              </a:ext>
            </a:extLst>
          </p:cNvPr>
          <p:cNvSpPr txBox="1"/>
          <p:nvPr/>
        </p:nvSpPr>
        <p:spPr>
          <a:xfrm>
            <a:off x="1558274" y="3700529"/>
            <a:ext cx="311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 </a:t>
            </a:r>
            <a:r>
              <a:rPr lang="fr-FR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[you are]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5DF45-6C8C-44BB-B953-45C35F52591A}"/>
              </a:ext>
            </a:extLst>
          </p:cNvPr>
          <p:cNvSpPr txBox="1"/>
          <p:nvPr/>
        </p:nvSpPr>
        <p:spPr>
          <a:xfrm>
            <a:off x="1542673" y="4334972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Il/elle/on 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[he/she/one is]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907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  <p:bldP spid="23" grpId="0" animBg="1"/>
      <p:bldP spid="11" grpId="0"/>
      <p:bldP spid="1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8DE932B-44C1-4E2B-B321-D96EE7E0E572}"/>
              </a:ext>
            </a:extLst>
          </p:cNvPr>
          <p:cNvSpPr/>
          <p:nvPr/>
        </p:nvSpPr>
        <p:spPr>
          <a:xfrm>
            <a:off x="8310172" y="1683411"/>
            <a:ext cx="3664292" cy="1463309"/>
          </a:xfrm>
          <a:prstGeom prst="cloudCallout">
            <a:avLst>
              <a:gd name="adj1" fmla="val -2046"/>
              <a:gd name="adj2" fmla="val 85003"/>
            </a:avLst>
          </a:prstGeom>
          <a:solidFill>
            <a:srgbClr val="115076"/>
          </a:solidFill>
          <a:ln>
            <a:solidFill>
              <a:srgbClr val="E87D1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Il </a:t>
            </a:r>
            <a:r>
              <a:rPr lang="en-GB" sz="2800" b="1" dirty="0" err="1">
                <a:solidFill>
                  <a:srgbClr val="EE6000"/>
                </a:solidFill>
              </a:rPr>
              <a:t>est</a:t>
            </a:r>
            <a:r>
              <a:rPr lang="en-GB" sz="2800" dirty="0"/>
              <a:t> </a:t>
            </a:r>
            <a:r>
              <a:rPr lang="en-GB" sz="2800" dirty="0" err="1"/>
              <a:t>ennuyeux</a:t>
            </a:r>
            <a:r>
              <a:rPr lang="en-GB" sz="2800" dirty="0"/>
              <a:t>*!</a:t>
            </a: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[a]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A055-EABE-454B-979F-1F5759D1204A}"/>
              </a:ext>
            </a:extLst>
          </p:cNvPr>
          <p:cNvSpPr txBox="1"/>
          <p:nvPr/>
        </p:nvSpPr>
        <p:spPr>
          <a:xfrm>
            <a:off x="130320" y="1296047"/>
            <a:ext cx="47754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</a:t>
            </a:r>
            <a:r>
              <a:rPr lang="en-GB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sten</a:t>
            </a: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to Amir and </a:t>
            </a:r>
            <a:r>
              <a:rPr lang="fr-FR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Océane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’s words and thoughts.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the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[a]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[ê/è]</a:t>
            </a:r>
            <a:r>
              <a:rPr lang="en-US" sz="2200" dirty="0">
                <a:solidFill>
                  <a:srgbClr val="E87D1E"/>
                </a:solidFill>
                <a:latin typeface="Century Gothic" panose="020F0302020204030204"/>
              </a:rPr>
              <a:t>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sound before the beep?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Choose the correct option for the missing sentence ending.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9E7AE3-2801-4222-91F6-30424A43D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42" y="3139709"/>
            <a:ext cx="3239320" cy="3239320"/>
          </a:xfrm>
          <a:prstGeom prst="rect">
            <a:avLst/>
          </a:prstGeom>
        </p:spPr>
      </p:pic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DE4CCB3A-4FCF-4FBE-B027-9F4D24003949}"/>
              </a:ext>
            </a:extLst>
          </p:cNvPr>
          <p:cNvSpPr/>
          <p:nvPr/>
        </p:nvSpPr>
        <p:spPr>
          <a:xfrm>
            <a:off x="5191085" y="2224729"/>
            <a:ext cx="2505115" cy="1095414"/>
          </a:xfrm>
          <a:prstGeom prst="wedgeRoundRectCallout">
            <a:avLst>
              <a:gd name="adj1" fmla="val 23035"/>
              <a:gd name="adj2" fmla="val 99421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belle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C40A3-C9EC-4891-9C6A-E72CA8477FB3}"/>
              </a:ext>
            </a:extLst>
          </p:cNvPr>
          <p:cNvSpPr/>
          <p:nvPr/>
        </p:nvSpPr>
        <p:spPr>
          <a:xfrm>
            <a:off x="5992982" y="2567355"/>
            <a:ext cx="1500554" cy="41060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C0828-295A-4A9D-89A8-B8039925C9E4}"/>
              </a:ext>
            </a:extLst>
          </p:cNvPr>
          <p:cNvSpPr/>
          <p:nvPr/>
        </p:nvSpPr>
        <p:spPr>
          <a:xfrm>
            <a:off x="9817099" y="2008252"/>
            <a:ext cx="817054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</a:t>
            </a:r>
          </a:p>
        </p:txBody>
      </p:sp>
      <p:sp>
        <p:nvSpPr>
          <p:cNvPr id="20" name="Rectangle 19">
            <a:hlinkClick r:id="" action="ppaction://noaction">
              <a:snd r:embed="rId5" name="slide 23 with beep.wav"/>
            </a:hlinkClick>
            <a:extLst>
              <a:ext uri="{FF2B5EF4-FFF2-40B4-BE49-F238E27FC236}">
                <a16:creationId xmlns:a16="http://schemas.microsoft.com/office/drawing/2014/main" id="{B468C30B-874F-4DF8-91EC-809E4B8AD1F6}"/>
              </a:ext>
            </a:extLst>
          </p:cNvPr>
          <p:cNvSpPr/>
          <p:nvPr/>
        </p:nvSpPr>
        <p:spPr>
          <a:xfrm>
            <a:off x="5218390" y="166610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>
            <a:hlinkClick r:id="" action="ppaction://noaction">
              <a:snd r:embed="rId6" name="slide 22 il est beep.wav"/>
            </a:hlinkClick>
            <a:extLst>
              <a:ext uri="{FF2B5EF4-FFF2-40B4-BE49-F238E27FC236}">
                <a16:creationId xmlns:a16="http://schemas.microsoft.com/office/drawing/2014/main" id="{AF86FD58-0EBB-4C77-B458-3E02136DB648}"/>
              </a:ext>
            </a:extLst>
          </p:cNvPr>
          <p:cNvSpPr/>
          <p:nvPr/>
        </p:nvSpPr>
        <p:spPr>
          <a:xfrm>
            <a:off x="9024812" y="1205799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E421995-1BBE-46CE-A884-1B28579FF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83454"/>
              </p:ext>
            </p:extLst>
          </p:nvPr>
        </p:nvGraphicFramePr>
        <p:xfrm>
          <a:off x="757774" y="4276812"/>
          <a:ext cx="443331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509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187802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belle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 chat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4" name="Picture 2" descr="Tick, Mark, Ok, Perfect, Check, Done, Sign, Good, Green">
            <a:extLst>
              <a:ext uri="{FF2B5EF4-FFF2-40B4-BE49-F238E27FC236}">
                <a16:creationId xmlns:a16="http://schemas.microsoft.com/office/drawing/2014/main" id="{3A11E6F2-B71B-4426-989E-A2C2B078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14" y="4141213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hlinkClick r:id="" action="ppaction://noaction">
              <a:snd r:embed="rId8" name="slide 23 without beep.wav"/>
            </a:hlinkClick>
            <a:extLst>
              <a:ext uri="{FF2B5EF4-FFF2-40B4-BE49-F238E27FC236}">
                <a16:creationId xmlns:a16="http://schemas.microsoft.com/office/drawing/2014/main" id="{CF45B54E-0CEE-41B1-9979-C899141E892A}"/>
              </a:ext>
            </a:extLst>
          </p:cNvPr>
          <p:cNvSpPr/>
          <p:nvPr/>
        </p:nvSpPr>
        <p:spPr>
          <a:xfrm>
            <a:off x="226645" y="4275707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8A5F788-476C-4E91-84F7-73786AD51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09467"/>
              </p:ext>
            </p:extLst>
          </p:nvPr>
        </p:nvGraphicFramePr>
        <p:xfrm>
          <a:off x="757775" y="5009670"/>
          <a:ext cx="443331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954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164356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 chien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ennuyeux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7" name="Picture 2" descr="Tick, Mark, Ok, Perfect, Check, Done, Sign, Good, Green">
            <a:extLst>
              <a:ext uri="{FF2B5EF4-FFF2-40B4-BE49-F238E27FC236}">
                <a16:creationId xmlns:a16="http://schemas.microsoft.com/office/drawing/2014/main" id="{27B7436A-7E92-4E1D-9A46-3452A8FE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31" y="4847921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hlinkClick r:id="" action="ppaction://noaction">
              <a:snd r:embed="rId9" name="slide 22 il est ennuyeux.wav"/>
            </a:hlinkClick>
            <a:extLst>
              <a:ext uri="{FF2B5EF4-FFF2-40B4-BE49-F238E27FC236}">
                <a16:creationId xmlns:a16="http://schemas.microsoft.com/office/drawing/2014/main" id="{794E3001-4349-41A2-883D-8216EECF2750}"/>
              </a:ext>
            </a:extLst>
          </p:cNvPr>
          <p:cNvSpPr/>
          <p:nvPr/>
        </p:nvSpPr>
        <p:spPr>
          <a:xfrm>
            <a:off x="226645" y="5008565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2F0C30C0-BBBC-4E64-BD4C-2C756E066335}"/>
              </a:ext>
            </a:extLst>
          </p:cNvPr>
          <p:cNvSpPr txBox="1"/>
          <p:nvPr/>
        </p:nvSpPr>
        <p:spPr>
          <a:xfrm>
            <a:off x="179151" y="5789152"/>
            <a:ext cx="3168113" cy="442674"/>
          </a:xfrm>
          <a:prstGeom prst="wedgeRoundRectCallout">
            <a:avLst>
              <a:gd name="adj1" fmla="val -22666"/>
              <a:gd name="adj2" fmla="val -29033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ennuyeux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annoying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879F8B-40E4-43FB-87A6-C49D1BB1B23B}"/>
              </a:ext>
            </a:extLst>
          </p:cNvPr>
          <p:cNvSpPr/>
          <p:nvPr/>
        </p:nvSpPr>
        <p:spPr>
          <a:xfrm>
            <a:off x="9039077" y="2447980"/>
            <a:ext cx="2118751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98BBA-1DF5-43EF-8967-8490BC79DC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76" y="3578263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[a]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A055-EABE-454B-979F-1F5759D1204A}"/>
              </a:ext>
            </a:extLst>
          </p:cNvPr>
          <p:cNvSpPr txBox="1"/>
          <p:nvPr/>
        </p:nvSpPr>
        <p:spPr>
          <a:xfrm>
            <a:off x="179151" y="1421799"/>
            <a:ext cx="4433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</a:t>
            </a:r>
            <a:r>
              <a:rPr lang="en-GB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sten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to Amir and </a:t>
            </a:r>
            <a:r>
              <a:rPr lang="fr-FR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Océane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’s words and thoughts.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the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[a]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[ê/è]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 before the beep?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Choose the correct option for the missing sentence ending.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9E7AE3-2801-4222-91F6-30424A43D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43" y="3122998"/>
            <a:ext cx="3239320" cy="3239320"/>
          </a:xfrm>
          <a:prstGeom prst="rect">
            <a:avLst/>
          </a:prstGeom>
        </p:spPr>
      </p:pic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DE4CCB3A-4FCF-4FBE-B027-9F4D24003949}"/>
              </a:ext>
            </a:extLst>
          </p:cNvPr>
          <p:cNvSpPr/>
          <p:nvPr/>
        </p:nvSpPr>
        <p:spPr>
          <a:xfrm>
            <a:off x="5628119" y="1965163"/>
            <a:ext cx="2742554" cy="1095414"/>
          </a:xfrm>
          <a:prstGeom prst="wedgeRoundRectCallout">
            <a:avLst>
              <a:gd name="adj1" fmla="val -26183"/>
              <a:gd name="adj2" fmla="val 104390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chat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C40A3-C9EC-4891-9C6A-E72CA8477FB3}"/>
              </a:ext>
            </a:extLst>
          </p:cNvPr>
          <p:cNvSpPr/>
          <p:nvPr/>
        </p:nvSpPr>
        <p:spPr>
          <a:xfrm>
            <a:off x="6457245" y="2347818"/>
            <a:ext cx="1872478" cy="390795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______________</a:t>
            </a:r>
          </a:p>
        </p:txBody>
      </p:sp>
      <p:sp>
        <p:nvSpPr>
          <p:cNvPr id="13" name="Rounded Rectangular Callout 2">
            <a:extLst>
              <a:ext uri="{FF2B5EF4-FFF2-40B4-BE49-F238E27FC236}">
                <a16:creationId xmlns:a16="http://schemas.microsoft.com/office/drawing/2014/main" id="{CD14C347-6864-489C-9DED-3AE1EB5B32A6}"/>
              </a:ext>
            </a:extLst>
          </p:cNvPr>
          <p:cNvSpPr/>
          <p:nvPr/>
        </p:nvSpPr>
        <p:spPr>
          <a:xfrm>
            <a:off x="9056756" y="1956993"/>
            <a:ext cx="2742554" cy="1095414"/>
          </a:xfrm>
          <a:prstGeom prst="wedgeRoundRectCallout">
            <a:avLst>
              <a:gd name="adj1" fmla="val 13509"/>
              <a:gd name="adj2" fmla="val 105384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Mon chat </a:t>
            </a:r>
            <a:r>
              <a:rPr lang="en-GB" sz="2800" b="1" dirty="0" err="1">
                <a:solidFill>
                  <a:srgbClr val="EE6000"/>
                </a:solidFill>
              </a:rPr>
              <a:t>est</a:t>
            </a:r>
            <a:r>
              <a:rPr lang="en-GB" sz="2800" dirty="0"/>
              <a:t> gentil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C0828-295A-4A9D-89A8-B8039925C9E4}"/>
              </a:ext>
            </a:extLst>
          </p:cNvPr>
          <p:cNvSpPr/>
          <p:nvPr/>
        </p:nvSpPr>
        <p:spPr>
          <a:xfrm>
            <a:off x="10984672" y="2144411"/>
            <a:ext cx="663268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DB84C32-D445-4B55-8E7D-67E3ABB8B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23" y="4424468"/>
            <a:ext cx="1454067" cy="1971955"/>
          </a:xfrm>
          <a:prstGeom prst="rect">
            <a:avLst/>
          </a:prstGeom>
        </p:spPr>
      </p:pic>
      <p:sp>
        <p:nvSpPr>
          <p:cNvPr id="17" name="Rectangle 16">
            <a:hlinkClick r:id="" action="ppaction://noaction">
              <a:snd r:embed="rId6" name="slide 24 with beep.wav"/>
            </a:hlinkClick>
            <a:extLst>
              <a:ext uri="{FF2B5EF4-FFF2-40B4-BE49-F238E27FC236}">
                <a16:creationId xmlns:a16="http://schemas.microsoft.com/office/drawing/2014/main" id="{D4BBBAE7-E3D7-45A2-9729-2D7E6C8000ED}"/>
              </a:ext>
            </a:extLst>
          </p:cNvPr>
          <p:cNvSpPr/>
          <p:nvPr/>
        </p:nvSpPr>
        <p:spPr>
          <a:xfrm>
            <a:off x="5628119" y="1389711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>
            <a:hlinkClick r:id="" action="ppaction://noaction">
              <a:snd r:embed="rId7" name="slide 23 mon chat est beep.wav"/>
            </a:hlinkClick>
            <a:extLst>
              <a:ext uri="{FF2B5EF4-FFF2-40B4-BE49-F238E27FC236}">
                <a16:creationId xmlns:a16="http://schemas.microsoft.com/office/drawing/2014/main" id="{1280B520-DDDB-4C73-ABD1-8B5D8FF4C0C2}"/>
              </a:ext>
            </a:extLst>
          </p:cNvPr>
          <p:cNvSpPr/>
          <p:nvPr/>
        </p:nvSpPr>
        <p:spPr>
          <a:xfrm>
            <a:off x="9096518" y="1389711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071EC4B-E5D7-4616-8EA3-B1538857D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88968"/>
              </p:ext>
            </p:extLst>
          </p:nvPr>
        </p:nvGraphicFramePr>
        <p:xfrm>
          <a:off x="804474" y="4607765"/>
          <a:ext cx="443331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509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187802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gentille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 chat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8" name="Picture 2" descr="Tick, Mark, Ok, Perfect, Check, Done, Sign, Good, Green">
            <a:extLst>
              <a:ext uri="{FF2B5EF4-FFF2-40B4-BE49-F238E27FC236}">
                <a16:creationId xmlns:a16="http://schemas.microsoft.com/office/drawing/2014/main" id="{329C5D54-93BB-4562-BEEE-0A851581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80" y="4448486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9" name="slide 24 without beep.wav"/>
            </a:hlinkClick>
            <a:extLst>
              <a:ext uri="{FF2B5EF4-FFF2-40B4-BE49-F238E27FC236}">
                <a16:creationId xmlns:a16="http://schemas.microsoft.com/office/drawing/2014/main" id="{779155DE-E166-4179-8E02-3A352D43BF49}"/>
              </a:ext>
            </a:extLst>
          </p:cNvPr>
          <p:cNvSpPr/>
          <p:nvPr/>
        </p:nvSpPr>
        <p:spPr>
          <a:xfrm>
            <a:off x="273345" y="4606660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FCA7CE2-97F4-41C8-92C4-23C583AEB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107387"/>
              </p:ext>
            </p:extLst>
          </p:nvPr>
        </p:nvGraphicFramePr>
        <p:xfrm>
          <a:off x="804475" y="5340623"/>
          <a:ext cx="443331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954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164356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une souris*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gentil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017E6C33-32D4-4F7D-8E6F-08D8E91C9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80" y="5186064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10" name="slide 23 mon chat est gentil.wav"/>
            </a:hlinkClick>
            <a:extLst>
              <a:ext uri="{FF2B5EF4-FFF2-40B4-BE49-F238E27FC236}">
                <a16:creationId xmlns:a16="http://schemas.microsoft.com/office/drawing/2014/main" id="{95C7AEC2-2EA7-472A-9B5A-D440DBA53F01}"/>
              </a:ext>
            </a:extLst>
          </p:cNvPr>
          <p:cNvSpPr/>
          <p:nvPr/>
        </p:nvSpPr>
        <p:spPr>
          <a:xfrm>
            <a:off x="273345" y="5339518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3594F2-8DBA-4C39-8D6B-A5C7078F02E3}"/>
              </a:ext>
            </a:extLst>
          </p:cNvPr>
          <p:cNvSpPr/>
          <p:nvPr/>
        </p:nvSpPr>
        <p:spPr>
          <a:xfrm>
            <a:off x="9386330" y="2535206"/>
            <a:ext cx="2211267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_______________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CF0E1126-8C0B-4565-8FB8-73F008CD7C50}"/>
              </a:ext>
            </a:extLst>
          </p:cNvPr>
          <p:cNvSpPr txBox="1"/>
          <p:nvPr/>
        </p:nvSpPr>
        <p:spPr>
          <a:xfrm>
            <a:off x="6659533" y="296864"/>
            <a:ext cx="2397223" cy="442674"/>
          </a:xfrm>
          <a:prstGeom prst="wedgeRoundRectCallout">
            <a:avLst>
              <a:gd name="adj1" fmla="val -18395"/>
              <a:gd name="adj2" fmla="val -44922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mouse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F17D84-9881-46F6-8FB1-657208A1A9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76" y="3578263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[a]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A055-EABE-454B-979F-1F5759D1204A}"/>
              </a:ext>
            </a:extLst>
          </p:cNvPr>
          <p:cNvSpPr txBox="1"/>
          <p:nvPr/>
        </p:nvSpPr>
        <p:spPr>
          <a:xfrm>
            <a:off x="179151" y="1421799"/>
            <a:ext cx="4433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</a:t>
            </a:r>
            <a:r>
              <a:rPr lang="en-GB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sten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to Amir and </a:t>
            </a:r>
            <a:r>
              <a:rPr lang="fr-FR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Océane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’s words and thoughts.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the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[a]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[ê/è]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 before the beep?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Choose the correct option for the missing sentence ending.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9E7AE3-2801-4222-91F6-30424A43D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03" y="3135696"/>
            <a:ext cx="3239320" cy="3239320"/>
          </a:xfrm>
          <a:prstGeom prst="rect">
            <a:avLst/>
          </a:prstGeom>
        </p:spPr>
      </p:pic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DE4CCB3A-4FCF-4FBE-B027-9F4D24003949}"/>
              </a:ext>
            </a:extLst>
          </p:cNvPr>
          <p:cNvSpPr/>
          <p:nvPr/>
        </p:nvSpPr>
        <p:spPr>
          <a:xfrm>
            <a:off x="6096000" y="2205350"/>
            <a:ext cx="2742554" cy="1095414"/>
          </a:xfrm>
          <a:prstGeom prst="wedgeRoundRectCallout">
            <a:avLst>
              <a:gd name="adj1" fmla="val -26183"/>
              <a:gd name="adj2" fmla="val 104390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chien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C40A3-C9EC-4891-9C6A-E72CA8477FB3}"/>
              </a:ext>
            </a:extLst>
          </p:cNvPr>
          <p:cNvSpPr/>
          <p:nvPr/>
        </p:nvSpPr>
        <p:spPr>
          <a:xfrm>
            <a:off x="7136123" y="2403947"/>
            <a:ext cx="1152092" cy="326571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</a:t>
            </a:r>
          </a:p>
        </p:txBody>
      </p:sp>
      <p:sp>
        <p:nvSpPr>
          <p:cNvPr id="13" name="Rounded Rectangular Callout 2">
            <a:extLst>
              <a:ext uri="{FF2B5EF4-FFF2-40B4-BE49-F238E27FC236}">
                <a16:creationId xmlns:a16="http://schemas.microsoft.com/office/drawing/2014/main" id="{CD14C347-6864-489C-9DED-3AE1EB5B32A6}"/>
              </a:ext>
            </a:extLst>
          </p:cNvPr>
          <p:cNvSpPr/>
          <p:nvPr/>
        </p:nvSpPr>
        <p:spPr>
          <a:xfrm>
            <a:off x="9360000" y="1923113"/>
            <a:ext cx="2742554" cy="1095414"/>
          </a:xfrm>
          <a:prstGeom prst="wedgeRoundRectCallout">
            <a:avLst>
              <a:gd name="adj1" fmla="val -1452"/>
              <a:gd name="adj2" fmla="val 115016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Oui, il </a:t>
            </a:r>
            <a:r>
              <a:rPr lang="fr-FR" sz="2800" b="1" dirty="0">
                <a:solidFill>
                  <a:srgbClr val="EE6000"/>
                </a:solidFill>
              </a:rPr>
              <a:t>est</a:t>
            </a:r>
            <a:r>
              <a:rPr lang="fr-FR" sz="2800" dirty="0"/>
              <a:t> amusant!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C0828-295A-4A9D-89A8-B8039925C9E4}"/>
              </a:ext>
            </a:extLst>
          </p:cNvPr>
          <p:cNvSpPr/>
          <p:nvPr/>
        </p:nvSpPr>
        <p:spPr>
          <a:xfrm>
            <a:off x="10927654" y="2079011"/>
            <a:ext cx="714007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</a:t>
            </a:r>
          </a:p>
        </p:txBody>
      </p:sp>
      <p:sp>
        <p:nvSpPr>
          <p:cNvPr id="14" name="Rectangle 13">
            <a:hlinkClick r:id="" action="ppaction://noaction">
              <a:snd r:embed="rId5" name="slide 25 with beep.wav"/>
            </a:hlinkClick>
            <a:extLst>
              <a:ext uri="{FF2B5EF4-FFF2-40B4-BE49-F238E27FC236}">
                <a16:creationId xmlns:a16="http://schemas.microsoft.com/office/drawing/2014/main" id="{708EA177-9509-4A92-9852-0507B54A372F}"/>
              </a:ext>
            </a:extLst>
          </p:cNvPr>
          <p:cNvSpPr/>
          <p:nvPr/>
        </p:nvSpPr>
        <p:spPr>
          <a:xfrm>
            <a:off x="5574554" y="1975910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slide 24 oui il est beep.wav"/>
            </a:hlinkClick>
            <a:extLst>
              <a:ext uri="{FF2B5EF4-FFF2-40B4-BE49-F238E27FC236}">
                <a16:creationId xmlns:a16="http://schemas.microsoft.com/office/drawing/2014/main" id="{8A40C04D-9B8E-46BD-A9DA-E6C12FE6C25E}"/>
              </a:ext>
            </a:extLst>
          </p:cNvPr>
          <p:cNvSpPr/>
          <p:nvPr/>
        </p:nvSpPr>
        <p:spPr>
          <a:xfrm>
            <a:off x="8866803" y="1759910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85634E6-8D03-4495-A0E8-CE003289D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49" y="4782901"/>
            <a:ext cx="1928659" cy="1592115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90873B9-CBA7-43A2-BD67-E8833F428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085469"/>
              </p:ext>
            </p:extLst>
          </p:nvPr>
        </p:nvGraphicFramePr>
        <p:xfrm>
          <a:off x="808228" y="4676412"/>
          <a:ext cx="49595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041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447485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 chien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amusée?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6" name="Picture 2" descr="Tick, Mark, Ok, Perfect, Check, Done, Sign, Good, Green">
            <a:extLst>
              <a:ext uri="{FF2B5EF4-FFF2-40B4-BE49-F238E27FC236}">
                <a16:creationId xmlns:a16="http://schemas.microsoft.com/office/drawing/2014/main" id="{0DD70BAC-29F7-4024-9F60-6F7A38307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95" y="4517133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" action="ppaction://noaction">
              <a:snd r:embed="rId9" name="slide 25 without beep.wav"/>
            </a:hlinkClick>
            <a:extLst>
              <a:ext uri="{FF2B5EF4-FFF2-40B4-BE49-F238E27FC236}">
                <a16:creationId xmlns:a16="http://schemas.microsoft.com/office/drawing/2014/main" id="{6E578BDC-5A84-43C0-8973-EDF6965BDAE0}"/>
              </a:ext>
            </a:extLst>
          </p:cNvPr>
          <p:cNvSpPr/>
          <p:nvPr/>
        </p:nvSpPr>
        <p:spPr>
          <a:xfrm>
            <a:off x="277099" y="4675307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29F06276-F5D1-49A4-8BF5-EC98067FF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958769"/>
              </p:ext>
            </p:extLst>
          </p:nvPr>
        </p:nvGraphicFramePr>
        <p:xfrm>
          <a:off x="808228" y="5408165"/>
          <a:ext cx="49595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92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2446334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amusant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un nez rouge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9" name="Picture 2" descr="Tick, Mark, Ok, Perfect, Check, Done, Sign, Good, Green">
            <a:extLst>
              <a:ext uri="{FF2B5EF4-FFF2-40B4-BE49-F238E27FC236}">
                <a16:creationId xmlns:a16="http://schemas.microsoft.com/office/drawing/2014/main" id="{766B7BB9-5119-41BE-B8D3-F43E90A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95" y="5253898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" action="ppaction://noaction">
              <a:snd r:embed="rId10" name="slide 24 oui il est amusant.wav"/>
            </a:hlinkClick>
            <a:extLst>
              <a:ext uri="{FF2B5EF4-FFF2-40B4-BE49-F238E27FC236}">
                <a16:creationId xmlns:a16="http://schemas.microsoft.com/office/drawing/2014/main" id="{458D6695-67D1-419A-8A43-AB160C59CD3F}"/>
              </a:ext>
            </a:extLst>
          </p:cNvPr>
          <p:cNvSpPr/>
          <p:nvPr/>
        </p:nvSpPr>
        <p:spPr>
          <a:xfrm>
            <a:off x="277099" y="5408165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6">
            <a:extLst>
              <a:ext uri="{FF2B5EF4-FFF2-40B4-BE49-F238E27FC236}">
                <a16:creationId xmlns:a16="http://schemas.microsoft.com/office/drawing/2014/main" id="{5E4A8B6C-3F16-4034-BFC9-E5106A28A501}"/>
              </a:ext>
            </a:extLst>
          </p:cNvPr>
          <p:cNvSpPr txBox="1"/>
          <p:nvPr/>
        </p:nvSpPr>
        <p:spPr>
          <a:xfrm>
            <a:off x="6457245" y="128868"/>
            <a:ext cx="3168113" cy="1123712"/>
          </a:xfrm>
          <a:prstGeom prst="wedgeRoundRectCallout">
            <a:avLst>
              <a:gd name="adj1" fmla="val -22666"/>
              <a:gd name="adj2" fmla="val -29033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amusée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amused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F0302020204030204"/>
              </a:rPr>
              <a:t>*</a:t>
            </a:r>
            <a:r>
              <a:rPr lang="fr-FR" sz="2000" b="1" dirty="0">
                <a:solidFill>
                  <a:prstClr val="white"/>
                </a:solidFill>
                <a:latin typeface="Century Gothic" panose="020F0302020204030204"/>
              </a:rPr>
              <a:t>amusant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=amusing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nose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549918-B8EB-4DB6-9EE3-101F96C2DD0F}"/>
              </a:ext>
            </a:extLst>
          </p:cNvPr>
          <p:cNvSpPr/>
          <p:nvPr/>
        </p:nvSpPr>
        <p:spPr>
          <a:xfrm>
            <a:off x="6457245" y="2753058"/>
            <a:ext cx="1432385" cy="423770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35C3E8-5E8B-4A03-942D-84B8580AC418}"/>
              </a:ext>
            </a:extLst>
          </p:cNvPr>
          <p:cNvSpPr/>
          <p:nvPr/>
        </p:nvSpPr>
        <p:spPr>
          <a:xfrm>
            <a:off x="9839631" y="2544409"/>
            <a:ext cx="1885845" cy="406814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______________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0CAFBF-0658-4626-B98D-4589A30789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76" y="3578263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[a]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A055-EABE-454B-979F-1F5759D1204A}"/>
              </a:ext>
            </a:extLst>
          </p:cNvPr>
          <p:cNvSpPr txBox="1"/>
          <p:nvPr/>
        </p:nvSpPr>
        <p:spPr>
          <a:xfrm>
            <a:off x="179151" y="1421799"/>
            <a:ext cx="4433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</a:t>
            </a:r>
            <a:r>
              <a:rPr lang="en-GB" sz="2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sten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to Amir and </a:t>
            </a:r>
            <a:r>
              <a:rPr lang="fr-FR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Océane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’s words and thoughts.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the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[a]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2200" b="1" dirty="0">
                <a:solidFill>
                  <a:srgbClr val="E87D1E"/>
                </a:solidFill>
                <a:latin typeface="Century Gothic" panose="020F0302020204030204"/>
              </a:rPr>
              <a:t>[ê/è]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 before the beep?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Choose the correct option for the missing sentence ending.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sp>
        <p:nvSpPr>
          <p:cNvPr id="12" name="Rounded Rectangular Callout 2">
            <a:extLst>
              <a:ext uri="{FF2B5EF4-FFF2-40B4-BE49-F238E27FC236}">
                <a16:creationId xmlns:a16="http://schemas.microsoft.com/office/drawing/2014/main" id="{DE4CCB3A-4FCF-4FBE-B027-9F4D24003949}"/>
              </a:ext>
            </a:extLst>
          </p:cNvPr>
          <p:cNvSpPr/>
          <p:nvPr/>
        </p:nvSpPr>
        <p:spPr>
          <a:xfrm>
            <a:off x="5929341" y="2353050"/>
            <a:ext cx="2742554" cy="1095414"/>
          </a:xfrm>
          <a:prstGeom prst="wedgeRoundRectCallout">
            <a:avLst>
              <a:gd name="adj1" fmla="val -1818"/>
              <a:gd name="adj2" fmla="val 101179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ensemble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C40A3-C9EC-4891-9C6A-E72CA8477FB3}"/>
              </a:ext>
            </a:extLst>
          </p:cNvPr>
          <p:cNvSpPr/>
          <p:nvPr/>
        </p:nvSpPr>
        <p:spPr>
          <a:xfrm>
            <a:off x="7341044" y="2495914"/>
            <a:ext cx="1097853" cy="439080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</a:t>
            </a:r>
          </a:p>
        </p:txBody>
      </p:sp>
      <p:sp>
        <p:nvSpPr>
          <p:cNvPr id="14" name="Rectangle 13">
            <a:hlinkClick r:id="" action="ppaction://noaction">
              <a:snd r:embed="rId4" name="slide 26 with beep.wav"/>
            </a:hlinkClick>
            <a:extLst>
              <a:ext uri="{FF2B5EF4-FFF2-40B4-BE49-F238E27FC236}">
                <a16:creationId xmlns:a16="http://schemas.microsoft.com/office/drawing/2014/main" id="{708EA177-9509-4A92-9852-0507B54A372F}"/>
              </a:ext>
            </a:extLst>
          </p:cNvPr>
          <p:cNvSpPr/>
          <p:nvPr/>
        </p:nvSpPr>
        <p:spPr>
          <a:xfrm>
            <a:off x="5978757" y="1756138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slide 26 girl beep.wav"/>
            </a:hlinkClick>
            <a:extLst>
              <a:ext uri="{FF2B5EF4-FFF2-40B4-BE49-F238E27FC236}">
                <a16:creationId xmlns:a16="http://schemas.microsoft.com/office/drawing/2014/main" id="{8A40C04D-9B8E-46BD-A9DA-E6C12FE6C25E}"/>
              </a:ext>
            </a:extLst>
          </p:cNvPr>
          <p:cNvSpPr/>
          <p:nvPr/>
        </p:nvSpPr>
        <p:spPr>
          <a:xfrm>
            <a:off x="8671895" y="1169373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44CFC-95BA-4567-89E8-F4C7CF00B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55" y="3206902"/>
            <a:ext cx="3168113" cy="3168113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6F07E19-2EDB-40B5-87B6-6E93DF08C851}"/>
              </a:ext>
            </a:extLst>
          </p:cNvPr>
          <p:cNvSpPr/>
          <p:nvPr/>
        </p:nvSpPr>
        <p:spPr>
          <a:xfrm>
            <a:off x="8909055" y="1462383"/>
            <a:ext cx="3168113" cy="1912458"/>
          </a:xfrm>
          <a:prstGeom prst="cloudCallout">
            <a:avLst>
              <a:gd name="adj1" fmla="val -3527"/>
              <a:gd name="adj2" fmla="val 72743"/>
            </a:avLst>
          </a:prstGeom>
          <a:solidFill>
            <a:srgbClr val="115076"/>
          </a:solidFill>
          <a:ln>
            <a:solidFill>
              <a:srgbClr val="E87D1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Non, on </a:t>
            </a:r>
            <a:r>
              <a:rPr lang="fr-FR" sz="2800" dirty="0"/>
              <a:t>n’</a:t>
            </a:r>
            <a:r>
              <a:rPr lang="fr-FR" sz="2800" b="1" dirty="0">
                <a:solidFill>
                  <a:srgbClr val="EE6000"/>
                </a:solidFill>
              </a:rPr>
              <a:t>est</a:t>
            </a:r>
            <a:r>
              <a:rPr lang="fr-FR" sz="2800" dirty="0"/>
              <a:t> </a:t>
            </a:r>
            <a:r>
              <a:rPr lang="en-GB" sz="2800" dirty="0"/>
              <a:t>pas ensemble!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C0828-295A-4A9D-89A8-B8039925C9E4}"/>
              </a:ext>
            </a:extLst>
          </p:cNvPr>
          <p:cNvSpPr/>
          <p:nvPr/>
        </p:nvSpPr>
        <p:spPr>
          <a:xfrm>
            <a:off x="9951088" y="2188138"/>
            <a:ext cx="1624313" cy="457201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8D555648-B856-4B1E-A373-22A3FA73A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8238"/>
              </p:ext>
            </p:extLst>
          </p:nvPr>
        </p:nvGraphicFramePr>
        <p:xfrm>
          <a:off x="710279" y="4686581"/>
          <a:ext cx="598359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875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3059723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deux chiens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ensemble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27" name="Picture 2" descr="Tick, Mark, Ok, Perfect, Check, Done, Sign, Good, Green">
            <a:extLst>
              <a:ext uri="{FF2B5EF4-FFF2-40B4-BE49-F238E27FC236}">
                <a16:creationId xmlns:a16="http://schemas.microsoft.com/office/drawing/2014/main" id="{7A92C574-C6CE-413E-8CAC-908622A0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63" y="4516107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hlinkClick r:id="" action="ppaction://noaction">
              <a:snd r:embed="rId8" name="slide 26 without beep.wav"/>
            </a:hlinkClick>
            <a:extLst>
              <a:ext uri="{FF2B5EF4-FFF2-40B4-BE49-F238E27FC236}">
                <a16:creationId xmlns:a16="http://schemas.microsoft.com/office/drawing/2014/main" id="{8AF6D347-93DB-4B49-8408-8E4B5BBCDE21}"/>
              </a:ext>
            </a:extLst>
          </p:cNvPr>
          <p:cNvSpPr/>
          <p:nvPr/>
        </p:nvSpPr>
        <p:spPr>
          <a:xfrm>
            <a:off x="179151" y="4685476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962746F-C385-4CCA-A5E1-0E5556C97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64758"/>
              </p:ext>
            </p:extLst>
          </p:nvPr>
        </p:nvGraphicFramePr>
        <p:xfrm>
          <a:off x="710279" y="5430193"/>
          <a:ext cx="598359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152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3071446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479645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pas ensemble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pas deux chiens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8F9D13BB-E994-4D54-B362-FFA69AC31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22" y="5298234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hlinkClick r:id="" action="ppaction://noaction">
              <a:snd r:embed="rId9" name="slide 25 on nest pas ensemble.wav"/>
            </a:hlinkClick>
            <a:extLst>
              <a:ext uri="{FF2B5EF4-FFF2-40B4-BE49-F238E27FC236}">
                <a16:creationId xmlns:a16="http://schemas.microsoft.com/office/drawing/2014/main" id="{7F7F3DE8-07B5-4069-98DB-CF09F07F1980}"/>
              </a:ext>
            </a:extLst>
          </p:cNvPr>
          <p:cNvSpPr/>
          <p:nvPr/>
        </p:nvSpPr>
        <p:spPr>
          <a:xfrm>
            <a:off x="179151" y="5418334"/>
            <a:ext cx="531130" cy="48075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11CE43-06F2-458E-ACD5-DC2A053FEC0B}"/>
              </a:ext>
            </a:extLst>
          </p:cNvPr>
          <p:cNvSpPr/>
          <p:nvPr/>
        </p:nvSpPr>
        <p:spPr>
          <a:xfrm>
            <a:off x="6134318" y="2896864"/>
            <a:ext cx="2304579" cy="439080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_________________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285B57-96B4-4484-BDD2-7A975DF39F0C}"/>
              </a:ext>
            </a:extLst>
          </p:cNvPr>
          <p:cNvSpPr/>
          <p:nvPr/>
        </p:nvSpPr>
        <p:spPr>
          <a:xfrm>
            <a:off x="9426568" y="2619661"/>
            <a:ext cx="1866833" cy="457201"/>
          </a:xfrm>
          <a:prstGeom prst="rect">
            <a:avLst/>
          </a:prstGeom>
          <a:solidFill>
            <a:srgbClr val="11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_____________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404CF9-F19F-4A8D-B956-2B30A075C4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02" y="3578504"/>
            <a:ext cx="2800766" cy="28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L’accent circonflexe</a:t>
            </a:r>
            <a:r>
              <a:rPr lang="en-GB" sz="36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36239A-FFC2-4D00-A4FB-1235C0E93F85}"/>
              </a:ext>
            </a:extLst>
          </p:cNvPr>
          <p:cNvSpPr txBox="1"/>
          <p:nvPr/>
        </p:nvSpPr>
        <p:spPr>
          <a:xfrm>
            <a:off x="130006" y="1222058"/>
            <a:ext cx="1068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Tempest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(meaning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Storm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 is a play by William Shakespeare.</a:t>
            </a:r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65382B39-B4F7-41EF-AEF4-43CD374A1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43" y="827241"/>
            <a:ext cx="1413428" cy="1186734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2BBDD6-D776-4A47-8773-049C0D4C9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57" y="2090145"/>
            <a:ext cx="1273629" cy="154525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4CBDAAB-B7A4-4B4D-B7D8-9304A87A9393}"/>
              </a:ext>
            </a:extLst>
          </p:cNvPr>
          <p:cNvSpPr txBox="1"/>
          <p:nvPr/>
        </p:nvSpPr>
        <p:spPr>
          <a:xfrm>
            <a:off x="130006" y="4215282"/>
            <a:ext cx="978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Which letter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has been removed to make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tempête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D0487-E4E3-43F6-B4E3-5D6C3614AFB6}"/>
              </a:ext>
            </a:extLst>
          </p:cNvPr>
          <p:cNvSpPr txBox="1"/>
          <p:nvPr/>
        </p:nvSpPr>
        <p:spPr>
          <a:xfrm>
            <a:off x="130006" y="1785698"/>
            <a:ext cx="738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French, it is translated 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Tempête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16734B-388C-46D1-A438-EFE7C95E6DCF}"/>
              </a:ext>
            </a:extLst>
          </p:cNvPr>
          <p:cNvSpPr txBox="1"/>
          <p:nvPr/>
        </p:nvSpPr>
        <p:spPr>
          <a:xfrm>
            <a:off x="130006" y="2349338"/>
            <a:ext cx="7881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Vowels with circumflex accents are often used to indicate where letters have been removed from French words of Latin origin.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00C729-B941-46C4-9B95-78279929251B}"/>
              </a:ext>
            </a:extLst>
          </p:cNvPr>
          <p:cNvSpPr txBox="1"/>
          <p:nvPr/>
        </p:nvSpPr>
        <p:spPr>
          <a:xfrm>
            <a:off x="130006" y="3651642"/>
            <a:ext cx="293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Latin: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tempestas</a:t>
            </a:r>
          </a:p>
        </p:txBody>
      </p:sp>
      <p:sp>
        <p:nvSpPr>
          <p:cNvPr id="43" name="TextBox 36">
            <a:extLst>
              <a:ext uri="{FF2B5EF4-FFF2-40B4-BE49-F238E27FC236}">
                <a16:creationId xmlns:a16="http://schemas.microsoft.com/office/drawing/2014/main" id="{73C21647-F6B2-42A2-BA9B-B53F3094629C}"/>
              </a:ext>
            </a:extLst>
          </p:cNvPr>
          <p:cNvSpPr txBox="1"/>
          <p:nvPr/>
        </p:nvSpPr>
        <p:spPr>
          <a:xfrm>
            <a:off x="130006" y="5785491"/>
            <a:ext cx="5410824" cy="442674"/>
          </a:xfrm>
          <a:prstGeom prst="wedgeRoundRectCallout">
            <a:avLst>
              <a:gd name="adj1" fmla="val -22666"/>
              <a:gd name="adj2" fmla="val -29033"/>
              <a:gd name="adj3" fmla="val 16667"/>
            </a:avLst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l’accent circonflexe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circumflex accent</a:t>
            </a:r>
          </a:p>
        </p:txBody>
      </p:sp>
      <p:pic>
        <p:nvPicPr>
          <p:cNvPr id="45" name="Picture 4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4D2A7297-B78D-489D-9304-9249CC0FE4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972" y="3897023"/>
            <a:ext cx="1712771" cy="22926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7BC412B-37D5-4761-8352-79AFB81345BF}"/>
              </a:ext>
            </a:extLst>
          </p:cNvPr>
          <p:cNvSpPr txBox="1"/>
          <p:nvPr/>
        </p:nvSpPr>
        <p:spPr>
          <a:xfrm>
            <a:off x="3407022" y="3651642"/>
            <a:ext cx="293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English: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tempest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0C63A3-0A43-408E-986F-1DD4455B58D8}"/>
              </a:ext>
            </a:extLst>
          </p:cNvPr>
          <p:cNvSpPr txBox="1"/>
          <p:nvPr/>
        </p:nvSpPr>
        <p:spPr>
          <a:xfrm>
            <a:off x="6665456" y="3651642"/>
            <a:ext cx="293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French: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tempête</a:t>
            </a:r>
          </a:p>
        </p:txBody>
      </p:sp>
      <p:sp>
        <p:nvSpPr>
          <p:cNvPr id="50" name="TextBox 36">
            <a:extLst>
              <a:ext uri="{FF2B5EF4-FFF2-40B4-BE49-F238E27FC236}">
                <a16:creationId xmlns:a16="http://schemas.microsoft.com/office/drawing/2014/main" id="{21EF7E45-2F3A-40E3-B559-94A9D68D984C}"/>
              </a:ext>
            </a:extLst>
          </p:cNvPr>
          <p:cNvSpPr txBox="1"/>
          <p:nvPr/>
        </p:nvSpPr>
        <p:spPr>
          <a:xfrm>
            <a:off x="8157079" y="1851502"/>
            <a:ext cx="2002972" cy="1464231"/>
          </a:xfrm>
          <a:prstGeom prst="wedgeRoundRectCallout">
            <a:avLst>
              <a:gd name="adj1" fmla="val -148532"/>
              <a:gd name="adj2" fmla="val -38730"/>
              <a:gd name="adj3" fmla="val 16667"/>
            </a:avLst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Notice the circumflex accent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ˆ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over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[e].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452CEF-424B-4063-80CB-3BBE7E0157F5}"/>
              </a:ext>
            </a:extLst>
          </p:cNvPr>
          <p:cNvSpPr txBox="1"/>
          <p:nvPr/>
        </p:nvSpPr>
        <p:spPr>
          <a:xfrm>
            <a:off x="130006" y="4778921"/>
            <a:ext cx="10269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French,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[s]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has been replaced with a circumflex over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[e]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English, the letter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[s]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has been retained from the Latin.</a:t>
            </a:r>
          </a:p>
        </p:txBody>
      </p:sp>
      <p:sp>
        <p:nvSpPr>
          <p:cNvPr id="49" name="Rounded Rectangular Callout 2">
            <a:extLst>
              <a:ext uri="{FF2B5EF4-FFF2-40B4-BE49-F238E27FC236}">
                <a16:creationId xmlns:a16="http://schemas.microsoft.com/office/drawing/2014/main" id="{07F5660A-6DC6-407A-BEBA-C9A654B7BC0A}"/>
              </a:ext>
            </a:extLst>
          </p:cNvPr>
          <p:cNvSpPr/>
          <p:nvPr/>
        </p:nvSpPr>
        <p:spPr>
          <a:xfrm>
            <a:off x="5782313" y="4277427"/>
            <a:ext cx="4217482" cy="2012450"/>
          </a:xfrm>
          <a:prstGeom prst="wedgeRoundRectCallout">
            <a:avLst>
              <a:gd name="adj1" fmla="val 58181"/>
              <a:gd name="adj2" fmla="val -25385"/>
              <a:gd name="adj3" fmla="val 16667"/>
            </a:avLst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circumflex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or not to circumflex,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that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question!</a:t>
            </a:r>
          </a:p>
        </p:txBody>
      </p:sp>
    </p:spTree>
    <p:extLst>
      <p:ext uri="{BB962C8B-B14F-4D97-AF65-F5344CB8AC3E}">
        <p14:creationId xmlns:p14="http://schemas.microsoft.com/office/powerpoint/2010/main" val="196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0" grpId="0"/>
      <p:bldP spid="41" grpId="0"/>
      <p:bldP spid="47" grpId="0"/>
      <p:bldP spid="48" grpId="0"/>
      <p:bldP spid="50" grpId="0" animBg="1"/>
      <p:bldP spid="51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8403772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7195458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L’accent circonflexe, c’est facile!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E010-7BE7-452D-93AA-7F7F09B1F4F1}"/>
              </a:ext>
            </a:extLst>
          </p:cNvPr>
          <p:cNvSpPr txBox="1"/>
          <p:nvPr/>
        </p:nvSpPr>
        <p:spPr>
          <a:xfrm>
            <a:off x="83152" y="1219812"/>
            <a:ext cx="1155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Now you know about one of the functions of the circumflex accent, can you figure out these translations from French to English and English to French?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87615-581E-4668-A26F-8C877BDC7F15}"/>
              </a:ext>
            </a:extLst>
          </p:cNvPr>
          <p:cNvSpPr txBox="1"/>
          <p:nvPr/>
        </p:nvSpPr>
        <p:spPr>
          <a:xfrm>
            <a:off x="214703" y="3504437"/>
            <a:ext cx="196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A518C-22A9-42F9-B536-2F4AD8249279}"/>
              </a:ext>
            </a:extLst>
          </p:cNvPr>
          <p:cNvSpPr txBox="1"/>
          <p:nvPr/>
        </p:nvSpPr>
        <p:spPr>
          <a:xfrm>
            <a:off x="6087090" y="3504437"/>
            <a:ext cx="252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7C8B5-E655-4859-904D-59F6F58B7C21}"/>
              </a:ext>
            </a:extLst>
          </p:cNvPr>
          <p:cNvSpPr txBox="1"/>
          <p:nvPr/>
        </p:nvSpPr>
        <p:spPr>
          <a:xfrm>
            <a:off x="214703" y="5087142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ô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84AD1-B736-483A-81CC-B832F53554A2}"/>
              </a:ext>
            </a:extLst>
          </p:cNvPr>
          <p:cNvSpPr txBox="1"/>
          <p:nvPr/>
        </p:nvSpPr>
        <p:spPr>
          <a:xfrm>
            <a:off x="6087090" y="5087142"/>
            <a:ext cx="194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93378-257E-4533-BF49-FA0CF7840C7C}"/>
              </a:ext>
            </a:extLst>
          </p:cNvPr>
          <p:cNvSpPr txBox="1"/>
          <p:nvPr/>
        </p:nvSpPr>
        <p:spPr>
          <a:xfrm>
            <a:off x="2249591" y="3504437"/>
            <a:ext cx="171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FD71FC-4A2F-421E-9DA9-5226AFDE8B0D}"/>
              </a:ext>
            </a:extLst>
          </p:cNvPr>
          <p:cNvSpPr txBox="1"/>
          <p:nvPr/>
        </p:nvSpPr>
        <p:spPr>
          <a:xfrm>
            <a:off x="2249591" y="5087142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24E8D5-C6C4-4135-A9A4-AB2CE6E596BA}"/>
              </a:ext>
            </a:extLst>
          </p:cNvPr>
          <p:cNvSpPr txBox="1"/>
          <p:nvPr/>
        </p:nvSpPr>
        <p:spPr>
          <a:xfrm>
            <a:off x="8292368" y="3504437"/>
            <a:ext cx="2759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conqu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BF2BA-303D-408B-90FE-ED7BA892E0C3}"/>
              </a:ext>
            </a:extLst>
          </p:cNvPr>
          <p:cNvSpPr txBox="1"/>
          <p:nvPr/>
        </p:nvSpPr>
        <p:spPr>
          <a:xfrm>
            <a:off x="8292368" y="5087142"/>
            <a:ext cx="214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ô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tesse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8AB0F7-BB56-4B8A-A251-5C6C52A6C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28" y="2640609"/>
            <a:ext cx="1431969" cy="1891558"/>
          </a:xfrm>
          <a:prstGeom prst="rect">
            <a:avLst/>
          </a:prstGeom>
        </p:spPr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CA019734-ACB9-4AF9-9485-CE08F716F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95" y="2903835"/>
            <a:ext cx="1945667" cy="16857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C43AD8-C3D1-4DD2-92BB-9D5064C9F5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r="29197"/>
          <a:stretch/>
        </p:blipFill>
        <p:spPr>
          <a:xfrm>
            <a:off x="10433460" y="4806699"/>
            <a:ext cx="1020135" cy="13957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78346D-395B-4759-A37F-2B62AD5165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r="17184"/>
          <a:stretch/>
        </p:blipFill>
        <p:spPr>
          <a:xfrm>
            <a:off x="3936095" y="4806699"/>
            <a:ext cx="1701175" cy="139574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4D21E93-B7A0-4C59-8D09-3A703F834F6D}"/>
              </a:ext>
            </a:extLst>
          </p:cNvPr>
          <p:cNvSpPr txBox="1"/>
          <p:nvPr/>
        </p:nvSpPr>
        <p:spPr>
          <a:xfrm>
            <a:off x="214703" y="2348349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104F7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42DBBC-0DDA-42BE-A4F0-381B8F841BBC}"/>
              </a:ext>
            </a:extLst>
          </p:cNvPr>
          <p:cNvSpPr txBox="1"/>
          <p:nvPr/>
        </p:nvSpPr>
        <p:spPr>
          <a:xfrm>
            <a:off x="2249591" y="2348349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E87D1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anglais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C4058B-5260-4CD4-8FFA-7BDE5C3D7682}"/>
              </a:ext>
            </a:extLst>
          </p:cNvPr>
          <p:cNvSpPr txBox="1"/>
          <p:nvPr/>
        </p:nvSpPr>
        <p:spPr>
          <a:xfrm>
            <a:off x="8292368" y="2348349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104F7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3A4DBE-CF14-40C9-8106-ACA09CA021B3}"/>
              </a:ext>
            </a:extLst>
          </p:cNvPr>
          <p:cNvSpPr txBox="1"/>
          <p:nvPr/>
        </p:nvSpPr>
        <p:spPr>
          <a:xfrm>
            <a:off x="6087090" y="2348349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E87D1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anglais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ounded Rectangular Callout 2">
            <a:extLst>
              <a:ext uri="{FF2B5EF4-FFF2-40B4-BE49-F238E27FC236}">
                <a16:creationId xmlns:a16="http://schemas.microsoft.com/office/drawing/2014/main" id="{BB7B3C93-2428-4638-98F3-5456182EC66A}"/>
              </a:ext>
            </a:extLst>
          </p:cNvPr>
          <p:cNvSpPr/>
          <p:nvPr/>
        </p:nvSpPr>
        <p:spPr>
          <a:xfrm>
            <a:off x="3910056" y="1615993"/>
            <a:ext cx="6675731" cy="3388107"/>
          </a:xfrm>
          <a:prstGeom prst="wedgeRoundRectCallout">
            <a:avLst>
              <a:gd name="adj1" fmla="val -53863"/>
              <a:gd name="adj2" fmla="val 12931"/>
              <a:gd name="adj3" fmla="val 16667"/>
            </a:avLst>
          </a:prstGeom>
          <a:solidFill>
            <a:srgbClr val="105076"/>
          </a:solidFill>
          <a:ln>
            <a:solidFill>
              <a:srgbClr val="E87D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Notice that many French cognates have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[-e]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at the end where the English words do not. Remember that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[-t]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at the end of a French word is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SFC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so the final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[-e]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on these words forces you to pronounce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[-t-]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5" grpId="0" animBg="1"/>
      <p:bldP spid="46" grpId="0" animBg="1"/>
      <p:bldP spid="49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8250631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7151915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L’accent circonflexe, c’est facile!</a:t>
            </a: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8EAEEEF4-B1FF-4119-9A0D-9A1A70B76CD3}"/>
              </a:ext>
            </a:extLst>
          </p:cNvPr>
          <p:cNvSpPr/>
          <p:nvPr/>
        </p:nvSpPr>
        <p:spPr>
          <a:xfrm>
            <a:off x="10142318" y="208932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vocabulaire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F11E3-2304-4F7A-9D3C-79D97EDBC00B}"/>
              </a:ext>
            </a:extLst>
          </p:cNvPr>
          <p:cNvSpPr txBox="1"/>
          <p:nvPr/>
        </p:nvSpPr>
        <p:spPr>
          <a:xfrm>
            <a:off x="314969" y="5245641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1B433-9AD5-4CC3-BF39-93EE662306EE}"/>
              </a:ext>
            </a:extLst>
          </p:cNvPr>
          <p:cNvSpPr txBox="1"/>
          <p:nvPr/>
        </p:nvSpPr>
        <p:spPr>
          <a:xfrm>
            <a:off x="2198994" y="5245641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5D195-07E1-4994-92BD-268AAE817FD7}"/>
              </a:ext>
            </a:extLst>
          </p:cNvPr>
          <p:cNvSpPr txBox="1"/>
          <p:nvPr/>
        </p:nvSpPr>
        <p:spPr>
          <a:xfrm>
            <a:off x="8198232" y="5225822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11970F-E193-44D3-9F59-B7C53D828104}"/>
              </a:ext>
            </a:extLst>
          </p:cNvPr>
          <p:cNvSpPr txBox="1"/>
          <p:nvPr/>
        </p:nvSpPr>
        <p:spPr>
          <a:xfrm>
            <a:off x="6269155" y="5225822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C796BB-4950-44E8-81C9-72D0A1043C7A}"/>
              </a:ext>
            </a:extLst>
          </p:cNvPr>
          <p:cNvSpPr txBox="1"/>
          <p:nvPr/>
        </p:nvSpPr>
        <p:spPr>
          <a:xfrm>
            <a:off x="8198232" y="2870255"/>
            <a:ext cx="186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ô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pital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2A4C53-68AD-4BFA-80C1-C1D213EC8A22}"/>
              </a:ext>
            </a:extLst>
          </p:cNvPr>
          <p:cNvSpPr txBox="1"/>
          <p:nvPr/>
        </p:nvSpPr>
        <p:spPr>
          <a:xfrm>
            <a:off x="6269155" y="2870255"/>
            <a:ext cx="199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pital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86832-C248-47F1-AF5C-01D101E7E701}"/>
              </a:ext>
            </a:extLst>
          </p:cNvPr>
          <p:cNvSpPr txBox="1"/>
          <p:nvPr/>
        </p:nvSpPr>
        <p:spPr>
          <a:xfrm>
            <a:off x="2198994" y="2870255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DAADE-F16D-4469-A43E-E377B75A8D31}"/>
              </a:ext>
            </a:extLst>
          </p:cNvPr>
          <p:cNvSpPr txBox="1"/>
          <p:nvPr/>
        </p:nvSpPr>
        <p:spPr>
          <a:xfrm>
            <a:off x="314969" y="2870255"/>
            <a:ext cx="152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pic>
        <p:nvPicPr>
          <p:cNvPr id="6" name="Picture 5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DF7E7752-8ACC-48AD-9210-3DF3EC7A7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1" y="2365375"/>
            <a:ext cx="1819531" cy="1182557"/>
          </a:xfrm>
          <a:prstGeom prst="rect">
            <a:avLst/>
          </a:prstGeom>
        </p:spPr>
      </p:pic>
      <p:pic>
        <p:nvPicPr>
          <p:cNvPr id="32" name="Picture 3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148ABA-A37A-49B5-A9D3-733414D27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80" y="2459309"/>
            <a:ext cx="1890946" cy="14182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E99631-6254-46CD-A330-149C9B8E2C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1" y="4790772"/>
            <a:ext cx="1990694" cy="1286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4B8CD8-AD1D-4290-9439-59B33751C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06" y="4418531"/>
            <a:ext cx="1417212" cy="17342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3708DB-602B-471E-A16F-715D406FDF13}"/>
              </a:ext>
            </a:extLst>
          </p:cNvPr>
          <p:cNvSpPr txBox="1"/>
          <p:nvPr/>
        </p:nvSpPr>
        <p:spPr>
          <a:xfrm>
            <a:off x="264838" y="1756952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104F7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1B74F-1B62-46BF-A023-66A0B96CE8F2}"/>
              </a:ext>
            </a:extLst>
          </p:cNvPr>
          <p:cNvSpPr txBox="1"/>
          <p:nvPr/>
        </p:nvSpPr>
        <p:spPr>
          <a:xfrm>
            <a:off x="2269870" y="1756952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E87D1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anglais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2530DE-AD7D-4432-8B88-40CF4722B3A1}"/>
              </a:ext>
            </a:extLst>
          </p:cNvPr>
          <p:cNvSpPr txBox="1"/>
          <p:nvPr/>
        </p:nvSpPr>
        <p:spPr>
          <a:xfrm>
            <a:off x="8250630" y="1756952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104F7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français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DBF8F9-E070-462B-8EC1-49D2404F9C42}"/>
              </a:ext>
            </a:extLst>
          </p:cNvPr>
          <p:cNvSpPr txBox="1"/>
          <p:nvPr/>
        </p:nvSpPr>
        <p:spPr>
          <a:xfrm>
            <a:off x="6215742" y="1756952"/>
            <a:ext cx="1756950" cy="510778"/>
          </a:xfrm>
          <a:prstGeom prst="wedgeRoundRectCallout">
            <a:avLst>
              <a:gd name="adj1" fmla="val -24556"/>
              <a:gd name="adj2" fmla="val -41901"/>
              <a:gd name="adj3" fmla="val 16667"/>
            </a:avLst>
          </a:prstGeom>
          <a:solidFill>
            <a:srgbClr val="E87D1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anglais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ounded Rectangular Callout 2">
            <a:extLst>
              <a:ext uri="{FF2B5EF4-FFF2-40B4-BE49-F238E27FC236}">
                <a16:creationId xmlns:a16="http://schemas.microsoft.com/office/drawing/2014/main" id="{F1C68B65-4A56-4FC9-A070-5659BAB4E867}"/>
              </a:ext>
            </a:extLst>
          </p:cNvPr>
          <p:cNvSpPr/>
          <p:nvPr/>
        </p:nvSpPr>
        <p:spPr>
          <a:xfrm>
            <a:off x="9901769" y="2408241"/>
            <a:ext cx="2080346" cy="1508802"/>
          </a:xfrm>
          <a:prstGeom prst="wedgeRoundRectCallout">
            <a:avLst>
              <a:gd name="adj1" fmla="val 954"/>
              <a:gd name="adj2" fmla="val 84564"/>
              <a:gd name="adj3" fmla="val 16667"/>
            </a:avLst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French word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ô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Rounded Rectangular Callout 2">
            <a:extLst>
              <a:ext uri="{FF2B5EF4-FFF2-40B4-BE49-F238E27FC236}">
                <a16:creationId xmlns:a16="http://schemas.microsoft.com/office/drawing/2014/main" id="{9C10C2C4-5CD0-49E2-A9F1-DB3E98A6683B}"/>
              </a:ext>
            </a:extLst>
          </p:cNvPr>
          <p:cNvSpPr/>
          <p:nvPr/>
        </p:nvSpPr>
        <p:spPr>
          <a:xfrm>
            <a:off x="333544" y="3750426"/>
            <a:ext cx="3211197" cy="1146235"/>
          </a:xfrm>
          <a:prstGeom prst="wedgeRoundRectCallout">
            <a:avLst>
              <a:gd name="adj1" fmla="val -31455"/>
              <a:gd name="adj2" fmla="val 74517"/>
              <a:gd name="adj3" fmla="val 16667"/>
            </a:avLst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Attention here! The circumflex can replace more than one letter…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ounded Rectangular Callout 2">
            <a:extLst>
              <a:ext uri="{FF2B5EF4-FFF2-40B4-BE49-F238E27FC236}">
                <a16:creationId xmlns:a16="http://schemas.microsoft.com/office/drawing/2014/main" id="{19490D98-FA5E-466F-9EAC-122BE7488E3A}"/>
              </a:ext>
            </a:extLst>
          </p:cNvPr>
          <p:cNvSpPr/>
          <p:nvPr/>
        </p:nvSpPr>
        <p:spPr>
          <a:xfrm>
            <a:off x="195731" y="3750426"/>
            <a:ext cx="9004467" cy="1475396"/>
          </a:xfrm>
          <a:prstGeom prst="wedgeRoundRectCallout">
            <a:avLst>
              <a:gd name="adj1" fmla="val 59968"/>
              <a:gd name="adj2" fmla="val 25068"/>
              <a:gd name="adj3" fmla="val 16667"/>
            </a:avLst>
          </a:prstGeom>
          <a:solidFill>
            <a:srgbClr val="10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circumflex replaces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[as]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Following the same pattern, can you work out the French word for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7" grpId="0"/>
      <p:bldP spid="28" grpId="0"/>
      <p:bldP spid="29" grpId="0"/>
      <p:bldP spid="30" grpId="0"/>
      <p:bldP spid="31" grpId="0" animBg="1"/>
      <p:bldP spid="33" grpId="0" animBg="1"/>
      <p:bldP spid="34" grpId="0" animBg="1"/>
      <p:bldP spid="36" grpId="0" animBg="1"/>
      <p:bldP spid="40" grpId="0" animBg="1"/>
      <p:bldP spid="35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4792-F251-E34A-B536-B7541FA0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771524"/>
            <a:ext cx="2800350" cy="3143249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4000" b="1" dirty="0">
                <a:solidFill>
                  <a:srgbClr val="104F75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endParaRPr lang="en-US" dirty="0">
              <a:solidFill>
                <a:srgbClr val="104F75"/>
              </a:solidFill>
            </a:endParaRPr>
          </a:p>
        </p:txBody>
      </p:sp>
      <p:pic>
        <p:nvPicPr>
          <p:cNvPr id="7" name="Picture 2" descr="boy with a hand on his chest">
            <a:hlinkClick r:id="" action="ppaction://noaction">
              <a:snd r:embed="rId5" name="j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51" y="542804"/>
            <a:ext cx="1494997" cy="34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" action="ppaction://noaction">
              <a:snd r:embed="rId5" name="je.wav"/>
            </a:hlinkClick>
          </p:cNvPr>
          <p:cNvSpPr txBox="1"/>
          <p:nvPr/>
        </p:nvSpPr>
        <p:spPr>
          <a:xfrm>
            <a:off x="5354450" y="4042533"/>
            <a:ext cx="14830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</a:t>
            </a: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400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10033689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439" y="376503"/>
            <a:ext cx="9726805" cy="707849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Perfect tense: Saying what you did and where you went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F4C52BE-82EF-45E2-93C9-C04EC18DAF1E}"/>
              </a:ext>
            </a:extLst>
          </p:cNvPr>
          <p:cNvSpPr/>
          <p:nvPr/>
        </p:nvSpPr>
        <p:spPr>
          <a:xfrm>
            <a:off x="1104352" y="4254835"/>
            <a:ext cx="4248539" cy="2034074"/>
          </a:xfrm>
          <a:prstGeom prst="wedgeRoundRectCallout">
            <a:avLst>
              <a:gd name="adj1" fmla="val -30057"/>
              <a:gd name="adj2" fmla="val -6135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Verbs that take ‘</a:t>
            </a:r>
            <a:r>
              <a:rPr lang="fr-FR" sz="2000" dirty="0">
                <a:solidFill>
                  <a:schemeClr val="bg1"/>
                </a:solidFill>
              </a:rPr>
              <a:t>avoir</a:t>
            </a:r>
            <a:r>
              <a:rPr lang="en-GB" sz="2000" dirty="0">
                <a:solidFill>
                  <a:schemeClr val="bg1"/>
                </a:solidFill>
              </a:rPr>
              <a:t>’ in the perfect tense don’t involve moving from one place to another.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1B039AA-C8C0-4008-AE41-64F473CB5A55}"/>
              </a:ext>
            </a:extLst>
          </p:cNvPr>
          <p:cNvSpPr/>
          <p:nvPr/>
        </p:nvSpPr>
        <p:spPr>
          <a:xfrm>
            <a:off x="7209683" y="4254835"/>
            <a:ext cx="4248539" cy="2034074"/>
          </a:xfrm>
          <a:prstGeom prst="wedgeRoundRectCallout">
            <a:avLst>
              <a:gd name="adj1" fmla="val -30057"/>
              <a:gd name="adj2" fmla="val -6135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Verbs that take ‘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être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in the perfect tense usually involve moving from one place to another.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CD926-0A1A-44E0-AD59-796F5161D9E3}"/>
              </a:ext>
            </a:extLst>
          </p:cNvPr>
          <p:cNvSpPr txBox="1"/>
          <p:nvPr/>
        </p:nvSpPr>
        <p:spPr>
          <a:xfrm>
            <a:off x="397566" y="1256631"/>
            <a:ext cx="11184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104F75"/>
                </a:solidFill>
              </a:rPr>
              <a:t>Remember, most verbs take ‘</a:t>
            </a:r>
            <a:r>
              <a:rPr lang="fr-FR" sz="2400" dirty="0">
                <a:solidFill>
                  <a:srgbClr val="104F75"/>
                </a:solidFill>
              </a:rPr>
              <a:t>avoir’</a:t>
            </a:r>
            <a:r>
              <a:rPr lang="en-GB" sz="2400" dirty="0">
                <a:solidFill>
                  <a:srgbClr val="104F75"/>
                </a:solidFill>
              </a:rPr>
              <a:t> in the perfect tense, but some verbs take ‘</a:t>
            </a:r>
            <a:r>
              <a:rPr lang="fr-FR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être</a:t>
            </a:r>
            <a:r>
              <a:rPr lang="en-GB" sz="2400" dirty="0">
                <a:solidFill>
                  <a:srgbClr val="104F75"/>
                </a:solidFill>
                <a:latin typeface="Century Gothic" panose="020B0502020202020204" pitchFamily="34" charset="0"/>
              </a:rPr>
              <a:t>’. Compare these examples: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7FBC6-D6EB-4601-BAC7-BB5FAC11D9B4}"/>
              </a:ext>
            </a:extLst>
          </p:cNvPr>
          <p:cNvSpPr txBox="1"/>
          <p:nvPr/>
        </p:nvSpPr>
        <p:spPr>
          <a:xfrm>
            <a:off x="397566" y="2229680"/>
            <a:ext cx="4427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J’ai mangé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		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I ate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	</a:t>
            </a:r>
            <a:endParaRPr lang="fr-FR" sz="2000" dirty="0">
              <a:solidFill>
                <a:srgbClr val="104F7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1645F-B0A6-44EF-B2A8-45ED592FCFFC}"/>
              </a:ext>
            </a:extLst>
          </p:cNvPr>
          <p:cNvSpPr txBox="1"/>
          <p:nvPr/>
        </p:nvSpPr>
        <p:spPr>
          <a:xfrm>
            <a:off x="397565" y="2773427"/>
            <a:ext cx="6690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Tu as regardé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		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you </a:t>
            </a:r>
            <a:r>
              <a:rPr lang="en-GB" sz="2000" baseline="-25000" dirty="0">
                <a:solidFill>
                  <a:srgbClr val="104F75"/>
                </a:solidFill>
                <a:latin typeface="Century Gothic" panose="020B0502020202020204" pitchFamily="34" charset="0"/>
              </a:rPr>
              <a:t>[sing. informal] 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watched</a:t>
            </a:r>
            <a:endParaRPr lang="en-GB" sz="2000" dirty="0">
              <a:solidFill>
                <a:srgbClr val="104F7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67C259-7663-482C-B390-C9306E8DB78D}"/>
              </a:ext>
            </a:extLst>
          </p:cNvPr>
          <p:cNvSpPr txBox="1"/>
          <p:nvPr/>
        </p:nvSpPr>
        <p:spPr>
          <a:xfrm>
            <a:off x="397565" y="3312562"/>
            <a:ext cx="5843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104F75"/>
                </a:solidFill>
              </a:rPr>
              <a:t>Il a joué</a:t>
            </a:r>
            <a:r>
              <a:rPr lang="fr-FR" sz="2000" dirty="0">
                <a:solidFill>
                  <a:srgbClr val="104F75"/>
                </a:solidFill>
              </a:rPr>
              <a:t>		</a:t>
            </a:r>
            <a:r>
              <a:rPr lang="en-GB" sz="2000" dirty="0">
                <a:solidFill>
                  <a:srgbClr val="104F75"/>
                </a:solidFill>
              </a:rPr>
              <a:t>he played</a:t>
            </a:r>
            <a:r>
              <a:rPr lang="fr-FR" sz="2000" dirty="0">
                <a:solidFill>
                  <a:srgbClr val="104F75"/>
                </a:solidFill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BA618F-4DDC-4A1E-9006-E2B67189ED8E}"/>
              </a:ext>
            </a:extLst>
          </p:cNvPr>
          <p:cNvSpPr txBox="1"/>
          <p:nvPr/>
        </p:nvSpPr>
        <p:spPr>
          <a:xfrm>
            <a:off x="6670852" y="2080845"/>
            <a:ext cx="4427034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allé(e)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	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I went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511AD-13C1-4C7A-9949-13E993FBD5A5}"/>
              </a:ext>
            </a:extLst>
          </p:cNvPr>
          <p:cNvSpPr txBox="1"/>
          <p:nvPr/>
        </p:nvSpPr>
        <p:spPr>
          <a:xfrm>
            <a:off x="6670852" y="2773427"/>
            <a:ext cx="5018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104F75"/>
                </a:solidFill>
                <a:latin typeface="Century Gothic" panose="020B0502020202020204" pitchFamily="34" charset="0"/>
              </a:rPr>
              <a:t>Tu es resté(e)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	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you </a:t>
            </a:r>
            <a:r>
              <a:rPr lang="en-GB" sz="2000" baseline="-25000" dirty="0">
                <a:solidFill>
                  <a:srgbClr val="104F75"/>
                </a:solidFill>
                <a:latin typeface="Century Gothic" panose="020B0502020202020204" pitchFamily="34" charset="0"/>
              </a:rPr>
              <a:t>[sing. informal] </a:t>
            </a:r>
            <a:r>
              <a:rPr lang="en-GB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stayed</a:t>
            </a:r>
            <a:endParaRPr lang="en-GB" sz="2000" dirty="0">
              <a:solidFill>
                <a:srgbClr val="104F7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3AD94-D39B-435F-9742-BB9628E16287}"/>
              </a:ext>
            </a:extLst>
          </p:cNvPr>
          <p:cNvSpPr txBox="1"/>
          <p:nvPr/>
        </p:nvSpPr>
        <p:spPr>
          <a:xfrm>
            <a:off x="6670852" y="3312562"/>
            <a:ext cx="458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104F75"/>
                </a:solidFill>
              </a:rPr>
              <a:t>Il est arrivé</a:t>
            </a:r>
            <a:r>
              <a:rPr lang="fr-FR" sz="2000" dirty="0">
                <a:solidFill>
                  <a:srgbClr val="104F75"/>
                </a:solidFill>
              </a:rPr>
              <a:t>	</a:t>
            </a:r>
            <a:r>
              <a:rPr lang="en-GB" sz="2000" dirty="0">
                <a:solidFill>
                  <a:srgbClr val="104F75"/>
                </a:solidFill>
              </a:rPr>
              <a:t>he arrived</a:t>
            </a:r>
          </a:p>
        </p:txBody>
      </p:sp>
    </p:spTree>
    <p:extLst>
      <p:ext uri="{BB962C8B-B14F-4D97-AF65-F5344CB8AC3E}">
        <p14:creationId xmlns:p14="http://schemas.microsoft.com/office/powerpoint/2010/main" val="3049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 message d’Amir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1DC794-DFA0-46CA-8A4B-CFF3EE0C45E0}"/>
              </a:ext>
            </a:extLst>
          </p:cNvPr>
          <p:cNvSpPr txBox="1"/>
          <p:nvPr/>
        </p:nvSpPr>
        <p:spPr>
          <a:xfrm>
            <a:off x="279918" y="1436914"/>
            <a:ext cx="1163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Amir laisse un message pour Abdel. Écoute. Choisis le bon verbe.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5C72F6A-6811-4B5F-80BE-5679D928A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76250"/>
              </p:ext>
            </p:extLst>
          </p:nvPr>
        </p:nvGraphicFramePr>
        <p:xfrm>
          <a:off x="279917" y="2045027"/>
          <a:ext cx="8640000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420289150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336316256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2715254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68040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96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célébré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allé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844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fait la cuisine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resté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96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allé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dansé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53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mangé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arrivé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638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travaillé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allé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004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resté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préparé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45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arrivé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787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allé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voyagé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336265"/>
                  </a:ext>
                </a:extLst>
              </a:tr>
            </a:tbl>
          </a:graphicData>
        </a:graphic>
      </p:graphicFrame>
      <p:sp>
        <p:nvSpPr>
          <p:cNvPr id="9" name="Action Button: Custom 16">
            <a:hlinkClick r:id="" action="ppaction://noaction" highlightClick="1">
              <a:snd r:embed="rId4" name="slide 31_1 with beep.wav"/>
            </a:hlinkClick>
            <a:extLst>
              <a:ext uri="{FF2B5EF4-FFF2-40B4-BE49-F238E27FC236}">
                <a16:creationId xmlns:a16="http://schemas.microsoft.com/office/drawing/2014/main" id="{ADB1CB6A-CBE3-418E-A892-1100E5B7A70C}"/>
              </a:ext>
            </a:extLst>
          </p:cNvPr>
          <p:cNvSpPr/>
          <p:nvPr/>
        </p:nvSpPr>
        <p:spPr>
          <a:xfrm>
            <a:off x="432256" y="248670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5" name="slide 31_2 with beep.wav"/>
            </a:hlinkClick>
            <a:extLst>
              <a:ext uri="{FF2B5EF4-FFF2-40B4-BE49-F238E27FC236}">
                <a16:creationId xmlns:a16="http://schemas.microsoft.com/office/drawing/2014/main" id="{245CCEDD-4DB4-47C0-9510-2DB27F14D5CF}"/>
              </a:ext>
            </a:extLst>
          </p:cNvPr>
          <p:cNvSpPr/>
          <p:nvPr/>
        </p:nvSpPr>
        <p:spPr>
          <a:xfrm>
            <a:off x="432256" y="295268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6" name="slide 31_3 with beep.wav"/>
            </a:hlinkClick>
            <a:extLst>
              <a:ext uri="{FF2B5EF4-FFF2-40B4-BE49-F238E27FC236}">
                <a16:creationId xmlns:a16="http://schemas.microsoft.com/office/drawing/2014/main" id="{051D0C64-997E-4EBF-9038-A9FFFD48843B}"/>
              </a:ext>
            </a:extLst>
          </p:cNvPr>
          <p:cNvSpPr/>
          <p:nvPr/>
        </p:nvSpPr>
        <p:spPr>
          <a:xfrm>
            <a:off x="432256" y="341867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slide 31_4 with beep.wav"/>
            </a:hlinkClick>
            <a:extLst>
              <a:ext uri="{FF2B5EF4-FFF2-40B4-BE49-F238E27FC236}">
                <a16:creationId xmlns:a16="http://schemas.microsoft.com/office/drawing/2014/main" id="{8E2858FA-8549-43AA-93A3-4AB222C3EB76}"/>
              </a:ext>
            </a:extLst>
          </p:cNvPr>
          <p:cNvSpPr/>
          <p:nvPr/>
        </p:nvSpPr>
        <p:spPr>
          <a:xfrm>
            <a:off x="432256" y="38846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8" name="slide 31_5 with beep.wav"/>
            </a:hlinkClick>
            <a:extLst>
              <a:ext uri="{FF2B5EF4-FFF2-40B4-BE49-F238E27FC236}">
                <a16:creationId xmlns:a16="http://schemas.microsoft.com/office/drawing/2014/main" id="{B9DC69F1-CDB6-4D47-8FDB-A9DC1C52207B}"/>
              </a:ext>
            </a:extLst>
          </p:cNvPr>
          <p:cNvSpPr/>
          <p:nvPr/>
        </p:nvSpPr>
        <p:spPr>
          <a:xfrm>
            <a:off x="432256" y="435064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9" name="slide 31_6 with beep.wav"/>
            </a:hlinkClick>
            <a:extLst>
              <a:ext uri="{FF2B5EF4-FFF2-40B4-BE49-F238E27FC236}">
                <a16:creationId xmlns:a16="http://schemas.microsoft.com/office/drawing/2014/main" id="{B3BF7051-8B1F-459A-9C03-06B9EA284FC7}"/>
              </a:ext>
            </a:extLst>
          </p:cNvPr>
          <p:cNvSpPr/>
          <p:nvPr/>
        </p:nvSpPr>
        <p:spPr>
          <a:xfrm>
            <a:off x="432256" y="48166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0" name="slide 31_7 with beep.wav"/>
            </a:hlinkClick>
            <a:extLst>
              <a:ext uri="{FF2B5EF4-FFF2-40B4-BE49-F238E27FC236}">
                <a16:creationId xmlns:a16="http://schemas.microsoft.com/office/drawing/2014/main" id="{3E4D0B49-0AC2-4319-8AB5-0AB8088D947C}"/>
              </a:ext>
            </a:extLst>
          </p:cNvPr>
          <p:cNvSpPr/>
          <p:nvPr/>
        </p:nvSpPr>
        <p:spPr>
          <a:xfrm>
            <a:off x="432256" y="528260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1" name="slide 31_8 with beep.wav"/>
            </a:hlinkClick>
            <a:extLst>
              <a:ext uri="{FF2B5EF4-FFF2-40B4-BE49-F238E27FC236}">
                <a16:creationId xmlns:a16="http://schemas.microsoft.com/office/drawing/2014/main" id="{560ACBC5-EB59-46D9-A8D2-366F3979EE69}"/>
              </a:ext>
            </a:extLst>
          </p:cNvPr>
          <p:cNvSpPr/>
          <p:nvPr/>
        </p:nvSpPr>
        <p:spPr>
          <a:xfrm>
            <a:off x="432256" y="574859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12" name="slide 31_1 without beep.wav"/>
            </a:hlinkClick>
            <a:extLst>
              <a:ext uri="{FF2B5EF4-FFF2-40B4-BE49-F238E27FC236}">
                <a16:creationId xmlns:a16="http://schemas.microsoft.com/office/drawing/2014/main" id="{E80D6E11-DD0A-4629-8F7F-F06B0F6DC833}"/>
              </a:ext>
            </a:extLst>
          </p:cNvPr>
          <p:cNvSpPr/>
          <p:nvPr/>
        </p:nvSpPr>
        <p:spPr>
          <a:xfrm>
            <a:off x="8365370" y="248670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13" name="slide 31_2 without beep.wav"/>
            </a:hlinkClick>
            <a:extLst>
              <a:ext uri="{FF2B5EF4-FFF2-40B4-BE49-F238E27FC236}">
                <a16:creationId xmlns:a16="http://schemas.microsoft.com/office/drawing/2014/main" id="{0779AEED-D7F5-46BD-9D33-5D1680060245}"/>
              </a:ext>
            </a:extLst>
          </p:cNvPr>
          <p:cNvSpPr/>
          <p:nvPr/>
        </p:nvSpPr>
        <p:spPr>
          <a:xfrm>
            <a:off x="8365370" y="295268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14" name="slide 31_3 without beep.wav"/>
            </a:hlinkClick>
            <a:extLst>
              <a:ext uri="{FF2B5EF4-FFF2-40B4-BE49-F238E27FC236}">
                <a16:creationId xmlns:a16="http://schemas.microsoft.com/office/drawing/2014/main" id="{F798A349-FDFD-4C73-89F9-297F209F981D}"/>
              </a:ext>
            </a:extLst>
          </p:cNvPr>
          <p:cNvSpPr/>
          <p:nvPr/>
        </p:nvSpPr>
        <p:spPr>
          <a:xfrm>
            <a:off x="8365370" y="341867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15" name="slide 31_4 without beep.wav"/>
            </a:hlinkClick>
            <a:extLst>
              <a:ext uri="{FF2B5EF4-FFF2-40B4-BE49-F238E27FC236}">
                <a16:creationId xmlns:a16="http://schemas.microsoft.com/office/drawing/2014/main" id="{EBD0AC3E-52BE-4F5E-8DC0-741DE5522F42}"/>
              </a:ext>
            </a:extLst>
          </p:cNvPr>
          <p:cNvSpPr/>
          <p:nvPr/>
        </p:nvSpPr>
        <p:spPr>
          <a:xfrm>
            <a:off x="8365370" y="38846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6" name="slide 31_5 without beep.wav"/>
            </a:hlinkClick>
            <a:extLst>
              <a:ext uri="{FF2B5EF4-FFF2-40B4-BE49-F238E27FC236}">
                <a16:creationId xmlns:a16="http://schemas.microsoft.com/office/drawing/2014/main" id="{BFF1718C-BDFA-4090-B6B8-9173A2397BAB}"/>
              </a:ext>
            </a:extLst>
          </p:cNvPr>
          <p:cNvSpPr/>
          <p:nvPr/>
        </p:nvSpPr>
        <p:spPr>
          <a:xfrm>
            <a:off x="8365370" y="435064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17" name="slide 31_6 without beep.wav"/>
            </a:hlinkClick>
            <a:extLst>
              <a:ext uri="{FF2B5EF4-FFF2-40B4-BE49-F238E27FC236}">
                <a16:creationId xmlns:a16="http://schemas.microsoft.com/office/drawing/2014/main" id="{22B9554A-4B0A-4978-A73E-32A5514EDF7C}"/>
              </a:ext>
            </a:extLst>
          </p:cNvPr>
          <p:cNvSpPr/>
          <p:nvPr/>
        </p:nvSpPr>
        <p:spPr>
          <a:xfrm>
            <a:off x="8365370" y="48166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18" name="slide 31_7 without beep.wav"/>
            </a:hlinkClick>
            <a:extLst>
              <a:ext uri="{FF2B5EF4-FFF2-40B4-BE49-F238E27FC236}">
                <a16:creationId xmlns:a16="http://schemas.microsoft.com/office/drawing/2014/main" id="{6EF4E8DD-ECD5-4408-A827-752487249181}"/>
              </a:ext>
            </a:extLst>
          </p:cNvPr>
          <p:cNvSpPr/>
          <p:nvPr/>
        </p:nvSpPr>
        <p:spPr>
          <a:xfrm>
            <a:off x="8365370" y="528260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Action Button: Custom 16">
            <a:hlinkClick r:id="" action="ppaction://noaction" highlightClick="1">
              <a:snd r:embed="rId19" name="slide 31_8 without beep.wav"/>
            </a:hlinkClick>
            <a:extLst>
              <a:ext uri="{FF2B5EF4-FFF2-40B4-BE49-F238E27FC236}">
                <a16:creationId xmlns:a16="http://schemas.microsoft.com/office/drawing/2014/main" id="{84A9FCEF-84D5-4301-A6AA-80ABB67C3F4D}"/>
              </a:ext>
            </a:extLst>
          </p:cNvPr>
          <p:cNvSpPr/>
          <p:nvPr/>
        </p:nvSpPr>
        <p:spPr>
          <a:xfrm>
            <a:off x="8365370" y="574859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7F88A6-934C-49E1-A5DF-3C33400CA95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69" y="4191937"/>
            <a:ext cx="2041375" cy="2041375"/>
          </a:xfrm>
          <a:prstGeom prst="rect">
            <a:avLst/>
          </a:prstGeom>
        </p:spPr>
      </p:pic>
      <p:pic>
        <p:nvPicPr>
          <p:cNvPr id="26" name="Picture 25" descr="green checkmark">
            <a:extLst>
              <a:ext uri="{FF2B5EF4-FFF2-40B4-BE49-F238E27FC236}">
                <a16:creationId xmlns:a16="http://schemas.microsoft.com/office/drawing/2014/main" id="{FB46D261-E742-465D-84AD-75FEF8EF18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0" y="2603817"/>
            <a:ext cx="282522" cy="294294"/>
          </a:xfrm>
          <a:prstGeom prst="rect">
            <a:avLst/>
          </a:prstGeom>
        </p:spPr>
      </p:pic>
      <p:pic>
        <p:nvPicPr>
          <p:cNvPr id="27" name="Picture 26" descr="green checkmark">
            <a:extLst>
              <a:ext uri="{FF2B5EF4-FFF2-40B4-BE49-F238E27FC236}">
                <a16:creationId xmlns:a16="http://schemas.microsoft.com/office/drawing/2014/main" id="{8263B14E-CEE3-43ED-ABB9-F5452CD0B3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34" y="2961456"/>
            <a:ext cx="382244" cy="398171"/>
          </a:xfrm>
          <a:prstGeom prst="rect">
            <a:avLst/>
          </a:prstGeom>
        </p:spPr>
      </p:pic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B133A7AA-8BBF-4A50-881E-73286C8D7E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0" y="3520379"/>
            <a:ext cx="282522" cy="294294"/>
          </a:xfrm>
          <a:prstGeom prst="rect">
            <a:avLst/>
          </a:prstGeom>
        </p:spPr>
      </p:pic>
      <p:pic>
        <p:nvPicPr>
          <p:cNvPr id="29" name="Picture 28" descr="green checkmark">
            <a:extLst>
              <a:ext uri="{FF2B5EF4-FFF2-40B4-BE49-F238E27FC236}">
                <a16:creationId xmlns:a16="http://schemas.microsoft.com/office/drawing/2014/main" id="{738B7017-BA23-41B8-9BE7-EA8E744FEE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0" y="3955280"/>
            <a:ext cx="282522" cy="294294"/>
          </a:xfrm>
          <a:prstGeom prst="rect">
            <a:avLst/>
          </a:prstGeom>
        </p:spPr>
      </p:pic>
      <p:pic>
        <p:nvPicPr>
          <p:cNvPr id="30" name="Picture 29" descr="green checkmark">
            <a:extLst>
              <a:ext uri="{FF2B5EF4-FFF2-40B4-BE49-F238E27FC236}">
                <a16:creationId xmlns:a16="http://schemas.microsoft.com/office/drawing/2014/main" id="{613866E6-3E8D-4423-99F3-2DBED386337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95" y="4452347"/>
            <a:ext cx="282522" cy="294294"/>
          </a:xfrm>
          <a:prstGeom prst="rect">
            <a:avLst/>
          </a:prstGeom>
        </p:spPr>
      </p:pic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42419A25-73E0-45C3-B867-835EA07E931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5" y="4893089"/>
            <a:ext cx="282522" cy="294294"/>
          </a:xfrm>
          <a:prstGeom prst="rect">
            <a:avLst/>
          </a:prstGeom>
        </p:spPr>
      </p:pic>
      <p:pic>
        <p:nvPicPr>
          <p:cNvPr id="35" name="Picture 34" descr="green checkmark">
            <a:extLst>
              <a:ext uri="{FF2B5EF4-FFF2-40B4-BE49-F238E27FC236}">
                <a16:creationId xmlns:a16="http://schemas.microsoft.com/office/drawing/2014/main" id="{7EE17503-034A-4FC1-B802-813385C488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19" y="5333462"/>
            <a:ext cx="282522" cy="294294"/>
          </a:xfrm>
          <a:prstGeom prst="rect">
            <a:avLst/>
          </a:prstGeom>
        </p:spPr>
      </p:pic>
      <p:pic>
        <p:nvPicPr>
          <p:cNvPr id="36" name="Picture 35" descr="green checkmark">
            <a:extLst>
              <a:ext uri="{FF2B5EF4-FFF2-40B4-BE49-F238E27FC236}">
                <a16:creationId xmlns:a16="http://schemas.microsoft.com/office/drawing/2014/main" id="{706ED9AA-7470-42BC-B905-78657D30A31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34" y="5739505"/>
            <a:ext cx="282522" cy="2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 Réveillon en Algérie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CC3F8-1DBA-40CF-9D54-BA5197C3FD92}"/>
              </a:ext>
            </a:extLst>
          </p:cNvPr>
          <p:cNvSpPr txBox="1"/>
          <p:nvPr/>
        </p:nvSpPr>
        <p:spPr>
          <a:xfrm>
            <a:off x="-3" y="1166842"/>
            <a:ext cx="12013811" cy="510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200" dirty="0">
                <a:solidFill>
                  <a:srgbClr val="104F75"/>
                </a:solidFill>
              </a:rPr>
              <a:t>Salut, Amir !</a:t>
            </a:r>
          </a:p>
          <a:p>
            <a:pPr algn="l">
              <a:lnSpc>
                <a:spcPct val="150000"/>
              </a:lnSpc>
            </a:pPr>
            <a:r>
              <a:rPr lang="fr-FR" sz="2200" dirty="0">
                <a:solidFill>
                  <a:srgbClr val="104F75"/>
                </a:solidFill>
              </a:rPr>
              <a:t>Tu as déjà </a:t>
            </a:r>
            <a:r>
              <a:rPr lang="fr-FR" sz="2200" b="1" dirty="0">
                <a:solidFill>
                  <a:srgbClr val="104F75"/>
                </a:solidFill>
              </a:rPr>
              <a:t>[1] appris/arrivé </a:t>
            </a:r>
            <a:r>
              <a:rPr lang="fr-FR" sz="2200" dirty="0">
                <a:solidFill>
                  <a:srgbClr val="104F75"/>
                </a:solidFill>
              </a:rPr>
              <a:t>un peu sur le réveillon algérien de ton père, mais il n’a jamais</a:t>
            </a:r>
            <a:r>
              <a:rPr lang="fr-FR" sz="2200" b="1" dirty="0">
                <a:solidFill>
                  <a:srgbClr val="104F75"/>
                </a:solidFill>
              </a:rPr>
              <a:t> [2] célébré/allé </a:t>
            </a:r>
            <a:r>
              <a:rPr lang="fr-FR" sz="2200" dirty="0">
                <a:solidFill>
                  <a:srgbClr val="104F75"/>
                </a:solidFill>
              </a:rPr>
              <a:t>le réveillon moderne ! Le gouvernement algérien a </a:t>
            </a:r>
            <a:r>
              <a:rPr lang="fr-FR" sz="2200" b="1" dirty="0">
                <a:solidFill>
                  <a:srgbClr val="104F75"/>
                </a:solidFill>
              </a:rPr>
              <a:t>[3] fait/resté </a:t>
            </a:r>
            <a:r>
              <a:rPr lang="fr-FR" sz="2200" dirty="0">
                <a:solidFill>
                  <a:srgbClr val="104F75"/>
                </a:solidFill>
              </a:rPr>
              <a:t>du réveillon berb</a:t>
            </a:r>
            <a:r>
              <a:rPr lang="fr-FR" sz="2200" dirty="0">
                <a:solidFill>
                  <a:srgbClr val="104F75"/>
                </a:solidFill>
                <a:latin typeface="Century Gothic" panose="020B0502020202020204" pitchFamily="34" charset="0"/>
              </a:rPr>
              <a:t>ère*</a:t>
            </a:r>
            <a:r>
              <a:rPr lang="fr-FR" sz="2200" dirty="0">
                <a:solidFill>
                  <a:srgbClr val="104F75"/>
                </a:solidFill>
              </a:rPr>
              <a:t> un jour de vacances en 2018 ! J’ai </a:t>
            </a:r>
            <a:r>
              <a:rPr lang="fr-FR" sz="2200" b="1" dirty="0">
                <a:solidFill>
                  <a:srgbClr val="104F75"/>
                </a:solidFill>
              </a:rPr>
              <a:t>[4] commencé/arrivé </a:t>
            </a:r>
            <a:r>
              <a:rPr lang="fr-FR" sz="2200" dirty="0">
                <a:solidFill>
                  <a:srgbClr val="104F75"/>
                </a:solidFill>
              </a:rPr>
              <a:t>la fête le douze janvier.  Je suis </a:t>
            </a:r>
            <a:r>
              <a:rPr lang="fr-FR" sz="2200" b="1" dirty="0">
                <a:solidFill>
                  <a:srgbClr val="104F75"/>
                </a:solidFill>
              </a:rPr>
              <a:t>[5] mangé/allé </a:t>
            </a:r>
            <a:r>
              <a:rPr lang="fr-FR" sz="2200" dirty="0">
                <a:solidFill>
                  <a:srgbClr val="104F75"/>
                </a:solidFill>
              </a:rPr>
              <a:t>chez mes parents. Ma grand-mère est                 </a:t>
            </a:r>
            <a:r>
              <a:rPr lang="fr-FR" sz="2200" b="1" dirty="0">
                <a:solidFill>
                  <a:srgbClr val="104F75"/>
                </a:solidFill>
              </a:rPr>
              <a:t>[6] arrivée/parlé </a:t>
            </a:r>
            <a:r>
              <a:rPr lang="fr-FR" sz="2200" dirty="0">
                <a:solidFill>
                  <a:srgbClr val="104F75"/>
                </a:solidFill>
              </a:rPr>
              <a:t>et elle a </a:t>
            </a:r>
            <a:r>
              <a:rPr lang="fr-FR" sz="2200" b="1" dirty="0">
                <a:solidFill>
                  <a:srgbClr val="104F75"/>
                </a:solidFill>
              </a:rPr>
              <a:t>[7] porté/arrivée </a:t>
            </a:r>
            <a:r>
              <a:rPr lang="fr-FR" sz="2200" dirty="0">
                <a:solidFill>
                  <a:srgbClr val="104F75"/>
                </a:solidFill>
              </a:rPr>
              <a:t>des vêtements traditionnels. Ma mère a      </a:t>
            </a:r>
            <a:r>
              <a:rPr lang="fr-FR" sz="2200" b="1" dirty="0">
                <a:solidFill>
                  <a:srgbClr val="104F75"/>
                </a:solidFill>
              </a:rPr>
              <a:t>[8]</a:t>
            </a:r>
            <a:r>
              <a:rPr lang="fr-FR" sz="2200" dirty="0">
                <a:solidFill>
                  <a:srgbClr val="104F75"/>
                </a:solidFill>
              </a:rPr>
              <a:t> </a:t>
            </a:r>
            <a:r>
              <a:rPr lang="fr-FR" sz="2200" b="1" dirty="0">
                <a:solidFill>
                  <a:srgbClr val="104F75"/>
                </a:solidFill>
              </a:rPr>
              <a:t>restée/préparé </a:t>
            </a:r>
            <a:r>
              <a:rPr lang="fr-FR" sz="2200" dirty="0">
                <a:solidFill>
                  <a:srgbClr val="104F75"/>
                </a:solidFill>
              </a:rPr>
              <a:t>le repas, parce que je suis </a:t>
            </a:r>
            <a:r>
              <a:rPr lang="fr-FR" sz="2200" b="1" dirty="0">
                <a:solidFill>
                  <a:srgbClr val="104F75"/>
                </a:solidFill>
              </a:rPr>
              <a:t>[9] voyagé/arrivé </a:t>
            </a:r>
            <a:r>
              <a:rPr lang="fr-FR" sz="2200" dirty="0">
                <a:solidFill>
                  <a:srgbClr val="104F75"/>
                </a:solidFill>
              </a:rPr>
              <a:t>en retard. Ma grand-mère est </a:t>
            </a:r>
            <a:r>
              <a:rPr lang="fr-FR" sz="2200" b="1" dirty="0">
                <a:solidFill>
                  <a:srgbClr val="104F75"/>
                </a:solidFill>
              </a:rPr>
              <a:t>[10] travaillé/allée </a:t>
            </a:r>
            <a:r>
              <a:rPr lang="fr-FR" sz="2200" dirty="0">
                <a:solidFill>
                  <a:srgbClr val="104F75"/>
                </a:solidFill>
              </a:rPr>
              <a:t>au jardin pour nourrir les oiseaux, car c’est traditionnel. Je suis </a:t>
            </a:r>
            <a:r>
              <a:rPr lang="fr-FR" sz="2200" b="1" dirty="0">
                <a:solidFill>
                  <a:srgbClr val="104F75"/>
                </a:solidFill>
              </a:rPr>
              <a:t>[11] allé/étudié </a:t>
            </a:r>
            <a:r>
              <a:rPr lang="fr-FR" sz="2200" dirty="0">
                <a:solidFill>
                  <a:srgbClr val="104F75"/>
                </a:solidFill>
              </a:rPr>
              <a:t>à l’université le treize janvier, mais j’ai </a:t>
            </a:r>
            <a:r>
              <a:rPr lang="fr-FR" sz="2200" b="1" dirty="0">
                <a:solidFill>
                  <a:srgbClr val="104F75"/>
                </a:solidFill>
              </a:rPr>
              <a:t>[12] fait/resté </a:t>
            </a:r>
            <a:r>
              <a:rPr lang="fr-FR" sz="2200" dirty="0">
                <a:solidFill>
                  <a:srgbClr val="104F75"/>
                </a:solidFill>
              </a:rPr>
              <a:t>la fête avec mes amis.										Abdel</a:t>
            </a:r>
            <a:endParaRPr lang="fr-FR" sz="2400" dirty="0">
              <a:solidFill>
                <a:srgbClr val="104F7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5B43D-BCFD-487F-9D77-082EEDA89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94" y="20079"/>
            <a:ext cx="1684906" cy="1684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7B51C3-F4E7-42F5-B30C-EA5E559AEFFD}"/>
              </a:ext>
            </a:extLst>
          </p:cNvPr>
          <p:cNvSpPr txBox="1"/>
          <p:nvPr/>
        </p:nvSpPr>
        <p:spPr>
          <a:xfrm>
            <a:off x="6926618" y="312166"/>
            <a:ext cx="27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Choisis le bon verbe.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44BB1A-6AA4-4AD8-9B2A-12876D947BF5}"/>
              </a:ext>
            </a:extLst>
          </p:cNvPr>
          <p:cNvSpPr/>
          <p:nvPr/>
        </p:nvSpPr>
        <p:spPr>
          <a:xfrm>
            <a:off x="1941463" y="1814732"/>
            <a:ext cx="886264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1E2CF1-E256-4806-B805-31E9DC2362F3}"/>
              </a:ext>
            </a:extLst>
          </p:cNvPr>
          <p:cNvSpPr/>
          <p:nvPr/>
        </p:nvSpPr>
        <p:spPr>
          <a:xfrm>
            <a:off x="1433973" y="2295326"/>
            <a:ext cx="1198719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E25B8-6C76-41A4-94D7-201C04F3CF2E}"/>
              </a:ext>
            </a:extLst>
          </p:cNvPr>
          <p:cNvSpPr/>
          <p:nvPr/>
        </p:nvSpPr>
        <p:spPr>
          <a:xfrm>
            <a:off x="10520999" y="2278816"/>
            <a:ext cx="550227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7D5693-6335-470C-A2CE-C7D82C89A6F0}"/>
              </a:ext>
            </a:extLst>
          </p:cNvPr>
          <p:cNvSpPr/>
          <p:nvPr/>
        </p:nvSpPr>
        <p:spPr>
          <a:xfrm>
            <a:off x="8144331" y="2807199"/>
            <a:ext cx="1684905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36869-2D37-4965-A519-6062CCEE1911}"/>
              </a:ext>
            </a:extLst>
          </p:cNvPr>
          <p:cNvSpPr/>
          <p:nvPr/>
        </p:nvSpPr>
        <p:spPr>
          <a:xfrm>
            <a:off x="4547933" y="3292792"/>
            <a:ext cx="572707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1E7BA7-E49D-4F27-A497-76D0A896DDDF}"/>
              </a:ext>
            </a:extLst>
          </p:cNvPr>
          <p:cNvSpPr/>
          <p:nvPr/>
        </p:nvSpPr>
        <p:spPr>
          <a:xfrm>
            <a:off x="482370" y="3818451"/>
            <a:ext cx="1051007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75FD02-32E4-4A3D-9637-09E48CE0EA81}"/>
              </a:ext>
            </a:extLst>
          </p:cNvPr>
          <p:cNvSpPr/>
          <p:nvPr/>
        </p:nvSpPr>
        <p:spPr>
          <a:xfrm>
            <a:off x="3909889" y="3818451"/>
            <a:ext cx="830923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A34359-15A8-4D89-9470-A9F61137E5E5}"/>
              </a:ext>
            </a:extLst>
          </p:cNvPr>
          <p:cNvSpPr/>
          <p:nvPr/>
        </p:nvSpPr>
        <p:spPr>
          <a:xfrm>
            <a:off x="1374188" y="4335823"/>
            <a:ext cx="1198719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96856D-B4C6-4C11-A3FE-43FA386A576F}"/>
              </a:ext>
            </a:extLst>
          </p:cNvPr>
          <p:cNvSpPr/>
          <p:nvPr/>
        </p:nvSpPr>
        <p:spPr>
          <a:xfrm>
            <a:off x="7755366" y="4321754"/>
            <a:ext cx="886264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925861-8F09-419D-8F30-2077AC74C83D}"/>
              </a:ext>
            </a:extLst>
          </p:cNvPr>
          <p:cNvSpPr/>
          <p:nvPr/>
        </p:nvSpPr>
        <p:spPr>
          <a:xfrm>
            <a:off x="3027695" y="4825165"/>
            <a:ext cx="812785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50A90D-3326-45CF-A00E-C17BAF407C5A}"/>
              </a:ext>
            </a:extLst>
          </p:cNvPr>
          <p:cNvSpPr/>
          <p:nvPr/>
        </p:nvSpPr>
        <p:spPr>
          <a:xfrm>
            <a:off x="1147068" y="5304467"/>
            <a:ext cx="625461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DE64D9-04FA-435C-9E01-3F3A5F072685}"/>
              </a:ext>
            </a:extLst>
          </p:cNvPr>
          <p:cNvSpPr/>
          <p:nvPr/>
        </p:nvSpPr>
        <p:spPr>
          <a:xfrm>
            <a:off x="8334715" y="5304466"/>
            <a:ext cx="543471" cy="356823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F9955BC-F134-4055-AFD3-8C6838F890B9}"/>
              </a:ext>
            </a:extLst>
          </p:cNvPr>
          <p:cNvSpPr/>
          <p:nvPr/>
        </p:nvSpPr>
        <p:spPr>
          <a:xfrm>
            <a:off x="6246577" y="672755"/>
            <a:ext cx="2990166" cy="1038451"/>
          </a:xfrm>
          <a:prstGeom prst="wedgeRoundRectCallout">
            <a:avLst>
              <a:gd name="adj1" fmla="val 68579"/>
              <a:gd name="adj2" fmla="val 1449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*berb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ère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= Amazigh (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an ethnic group in North Africa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90837-782E-4527-B972-D87F3B7AE53C}"/>
              </a:ext>
            </a:extLst>
          </p:cNvPr>
          <p:cNvSpPr txBox="1"/>
          <p:nvPr/>
        </p:nvSpPr>
        <p:spPr>
          <a:xfrm>
            <a:off x="205273" y="1881394"/>
            <a:ext cx="10047451" cy="4090415"/>
          </a:xfrm>
          <a:prstGeom prst="rect">
            <a:avLst/>
          </a:prstGeom>
          <a:solidFill>
            <a:srgbClr val="E3EAFD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2200" dirty="0">
                <a:solidFill>
                  <a:srgbClr val="002060"/>
                </a:solidFill>
              </a:rPr>
              <a:t>En Algérie, Yennayer, le réveillon algérien,  </a:t>
            </a:r>
            <a:r>
              <a:rPr lang="fr-FR" sz="2200" b="1" dirty="0">
                <a:solidFill>
                  <a:srgbClr val="EE6000"/>
                </a:solidFill>
              </a:rPr>
              <a:t>a</a:t>
            </a:r>
            <a:r>
              <a:rPr lang="fr-FR" sz="2200" dirty="0">
                <a:solidFill>
                  <a:srgbClr val="EE600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  commencé le douze janvier. L’hiver </a:t>
            </a:r>
            <a:r>
              <a:rPr lang="fr-FR" sz="2200" b="1" dirty="0">
                <a:solidFill>
                  <a:srgbClr val="EE6000"/>
                </a:solidFill>
              </a:rPr>
              <a:t>est</a:t>
            </a:r>
            <a:r>
              <a:rPr lang="fr-FR" sz="2200" dirty="0">
                <a:solidFill>
                  <a:srgbClr val="EE600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  arrivé, et le peuple berbère*  </a:t>
            </a:r>
            <a:r>
              <a:rPr lang="fr-FR" sz="2200" b="1" dirty="0">
                <a:solidFill>
                  <a:srgbClr val="EE6000"/>
                </a:solidFill>
              </a:rPr>
              <a:t>a</a:t>
            </a:r>
            <a:r>
              <a:rPr lang="fr-FR" sz="2200" dirty="0">
                <a:solidFill>
                  <a:srgbClr val="EE600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   célébré cette saison avec de bons repas de viande, normalement du poulet*. La tradition berbère </a:t>
            </a:r>
            <a:r>
              <a:rPr lang="fr-FR" sz="2200" b="1" dirty="0">
                <a:solidFill>
                  <a:srgbClr val="EE6000"/>
                </a:solidFill>
              </a:rPr>
              <a:t>est</a:t>
            </a:r>
            <a:r>
              <a:rPr lang="fr-FR" sz="2200" dirty="0">
                <a:solidFill>
                  <a:srgbClr val="002060"/>
                </a:solidFill>
              </a:rPr>
              <a:t>  restée très importante en Algérie et le gouvernement  </a:t>
            </a:r>
            <a:r>
              <a:rPr lang="fr-FR" sz="2200" b="1" dirty="0">
                <a:solidFill>
                  <a:srgbClr val="EE6000"/>
                </a:solidFill>
              </a:rPr>
              <a:t>a</a:t>
            </a:r>
            <a:r>
              <a:rPr lang="fr-FR" sz="2200" dirty="0">
                <a:solidFill>
                  <a:srgbClr val="002060"/>
                </a:solidFill>
              </a:rPr>
              <a:t>   proposé une fête nationale en 2018. </a:t>
            </a:r>
            <a:r>
              <a:rPr lang="fr-FR" sz="2200" b="1" dirty="0">
                <a:solidFill>
                  <a:srgbClr val="EE6000"/>
                </a:solidFill>
              </a:rPr>
              <a:t>J’ai </a:t>
            </a:r>
            <a:r>
              <a:rPr lang="fr-FR" sz="2200" dirty="0">
                <a:solidFill>
                  <a:srgbClr val="002060"/>
                </a:solidFill>
              </a:rPr>
              <a:t>appris beaucoup sur Yennayer parce que </a:t>
            </a:r>
            <a:r>
              <a:rPr lang="fr-FR" sz="2200" b="1" dirty="0">
                <a:solidFill>
                  <a:srgbClr val="EE6000"/>
                </a:solidFill>
              </a:rPr>
              <a:t>j’ai</a:t>
            </a:r>
            <a:r>
              <a:rPr lang="fr-FR" sz="2200" dirty="0">
                <a:solidFill>
                  <a:srgbClr val="EE600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 parlé avec Abdel. Il </a:t>
            </a:r>
            <a:r>
              <a:rPr lang="fr-FR" sz="2200" b="1" dirty="0">
                <a:solidFill>
                  <a:srgbClr val="EE6000"/>
                </a:solidFill>
              </a:rPr>
              <a:t>est</a:t>
            </a:r>
            <a:r>
              <a:rPr lang="fr-FR" sz="2200" dirty="0">
                <a:solidFill>
                  <a:srgbClr val="EE600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  resté avec sa famille pour le premier jour de la fête. Tu </a:t>
            </a:r>
            <a:r>
              <a:rPr lang="fr-FR" sz="2200" b="1" dirty="0">
                <a:solidFill>
                  <a:srgbClr val="EE6000"/>
                </a:solidFill>
              </a:rPr>
              <a:t>es</a:t>
            </a:r>
            <a:r>
              <a:rPr lang="fr-FR" sz="2200" dirty="0">
                <a:solidFill>
                  <a:srgbClr val="002060"/>
                </a:solidFill>
              </a:rPr>
              <a:t>   allée en vacances pour le réveillon ? Tu  </a:t>
            </a:r>
            <a:r>
              <a:rPr lang="fr-FR" sz="2200" b="1" dirty="0">
                <a:solidFill>
                  <a:srgbClr val="EE6000"/>
                </a:solidFill>
              </a:rPr>
              <a:t>es</a:t>
            </a:r>
            <a:r>
              <a:rPr lang="fr-FR" sz="2200" dirty="0">
                <a:solidFill>
                  <a:srgbClr val="002060"/>
                </a:solidFill>
              </a:rPr>
              <a:t>   arrivée à la maison avec des histoires intéressantes ?</a:t>
            </a: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 Réveillon algérien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8E9D0-CA56-46E0-AC61-FBDC0DD12ECA}"/>
              </a:ext>
            </a:extLst>
          </p:cNvPr>
          <p:cNvSpPr txBox="1"/>
          <p:nvPr/>
        </p:nvSpPr>
        <p:spPr>
          <a:xfrm>
            <a:off x="190609" y="1178227"/>
            <a:ext cx="117046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Léa ne conna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ît pas bien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 le réveillon algérien. </a:t>
            </a:r>
          </a:p>
          <a:p>
            <a:pPr algn="l"/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Amir écrit un message. Choisis entre les deux options pour 1-10.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97F9A5-7445-4785-9F5C-494FF4F8A3D2}"/>
              </a:ext>
            </a:extLst>
          </p:cNvPr>
          <p:cNvSpPr/>
          <p:nvPr/>
        </p:nvSpPr>
        <p:spPr>
          <a:xfrm>
            <a:off x="10396497" y="1767668"/>
            <a:ext cx="1657196" cy="359999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1. a/est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1CA160-9403-4B10-BD8C-6D41643E3168}"/>
              </a:ext>
            </a:extLst>
          </p:cNvPr>
          <p:cNvSpPr/>
          <p:nvPr/>
        </p:nvSpPr>
        <p:spPr>
          <a:xfrm>
            <a:off x="10396498" y="2205756"/>
            <a:ext cx="1657196" cy="359999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2. a/est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4F385E-E2B0-4EAA-85C7-B1C14BAB32C8}"/>
              </a:ext>
            </a:extLst>
          </p:cNvPr>
          <p:cNvSpPr/>
          <p:nvPr/>
        </p:nvSpPr>
        <p:spPr>
          <a:xfrm>
            <a:off x="10396497" y="2643844"/>
            <a:ext cx="1657196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3. a/est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84AC0D-3F1E-42F6-BBA5-071853424062}"/>
              </a:ext>
            </a:extLst>
          </p:cNvPr>
          <p:cNvSpPr/>
          <p:nvPr/>
        </p:nvSpPr>
        <p:spPr>
          <a:xfrm>
            <a:off x="10396497" y="3081933"/>
            <a:ext cx="1657196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4. a/est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D81BCC-975E-4ED8-A311-729E9B3024DD}"/>
              </a:ext>
            </a:extLst>
          </p:cNvPr>
          <p:cNvSpPr/>
          <p:nvPr/>
        </p:nvSpPr>
        <p:spPr>
          <a:xfrm>
            <a:off x="10396497" y="3520022"/>
            <a:ext cx="1657196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5. a/est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B1BD21-A31E-4DE3-84BE-068DF8E2AF0B}"/>
              </a:ext>
            </a:extLst>
          </p:cNvPr>
          <p:cNvSpPr/>
          <p:nvPr/>
        </p:nvSpPr>
        <p:spPr>
          <a:xfrm>
            <a:off x="10396497" y="3958111"/>
            <a:ext cx="1657196" cy="359999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6. j’ai/je suis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1CFE97-65D7-4F15-B3D7-A434298A5CD6}"/>
              </a:ext>
            </a:extLst>
          </p:cNvPr>
          <p:cNvSpPr/>
          <p:nvPr/>
        </p:nvSpPr>
        <p:spPr>
          <a:xfrm>
            <a:off x="10396497" y="4396199"/>
            <a:ext cx="1657196" cy="359999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7. j’ai/je suis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05C76A-2011-454F-B538-630055D351D2}"/>
              </a:ext>
            </a:extLst>
          </p:cNvPr>
          <p:cNvSpPr/>
          <p:nvPr/>
        </p:nvSpPr>
        <p:spPr>
          <a:xfrm>
            <a:off x="10396497" y="4834287"/>
            <a:ext cx="1657196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8. a/est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21956BE-F6B3-4368-8A9D-FDBE72FD75C6}"/>
              </a:ext>
            </a:extLst>
          </p:cNvPr>
          <p:cNvSpPr/>
          <p:nvPr/>
        </p:nvSpPr>
        <p:spPr>
          <a:xfrm>
            <a:off x="10396497" y="5272376"/>
            <a:ext cx="1657196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9. as/es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63644D-C0CB-43A0-891F-148CE274C271}"/>
              </a:ext>
            </a:extLst>
          </p:cNvPr>
          <p:cNvSpPr/>
          <p:nvPr/>
        </p:nvSpPr>
        <p:spPr>
          <a:xfrm>
            <a:off x="10396497" y="5710463"/>
            <a:ext cx="1657195" cy="359999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10. as/es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C3C928-D0E3-4E67-AEFF-1D99E988C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990"/>
            <a:ext cx="1150228" cy="115022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0B164D6-68EB-4F93-B442-4B000F16BC2E}"/>
              </a:ext>
            </a:extLst>
          </p:cNvPr>
          <p:cNvSpPr/>
          <p:nvPr/>
        </p:nvSpPr>
        <p:spPr>
          <a:xfrm>
            <a:off x="7788423" y="135318"/>
            <a:ext cx="2790701" cy="1317171"/>
          </a:xfrm>
          <a:prstGeom prst="wedgeRoundRectCallout">
            <a:avLst>
              <a:gd name="adj1" fmla="val -71161"/>
              <a:gd name="adj2" fmla="val 16872"/>
              <a:gd name="adj3" fmla="val 16667"/>
            </a:avLst>
          </a:prstGeom>
          <a:solidFill>
            <a:srgbClr val="104F75"/>
          </a:solidFill>
          <a:ln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*le peuple berb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ère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= the Amazigh people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*le poulet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chicken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B7AE701-0728-41AA-A079-277CA1B1F847}"/>
              </a:ext>
            </a:extLst>
          </p:cNvPr>
          <p:cNvSpPr/>
          <p:nvPr/>
        </p:nvSpPr>
        <p:spPr>
          <a:xfrm>
            <a:off x="5933827" y="2019364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8F2DBB-A301-4650-BB9F-34FE03DA5412}"/>
              </a:ext>
            </a:extLst>
          </p:cNvPr>
          <p:cNvSpPr/>
          <p:nvPr/>
        </p:nvSpPr>
        <p:spPr>
          <a:xfrm>
            <a:off x="2285496" y="2526110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2886DD7-4B16-4ACF-9F0A-69D0002A0873}"/>
              </a:ext>
            </a:extLst>
          </p:cNvPr>
          <p:cNvSpPr/>
          <p:nvPr/>
        </p:nvSpPr>
        <p:spPr>
          <a:xfrm>
            <a:off x="6849443" y="2526110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574A964-3AD9-4D7A-807F-36D8745BF69F}"/>
              </a:ext>
            </a:extLst>
          </p:cNvPr>
          <p:cNvSpPr/>
          <p:nvPr/>
        </p:nvSpPr>
        <p:spPr>
          <a:xfrm>
            <a:off x="1415858" y="3523226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C499537-5903-4814-864E-4C68C5EBB953}"/>
              </a:ext>
            </a:extLst>
          </p:cNvPr>
          <p:cNvSpPr/>
          <p:nvPr/>
        </p:nvSpPr>
        <p:spPr>
          <a:xfrm>
            <a:off x="9227424" y="3523226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FD40093-877E-4721-8017-2B9ABBA96F5A}"/>
              </a:ext>
            </a:extLst>
          </p:cNvPr>
          <p:cNvSpPr/>
          <p:nvPr/>
        </p:nvSpPr>
        <p:spPr>
          <a:xfrm>
            <a:off x="5228998" y="4036199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B01C991-3E15-4695-B8B4-08D328BCCF80}"/>
              </a:ext>
            </a:extLst>
          </p:cNvPr>
          <p:cNvSpPr/>
          <p:nvPr/>
        </p:nvSpPr>
        <p:spPr>
          <a:xfrm>
            <a:off x="1762078" y="4541735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FAE7CDA-DC45-4DD9-BA09-EEC06551FB61}"/>
              </a:ext>
            </a:extLst>
          </p:cNvPr>
          <p:cNvSpPr/>
          <p:nvPr/>
        </p:nvSpPr>
        <p:spPr>
          <a:xfrm>
            <a:off x="5128171" y="4541735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4B9078C-D047-4552-8C19-9F5038EB06B6}"/>
              </a:ext>
            </a:extLst>
          </p:cNvPr>
          <p:cNvSpPr/>
          <p:nvPr/>
        </p:nvSpPr>
        <p:spPr>
          <a:xfrm>
            <a:off x="3804568" y="5014287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71B5939-E97B-4D6F-A944-A0FA3289FEDE}"/>
              </a:ext>
            </a:extLst>
          </p:cNvPr>
          <p:cNvSpPr/>
          <p:nvPr/>
        </p:nvSpPr>
        <p:spPr>
          <a:xfrm>
            <a:off x="244609" y="5530463"/>
            <a:ext cx="523418" cy="360000"/>
          </a:xfrm>
          <a:prstGeom prst="roundRect">
            <a:avLst/>
          </a:prstGeom>
          <a:solidFill>
            <a:srgbClr val="104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680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 week-end dernier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2C4FB43-9E15-4187-8E62-2340BC675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45" y="3142589"/>
            <a:ext cx="3239320" cy="3239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A5D717-6BC5-4F5A-95CF-832F21657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250"/>
            <a:ext cx="2800766" cy="2800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C10C5-2146-44E9-9973-A54D4BDC351C}"/>
              </a:ext>
            </a:extLst>
          </p:cNvPr>
          <p:cNvSpPr txBox="1"/>
          <p:nvPr/>
        </p:nvSpPr>
        <p:spPr>
          <a:xfrm>
            <a:off x="208547" y="1299411"/>
            <a:ext cx="1182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Répond aux questions de ton/ta partenaire. Écris les réponses que tu entends.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92C5C-1243-42A6-AE69-9BE6DD788446}"/>
              </a:ext>
            </a:extLst>
          </p:cNvPr>
          <p:cNvSpPr/>
          <p:nvPr/>
        </p:nvSpPr>
        <p:spPr>
          <a:xfrm>
            <a:off x="2759242" y="4749763"/>
            <a:ext cx="2486526" cy="11069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what time they arrived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B23197-9EE7-4B12-8E19-CB3F0A5A6908}"/>
              </a:ext>
            </a:extLst>
          </p:cNvPr>
          <p:cNvSpPr/>
          <p:nvPr/>
        </p:nvSpPr>
        <p:spPr>
          <a:xfrm>
            <a:off x="7194884" y="4749762"/>
            <a:ext cx="2486526" cy="11069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5:00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7591B7-A500-4C33-A19F-40C4036D0524}"/>
              </a:ext>
            </a:extLst>
          </p:cNvPr>
          <p:cNvSpPr/>
          <p:nvPr/>
        </p:nvSpPr>
        <p:spPr>
          <a:xfrm>
            <a:off x="2759242" y="1987166"/>
            <a:ext cx="3239320" cy="1587084"/>
          </a:xfrm>
          <a:prstGeom prst="wedgeRoundRectCallout">
            <a:avLst>
              <a:gd name="adj1" fmla="val -59461"/>
              <a:gd name="adj2" fmla="val 6856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quelle heure es-tu arrivée ?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10F062E-FBEA-406B-88DD-2617708C49D3}"/>
              </a:ext>
            </a:extLst>
          </p:cNvPr>
          <p:cNvSpPr/>
          <p:nvPr/>
        </p:nvSpPr>
        <p:spPr>
          <a:xfrm>
            <a:off x="6635205" y="2780708"/>
            <a:ext cx="3239320" cy="1587084"/>
          </a:xfrm>
          <a:prstGeom prst="wedgeRoundRectCallout">
            <a:avLst>
              <a:gd name="adj1" fmla="val 59394"/>
              <a:gd name="adj2" fmla="val 746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Je suis arrivée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cinq heures.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CF4AA3E-22CF-412C-BA5A-E916A4CA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685" y="5196672"/>
            <a:ext cx="1382751" cy="921834"/>
          </a:xfrm>
          <a:prstGeom prst="rect">
            <a:avLst/>
          </a:prstGeom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 week-end dernier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DE62B-2E46-4D15-99C4-FD73A54D4EAF}"/>
              </a:ext>
            </a:extLst>
          </p:cNvPr>
          <p:cNvSpPr txBox="1"/>
          <p:nvPr/>
        </p:nvSpPr>
        <p:spPr>
          <a:xfrm>
            <a:off x="116378" y="1323270"/>
            <a:ext cx="5979622" cy="4893647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104F75"/>
                </a:solidFill>
              </a:rPr>
              <a:t>Partenaire </a:t>
            </a:r>
            <a:r>
              <a:rPr lang="en-GB" b="1" dirty="0">
                <a:solidFill>
                  <a:srgbClr val="104F75"/>
                </a:solidFill>
              </a:rPr>
              <a:t>A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r>
              <a:rPr lang="en-GB" dirty="0">
                <a:solidFill>
                  <a:srgbClr val="104F75"/>
                </a:solidFill>
              </a:rPr>
              <a:t>Ask your partner: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Where they went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Who they went with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What they looked at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What time they arrived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r>
              <a:rPr lang="en-GB" dirty="0">
                <a:solidFill>
                  <a:srgbClr val="104F75"/>
                </a:solidFill>
              </a:rPr>
              <a:t>Answer your partner’s questions: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sz="2400" dirty="0">
              <a:solidFill>
                <a:srgbClr val="104F7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03164D-DC43-4398-9A04-DACC6A8E17A4}"/>
              </a:ext>
            </a:extLst>
          </p:cNvPr>
          <p:cNvSpPr txBox="1"/>
          <p:nvPr/>
        </p:nvSpPr>
        <p:spPr>
          <a:xfrm>
            <a:off x="6096000" y="1323270"/>
            <a:ext cx="5979622" cy="4893647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104F75"/>
                </a:solidFill>
              </a:rPr>
              <a:t>Partenaire</a:t>
            </a:r>
            <a:r>
              <a:rPr lang="en-GB" b="1" dirty="0">
                <a:solidFill>
                  <a:srgbClr val="104F75"/>
                </a:solidFill>
              </a:rPr>
              <a:t> B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r>
              <a:rPr lang="en-GB" dirty="0">
                <a:solidFill>
                  <a:srgbClr val="104F75"/>
                </a:solidFill>
              </a:rPr>
              <a:t>Ask your partner: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Where they went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How they travelled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What they drank</a:t>
            </a:r>
          </a:p>
          <a:p>
            <a:pPr algn="l"/>
            <a:r>
              <a:rPr lang="en-GB" dirty="0">
                <a:solidFill>
                  <a:srgbClr val="104F75"/>
                </a:solidFill>
              </a:rPr>
              <a:t>What time they arrived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r>
              <a:rPr lang="en-GB" dirty="0">
                <a:solidFill>
                  <a:srgbClr val="104F75"/>
                </a:solidFill>
              </a:rPr>
              <a:t>Answer your partner’s questions:</a:t>
            </a: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dirty="0">
              <a:solidFill>
                <a:srgbClr val="104F75"/>
              </a:solidFill>
            </a:endParaRPr>
          </a:p>
          <a:p>
            <a:pPr algn="l"/>
            <a:endParaRPr lang="en-GB" sz="2400" dirty="0">
              <a:solidFill>
                <a:srgbClr val="104F7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56C1C-B11E-41AD-A5B6-9896DFD9B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9" y="4048657"/>
            <a:ext cx="1231867" cy="913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555A27-438B-4CED-A055-42C6B7899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42" y="3940853"/>
            <a:ext cx="2028879" cy="1150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AF4B4-8625-44C9-AFFC-C9F88E12B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2" y="5021790"/>
            <a:ext cx="1231868" cy="1135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345F3A-94F2-44D4-B74C-613042943C7D}"/>
              </a:ext>
            </a:extLst>
          </p:cNvPr>
          <p:cNvSpPr txBox="1"/>
          <p:nvPr/>
        </p:nvSpPr>
        <p:spPr>
          <a:xfrm>
            <a:off x="1845871" y="5604934"/>
            <a:ext cx="138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tea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DA09F-F88C-4A1A-B0C6-6009FEC603D3}"/>
              </a:ext>
            </a:extLst>
          </p:cNvPr>
          <p:cNvSpPr txBox="1"/>
          <p:nvPr/>
        </p:nvSpPr>
        <p:spPr>
          <a:xfrm>
            <a:off x="3644257" y="5673468"/>
            <a:ext cx="107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20:00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E7BC4-66A7-4D8B-BA96-838EBF94C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91" y="3996457"/>
            <a:ext cx="1101803" cy="11018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02AAC7-4395-45AA-84A3-AE9A1B2987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77" y="3727832"/>
            <a:ext cx="1024252" cy="13704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9CCEF5-0B63-4E20-87B7-306389C2D88B}"/>
              </a:ext>
            </a:extLst>
          </p:cNvPr>
          <p:cNvSpPr txBox="1"/>
          <p:nvPr/>
        </p:nvSpPr>
        <p:spPr>
          <a:xfrm>
            <a:off x="8910520" y="4629943"/>
            <a:ext cx="165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[brother]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F57CD1-60AA-48EB-8EBA-7831699720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22" y="5175501"/>
            <a:ext cx="1252628" cy="9541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DB74E0-4DFA-4680-BB7E-A8B27ABEDCF7}"/>
              </a:ext>
            </a:extLst>
          </p:cNvPr>
          <p:cNvSpPr txBox="1"/>
          <p:nvPr/>
        </p:nvSpPr>
        <p:spPr>
          <a:xfrm>
            <a:off x="8319285" y="5298654"/>
            <a:ext cx="138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[Swiss piano]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5AB62C-4A5B-41A7-971F-AF1D588463C2}"/>
              </a:ext>
            </a:extLst>
          </p:cNvPr>
          <p:cNvSpPr txBox="1"/>
          <p:nvPr/>
        </p:nvSpPr>
        <p:spPr>
          <a:xfrm>
            <a:off x="10314653" y="5483319"/>
            <a:ext cx="138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16:00</a:t>
            </a:r>
          </a:p>
        </p:txBody>
      </p:sp>
    </p:spTree>
    <p:extLst>
      <p:ext uri="{BB962C8B-B14F-4D97-AF65-F5344CB8AC3E}">
        <p14:creationId xmlns:p14="http://schemas.microsoft.com/office/powerpoint/2010/main" val="3120751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103164D-DC43-4398-9A04-DACC6A8E17A4}"/>
              </a:ext>
            </a:extLst>
          </p:cNvPr>
          <p:cNvSpPr txBox="1"/>
          <p:nvPr/>
        </p:nvSpPr>
        <p:spPr>
          <a:xfrm>
            <a:off x="6096000" y="1323269"/>
            <a:ext cx="5979622" cy="477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rgbClr val="104F75"/>
                </a:solidFill>
              </a:rPr>
              <a:t>Partenaire B</a:t>
            </a:r>
          </a:p>
          <a:p>
            <a:pPr algn="l"/>
            <a:endParaRPr lang="fr-FR" sz="2000" dirty="0">
              <a:solidFill>
                <a:srgbClr val="104F75"/>
              </a:solidFill>
            </a:endParaRP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Ask your partner: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Where they went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How they travelled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What they drank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What time they arrived</a:t>
            </a:r>
          </a:p>
          <a:p>
            <a:pPr algn="l"/>
            <a:endParaRPr lang="en-GB" sz="2000" dirty="0">
              <a:solidFill>
                <a:srgbClr val="104F75"/>
              </a:solidFill>
            </a:endParaRP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Answer your partner’s questions:</a:t>
            </a:r>
          </a:p>
          <a:p>
            <a:pPr algn="l"/>
            <a:endParaRPr lang="fr-FR" sz="2000" dirty="0">
              <a:solidFill>
                <a:srgbClr val="104F75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</a:rPr>
              <a:t>Je suis allé(e) au musée.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</a:rPr>
              <a:t>Mon fr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ère est allé au musée aussi.</a:t>
            </a:r>
            <a:endParaRPr lang="fr-FR" sz="2000" dirty="0">
              <a:solidFill>
                <a:srgbClr val="104F75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</a:rPr>
              <a:t>J’ai regardé un piano suisse.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</a:rPr>
              <a:t>Je suis arrivé(e) </a:t>
            </a: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à seize heures.</a:t>
            </a:r>
          </a:p>
          <a:p>
            <a:pPr algn="l"/>
            <a:endParaRPr lang="fr-FR" sz="2000" dirty="0">
              <a:solidFill>
                <a:srgbClr val="104F7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 week-end dernier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DE62B-2E46-4D15-99C4-FD73A54D4EAF}"/>
              </a:ext>
            </a:extLst>
          </p:cNvPr>
          <p:cNvSpPr txBox="1"/>
          <p:nvPr/>
        </p:nvSpPr>
        <p:spPr>
          <a:xfrm>
            <a:off x="116378" y="1323270"/>
            <a:ext cx="5979622" cy="47705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rgbClr val="104F75"/>
                </a:solidFill>
              </a:rPr>
              <a:t>Partenaire A</a:t>
            </a:r>
          </a:p>
          <a:p>
            <a:pPr algn="l"/>
            <a:endParaRPr lang="fr-FR" sz="2000" dirty="0">
              <a:solidFill>
                <a:srgbClr val="104F75"/>
              </a:solidFill>
            </a:endParaRP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Ask your partner: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Where they went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Who they went with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What they looked at</a:t>
            </a: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What time they arrived</a:t>
            </a:r>
          </a:p>
          <a:p>
            <a:pPr algn="l"/>
            <a:endParaRPr lang="en-GB" sz="2000" dirty="0">
              <a:solidFill>
                <a:srgbClr val="104F75"/>
              </a:solidFill>
            </a:endParaRPr>
          </a:p>
          <a:p>
            <a:pPr algn="l"/>
            <a:r>
              <a:rPr lang="en-GB" sz="2000" dirty="0">
                <a:solidFill>
                  <a:srgbClr val="104F75"/>
                </a:solidFill>
              </a:rPr>
              <a:t>Answer your partner’s questions:</a:t>
            </a:r>
          </a:p>
          <a:p>
            <a:pPr algn="l"/>
            <a:endParaRPr lang="en-GB" sz="2000" dirty="0">
              <a:solidFill>
                <a:srgbClr val="104F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allé(e) au café.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J’ai voyagé en bus.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J’ai bu un thé.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04F75"/>
                </a:solidFill>
                <a:latin typeface="Century Gothic" panose="020B0502020202020204" pitchFamily="34" charset="0"/>
              </a:rPr>
              <a:t>Je suis arrivé(e) à vingt heures.</a:t>
            </a:r>
            <a:endParaRPr lang="fr-FR" dirty="0">
              <a:solidFill>
                <a:srgbClr val="104F75"/>
              </a:solidFill>
            </a:endParaRPr>
          </a:p>
          <a:p>
            <a:pPr algn="l"/>
            <a:endParaRPr lang="fr-FR" sz="2400" dirty="0">
              <a:solidFill>
                <a:srgbClr val="104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8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145FFFBA-FB3A-304B-B1AD-EA2B9286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62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39034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Devoirs</a:t>
            </a: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217307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(Y9,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2.1, Week 3)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DF9C-3E24-43C0-A55C-F313022367E8}"/>
              </a:ext>
            </a:extLst>
          </p:cNvPr>
          <p:cNvSpPr txBox="1"/>
          <p:nvPr/>
        </p:nvSpPr>
        <p:spPr>
          <a:xfrm>
            <a:off x="92597" y="2204674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link:		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Y9 Term 2.1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Week 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4DD5F-BCAC-48AC-8659-98E137141A7D}"/>
              </a:ext>
            </a:extLst>
          </p:cNvPr>
          <p:cNvSpPr txBox="1"/>
          <p:nvPr/>
        </p:nvSpPr>
        <p:spPr>
          <a:xfrm>
            <a:off x="92597" y="3322519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QR code: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7A992-33EB-4F60-80E2-396F08BE9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11" y="2920552"/>
            <a:ext cx="1727264" cy="17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8F2C0E-96EA-AF4C-8306-CD3E98F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2" y="-229221"/>
            <a:ext cx="10515600" cy="277988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sz="18000" b="1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ê/è</a:t>
            </a:r>
            <a:endParaRPr lang="en-US" dirty="0"/>
          </a:p>
        </p:txBody>
      </p:sp>
      <p:pic>
        <p:nvPicPr>
          <p:cNvPr id="4" name="Picture 3" descr="the head of a bo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70" y="1657031"/>
            <a:ext cx="1896460" cy="2089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781CC5-208E-44E5-A78D-2A4B648F7765}"/>
              </a:ext>
            </a:extLst>
          </p:cNvPr>
          <p:cNvSpPr txBox="1"/>
          <p:nvPr/>
        </p:nvSpPr>
        <p:spPr>
          <a:xfrm>
            <a:off x="4876797" y="3845276"/>
            <a:ext cx="243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[head]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2417" y="4307337"/>
            <a:ext cx="32271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GB" sz="120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ê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37872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è t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è t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387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[e]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D8FD21BC-390A-4670-B25B-FCC84EA9D543}"/>
              </a:ext>
            </a:extLst>
          </p:cNvPr>
          <p:cNvSpPr/>
          <p:nvPr/>
        </p:nvSpPr>
        <p:spPr>
          <a:xfrm>
            <a:off x="10070123" y="249870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D2C66-11CF-4A9F-B8B4-CBCB61B2BD47}"/>
              </a:ext>
            </a:extLst>
          </p:cNvPr>
          <p:cNvSpPr txBox="1"/>
          <p:nvPr/>
        </p:nvSpPr>
        <p:spPr>
          <a:xfrm>
            <a:off x="297385" y="1982902"/>
            <a:ext cx="7018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</a:rPr>
              <a:t>As you have already learned, some </a:t>
            </a:r>
            <a:r>
              <a:rPr lang="en-GB" sz="2400" dirty="0">
                <a:solidFill>
                  <a:srgbClr val="104F75"/>
                </a:solidFill>
                <a:latin typeface="Century Gothic" panose="020F0302020204030204"/>
              </a:rPr>
              <a:t>French words containing an unaccented ‘e’ are not pronounced like j</a:t>
            </a:r>
            <a:r>
              <a:rPr lang="en-GB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en-GB" sz="2400" b="1" dirty="0">
                <a:solidFill>
                  <a:srgbClr val="115076"/>
                </a:solidFill>
                <a:latin typeface="Century Gothic" panose="020F0302020204030204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solidFill>
                <a:srgbClr val="115076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115076"/>
                </a:solidFill>
                <a:latin typeface="Century Gothic" panose="020F0302020204030204"/>
              </a:rPr>
              <a:t>Some sound like </a:t>
            </a:r>
            <a:r>
              <a:rPr lang="en-GB" sz="2400" b="1" dirty="0">
                <a:solidFill>
                  <a:srgbClr val="E87D1E"/>
                </a:solidFill>
                <a:latin typeface="Century Gothic" panose="020F0302020204030204"/>
              </a:rPr>
              <a:t>ê/è</a:t>
            </a:r>
            <a:r>
              <a:rPr lang="en-GB" sz="2400" dirty="0">
                <a:solidFill>
                  <a:srgbClr val="115076"/>
                </a:solidFill>
                <a:latin typeface="Century Gothic" panose="020F0302020204030204"/>
              </a:rPr>
              <a:t>, such as in av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lang="en-GB" sz="2400" dirty="0">
                <a:solidFill>
                  <a:srgbClr val="115076"/>
                </a:solidFill>
                <a:latin typeface="Century Gothic" panose="020F0302020204030204"/>
              </a:rPr>
              <a:t>c [with].</a:t>
            </a:r>
          </a:p>
          <a:p>
            <a:pPr lvl="0">
              <a:defRPr/>
            </a:pPr>
            <a:br>
              <a:rPr lang="en-GB" sz="2400" dirty="0">
                <a:solidFill>
                  <a:srgbClr val="115076"/>
                </a:solidFill>
                <a:latin typeface="Century Gothic" panose="020F0302020204030204"/>
              </a:rPr>
            </a:br>
            <a:r>
              <a:rPr lang="en-GB" sz="2400" dirty="0">
                <a:solidFill>
                  <a:srgbClr val="115076"/>
                </a:solidFill>
              </a:rPr>
              <a:t>Listen to the difference here between the ‘e’ in j</a:t>
            </a:r>
            <a:r>
              <a:rPr lang="en-GB" sz="2400" b="1" dirty="0">
                <a:solidFill>
                  <a:srgbClr val="E87D1E"/>
                </a:solidFill>
              </a:rPr>
              <a:t>e</a:t>
            </a:r>
            <a:r>
              <a:rPr lang="en-GB" sz="2400" dirty="0">
                <a:solidFill>
                  <a:srgbClr val="115076"/>
                </a:solidFill>
              </a:rPr>
              <a:t> and the ‘e’ in av</a:t>
            </a:r>
            <a:r>
              <a:rPr lang="en-GB" sz="2400" b="1" dirty="0">
                <a:solidFill>
                  <a:srgbClr val="E87D1E"/>
                </a:solidFill>
              </a:rPr>
              <a:t>e</a:t>
            </a:r>
            <a:r>
              <a:rPr lang="en-GB" sz="2400" dirty="0">
                <a:solidFill>
                  <a:srgbClr val="115076"/>
                </a:solidFill>
              </a:rPr>
              <a:t>c.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3CB8177-ABD7-439B-9EA4-2EF36EF8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6" y="3429000"/>
            <a:ext cx="2600122" cy="2425502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5" name="je suis avec mon chat pacha.wav"/>
            </a:hlinkClick>
            <a:extLst>
              <a:ext uri="{FF2B5EF4-FFF2-40B4-BE49-F238E27FC236}">
                <a16:creationId xmlns:a16="http://schemas.microsoft.com/office/drawing/2014/main" id="{9710D978-9DAF-4B7D-8814-DFC43000B4EE}"/>
              </a:ext>
            </a:extLst>
          </p:cNvPr>
          <p:cNvSpPr/>
          <p:nvPr/>
        </p:nvSpPr>
        <p:spPr>
          <a:xfrm>
            <a:off x="8152070" y="1163991"/>
            <a:ext cx="3066915" cy="1637823"/>
          </a:xfrm>
          <a:prstGeom prst="wedgeRoundRectCallout">
            <a:avLst>
              <a:gd name="adj1" fmla="val -14354"/>
              <a:gd name="adj2" fmla="val 87785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suis av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 mon chat, Pacha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[e]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EECC4-737A-4B15-829A-00138F8AA9CF}"/>
              </a:ext>
            </a:extLst>
          </p:cNvPr>
          <p:cNvSpPr txBox="1"/>
          <p:nvPr/>
        </p:nvSpPr>
        <p:spPr>
          <a:xfrm>
            <a:off x="6502196" y="277288"/>
            <a:ext cx="3706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 to the pronunciation.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[e] or [ê/è]?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2" name="Picture 31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6C67E555-C5B3-42A9-A013-9E427450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9" y="1801136"/>
            <a:ext cx="1530423" cy="1341671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7D66C2D7-CCAE-47B5-A73D-8454997D8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03" y="1848281"/>
            <a:ext cx="1527282" cy="1247377"/>
          </a:xfrm>
          <a:prstGeom prst="rect">
            <a:avLst/>
          </a:prstGeom>
        </p:spPr>
      </p:pic>
      <p:pic>
        <p:nvPicPr>
          <p:cNvPr id="36" name="Picture 35" descr="A picture containing aircraft, balloon, transport&#10;&#10;Description automatically generated">
            <a:extLst>
              <a:ext uri="{FF2B5EF4-FFF2-40B4-BE49-F238E27FC236}">
                <a16:creationId xmlns:a16="http://schemas.microsoft.com/office/drawing/2014/main" id="{62C8A0C8-2183-4C31-AC94-D60041AFB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5" y="4256227"/>
            <a:ext cx="1569046" cy="13471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B90F391-1FC5-47CE-A43D-F1432587FB84}"/>
              </a:ext>
            </a:extLst>
          </p:cNvPr>
          <p:cNvSpPr txBox="1"/>
          <p:nvPr/>
        </p:nvSpPr>
        <p:spPr>
          <a:xfrm>
            <a:off x="2506599" y="1871806"/>
            <a:ext cx="3227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tunn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8656A0-9C55-4CAE-BF51-A3CB7BC2FC48}"/>
              </a:ext>
            </a:extLst>
          </p:cNvPr>
          <p:cNvSpPr txBox="1"/>
          <p:nvPr/>
        </p:nvSpPr>
        <p:spPr>
          <a:xfrm>
            <a:off x="8513671" y="4256227"/>
            <a:ext cx="3605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44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*</a:t>
            </a: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éch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cs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8A71F3-24DC-4CBA-8F12-FB64BBB54245}"/>
              </a:ext>
            </a:extLst>
          </p:cNvPr>
          <p:cNvSpPr txBox="1"/>
          <p:nvPr/>
        </p:nvSpPr>
        <p:spPr>
          <a:xfrm>
            <a:off x="8367359" y="1821149"/>
            <a:ext cx="3706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en-GB" sz="6600" noProof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nille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F83297-ED4E-4CFE-B2FC-3DF870FBD2D6}"/>
              </a:ext>
            </a:extLst>
          </p:cNvPr>
          <p:cNvSpPr txBox="1"/>
          <p:nvPr/>
        </p:nvSpPr>
        <p:spPr>
          <a:xfrm>
            <a:off x="2506599" y="4256227"/>
            <a:ext cx="3227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m</a:t>
            </a:r>
            <a:r>
              <a:rPr kumimoji="0" lang="en-GB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n-GB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lon</a:t>
            </a:r>
            <a:endParaRPr kumimoji="0" lang="en-GB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FB414FC-9F0B-46B2-9F83-F7D2512F7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25057"/>
              </p:ext>
            </p:extLst>
          </p:nvPr>
        </p:nvGraphicFramePr>
        <p:xfrm>
          <a:off x="2579664" y="3021479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sp>
        <p:nvSpPr>
          <p:cNvPr id="54" name="Rectangle 53">
            <a:hlinkClick r:id="" action="ppaction://noaction">
              <a:snd r:embed="rId7" name="tunnel.wav"/>
            </a:hlinkClick>
            <a:extLst>
              <a:ext uri="{FF2B5EF4-FFF2-40B4-BE49-F238E27FC236}">
                <a16:creationId xmlns:a16="http://schemas.microsoft.com/office/drawing/2014/main" id="{8680F2EB-8D21-431F-B4BD-A0EAE04BF876}"/>
              </a:ext>
            </a:extLst>
          </p:cNvPr>
          <p:cNvSpPr/>
          <p:nvPr/>
        </p:nvSpPr>
        <p:spPr>
          <a:xfrm>
            <a:off x="447669" y="187180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8" name="chenille.wav"/>
            </a:hlinkClick>
            <a:extLst>
              <a:ext uri="{FF2B5EF4-FFF2-40B4-BE49-F238E27FC236}">
                <a16:creationId xmlns:a16="http://schemas.microsoft.com/office/drawing/2014/main" id="{120C40E8-AE1B-467C-A865-C1E5B3D9C5EC}"/>
              </a:ext>
            </a:extLst>
          </p:cNvPr>
          <p:cNvSpPr/>
          <p:nvPr/>
        </p:nvSpPr>
        <p:spPr>
          <a:xfrm>
            <a:off x="6070196" y="1800332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>
            <a:hlinkClick r:id="" action="ppaction://noaction">
              <a:snd r:embed="rId9" name="melon.wav"/>
            </a:hlinkClick>
            <a:extLst>
              <a:ext uri="{FF2B5EF4-FFF2-40B4-BE49-F238E27FC236}">
                <a16:creationId xmlns:a16="http://schemas.microsoft.com/office/drawing/2014/main" id="{B66BAE4B-9518-4623-82E7-16CEB0AEEA68}"/>
              </a:ext>
            </a:extLst>
          </p:cNvPr>
          <p:cNvSpPr/>
          <p:nvPr/>
        </p:nvSpPr>
        <p:spPr>
          <a:xfrm>
            <a:off x="447669" y="425622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 56">
            <a:hlinkClick r:id="" action="ppaction://noaction">
              <a:snd r:embed="rId10" name="echecs.wav"/>
            </a:hlinkClick>
            <a:extLst>
              <a:ext uri="{FF2B5EF4-FFF2-40B4-BE49-F238E27FC236}">
                <a16:creationId xmlns:a16="http://schemas.microsoft.com/office/drawing/2014/main" id="{4EA3C632-7DDD-4A8D-97CD-353953F7CD80}"/>
              </a:ext>
            </a:extLst>
          </p:cNvPr>
          <p:cNvSpPr/>
          <p:nvPr/>
        </p:nvSpPr>
        <p:spPr>
          <a:xfrm>
            <a:off x="6096000" y="425622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2" name="Picture 2" descr="Tick, Mark, Ok, Perfect, Check, Done, Sign, Good, Green">
            <a:extLst>
              <a:ext uri="{FF2B5EF4-FFF2-40B4-BE49-F238E27FC236}">
                <a16:creationId xmlns:a16="http://schemas.microsoft.com/office/drawing/2014/main" id="{9BEF0B07-DA2F-4646-9EDC-6AD018FD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76" y="2946522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4959155-C255-42EC-951A-414D605E1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70686"/>
              </p:ext>
            </p:extLst>
          </p:nvPr>
        </p:nvGraphicFramePr>
        <p:xfrm>
          <a:off x="8501344" y="3021479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59" name="Picture 2" descr="Tick, Mark, Ok, Perfect, Check, Done, Sign, Good, Green">
            <a:extLst>
              <a:ext uri="{FF2B5EF4-FFF2-40B4-BE49-F238E27FC236}">
                <a16:creationId xmlns:a16="http://schemas.microsoft.com/office/drawing/2014/main" id="{AE903229-0FE6-4449-BAB1-33E7C740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43" y="2963113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FEE40CB-F0D6-460A-A991-35F86DFFD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01551"/>
              </p:ext>
            </p:extLst>
          </p:nvPr>
        </p:nvGraphicFramePr>
        <p:xfrm>
          <a:off x="2539583" y="5414783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1" name="Picture 2" descr="Tick, Mark, Ok, Perfect, Check, Done, Sign, Good, Green">
            <a:extLst>
              <a:ext uri="{FF2B5EF4-FFF2-40B4-BE49-F238E27FC236}">
                <a16:creationId xmlns:a16="http://schemas.microsoft.com/office/drawing/2014/main" id="{E20F0A62-21F3-4ECE-9670-D7AA28D7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88" y="5339826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F5D725D8-66F4-458F-85C5-3B683975B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36501"/>
              </p:ext>
            </p:extLst>
          </p:nvPr>
        </p:nvGraphicFramePr>
        <p:xfrm>
          <a:off x="8501344" y="5414783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3" name="Picture 2" descr="Tick, Mark, Ok, Perfect, Check, Done, Sign, Good, Green">
            <a:extLst>
              <a:ext uri="{FF2B5EF4-FFF2-40B4-BE49-F238E27FC236}">
                <a16:creationId xmlns:a16="http://schemas.microsoft.com/office/drawing/2014/main" id="{D19B1BD7-0345-4CE3-9CD1-65AF1CE1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56" y="5339826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ADE44C1-5B59-432D-8362-DD6B9E77A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46" y="4215794"/>
            <a:ext cx="1569046" cy="1569046"/>
          </a:xfrm>
          <a:prstGeom prst="rect">
            <a:avLst/>
          </a:prstGeom>
        </p:spPr>
      </p:pic>
      <p:sp>
        <p:nvSpPr>
          <p:cNvPr id="33" name="TextBox 36">
            <a:extLst>
              <a:ext uri="{FF2B5EF4-FFF2-40B4-BE49-F238E27FC236}">
                <a16:creationId xmlns:a16="http://schemas.microsoft.com/office/drawing/2014/main" id="{679E29CB-4D1A-4A95-8109-B63285BDABFF}"/>
              </a:ext>
            </a:extLst>
          </p:cNvPr>
          <p:cNvSpPr txBox="1"/>
          <p:nvPr/>
        </p:nvSpPr>
        <p:spPr>
          <a:xfrm>
            <a:off x="73262" y="5882937"/>
            <a:ext cx="2279442" cy="442674"/>
          </a:xfrm>
          <a:prstGeom prst="wedgeRoundRectCallout">
            <a:avLst>
              <a:gd name="adj1" fmla="val -24911"/>
              <a:gd name="adj2" fmla="val -42274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échecs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chess</a:t>
            </a:r>
          </a:p>
        </p:txBody>
      </p:sp>
    </p:spTree>
    <p:extLst>
      <p:ext uri="{BB962C8B-B14F-4D97-AF65-F5344CB8AC3E}">
        <p14:creationId xmlns:p14="http://schemas.microsoft.com/office/powerpoint/2010/main" val="32464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[e]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EECC4-737A-4B15-829A-00138F8AA9CF}"/>
              </a:ext>
            </a:extLst>
          </p:cNvPr>
          <p:cNvSpPr txBox="1"/>
          <p:nvPr/>
        </p:nvSpPr>
        <p:spPr>
          <a:xfrm>
            <a:off x="6607465" y="263959"/>
            <a:ext cx="3519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 to the pronunciation.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you hear [e] or [ê/è]?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90F391-1FC5-47CE-A43D-F1432587FB84}"/>
              </a:ext>
            </a:extLst>
          </p:cNvPr>
          <p:cNvSpPr txBox="1"/>
          <p:nvPr/>
        </p:nvSpPr>
        <p:spPr>
          <a:xfrm>
            <a:off x="2380051" y="1871806"/>
            <a:ext cx="3227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nard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8656A0-9C55-4CAE-BF51-A3CB7BC2FC48}"/>
              </a:ext>
            </a:extLst>
          </p:cNvPr>
          <p:cNvSpPr txBox="1"/>
          <p:nvPr/>
        </p:nvSpPr>
        <p:spPr>
          <a:xfrm>
            <a:off x="7879644" y="4205276"/>
            <a:ext cx="4312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6600" b="0" i="0" u="none" strike="noStrike" kern="1200" cap="none" spc="0" normalizeH="0" baseline="0" noProof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carrous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8A71F3-24DC-4CBA-8F12-FB64BBB54245}"/>
              </a:ext>
            </a:extLst>
          </p:cNvPr>
          <p:cNvSpPr txBox="1"/>
          <p:nvPr/>
        </p:nvSpPr>
        <p:spPr>
          <a:xfrm>
            <a:off x="8367359" y="1821149"/>
            <a:ext cx="3706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en-GB" sz="6600" noProof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val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F83297-ED4E-4CFE-B2FC-3DF870FBD2D6}"/>
              </a:ext>
            </a:extLst>
          </p:cNvPr>
          <p:cNvSpPr txBox="1"/>
          <p:nvPr/>
        </p:nvSpPr>
        <p:spPr>
          <a:xfrm>
            <a:off x="2506599" y="4256227"/>
            <a:ext cx="26700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5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*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FB414FC-9F0B-46B2-9F83-F7D2512F7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909583"/>
              </p:ext>
            </p:extLst>
          </p:nvPr>
        </p:nvGraphicFramePr>
        <p:xfrm>
          <a:off x="2453116" y="3021479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sp>
        <p:nvSpPr>
          <p:cNvPr id="54" name="Rectangle 53">
            <a:hlinkClick r:id="" action="ppaction://noaction">
              <a:snd r:embed="rId4" name="renard.wav"/>
            </a:hlinkClick>
            <a:extLst>
              <a:ext uri="{FF2B5EF4-FFF2-40B4-BE49-F238E27FC236}">
                <a16:creationId xmlns:a16="http://schemas.microsoft.com/office/drawing/2014/main" id="{8680F2EB-8D21-431F-B4BD-A0EAE04BF876}"/>
              </a:ext>
            </a:extLst>
          </p:cNvPr>
          <p:cNvSpPr/>
          <p:nvPr/>
        </p:nvSpPr>
        <p:spPr>
          <a:xfrm>
            <a:off x="447669" y="187180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5" name="cheval.wav"/>
            </a:hlinkClick>
            <a:extLst>
              <a:ext uri="{FF2B5EF4-FFF2-40B4-BE49-F238E27FC236}">
                <a16:creationId xmlns:a16="http://schemas.microsoft.com/office/drawing/2014/main" id="{120C40E8-AE1B-467C-A865-C1E5B3D9C5EC}"/>
              </a:ext>
            </a:extLst>
          </p:cNvPr>
          <p:cNvSpPr/>
          <p:nvPr/>
        </p:nvSpPr>
        <p:spPr>
          <a:xfrm>
            <a:off x="5757106" y="187180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>
            <a:hlinkClick r:id="" action="ppaction://noaction">
              <a:snd r:embed="rId6" name="bec.wav"/>
            </a:hlinkClick>
            <a:extLst>
              <a:ext uri="{FF2B5EF4-FFF2-40B4-BE49-F238E27FC236}">
                <a16:creationId xmlns:a16="http://schemas.microsoft.com/office/drawing/2014/main" id="{B66BAE4B-9518-4623-82E7-16CEB0AEEA68}"/>
              </a:ext>
            </a:extLst>
          </p:cNvPr>
          <p:cNvSpPr/>
          <p:nvPr/>
        </p:nvSpPr>
        <p:spPr>
          <a:xfrm>
            <a:off x="457391" y="425622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 56">
            <a:hlinkClick r:id="" action="ppaction://noaction">
              <a:snd r:embed="rId7" name="carousel.wav"/>
            </a:hlinkClick>
            <a:extLst>
              <a:ext uri="{FF2B5EF4-FFF2-40B4-BE49-F238E27FC236}">
                <a16:creationId xmlns:a16="http://schemas.microsoft.com/office/drawing/2014/main" id="{4EA3C632-7DDD-4A8D-97CD-353953F7CD80}"/>
              </a:ext>
            </a:extLst>
          </p:cNvPr>
          <p:cNvSpPr/>
          <p:nvPr/>
        </p:nvSpPr>
        <p:spPr>
          <a:xfrm>
            <a:off x="5746694" y="420590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2" name="Picture 2" descr="Tick, Mark, Ok, Perfect, Check, Done, Sign, Good, Green">
            <a:extLst>
              <a:ext uri="{FF2B5EF4-FFF2-40B4-BE49-F238E27FC236}">
                <a16:creationId xmlns:a16="http://schemas.microsoft.com/office/drawing/2014/main" id="{9BEF0B07-DA2F-4646-9EDC-6AD018FD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50" y="2963112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4959155-C255-42EC-951A-414D605E1560}"/>
              </a:ext>
            </a:extLst>
          </p:cNvPr>
          <p:cNvGraphicFramePr>
            <a:graphicFrameLocks noGrp="1"/>
          </p:cNvGraphicFramePr>
          <p:nvPr/>
        </p:nvGraphicFramePr>
        <p:xfrm>
          <a:off x="8501344" y="3021479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59" name="Picture 2" descr="Tick, Mark, Ok, Perfect, Check, Done, Sign, Good, Green">
            <a:extLst>
              <a:ext uri="{FF2B5EF4-FFF2-40B4-BE49-F238E27FC236}">
                <a16:creationId xmlns:a16="http://schemas.microsoft.com/office/drawing/2014/main" id="{AE903229-0FE6-4449-BAB1-33E7C740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43" y="2963113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FEE40CB-F0D6-460A-A991-35F86DFFD7B3}"/>
              </a:ext>
            </a:extLst>
          </p:cNvPr>
          <p:cNvGraphicFramePr>
            <a:graphicFrameLocks noGrp="1"/>
          </p:cNvGraphicFramePr>
          <p:nvPr/>
        </p:nvGraphicFramePr>
        <p:xfrm>
          <a:off x="2539583" y="5414783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1" name="Picture 2" descr="Tick, Mark, Ok, Perfect, Check, Done, Sign, Good, Green">
            <a:extLst>
              <a:ext uri="{FF2B5EF4-FFF2-40B4-BE49-F238E27FC236}">
                <a16:creationId xmlns:a16="http://schemas.microsoft.com/office/drawing/2014/main" id="{E20F0A62-21F3-4ECE-9670-D7AA28D7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96" y="5350049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F5D725D8-66F4-458F-85C5-3B683975B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42229"/>
              </p:ext>
            </p:extLst>
          </p:nvPr>
        </p:nvGraphicFramePr>
        <p:xfrm>
          <a:off x="8499694" y="5377304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3" name="Picture 2" descr="Tick, Mark, Ok, Perfect, Check, Done, Sign, Good, Green">
            <a:extLst>
              <a:ext uri="{FF2B5EF4-FFF2-40B4-BE49-F238E27FC236}">
                <a16:creationId xmlns:a16="http://schemas.microsoft.com/office/drawing/2014/main" id="{D19B1BD7-0345-4CE3-9CD1-65AF1CE1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398" y="5290431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438508-1E4C-4C27-AE03-DF27858D6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14" y="1839989"/>
            <a:ext cx="1645954" cy="187298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9F57D13-151B-4FBA-BB7B-327BFFD0C2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3" y="1619657"/>
            <a:ext cx="1685471" cy="189245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9351546-06C7-4F13-BC1D-4E305BAC4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0" y="4111875"/>
            <a:ext cx="1406206" cy="161510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18BCFE8-784F-406B-9E75-57273A9AA4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05" y="4176549"/>
            <a:ext cx="1778613" cy="1778613"/>
          </a:xfrm>
          <a:prstGeom prst="rect">
            <a:avLst/>
          </a:prstGeom>
        </p:spPr>
      </p:pic>
      <p:sp>
        <p:nvSpPr>
          <p:cNvPr id="33" name="TextBox 36">
            <a:extLst>
              <a:ext uri="{FF2B5EF4-FFF2-40B4-BE49-F238E27FC236}">
                <a16:creationId xmlns:a16="http://schemas.microsoft.com/office/drawing/2014/main" id="{971B367F-2126-4A36-8036-9C1ACC8B454C}"/>
              </a:ext>
            </a:extLst>
          </p:cNvPr>
          <p:cNvSpPr txBox="1"/>
          <p:nvPr/>
        </p:nvSpPr>
        <p:spPr>
          <a:xfrm>
            <a:off x="73262" y="5882937"/>
            <a:ext cx="1907308" cy="442674"/>
          </a:xfrm>
          <a:prstGeom prst="wedgeRoundRectCallout">
            <a:avLst>
              <a:gd name="adj1" fmla="val -1768"/>
              <a:gd name="adj2" fmla="val -251485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beak</a:t>
            </a:r>
          </a:p>
        </p:txBody>
      </p:sp>
    </p:spTree>
    <p:extLst>
      <p:ext uri="{BB962C8B-B14F-4D97-AF65-F5344CB8AC3E}">
        <p14:creationId xmlns:p14="http://schemas.microsoft.com/office/powerpoint/2010/main" val="40568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[e]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EECC4-737A-4B15-829A-00138F8AA9CF}"/>
              </a:ext>
            </a:extLst>
          </p:cNvPr>
          <p:cNvSpPr txBox="1"/>
          <p:nvPr/>
        </p:nvSpPr>
        <p:spPr>
          <a:xfrm>
            <a:off x="6607465" y="263959"/>
            <a:ext cx="3519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</a:rPr>
              <a:t>Listen carefully to the pronunciation. Do you hear [e] or [ê/è]?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90F391-1FC5-47CE-A43D-F1432587FB84}"/>
              </a:ext>
            </a:extLst>
          </p:cNvPr>
          <p:cNvSpPr txBox="1"/>
          <p:nvPr/>
        </p:nvSpPr>
        <p:spPr>
          <a:xfrm>
            <a:off x="7497081" y="1608441"/>
            <a:ext cx="4765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chauss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tte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8656A0-9C55-4CAE-BF51-A3CB7BC2FC48}"/>
              </a:ext>
            </a:extLst>
          </p:cNvPr>
          <p:cNvSpPr txBox="1"/>
          <p:nvPr/>
        </p:nvSpPr>
        <p:spPr>
          <a:xfrm>
            <a:off x="8082295" y="3981561"/>
            <a:ext cx="408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p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luche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8A71F3-24DC-4CBA-8F12-FB64BBB54245}"/>
              </a:ext>
            </a:extLst>
          </p:cNvPr>
          <p:cNvSpPr txBox="1"/>
          <p:nvPr/>
        </p:nvSpPr>
        <p:spPr>
          <a:xfrm>
            <a:off x="2197391" y="1634349"/>
            <a:ext cx="3706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caram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en-GB" sz="6600" noProof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F83297-ED4E-4CFE-B2FC-3DF870FBD2D6}"/>
              </a:ext>
            </a:extLst>
          </p:cNvPr>
          <p:cNvSpPr txBox="1"/>
          <p:nvPr/>
        </p:nvSpPr>
        <p:spPr>
          <a:xfrm>
            <a:off x="2285727" y="4130345"/>
            <a:ext cx="3235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54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*</a:t>
            </a:r>
            <a:r>
              <a:rPr kumimoji="0" lang="fr-FR" sz="6600" b="0" i="0" u="none" strike="noStrike" kern="1200" cap="none" spc="0" normalizeH="0" baseline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vit</a:t>
            </a:r>
            <a:r>
              <a:rPr kumimoji="0" lang="fr-FR" sz="6600" b="1" i="0" u="none" strike="noStrike" kern="1200" cap="none" spc="0" normalizeH="0" baseline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FR" sz="6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sse</a:t>
            </a:r>
            <a:endParaRPr kumimoji="0" lang="fr-FR" sz="6600" b="0" i="0" u="none" strike="noStrike" kern="1200" cap="none" spc="0" normalizeH="0" baseline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FB414FC-9F0B-46B2-9F83-F7D2512F7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633211"/>
              </p:ext>
            </p:extLst>
          </p:nvPr>
        </p:nvGraphicFramePr>
        <p:xfrm>
          <a:off x="2470485" y="2893272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sp>
        <p:nvSpPr>
          <p:cNvPr id="54" name="Rectangle 53">
            <a:hlinkClick r:id="" action="ppaction://noaction">
              <a:snd r:embed="rId4" name="caramel.wav"/>
            </a:hlinkClick>
            <a:extLst>
              <a:ext uri="{FF2B5EF4-FFF2-40B4-BE49-F238E27FC236}">
                <a16:creationId xmlns:a16="http://schemas.microsoft.com/office/drawing/2014/main" id="{8680F2EB-8D21-431F-B4BD-A0EAE04BF876}"/>
              </a:ext>
            </a:extLst>
          </p:cNvPr>
          <p:cNvSpPr/>
          <p:nvPr/>
        </p:nvSpPr>
        <p:spPr>
          <a:xfrm>
            <a:off x="447669" y="187180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5" name="chaussettes.wav"/>
            </a:hlinkClick>
            <a:extLst>
              <a:ext uri="{FF2B5EF4-FFF2-40B4-BE49-F238E27FC236}">
                <a16:creationId xmlns:a16="http://schemas.microsoft.com/office/drawing/2014/main" id="{120C40E8-AE1B-467C-A865-C1E5B3D9C5EC}"/>
              </a:ext>
            </a:extLst>
          </p:cNvPr>
          <p:cNvSpPr/>
          <p:nvPr/>
        </p:nvSpPr>
        <p:spPr>
          <a:xfrm>
            <a:off x="6116199" y="1841518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>
            <a:hlinkClick r:id="" action="ppaction://noaction">
              <a:snd r:embed="rId6" name="vitesse.wav"/>
            </a:hlinkClick>
            <a:extLst>
              <a:ext uri="{FF2B5EF4-FFF2-40B4-BE49-F238E27FC236}">
                <a16:creationId xmlns:a16="http://schemas.microsoft.com/office/drawing/2014/main" id="{B66BAE4B-9518-4623-82E7-16CEB0AEEA68}"/>
              </a:ext>
            </a:extLst>
          </p:cNvPr>
          <p:cNvSpPr/>
          <p:nvPr/>
        </p:nvSpPr>
        <p:spPr>
          <a:xfrm>
            <a:off x="459830" y="4172932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 56">
            <a:hlinkClick r:id="" action="ppaction://noaction">
              <a:snd r:embed="rId7" name="peluche.wav"/>
            </a:hlinkClick>
            <a:extLst>
              <a:ext uri="{FF2B5EF4-FFF2-40B4-BE49-F238E27FC236}">
                <a16:creationId xmlns:a16="http://schemas.microsoft.com/office/drawing/2014/main" id="{4EA3C632-7DDD-4A8D-97CD-353953F7CD80}"/>
              </a:ext>
            </a:extLst>
          </p:cNvPr>
          <p:cNvSpPr/>
          <p:nvPr/>
        </p:nvSpPr>
        <p:spPr>
          <a:xfrm>
            <a:off x="6116199" y="422722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2" name="Picture 2" descr="Tick, Mark, Ok, Perfect, Check, Done, Sign, Good, Green">
            <a:extLst>
              <a:ext uri="{FF2B5EF4-FFF2-40B4-BE49-F238E27FC236}">
                <a16:creationId xmlns:a16="http://schemas.microsoft.com/office/drawing/2014/main" id="{9BEF0B07-DA2F-4646-9EDC-6AD018FD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57" y="2819420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4959155-C255-42EC-951A-414D605E1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74364"/>
              </p:ext>
            </p:extLst>
          </p:nvPr>
        </p:nvGraphicFramePr>
        <p:xfrm>
          <a:off x="8203068" y="2856898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59" name="Picture 2" descr="Tick, Mark, Ok, Perfect, Check, Done, Sign, Good, Green">
            <a:extLst>
              <a:ext uri="{FF2B5EF4-FFF2-40B4-BE49-F238E27FC236}">
                <a16:creationId xmlns:a16="http://schemas.microsoft.com/office/drawing/2014/main" id="{AE903229-0FE6-4449-BAB1-33E7C740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459" y="2755012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FEE40CB-F0D6-460A-A991-35F86DFFD7B3}"/>
              </a:ext>
            </a:extLst>
          </p:cNvPr>
          <p:cNvGraphicFramePr>
            <a:graphicFrameLocks noGrp="1"/>
          </p:cNvGraphicFramePr>
          <p:nvPr/>
        </p:nvGraphicFramePr>
        <p:xfrm>
          <a:off x="2539583" y="5414783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1" name="Picture 2" descr="Tick, Mark, Ok, Perfect, Check, Done, Sign, Good, Green">
            <a:extLst>
              <a:ext uri="{FF2B5EF4-FFF2-40B4-BE49-F238E27FC236}">
                <a16:creationId xmlns:a16="http://schemas.microsoft.com/office/drawing/2014/main" id="{E20F0A62-21F3-4ECE-9670-D7AA28D7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70" y="5302347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F5D725D8-66F4-458F-85C5-3B683975B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874270"/>
              </p:ext>
            </p:extLst>
          </p:nvPr>
        </p:nvGraphicFramePr>
        <p:xfrm>
          <a:off x="8226514" y="5342516"/>
          <a:ext cx="2851806" cy="575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96">
                  <a:extLst>
                    <a:ext uri="{9D8B030D-6E8A-4147-A177-3AD203B41FA5}">
                      <a16:colId xmlns:a16="http://schemas.microsoft.com/office/drawing/2014/main" val="430136452"/>
                    </a:ext>
                  </a:extLst>
                </a:gridCol>
                <a:gridCol w="1408110">
                  <a:extLst>
                    <a:ext uri="{9D8B030D-6E8A-4147-A177-3AD203B41FA5}">
                      <a16:colId xmlns:a16="http://schemas.microsoft.com/office/drawing/2014/main" val="1801338594"/>
                    </a:ext>
                  </a:extLst>
                </a:gridCol>
              </a:tblGrid>
              <a:tr h="575162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[e]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rgbClr val="115076"/>
                          </a:solidFill>
                        </a:rPr>
                        <a:t>[ê/è]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374"/>
                  </a:ext>
                </a:extLst>
              </a:tr>
            </a:tbl>
          </a:graphicData>
        </a:graphic>
      </p:graphicFrame>
      <p:pic>
        <p:nvPicPr>
          <p:cNvPr id="63" name="Picture 2" descr="Tick, Mark, Ok, Perfect, Check, Done, Sign, Good, Green">
            <a:extLst>
              <a:ext uri="{FF2B5EF4-FFF2-40B4-BE49-F238E27FC236}">
                <a16:creationId xmlns:a16="http://schemas.microsoft.com/office/drawing/2014/main" id="{D19B1BD7-0345-4CE3-9CD1-65AF1CE1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83" y="5233668"/>
            <a:ext cx="701588" cy="6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E32203-9206-4A4F-9C16-E2E2F58E7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73" y="4284860"/>
            <a:ext cx="1400403" cy="159892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8B9DBA1-70D2-419D-A0ED-253D2B2D9E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0" y="4598476"/>
            <a:ext cx="1746491" cy="1168528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6165B9B-ED1B-4E7C-8532-3E70063505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1"/>
          <a:stretch/>
        </p:blipFill>
        <p:spPr>
          <a:xfrm>
            <a:off x="6710292" y="1842266"/>
            <a:ext cx="877101" cy="1633364"/>
          </a:xfrm>
          <a:prstGeom prst="rect">
            <a:avLst/>
          </a:prstGeom>
        </p:spPr>
      </p:pic>
      <p:pic>
        <p:nvPicPr>
          <p:cNvPr id="19" name="Picture 1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52C2A3A-D300-43C9-B1CD-EB1F8B94A4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7" y="2473897"/>
            <a:ext cx="1663159" cy="1285031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A0D4F895-69C1-4FB7-B4B0-C0A5377EC7F0}"/>
              </a:ext>
            </a:extLst>
          </p:cNvPr>
          <p:cNvSpPr/>
          <p:nvPr/>
        </p:nvSpPr>
        <p:spPr>
          <a:xfrm>
            <a:off x="6116199" y="125067"/>
            <a:ext cx="5946846" cy="3493477"/>
          </a:xfrm>
          <a:prstGeom prst="wedgeRoundRectCallout">
            <a:avLst>
              <a:gd name="adj1" fmla="val -30396"/>
              <a:gd name="adj2" fmla="val 6549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you noticed any spelling</a:t>
            </a:r>
            <a:r>
              <a:rPr kumimoji="0" lang="en-GB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patterns which </a:t>
            </a:r>
            <a:r>
              <a:rPr lang="en-GB" sz="3200" dirty="0">
                <a:solidFill>
                  <a:prstClr val="white"/>
                </a:solidFill>
                <a:latin typeface="Century Gothic" panose="020F0302020204030204"/>
              </a:rPr>
              <a:t>could </a:t>
            </a:r>
            <a:r>
              <a:rPr kumimoji="0" lang="en-GB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help you identify whether to use the </a:t>
            </a:r>
            <a:r>
              <a:rPr kumimoji="0" lang="en-GB" sz="3200" b="1" i="0" u="none" strike="noStrike" kern="1200" cap="none" spc="0" normalizeH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[e]</a:t>
            </a:r>
            <a:r>
              <a:rPr kumimoji="0" lang="en-GB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or </a:t>
            </a:r>
            <a:r>
              <a:rPr kumimoji="0" lang="en-GB" sz="3200" b="1" i="0" u="none" strike="noStrike" kern="1200" cap="none" spc="0" normalizeH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[ê/è]</a:t>
            </a:r>
            <a:r>
              <a:rPr kumimoji="0" lang="en-GB" sz="3200" b="0" i="0" u="none" strike="noStrike" kern="1200" cap="none" spc="0" normalizeH="0" dirty="0">
                <a:ln>
                  <a:noFill/>
                </a:ln>
                <a:solidFill>
                  <a:srgbClr val="E87D1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sound?</a:t>
            </a:r>
            <a:endParaRPr kumimoji="0" lang="en-GB" sz="2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6">
            <a:extLst>
              <a:ext uri="{FF2B5EF4-FFF2-40B4-BE49-F238E27FC236}">
                <a16:creationId xmlns:a16="http://schemas.microsoft.com/office/drawing/2014/main" id="{9E645AD3-A524-4EA5-A24F-ED6118E9D03D}"/>
              </a:ext>
            </a:extLst>
          </p:cNvPr>
          <p:cNvSpPr txBox="1"/>
          <p:nvPr/>
        </p:nvSpPr>
        <p:spPr>
          <a:xfrm>
            <a:off x="73261" y="5882937"/>
            <a:ext cx="2397223" cy="442674"/>
          </a:xfrm>
          <a:prstGeom prst="wedgeRoundRectCallout">
            <a:avLst>
              <a:gd name="adj1" fmla="val -18395"/>
              <a:gd name="adj2" fmla="val -44922"/>
              <a:gd name="adj3" fmla="val 16667"/>
            </a:avLst>
          </a:prstGeom>
          <a:solidFill>
            <a:srgbClr val="115076"/>
          </a:solidFill>
          <a:ln>
            <a:solidFill>
              <a:srgbClr val="E65D00"/>
            </a:solidFill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vitesse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 speed</a:t>
            </a:r>
          </a:p>
        </p:txBody>
      </p:sp>
    </p:spTree>
    <p:extLst>
      <p:ext uri="{BB962C8B-B14F-4D97-AF65-F5344CB8AC3E}">
        <p14:creationId xmlns:p14="http://schemas.microsoft.com/office/powerpoint/2010/main" val="26897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387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[e] </a:t>
            </a:r>
            <a:r>
              <a:rPr lang="fr-FR" sz="3600" b="1" dirty="0">
                <a:solidFill>
                  <a:schemeClr val="bg1"/>
                </a:solidFill>
              </a:rPr>
              <a:t>ou</a:t>
            </a:r>
            <a:r>
              <a:rPr lang="en-GB" sz="3600" b="1" dirty="0">
                <a:solidFill>
                  <a:schemeClr val="bg1"/>
                </a:solidFill>
              </a:rPr>
              <a:t> [ê/è] ?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D8FD21BC-390A-4670-B25B-FCC84EA9D543}"/>
              </a:ext>
            </a:extLst>
          </p:cNvPr>
          <p:cNvSpPr/>
          <p:nvPr/>
        </p:nvSpPr>
        <p:spPr>
          <a:xfrm>
            <a:off x="10070123" y="249870"/>
            <a:ext cx="183979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phonétique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D2C66-11CF-4A9F-B8B4-CBCB61B2BD47}"/>
              </a:ext>
            </a:extLst>
          </p:cNvPr>
          <p:cNvSpPr txBox="1"/>
          <p:nvPr/>
        </p:nvSpPr>
        <p:spPr>
          <a:xfrm>
            <a:off x="160600" y="1328715"/>
            <a:ext cx="11949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104F75"/>
                </a:solidFill>
              </a:rPr>
              <a:t>In French, the </a:t>
            </a:r>
            <a:r>
              <a:rPr lang="en-US" sz="2400" b="1" dirty="0">
                <a:solidFill>
                  <a:srgbClr val="104F75"/>
                </a:solidFill>
              </a:rPr>
              <a:t>e</a:t>
            </a:r>
            <a:r>
              <a:rPr lang="en-US" sz="2400" dirty="0">
                <a:solidFill>
                  <a:srgbClr val="104F75"/>
                </a:solidFill>
              </a:rPr>
              <a:t> is </a:t>
            </a:r>
            <a:r>
              <a:rPr lang="en-US" sz="2400" b="1" dirty="0">
                <a:solidFill>
                  <a:srgbClr val="104F75"/>
                </a:solidFill>
              </a:rPr>
              <a:t>usually</a:t>
            </a:r>
            <a:r>
              <a:rPr lang="en-US" sz="2400" dirty="0">
                <a:solidFill>
                  <a:srgbClr val="104F75"/>
                </a:solidFill>
              </a:rPr>
              <a:t> pronounced as in av</a:t>
            </a:r>
            <a:r>
              <a:rPr lang="en-US" sz="2400" b="1" dirty="0">
                <a:solidFill>
                  <a:srgbClr val="104F75"/>
                </a:solidFill>
              </a:rPr>
              <a:t>e</a:t>
            </a:r>
            <a:r>
              <a:rPr lang="en-US" sz="2400" dirty="0">
                <a:solidFill>
                  <a:srgbClr val="104F75"/>
                </a:solidFill>
              </a:rPr>
              <a:t>c </a:t>
            </a:r>
            <a:r>
              <a:rPr lang="en-US" sz="2400" b="1" dirty="0">
                <a:solidFill>
                  <a:srgbClr val="104F75"/>
                </a:solidFill>
              </a:rPr>
              <a:t>[ê/è]</a:t>
            </a:r>
            <a:r>
              <a:rPr lang="en-US" sz="2400" dirty="0">
                <a:solidFill>
                  <a:srgbClr val="104F75"/>
                </a:solidFill>
              </a:rPr>
              <a:t> when:</a:t>
            </a:r>
          </a:p>
          <a:p>
            <a:pPr marL="457200" lvl="0" indent="-457200">
              <a:buAutoNum type="arabicPeriod"/>
              <a:defRPr/>
            </a:pPr>
            <a:r>
              <a:rPr lang="en-US" sz="2400" dirty="0">
                <a:solidFill>
                  <a:srgbClr val="104F75"/>
                </a:solidFill>
              </a:rPr>
              <a:t>It comes before a </a:t>
            </a:r>
            <a:r>
              <a:rPr lang="en-US" sz="2400" b="1" dirty="0">
                <a:solidFill>
                  <a:srgbClr val="104F75"/>
                </a:solidFill>
              </a:rPr>
              <a:t>double consonant</a:t>
            </a:r>
            <a:r>
              <a:rPr lang="en-US" sz="2400" dirty="0">
                <a:solidFill>
                  <a:srgbClr val="104F75"/>
                </a:solidFill>
              </a:rPr>
              <a:t>, such as </a:t>
            </a:r>
            <a:r>
              <a:rPr lang="fr-FR" sz="2400" dirty="0">
                <a:solidFill>
                  <a:srgbClr val="104F75"/>
                </a:solidFill>
              </a:rPr>
              <a:t>vit</a:t>
            </a:r>
            <a:r>
              <a:rPr lang="fr-FR" sz="2400" b="1" dirty="0">
                <a:solidFill>
                  <a:srgbClr val="104F75"/>
                </a:solidFill>
              </a:rPr>
              <a:t>e</a:t>
            </a:r>
            <a:r>
              <a:rPr lang="fr-FR" sz="2400" dirty="0">
                <a:solidFill>
                  <a:srgbClr val="104F75"/>
                </a:solidFill>
              </a:rPr>
              <a:t>sse [speed]</a:t>
            </a:r>
          </a:p>
          <a:p>
            <a:pPr marL="457200" lvl="0" indent="-457200">
              <a:buAutoNum type="arabicPeriod"/>
              <a:defRPr/>
            </a:pPr>
            <a:r>
              <a:rPr lang="en-US" sz="2400" dirty="0">
                <a:solidFill>
                  <a:srgbClr val="104F75"/>
                </a:solidFill>
              </a:rPr>
              <a:t>It comes before a ‘</a:t>
            </a:r>
            <a:r>
              <a:rPr lang="en-US" sz="2400" b="1" dirty="0">
                <a:solidFill>
                  <a:srgbClr val="104F75"/>
                </a:solidFill>
              </a:rPr>
              <a:t>c</a:t>
            </a:r>
            <a:r>
              <a:rPr lang="en-US" sz="2400" dirty="0">
                <a:solidFill>
                  <a:srgbClr val="104F75"/>
                </a:solidFill>
              </a:rPr>
              <a:t>’ or ‘</a:t>
            </a:r>
            <a:r>
              <a:rPr lang="en-US" sz="2400" b="1" dirty="0">
                <a:solidFill>
                  <a:srgbClr val="104F75"/>
                </a:solidFill>
              </a:rPr>
              <a:t>l</a:t>
            </a:r>
            <a:r>
              <a:rPr lang="en-US" sz="2400" dirty="0">
                <a:solidFill>
                  <a:srgbClr val="104F75"/>
                </a:solidFill>
              </a:rPr>
              <a:t>’ in the </a:t>
            </a:r>
            <a:r>
              <a:rPr lang="en-US" sz="2400" b="1" dirty="0">
                <a:solidFill>
                  <a:srgbClr val="104F75"/>
                </a:solidFill>
              </a:rPr>
              <a:t>last syllable</a:t>
            </a:r>
            <a:r>
              <a:rPr lang="en-US" sz="2400" dirty="0">
                <a:solidFill>
                  <a:srgbClr val="104F75"/>
                </a:solidFill>
              </a:rPr>
              <a:t>, such as </a:t>
            </a:r>
            <a:r>
              <a:rPr lang="fr-FR" sz="2400" dirty="0">
                <a:solidFill>
                  <a:srgbClr val="104F75"/>
                </a:solidFill>
              </a:rPr>
              <a:t>b</a:t>
            </a:r>
            <a:r>
              <a:rPr lang="fr-FR" sz="2400" b="1" dirty="0">
                <a:solidFill>
                  <a:srgbClr val="104F75"/>
                </a:solidFill>
              </a:rPr>
              <a:t>e</a:t>
            </a:r>
            <a:r>
              <a:rPr lang="fr-FR" sz="2400" dirty="0">
                <a:solidFill>
                  <a:srgbClr val="104F75"/>
                </a:solidFill>
              </a:rPr>
              <a:t>c [</a:t>
            </a:r>
            <a:r>
              <a:rPr lang="en-GB" sz="2400" dirty="0">
                <a:solidFill>
                  <a:srgbClr val="104F75"/>
                </a:solidFill>
              </a:rPr>
              <a:t>beak</a:t>
            </a:r>
            <a:r>
              <a:rPr lang="fr-FR" sz="2400" dirty="0">
                <a:solidFill>
                  <a:srgbClr val="104F75"/>
                </a:solidFill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104F75"/>
              </a:solidFill>
            </a:endParaRPr>
          </a:p>
          <a:p>
            <a:pPr lvl="0">
              <a:defRPr/>
            </a:pPr>
            <a:r>
              <a:rPr lang="en-GB" sz="2400" dirty="0">
                <a:solidFill>
                  <a:srgbClr val="104F75"/>
                </a:solidFill>
              </a:rPr>
              <a:t>Following this guide, decide whether the unaccented </a:t>
            </a:r>
            <a:r>
              <a:rPr lang="en-GB" sz="2400" b="1" dirty="0">
                <a:solidFill>
                  <a:srgbClr val="104F75"/>
                </a:solidFill>
              </a:rPr>
              <a:t>e</a:t>
            </a:r>
            <a:r>
              <a:rPr lang="en-GB" sz="2400" dirty="0">
                <a:solidFill>
                  <a:srgbClr val="104F75"/>
                </a:solidFill>
              </a:rPr>
              <a:t> makes the </a:t>
            </a:r>
            <a:r>
              <a:rPr lang="en-GB" sz="2400" b="1" dirty="0">
                <a:solidFill>
                  <a:srgbClr val="104F75"/>
                </a:solidFill>
              </a:rPr>
              <a:t>[e]</a:t>
            </a:r>
            <a:r>
              <a:rPr lang="en-GB" sz="2400" dirty="0">
                <a:solidFill>
                  <a:srgbClr val="104F75"/>
                </a:solidFill>
              </a:rPr>
              <a:t> or </a:t>
            </a:r>
            <a:r>
              <a:rPr lang="en-GB" sz="2400" b="1" dirty="0">
                <a:solidFill>
                  <a:srgbClr val="104F75"/>
                </a:solidFill>
              </a:rPr>
              <a:t>[ê/è]</a:t>
            </a:r>
            <a:r>
              <a:rPr lang="en-GB" sz="2400" dirty="0">
                <a:solidFill>
                  <a:srgbClr val="104F75"/>
                </a:solidFill>
              </a:rPr>
              <a:t> sound, and say the words. Check by listening to the native speaker.</a:t>
            </a:r>
            <a:endParaRPr lang="en-GB" sz="2400" dirty="0">
              <a:solidFill>
                <a:srgbClr val="104F75"/>
              </a:solidFill>
              <a:latin typeface="Century Gothic" panose="020F03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372BF-344C-4DBC-92E0-B8EF12C4A906}"/>
              </a:ext>
            </a:extLst>
          </p:cNvPr>
          <p:cNvSpPr txBox="1"/>
          <p:nvPr/>
        </p:nvSpPr>
        <p:spPr>
          <a:xfrm>
            <a:off x="1325435" y="4022047"/>
            <a:ext cx="4137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assi</a:t>
            </a:r>
            <a:r>
              <a:rPr lang="en-GB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tte [plate] 		</a:t>
            </a:r>
          </a:p>
          <a:p>
            <a:pPr lvl="0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	</a:t>
            </a:r>
          </a:p>
          <a:p>
            <a:pPr lvl="0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</a:t>
            </a:r>
            <a:r>
              <a:rPr lang="en-GB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pos [rest]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	</a:t>
            </a:r>
          </a:p>
          <a:p>
            <a:pPr lvl="0">
              <a:defRPr/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vaiss</a:t>
            </a:r>
            <a:r>
              <a:rPr lang="fr-FR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lle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[crockery] 	</a:t>
            </a:r>
            <a:endParaRPr lang="en-GB" sz="2400" dirty="0"/>
          </a:p>
        </p:txBody>
      </p:sp>
      <p:sp>
        <p:nvSpPr>
          <p:cNvPr id="9" name="Rectangle 8">
            <a:hlinkClick r:id="" action="ppaction://noaction">
              <a:snd r:embed="rId4" name="assiette.wav"/>
            </a:hlinkClick>
            <a:extLst>
              <a:ext uri="{FF2B5EF4-FFF2-40B4-BE49-F238E27FC236}">
                <a16:creationId xmlns:a16="http://schemas.microsoft.com/office/drawing/2014/main" id="{86550B91-16A5-4D76-BC56-B599D31086EB}"/>
              </a:ext>
            </a:extLst>
          </p:cNvPr>
          <p:cNvSpPr/>
          <p:nvPr/>
        </p:nvSpPr>
        <p:spPr>
          <a:xfrm>
            <a:off x="817091" y="402204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" action="ppaction://noaction">
              <a:snd r:embed="rId5" name="repos.wav"/>
            </a:hlinkClick>
            <a:extLst>
              <a:ext uri="{FF2B5EF4-FFF2-40B4-BE49-F238E27FC236}">
                <a16:creationId xmlns:a16="http://schemas.microsoft.com/office/drawing/2014/main" id="{4DC5838E-23FA-4224-A844-ED2433DA2ED2}"/>
              </a:ext>
            </a:extLst>
          </p:cNvPr>
          <p:cNvSpPr/>
          <p:nvPr/>
        </p:nvSpPr>
        <p:spPr>
          <a:xfrm>
            <a:off x="817091" y="4775543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" action="ppaction://noaction">
              <a:snd r:embed="rId6" name="vaisselle.wav"/>
            </a:hlinkClick>
            <a:extLst>
              <a:ext uri="{FF2B5EF4-FFF2-40B4-BE49-F238E27FC236}">
                <a16:creationId xmlns:a16="http://schemas.microsoft.com/office/drawing/2014/main" id="{70939B17-F668-47AC-85DB-1A0D04B84FF6}"/>
              </a:ext>
            </a:extLst>
          </p:cNvPr>
          <p:cNvSpPr/>
          <p:nvPr/>
        </p:nvSpPr>
        <p:spPr>
          <a:xfrm>
            <a:off x="817091" y="5529039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Rectangle 12">
            <a:hlinkClick r:id="" action="ppaction://noaction">
              <a:snd r:embed="rId7" name="premiere.wav"/>
            </a:hlinkClick>
            <a:extLst>
              <a:ext uri="{FF2B5EF4-FFF2-40B4-BE49-F238E27FC236}">
                <a16:creationId xmlns:a16="http://schemas.microsoft.com/office/drawing/2014/main" id="{6BA5239E-CF6B-4F57-ACB9-F3D5DA1D3C2B}"/>
              </a:ext>
            </a:extLst>
          </p:cNvPr>
          <p:cNvSpPr/>
          <p:nvPr/>
        </p:nvSpPr>
        <p:spPr>
          <a:xfrm>
            <a:off x="5189579" y="5458614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 13">
            <a:hlinkClick r:id="" action="ppaction://noaction">
              <a:snd r:embed="rId8" name="culturel.wav"/>
            </a:hlinkClick>
            <a:extLst>
              <a:ext uri="{FF2B5EF4-FFF2-40B4-BE49-F238E27FC236}">
                <a16:creationId xmlns:a16="http://schemas.microsoft.com/office/drawing/2014/main" id="{81529B8E-370B-413A-8481-16F00A1C6A31}"/>
              </a:ext>
            </a:extLst>
          </p:cNvPr>
          <p:cNvSpPr/>
          <p:nvPr/>
        </p:nvSpPr>
        <p:spPr>
          <a:xfrm>
            <a:off x="5189579" y="4745196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4">
            <a:hlinkClick r:id="" action="ppaction://noaction">
              <a:snd r:embed="rId9" name="verre.wav"/>
            </a:hlinkClick>
            <a:extLst>
              <a:ext uri="{FF2B5EF4-FFF2-40B4-BE49-F238E27FC236}">
                <a16:creationId xmlns:a16="http://schemas.microsoft.com/office/drawing/2014/main" id="{C6A0FBFE-5718-488C-B526-088866D1BBAC}"/>
              </a:ext>
            </a:extLst>
          </p:cNvPr>
          <p:cNvSpPr/>
          <p:nvPr/>
        </p:nvSpPr>
        <p:spPr>
          <a:xfrm>
            <a:off x="5189579" y="4022047"/>
            <a:ext cx="432000" cy="432000"/>
          </a:xfrm>
          <a:prstGeom prst="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43292-4F26-4E09-BF88-F922CBFF415F}"/>
              </a:ext>
            </a:extLst>
          </p:cNvPr>
          <p:cNvSpPr txBox="1"/>
          <p:nvPr/>
        </p:nvSpPr>
        <p:spPr>
          <a:xfrm>
            <a:off x="5780204" y="4006371"/>
            <a:ext cx="42899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</a:t>
            </a:r>
            <a:r>
              <a:rPr lang="fr-FR" sz="2400" b="1" dirty="0">
                <a:solidFill>
                  <a:srgbClr val="E87D1E"/>
                </a:solidFill>
                <a:latin typeface="Century Gothic" panose="020F0302020204030204"/>
              </a:rPr>
              <a:t>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rre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[glass]		</a:t>
            </a:r>
          </a:p>
          <a:p>
            <a:pPr lvl="0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	</a:t>
            </a: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cultur</a:t>
            </a:r>
            <a:r>
              <a:rPr lang="fr-FR" sz="2400" b="1" dirty="0">
                <a:solidFill>
                  <a:srgbClr val="E87D1E"/>
                </a:solidFill>
              </a:rPr>
              <a:t>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l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</a:rPr>
              <a:t> [cultural]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	</a:t>
            </a:r>
          </a:p>
          <a:p>
            <a:pPr lvl="0">
              <a:defRPr/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lvl="0"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pr</a:t>
            </a:r>
            <a:r>
              <a:rPr lang="fr-FR" sz="2400" b="1" dirty="0">
                <a:solidFill>
                  <a:srgbClr val="E87D1E"/>
                </a:solidFill>
              </a:rPr>
              <a:t>e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</a:rPr>
              <a:t>mière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</a:rPr>
              <a:t> [first]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	</a:t>
            </a:r>
            <a:endParaRPr lang="en-GB" sz="2400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8D9D158-3D66-49AD-9E37-FFA151A0A4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459" y="3901991"/>
            <a:ext cx="2961327" cy="20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5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7E36F7B-8A25-CA40-9FA5-8DCBF1A6ECFD}" vid="{914B3A9D-F764-B046-97B8-E880776F9464}"/>
    </a:ext>
  </a:extLst>
</a:theme>
</file>

<file path=ppt/theme/theme2.xml><?xml version="1.0" encoding="utf-8"?>
<a:theme xmlns:a="http://schemas.openxmlformats.org/drawingml/2006/main" name="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French_template</Template>
  <TotalTime>0</TotalTime>
  <Words>7857</Words>
  <Application>Microsoft Office PowerPoint</Application>
  <PresentationFormat>Widescreen</PresentationFormat>
  <Paragraphs>1043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Century Gothic</vt:lpstr>
      <vt:lpstr>Tw Cen MT</vt:lpstr>
      <vt:lpstr>1_Office Theme</vt:lpstr>
      <vt:lpstr>NCELP Theme</vt:lpstr>
      <vt:lpstr>2_Office Theme</vt:lpstr>
      <vt:lpstr>Talking about where you went and what you did </vt:lpstr>
      <vt:lpstr>Devoirs</vt:lpstr>
      <vt:lpstr>e</vt:lpstr>
      <vt:lpstr>ê/è</vt:lpstr>
      <vt:lpstr>SSC [e] ou [ê/è] ? </vt:lpstr>
      <vt:lpstr>SSC [e] ou [ê/è] ? </vt:lpstr>
      <vt:lpstr>SSC [e] ou [ê/è] ? </vt:lpstr>
      <vt:lpstr>SSC [e] ou [ê/è] ? </vt:lpstr>
      <vt:lpstr>SSC [e] ou [ê/è] ? </vt:lpstr>
      <vt:lpstr>The perfect tense: Saying what you did</vt:lpstr>
      <vt:lpstr>Le Réveillon d’Amir</vt:lpstr>
      <vt:lpstr>Un message pour Léa</vt:lpstr>
      <vt:lpstr>Un message pour Léa</vt:lpstr>
      <vt:lpstr>Un message pour Léa</vt:lpstr>
      <vt:lpstr>Un message pour Sophie</vt:lpstr>
      <vt:lpstr>Le week-end dernier</vt:lpstr>
      <vt:lpstr>Le réveillon</vt:lpstr>
      <vt:lpstr>Les réponses</vt:lpstr>
      <vt:lpstr>Talking about where you went and what you did </vt:lpstr>
      <vt:lpstr>a</vt:lpstr>
      <vt:lpstr>ê/è</vt:lpstr>
      <vt:lpstr>SSC [a] ou [ê/è] ? </vt:lpstr>
      <vt:lpstr>SSC [a] ou [ê/è] ? </vt:lpstr>
      <vt:lpstr>SSC [a] ou [ê/è] ? </vt:lpstr>
      <vt:lpstr>SSC [a] ou [ê/è] ? </vt:lpstr>
      <vt:lpstr>SSC [a] ou [ê/è] ? </vt:lpstr>
      <vt:lpstr>L’accent circonflexe*</vt:lpstr>
      <vt:lpstr>L’accent circonflexe, c’est facile!</vt:lpstr>
      <vt:lpstr>L’accent circonflexe, c’est facile!</vt:lpstr>
      <vt:lpstr>Perfect tense: Saying what you did and where you went</vt:lpstr>
      <vt:lpstr>Un message d’Amir</vt:lpstr>
      <vt:lpstr>Le Réveillon en Algérie</vt:lpstr>
      <vt:lpstr>Le Réveillon algérien</vt:lpstr>
      <vt:lpstr>Le week-end dernier</vt:lpstr>
      <vt:lpstr>Le week-end dernier</vt:lpstr>
      <vt:lpstr>Le week-end dernier</vt:lpstr>
      <vt:lpstr>Devoirs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Louise Bibbey</cp:lastModifiedBy>
  <cp:revision>571</cp:revision>
  <cp:lastPrinted>2021-10-10T08:09:03Z</cp:lastPrinted>
  <dcterms:created xsi:type="dcterms:W3CDTF">2020-06-12T14:19:03Z</dcterms:created>
  <dcterms:modified xsi:type="dcterms:W3CDTF">2022-02-04T16:37:24Z</dcterms:modified>
</cp:coreProperties>
</file>