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660" r:id="rId1"/>
  </p:sldMasterIdLst>
  <p:notesMasterIdLst>
    <p:notesMasterId r:id="rId42"/>
  </p:notesMasterIdLst>
  <p:sldIdLst>
    <p:sldId id="259" r:id="rId2"/>
    <p:sldId id="274" r:id="rId3"/>
    <p:sldId id="275" r:id="rId4"/>
    <p:sldId id="276" r:id="rId5"/>
    <p:sldId id="277" r:id="rId6"/>
    <p:sldId id="303" r:id="rId7"/>
    <p:sldId id="302" r:id="rId8"/>
    <p:sldId id="278"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7" r:id="rId22"/>
    <p:sldId id="318"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4"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04F75"/>
    <a:srgbClr val="FFE8CB"/>
    <a:srgbClr val="FFF4E7"/>
    <a:srgbClr val="D1DFEF"/>
    <a:srgbClr val="EBEFF7"/>
    <a:srgbClr val="E3EAFD"/>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204" autoAdjust="0"/>
  </p:normalViewPr>
  <p:slideViewPr>
    <p:cSldViewPr snapToGrid="0">
      <p:cViewPr varScale="1">
        <p:scale>
          <a:sx n="93" d="100"/>
          <a:sy n="93" d="100"/>
        </p:scale>
        <p:origin x="127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pPr marL="228600" indent="-228600">
              <a:buFont typeface="+mj-lt"/>
              <a:buAutoNum type="arabicPeriod"/>
            </a:pPr>
            <a:r>
              <a:rPr lang="en-GB"/>
              <a:t>These practice assessment questions mirror the format of the various sections in the Term 3 Assessments.</a:t>
            </a:r>
            <a:r>
              <a:rPr lang="en-GB" baseline="0"/>
              <a:t> However, there are only two items per section in this practice sequence.</a:t>
            </a:r>
          </a:p>
          <a:p>
            <a:pPr marL="228600" indent="-228600">
              <a:buFont typeface="+mj-lt"/>
              <a:buAutoNum type="arabicPeriod"/>
            </a:pPr>
            <a:r>
              <a:rPr lang="en-GB" baseline="0"/>
              <a:t>The rubrics are almost exactly as they would appear in the real test, with the exception of references to a precise number of items, which have been amended to ‘a few’, etc., to avoid any confusion owing to the fact that there are just two here.</a:t>
            </a:r>
          </a:p>
          <a:p>
            <a:pPr marL="228600" indent="-228600">
              <a:buFont typeface="+mj-lt"/>
              <a:buAutoNum type="arabicPeriod"/>
            </a:pPr>
            <a:r>
              <a:rPr lang="en-GB" baseline="0"/>
              <a:t>The timings for each section have been left as for the real thing, however,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a:t>For the listening section, the audio for each item is accessible via the numbered ‘action’ 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a:t>All of the vocabulary items,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7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8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10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547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13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7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5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25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47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0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a:t>
            </a:r>
            <a:r>
              <a:rPr lang="en-GB"/>
              <a:t>. Erwachsene</a:t>
            </a:r>
            <a:endParaRPr lang="en-GB" dirty="0"/>
          </a:p>
          <a:p>
            <a:r>
              <a:rPr lang="en-GB" dirty="0"/>
              <a:t>2</a:t>
            </a:r>
            <a:r>
              <a:rPr lang="en-GB"/>
              <a:t>. Vorbild</a:t>
            </a:r>
            <a:endParaRPr lang="en-GB" dirty="0"/>
          </a:p>
          <a:p>
            <a:endParaRPr lang="en-GB" dirty="0"/>
          </a:p>
          <a:p>
            <a:r>
              <a:rPr lang="en-GB"/>
              <a:t>Erwachsene [2369] Vorbild [2382]</a:t>
            </a:r>
            <a:endParaRPr lang="en-GB" dirty="0"/>
          </a:p>
          <a:p>
            <a:endParaRPr lang="en-GB" dirty="0"/>
          </a:p>
          <a:p>
            <a:r>
              <a:rPr lang="en-GB" sz="1200" b="1" dirty="0">
                <a:solidFill>
                  <a:sysClr val="windowText" lastClr="000000"/>
                </a:solidFill>
              </a:rPr>
              <a:t>Source</a:t>
            </a:r>
            <a:r>
              <a:rPr lang="en-GB" sz="1200" b="1" baseline="0" dirty="0">
                <a:solidFill>
                  <a:sysClr val="windowText" lastClr="000000"/>
                </a:solidFill>
              </a:rPr>
              <a:t> of frequency information:</a:t>
            </a: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a:t>
            </a:r>
            <a:r>
              <a:rPr lang="en-GB" sz="1200">
                <a:solidFill>
                  <a:sysClr val="windowText" lastClr="000000"/>
                </a:solidFill>
                <a:effectLst/>
                <a:latin typeface="+mn-lt"/>
                <a:ea typeface="+mn-ea"/>
                <a:cs typeface="+mn-cs"/>
              </a:rPr>
              <a:t>(2019). </a:t>
            </a:r>
            <a:r>
              <a:rPr lang="en-GB" sz="1200" dirty="0">
                <a:solidFill>
                  <a:sysClr val="windowText" lastClr="000000"/>
                </a:solidFill>
                <a:effectLst/>
                <a:latin typeface="+mn-lt"/>
                <a:ea typeface="+mn-ea"/>
                <a:cs typeface="+mn-cs"/>
              </a:rPr>
              <a:t>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813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4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473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Hauptbahnhof</a:t>
            </a:r>
            <a:r>
              <a:rPr lang="en-GB" baseline="0" dirty="0"/>
              <a:t> [-/2027]</a:t>
            </a:r>
            <a:r>
              <a:rPr lang="en-GB" dirty="0"/>
              <a:t> </a:t>
            </a:r>
            <a:r>
              <a:rPr lang="en-GB" dirty="0" err="1"/>
              <a:t>politisch</a:t>
            </a:r>
            <a:r>
              <a:rPr lang="en-GB" baseline="0" dirty="0"/>
              <a:t> [305]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20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9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37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83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141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170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2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a:t>
            </a:r>
            <a:r>
              <a:rPr lang="en-GB"/>
              <a:t>. die Reise</a:t>
            </a:r>
            <a:endParaRPr lang="en-GB" dirty="0"/>
          </a:p>
          <a:p>
            <a:r>
              <a:rPr lang="en-GB" dirty="0"/>
              <a:t>2</a:t>
            </a:r>
            <a:r>
              <a:rPr lang="en-GB"/>
              <a:t>. nach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60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011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487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239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5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87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433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78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8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01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de-DE" sz="120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Man </a:t>
            </a:r>
            <a:r>
              <a:rPr lang="en-GB" sz="1200" kern="1200" dirty="0" err="1">
                <a:solidFill>
                  <a:schemeClr val="tx1"/>
                </a:solidFill>
                <a:effectLst/>
                <a:latin typeface="+mn-lt"/>
                <a:ea typeface="+mn-ea"/>
                <a:cs typeface="+mn-cs"/>
              </a:rPr>
              <a:t>besucht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diesen</a:t>
            </a:r>
            <a:r>
              <a:rPr lang="en-GB" sz="1200" kern="1200" dirty="0">
                <a:solidFill>
                  <a:schemeClr val="tx1"/>
                </a:solidFill>
                <a:effectLst/>
                <a:latin typeface="+mn-lt"/>
                <a:ea typeface="+mn-ea"/>
                <a:cs typeface="+mn-cs"/>
              </a:rPr>
              <a:t> Ort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Urlaub</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Eine Party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Konzert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Beispiel</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8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61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en-GB"/>
              <a:t>1. Ich habe mit meinen Freunden</a:t>
            </a:r>
            <a:r>
              <a:rPr lang="en-GB" baseline="0"/>
              <a:t>... </a:t>
            </a:r>
            <a:r>
              <a:rPr lang="en-GB"/>
              <a:t>.</a:t>
            </a:r>
          </a:p>
          <a:p>
            <a:r>
              <a:rPr lang="en-GB"/>
              <a:t>2. Bist du</a:t>
            </a:r>
            <a:r>
              <a:rPr lang="en-GB" baseline="0"/>
              <a:t> heute</a:t>
            </a:r>
            <a:r>
              <a:rPr lang="en-GB"/>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10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[Du]</a:t>
            </a:r>
            <a:r>
              <a:rPr lang="de-DE" sz="1200" kern="1200">
                <a:solidFill>
                  <a:schemeClr val="tx1"/>
                </a:solidFill>
                <a:effectLst/>
                <a:latin typeface="+mn-lt"/>
                <a:ea typeface="+mn-ea"/>
                <a:cs typeface="+mn-cs"/>
              </a:rPr>
              <a:t> musst einen Beruf finden.</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Er] nimmt das Foto.</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7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baseline="0" dirty="0">
                <a:solidFill>
                  <a:schemeClr val="tx1"/>
                </a:solidFill>
                <a:effectLst/>
                <a:latin typeface="+mn-lt"/>
                <a:ea typeface="+mn-ea"/>
                <a:cs typeface="+mn-cs"/>
              </a:rPr>
              <a:t> Sie werden die Universität besuchen.</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baseline="0" dirty="0">
                <a:solidFill>
                  <a:schemeClr val="tx1"/>
                </a:solidFill>
                <a:effectLst/>
                <a:latin typeface="+mn-lt"/>
                <a:ea typeface="+mn-ea"/>
                <a:cs typeface="+mn-cs"/>
              </a:rPr>
              <a:t> Sie beschreiben das Gebäude.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2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a:t>
            </a:r>
            <a:r>
              <a:rPr lang="de-DE" sz="1200" kern="1200" baseline="0" smtClean="0">
                <a:solidFill>
                  <a:schemeClr val="tx1"/>
                </a:solidFill>
                <a:effectLst/>
                <a:latin typeface="+mn-lt"/>
                <a:ea typeface="+mn-ea"/>
                <a:cs typeface="+mn-cs"/>
              </a:rPr>
              <a:t>Sie haben </a:t>
            </a:r>
            <a:r>
              <a:rPr lang="de-DE" sz="1200" kern="1200" baseline="0" dirty="0">
                <a:solidFill>
                  <a:schemeClr val="tx1"/>
                </a:solidFill>
                <a:effectLst/>
                <a:latin typeface="+mn-lt"/>
                <a:ea typeface="+mn-ea"/>
                <a:cs typeface="+mn-cs"/>
              </a:rPr>
              <a:t>ein Feld hinter dem Haus.</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baseline="0" dirty="0">
                <a:solidFill>
                  <a:schemeClr val="tx1"/>
                </a:solidFill>
                <a:effectLst/>
                <a:latin typeface="+mn-lt"/>
                <a:ea typeface="+mn-ea"/>
                <a:cs typeface="+mn-cs"/>
              </a:rPr>
              <a:t> Es war in der Nähe.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2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6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12745" y="1500929"/>
            <a:ext cx="6657324" cy="1485422"/>
          </a:xfrm>
        </p:spPr>
        <p:txBody>
          <a:bodyPr>
            <a:normAutofit/>
          </a:bodyPr>
          <a:lstStyle/>
          <a:p>
            <a:pPr algn="l"/>
            <a:r>
              <a:rPr lang="en-GB" sz="4000" b="1">
                <a:solidFill>
                  <a:prstClr val="white"/>
                </a:solidFill>
              </a:rPr>
              <a:t>Practice assessment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12745" y="2951812"/>
            <a:ext cx="7382608" cy="571756"/>
          </a:xfrm>
        </p:spPr>
        <p:txBody>
          <a:bodyPr/>
          <a:lstStyle/>
          <a:p>
            <a:pPr algn="l"/>
            <a:r>
              <a:rPr lang="en-GB" sz="3000">
                <a:solidFill>
                  <a:prstClr val="white"/>
                </a:solidFill>
              </a:rPr>
              <a:t>Year 8 German</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5632" y="382002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Term 3 achievement test</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7717685"/>
              </p:ext>
            </p:extLst>
          </p:nvPr>
        </p:nvGraphicFramePr>
        <p:xfrm>
          <a:off x="1169795" y="4825978"/>
          <a:ext cx="9736773" cy="1304544"/>
        </p:xfrm>
        <a:graphic>
          <a:graphicData uri="http://schemas.openxmlformats.org/drawingml/2006/table">
            <a:tbl>
              <a:tblPr firstRow="1" firstCol="1" bandRow="1">
                <a:tableStyleId>{5C22544A-7EE6-4342-B048-85BDC9FD1C3A}</a:tableStyleId>
              </a:tblPr>
              <a:tblGrid>
                <a:gridCol w="2776563">
                  <a:extLst>
                    <a:ext uri="{9D8B030D-6E8A-4147-A177-3AD203B41FA5}">
                      <a16:colId xmlns:a16="http://schemas.microsoft.com/office/drawing/2014/main" val="833318671"/>
                    </a:ext>
                  </a:extLst>
                </a:gridCol>
                <a:gridCol w="6334812">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2. weitere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während</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stattfinden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a:t>
                      </a:r>
                      <a:r>
                        <a:rPr lang="de-DE" sz="2000">
                          <a:solidFill>
                            <a:srgbClr val="115076"/>
                          </a:solidFill>
                        </a:rPr>
                        <a:t>Züge</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gern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5166774"/>
              </p:ext>
            </p:extLst>
          </p:nvPr>
        </p:nvGraphicFramePr>
        <p:xfrm>
          <a:off x="1160604" y="3313435"/>
          <a:ext cx="9736773" cy="1304544"/>
        </p:xfrm>
        <a:graphic>
          <a:graphicData uri="http://schemas.openxmlformats.org/drawingml/2006/table">
            <a:tbl>
              <a:tblPr firstRow="1" firstCol="1" bandRow="1">
                <a:tableStyleId>{5C22544A-7EE6-4342-B048-85BDC9FD1C3A}</a:tableStyleId>
              </a:tblPr>
              <a:tblGrid>
                <a:gridCol w="2785754">
                  <a:extLst>
                    <a:ext uri="{9D8B030D-6E8A-4147-A177-3AD203B41FA5}">
                      <a16:colId xmlns:a16="http://schemas.microsoft.com/office/drawing/2014/main" val="833318671"/>
                    </a:ext>
                  </a:extLst>
                </a:gridCol>
                <a:gridCol w="6325621">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1. die Aktivität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ankommen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anrufen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vorbereiten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anfangen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Rectangle 9"/>
          <p:cNvSpPr/>
          <p:nvPr/>
        </p:nvSpPr>
        <p:spPr>
          <a:xfrm>
            <a:off x="1004870" y="1563092"/>
            <a:ext cx="10048240" cy="1323439"/>
          </a:xfrm>
          <a:prstGeom prst="rect">
            <a:avLst/>
          </a:prstGeom>
        </p:spPr>
        <p:txBody>
          <a:bodyPr wrap="square">
            <a:spAutoFit/>
          </a:bodyPr>
          <a:lstStyle/>
          <a:p>
            <a:r>
              <a:rPr lang="en-US" sz="2000" b="1">
                <a:solidFill>
                  <a:srgbClr val="115076"/>
                </a:solidFill>
                <a:latin typeface="Century Gothic (Body)"/>
              </a:rPr>
              <a:t>PART B (COLLOCATION)</a:t>
            </a:r>
            <a:endParaRPr lang="en-GB" sz="2000">
              <a:solidFill>
                <a:srgbClr val="115076"/>
              </a:solidFill>
              <a:latin typeface="Century Gothic (Body)"/>
            </a:endParaRPr>
          </a:p>
          <a:p>
            <a:r>
              <a:rPr lang="en-US" sz="2000">
                <a:solidFill>
                  <a:srgbClr val="115076"/>
                </a:solidFill>
                <a:latin typeface="Century Gothic (Body)"/>
              </a:rPr>
              <a:t> </a:t>
            </a:r>
            <a:endParaRPr lang="en-GB" sz="2000">
              <a:solidFill>
                <a:srgbClr val="115076"/>
              </a:solidFill>
              <a:latin typeface="Century Gothic (Body)"/>
            </a:endParaRPr>
          </a:p>
          <a:p>
            <a:r>
              <a:rPr lang="en-US" sz="2000">
                <a:solidFill>
                  <a:srgbClr val="115076"/>
                </a:solidFill>
                <a:latin typeface="Century Gothic (Body)"/>
              </a:rPr>
              <a:t>Put a </a:t>
            </a:r>
            <a:r>
              <a:rPr lang="en-US" sz="2000" b="1">
                <a:solidFill>
                  <a:srgbClr val="115076"/>
                </a:solidFill>
                <a:latin typeface="Century Gothic (Body)"/>
              </a:rPr>
              <a:t>cross (x)</a:t>
            </a:r>
            <a:r>
              <a:rPr lang="en-US" sz="2000">
                <a:solidFill>
                  <a:srgbClr val="115076"/>
                </a:solidFill>
                <a:latin typeface="Century Gothic (Body)"/>
              </a:rPr>
              <a:t> next to </a:t>
            </a:r>
            <a:r>
              <a:rPr lang="en-US" sz="2000" b="1">
                <a:solidFill>
                  <a:srgbClr val="115076"/>
                </a:solidFill>
                <a:latin typeface="Century Gothic (Body)"/>
              </a:rPr>
              <a:t>all words </a:t>
            </a:r>
            <a:r>
              <a:rPr lang="en-US" sz="2000">
                <a:solidFill>
                  <a:srgbClr val="115076"/>
                </a:solidFill>
                <a:latin typeface="Century Gothic (Body)"/>
              </a:rPr>
              <a:t>that could appear </a:t>
            </a:r>
            <a:r>
              <a:rPr lang="en-US" sz="2000" b="1">
                <a:solidFill>
                  <a:srgbClr val="115076"/>
                </a:solidFill>
                <a:latin typeface="Century Gothic (Body)"/>
              </a:rPr>
              <a:t>beside the word in bold</a:t>
            </a:r>
            <a:r>
              <a:rPr lang="en-US" sz="2000">
                <a:solidFill>
                  <a:srgbClr val="115076"/>
                </a:solidFill>
                <a:latin typeface="Century Gothic (Body)"/>
              </a:rPr>
              <a:t> in a sentence.</a:t>
            </a:r>
            <a:endParaRPr lang="en-GB" sz="2000">
              <a:solidFill>
                <a:srgbClr val="115076"/>
              </a:solidFill>
              <a:latin typeface="Century Gothic (Body)"/>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TextBox 5"/>
          <p:cNvSpPr txBox="1"/>
          <p:nvPr/>
        </p:nvSpPr>
        <p:spPr>
          <a:xfrm>
            <a:off x="10438106" y="5374466"/>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7" name="TextBox 6"/>
          <p:cNvSpPr txBox="1"/>
          <p:nvPr/>
        </p:nvSpPr>
        <p:spPr>
          <a:xfrm>
            <a:off x="10431133" y="3846506"/>
            <a:ext cx="336542"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
        <p:nvSpPr>
          <p:cNvPr id="12" name="TextBox 11"/>
          <p:cNvSpPr txBox="1"/>
          <p:nvPr/>
        </p:nvSpPr>
        <p:spPr>
          <a:xfrm>
            <a:off x="10431133" y="4151043"/>
            <a:ext cx="336542"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Tree>
    <p:extLst>
      <p:ext uri="{BB962C8B-B14F-4D97-AF65-F5344CB8AC3E}">
        <p14:creationId xmlns:p14="http://schemas.microsoft.com/office/powerpoint/2010/main" val="9470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870962934"/>
              </p:ext>
            </p:extLst>
          </p:nvPr>
        </p:nvGraphicFramePr>
        <p:xfrm>
          <a:off x="1169795" y="4825978"/>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2) </a:t>
                      </a:r>
                      <a:r>
                        <a:rPr lang="en-GB" sz="2000" b="0">
                          <a:solidFill>
                            <a:srgbClr val="104F75"/>
                          </a:solidFill>
                          <a:effectLst/>
                        </a:rPr>
                        <a:t>die Firma</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kosten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bald</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der Baum</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der Beruf</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15092430"/>
              </p:ext>
            </p:extLst>
          </p:nvPr>
        </p:nvGraphicFramePr>
        <p:xfrm>
          <a:off x="1160604" y="3313435"/>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1) früher</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billig</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die Geschichte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anschauen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die Wahrheit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Rectangle 9"/>
          <p:cNvSpPr/>
          <p:nvPr/>
        </p:nvSpPr>
        <p:spPr>
          <a:xfrm>
            <a:off x="1004870" y="1403246"/>
            <a:ext cx="10048240" cy="1631216"/>
          </a:xfrm>
          <a:prstGeom prst="rect">
            <a:avLst/>
          </a:prstGeom>
        </p:spPr>
        <p:txBody>
          <a:bodyPr wrap="square">
            <a:spAutoFit/>
          </a:bodyPr>
          <a:lstStyle/>
          <a:p>
            <a:r>
              <a:rPr lang="en-US" sz="2000" b="1">
                <a:solidFill>
                  <a:srgbClr val="115076"/>
                </a:solidFill>
              </a:rPr>
              <a:t>PART C (ASSOCIATION)</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Put a </a:t>
            </a:r>
            <a:r>
              <a:rPr lang="en-US" sz="2000" b="1">
                <a:solidFill>
                  <a:srgbClr val="115076"/>
                </a:solidFill>
              </a:rPr>
              <a:t>cross (x)</a:t>
            </a:r>
            <a:r>
              <a:rPr lang="en-US" sz="2000">
                <a:solidFill>
                  <a:srgbClr val="115076"/>
                </a:solidFill>
              </a:rPr>
              <a:t> next to the </a:t>
            </a:r>
            <a:r>
              <a:rPr lang="en-US" sz="2000" b="1">
                <a:solidFill>
                  <a:srgbClr val="115076"/>
                </a:solidFill>
              </a:rPr>
              <a:t>one word</a:t>
            </a:r>
            <a:r>
              <a:rPr lang="en-US" sz="2000">
                <a:solidFill>
                  <a:srgbClr val="115076"/>
                </a:solidFill>
              </a:rPr>
              <a:t> with the </a:t>
            </a:r>
            <a:r>
              <a:rPr lang="en-GB" sz="2000" b="1">
                <a:solidFill>
                  <a:srgbClr val="115076"/>
                </a:solidFill>
              </a:rPr>
              <a:t>closest related meaning</a:t>
            </a:r>
            <a:r>
              <a:rPr lang="en-GB" sz="2000">
                <a:solidFill>
                  <a:srgbClr val="115076"/>
                </a:solidFill>
              </a:rPr>
              <a:t> to the </a:t>
            </a:r>
            <a:r>
              <a:rPr lang="en-GB" sz="2000" b="1">
                <a:solidFill>
                  <a:srgbClr val="115076"/>
                </a:solidFill>
              </a:rPr>
              <a:t>word in bold.</a:t>
            </a:r>
            <a:endParaRPr lang="en-GB" sz="2000">
              <a:solidFill>
                <a:srgbClr val="115076"/>
              </a:solidFill>
            </a:endParaRPr>
          </a:p>
          <a:p>
            <a:r>
              <a:rPr lang="en-GB" sz="2000" b="1">
                <a:solidFill>
                  <a:srgbClr val="115076"/>
                </a:solidFill>
              </a:rPr>
              <a:t> </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TextBox 5"/>
          <p:cNvSpPr txBox="1"/>
          <p:nvPr/>
        </p:nvSpPr>
        <p:spPr>
          <a:xfrm>
            <a:off x="10432535" y="5639658"/>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7" name="TextBox 6"/>
          <p:cNvSpPr txBox="1"/>
          <p:nvPr/>
        </p:nvSpPr>
        <p:spPr>
          <a:xfrm>
            <a:off x="10432535" y="3502391"/>
            <a:ext cx="363236" cy="461665"/>
          </a:xfrm>
          <a:prstGeom prst="rect">
            <a:avLst/>
          </a:prstGeom>
          <a:noFill/>
        </p:spPr>
        <p:txBody>
          <a:bodyPr wrap="square" rtlCol="0">
            <a:spAutoFit/>
          </a:bodyPr>
          <a:lstStyle/>
          <a:p>
            <a:pPr algn="l"/>
            <a:r>
              <a:rPr lang="en-GB" sz="2400" dirty="0">
                <a:solidFill>
                  <a:srgbClr val="104F75"/>
                </a:solidFill>
              </a:rPr>
              <a:t>x</a:t>
            </a:r>
          </a:p>
        </p:txBody>
      </p:sp>
    </p:spTree>
    <p:extLst>
      <p:ext uri="{BB962C8B-B14F-4D97-AF65-F5344CB8AC3E}">
        <p14:creationId xmlns:p14="http://schemas.microsoft.com/office/powerpoint/2010/main" val="36303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04870" y="3034462"/>
          <a:ext cx="9625029" cy="2566237"/>
        </p:xfrm>
        <a:graphic>
          <a:graphicData uri="http://schemas.openxmlformats.org/drawingml/2006/table">
            <a:tbl>
              <a:tblPr firstRow="1" firstCol="1" bandRow="1">
                <a:tableStyleId>{5C22544A-7EE6-4342-B048-85BDC9FD1C3A}</a:tableStyleId>
              </a:tblPr>
              <a:tblGrid>
                <a:gridCol w="491620">
                  <a:extLst>
                    <a:ext uri="{9D8B030D-6E8A-4147-A177-3AD203B41FA5}">
                      <a16:colId xmlns:a16="http://schemas.microsoft.com/office/drawing/2014/main" val="2987629568"/>
                    </a:ext>
                  </a:extLst>
                </a:gridCol>
                <a:gridCol w="2042459">
                  <a:extLst>
                    <a:ext uri="{9D8B030D-6E8A-4147-A177-3AD203B41FA5}">
                      <a16:colId xmlns:a16="http://schemas.microsoft.com/office/drawing/2014/main" val="793496186"/>
                    </a:ext>
                  </a:extLst>
                </a:gridCol>
                <a:gridCol w="1901229">
                  <a:extLst>
                    <a:ext uri="{9D8B030D-6E8A-4147-A177-3AD203B41FA5}">
                      <a16:colId xmlns:a16="http://schemas.microsoft.com/office/drawing/2014/main" val="938103180"/>
                    </a:ext>
                  </a:extLst>
                </a:gridCol>
                <a:gridCol w="1773408">
                  <a:extLst>
                    <a:ext uri="{9D8B030D-6E8A-4147-A177-3AD203B41FA5}">
                      <a16:colId xmlns:a16="http://schemas.microsoft.com/office/drawing/2014/main" val="2390777630"/>
                    </a:ext>
                  </a:extLst>
                </a:gridCol>
                <a:gridCol w="1861006">
                  <a:extLst>
                    <a:ext uri="{9D8B030D-6E8A-4147-A177-3AD203B41FA5}">
                      <a16:colId xmlns:a16="http://schemas.microsoft.com/office/drawing/2014/main" val="1983527474"/>
                    </a:ext>
                  </a:extLst>
                </a:gridCol>
                <a:gridCol w="1555307">
                  <a:extLst>
                    <a:ext uri="{9D8B030D-6E8A-4147-A177-3AD203B41FA5}">
                      <a16:colId xmlns:a16="http://schemas.microsoft.com/office/drawing/2014/main" val="3172587629"/>
                    </a:ext>
                  </a:extLst>
                </a:gridCol>
              </a:tblGrid>
              <a:tr h="550226">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das Gemüse</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der Raum</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die Stunde</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der Fehler</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281477"/>
                  </a:ext>
                </a:extLst>
              </a:tr>
              <a:tr h="732019">
                <a:tc>
                  <a:txBody>
                    <a:bodyPr/>
                    <a:lstStyle/>
                    <a:p>
                      <a:pPr algn="ctr">
                        <a:lnSpc>
                          <a:spcPct val="150000"/>
                        </a:lnSpc>
                        <a:spcAft>
                          <a:spcPts val="0"/>
                        </a:spcAft>
                      </a:pPr>
                      <a:r>
                        <a:rPr lang="fr-FR"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fr-FR" sz="2000" b="1">
                          <a:solidFill>
                            <a:srgbClr val="115076"/>
                          </a:solidFill>
                          <a:effectLst/>
                        </a:rPr>
                        <a:t>Essen</a:t>
                      </a:r>
                      <a:endPar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994690"/>
                  </a:ext>
                </a:extLst>
              </a:tr>
              <a:tr h="551973">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2000" b="1">
                          <a:solidFill>
                            <a:srgbClr val="115076"/>
                          </a:solidFill>
                          <a:effectLst/>
                        </a:rPr>
                        <a:t> </a:t>
                      </a:r>
                      <a:endPar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das Auto</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latin typeface="+mn-lt"/>
                          <a:ea typeface="+mn-ea"/>
                          <a:cs typeface="+mn-cs"/>
                        </a:rPr>
                        <a:t>der</a:t>
                      </a:r>
                      <a:r>
                        <a:rPr lang="fr-FR" sz="2000" b="0" baseline="0">
                          <a:solidFill>
                            <a:srgbClr val="115076"/>
                          </a:solidFill>
                          <a:effectLst/>
                          <a:latin typeface="+mn-lt"/>
                          <a:ea typeface="+mn-ea"/>
                          <a:cs typeface="+mn-cs"/>
                        </a:rPr>
                        <a:t> Brief</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die Bank</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die Tour</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978882"/>
                  </a:ext>
                </a:extLst>
              </a:tr>
              <a:tr h="732019">
                <a:tc>
                  <a:txBody>
                    <a:bodyPr/>
                    <a:lstStyle/>
                    <a:p>
                      <a:pPr algn="ctr">
                        <a:lnSpc>
                          <a:spcPct val="150000"/>
                        </a:lnSpc>
                        <a:spcAft>
                          <a:spcPts val="0"/>
                        </a:spcAft>
                      </a:pPr>
                      <a:r>
                        <a:rPr lang="fr-FR"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fr-FR" sz="2000" b="1">
                          <a:solidFill>
                            <a:srgbClr val="115076"/>
                          </a:solidFill>
                          <a:effectLst/>
                        </a:rPr>
                        <a:t>Reise</a:t>
                      </a:r>
                      <a:endPar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336229"/>
                  </a:ext>
                </a:extLst>
              </a:tr>
            </a:tbl>
          </a:graphicData>
        </a:graphic>
      </p:graphicFrame>
      <p:sp>
        <p:nvSpPr>
          <p:cNvPr id="10" name="Rectangle 9"/>
          <p:cNvSpPr/>
          <p:nvPr/>
        </p:nvSpPr>
        <p:spPr>
          <a:xfrm>
            <a:off x="1004870" y="1403246"/>
            <a:ext cx="10048240" cy="1631216"/>
          </a:xfrm>
          <a:prstGeom prst="rect">
            <a:avLst/>
          </a:prstGeom>
        </p:spPr>
        <p:txBody>
          <a:bodyPr wrap="square">
            <a:spAutoFit/>
          </a:bodyPr>
          <a:lstStyle/>
          <a:p>
            <a:r>
              <a:rPr lang="en-US" sz="2000" b="1">
                <a:solidFill>
                  <a:srgbClr val="115076"/>
                </a:solidFill>
              </a:rPr>
              <a:t>PART D (CATEGORIES)</a:t>
            </a:r>
            <a:endParaRPr lang="en-GB" sz="2000">
              <a:solidFill>
                <a:srgbClr val="115076"/>
              </a:solidFill>
            </a:endParaRPr>
          </a:p>
          <a:p>
            <a:r>
              <a:rPr lang="en-GB" sz="2000">
                <a:solidFill>
                  <a:srgbClr val="115076"/>
                </a:solidFill>
              </a:rPr>
              <a:t> </a:t>
            </a:r>
          </a:p>
          <a:p>
            <a:r>
              <a:rPr lang="en-GB" sz="2000">
                <a:solidFill>
                  <a:srgbClr val="115076"/>
                </a:solidFill>
              </a:rPr>
              <a:t>Put a </a:t>
            </a:r>
            <a:r>
              <a:rPr lang="en-GB" sz="2000" b="1">
                <a:solidFill>
                  <a:srgbClr val="115076"/>
                </a:solidFill>
              </a:rPr>
              <a:t>cross (x)</a:t>
            </a:r>
            <a:r>
              <a:rPr lang="en-GB" sz="2000">
                <a:solidFill>
                  <a:srgbClr val="115076"/>
                </a:solidFill>
              </a:rPr>
              <a:t> under the word that is the </a:t>
            </a:r>
            <a:r>
              <a:rPr lang="en-GB" sz="2000" b="1">
                <a:solidFill>
                  <a:srgbClr val="115076"/>
                </a:solidFill>
              </a:rPr>
              <a:t>best example</a:t>
            </a:r>
            <a:r>
              <a:rPr lang="en-GB" sz="2000">
                <a:solidFill>
                  <a:srgbClr val="115076"/>
                </a:solidFill>
              </a:rPr>
              <a:t> of the </a:t>
            </a:r>
            <a:r>
              <a:rPr lang="en-GB" sz="2000" b="1">
                <a:solidFill>
                  <a:srgbClr val="115076"/>
                </a:solidFill>
              </a:rPr>
              <a:t>category</a:t>
            </a:r>
            <a:r>
              <a:rPr lang="en-GB" sz="2000">
                <a:solidFill>
                  <a:srgbClr val="115076"/>
                </a:solidFill>
              </a:rPr>
              <a:t> </a:t>
            </a:r>
            <a:r>
              <a:rPr lang="en-GB" sz="2000" b="1">
                <a:solidFill>
                  <a:srgbClr val="115076"/>
                </a:solidFill>
              </a:rPr>
              <a:t>on the left</a:t>
            </a:r>
            <a:r>
              <a:rPr lang="en-GB" sz="2000">
                <a:solidFill>
                  <a:srgbClr val="115076"/>
                </a:solidFill>
              </a:rPr>
              <a:t>. </a:t>
            </a:r>
          </a:p>
          <a:p>
            <a:r>
              <a:rPr lang="en-US" sz="2000">
                <a:solidFill>
                  <a:srgbClr val="115076"/>
                </a:solidFill>
              </a:rPr>
              <a:t> </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Rectangle 1"/>
          <p:cNvSpPr>
            <a:spLocks noChangeArrowheads="1"/>
          </p:cNvSpPr>
          <p:nvPr/>
        </p:nvSpPr>
        <p:spPr bwMode="auto">
          <a:xfrm>
            <a:off x="2091174" y="3302599"/>
            <a:ext cx="260036" cy="112843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endParaRPr lang="en-GB">
              <a:solidFill>
                <a:srgbClr val="115076"/>
              </a:solidFill>
            </a:endParaRPr>
          </a:p>
        </p:txBody>
      </p:sp>
      <p:sp>
        <p:nvSpPr>
          <p:cNvPr id="13" name="TextBox 12"/>
          <p:cNvSpPr txBox="1"/>
          <p:nvPr/>
        </p:nvSpPr>
        <p:spPr>
          <a:xfrm>
            <a:off x="4331219" y="3692386"/>
            <a:ext cx="363236"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14" name="TextBox 13"/>
          <p:cNvSpPr txBox="1"/>
          <p:nvPr/>
        </p:nvSpPr>
        <p:spPr>
          <a:xfrm>
            <a:off x="9701187" y="4977023"/>
            <a:ext cx="363236"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Tree>
    <p:extLst>
      <p:ext uri="{BB962C8B-B14F-4D97-AF65-F5344CB8AC3E}">
        <p14:creationId xmlns:p14="http://schemas.microsoft.com/office/powerpoint/2010/main" val="3999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418194" y="1917800"/>
            <a:ext cx="10994873"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a:solidFill>
                  <a:srgbClr val="115076"/>
                </a:solidFill>
              </a:rPr>
              <a:t>This part of the test will take around </a:t>
            </a:r>
            <a:r>
              <a:rPr lang="en-GB" sz="2000" b="1">
                <a:solidFill>
                  <a:srgbClr val="115076"/>
                </a:solidFill>
              </a:rPr>
              <a:t>10 minutes.</a:t>
            </a:r>
            <a:endParaRPr lang="en-GB" sz="2000">
              <a:solidFill>
                <a:srgbClr val="115076"/>
              </a:solidFill>
            </a:endParaRPr>
          </a:p>
          <a:p>
            <a:r>
              <a:rPr lang="en-GB" sz="2000">
                <a:solidFill>
                  <a:srgbClr val="115076"/>
                </a:solidFill>
              </a:rPr>
              <a:t> </a:t>
            </a:r>
          </a:p>
          <a:p>
            <a:r>
              <a:rPr lang="en-GB" sz="2000" b="1">
                <a:solidFill>
                  <a:srgbClr val="115076"/>
                </a:solidFill>
              </a:rPr>
              <a:t>PART A (COMPARATIVE ADJECTIVES)</a:t>
            </a:r>
            <a:endParaRPr lang="en-GB" sz="2000">
              <a:solidFill>
                <a:srgbClr val="115076"/>
              </a:solidFill>
            </a:endParaRPr>
          </a:p>
          <a:p>
            <a:endParaRPr lang="en-GB" sz="2000" b="1">
              <a:solidFill>
                <a:srgbClr val="115076"/>
              </a:solidFill>
            </a:endParaRPr>
          </a:p>
          <a:p>
            <a:r>
              <a:rPr lang="en-US" sz="2000">
                <a:solidFill>
                  <a:srgbClr val="115076"/>
                </a:solidFill>
              </a:rPr>
              <a:t>Put a </a:t>
            </a:r>
            <a:r>
              <a:rPr lang="en-US" sz="2000" b="1">
                <a:solidFill>
                  <a:srgbClr val="115076"/>
                </a:solidFill>
              </a:rPr>
              <a:t>cross (x)</a:t>
            </a:r>
            <a:r>
              <a:rPr lang="en-US" sz="2000">
                <a:solidFill>
                  <a:srgbClr val="115076"/>
                </a:solidFill>
              </a:rPr>
              <a:t> next to the </a:t>
            </a:r>
            <a:r>
              <a:rPr lang="en-US" sz="2000" b="1">
                <a:solidFill>
                  <a:srgbClr val="115076"/>
                </a:solidFill>
              </a:rPr>
              <a:t>form of the adjective</a:t>
            </a:r>
            <a:r>
              <a:rPr lang="en-US" sz="2000">
                <a:solidFill>
                  <a:srgbClr val="115076"/>
                </a:solidFill>
              </a:rPr>
              <a:t> that completes the sentence.</a:t>
            </a:r>
          </a:p>
          <a:p>
            <a:r>
              <a:rPr lang="en-US" sz="2000">
                <a:solidFill>
                  <a:srgbClr val="115076"/>
                </a:solidFill>
              </a:rPr>
              <a:t> </a:t>
            </a:r>
            <a:endParaRPr lang="en-GB" sz="2000">
              <a:solidFill>
                <a:srgbClr val="115076"/>
              </a:solidFill>
            </a:endParaRPr>
          </a:p>
          <a:p>
            <a:r>
              <a:rPr lang="de-DE" sz="2000">
                <a:solidFill>
                  <a:srgbClr val="115076"/>
                </a:solidFill>
              </a:rPr>
              <a:t>1. Das Fahrrad ist ________ als das Auto.	</a:t>
            </a:r>
            <a:r>
              <a:rPr lang="zh-CN" altLang="en-US" sz="2000">
                <a:solidFill>
                  <a:srgbClr val="115076"/>
                </a:solidFill>
              </a:rPr>
              <a:t>☐</a:t>
            </a:r>
            <a:r>
              <a:rPr lang="de-DE" sz="2000">
                <a:solidFill>
                  <a:srgbClr val="115076"/>
                </a:solidFill>
              </a:rPr>
              <a:t>  langsamer		☐ so langsam</a:t>
            </a:r>
          </a:p>
          <a:p>
            <a:endParaRPr lang="en-GB" sz="2000">
              <a:solidFill>
                <a:srgbClr val="115076"/>
              </a:solidFill>
            </a:endParaRPr>
          </a:p>
          <a:p>
            <a:r>
              <a:rPr lang="de-DE" sz="2000">
                <a:solidFill>
                  <a:srgbClr val="115076"/>
                </a:solidFill>
              </a:rPr>
              <a:t>2. Die Arbeit ist ________ wie der Spa</a:t>
            </a:r>
            <a:r>
              <a:rPr lang="de-DE" sz="2000">
                <a:solidFill>
                  <a:srgbClr val="115076"/>
                </a:solidFill>
                <a:latin typeface="Calibri" panose="020F0502020204030204" pitchFamily="34" charset="0"/>
                <a:cs typeface="Calibri" panose="020F0502020204030204" pitchFamily="34" charset="0"/>
              </a:rPr>
              <a:t>ß</a:t>
            </a:r>
            <a:r>
              <a:rPr lang="de-DE" sz="2000">
                <a:solidFill>
                  <a:srgbClr val="115076"/>
                </a:solidFill>
              </a:rPr>
              <a:t>!            </a:t>
            </a:r>
            <a:r>
              <a:rPr lang="zh-CN" altLang="en-US" sz="2000">
                <a:solidFill>
                  <a:srgbClr val="115076"/>
                </a:solidFill>
              </a:rPr>
              <a:t>☐</a:t>
            </a:r>
            <a:r>
              <a:rPr lang="de-DE" sz="2000">
                <a:solidFill>
                  <a:srgbClr val="115076"/>
                </a:solidFill>
              </a:rPr>
              <a:t>  wichtiger		</a:t>
            </a:r>
            <a:r>
              <a:rPr lang="zh-CN" altLang="en-US" sz="2000">
                <a:solidFill>
                  <a:srgbClr val="115076"/>
                </a:solidFill>
              </a:rPr>
              <a:t>☐</a:t>
            </a:r>
            <a:r>
              <a:rPr lang="de-DE" sz="2000">
                <a:solidFill>
                  <a:srgbClr val="115076"/>
                </a:solidFill>
              </a:rPr>
              <a:t> so wichtig</a:t>
            </a:r>
            <a:endParaRPr lang="en-GB" sz="2000">
              <a:solidFill>
                <a:srgbClr val="115076"/>
              </a:solidFill>
            </a:endParaRPr>
          </a:p>
        </p:txBody>
      </p:sp>
      <p:sp>
        <p:nvSpPr>
          <p:cNvPr id="37" name="TextBox 36"/>
          <p:cNvSpPr txBox="1"/>
          <p:nvPr/>
        </p:nvSpPr>
        <p:spPr>
          <a:xfrm>
            <a:off x="8686336" y="4313326"/>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5942717" y="3704500"/>
            <a:ext cx="363236"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82054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9875031"/>
              </p:ext>
            </p:extLst>
          </p:nvPr>
        </p:nvGraphicFramePr>
        <p:xfrm>
          <a:off x="656877" y="3080120"/>
          <a:ext cx="10717367" cy="1408430"/>
        </p:xfrm>
        <a:graphic>
          <a:graphicData uri="http://schemas.openxmlformats.org/drawingml/2006/table">
            <a:tbl>
              <a:tblPr firstRow="1" firstCol="1" bandRow="1">
                <a:tableStyleId>{5C22544A-7EE6-4342-B048-85BDC9FD1C3A}</a:tableStyleId>
              </a:tblPr>
              <a:tblGrid>
                <a:gridCol w="469170">
                  <a:extLst>
                    <a:ext uri="{9D8B030D-6E8A-4147-A177-3AD203B41FA5}">
                      <a16:colId xmlns:a16="http://schemas.microsoft.com/office/drawing/2014/main" val="4013247006"/>
                    </a:ext>
                  </a:extLst>
                </a:gridCol>
                <a:gridCol w="6318756">
                  <a:extLst>
                    <a:ext uri="{9D8B030D-6E8A-4147-A177-3AD203B41FA5}">
                      <a16:colId xmlns:a16="http://schemas.microsoft.com/office/drawing/2014/main" val="239959332"/>
                    </a:ext>
                  </a:extLst>
                </a:gridCol>
                <a:gridCol w="3929441">
                  <a:extLst>
                    <a:ext uri="{9D8B030D-6E8A-4147-A177-3AD203B41FA5}">
                      <a16:colId xmlns:a16="http://schemas.microsoft.com/office/drawing/2014/main" val="3109266932"/>
                    </a:ext>
                  </a:extLst>
                </a:gridCol>
              </a:tblGrid>
              <a:tr h="517525">
                <a:tc>
                  <a:txBody>
                    <a:bodyPr/>
                    <a:lstStyle/>
                    <a:p>
                      <a:pPr>
                        <a:lnSpc>
                          <a:spcPct val="150000"/>
                        </a:lnSpc>
                        <a:spcAft>
                          <a:spcPts val="0"/>
                        </a:spcAft>
                      </a:pPr>
                      <a:r>
                        <a:rPr lang="de-DE"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latin typeface="+mn-lt"/>
                        </a:rPr>
                        <a:t>Ich</a:t>
                      </a:r>
                      <a:r>
                        <a:rPr lang="de-DE" sz="2000" b="0" baseline="0">
                          <a:solidFill>
                            <a:srgbClr val="115076"/>
                          </a:solidFill>
                          <a:effectLst/>
                          <a:latin typeface="+mn-lt"/>
                        </a:rPr>
                        <a:t> muss das Auto kaufen</a:t>
                      </a:r>
                      <a:r>
                        <a:rPr lang="de-DE" sz="2000" b="0">
                          <a:solidFill>
                            <a:srgbClr val="115076"/>
                          </a:solidFill>
                          <a:effectLst/>
                          <a:latin typeface="+mn-lt"/>
                        </a:rPr>
                        <a:t>, statt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es beschreiben.</a:t>
                      </a:r>
                      <a:endParaRPr lang="en-GB" sz="2000" b="0">
                        <a:solidFill>
                          <a:srgbClr val="115076"/>
                        </a:solidFill>
                        <a:effectLst/>
                        <a:latin typeface="+mn-lt"/>
                      </a:endParaRPr>
                    </a:p>
                    <a:p>
                      <a:pPr>
                        <a:lnSpc>
                          <a:spcPct val="107000"/>
                        </a:lnSpc>
                        <a:spcAft>
                          <a:spcPts val="0"/>
                        </a:spcAft>
                      </a:pPr>
                      <a:r>
                        <a:rPr lang="zh-CN" sz="2000" b="0">
                          <a:solidFill>
                            <a:srgbClr val="115076"/>
                          </a:solidFill>
                          <a:effectLst/>
                          <a:latin typeface="+mn-lt"/>
                        </a:rPr>
                        <a:t>☐</a:t>
                      </a:r>
                      <a:r>
                        <a:rPr lang="de-DE" sz="2000" b="0">
                          <a:solidFill>
                            <a:srgbClr val="115076"/>
                          </a:solidFill>
                          <a:effectLst/>
                          <a:latin typeface="+mn-lt"/>
                        </a:rPr>
                        <a:t> es zu beschreiben.</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92839"/>
                  </a:ext>
                </a:extLst>
              </a:tr>
              <a:tr h="518795">
                <a:tc>
                  <a:txBody>
                    <a:bodyPr/>
                    <a:lstStyle/>
                    <a:p>
                      <a:pPr>
                        <a:lnSpc>
                          <a:spcPct val="107000"/>
                        </a:lnSpc>
                        <a:spcAft>
                          <a:spcPts val="0"/>
                        </a:spcAft>
                      </a:pPr>
                      <a:r>
                        <a:rPr lang="de-DE"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latin typeface="+mn-lt"/>
                        </a:rPr>
                        <a:t>Du darfst im Gesch</a:t>
                      </a:r>
                      <a:r>
                        <a:rPr lang="de-DE" sz="2000" b="0">
                          <a:solidFill>
                            <a:srgbClr val="115076"/>
                          </a:solidFill>
                          <a:effectLst/>
                          <a:latin typeface="+mn-lt"/>
                          <a:cs typeface="Calibri" panose="020F0502020204030204" pitchFamily="34" charset="0"/>
                        </a:rPr>
                        <a:t>äft arbeiten</a:t>
                      </a:r>
                      <a:r>
                        <a:rPr lang="de-DE" sz="2000" b="0">
                          <a:solidFill>
                            <a:srgbClr val="115076"/>
                          </a:solidFill>
                          <a:effectLst/>
                          <a:latin typeface="+mn-lt"/>
                        </a:rPr>
                        <a:t> und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Geld verdienen.</a:t>
                      </a:r>
                      <a:endParaRPr lang="en-GB" sz="2000" b="0">
                        <a:solidFill>
                          <a:srgbClr val="115076"/>
                        </a:solidFill>
                        <a:effectLst/>
                        <a:latin typeface="+mn-lt"/>
                      </a:endParaRPr>
                    </a:p>
                    <a:p>
                      <a:pPr>
                        <a:lnSpc>
                          <a:spcPct val="107000"/>
                        </a:lnSpc>
                        <a:spcAft>
                          <a:spcPts val="0"/>
                        </a:spcAft>
                      </a:pPr>
                      <a:r>
                        <a:rPr lang="zh-CN" altLang="en-US" sz="2000" b="0">
                          <a:solidFill>
                            <a:srgbClr val="115076"/>
                          </a:solidFill>
                          <a:effectLst/>
                          <a:latin typeface="+mn-lt"/>
                        </a:rPr>
                        <a:t>☐ </a:t>
                      </a:r>
                      <a:r>
                        <a:rPr lang="de-DE" sz="2000" b="0">
                          <a:solidFill>
                            <a:srgbClr val="115076"/>
                          </a:solidFill>
                          <a:effectLst/>
                          <a:latin typeface="+mn-lt"/>
                        </a:rPr>
                        <a:t>Geld</a:t>
                      </a:r>
                      <a:r>
                        <a:rPr lang="de-DE" sz="2000" b="0" baseline="0">
                          <a:solidFill>
                            <a:srgbClr val="115076"/>
                          </a:solidFill>
                          <a:effectLst/>
                          <a:latin typeface="+mn-lt"/>
                        </a:rPr>
                        <a:t> zu verdienen</a:t>
                      </a:r>
                      <a:r>
                        <a:rPr lang="de-DE" sz="2000" b="0">
                          <a:solidFill>
                            <a:srgbClr val="115076"/>
                          </a:solidFill>
                          <a:effectLst/>
                          <a:latin typeface="+mn-lt"/>
                        </a:rPr>
                        <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81946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7459578" y="3686072"/>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7460557" y="3372347"/>
            <a:ext cx="310853" cy="461665"/>
          </a:xfrm>
          <a:prstGeom prst="rect">
            <a:avLst/>
          </a:prstGeom>
          <a:noFill/>
        </p:spPr>
        <p:txBody>
          <a:bodyPr wrap="square" rtlCol="0">
            <a:spAutoFit/>
          </a:bodyPr>
          <a:lstStyle/>
          <a:p>
            <a:pPr algn="l"/>
            <a:r>
              <a:rPr lang="en-GB" sz="2400" dirty="0">
                <a:solidFill>
                  <a:srgbClr val="104F75"/>
                </a:solidFill>
              </a:rPr>
              <a:t>x</a:t>
            </a: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Rectangle 1"/>
          <p:cNvSpPr>
            <a:spLocks noChangeArrowheads="1"/>
          </p:cNvSpPr>
          <p:nvPr/>
        </p:nvSpPr>
        <p:spPr bwMode="auto">
          <a:xfrm>
            <a:off x="656877" y="1428536"/>
            <a:ext cx="7721986"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PART B (INFINITIVE CLAUSES)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115076"/>
                </a:solidFill>
                <a:effectLst/>
                <a:ea typeface="SimSun" panose="02010600030101010101" pitchFamily="2" charset="-122"/>
                <a:cs typeface="Times New Roman" panose="02020603050405020304" pitchFamily="18" charset="0"/>
              </a:rPr>
              <a:t>Put a </a:t>
            </a:r>
            <a:r>
              <a:rPr kumimoji="0" lang="en-US"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cross </a:t>
            </a:r>
            <a:r>
              <a:rPr kumimoji="0" lang="en-US" altLang="zh-CN" sz="2000" b="1" i="0" u="none" strike="noStrike" cap="none" normalizeH="0" baseline="0">
                <a:ln>
                  <a:noFill/>
                </a:ln>
                <a:solidFill>
                  <a:srgbClr val="115076"/>
                </a:solidFill>
                <a:effectLst/>
                <a:ea typeface="SimSun" panose="02010600030101010101" pitchFamily="2" charset="-122"/>
                <a:cs typeface="Helvetica" panose="020B0604020202020204" pitchFamily="34" charset="0"/>
              </a:rPr>
              <a:t>(x)</a:t>
            </a:r>
            <a:r>
              <a:rPr kumimoji="0" lang="en-US" altLang="zh-CN" sz="2000" b="0" i="0" u="none" strike="noStrike" cap="none" normalizeH="0" baseline="0">
                <a:ln>
                  <a:noFill/>
                </a:ln>
                <a:solidFill>
                  <a:srgbClr val="115076"/>
                </a:solidFill>
                <a:effectLst/>
                <a:ea typeface="SimSun" panose="02010600030101010101" pitchFamily="2" charset="-122"/>
                <a:cs typeface="Helvetica" panose="020B0604020202020204" pitchFamily="34" charset="0"/>
              </a:rPr>
              <a:t> next to the correct ending for each sentence.</a:t>
            </a: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endParaRPr>
          </a:p>
        </p:txBody>
      </p:sp>
    </p:spTree>
    <p:extLst>
      <p:ext uri="{BB962C8B-B14F-4D97-AF65-F5344CB8AC3E}">
        <p14:creationId xmlns:p14="http://schemas.microsoft.com/office/powerpoint/2010/main" val="37791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8283153"/>
              </p:ext>
            </p:extLst>
          </p:nvPr>
        </p:nvGraphicFramePr>
        <p:xfrm>
          <a:off x="99325" y="3080120"/>
          <a:ext cx="11770079" cy="1408430"/>
        </p:xfrm>
        <a:graphic>
          <a:graphicData uri="http://schemas.openxmlformats.org/drawingml/2006/table">
            <a:tbl>
              <a:tblPr firstRow="1" firstCol="1" bandRow="1">
                <a:tableStyleId>{5C22544A-7EE6-4342-B048-85BDC9FD1C3A}</a:tableStyleId>
              </a:tblPr>
              <a:tblGrid>
                <a:gridCol w="510478">
                  <a:extLst>
                    <a:ext uri="{9D8B030D-6E8A-4147-A177-3AD203B41FA5}">
                      <a16:colId xmlns:a16="http://schemas.microsoft.com/office/drawing/2014/main" val="4013247006"/>
                    </a:ext>
                  </a:extLst>
                </a:gridCol>
                <a:gridCol w="5783982">
                  <a:extLst>
                    <a:ext uri="{9D8B030D-6E8A-4147-A177-3AD203B41FA5}">
                      <a16:colId xmlns:a16="http://schemas.microsoft.com/office/drawing/2014/main" val="239959332"/>
                    </a:ext>
                  </a:extLst>
                </a:gridCol>
                <a:gridCol w="5475619">
                  <a:extLst>
                    <a:ext uri="{9D8B030D-6E8A-4147-A177-3AD203B41FA5}">
                      <a16:colId xmlns:a16="http://schemas.microsoft.com/office/drawing/2014/main" val="3109266932"/>
                    </a:ext>
                  </a:extLst>
                </a:gridCol>
              </a:tblGrid>
              <a:tr h="517525">
                <a:tc>
                  <a:txBody>
                    <a:bodyPr/>
                    <a:lstStyle/>
                    <a:p>
                      <a:pPr>
                        <a:lnSpc>
                          <a:spcPct val="150000"/>
                        </a:lnSpc>
                        <a:spcAft>
                          <a:spcPts val="0"/>
                        </a:spcAft>
                      </a:pPr>
                      <a:r>
                        <a:rPr lang="de-DE"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latin typeface="+mn-lt"/>
                        </a:rPr>
                        <a:t>Vor einem Jahr habe ich in</a:t>
                      </a:r>
                      <a:r>
                        <a:rPr lang="de-DE" sz="2000" b="0" baseline="0">
                          <a:solidFill>
                            <a:srgbClr val="115076"/>
                          </a:solidFill>
                          <a:effectLst/>
                          <a:latin typeface="+mn-lt"/>
                        </a:rPr>
                        <a:t> der Stadt gewohnt.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dirty="0">
                          <a:solidFill>
                            <a:srgbClr val="115076"/>
                          </a:solidFill>
                          <a:effectLst/>
                          <a:latin typeface="+mn-lt"/>
                        </a:rPr>
                        <a:t>☐</a:t>
                      </a:r>
                      <a:r>
                        <a:rPr lang="de-DE" sz="2000" b="0" dirty="0">
                          <a:solidFill>
                            <a:srgbClr val="115076"/>
                          </a:solidFill>
                          <a:effectLst/>
                          <a:latin typeface="+mn-lt"/>
                        </a:rPr>
                        <a:t> </a:t>
                      </a:r>
                      <a:r>
                        <a:rPr lang="en-GB" sz="2000" b="0" dirty="0">
                          <a:solidFill>
                            <a:srgbClr val="115076"/>
                          </a:solidFill>
                          <a:effectLst/>
                          <a:latin typeface="+mn-lt"/>
                        </a:rPr>
                        <a:t>I have been living in town for a year.</a:t>
                      </a:r>
                    </a:p>
                    <a:p>
                      <a:pPr>
                        <a:lnSpc>
                          <a:spcPct val="107000"/>
                        </a:lnSpc>
                        <a:spcAft>
                          <a:spcPts val="0"/>
                        </a:spcAft>
                      </a:pPr>
                      <a:r>
                        <a:rPr lang="zh-CN" sz="2000" b="0" dirty="0">
                          <a:solidFill>
                            <a:srgbClr val="115076"/>
                          </a:solidFill>
                          <a:effectLst/>
                          <a:latin typeface="+mn-lt"/>
                        </a:rPr>
                        <a:t>☐</a:t>
                      </a:r>
                      <a:r>
                        <a:rPr lang="en-GB" altLang="zh-CN" sz="2000" b="0" baseline="0" dirty="0">
                          <a:solidFill>
                            <a:srgbClr val="115076"/>
                          </a:solidFill>
                          <a:effectLst/>
                          <a:latin typeface="+mn-lt"/>
                        </a:rPr>
                        <a:t> I lived in town a year ago.</a:t>
                      </a:r>
                      <a:endParaRPr lang="en-GB" sz="2000" b="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92839"/>
                  </a:ext>
                </a:extLst>
              </a:tr>
              <a:tr h="518795">
                <a:tc>
                  <a:txBody>
                    <a:bodyPr/>
                    <a:lstStyle/>
                    <a:p>
                      <a:pPr>
                        <a:lnSpc>
                          <a:spcPct val="107000"/>
                        </a:lnSpc>
                        <a:spcAft>
                          <a:spcPts val="0"/>
                        </a:spcAft>
                      </a:pPr>
                      <a:r>
                        <a:rPr lang="de-DE"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latin typeface="+mn-lt"/>
                        </a:rPr>
                        <a:t>Wir haben </a:t>
                      </a:r>
                      <a:r>
                        <a:rPr lang="de-DE" sz="2000" b="0" baseline="0">
                          <a:solidFill>
                            <a:srgbClr val="115076"/>
                          </a:solidFill>
                          <a:effectLst/>
                          <a:latin typeface="+mn-lt"/>
                        </a:rPr>
                        <a:t>das Haus </a:t>
                      </a:r>
                      <a:r>
                        <a:rPr lang="de-DE" sz="2000" b="0">
                          <a:solidFill>
                            <a:srgbClr val="115076"/>
                          </a:solidFill>
                          <a:effectLst/>
                          <a:latin typeface="+mn-lt"/>
                        </a:rPr>
                        <a:t>seit zwei</a:t>
                      </a:r>
                      <a:r>
                        <a:rPr lang="de-DE" sz="2000" b="0" baseline="0">
                          <a:solidFill>
                            <a:srgbClr val="115076"/>
                          </a:solidFill>
                          <a:effectLst/>
                          <a:latin typeface="+mn-lt"/>
                        </a:rPr>
                        <a:t> Monaten.</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dirty="0">
                          <a:solidFill>
                            <a:srgbClr val="115076"/>
                          </a:solidFill>
                          <a:effectLst/>
                          <a:latin typeface="+mn-lt"/>
                        </a:rPr>
                        <a:t>☐</a:t>
                      </a:r>
                      <a:r>
                        <a:rPr lang="de-DE" sz="2000" b="0" dirty="0">
                          <a:solidFill>
                            <a:srgbClr val="115076"/>
                          </a:solidFill>
                          <a:effectLst/>
                          <a:latin typeface="+mn-lt"/>
                        </a:rPr>
                        <a:t> </a:t>
                      </a:r>
                      <a:r>
                        <a:rPr lang="en-GB" sz="2000" b="0" dirty="0">
                          <a:solidFill>
                            <a:srgbClr val="115076"/>
                          </a:solidFill>
                          <a:effectLst/>
                          <a:latin typeface="+mn-lt"/>
                        </a:rPr>
                        <a:t>We have</a:t>
                      </a:r>
                      <a:r>
                        <a:rPr lang="en-GB" sz="2000" b="0" baseline="0" dirty="0">
                          <a:solidFill>
                            <a:srgbClr val="115076"/>
                          </a:solidFill>
                          <a:effectLst/>
                          <a:latin typeface="+mn-lt"/>
                        </a:rPr>
                        <a:t> had the house for two months.</a:t>
                      </a:r>
                      <a:endParaRPr lang="en-GB" sz="2000" b="0" dirty="0">
                        <a:solidFill>
                          <a:srgbClr val="115076"/>
                        </a:solidFill>
                        <a:effectLst/>
                        <a:latin typeface="+mn-lt"/>
                      </a:endParaRPr>
                    </a:p>
                    <a:p>
                      <a:pPr>
                        <a:lnSpc>
                          <a:spcPct val="107000"/>
                        </a:lnSpc>
                        <a:spcAft>
                          <a:spcPts val="0"/>
                        </a:spcAft>
                      </a:pPr>
                      <a:r>
                        <a:rPr lang="zh-CN" sz="2000" b="0" dirty="0">
                          <a:solidFill>
                            <a:srgbClr val="115076"/>
                          </a:solidFill>
                          <a:effectLst/>
                          <a:latin typeface="+mn-lt"/>
                        </a:rPr>
                        <a:t>☐</a:t>
                      </a:r>
                      <a:r>
                        <a:rPr lang="de-DE" altLang="zh-CN" sz="2000" b="0" baseline="0" dirty="0">
                          <a:solidFill>
                            <a:srgbClr val="115076"/>
                          </a:solidFill>
                          <a:effectLst/>
                          <a:latin typeface="+mn-lt"/>
                        </a:rPr>
                        <a:t> We had the house two months ago.</a:t>
                      </a:r>
                      <a:endParaRPr lang="en-GB" sz="2000" b="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81946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6406762" y="3664574"/>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6406762" y="3372347"/>
            <a:ext cx="310853" cy="461665"/>
          </a:xfrm>
          <a:prstGeom prst="rect">
            <a:avLst/>
          </a:prstGeom>
          <a:noFill/>
        </p:spPr>
        <p:txBody>
          <a:bodyPr wrap="square" rtlCol="0">
            <a:spAutoFit/>
          </a:bodyPr>
          <a:lstStyle/>
          <a:p>
            <a:pPr algn="l"/>
            <a:r>
              <a:rPr lang="en-GB" sz="2400" dirty="0">
                <a:solidFill>
                  <a:srgbClr val="104F75"/>
                </a:solidFill>
              </a:rPr>
              <a:t>x</a:t>
            </a: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Rectangle 1"/>
          <p:cNvSpPr>
            <a:spLocks noChangeArrowheads="1"/>
          </p:cNvSpPr>
          <p:nvPr/>
        </p:nvSpPr>
        <p:spPr bwMode="auto">
          <a:xfrm>
            <a:off x="656877" y="1582425"/>
            <a:ext cx="9022022"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GB" sz="2000" b="1">
                <a:solidFill>
                  <a:srgbClr val="115076"/>
                </a:solidFill>
              </a:rPr>
              <a:t>PART C (TEMPORAL PREPOSITIONS</a:t>
            </a:r>
            <a:r>
              <a:rPr lang="en-GB" sz="2000">
                <a:solidFill>
                  <a:srgbClr val="115076"/>
                </a:solidFill>
              </a:rPr>
              <a:t> </a:t>
            </a:r>
            <a:r>
              <a:rPr lang="en-GB" sz="2000" b="1">
                <a:solidFill>
                  <a:srgbClr val="115076"/>
                </a:solidFill>
              </a:rPr>
              <a:t>)</a:t>
            </a:r>
          </a:p>
          <a:p>
            <a:endParaRPr lang="en-GB" sz="2000">
              <a:solidFill>
                <a:srgbClr val="115076"/>
              </a:solidFill>
            </a:endParaRPr>
          </a:p>
          <a:p>
            <a:r>
              <a:rPr lang="en-US" sz="2000">
                <a:solidFill>
                  <a:srgbClr val="115076"/>
                </a:solidFill>
              </a:rPr>
              <a:t>Put a </a:t>
            </a:r>
            <a:r>
              <a:rPr lang="en-US" sz="2000" b="1">
                <a:solidFill>
                  <a:srgbClr val="115076"/>
                </a:solidFill>
              </a:rPr>
              <a:t>cross (x)</a:t>
            </a:r>
            <a:r>
              <a:rPr lang="en-US" sz="2000">
                <a:solidFill>
                  <a:srgbClr val="115076"/>
                </a:solidFill>
              </a:rPr>
              <a:t> next to </a:t>
            </a:r>
            <a:r>
              <a:rPr lang="en-GB" sz="2000">
                <a:solidFill>
                  <a:srgbClr val="115076"/>
                </a:solidFill>
              </a:rPr>
              <a:t>the correct English translation for each sentence.</a:t>
            </a:r>
          </a:p>
        </p:txBody>
      </p:sp>
    </p:spTree>
    <p:extLst>
      <p:ext uri="{BB962C8B-B14F-4D97-AF65-F5344CB8AC3E}">
        <p14:creationId xmlns:p14="http://schemas.microsoft.com/office/powerpoint/2010/main" val="39551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6273755"/>
              </p:ext>
            </p:extLst>
          </p:nvPr>
        </p:nvGraphicFramePr>
        <p:xfrm>
          <a:off x="1828800" y="3124724"/>
          <a:ext cx="6043961" cy="1408430"/>
        </p:xfrm>
        <a:graphic>
          <a:graphicData uri="http://schemas.openxmlformats.org/drawingml/2006/table">
            <a:tbl>
              <a:tblPr firstRow="1" firstCol="1" bandRow="1">
                <a:tableStyleId>{5C22544A-7EE6-4342-B048-85BDC9FD1C3A}</a:tableStyleId>
              </a:tblPr>
              <a:tblGrid>
                <a:gridCol w="680877">
                  <a:extLst>
                    <a:ext uri="{9D8B030D-6E8A-4147-A177-3AD203B41FA5}">
                      <a16:colId xmlns:a16="http://schemas.microsoft.com/office/drawing/2014/main" val="4013247006"/>
                    </a:ext>
                  </a:extLst>
                </a:gridCol>
                <a:gridCol w="5363084">
                  <a:extLst>
                    <a:ext uri="{9D8B030D-6E8A-4147-A177-3AD203B41FA5}">
                      <a16:colId xmlns:a16="http://schemas.microsoft.com/office/drawing/2014/main" val="3109266932"/>
                    </a:ext>
                  </a:extLst>
                </a:gridCol>
              </a:tblGrid>
              <a:tr h="517525">
                <a:tc>
                  <a:txBody>
                    <a:bodyPr/>
                    <a:lstStyle/>
                    <a:p>
                      <a:pPr>
                        <a:lnSpc>
                          <a:spcPct val="150000"/>
                        </a:lnSpc>
                        <a:spcAft>
                          <a:spcPts val="0"/>
                        </a:spcAft>
                      </a:pPr>
                      <a:r>
                        <a:rPr lang="de-DE"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a:t>
                      </a:r>
                      <a:r>
                        <a:rPr lang="en-GB" sz="2000" b="0">
                          <a:solidFill>
                            <a:srgbClr val="115076"/>
                          </a:solidFill>
                          <a:effectLst/>
                          <a:latin typeface="+mn-lt"/>
                        </a:rPr>
                        <a:t>Du ...</a:t>
                      </a:r>
                    </a:p>
                    <a:p>
                      <a:pPr>
                        <a:lnSpc>
                          <a:spcPct val="107000"/>
                        </a:lnSpc>
                        <a:spcAft>
                          <a:spcPts val="0"/>
                        </a:spcAft>
                      </a:pPr>
                      <a:r>
                        <a:rPr lang="zh-CN" sz="2000" b="0">
                          <a:solidFill>
                            <a:srgbClr val="115076"/>
                          </a:solidFill>
                          <a:effectLst/>
                          <a:latin typeface="+mn-lt"/>
                        </a:rPr>
                        <a:t>☐</a:t>
                      </a:r>
                      <a:r>
                        <a:rPr lang="en-GB" altLang="zh-CN" sz="2000" b="0" baseline="0">
                          <a:solidFill>
                            <a:srgbClr val="115076"/>
                          </a:solidFill>
                          <a:effectLst/>
                          <a:latin typeface="+mn-lt"/>
                        </a:rPr>
                        <a:t> Du musst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92839"/>
                  </a:ext>
                </a:extLst>
              </a:tr>
              <a:tr h="518795">
                <a:tc>
                  <a:txBody>
                    <a:bodyPr/>
                    <a:lstStyle/>
                    <a:p>
                      <a:pPr>
                        <a:lnSpc>
                          <a:spcPct val="107000"/>
                        </a:lnSpc>
                        <a:spcAft>
                          <a:spcPts val="0"/>
                        </a:spcAft>
                      </a:pPr>
                      <a:r>
                        <a:rPr lang="de-DE"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a:t>
                      </a:r>
                      <a:r>
                        <a:rPr lang="en-GB" sz="2000" b="0">
                          <a:solidFill>
                            <a:srgbClr val="115076"/>
                          </a:solidFill>
                          <a:effectLst/>
                          <a:latin typeface="+mn-lt"/>
                        </a:rPr>
                        <a:t>Er ...</a:t>
                      </a:r>
                    </a:p>
                    <a:p>
                      <a:pPr>
                        <a:lnSpc>
                          <a:spcPct val="107000"/>
                        </a:lnSpc>
                        <a:spcAft>
                          <a:spcPts val="0"/>
                        </a:spcAft>
                      </a:pPr>
                      <a:r>
                        <a:rPr lang="zh-CN" sz="2000" b="0">
                          <a:solidFill>
                            <a:srgbClr val="115076"/>
                          </a:solidFill>
                          <a:effectLst/>
                          <a:latin typeface="+mn-lt"/>
                        </a:rPr>
                        <a:t>☐</a:t>
                      </a:r>
                      <a:r>
                        <a:rPr lang="de-DE" altLang="zh-CN" sz="2000" b="0" baseline="0">
                          <a:solidFill>
                            <a:srgbClr val="115076"/>
                          </a:solidFill>
                          <a:effectLst/>
                          <a:latin typeface="+mn-lt"/>
                        </a:rPr>
                        <a:t> Er soll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81946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2523169" y="3725895"/>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2530780" y="3415485"/>
            <a:ext cx="310853"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Rectangle 1"/>
          <p:cNvSpPr>
            <a:spLocks noChangeArrowheads="1"/>
          </p:cNvSpPr>
          <p:nvPr/>
        </p:nvSpPr>
        <p:spPr bwMode="auto">
          <a:xfrm>
            <a:off x="656877" y="1582426"/>
            <a:ext cx="6740948"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GB" sz="2000" b="1">
                <a:solidFill>
                  <a:srgbClr val="115076"/>
                </a:solidFill>
              </a:rPr>
              <a:t>PART D (MODAL VERBS)</a:t>
            </a:r>
          </a:p>
          <a:p>
            <a:endParaRPr lang="en-GB" sz="2000">
              <a:solidFill>
                <a:srgbClr val="115076"/>
              </a:solidFill>
            </a:endParaRPr>
          </a:p>
          <a:p>
            <a:r>
              <a:rPr lang="en-US" sz="2000">
                <a:solidFill>
                  <a:srgbClr val="115076"/>
                </a:solidFill>
              </a:rPr>
              <a:t>Put a </a:t>
            </a:r>
            <a:r>
              <a:rPr lang="en-US" sz="2000" b="1">
                <a:solidFill>
                  <a:srgbClr val="115076"/>
                </a:solidFill>
              </a:rPr>
              <a:t>cross (x)</a:t>
            </a:r>
            <a:r>
              <a:rPr lang="en-US" sz="2000">
                <a:solidFill>
                  <a:srgbClr val="115076"/>
                </a:solidFill>
              </a:rPr>
              <a:t> by the correct start of each sentence.</a:t>
            </a:r>
            <a:endParaRPr lang="en-GB" sz="2000">
              <a:solidFill>
                <a:srgbClr val="115076"/>
              </a:solidFill>
            </a:endParaRPr>
          </a:p>
        </p:txBody>
      </p:sp>
      <p:sp>
        <p:nvSpPr>
          <p:cNvPr id="9" name="Right Brace 8" descr="right brace to connect possible answers with the question"/>
          <p:cNvSpPr/>
          <p:nvPr/>
        </p:nvSpPr>
        <p:spPr>
          <a:xfrm>
            <a:off x="4215602" y="3201235"/>
            <a:ext cx="192405" cy="48514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ight Brace 9" descr="right brace to connect possible answers with the question"/>
          <p:cNvSpPr/>
          <p:nvPr/>
        </p:nvSpPr>
        <p:spPr>
          <a:xfrm>
            <a:off x="4211880" y="3985597"/>
            <a:ext cx="192405" cy="48514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extBox 1"/>
          <p:cNvSpPr txBox="1"/>
          <p:nvPr/>
        </p:nvSpPr>
        <p:spPr>
          <a:xfrm>
            <a:off x="4536868" y="3237392"/>
            <a:ext cx="3769112" cy="400110"/>
          </a:xfrm>
          <a:prstGeom prst="rect">
            <a:avLst/>
          </a:prstGeom>
          <a:noFill/>
        </p:spPr>
        <p:txBody>
          <a:bodyPr wrap="square" rtlCol="0">
            <a:spAutoFit/>
          </a:bodyPr>
          <a:lstStyle/>
          <a:p>
            <a:pPr algn="l"/>
            <a:r>
              <a:rPr lang="en-GB" sz="2000">
                <a:solidFill>
                  <a:srgbClr val="115076"/>
                </a:solidFill>
              </a:rPr>
              <a:t>die Liste nicht verlieren.</a:t>
            </a:r>
            <a:endParaRPr lang="en-GB" sz="2000" dirty="0">
              <a:solidFill>
                <a:srgbClr val="115076"/>
              </a:solidFill>
            </a:endParaRPr>
          </a:p>
        </p:txBody>
      </p:sp>
      <p:sp>
        <p:nvSpPr>
          <p:cNvPr id="12" name="TextBox 11"/>
          <p:cNvSpPr txBox="1"/>
          <p:nvPr/>
        </p:nvSpPr>
        <p:spPr>
          <a:xfrm>
            <a:off x="4536868" y="3964082"/>
            <a:ext cx="3769112" cy="400110"/>
          </a:xfrm>
          <a:prstGeom prst="rect">
            <a:avLst/>
          </a:prstGeom>
          <a:noFill/>
        </p:spPr>
        <p:txBody>
          <a:bodyPr wrap="square" rtlCol="0">
            <a:spAutoFit/>
          </a:bodyPr>
          <a:lstStyle/>
          <a:p>
            <a:pPr algn="l"/>
            <a:r>
              <a:rPr lang="en-GB" sz="2000">
                <a:solidFill>
                  <a:srgbClr val="115076"/>
                </a:solidFill>
              </a:rPr>
              <a:t>nimmt das Foto.</a:t>
            </a:r>
            <a:endParaRPr lang="en-GB" sz="2000" dirty="0">
              <a:solidFill>
                <a:srgbClr val="115076"/>
              </a:solidFill>
            </a:endParaRPr>
          </a:p>
        </p:txBody>
      </p:sp>
    </p:spTree>
    <p:extLst>
      <p:ext uri="{BB962C8B-B14F-4D97-AF65-F5344CB8AC3E}">
        <p14:creationId xmlns:p14="http://schemas.microsoft.com/office/powerpoint/2010/main" val="7688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21999758"/>
              </p:ext>
            </p:extLst>
          </p:nvPr>
        </p:nvGraphicFramePr>
        <p:xfrm>
          <a:off x="638629" y="3784160"/>
          <a:ext cx="10958286" cy="1068170"/>
        </p:xfrm>
        <a:graphic>
          <a:graphicData uri="http://schemas.openxmlformats.org/drawingml/2006/table">
            <a:tbl>
              <a:tblPr firstRow="1" firstCol="1" bandRow="1">
                <a:tableStyleId>{5C22544A-7EE6-4342-B048-85BDC9FD1C3A}</a:tableStyleId>
              </a:tblPr>
              <a:tblGrid>
                <a:gridCol w="572196">
                  <a:extLst>
                    <a:ext uri="{9D8B030D-6E8A-4147-A177-3AD203B41FA5}">
                      <a16:colId xmlns:a16="http://schemas.microsoft.com/office/drawing/2014/main" val="2402800103"/>
                    </a:ext>
                  </a:extLst>
                </a:gridCol>
                <a:gridCol w="4190681">
                  <a:extLst>
                    <a:ext uri="{9D8B030D-6E8A-4147-A177-3AD203B41FA5}">
                      <a16:colId xmlns:a16="http://schemas.microsoft.com/office/drawing/2014/main" val="3333564344"/>
                    </a:ext>
                  </a:extLst>
                </a:gridCol>
                <a:gridCol w="2732700">
                  <a:extLst>
                    <a:ext uri="{9D8B030D-6E8A-4147-A177-3AD203B41FA5}">
                      <a16:colId xmlns:a16="http://schemas.microsoft.com/office/drawing/2014/main" val="2524040671"/>
                    </a:ext>
                  </a:extLst>
                </a:gridCol>
                <a:gridCol w="3462709">
                  <a:extLst>
                    <a:ext uri="{9D8B030D-6E8A-4147-A177-3AD203B41FA5}">
                      <a16:colId xmlns:a16="http://schemas.microsoft.com/office/drawing/2014/main" val="3729853113"/>
                    </a:ext>
                  </a:extLst>
                </a:gridCol>
              </a:tblGrid>
              <a:tr h="669675">
                <a:tc>
                  <a:txBody>
                    <a:bodyPr/>
                    <a:lstStyle/>
                    <a:p>
                      <a:pPr>
                        <a:lnSpc>
                          <a:spcPct val="107000"/>
                        </a:lnSpc>
                        <a:spcBef>
                          <a:spcPts val="600"/>
                        </a:spcBef>
                        <a:spcAft>
                          <a:spcPts val="0"/>
                        </a:spcAft>
                      </a:pPr>
                      <a:r>
                        <a:rPr lang="en-US" sz="2000" b="0">
                          <a:solidFill>
                            <a:srgbClr val="115076"/>
                          </a:solidFill>
                          <a:effectLst/>
                        </a:rPr>
                        <a:t> </a:t>
                      </a:r>
                      <a:r>
                        <a:rPr lang="de-DE"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de-DE" sz="2000" b="0">
                          <a:solidFill>
                            <a:srgbClr val="115076"/>
                          </a:solidFill>
                          <a:effectLst/>
                        </a:rPr>
                        <a:t>Ich fliege nach Deutschland.</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en-GB" sz="2000" b="0">
                          <a:solidFill>
                            <a:srgbClr val="115076"/>
                          </a:solidFill>
                          <a:effectLst/>
                        </a:rPr>
                        <a:t>☐ happening now</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en-GB" sz="2000" b="0">
                          <a:solidFill>
                            <a:srgbClr val="115076"/>
                          </a:solidFill>
                          <a:effectLst/>
                        </a:rPr>
                        <a:t>☐ happened yesterday</a:t>
                      </a:r>
                    </a:p>
                    <a:p>
                      <a:pPr>
                        <a:lnSpc>
                          <a:spcPct val="107000"/>
                        </a:lnSpc>
                        <a:spcBef>
                          <a:spcPts val="600"/>
                        </a:spcBef>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87727"/>
                  </a:ext>
                </a:extLst>
              </a:tr>
              <a:tr h="364907">
                <a:tc>
                  <a:txBody>
                    <a:bodyPr/>
                    <a:lstStyle/>
                    <a:p>
                      <a:pPr>
                        <a:lnSpc>
                          <a:spcPct val="107000"/>
                        </a:lnSpc>
                        <a:spcBef>
                          <a:spcPts val="600"/>
                        </a:spcBef>
                        <a:spcAft>
                          <a:spcPts val="0"/>
                        </a:spcAft>
                      </a:pPr>
                      <a:r>
                        <a:rPr lang="en-GB" sz="2000" b="0">
                          <a:solidFill>
                            <a:srgbClr val="115076"/>
                          </a:solidFill>
                          <a:effectLst/>
                        </a:rPr>
                        <a:t> </a:t>
                      </a:r>
                      <a:r>
                        <a:rPr lang="de-DE"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de-DE" sz="2000" b="0">
                          <a:solidFill>
                            <a:srgbClr val="115076"/>
                          </a:solidFill>
                          <a:effectLst/>
                        </a:rPr>
                        <a:t>Er hat</a:t>
                      </a:r>
                      <a:r>
                        <a:rPr lang="de-DE" sz="2000" b="0" baseline="0">
                          <a:solidFill>
                            <a:srgbClr val="115076"/>
                          </a:solidFill>
                          <a:effectLst/>
                        </a:rPr>
                        <a:t> die Aufgabe versucht</a:t>
                      </a:r>
                      <a:r>
                        <a:rPr lang="de-DE"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en-GB" sz="2000" b="0">
                          <a:solidFill>
                            <a:srgbClr val="115076"/>
                          </a:solidFill>
                          <a:effectLst/>
                        </a:rPr>
                        <a:t>☐ happening now</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0"/>
                        </a:spcAft>
                      </a:pPr>
                      <a:r>
                        <a:rPr lang="en-GB" sz="2000" b="0">
                          <a:solidFill>
                            <a:srgbClr val="115076"/>
                          </a:solidFill>
                          <a:effectLst/>
                        </a:rPr>
                        <a:t>☐ happened yesterday</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0960590"/>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8154712" y="4391738"/>
            <a:ext cx="363236"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38" name="TextBox 37"/>
          <p:cNvSpPr txBox="1"/>
          <p:nvPr/>
        </p:nvSpPr>
        <p:spPr>
          <a:xfrm>
            <a:off x="5419123" y="3676740"/>
            <a:ext cx="310853"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8" name="Rectangle 1"/>
          <p:cNvSpPr>
            <a:spLocks noChangeArrowheads="1"/>
          </p:cNvSpPr>
          <p:nvPr/>
        </p:nvSpPr>
        <p:spPr bwMode="auto">
          <a:xfrm>
            <a:off x="605138" y="1418551"/>
            <a:ext cx="887269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PART E (PRESENT OR PAST)</a:t>
            </a:r>
            <a:endParaRPr lang="en-US" altLang="zh-CN" sz="2000">
              <a:solidFill>
                <a:srgbClr val="1F4E79"/>
              </a:solidFill>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Does each sentence describe something that is happening</a:t>
            </a:r>
            <a:r>
              <a:rPr kumimoji="0" lang="en-US"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 now</a:t>
            </a:r>
            <a:r>
              <a:rPr kumimoji="0" lang="en-US"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or something that </a:t>
            </a:r>
            <a:r>
              <a:rPr kumimoji="0" lang="en-US"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happened yesterday</a:t>
            </a:r>
            <a:r>
              <a:rPr kumimoji="0" lang="en-US"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Put a </a:t>
            </a:r>
            <a:r>
              <a:rPr kumimoji="0" lang="en-US"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cross </a:t>
            </a:r>
            <a:r>
              <a:rPr kumimoji="0" lang="en-US" altLang="zh-CN" sz="2000" b="1" i="0" u="none" strike="noStrike" cap="none" normalizeH="0" baseline="0">
                <a:ln>
                  <a:noFill/>
                </a:ln>
                <a:solidFill>
                  <a:srgbClr val="1F4E79"/>
                </a:solidFill>
                <a:effectLst/>
                <a:ea typeface="SimSun" panose="02010600030101010101" pitchFamily="2" charset="-122"/>
                <a:cs typeface="Helvetica" panose="020B0604020202020204" pitchFamily="34" charset="0"/>
              </a:rPr>
              <a:t>(x) </a:t>
            </a:r>
            <a:r>
              <a:rPr kumimoji="0" lang="en-US" altLang="zh-CN" sz="2000" b="0" i="0" u="none" strike="noStrike" cap="none" normalizeH="0" baseline="0">
                <a:ln>
                  <a:noFill/>
                </a:ln>
                <a:solidFill>
                  <a:srgbClr val="1F4E79"/>
                </a:solidFill>
                <a:effectLst/>
                <a:ea typeface="SimSun" panose="02010600030101010101" pitchFamily="2" charset="-122"/>
                <a:cs typeface="Helvetica" panose="020B0604020202020204" pitchFamily="34" charset="0"/>
              </a:rPr>
              <a:t>next to the correct answer.</a:t>
            </a:r>
            <a:endParaRPr kumimoji="0" lang="en-US" altLang="zh-CN" sz="20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945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57397141"/>
              </p:ext>
            </p:extLst>
          </p:nvPr>
        </p:nvGraphicFramePr>
        <p:xfrm>
          <a:off x="798286" y="3148678"/>
          <a:ext cx="7997371" cy="1408430"/>
        </p:xfrm>
        <a:graphic>
          <a:graphicData uri="http://schemas.openxmlformats.org/drawingml/2006/table">
            <a:tbl>
              <a:tblPr firstRow="1" firstCol="1" bandRow="1">
                <a:tableStyleId>{5C22544A-7EE6-4342-B048-85BDC9FD1C3A}</a:tableStyleId>
              </a:tblPr>
              <a:tblGrid>
                <a:gridCol w="595085">
                  <a:extLst>
                    <a:ext uri="{9D8B030D-6E8A-4147-A177-3AD203B41FA5}">
                      <a16:colId xmlns:a16="http://schemas.microsoft.com/office/drawing/2014/main" val="4013247006"/>
                    </a:ext>
                  </a:extLst>
                </a:gridCol>
                <a:gridCol w="7402286">
                  <a:extLst>
                    <a:ext uri="{9D8B030D-6E8A-4147-A177-3AD203B41FA5}">
                      <a16:colId xmlns:a16="http://schemas.microsoft.com/office/drawing/2014/main" val="3109266932"/>
                    </a:ext>
                  </a:extLst>
                </a:gridCol>
              </a:tblGrid>
              <a:tr h="517525">
                <a:tc>
                  <a:txBody>
                    <a:bodyPr/>
                    <a:lstStyle/>
                    <a:p>
                      <a:pPr>
                        <a:lnSpc>
                          <a:spcPct val="150000"/>
                        </a:lnSpc>
                        <a:spcAft>
                          <a:spcPts val="0"/>
                        </a:spcAft>
                      </a:pPr>
                      <a:r>
                        <a:rPr lang="de-DE"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a:t>
                      </a:r>
                      <a:r>
                        <a:rPr lang="en-GB" sz="2000" b="0">
                          <a:solidFill>
                            <a:srgbClr val="115076"/>
                          </a:solidFill>
                          <a:effectLst/>
                          <a:latin typeface="+mn-lt"/>
                        </a:rPr>
                        <a:t>Wir</a:t>
                      </a:r>
                      <a:r>
                        <a:rPr lang="en-GB" sz="2000" b="0" baseline="0">
                          <a:solidFill>
                            <a:srgbClr val="115076"/>
                          </a:solidFill>
                          <a:effectLst/>
                          <a:latin typeface="+mn-lt"/>
                        </a:rPr>
                        <a:t> werden</a:t>
                      </a:r>
                      <a:r>
                        <a:rPr lang="en-GB" sz="2000" b="0">
                          <a:solidFill>
                            <a:srgbClr val="115076"/>
                          </a:solidFill>
                          <a:effectLst/>
                          <a:latin typeface="+mn-lt"/>
                        </a:rPr>
                        <a:t> ...</a:t>
                      </a:r>
                    </a:p>
                    <a:p>
                      <a:pPr>
                        <a:lnSpc>
                          <a:spcPct val="107000"/>
                        </a:lnSpc>
                        <a:spcAft>
                          <a:spcPts val="0"/>
                        </a:spcAft>
                      </a:pPr>
                      <a:r>
                        <a:rPr lang="zh-CN" sz="2000" b="0">
                          <a:solidFill>
                            <a:srgbClr val="115076"/>
                          </a:solidFill>
                          <a:effectLst/>
                          <a:latin typeface="+mn-lt"/>
                        </a:rPr>
                        <a:t>☐</a:t>
                      </a:r>
                      <a:r>
                        <a:rPr lang="en-GB" altLang="zh-CN" sz="2000" b="0" baseline="0">
                          <a:solidFill>
                            <a:srgbClr val="115076"/>
                          </a:solidFill>
                          <a:effectLst/>
                          <a:latin typeface="+mn-lt"/>
                        </a:rPr>
                        <a:t> Wir haben Lust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92839"/>
                  </a:ext>
                </a:extLst>
              </a:tr>
              <a:tr h="518795">
                <a:tc>
                  <a:txBody>
                    <a:bodyPr/>
                    <a:lstStyle/>
                    <a:p>
                      <a:pPr>
                        <a:lnSpc>
                          <a:spcPct val="107000"/>
                        </a:lnSpc>
                        <a:spcAft>
                          <a:spcPts val="0"/>
                        </a:spcAft>
                      </a:pPr>
                      <a:r>
                        <a:rPr lang="de-DE"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a:t>
                      </a:r>
                      <a:r>
                        <a:rPr lang="en-GB" sz="2000" b="0">
                          <a:solidFill>
                            <a:srgbClr val="115076"/>
                          </a:solidFill>
                          <a:effectLst/>
                          <a:latin typeface="+mn-lt"/>
                        </a:rPr>
                        <a:t>Sie wird ...</a:t>
                      </a:r>
                    </a:p>
                    <a:p>
                      <a:pPr>
                        <a:lnSpc>
                          <a:spcPct val="107000"/>
                        </a:lnSpc>
                        <a:spcAft>
                          <a:spcPts val="0"/>
                        </a:spcAft>
                      </a:pPr>
                      <a:r>
                        <a:rPr lang="zh-CN" sz="2000" b="0">
                          <a:solidFill>
                            <a:srgbClr val="115076"/>
                          </a:solidFill>
                          <a:effectLst/>
                          <a:latin typeface="+mn-lt"/>
                        </a:rPr>
                        <a:t>☐</a:t>
                      </a:r>
                      <a:r>
                        <a:rPr lang="de-DE" altLang="zh-CN" sz="2000" b="0" baseline="0">
                          <a:solidFill>
                            <a:srgbClr val="115076"/>
                          </a:solidFill>
                          <a:effectLst/>
                          <a:latin typeface="+mn-lt"/>
                        </a:rPr>
                        <a:t> Sie hat Lust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81946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1405571" y="4137996"/>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1413180" y="3032290"/>
            <a:ext cx="310853"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Rectangle 1"/>
          <p:cNvSpPr>
            <a:spLocks noChangeArrowheads="1"/>
          </p:cNvSpPr>
          <p:nvPr/>
        </p:nvSpPr>
        <p:spPr bwMode="auto">
          <a:xfrm>
            <a:off x="656877" y="1582427"/>
            <a:ext cx="6740948"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GB" sz="2000" b="1">
                <a:solidFill>
                  <a:srgbClr val="115076"/>
                </a:solidFill>
              </a:rPr>
              <a:t>PART F (INFINITIVE CLAUSES</a:t>
            </a:r>
            <a:r>
              <a:rPr lang="en-GB" sz="2000">
                <a:solidFill>
                  <a:srgbClr val="115076"/>
                </a:solidFill>
              </a:rPr>
              <a:t> </a:t>
            </a:r>
            <a:r>
              <a:rPr lang="en-GB" sz="2000" b="1">
                <a:solidFill>
                  <a:srgbClr val="115076"/>
                </a:solidFill>
              </a:rPr>
              <a:t>)</a:t>
            </a:r>
            <a:endParaRPr lang="en-GB" sz="2000">
              <a:solidFill>
                <a:srgbClr val="115076"/>
              </a:solidFill>
            </a:endParaRPr>
          </a:p>
          <a:p>
            <a:endParaRPr lang="en-US" sz="2000">
              <a:solidFill>
                <a:srgbClr val="115076"/>
              </a:solidFill>
            </a:endParaRPr>
          </a:p>
          <a:p>
            <a:r>
              <a:rPr lang="en-US" sz="2000">
                <a:solidFill>
                  <a:srgbClr val="115076"/>
                </a:solidFill>
              </a:rPr>
              <a:t>Put a </a:t>
            </a:r>
            <a:r>
              <a:rPr lang="en-US" sz="2000" b="1">
                <a:solidFill>
                  <a:srgbClr val="115076"/>
                </a:solidFill>
              </a:rPr>
              <a:t>cross (x)</a:t>
            </a:r>
            <a:r>
              <a:rPr lang="en-US" sz="2000">
                <a:solidFill>
                  <a:srgbClr val="115076"/>
                </a:solidFill>
              </a:rPr>
              <a:t> by the correct start of each sentence.</a:t>
            </a:r>
            <a:endParaRPr lang="en-GB" sz="2000">
              <a:solidFill>
                <a:srgbClr val="115076"/>
              </a:solidFill>
            </a:endParaRPr>
          </a:p>
        </p:txBody>
      </p:sp>
      <p:sp>
        <p:nvSpPr>
          <p:cNvPr id="9" name="Right Brace 8" descr="right brace to connect possible answers with the question"/>
          <p:cNvSpPr/>
          <p:nvPr/>
        </p:nvSpPr>
        <p:spPr>
          <a:xfrm>
            <a:off x="4215602" y="3201235"/>
            <a:ext cx="192405" cy="48514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ight Brace 9" descr="right brace to connect possible answers with the question"/>
          <p:cNvSpPr/>
          <p:nvPr/>
        </p:nvSpPr>
        <p:spPr>
          <a:xfrm>
            <a:off x="4211880" y="3985597"/>
            <a:ext cx="192405" cy="48514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extBox 1"/>
          <p:cNvSpPr txBox="1"/>
          <p:nvPr/>
        </p:nvSpPr>
        <p:spPr>
          <a:xfrm>
            <a:off x="4536868" y="3237392"/>
            <a:ext cx="3769112" cy="400110"/>
          </a:xfrm>
          <a:prstGeom prst="rect">
            <a:avLst/>
          </a:prstGeom>
          <a:noFill/>
        </p:spPr>
        <p:txBody>
          <a:bodyPr wrap="square" rtlCol="0">
            <a:spAutoFit/>
          </a:bodyPr>
          <a:lstStyle/>
          <a:p>
            <a:pPr algn="l"/>
            <a:r>
              <a:rPr lang="en-GB" sz="2000">
                <a:solidFill>
                  <a:srgbClr val="115076"/>
                </a:solidFill>
              </a:rPr>
              <a:t>den Hund mitbringen.</a:t>
            </a:r>
            <a:endParaRPr lang="en-GB" sz="2000" dirty="0">
              <a:solidFill>
                <a:srgbClr val="115076"/>
              </a:solidFill>
            </a:endParaRPr>
          </a:p>
        </p:txBody>
      </p:sp>
      <p:sp>
        <p:nvSpPr>
          <p:cNvPr id="12" name="TextBox 11"/>
          <p:cNvSpPr txBox="1"/>
          <p:nvPr/>
        </p:nvSpPr>
        <p:spPr>
          <a:xfrm>
            <a:off x="4567745" y="3999208"/>
            <a:ext cx="3769112" cy="400110"/>
          </a:xfrm>
          <a:prstGeom prst="rect">
            <a:avLst/>
          </a:prstGeom>
          <a:noFill/>
        </p:spPr>
        <p:txBody>
          <a:bodyPr wrap="square" rtlCol="0">
            <a:spAutoFit/>
          </a:bodyPr>
          <a:lstStyle/>
          <a:p>
            <a:pPr algn="l"/>
            <a:r>
              <a:rPr lang="en-GB" sz="2000">
                <a:solidFill>
                  <a:srgbClr val="115076"/>
                </a:solidFill>
              </a:rPr>
              <a:t>die Geschichte zu erk</a:t>
            </a:r>
            <a:r>
              <a:rPr lang="en-GB" sz="2000">
                <a:solidFill>
                  <a:srgbClr val="115076"/>
                </a:solidFill>
                <a:cs typeface="Calibri" panose="020F0502020204030204" pitchFamily="34" charset="0"/>
              </a:rPr>
              <a:t>lären.</a:t>
            </a:r>
            <a:endParaRPr lang="en-GB" sz="2000" dirty="0">
              <a:solidFill>
                <a:srgbClr val="115076"/>
              </a:solidFill>
            </a:endParaRPr>
          </a:p>
        </p:txBody>
      </p:sp>
    </p:spTree>
    <p:extLst>
      <p:ext uri="{BB962C8B-B14F-4D97-AF65-F5344CB8AC3E}">
        <p14:creationId xmlns:p14="http://schemas.microsoft.com/office/powerpoint/2010/main" val="14809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605138" y="1768167"/>
            <a:ext cx="1126426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G (GENDER &amp; CASE AGREEMENT)</a:t>
            </a:r>
          </a:p>
          <a:p>
            <a:endParaRPr lang="en-GB" sz="2000">
              <a:solidFill>
                <a:srgbClr val="115076"/>
              </a:solidFill>
            </a:endParaRPr>
          </a:p>
          <a:p>
            <a:r>
              <a:rPr lang="en-GB" sz="2000">
                <a:solidFill>
                  <a:srgbClr val="115076"/>
                </a:solidFill>
              </a:rPr>
              <a:t>Put a </a:t>
            </a:r>
            <a:r>
              <a:rPr lang="en-GB" sz="2000" b="1">
                <a:solidFill>
                  <a:srgbClr val="115076"/>
                </a:solidFill>
              </a:rPr>
              <a:t>cross (x)</a:t>
            </a:r>
            <a:r>
              <a:rPr lang="en-GB" sz="2000">
                <a:solidFill>
                  <a:srgbClr val="115076"/>
                </a:solidFill>
              </a:rPr>
              <a:t> next to the </a:t>
            </a:r>
            <a:r>
              <a:rPr lang="en-GB" sz="2000" b="1">
                <a:solidFill>
                  <a:srgbClr val="115076"/>
                </a:solidFill>
              </a:rPr>
              <a:t>noun</a:t>
            </a:r>
            <a:r>
              <a:rPr lang="en-GB" sz="2000">
                <a:solidFill>
                  <a:srgbClr val="115076"/>
                </a:solidFill>
              </a:rPr>
              <a:t> that completes each sentence.</a:t>
            </a:r>
          </a:p>
          <a:p>
            <a:endParaRPr lang="en-GB" sz="2000">
              <a:solidFill>
                <a:srgbClr val="115076"/>
              </a:solidFill>
            </a:endParaRPr>
          </a:p>
          <a:p>
            <a:endParaRPr lang="de-DE" sz="2000">
              <a:solidFill>
                <a:srgbClr val="115076"/>
              </a:solidFill>
            </a:endParaRPr>
          </a:p>
          <a:p>
            <a:r>
              <a:rPr lang="de-DE" sz="2000">
                <a:solidFill>
                  <a:srgbClr val="115076"/>
                </a:solidFill>
              </a:rPr>
              <a:t>1. Sie sagen, dass ihre ______________ nett ist.	      </a:t>
            </a:r>
            <a:r>
              <a:rPr lang="zh-CN" altLang="en-US" sz="2000">
                <a:solidFill>
                  <a:srgbClr val="115076"/>
                </a:solidFill>
              </a:rPr>
              <a:t>☐</a:t>
            </a:r>
            <a:r>
              <a:rPr lang="de-DE" sz="2000">
                <a:solidFill>
                  <a:srgbClr val="115076"/>
                </a:solidFill>
              </a:rPr>
              <a:t> Freund </a:t>
            </a:r>
            <a:r>
              <a:rPr lang="de-DE" sz="2000" baseline="-25000">
                <a:solidFill>
                  <a:srgbClr val="115076"/>
                </a:solidFill>
              </a:rPr>
              <a:t>[masculine]	</a:t>
            </a:r>
            <a:r>
              <a:rPr lang="de-DE" sz="2000">
                <a:solidFill>
                  <a:srgbClr val="115076"/>
                </a:solidFill>
              </a:rPr>
              <a:t>☐ Freundin </a:t>
            </a:r>
            <a:r>
              <a:rPr lang="de-DE" sz="2000" baseline="-25000">
                <a:solidFill>
                  <a:srgbClr val="115076"/>
                </a:solidFill>
              </a:rPr>
              <a:t>[feminine]</a:t>
            </a:r>
            <a:endParaRPr lang="en-GB" sz="2000">
              <a:solidFill>
                <a:srgbClr val="115076"/>
              </a:solidFill>
            </a:endParaRPr>
          </a:p>
          <a:p>
            <a:endParaRPr lang="de-DE" sz="2000">
              <a:solidFill>
                <a:srgbClr val="115076"/>
              </a:solidFill>
            </a:endParaRPr>
          </a:p>
          <a:p>
            <a:r>
              <a:rPr lang="de-DE" sz="2000">
                <a:solidFill>
                  <a:srgbClr val="115076"/>
                </a:solidFill>
              </a:rPr>
              <a:t>2. Sie ist mit ihrem ______________ angekommen. ☐ Bruder </a:t>
            </a:r>
            <a:r>
              <a:rPr lang="de-DE" sz="2000" baseline="-25000">
                <a:solidFill>
                  <a:srgbClr val="115076"/>
                </a:solidFill>
              </a:rPr>
              <a:t>[masculine]</a:t>
            </a:r>
            <a:r>
              <a:rPr lang="de-DE" sz="2000">
                <a:solidFill>
                  <a:srgbClr val="115076"/>
                </a:solidFill>
              </a:rPr>
              <a:t>	</a:t>
            </a:r>
            <a:r>
              <a:rPr lang="zh-CN" altLang="en-US" sz="2000">
                <a:solidFill>
                  <a:srgbClr val="115076"/>
                </a:solidFill>
              </a:rPr>
              <a:t>☐</a:t>
            </a:r>
            <a:r>
              <a:rPr lang="de-DE" sz="2000">
                <a:solidFill>
                  <a:srgbClr val="115076"/>
                </a:solidFill>
              </a:rPr>
              <a:t> Mutter </a:t>
            </a:r>
            <a:r>
              <a:rPr lang="de-DE" sz="2000" baseline="-25000">
                <a:solidFill>
                  <a:srgbClr val="115076"/>
                </a:solidFill>
              </a:rPr>
              <a:t>[feminine]</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6581598" y="3858492"/>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8873136" y="3261042"/>
            <a:ext cx="310853" cy="461665"/>
          </a:xfrm>
          <a:prstGeom prst="rect">
            <a:avLst/>
          </a:prstGeom>
          <a:noFill/>
        </p:spPr>
        <p:txBody>
          <a:bodyPr wrap="square" rtlCol="0">
            <a:spAutoFit/>
          </a:bodyPr>
          <a:lstStyle/>
          <a:p>
            <a:pPr algn="l"/>
            <a:r>
              <a:rPr lang="en-GB" sz="2400" dirty="0">
                <a:solidFill>
                  <a:srgbClr val="104F75"/>
                </a:solidFill>
              </a:rPr>
              <a:t>x</a:t>
            </a: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10975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 - Phonics</a:t>
            </a:r>
            <a:endParaRPr lang="en-GB" sz="2800" b="1" dirty="0">
              <a:solidFill>
                <a:schemeClr val="bg1"/>
              </a:solidFill>
            </a:endParaRPr>
          </a:p>
        </p:txBody>
      </p:sp>
      <p:sp>
        <p:nvSpPr>
          <p:cNvPr id="2" name="Rectangle 1"/>
          <p:cNvSpPr/>
          <p:nvPr/>
        </p:nvSpPr>
        <p:spPr>
          <a:xfrm>
            <a:off x="487680" y="1193657"/>
            <a:ext cx="11362944" cy="5016758"/>
          </a:xfrm>
          <a:prstGeom prst="rect">
            <a:avLst/>
          </a:prstGeom>
        </p:spPr>
        <p:txBody>
          <a:bodyPr wrap="square">
            <a:spAutoFit/>
          </a:bodyPr>
          <a:lstStyle/>
          <a:p>
            <a:r>
              <a:rPr lang="en-GB" sz="2000" dirty="0">
                <a:solidFill>
                  <a:srgbClr val="115076"/>
                </a:solidFill>
              </a:rPr>
              <a:t>This part of the test will take around </a:t>
            </a:r>
            <a:r>
              <a:rPr lang="en-GB" sz="2000" b="1" dirty="0">
                <a:solidFill>
                  <a:srgbClr val="115076"/>
                </a:solidFill>
              </a:rPr>
              <a:t>4 minutes</a:t>
            </a:r>
            <a:r>
              <a:rPr lang="en-GB" sz="2000" dirty="0">
                <a:solidFill>
                  <a:srgbClr val="115076"/>
                </a:solidFill>
              </a:rPr>
              <a:t>. You will hear the German words listed below. </a:t>
            </a:r>
          </a:p>
          <a:p>
            <a:r>
              <a:rPr lang="en-GB" sz="2000" dirty="0">
                <a:solidFill>
                  <a:srgbClr val="115076"/>
                </a:solidFill>
              </a:rPr>
              <a:t> </a:t>
            </a:r>
          </a:p>
          <a:p>
            <a:r>
              <a:rPr lang="en-GB" sz="2000" dirty="0">
                <a:solidFill>
                  <a:srgbClr val="115076"/>
                </a:solidFill>
              </a:rPr>
              <a:t>Complete the spelling of each word by filling in the missing letters. </a:t>
            </a:r>
            <a:r>
              <a:rPr lang="en-GB" sz="2000" b="1" dirty="0">
                <a:solidFill>
                  <a:srgbClr val="115076"/>
                </a:solidFill>
              </a:rPr>
              <a:t>Each dash (_) represents one missing letter. </a:t>
            </a:r>
            <a:endParaRPr lang="en-GB" sz="2000" dirty="0">
              <a:solidFill>
                <a:srgbClr val="115076"/>
              </a:solidFill>
            </a:endParaRPr>
          </a:p>
          <a:p>
            <a:r>
              <a:rPr lang="en-GB" sz="2000" dirty="0">
                <a:solidFill>
                  <a:srgbClr val="115076"/>
                </a:solidFill>
              </a:rPr>
              <a:t> </a:t>
            </a:r>
          </a:p>
          <a:p>
            <a:r>
              <a:rPr lang="en-GB" sz="2000" dirty="0">
                <a:solidFill>
                  <a:srgbClr val="115076"/>
                </a:solidFill>
              </a:rPr>
              <a:t>For some of the words you hear, there may be more than one way of spelling them.  </a:t>
            </a:r>
          </a:p>
          <a:p>
            <a:r>
              <a:rPr lang="en-GB" sz="2000" dirty="0">
                <a:solidFill>
                  <a:srgbClr val="115076"/>
                </a:solidFill>
              </a:rPr>
              <a:t>Just type in any one possible spelling for each word. </a:t>
            </a:r>
          </a:p>
          <a:p>
            <a:r>
              <a:rPr lang="en-GB" sz="2000" dirty="0">
                <a:solidFill>
                  <a:srgbClr val="115076"/>
                </a:solidFill>
              </a:rPr>
              <a:t> </a:t>
            </a:r>
          </a:p>
          <a:p>
            <a:r>
              <a:rPr lang="en-GB" sz="2000" dirty="0">
                <a:solidFill>
                  <a:srgbClr val="115076"/>
                </a:solidFill>
              </a:rPr>
              <a:t>The aim is to see how you write the sounds that you hear. You won’t know these words. Don’t worry – just do your best! </a:t>
            </a:r>
          </a:p>
          <a:p>
            <a:r>
              <a:rPr lang="en-GB" sz="2000" dirty="0">
                <a:solidFill>
                  <a:srgbClr val="115076"/>
                </a:solidFill>
              </a:rPr>
              <a:t> </a:t>
            </a:r>
          </a:p>
          <a:p>
            <a:r>
              <a:rPr lang="en-GB" sz="2000" dirty="0">
                <a:solidFill>
                  <a:srgbClr val="115076"/>
                </a:solidFill>
              </a:rPr>
              <a:t>You will hear each word</a:t>
            </a:r>
            <a:r>
              <a:rPr lang="en-GB" sz="2000" b="1" dirty="0">
                <a:solidFill>
                  <a:srgbClr val="115076"/>
                </a:solidFill>
              </a:rPr>
              <a:t> twice</a:t>
            </a:r>
            <a:r>
              <a:rPr lang="en-GB" sz="2000" dirty="0">
                <a:solidFill>
                  <a:srgbClr val="115076"/>
                </a:solidFill>
              </a:rPr>
              <a:t>.  </a:t>
            </a:r>
          </a:p>
          <a:p>
            <a:endParaRPr lang="en-GB" sz="2000" dirty="0">
              <a:solidFill>
                <a:srgbClr val="115076"/>
              </a:solidFill>
            </a:endParaRPr>
          </a:p>
          <a:p>
            <a:r>
              <a:rPr lang="en-GB" sz="2000" dirty="0">
                <a:solidFill>
                  <a:srgbClr val="115076"/>
                </a:solidFill>
              </a:rPr>
              <a:t>1. </a:t>
            </a:r>
            <a:r>
              <a:rPr lang="es-CO" sz="2000" dirty="0" err="1">
                <a:solidFill>
                  <a:srgbClr val="115076"/>
                </a:solidFill>
              </a:rPr>
              <a:t>Erwa</a:t>
            </a:r>
            <a:r>
              <a:rPr lang="es-CO" sz="2000" dirty="0">
                <a:solidFill>
                  <a:srgbClr val="115076"/>
                </a:solidFill>
              </a:rPr>
              <a:t> _ _ </a:t>
            </a:r>
            <a:r>
              <a:rPr lang="es-CO" sz="2000" dirty="0" err="1">
                <a:solidFill>
                  <a:srgbClr val="115076"/>
                </a:solidFill>
              </a:rPr>
              <a:t>sene</a:t>
            </a:r>
            <a:endParaRPr lang="es-CO" sz="2000" dirty="0">
              <a:solidFill>
                <a:srgbClr val="115076"/>
              </a:solidFill>
            </a:endParaRPr>
          </a:p>
          <a:p>
            <a:r>
              <a:rPr lang="es-CO" sz="2000" dirty="0">
                <a:solidFill>
                  <a:srgbClr val="115076"/>
                </a:solidFill>
              </a:rPr>
              <a:t>2. </a:t>
            </a:r>
            <a:r>
              <a:rPr lang="en-GB" sz="2000" dirty="0" err="1">
                <a:solidFill>
                  <a:srgbClr val="115076"/>
                </a:solidFill>
              </a:rPr>
              <a:t>Vorbil</a:t>
            </a:r>
            <a:r>
              <a:rPr lang="en-GB" sz="2000" dirty="0">
                <a:solidFill>
                  <a:srgbClr val="115076"/>
                </a:solidFill>
              </a:rPr>
              <a:t> _</a:t>
            </a: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9" name="TextBox 8"/>
          <p:cNvSpPr txBox="1"/>
          <p:nvPr/>
        </p:nvSpPr>
        <p:spPr>
          <a:xfrm>
            <a:off x="2837942" y="5464974"/>
            <a:ext cx="3034538" cy="400110"/>
          </a:xfrm>
          <a:prstGeom prst="rect">
            <a:avLst/>
          </a:prstGeom>
          <a:noFill/>
        </p:spPr>
        <p:txBody>
          <a:bodyPr wrap="square" rtlCol="0">
            <a:spAutoFit/>
          </a:bodyPr>
          <a:lstStyle/>
          <a:p>
            <a:r>
              <a:rPr lang="en-GB" sz="2000">
                <a:solidFill>
                  <a:schemeClr val="accent5">
                    <a:lumMod val="50000"/>
                  </a:schemeClr>
                </a:solidFill>
              </a:rPr>
              <a:t>Answer: Erwa</a:t>
            </a:r>
            <a:r>
              <a:rPr lang="en-GB" sz="2000" b="1">
                <a:solidFill>
                  <a:schemeClr val="accent5">
                    <a:lumMod val="50000"/>
                  </a:schemeClr>
                </a:solidFill>
              </a:rPr>
              <a:t>ch</a:t>
            </a:r>
            <a:r>
              <a:rPr lang="en-GB" sz="2000">
                <a:solidFill>
                  <a:schemeClr val="accent5">
                    <a:lumMod val="50000"/>
                  </a:schemeClr>
                </a:solidFill>
              </a:rPr>
              <a:t>sene</a:t>
            </a:r>
            <a:endParaRPr lang="en-GB" sz="2000" dirty="0">
              <a:solidFill>
                <a:schemeClr val="accent5">
                  <a:lumMod val="50000"/>
                </a:schemeClr>
              </a:solidFill>
            </a:endParaRPr>
          </a:p>
        </p:txBody>
      </p:sp>
      <p:sp>
        <p:nvSpPr>
          <p:cNvPr id="10" name="TextBox 9"/>
          <p:cNvSpPr txBox="1"/>
          <p:nvPr/>
        </p:nvSpPr>
        <p:spPr>
          <a:xfrm>
            <a:off x="2836170" y="5740501"/>
            <a:ext cx="3971030" cy="400110"/>
          </a:xfrm>
          <a:prstGeom prst="rect">
            <a:avLst/>
          </a:prstGeom>
          <a:noFill/>
        </p:spPr>
        <p:txBody>
          <a:bodyPr wrap="square" rtlCol="0">
            <a:spAutoFit/>
          </a:bodyPr>
          <a:lstStyle/>
          <a:p>
            <a:r>
              <a:rPr lang="en-GB" sz="2000" dirty="0">
                <a:solidFill>
                  <a:schemeClr val="accent5">
                    <a:lumMod val="50000"/>
                  </a:schemeClr>
                </a:solidFill>
              </a:rPr>
              <a:t>Answer</a:t>
            </a:r>
            <a:r>
              <a:rPr lang="en-GB" sz="2000">
                <a:solidFill>
                  <a:srgbClr val="115076"/>
                </a:solidFill>
              </a:rPr>
              <a:t>: Vorbil</a:t>
            </a:r>
            <a:r>
              <a:rPr lang="en-GB" sz="2000" b="1">
                <a:solidFill>
                  <a:srgbClr val="115076"/>
                </a:solidFill>
              </a:rPr>
              <a:t>d </a:t>
            </a:r>
            <a:r>
              <a:rPr lang="en-GB" sz="2000">
                <a:solidFill>
                  <a:srgbClr val="115076"/>
                </a:solidFill>
              </a:rPr>
              <a:t>/ Vorbil</a:t>
            </a:r>
            <a:r>
              <a:rPr lang="en-GB" sz="2000" b="1">
                <a:solidFill>
                  <a:srgbClr val="115076"/>
                </a:solidFill>
              </a:rPr>
              <a:t>t</a:t>
            </a:r>
            <a:endParaRPr lang="en-GB" sz="2000" b="1" dirty="0">
              <a:solidFill>
                <a:srgbClr val="115076"/>
              </a:solidFill>
            </a:endParaRPr>
          </a:p>
        </p:txBody>
      </p:sp>
      <p:sp>
        <p:nvSpPr>
          <p:cNvPr id="11" name="Action Button: Custom 16">
            <a:hlinkClick r:id="" action="ppaction://noaction" highlightClick="1">
              <a:snd r:embed="rId5" name="1.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2" name="Action Button: Custom 16">
            <a:hlinkClick r:id="" action="ppaction://noaction" highlightClick="1">
              <a:snd r:embed="rId6" name="2.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02840067"/>
              </p:ext>
            </p:extLst>
          </p:nvPr>
        </p:nvGraphicFramePr>
        <p:xfrm>
          <a:off x="522514" y="3263122"/>
          <a:ext cx="9956799" cy="1408430"/>
        </p:xfrm>
        <a:graphic>
          <a:graphicData uri="http://schemas.openxmlformats.org/drawingml/2006/table">
            <a:tbl>
              <a:tblPr firstRow="1" firstCol="1" bandRow="1">
                <a:tableStyleId>{5C22544A-7EE6-4342-B048-85BDC9FD1C3A}</a:tableStyleId>
              </a:tblPr>
              <a:tblGrid>
                <a:gridCol w="435875">
                  <a:extLst>
                    <a:ext uri="{9D8B030D-6E8A-4147-A177-3AD203B41FA5}">
                      <a16:colId xmlns:a16="http://schemas.microsoft.com/office/drawing/2014/main" val="3449550211"/>
                    </a:ext>
                  </a:extLst>
                </a:gridCol>
                <a:gridCol w="5429287">
                  <a:extLst>
                    <a:ext uri="{9D8B030D-6E8A-4147-A177-3AD203B41FA5}">
                      <a16:colId xmlns:a16="http://schemas.microsoft.com/office/drawing/2014/main" val="2845952900"/>
                    </a:ext>
                  </a:extLst>
                </a:gridCol>
                <a:gridCol w="4091637">
                  <a:extLst>
                    <a:ext uri="{9D8B030D-6E8A-4147-A177-3AD203B41FA5}">
                      <a16:colId xmlns:a16="http://schemas.microsoft.com/office/drawing/2014/main" val="1061011417"/>
                    </a:ext>
                  </a:extLst>
                </a:gridCol>
              </a:tblGrid>
              <a:tr h="517525">
                <a:tc>
                  <a:txBody>
                    <a:bodyPr/>
                    <a:lstStyle/>
                    <a:p>
                      <a:pPr>
                        <a:lnSpc>
                          <a:spcPct val="150000"/>
                        </a:lnSpc>
                        <a:spcAft>
                          <a:spcPts val="0"/>
                        </a:spcAft>
                      </a:pPr>
                      <a:r>
                        <a:rPr lang="en-GB"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latin typeface="+mn-lt"/>
                        </a:rPr>
                        <a:t>Du musst Kleidung kaufen, denn...</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altLang="en-US" sz="2000" b="0">
                          <a:solidFill>
                            <a:srgbClr val="115076"/>
                          </a:solidFill>
                          <a:effectLst/>
                          <a:latin typeface="+mn-lt"/>
                        </a:rPr>
                        <a:t>☐ </a:t>
                      </a:r>
                      <a:r>
                        <a:rPr lang="de-DE" sz="2000" b="0">
                          <a:solidFill>
                            <a:srgbClr val="115076"/>
                          </a:solidFill>
                          <a:effectLst/>
                          <a:latin typeface="+mn-lt"/>
                        </a:rPr>
                        <a:t>du </a:t>
                      </a:r>
                      <a:r>
                        <a:rPr lang="en-GB" sz="2000" b="0">
                          <a:solidFill>
                            <a:srgbClr val="115076"/>
                          </a:solidFill>
                          <a:effectLst/>
                          <a:latin typeface="+mn-lt"/>
                        </a:rPr>
                        <a:t>brauchst eine Uniform.</a:t>
                      </a:r>
                    </a:p>
                    <a:p>
                      <a:pPr>
                        <a:lnSpc>
                          <a:spcPct val="107000"/>
                        </a:lnSpc>
                        <a:spcAft>
                          <a:spcPts val="0"/>
                        </a:spcAft>
                      </a:pPr>
                      <a:r>
                        <a:rPr lang="zh-CN" sz="2000" b="0">
                          <a:solidFill>
                            <a:srgbClr val="115076"/>
                          </a:solidFill>
                          <a:effectLst/>
                          <a:latin typeface="+mn-lt"/>
                        </a:rPr>
                        <a:t>☐</a:t>
                      </a:r>
                      <a:r>
                        <a:rPr lang="de-DE" sz="2000" b="0">
                          <a:solidFill>
                            <a:srgbClr val="115076"/>
                          </a:solidFill>
                          <a:effectLst/>
                          <a:latin typeface="+mn-lt"/>
                        </a:rPr>
                        <a:t> du eine Uniform brauchst.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068549"/>
                  </a:ext>
                </a:extLst>
              </a:tr>
              <a:tr h="518795">
                <a:tc>
                  <a:txBody>
                    <a:bodyPr/>
                    <a:lstStyle/>
                    <a:p>
                      <a:pPr>
                        <a:lnSpc>
                          <a:spcPct val="107000"/>
                        </a:lnSpc>
                        <a:spcAft>
                          <a:spcPts val="0"/>
                        </a:spcAft>
                      </a:pPr>
                      <a:r>
                        <a:rPr lang="de-DE"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en-GB" sz="2000" b="0">
                          <a:solidFill>
                            <a:srgbClr val="115076"/>
                          </a:solidFill>
                          <a:effectLst/>
                          <a:latin typeface="+mn-lt"/>
                        </a:rPr>
                        <a:t>Ich mache gern Sport, weil ...</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zh-CN" sz="2000" b="0">
                          <a:solidFill>
                            <a:srgbClr val="115076"/>
                          </a:solidFill>
                          <a:effectLst/>
                          <a:latin typeface="+mn-lt"/>
                        </a:rPr>
                        <a:t>☐</a:t>
                      </a:r>
                      <a:r>
                        <a:rPr lang="de-DE" sz="2000" b="0">
                          <a:solidFill>
                            <a:srgbClr val="115076"/>
                          </a:solidFill>
                          <a:effectLst/>
                          <a:latin typeface="+mn-lt"/>
                        </a:rPr>
                        <a:t> </a:t>
                      </a:r>
                      <a:r>
                        <a:rPr lang="en-GB" sz="2000" b="0">
                          <a:solidFill>
                            <a:srgbClr val="115076"/>
                          </a:solidFill>
                          <a:effectLst/>
                          <a:latin typeface="+mn-lt"/>
                        </a:rPr>
                        <a:t>es ist gesund.</a:t>
                      </a:r>
                    </a:p>
                    <a:p>
                      <a:pPr>
                        <a:lnSpc>
                          <a:spcPct val="107000"/>
                        </a:lnSpc>
                        <a:spcAft>
                          <a:spcPts val="0"/>
                        </a:spcAft>
                      </a:pPr>
                      <a:r>
                        <a:rPr lang="zh-CN" sz="2000" b="0">
                          <a:solidFill>
                            <a:srgbClr val="115076"/>
                          </a:solidFill>
                          <a:effectLst/>
                          <a:latin typeface="+mn-lt"/>
                        </a:rPr>
                        <a:t>☐</a:t>
                      </a:r>
                      <a:r>
                        <a:rPr lang="de-DE" sz="2000" b="0">
                          <a:solidFill>
                            <a:srgbClr val="115076"/>
                          </a:solidFill>
                          <a:effectLst/>
                          <a:latin typeface="+mn-lt"/>
                        </a:rPr>
                        <a:t> es gesund ist.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5618169"/>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37" name="TextBox 36"/>
          <p:cNvSpPr txBox="1"/>
          <p:nvPr/>
        </p:nvSpPr>
        <p:spPr>
          <a:xfrm>
            <a:off x="6409244" y="4268496"/>
            <a:ext cx="363236"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38" name="TextBox 37"/>
          <p:cNvSpPr txBox="1"/>
          <p:nvPr/>
        </p:nvSpPr>
        <p:spPr>
          <a:xfrm>
            <a:off x="6399880" y="3151838"/>
            <a:ext cx="310853" cy="461665"/>
          </a:xfrm>
          <a:prstGeom prst="rect">
            <a:avLst/>
          </a:prstGeom>
          <a:noFill/>
        </p:spPr>
        <p:txBody>
          <a:bodyPr wrap="square" rtlCol="0">
            <a:spAutoFit/>
          </a:bodyPr>
          <a:lstStyle/>
          <a:p>
            <a:pPr algn="l"/>
            <a:r>
              <a:rPr lang="en-GB" sz="2400">
                <a:solidFill>
                  <a:srgbClr val="104F75"/>
                </a:solidFill>
              </a:rPr>
              <a:t>x</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8" name="Rectangle 1"/>
          <p:cNvSpPr>
            <a:spLocks noChangeArrowheads="1"/>
          </p:cNvSpPr>
          <p:nvPr/>
        </p:nvSpPr>
        <p:spPr bwMode="auto">
          <a:xfrm>
            <a:off x="522514" y="1481681"/>
            <a:ext cx="7721986"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Helvetica" panose="020B0604020202020204" pitchFamily="34" charset="0"/>
              </a:rPr>
              <a:t>PART H (WORD ORDER)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Put a </a:t>
            </a:r>
            <a:r>
              <a:rPr kumimoji="0" lang="en-US"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cross </a:t>
            </a:r>
            <a:r>
              <a:rPr kumimoji="0" lang="en-US"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Helvetica" panose="020B0604020202020204" pitchFamily="34" charset="0"/>
              </a:rPr>
              <a:t>(x)</a:t>
            </a:r>
            <a:r>
              <a:rPr kumimoji="0" lang="en-US" altLang="zh-CN" sz="2000" b="0"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Helvetica" panose="020B0604020202020204" pitchFamily="34" charset="0"/>
              </a:rPr>
              <a:t> next to the correct ending for each sentence.</a:t>
            </a: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latin typeface="Arial" panose="020B0604020202020204" pitchFamily="34" charset="0"/>
            </a:endParaRPr>
          </a:p>
        </p:txBody>
      </p:sp>
    </p:spTree>
    <p:extLst>
      <p:ext uri="{BB962C8B-B14F-4D97-AF65-F5344CB8AC3E}">
        <p14:creationId xmlns:p14="http://schemas.microsoft.com/office/powerpoint/2010/main" val="31000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574884" y="1720677"/>
            <a:ext cx="10939092"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solidFill>
                  <a:srgbClr val="115076"/>
                </a:solidFill>
              </a:rPr>
              <a:t> </a:t>
            </a:r>
          </a:p>
          <a:p>
            <a:endParaRPr lang="en-GB" sz="2000" dirty="0">
              <a:solidFill>
                <a:srgbClr val="115076"/>
              </a:solidFill>
            </a:endParaRPr>
          </a:p>
          <a:p>
            <a:r>
              <a:rPr lang="en-US" sz="2000" b="1" dirty="0">
                <a:solidFill>
                  <a:srgbClr val="115076"/>
                </a:solidFill>
              </a:rPr>
              <a:t>PART A (TRANSLATION)</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US" sz="2000" b="1" dirty="0">
                <a:solidFill>
                  <a:srgbClr val="115076"/>
                </a:solidFill>
              </a:rPr>
              <a:t>Translate</a:t>
            </a:r>
            <a:r>
              <a:rPr lang="en-US" sz="2000" dirty="0">
                <a:solidFill>
                  <a:srgbClr val="115076"/>
                </a:solidFill>
              </a:rPr>
              <a:t> the </a:t>
            </a:r>
            <a:r>
              <a:rPr lang="en-US" sz="2000" b="1" dirty="0">
                <a:solidFill>
                  <a:srgbClr val="115076"/>
                </a:solidFill>
              </a:rPr>
              <a:t>English words in brackets</a:t>
            </a:r>
            <a:r>
              <a:rPr lang="en-US" sz="2000" dirty="0">
                <a:solidFill>
                  <a:srgbClr val="115076"/>
                </a:solidFill>
              </a:rPr>
              <a:t> to complete the German sentence.</a:t>
            </a:r>
            <a:endParaRPr lang="en-GB" sz="2000" dirty="0">
              <a:solidFill>
                <a:srgbClr val="115076"/>
              </a:solidFill>
            </a:endParaRPr>
          </a:p>
          <a:p>
            <a:r>
              <a:rPr lang="en-US" sz="2000" dirty="0">
                <a:solidFill>
                  <a:srgbClr val="115076"/>
                </a:solidFill>
              </a:rPr>
              <a:t> </a:t>
            </a:r>
            <a:endParaRPr lang="en-GB" sz="2000" dirty="0">
              <a:solidFill>
                <a:srgbClr val="115076"/>
              </a:solidFill>
            </a:endParaRPr>
          </a:p>
          <a:p>
            <a:r>
              <a:rPr lang="en-US" sz="2000" dirty="0">
                <a:solidFill>
                  <a:srgbClr val="115076"/>
                </a:solidFill>
              </a:rPr>
              <a:t>1. </a:t>
            </a:r>
            <a:r>
              <a:rPr lang="en-GB" sz="2000" dirty="0">
                <a:solidFill>
                  <a:srgbClr val="115076"/>
                </a:solidFill>
              </a:rPr>
              <a:t>Die Aufgabe </a:t>
            </a:r>
            <a:r>
              <a:rPr lang="en-GB" sz="2000" dirty="0" err="1">
                <a:solidFill>
                  <a:srgbClr val="115076"/>
                </a:solidFill>
              </a:rPr>
              <a:t>ist</a:t>
            </a:r>
            <a:r>
              <a:rPr lang="en-GB" sz="2000" dirty="0">
                <a:solidFill>
                  <a:srgbClr val="115076"/>
                </a:solidFill>
              </a:rPr>
              <a:t> </a:t>
            </a:r>
            <a:r>
              <a:rPr lang="en-US" sz="2000" dirty="0">
                <a:solidFill>
                  <a:srgbClr val="115076"/>
                </a:solidFill>
              </a:rPr>
              <a:t>_____________. (</a:t>
            </a:r>
            <a:r>
              <a:rPr lang="en-US" sz="2000" b="1" dirty="0">
                <a:solidFill>
                  <a:srgbClr val="115076"/>
                </a:solidFill>
              </a:rPr>
              <a:t>impossible</a:t>
            </a:r>
            <a:r>
              <a:rPr lang="en-US" sz="2000" dirty="0">
                <a:solidFill>
                  <a:srgbClr val="115076"/>
                </a:solidFill>
              </a:rPr>
              <a:t>)</a:t>
            </a:r>
            <a:r>
              <a:rPr lang="en-US" sz="2000" b="1" dirty="0">
                <a:solidFill>
                  <a:srgbClr val="115076"/>
                </a:solidFill>
              </a:rPr>
              <a:t>			</a:t>
            </a:r>
            <a:r>
              <a:rPr lang="en-US" sz="2000" dirty="0">
                <a:solidFill>
                  <a:srgbClr val="115076"/>
                </a:solidFill>
              </a:rPr>
              <a:t>(write </a:t>
            </a:r>
            <a:r>
              <a:rPr lang="en-US" sz="2000" b="1" dirty="0">
                <a:solidFill>
                  <a:srgbClr val="115076"/>
                </a:solidFill>
              </a:rPr>
              <a:t>one</a:t>
            </a:r>
            <a:r>
              <a:rPr lang="en-US" sz="2000" dirty="0">
                <a:solidFill>
                  <a:srgbClr val="115076"/>
                </a:solidFill>
              </a:rPr>
              <a:t> word)</a:t>
            </a:r>
          </a:p>
          <a:p>
            <a:endParaRPr lang="en-GB" sz="2000" dirty="0">
              <a:solidFill>
                <a:srgbClr val="115076"/>
              </a:solidFill>
            </a:endParaRPr>
          </a:p>
          <a:p>
            <a:r>
              <a:rPr lang="en-US" sz="2000" dirty="0">
                <a:solidFill>
                  <a:srgbClr val="115076"/>
                </a:solidFill>
              </a:rPr>
              <a:t>2. ____ _____________ </a:t>
            </a:r>
            <a:r>
              <a:rPr lang="en-US" sz="2000" dirty="0" err="1">
                <a:solidFill>
                  <a:srgbClr val="115076"/>
                </a:solidFill>
              </a:rPr>
              <a:t>ist</a:t>
            </a:r>
            <a:r>
              <a:rPr lang="en-US" sz="2000" dirty="0">
                <a:solidFill>
                  <a:srgbClr val="115076"/>
                </a:solidFill>
              </a:rPr>
              <a:t> </a:t>
            </a:r>
            <a:r>
              <a:rPr lang="en-US" sz="2000" dirty="0" err="1">
                <a:solidFill>
                  <a:srgbClr val="115076"/>
                </a:solidFill>
              </a:rPr>
              <a:t>sehr</a:t>
            </a:r>
            <a:r>
              <a:rPr lang="en-US" sz="2000" dirty="0">
                <a:solidFill>
                  <a:srgbClr val="115076"/>
                </a:solidFill>
              </a:rPr>
              <a:t> alt. (</a:t>
            </a:r>
            <a:r>
              <a:rPr lang="en-US" sz="2000" b="1" dirty="0">
                <a:solidFill>
                  <a:srgbClr val="115076"/>
                </a:solidFill>
              </a:rPr>
              <a:t>the law</a:t>
            </a:r>
            <a:r>
              <a:rPr lang="en-US" sz="2000" dirty="0">
                <a:solidFill>
                  <a:srgbClr val="115076"/>
                </a:solidFill>
              </a:rPr>
              <a:t>)				(write </a:t>
            </a:r>
            <a:r>
              <a:rPr lang="en-US" sz="2000" b="1" dirty="0">
                <a:solidFill>
                  <a:srgbClr val="115076"/>
                </a:solidFill>
              </a:rPr>
              <a:t>two</a:t>
            </a:r>
            <a:r>
              <a:rPr lang="en-US" sz="2000" dirty="0">
                <a:solidFill>
                  <a:srgbClr val="115076"/>
                </a:solidFill>
              </a:rPr>
              <a:t> words)</a:t>
            </a:r>
            <a:endParaRPr lang="en-GB" sz="2000" dirty="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Vocabulary</a:t>
            </a:r>
            <a:endParaRPr lang="en-GB" sz="2800" b="1" dirty="0">
              <a:solidFill>
                <a:schemeClr val="bg1"/>
              </a:solidFill>
            </a:endParaRPr>
          </a:p>
        </p:txBody>
      </p:sp>
      <p:sp>
        <p:nvSpPr>
          <p:cNvPr id="37" name="TextBox 36"/>
          <p:cNvSpPr txBox="1"/>
          <p:nvPr/>
        </p:nvSpPr>
        <p:spPr>
          <a:xfrm>
            <a:off x="899660" y="4164167"/>
            <a:ext cx="2123984" cy="400110"/>
          </a:xfrm>
          <a:prstGeom prst="rect">
            <a:avLst/>
          </a:prstGeom>
          <a:noFill/>
        </p:spPr>
        <p:txBody>
          <a:bodyPr wrap="square" rtlCol="0">
            <a:spAutoFit/>
          </a:bodyPr>
          <a:lstStyle/>
          <a:p>
            <a:pPr algn="l"/>
            <a:r>
              <a:rPr lang="en-GB" sz="2000">
                <a:solidFill>
                  <a:schemeClr val="accent5">
                    <a:lumMod val="50000"/>
                  </a:schemeClr>
                </a:solidFill>
              </a:rPr>
              <a:t>Das      Gesetz</a:t>
            </a:r>
            <a:endParaRPr lang="en-GB" sz="2000" dirty="0">
              <a:solidFill>
                <a:schemeClr val="accent5">
                  <a:lumMod val="50000"/>
                </a:schemeClr>
              </a:solidFill>
            </a:endParaRPr>
          </a:p>
        </p:txBody>
      </p:sp>
      <p:sp>
        <p:nvSpPr>
          <p:cNvPr id="38" name="TextBox 37"/>
          <p:cNvSpPr txBox="1"/>
          <p:nvPr/>
        </p:nvSpPr>
        <p:spPr>
          <a:xfrm>
            <a:off x="3023644" y="3527396"/>
            <a:ext cx="1764406" cy="400110"/>
          </a:xfrm>
          <a:prstGeom prst="rect">
            <a:avLst/>
          </a:prstGeom>
          <a:noFill/>
        </p:spPr>
        <p:txBody>
          <a:bodyPr wrap="square" rtlCol="0">
            <a:spAutoFit/>
          </a:bodyPr>
          <a:lstStyle/>
          <a:p>
            <a:pPr algn="l"/>
            <a:r>
              <a:rPr lang="en-GB" sz="2000">
                <a:solidFill>
                  <a:srgbClr val="104F75"/>
                </a:solidFill>
              </a:rPr>
              <a:t>unm</a:t>
            </a:r>
            <a:r>
              <a:rPr lang="en-GB" sz="2000">
                <a:solidFill>
                  <a:srgbClr val="104F75"/>
                </a:solidFill>
                <a:cs typeface="Calibri" panose="020F0502020204030204" pitchFamily="34" charset="0"/>
              </a:rPr>
              <a:t>öglich</a:t>
            </a:r>
            <a:endParaRPr lang="en-GB" sz="20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27688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930312" y="2289558"/>
            <a:ext cx="10939092" cy="2246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B (SYNONYMS)</a:t>
            </a:r>
            <a:endParaRPr lang="en-GB" sz="2000">
              <a:solidFill>
                <a:srgbClr val="115076"/>
              </a:solidFill>
            </a:endParaRPr>
          </a:p>
          <a:p>
            <a:r>
              <a:rPr lang="en-US" sz="2000" b="1">
                <a:solidFill>
                  <a:srgbClr val="115076"/>
                </a:solidFill>
              </a:rPr>
              <a:t> </a:t>
            </a:r>
            <a:endParaRPr lang="en-GB" sz="2000">
              <a:solidFill>
                <a:srgbClr val="115076"/>
              </a:solidFill>
            </a:endParaRPr>
          </a:p>
          <a:p>
            <a:r>
              <a:rPr lang="en-US" sz="2000">
                <a:solidFill>
                  <a:srgbClr val="115076"/>
                </a:solidFill>
              </a:rPr>
              <a:t>Write </a:t>
            </a:r>
            <a:r>
              <a:rPr lang="en-US" sz="2000" b="1">
                <a:solidFill>
                  <a:srgbClr val="115076"/>
                </a:solidFill>
              </a:rPr>
              <a:t>two German words </a:t>
            </a:r>
            <a:r>
              <a:rPr lang="en-US" sz="2000">
                <a:solidFill>
                  <a:srgbClr val="115076"/>
                </a:solidFill>
              </a:rPr>
              <a:t>for each of the following English words:</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1. company			1. _______________________,  2. _______________________</a:t>
            </a:r>
            <a:endParaRPr lang="en-GB" sz="2000">
              <a:solidFill>
                <a:srgbClr val="115076"/>
              </a:solidFill>
            </a:endParaRPr>
          </a:p>
          <a:p>
            <a:endParaRPr lang="en-US" sz="2000">
              <a:solidFill>
                <a:srgbClr val="115076"/>
              </a:solidFill>
            </a:endParaRPr>
          </a:p>
          <a:p>
            <a:r>
              <a:rPr lang="en-US" sz="2000">
                <a:solidFill>
                  <a:srgbClr val="115076"/>
                </a:solidFill>
              </a:rPr>
              <a:t>2. time				1. _______________________,  2. _______________________</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Vocabulary</a:t>
            </a:r>
            <a:endParaRPr lang="en-GB" sz="2800" b="1" dirty="0">
              <a:solidFill>
                <a:schemeClr val="bg1"/>
              </a:solidFill>
            </a:endParaRPr>
          </a:p>
        </p:txBody>
      </p:sp>
      <p:sp>
        <p:nvSpPr>
          <p:cNvPr id="37" name="TextBox 36"/>
          <p:cNvSpPr txBox="1"/>
          <p:nvPr/>
        </p:nvSpPr>
        <p:spPr>
          <a:xfrm>
            <a:off x="8360195" y="3412942"/>
            <a:ext cx="2843527" cy="400110"/>
          </a:xfrm>
          <a:prstGeom prst="rect">
            <a:avLst/>
          </a:prstGeom>
          <a:noFill/>
        </p:spPr>
        <p:txBody>
          <a:bodyPr wrap="square" rtlCol="0">
            <a:spAutoFit/>
          </a:bodyPr>
          <a:lstStyle/>
          <a:p>
            <a:pPr algn="l"/>
            <a:r>
              <a:rPr lang="en-GB" sz="2000">
                <a:solidFill>
                  <a:schemeClr val="accent5">
                    <a:lumMod val="50000"/>
                  </a:schemeClr>
                </a:solidFill>
              </a:rPr>
              <a:t>das Unternehmen</a:t>
            </a:r>
            <a:endParaRPr lang="en-GB" sz="2000" dirty="0">
              <a:solidFill>
                <a:schemeClr val="accent5">
                  <a:lumMod val="50000"/>
                </a:schemeClr>
              </a:solidFill>
            </a:endParaRPr>
          </a:p>
        </p:txBody>
      </p:sp>
      <p:sp>
        <p:nvSpPr>
          <p:cNvPr id="38" name="TextBox 37"/>
          <p:cNvSpPr txBox="1"/>
          <p:nvPr/>
        </p:nvSpPr>
        <p:spPr>
          <a:xfrm>
            <a:off x="5734165" y="3416983"/>
            <a:ext cx="1960349" cy="400110"/>
          </a:xfrm>
          <a:prstGeom prst="rect">
            <a:avLst/>
          </a:prstGeom>
          <a:noFill/>
        </p:spPr>
        <p:txBody>
          <a:bodyPr wrap="square" rtlCol="0">
            <a:spAutoFit/>
          </a:bodyPr>
          <a:lstStyle/>
          <a:p>
            <a:pPr algn="l"/>
            <a:r>
              <a:rPr lang="en-GB" sz="2000">
                <a:solidFill>
                  <a:srgbClr val="104F75"/>
                </a:solidFill>
              </a:rPr>
              <a:t>die Firma</a:t>
            </a:r>
            <a:endParaRPr lang="en-GB" sz="20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5734165" y="4031750"/>
            <a:ext cx="2843527" cy="400110"/>
          </a:xfrm>
          <a:prstGeom prst="rect">
            <a:avLst/>
          </a:prstGeom>
          <a:noFill/>
        </p:spPr>
        <p:txBody>
          <a:bodyPr wrap="square" rtlCol="0">
            <a:spAutoFit/>
          </a:bodyPr>
          <a:lstStyle/>
          <a:p>
            <a:pPr algn="l"/>
            <a:r>
              <a:rPr lang="en-GB" sz="2000">
                <a:solidFill>
                  <a:schemeClr val="accent5">
                    <a:lumMod val="50000"/>
                  </a:schemeClr>
                </a:solidFill>
              </a:rPr>
              <a:t>das Mal</a:t>
            </a:r>
            <a:endParaRPr lang="en-GB" sz="2000" dirty="0">
              <a:solidFill>
                <a:schemeClr val="accent5">
                  <a:lumMod val="50000"/>
                </a:schemeClr>
              </a:solidFill>
            </a:endParaRPr>
          </a:p>
        </p:txBody>
      </p:sp>
      <p:sp>
        <p:nvSpPr>
          <p:cNvPr id="10" name="TextBox 9"/>
          <p:cNvSpPr txBox="1"/>
          <p:nvPr/>
        </p:nvSpPr>
        <p:spPr>
          <a:xfrm>
            <a:off x="9038067" y="4041601"/>
            <a:ext cx="2843527" cy="400110"/>
          </a:xfrm>
          <a:prstGeom prst="rect">
            <a:avLst/>
          </a:prstGeom>
          <a:noFill/>
        </p:spPr>
        <p:txBody>
          <a:bodyPr wrap="square" rtlCol="0">
            <a:spAutoFit/>
          </a:bodyPr>
          <a:lstStyle/>
          <a:p>
            <a:pPr algn="l"/>
            <a:r>
              <a:rPr lang="en-GB" sz="2000">
                <a:solidFill>
                  <a:schemeClr val="accent5">
                    <a:lumMod val="50000"/>
                  </a:schemeClr>
                </a:solidFill>
              </a:rPr>
              <a:t>die Zeit</a:t>
            </a:r>
            <a:endParaRPr lang="en-GB" sz="2000" dirty="0">
              <a:solidFill>
                <a:schemeClr val="accent5">
                  <a:lumMod val="50000"/>
                </a:schemeClr>
              </a:solidFill>
            </a:endParaRPr>
          </a:p>
        </p:txBody>
      </p:sp>
    </p:spTree>
    <p:extLst>
      <p:ext uri="{BB962C8B-B14F-4D97-AF65-F5344CB8AC3E}">
        <p14:creationId xmlns:p14="http://schemas.microsoft.com/office/powerpoint/2010/main" val="748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930312" y="1981783"/>
            <a:ext cx="10939092"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C (WORD PATTERNS)</a:t>
            </a:r>
            <a:endParaRPr lang="en-GB" sz="2000">
              <a:solidFill>
                <a:srgbClr val="115076"/>
              </a:solidFill>
            </a:endParaRPr>
          </a:p>
          <a:p>
            <a:r>
              <a:rPr lang="en-US" sz="2000" b="1">
                <a:solidFill>
                  <a:srgbClr val="115076"/>
                </a:solidFill>
              </a:rPr>
              <a:t> </a:t>
            </a:r>
            <a:endParaRPr lang="en-GB" sz="2000">
              <a:solidFill>
                <a:srgbClr val="115076"/>
              </a:solidFill>
            </a:endParaRPr>
          </a:p>
          <a:p>
            <a:r>
              <a:rPr lang="en-US" sz="2000" b="1">
                <a:solidFill>
                  <a:srgbClr val="115076"/>
                </a:solidFill>
              </a:rPr>
              <a:t>Translate</a:t>
            </a:r>
            <a:r>
              <a:rPr lang="en-US" sz="2000">
                <a:solidFill>
                  <a:srgbClr val="115076"/>
                </a:solidFill>
              </a:rPr>
              <a:t> the English words </a:t>
            </a:r>
            <a:r>
              <a:rPr lang="en-US" sz="2000" b="1">
                <a:solidFill>
                  <a:srgbClr val="115076"/>
                </a:solidFill>
              </a:rPr>
              <a:t>into German</a:t>
            </a:r>
            <a:r>
              <a:rPr lang="en-US" sz="2000">
                <a:solidFill>
                  <a:srgbClr val="115076"/>
                </a:solidFill>
              </a:rPr>
              <a:t>. You don’t yet know the German words! </a:t>
            </a:r>
            <a:endParaRPr lang="en-GB" sz="2000">
              <a:solidFill>
                <a:srgbClr val="115076"/>
              </a:solidFill>
            </a:endParaRPr>
          </a:p>
          <a:p>
            <a:r>
              <a:rPr lang="en-US" sz="2000">
                <a:solidFill>
                  <a:srgbClr val="115076"/>
                </a:solidFill>
              </a:rPr>
              <a:t>Use the </a:t>
            </a:r>
            <a:r>
              <a:rPr lang="en-US" sz="2000" b="1">
                <a:solidFill>
                  <a:srgbClr val="115076"/>
                </a:solidFill>
              </a:rPr>
              <a:t>patterns</a:t>
            </a:r>
            <a:r>
              <a:rPr lang="en-US" sz="2000">
                <a:solidFill>
                  <a:srgbClr val="115076"/>
                </a:solidFill>
              </a:rPr>
              <a:t> you have learned to work out what the German word is likely to be.</a:t>
            </a:r>
            <a:endParaRPr lang="en-GB" sz="2000">
              <a:solidFill>
                <a:srgbClr val="115076"/>
              </a:solidFill>
            </a:endParaRPr>
          </a:p>
          <a:p>
            <a:r>
              <a:rPr lang="en-US" sz="2000">
                <a:solidFill>
                  <a:srgbClr val="115076"/>
                </a:solidFill>
              </a:rPr>
              <a:t>Remember to use </a:t>
            </a:r>
            <a:r>
              <a:rPr lang="en-US" sz="2000" b="1">
                <a:solidFill>
                  <a:srgbClr val="115076"/>
                </a:solidFill>
              </a:rPr>
              <a:t>capital letters</a:t>
            </a:r>
            <a:r>
              <a:rPr lang="en-US" sz="2000">
                <a:solidFill>
                  <a:srgbClr val="115076"/>
                </a:solidFill>
              </a:rPr>
              <a:t> if necessary.</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1. political				________________</a:t>
            </a:r>
            <a:endParaRPr lang="en-GB" sz="2000">
              <a:solidFill>
                <a:srgbClr val="115076"/>
              </a:solidFill>
            </a:endParaRPr>
          </a:p>
          <a:p>
            <a:endParaRPr lang="en-US" sz="2000">
              <a:solidFill>
                <a:srgbClr val="115076"/>
              </a:solidFill>
            </a:endParaRPr>
          </a:p>
          <a:p>
            <a:r>
              <a:rPr lang="en-US" sz="2000">
                <a:solidFill>
                  <a:srgbClr val="115076"/>
                </a:solidFill>
              </a:rPr>
              <a:t>2. the main station			___ ________________</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Vocabulary</a:t>
            </a:r>
            <a:endParaRPr lang="en-GB" sz="2800" b="1" dirty="0">
              <a:solidFill>
                <a:schemeClr val="bg1"/>
              </a:solidFill>
            </a:endParaRPr>
          </a:p>
        </p:txBody>
      </p:sp>
      <p:sp>
        <p:nvSpPr>
          <p:cNvPr id="38" name="TextBox 37"/>
          <p:cNvSpPr txBox="1"/>
          <p:nvPr/>
        </p:nvSpPr>
        <p:spPr>
          <a:xfrm>
            <a:off x="5964219" y="3745011"/>
            <a:ext cx="1960349" cy="400110"/>
          </a:xfrm>
          <a:prstGeom prst="rect">
            <a:avLst/>
          </a:prstGeom>
          <a:noFill/>
        </p:spPr>
        <p:txBody>
          <a:bodyPr wrap="square" rtlCol="0">
            <a:spAutoFit/>
          </a:bodyPr>
          <a:lstStyle/>
          <a:p>
            <a:pPr algn="l"/>
            <a:r>
              <a:rPr lang="en-GB" sz="2000">
                <a:solidFill>
                  <a:srgbClr val="104F75"/>
                </a:solidFill>
              </a:rPr>
              <a:t>politisch</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5522631" y="4409945"/>
            <a:ext cx="2843527" cy="400110"/>
          </a:xfrm>
          <a:prstGeom prst="rect">
            <a:avLst/>
          </a:prstGeom>
          <a:noFill/>
        </p:spPr>
        <p:txBody>
          <a:bodyPr wrap="square" rtlCol="0">
            <a:spAutoFit/>
          </a:bodyPr>
          <a:lstStyle/>
          <a:p>
            <a:pPr algn="l"/>
            <a:r>
              <a:rPr lang="en-GB" sz="2000">
                <a:solidFill>
                  <a:schemeClr val="accent5">
                    <a:lumMod val="50000"/>
                  </a:schemeClr>
                </a:solidFill>
              </a:rPr>
              <a:t>der   Hauptbahnhof</a:t>
            </a:r>
            <a:endParaRPr lang="en-GB" sz="2000" dirty="0">
              <a:solidFill>
                <a:schemeClr val="accent5">
                  <a:lumMod val="50000"/>
                </a:schemeClr>
              </a:solidFill>
            </a:endParaRPr>
          </a:p>
        </p:txBody>
      </p:sp>
    </p:spTree>
    <p:extLst>
      <p:ext uri="{BB962C8B-B14F-4D97-AF65-F5344CB8AC3E}">
        <p14:creationId xmlns:p14="http://schemas.microsoft.com/office/powerpoint/2010/main" val="19573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930312" y="2093069"/>
            <a:ext cx="10939092"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A (PAST)</a:t>
            </a:r>
          </a:p>
          <a:p>
            <a:endParaRPr lang="en-GB" sz="2000">
              <a:solidFill>
                <a:srgbClr val="115076"/>
              </a:solidFill>
            </a:endParaRPr>
          </a:p>
          <a:p>
            <a:r>
              <a:rPr lang="en-US" sz="2000">
                <a:solidFill>
                  <a:srgbClr val="115076"/>
                </a:solidFill>
              </a:rPr>
              <a:t>Write the German for the English given in brackets. </a:t>
            </a:r>
            <a:endParaRPr lang="en-GB" sz="2000">
              <a:solidFill>
                <a:srgbClr val="115076"/>
              </a:solidFill>
            </a:endParaRPr>
          </a:p>
          <a:p>
            <a:r>
              <a:rPr lang="en-US" sz="2000">
                <a:solidFill>
                  <a:srgbClr val="115076"/>
                </a:solidFill>
              </a:rPr>
              <a:t>The number of gaps tells you how many words to write.</a:t>
            </a:r>
            <a:endParaRPr lang="en-GB" sz="2000">
              <a:solidFill>
                <a:srgbClr val="115076"/>
              </a:solidFill>
            </a:endParaRPr>
          </a:p>
          <a:p>
            <a:r>
              <a:rPr lang="en-US" sz="2000">
                <a:solidFill>
                  <a:srgbClr val="115076"/>
                </a:solidFill>
              </a:rPr>
              <a:t> </a:t>
            </a:r>
            <a:endParaRPr lang="en-GB" sz="2000">
              <a:solidFill>
                <a:srgbClr val="115076"/>
              </a:solidFill>
            </a:endParaRPr>
          </a:p>
          <a:p>
            <a:r>
              <a:rPr lang="de-DE" sz="2000">
                <a:solidFill>
                  <a:srgbClr val="115076"/>
                </a:solidFill>
              </a:rPr>
              <a:t>1. Ich _________ (had) kein Problem.</a:t>
            </a:r>
            <a:endParaRPr lang="en-GB" sz="2000">
              <a:solidFill>
                <a:srgbClr val="115076"/>
              </a:solidFill>
            </a:endParaRPr>
          </a:p>
          <a:p>
            <a:r>
              <a:rPr lang="de-DE" sz="2000">
                <a:solidFill>
                  <a:srgbClr val="115076"/>
                </a:solidFill>
              </a:rPr>
              <a:t> </a:t>
            </a:r>
            <a:endParaRPr lang="en-GB" sz="2000">
              <a:solidFill>
                <a:srgbClr val="115076"/>
              </a:solidFill>
            </a:endParaRPr>
          </a:p>
          <a:p>
            <a:r>
              <a:rPr lang="de-DE" sz="2000">
                <a:solidFill>
                  <a:srgbClr val="115076"/>
                </a:solidFill>
              </a:rPr>
              <a:t>2. Er  _________ (was) sehr bekannt.</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1883692" y="3629773"/>
            <a:ext cx="1052401" cy="411520"/>
          </a:xfrm>
          <a:prstGeom prst="rect">
            <a:avLst/>
          </a:prstGeom>
          <a:noFill/>
        </p:spPr>
        <p:txBody>
          <a:bodyPr wrap="square" rtlCol="0">
            <a:spAutoFit/>
          </a:bodyPr>
          <a:lstStyle/>
          <a:p>
            <a:pPr algn="l"/>
            <a:r>
              <a:rPr lang="en-GB" sz="2000">
                <a:solidFill>
                  <a:srgbClr val="104F75"/>
                </a:solidFill>
              </a:rPr>
              <a:t>hatte</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1883692" y="4231175"/>
            <a:ext cx="840847" cy="400110"/>
          </a:xfrm>
          <a:prstGeom prst="rect">
            <a:avLst/>
          </a:prstGeom>
          <a:noFill/>
        </p:spPr>
        <p:txBody>
          <a:bodyPr wrap="square" rtlCol="0">
            <a:spAutoFit/>
          </a:bodyPr>
          <a:lstStyle/>
          <a:p>
            <a:pPr algn="l"/>
            <a:r>
              <a:rPr lang="en-GB" sz="2000">
                <a:solidFill>
                  <a:schemeClr val="accent5">
                    <a:lumMod val="50000"/>
                  </a:schemeClr>
                </a:solidFill>
              </a:rPr>
              <a:t>war</a:t>
            </a:r>
            <a:endParaRPr lang="en-GB" sz="2000" dirty="0">
              <a:solidFill>
                <a:schemeClr val="accent5">
                  <a:lumMod val="50000"/>
                </a:schemeClr>
              </a:solidFill>
            </a:endParaRPr>
          </a:p>
        </p:txBody>
      </p:sp>
    </p:spTree>
    <p:extLst>
      <p:ext uri="{BB962C8B-B14F-4D97-AF65-F5344CB8AC3E}">
        <p14:creationId xmlns:p14="http://schemas.microsoft.com/office/powerpoint/2010/main" val="20766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44809482"/>
              </p:ext>
            </p:extLst>
          </p:nvPr>
        </p:nvGraphicFramePr>
        <p:xfrm>
          <a:off x="468732" y="3252767"/>
          <a:ext cx="11250517" cy="1906398"/>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Das ist ein</a:t>
                      </a:r>
                      <a:r>
                        <a:rPr lang="de-DE" sz="2000" b="0" baseline="0">
                          <a:solidFill>
                            <a:srgbClr val="115076"/>
                          </a:solidFill>
                          <a:effectLst/>
                        </a:rPr>
                        <a:t> </a:t>
                      </a:r>
                      <a:r>
                        <a:rPr lang="de-DE" sz="2000" b="0">
                          <a:solidFill>
                            <a:srgbClr val="115076"/>
                          </a:solidFill>
                          <a:effectLst/>
                        </a:rPr>
                        <a:t>______________ Film. (exciting)</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rPr>
                        <a:t>exciting = spannend</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Du brauchst eine __________</a:t>
                      </a:r>
                      <a:r>
                        <a:rPr lang="de-DE" sz="2000" b="0" baseline="0">
                          <a:solidFill>
                            <a:srgbClr val="115076"/>
                          </a:solidFill>
                          <a:effectLst/>
                        </a:rPr>
                        <a:t> Uniform</a:t>
                      </a:r>
                      <a:r>
                        <a:rPr lang="de-DE" sz="2000" b="0">
                          <a:solidFill>
                            <a:srgbClr val="115076"/>
                          </a:solidFill>
                          <a:effectLst/>
                        </a:rPr>
                        <a:t>. (new)</a:t>
                      </a:r>
                    </a:p>
                    <a:p>
                      <a:pPr>
                        <a:lnSpc>
                          <a:spcPct val="107000"/>
                        </a:lnSpc>
                        <a:spcAft>
                          <a:spcPts val="0"/>
                        </a:spcAft>
                      </a:pPr>
                      <a:r>
                        <a:rPr lang="de-DE"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b="0">
                          <a:solidFill>
                            <a:srgbClr val="115076"/>
                          </a:solidFill>
                          <a:effectLst/>
                        </a:rPr>
                        <a:t>new = </a:t>
                      </a:r>
                      <a:r>
                        <a:rPr lang="en-GB" sz="2000" b="0">
                          <a:solidFill>
                            <a:srgbClr val="115076"/>
                          </a:solidFill>
                          <a:effectLst/>
                        </a:rPr>
                        <a:t>neu</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363987" y="3513869"/>
            <a:ext cx="1817972" cy="400110"/>
          </a:xfrm>
          <a:prstGeom prst="rect">
            <a:avLst/>
          </a:prstGeom>
          <a:noFill/>
        </p:spPr>
        <p:txBody>
          <a:bodyPr wrap="square" rtlCol="0">
            <a:spAutoFit/>
          </a:bodyPr>
          <a:lstStyle/>
          <a:p>
            <a:pPr algn="l"/>
            <a:r>
              <a:rPr lang="en-GB" sz="2000">
                <a:solidFill>
                  <a:srgbClr val="104F75"/>
                </a:solidFill>
              </a:rPr>
              <a:t>spannender</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3403600" y="4474520"/>
            <a:ext cx="840847" cy="400110"/>
          </a:xfrm>
          <a:prstGeom prst="rect">
            <a:avLst/>
          </a:prstGeom>
          <a:noFill/>
        </p:spPr>
        <p:txBody>
          <a:bodyPr wrap="square" rtlCol="0">
            <a:spAutoFit/>
          </a:bodyPr>
          <a:lstStyle/>
          <a:p>
            <a:pPr algn="l"/>
            <a:r>
              <a:rPr lang="en-GB" sz="2000">
                <a:solidFill>
                  <a:schemeClr val="accent5">
                    <a:lumMod val="50000"/>
                  </a:schemeClr>
                </a:solidFill>
              </a:rPr>
              <a:t>neue</a:t>
            </a:r>
            <a:endParaRPr lang="en-GB" sz="2000" dirty="0">
              <a:solidFill>
                <a:schemeClr val="accent5">
                  <a:lumMod val="50000"/>
                </a:schemeClr>
              </a:solidFill>
            </a:endParaRPr>
          </a:p>
        </p:txBody>
      </p:sp>
      <p:sp>
        <p:nvSpPr>
          <p:cNvPr id="5" name="Rectangle 1"/>
          <p:cNvSpPr>
            <a:spLocks noChangeArrowheads="1"/>
          </p:cNvSpPr>
          <p:nvPr/>
        </p:nvSpPr>
        <p:spPr bwMode="auto">
          <a:xfrm>
            <a:off x="300781" y="1796055"/>
            <a:ext cx="11418468"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115076"/>
                </a:solidFill>
                <a:effectLst/>
                <a:ea typeface="SimSun" panose="02010600030101010101" pitchFamily="2" charset="-122"/>
                <a:cs typeface="Arial" panose="020B0604020202020204" pitchFamily="34" charset="0"/>
              </a:rPr>
              <a:t>P</a:t>
            </a:r>
            <a:r>
              <a:rPr kumimoji="0" lang="en-US" altLang="zh-CN" sz="2000" b="1" i="0" u="none" strike="noStrike" cap="none" normalizeH="0" baseline="0" bmk="">
                <a:ln>
                  <a:noFill/>
                </a:ln>
                <a:solidFill>
                  <a:srgbClr val="115076"/>
                </a:solidFill>
                <a:effectLst/>
                <a:ea typeface="SimSun" panose="02010600030101010101" pitchFamily="2" charset="-122"/>
                <a:cs typeface="Arial" panose="020B0604020202020204" pitchFamily="34" charset="0"/>
              </a:rPr>
              <a:t>ART B (ADJECTIVE AGREEMENT)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bmk="_Hlk59399898">
                <a:ln>
                  <a:noFill/>
                </a:ln>
                <a:solidFill>
                  <a:srgbClr val="115076"/>
                </a:solidFill>
                <a:effectLst/>
                <a:ea typeface="SimSun" panose="02010600030101010101" pitchFamily="2" charset="-122"/>
                <a:cs typeface="Times New Roman" panose="02020603050405020304" pitchFamily="18" charset="0"/>
              </a:rPr>
              <a:t>Write the German for the English given in brackets. </a:t>
            </a: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lang="en-US" altLang="zh-CN" sz="2000">
                <a:solidFill>
                  <a:srgbClr val="115076"/>
                </a:solidFill>
                <a:ea typeface="SimSun" panose="02010600030101010101" pitchFamily="2" charset="-122"/>
                <a:cs typeface="Times New Roman" panose="02020603050405020304" pitchFamily="18" charset="0"/>
              </a:rPr>
              <a:t>		</a:t>
            </a:r>
            <a:r>
              <a:rPr kumimoji="0" lang="fr-FR"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36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9688598"/>
              </p:ext>
            </p:extLst>
          </p:nvPr>
        </p:nvGraphicFramePr>
        <p:xfrm>
          <a:off x="468732" y="3252767"/>
          <a:ext cx="11250517" cy="1906398"/>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In zwei Tagen ________ ________ nach Berlin. (I am travelling)</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I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ich</a:t>
                      </a:r>
                      <a:r>
                        <a:rPr lang="en-GB" sz="2000" b="0" kern="1200">
                          <a:solidFill>
                            <a:srgbClr val="115076"/>
                          </a:solidFill>
                          <a:effectLst/>
                          <a:latin typeface="+mn-lt"/>
                          <a:ea typeface="+mn-ea"/>
                          <a:cs typeface="+mn-cs"/>
                        </a:rPr>
                        <a:t> </a:t>
                      </a:r>
                    </a:p>
                    <a:p>
                      <a:r>
                        <a:rPr lang="en-GB" sz="2000" b="1" kern="1200">
                          <a:solidFill>
                            <a:srgbClr val="115076"/>
                          </a:solidFill>
                          <a:effectLst/>
                          <a:latin typeface="+mn-lt"/>
                          <a:ea typeface="+mn-ea"/>
                          <a:cs typeface="+mn-cs"/>
                        </a:rPr>
                        <a:t>to travel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fahren</a:t>
                      </a:r>
                      <a:endParaRPr lang="en-GB" sz="24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Jetzt _________ _________</a:t>
                      </a:r>
                      <a:r>
                        <a:rPr lang="de-DE" sz="2000" b="0" baseline="0">
                          <a:solidFill>
                            <a:srgbClr val="115076"/>
                          </a:solidFill>
                          <a:effectLst/>
                        </a:rPr>
                        <a:t> die Hausaufgaben</a:t>
                      </a:r>
                      <a:r>
                        <a:rPr lang="de-DE" sz="2000" b="0">
                          <a:solidFill>
                            <a:srgbClr val="115076"/>
                          </a:solidFill>
                          <a:effectLst/>
                        </a:rPr>
                        <a:t>. (we</a:t>
                      </a:r>
                      <a:r>
                        <a:rPr lang="de-DE" sz="2000" b="0" baseline="0">
                          <a:solidFill>
                            <a:srgbClr val="115076"/>
                          </a:solidFill>
                          <a:effectLst/>
                        </a:rPr>
                        <a:t> are doing</a:t>
                      </a:r>
                      <a:r>
                        <a:rPr lang="de-DE" sz="2000" b="0">
                          <a:solidFill>
                            <a:srgbClr val="115076"/>
                          </a:solidFill>
                          <a:effectLst/>
                        </a:rPr>
                        <a:t>)</a:t>
                      </a:r>
                    </a:p>
                    <a:p>
                      <a:pPr>
                        <a:lnSpc>
                          <a:spcPct val="107000"/>
                        </a:lnSpc>
                        <a:spcAft>
                          <a:spcPts val="0"/>
                        </a:spcAft>
                      </a:pPr>
                      <a:r>
                        <a:rPr lang="de-DE"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we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wir</a:t>
                      </a:r>
                      <a:r>
                        <a:rPr lang="en-GB" sz="2000" b="0" kern="1200">
                          <a:solidFill>
                            <a:srgbClr val="115076"/>
                          </a:solidFill>
                          <a:effectLst/>
                          <a:latin typeface="+mn-lt"/>
                          <a:ea typeface="+mn-ea"/>
                          <a:cs typeface="+mn-cs"/>
                        </a:rPr>
                        <a:t> </a:t>
                      </a:r>
                    </a:p>
                    <a:p>
                      <a:r>
                        <a:rPr lang="en-GB" sz="2000" b="1" kern="1200">
                          <a:solidFill>
                            <a:srgbClr val="115076"/>
                          </a:solidFill>
                          <a:effectLst/>
                          <a:latin typeface="+mn-lt"/>
                          <a:ea typeface="+mn-ea"/>
                          <a:cs typeface="+mn-cs"/>
                        </a:rPr>
                        <a:t>to do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machen</a:t>
                      </a:r>
                      <a:endParaRPr lang="en-GB" sz="24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840742" y="3517125"/>
            <a:ext cx="1817972" cy="400110"/>
          </a:xfrm>
          <a:prstGeom prst="rect">
            <a:avLst/>
          </a:prstGeom>
          <a:noFill/>
        </p:spPr>
        <p:txBody>
          <a:bodyPr wrap="square" rtlCol="0">
            <a:spAutoFit/>
          </a:bodyPr>
          <a:lstStyle/>
          <a:p>
            <a:pPr algn="l"/>
            <a:r>
              <a:rPr lang="en-GB" sz="2000">
                <a:solidFill>
                  <a:srgbClr val="104F75"/>
                </a:solidFill>
              </a:rPr>
              <a:t>fahre        ich</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1589312" y="4497354"/>
            <a:ext cx="2310884" cy="410547"/>
          </a:xfrm>
          <a:prstGeom prst="rect">
            <a:avLst/>
          </a:prstGeom>
          <a:noFill/>
        </p:spPr>
        <p:txBody>
          <a:bodyPr wrap="square" rtlCol="0">
            <a:spAutoFit/>
          </a:bodyPr>
          <a:lstStyle/>
          <a:p>
            <a:pPr algn="l"/>
            <a:r>
              <a:rPr lang="en-GB" sz="2000">
                <a:solidFill>
                  <a:schemeClr val="accent5">
                    <a:lumMod val="50000"/>
                  </a:schemeClr>
                </a:solidFill>
              </a:rPr>
              <a:t>machen       wir</a:t>
            </a:r>
            <a:endParaRPr lang="en-GB" sz="2000" dirty="0">
              <a:solidFill>
                <a:schemeClr val="accent5">
                  <a:lumMod val="50000"/>
                </a:schemeClr>
              </a:solidFill>
            </a:endParaRPr>
          </a:p>
        </p:txBody>
      </p:sp>
      <p:sp>
        <p:nvSpPr>
          <p:cNvPr id="5" name="Rectangle 1"/>
          <p:cNvSpPr>
            <a:spLocks noChangeArrowheads="1"/>
          </p:cNvSpPr>
          <p:nvPr/>
        </p:nvSpPr>
        <p:spPr bwMode="auto">
          <a:xfrm>
            <a:off x="384756" y="1553258"/>
            <a:ext cx="11418468"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C (VERB FORMS &amp; WORD ORDER)</a:t>
            </a:r>
            <a:endParaRPr lang="en-GB" sz="2000">
              <a:solidFill>
                <a:srgbClr val="115076"/>
              </a:solidFill>
            </a:endParaRPr>
          </a:p>
          <a:p>
            <a:endParaRPr lang="en-US" sz="2000">
              <a:solidFill>
                <a:srgbClr val="115076"/>
              </a:solidFill>
            </a:endParaRPr>
          </a:p>
          <a:p>
            <a:r>
              <a:rPr lang="en-US" sz="2000">
                <a:solidFill>
                  <a:srgbClr val="115076"/>
                </a:solidFill>
              </a:rPr>
              <a:t>Write the German for the English given in brackets. </a:t>
            </a:r>
            <a:r>
              <a:rPr lang="en-GB" sz="2000">
                <a:solidFill>
                  <a:srgbClr val="115076"/>
                </a:solidFill>
              </a:rPr>
              <a:t>Think about word order.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kumimoji="0" lang="fr-FR"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0" i="0" u="none" strike="noStrike" cap="none" normalizeH="0" baseline="0">
              <a:ln>
                <a:noFill/>
              </a:ln>
              <a:solidFill>
                <a:srgbClr val="115076"/>
              </a:solidFill>
              <a:effectLst/>
              <a:latin typeface="Arial" panose="020B0604020202020204" pitchFamily="34" charset="0"/>
            </a:endParaRPr>
          </a:p>
        </p:txBody>
      </p:sp>
    </p:spTree>
    <p:extLst>
      <p:ext uri="{BB962C8B-B14F-4D97-AF65-F5344CB8AC3E}">
        <p14:creationId xmlns:p14="http://schemas.microsoft.com/office/powerpoint/2010/main" val="10615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1656960"/>
              </p:ext>
            </p:extLst>
          </p:nvPr>
        </p:nvGraphicFramePr>
        <p:xfrm>
          <a:off x="468732" y="3420716"/>
          <a:ext cx="11250517" cy="1906398"/>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825060">
                  <a:extLst>
                    <a:ext uri="{9D8B030D-6E8A-4147-A177-3AD203B41FA5}">
                      <a16:colId xmlns:a16="http://schemas.microsoft.com/office/drawing/2014/main" val="984238457"/>
                    </a:ext>
                  </a:extLst>
                </a:gridCol>
                <a:gridCol w="2985796">
                  <a:extLst>
                    <a:ext uri="{9D8B030D-6E8A-4147-A177-3AD203B41FA5}">
                      <a16:colId xmlns:a16="http://schemas.microsoft.com/office/drawing/2014/main" val="2515648349"/>
                    </a:ext>
                  </a:extLst>
                </a:gridCol>
              </a:tblGrid>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Sie </a:t>
                      </a:r>
                      <a:r>
                        <a:rPr lang="de-DE" sz="2000" b="0" baseline="-25000">
                          <a:solidFill>
                            <a:srgbClr val="115076"/>
                          </a:solidFill>
                          <a:effectLst/>
                        </a:rPr>
                        <a:t>[they] </a:t>
                      </a:r>
                      <a:r>
                        <a:rPr lang="de-DE" sz="2000" b="0">
                          <a:solidFill>
                            <a:srgbClr val="115076"/>
                          </a:solidFill>
                          <a:effectLst/>
                        </a:rPr>
                        <a:t>_______ _______</a:t>
                      </a:r>
                      <a:r>
                        <a:rPr lang="de-DE" sz="2000" b="0" baseline="0">
                          <a:solidFill>
                            <a:srgbClr val="115076"/>
                          </a:solidFill>
                          <a:effectLst/>
                        </a:rPr>
                        <a:t> _______ _______ </a:t>
                      </a:r>
                      <a:r>
                        <a:rPr lang="de-DE" sz="2000" b="0">
                          <a:solidFill>
                            <a:srgbClr val="115076"/>
                          </a:solidFill>
                          <a:effectLst/>
                        </a:rPr>
                        <a:t>. (stayed</a:t>
                      </a:r>
                      <a:r>
                        <a:rPr lang="de-DE" sz="2000" b="0" baseline="0">
                          <a:solidFill>
                            <a:srgbClr val="115076"/>
                          </a:solidFill>
                          <a:effectLst/>
                        </a:rPr>
                        <a:t> at home</a:t>
                      </a:r>
                      <a:r>
                        <a:rPr lang="de-DE" sz="2000" b="0">
                          <a:solidFill>
                            <a:srgbClr val="115076"/>
                          </a:solidFill>
                          <a:effectLst/>
                        </a:rPr>
                        <a: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to</a:t>
                      </a:r>
                      <a:r>
                        <a:rPr lang="en-GB" sz="2000" b="1" kern="1200" baseline="0">
                          <a:solidFill>
                            <a:srgbClr val="115076"/>
                          </a:solidFill>
                          <a:effectLst/>
                          <a:latin typeface="+mn-lt"/>
                          <a:ea typeface="+mn-ea"/>
                          <a:cs typeface="+mn-cs"/>
                        </a:rPr>
                        <a:t> stay</a:t>
                      </a:r>
                      <a:r>
                        <a:rPr lang="en-GB" sz="2000" b="1" kern="1200">
                          <a:solidFill>
                            <a:srgbClr val="115076"/>
                          </a:solidFill>
                          <a:effectLst/>
                          <a:latin typeface="+mn-lt"/>
                          <a:ea typeface="+mn-ea"/>
                          <a:cs typeface="+mn-cs"/>
                        </a:rPr>
                        <a:t>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bleiben</a:t>
                      </a:r>
                      <a:endParaRPr lang="en-GB" sz="2000" b="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at home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zu Hause</a:t>
                      </a:r>
                      <a:endParaRPr lang="en-GB" sz="24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Ich _______</a:t>
                      </a:r>
                      <a:r>
                        <a:rPr lang="de-DE" sz="2000" b="0" baseline="0">
                          <a:solidFill>
                            <a:srgbClr val="115076"/>
                          </a:solidFill>
                          <a:effectLst/>
                        </a:rPr>
                        <a:t> </a:t>
                      </a:r>
                      <a:r>
                        <a:rPr lang="de-DE" sz="2000" b="0">
                          <a:solidFill>
                            <a:srgbClr val="115076"/>
                          </a:solidFill>
                          <a:effectLst/>
                        </a:rPr>
                        <a:t>_______ ________ ________ . (found the money)</a:t>
                      </a:r>
                    </a:p>
                    <a:p>
                      <a:pPr>
                        <a:lnSpc>
                          <a:spcPct val="107000"/>
                        </a:lnSpc>
                        <a:spcAft>
                          <a:spcPts val="0"/>
                        </a:spcAft>
                      </a:pPr>
                      <a:r>
                        <a:rPr lang="de-DE"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to find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finden</a:t>
                      </a:r>
                      <a:endParaRPr lang="en-GB" sz="2000" b="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the money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das Geld</a:t>
                      </a:r>
                      <a:endParaRPr lang="en-GB" sz="24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142692" y="3623325"/>
            <a:ext cx="4130034" cy="400110"/>
          </a:xfrm>
          <a:prstGeom prst="rect">
            <a:avLst/>
          </a:prstGeom>
          <a:noFill/>
        </p:spPr>
        <p:txBody>
          <a:bodyPr wrap="square" rtlCol="0">
            <a:spAutoFit/>
          </a:bodyPr>
          <a:lstStyle/>
          <a:p>
            <a:pPr algn="l"/>
            <a:r>
              <a:rPr lang="en-GB" sz="2000">
                <a:solidFill>
                  <a:srgbClr val="104F75"/>
                </a:solidFill>
              </a:rPr>
              <a:t>sind zu Hause geblieben</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9" name="TextBox 8"/>
          <p:cNvSpPr txBox="1"/>
          <p:nvPr/>
        </p:nvSpPr>
        <p:spPr>
          <a:xfrm>
            <a:off x="1707878" y="4626153"/>
            <a:ext cx="3971733" cy="400110"/>
          </a:xfrm>
          <a:prstGeom prst="rect">
            <a:avLst/>
          </a:prstGeom>
          <a:noFill/>
        </p:spPr>
        <p:txBody>
          <a:bodyPr wrap="square" rtlCol="0">
            <a:spAutoFit/>
          </a:bodyPr>
          <a:lstStyle/>
          <a:p>
            <a:pPr algn="l"/>
            <a:r>
              <a:rPr lang="en-GB" sz="2000">
                <a:solidFill>
                  <a:schemeClr val="accent5">
                    <a:lumMod val="50000"/>
                  </a:schemeClr>
                </a:solidFill>
              </a:rPr>
              <a:t>habe das Geld gefunden</a:t>
            </a:r>
            <a:endParaRPr lang="en-GB" sz="2000" dirty="0">
              <a:solidFill>
                <a:schemeClr val="accent5">
                  <a:lumMod val="50000"/>
                </a:schemeClr>
              </a:solidFill>
            </a:endParaRPr>
          </a:p>
        </p:txBody>
      </p:sp>
      <p:sp>
        <p:nvSpPr>
          <p:cNvPr id="5" name="Rectangle 1"/>
          <p:cNvSpPr>
            <a:spLocks noChangeArrowheads="1"/>
          </p:cNvSpPr>
          <p:nvPr/>
        </p:nvSpPr>
        <p:spPr bwMode="auto">
          <a:xfrm>
            <a:off x="384756" y="1399371"/>
            <a:ext cx="11418468"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D (PAST)</a:t>
            </a:r>
            <a:r>
              <a:rPr lang="en-GB" sz="2000">
                <a:solidFill>
                  <a:srgbClr val="115076"/>
                </a:solidFill>
              </a:rPr>
              <a:t> </a:t>
            </a:r>
          </a:p>
          <a:p>
            <a:endParaRPr lang="en-GB" sz="2000">
              <a:solidFill>
                <a:srgbClr val="115076"/>
              </a:solidFill>
            </a:endParaRPr>
          </a:p>
          <a:p>
            <a:r>
              <a:rPr lang="en-GB" sz="2000">
                <a:solidFill>
                  <a:srgbClr val="115076"/>
                </a:solidFill>
              </a:rPr>
              <a:t>Write the German for the English in brackets. Use the clues to help you.</a:t>
            </a:r>
          </a:p>
          <a:p>
            <a:r>
              <a:rPr lang="en-GB" sz="2000">
                <a:solidFill>
                  <a:srgbClr val="115076"/>
                </a:solidFill>
              </a:rPr>
              <a:t>Remember to use the perfect tense and think about word order.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kumimoji="0" lang="fr-FR"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0" i="0" u="none" strike="noStrike" cap="none" normalizeH="0" baseline="0">
              <a:ln>
                <a:noFill/>
              </a:ln>
              <a:solidFill>
                <a:srgbClr val="115076"/>
              </a:solidFill>
              <a:effectLst/>
              <a:latin typeface="Arial" panose="020B0604020202020204" pitchFamily="34" charset="0"/>
            </a:endParaRPr>
          </a:p>
        </p:txBody>
      </p:sp>
    </p:spTree>
    <p:extLst>
      <p:ext uri="{BB962C8B-B14F-4D97-AF65-F5344CB8AC3E}">
        <p14:creationId xmlns:p14="http://schemas.microsoft.com/office/powerpoint/2010/main" val="300248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64970851"/>
              </p:ext>
            </p:extLst>
          </p:nvPr>
        </p:nvGraphicFramePr>
        <p:xfrm>
          <a:off x="302923" y="3107228"/>
          <a:ext cx="10837828" cy="1620000"/>
        </p:xfrm>
        <a:graphic>
          <a:graphicData uri="http://schemas.openxmlformats.org/drawingml/2006/table">
            <a:tbl>
              <a:tblPr firstRow="1" firstCol="1" bandRow="1">
                <a:tableStyleId>{5C22544A-7EE6-4342-B048-85BDC9FD1C3A}</a:tableStyleId>
              </a:tblPr>
              <a:tblGrid>
                <a:gridCol w="479570">
                  <a:extLst>
                    <a:ext uri="{9D8B030D-6E8A-4147-A177-3AD203B41FA5}">
                      <a16:colId xmlns:a16="http://schemas.microsoft.com/office/drawing/2014/main" val="311011825"/>
                    </a:ext>
                  </a:extLst>
                </a:gridCol>
                <a:gridCol w="5179129">
                  <a:extLst>
                    <a:ext uri="{9D8B030D-6E8A-4147-A177-3AD203B41FA5}">
                      <a16:colId xmlns:a16="http://schemas.microsoft.com/office/drawing/2014/main" val="3311728780"/>
                    </a:ext>
                  </a:extLst>
                </a:gridCol>
                <a:gridCol w="5179129">
                  <a:extLst>
                    <a:ext uri="{9D8B030D-6E8A-4147-A177-3AD203B41FA5}">
                      <a16:colId xmlns:a16="http://schemas.microsoft.com/office/drawing/2014/main" val="1445379437"/>
                    </a:ext>
                  </a:extLst>
                </a:gridCol>
              </a:tblGrid>
              <a:tr h="540000">
                <a:tc>
                  <a:txBody>
                    <a:bodyPr/>
                    <a:lstStyle/>
                    <a:p>
                      <a:pPr algn="ctr">
                        <a:lnSpc>
                          <a:spcPct val="107000"/>
                        </a:lnSpc>
                        <a:spcAft>
                          <a:spcPts val="0"/>
                        </a:spcAft>
                      </a:pPr>
                      <a:r>
                        <a:rPr lang="en-GB"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rPr>
                        <a:t>Sentence 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b="0">
                          <a:solidFill>
                            <a:srgbClr val="115076"/>
                          </a:solidFill>
                          <a:effectLst/>
                        </a:rPr>
                        <a:t>Sentence 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4891096"/>
                  </a:ext>
                </a:extLst>
              </a:tr>
              <a:tr h="540000">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b="0">
                          <a:solidFill>
                            <a:srgbClr val="115076"/>
                          </a:solidFill>
                          <a:effectLst/>
                        </a:rPr>
                        <a:t>Hier ist die </a:t>
                      </a:r>
                      <a:r>
                        <a:rPr lang="de-DE" sz="2000" b="1" u="sng">
                          <a:solidFill>
                            <a:srgbClr val="115076"/>
                          </a:solidFill>
                          <a:effectLst/>
                        </a:rPr>
                        <a:t>Pflanze</a:t>
                      </a:r>
                      <a:r>
                        <a:rPr lang="de-DE"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b="0">
                          <a:solidFill>
                            <a:srgbClr val="115076"/>
                          </a:solidFill>
                          <a:effectLst/>
                        </a:rPr>
                        <a:t>Hier sind die __________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30620"/>
                  </a:ext>
                </a:extLst>
              </a:tr>
              <a:tr h="540000">
                <a:tc>
                  <a:txBody>
                    <a:bodyPr/>
                    <a:lstStyle/>
                    <a:p>
                      <a:pPr algn="ctr">
                        <a:lnSpc>
                          <a:spcPct val="107000"/>
                        </a:lnSpc>
                        <a:spcAft>
                          <a:spcPts val="0"/>
                        </a:spcAft>
                      </a:pPr>
                      <a:r>
                        <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Hier ist der </a:t>
                      </a:r>
                      <a:r>
                        <a:rPr lang="en-GB" sz="2000" b="1" u="sng">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Blick</a:t>
                      </a:r>
                      <a:r>
                        <a:rPr lang="en-GB" sz="2000" b="0" u="none">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Hier sind die __________</a:t>
                      </a:r>
                      <a:r>
                        <a:rPr lang="en-GB" sz="2000" b="0"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12094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7590205" y="3717173"/>
            <a:ext cx="1260352" cy="400110"/>
          </a:xfrm>
          <a:prstGeom prst="rect">
            <a:avLst/>
          </a:prstGeom>
          <a:noFill/>
        </p:spPr>
        <p:txBody>
          <a:bodyPr wrap="square" rtlCol="0">
            <a:spAutoFit/>
          </a:bodyPr>
          <a:lstStyle/>
          <a:p>
            <a:pPr algn="l"/>
            <a:r>
              <a:rPr lang="en-GB" sz="2000">
                <a:solidFill>
                  <a:srgbClr val="104F75"/>
                </a:solidFill>
              </a:rPr>
              <a:t>Pflanzen</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7790141" y="4228178"/>
            <a:ext cx="3971733" cy="400110"/>
          </a:xfrm>
          <a:prstGeom prst="rect">
            <a:avLst/>
          </a:prstGeom>
          <a:noFill/>
        </p:spPr>
        <p:txBody>
          <a:bodyPr wrap="square" rtlCol="0">
            <a:spAutoFit/>
          </a:bodyPr>
          <a:lstStyle/>
          <a:p>
            <a:pPr algn="l"/>
            <a:r>
              <a:rPr lang="en-GB" sz="2000">
                <a:solidFill>
                  <a:srgbClr val="115076"/>
                </a:solidFill>
              </a:rPr>
              <a:t>Blicke</a:t>
            </a:r>
            <a:endParaRPr lang="en-GB" sz="2000" dirty="0">
              <a:solidFill>
                <a:srgbClr val="115076"/>
              </a:solidFill>
            </a:endParaRPr>
          </a:p>
        </p:txBody>
      </p:sp>
      <p:sp>
        <p:nvSpPr>
          <p:cNvPr id="7" name="Rectangle 1"/>
          <p:cNvSpPr>
            <a:spLocks noChangeArrowheads="1"/>
          </p:cNvSpPr>
          <p:nvPr/>
        </p:nvSpPr>
        <p:spPr bwMode="auto">
          <a:xfrm>
            <a:off x="302922" y="1473890"/>
            <a:ext cx="100399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PART E (PLURAL NOUNS)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Complete</a:t>
            </a:r>
            <a:r>
              <a:rPr kumimoji="0" lang="en-GB" altLang="zh-CN" sz="2000" b="0"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sentence 2 with the </a:t>
            </a:r>
            <a:r>
              <a:rPr kumimoji="0" lang="en-GB" altLang="zh-CN" sz="2000" b="1"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plural</a:t>
            </a:r>
            <a:r>
              <a:rPr kumimoji="0" lang="en-GB" altLang="zh-CN" sz="2000" b="0"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form of the </a:t>
            </a:r>
            <a:r>
              <a:rPr kumimoji="0" lang="en-GB" altLang="zh-CN" sz="2000" b="1" i="0" u="sng"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underlined noun </a:t>
            </a:r>
            <a:r>
              <a:rPr kumimoji="0" lang="en-GB" altLang="zh-CN" sz="2000" b="0" i="0" u="none" strike="noStrike" cap="none" normalizeH="0" baseline="0">
                <a:ln>
                  <a:noFill/>
                </a:ln>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 sentence 1.</a:t>
            </a:r>
            <a:endParaRPr kumimoji="0" lang="en-GB" altLang="zh-CN" sz="2000" b="0" i="0" u="none" strike="noStrike" cap="none" normalizeH="0" baseline="0">
              <a:ln>
                <a:noFill/>
              </a:ln>
              <a:solidFill>
                <a:srgbClr val="115076"/>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15076"/>
              </a:solidFill>
              <a:effectLst/>
              <a:latin typeface="Arial" panose="020B0604020202020204" pitchFamily="34" charset="0"/>
            </a:endParaRPr>
          </a:p>
        </p:txBody>
      </p:sp>
    </p:spTree>
    <p:extLst>
      <p:ext uri="{BB962C8B-B14F-4D97-AF65-F5344CB8AC3E}">
        <p14:creationId xmlns:p14="http://schemas.microsoft.com/office/powerpoint/2010/main" val="1784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69757" y="1670460"/>
            <a:ext cx="1116287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F (OBJECT PRONOUNS)</a:t>
            </a:r>
          </a:p>
          <a:p>
            <a:endParaRPr lang="en-GB" sz="2000">
              <a:solidFill>
                <a:srgbClr val="115076"/>
              </a:solidFill>
            </a:endParaRPr>
          </a:p>
          <a:p>
            <a:r>
              <a:rPr lang="en-US" sz="2000">
                <a:solidFill>
                  <a:srgbClr val="115076"/>
                </a:solidFill>
              </a:rPr>
              <a:t>Write the German</a:t>
            </a:r>
            <a:r>
              <a:rPr lang="en-US" sz="2000" b="1">
                <a:solidFill>
                  <a:srgbClr val="115076"/>
                </a:solidFill>
              </a:rPr>
              <a:t> </a:t>
            </a:r>
            <a:r>
              <a:rPr lang="en-US" sz="2000">
                <a:solidFill>
                  <a:srgbClr val="115076"/>
                </a:solidFill>
              </a:rPr>
              <a:t>for the English given in brackets.	</a:t>
            </a:r>
          </a:p>
          <a:p>
            <a:endParaRPr lang="en-GB" sz="2000">
              <a:solidFill>
                <a:srgbClr val="115076"/>
              </a:solidFill>
            </a:endParaRPr>
          </a:p>
          <a:p>
            <a:r>
              <a:rPr lang="de-DE" sz="2000">
                <a:solidFill>
                  <a:srgbClr val="115076"/>
                </a:solidFill>
              </a:rPr>
              <a:t>1. Du antwortest ________. (her)</a:t>
            </a:r>
          </a:p>
          <a:p>
            <a:endParaRPr lang="en-GB" sz="2000">
              <a:solidFill>
                <a:srgbClr val="115076"/>
              </a:solidFill>
            </a:endParaRPr>
          </a:p>
          <a:p>
            <a:r>
              <a:rPr lang="de-DE" sz="2000">
                <a:solidFill>
                  <a:srgbClr val="115076"/>
                </a:solidFill>
              </a:rPr>
              <a:t>2. Das war sehr nett von ________. (them)</a:t>
            </a:r>
            <a:endParaRPr lang="en-GB" sz="2000">
              <a:solidFill>
                <a:srgbClr val="115076"/>
              </a:solidFill>
            </a:endParaRPr>
          </a:p>
          <a:p>
            <a:r>
              <a:rPr lang="de-DE" sz="2000">
                <a:solidFill>
                  <a:srgbClr val="115076"/>
                </a:solidFill>
              </a:rPr>
              <a:t> </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841222" y="2888740"/>
            <a:ext cx="1260352" cy="400110"/>
          </a:xfrm>
          <a:prstGeom prst="rect">
            <a:avLst/>
          </a:prstGeom>
          <a:noFill/>
        </p:spPr>
        <p:txBody>
          <a:bodyPr wrap="square" rtlCol="0">
            <a:spAutoFit/>
          </a:bodyPr>
          <a:lstStyle/>
          <a:p>
            <a:pPr algn="l"/>
            <a:r>
              <a:rPr lang="en-GB" sz="2000">
                <a:solidFill>
                  <a:srgbClr val="104F75"/>
                </a:solidFill>
              </a:rPr>
              <a:t>ihr</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3561585" y="3482986"/>
            <a:ext cx="3971733" cy="400110"/>
          </a:xfrm>
          <a:prstGeom prst="rect">
            <a:avLst/>
          </a:prstGeom>
          <a:noFill/>
        </p:spPr>
        <p:txBody>
          <a:bodyPr wrap="square" rtlCol="0">
            <a:spAutoFit/>
          </a:bodyPr>
          <a:lstStyle/>
          <a:p>
            <a:pPr algn="l"/>
            <a:r>
              <a:rPr lang="en-GB" sz="2000">
                <a:solidFill>
                  <a:schemeClr val="accent5">
                    <a:lumMod val="50000"/>
                  </a:schemeClr>
                </a:solidFill>
              </a:rPr>
              <a:t>ihnen</a:t>
            </a:r>
            <a:endParaRPr lang="en-GB" sz="2000" dirty="0">
              <a:solidFill>
                <a:schemeClr val="accent5">
                  <a:lumMod val="50000"/>
                </a:schemeClr>
              </a:solidFill>
            </a:endParaRPr>
          </a:p>
        </p:txBody>
      </p:sp>
    </p:spTree>
    <p:extLst>
      <p:ext uri="{BB962C8B-B14F-4D97-AF65-F5344CB8AC3E}">
        <p14:creationId xmlns:p14="http://schemas.microsoft.com/office/powerpoint/2010/main" val="29392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1945118557"/>
              </p:ext>
            </p:extLst>
          </p:nvPr>
        </p:nvGraphicFramePr>
        <p:xfrm>
          <a:off x="578740" y="2657011"/>
          <a:ext cx="10920550" cy="170288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306640">
                <a:tc rowSpan="2">
                  <a:txBody>
                    <a:bodyPr/>
                    <a:lstStyle/>
                    <a:p>
                      <a:pPr algn="ctr"/>
                      <a:endParaRPr lang="en-GB">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building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bank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ticket,</a:t>
                      </a:r>
                      <a:r>
                        <a:rPr lang="en-GB" sz="2000" b="0" baseline="0">
                          <a:solidFill>
                            <a:srgbClr val="104F75"/>
                          </a:solidFill>
                        </a:rPr>
                        <a:t> menu</a:t>
                      </a:r>
                      <a:endParaRPr lang="en-GB" sz="2000" b="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journey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275082">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a:solidFill>
                            <a:srgbClr val="104F7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17" name="Rectangle 16"/>
          <p:cNvSpPr/>
          <p:nvPr/>
        </p:nvSpPr>
        <p:spPr>
          <a:xfrm>
            <a:off x="487300" y="1094595"/>
            <a:ext cx="11382104" cy="1631216"/>
          </a:xfrm>
          <a:prstGeom prst="rect">
            <a:avLst/>
          </a:prstGeom>
        </p:spPr>
        <p:txBody>
          <a:bodyPr wrap="square">
            <a:spAutoFit/>
          </a:bodyPr>
          <a:lstStyle/>
          <a:p>
            <a:r>
              <a:rPr lang="en-GB" sz="2000">
                <a:solidFill>
                  <a:srgbClr val="115076"/>
                </a:solidFill>
              </a:rPr>
              <a:t>This part of the test will take around </a:t>
            </a:r>
            <a:r>
              <a:rPr lang="en-GB" sz="2000" b="1">
                <a:solidFill>
                  <a:srgbClr val="115076"/>
                </a:solidFill>
              </a:rPr>
              <a:t>9 minutes.</a:t>
            </a:r>
            <a:endParaRPr lang="en-GB" sz="2000">
              <a:solidFill>
                <a:srgbClr val="115076"/>
              </a:solidFill>
            </a:endParaRPr>
          </a:p>
          <a:p>
            <a:r>
              <a:rPr lang="en-GB" sz="2000" b="1">
                <a:solidFill>
                  <a:srgbClr val="115076"/>
                </a:solidFill>
              </a:rPr>
              <a:t>PART A (TRANSLATION). </a:t>
            </a:r>
            <a:r>
              <a:rPr lang="en-GB" sz="2000">
                <a:solidFill>
                  <a:srgbClr val="115076"/>
                </a:solidFill>
              </a:rPr>
              <a:t>You will hear some</a:t>
            </a:r>
            <a:r>
              <a:rPr lang="en-GB" sz="2000" b="1">
                <a:solidFill>
                  <a:srgbClr val="115076"/>
                </a:solidFill>
              </a:rPr>
              <a:t> </a:t>
            </a:r>
            <a:r>
              <a:rPr lang="en-GB" sz="2000">
                <a:solidFill>
                  <a:srgbClr val="115076"/>
                </a:solidFill>
              </a:rPr>
              <a:t>German words. </a:t>
            </a:r>
          </a:p>
          <a:p>
            <a:r>
              <a:rPr lang="en-GB" sz="2000">
                <a:solidFill>
                  <a:srgbClr val="115076"/>
                </a:solidFill>
              </a:rPr>
              <a:t>Put a </a:t>
            </a:r>
            <a:r>
              <a:rPr lang="en-GB" sz="2000" b="1">
                <a:solidFill>
                  <a:srgbClr val="115076"/>
                </a:solidFill>
              </a:rPr>
              <a:t>cross (x)</a:t>
            </a:r>
            <a:r>
              <a:rPr lang="en-GB" sz="2000">
                <a:solidFill>
                  <a:srgbClr val="115076"/>
                </a:solidFill>
              </a:rPr>
              <a:t> </a:t>
            </a:r>
            <a:r>
              <a:rPr lang="en-GB" sz="2000" b="1">
                <a:solidFill>
                  <a:srgbClr val="115076"/>
                </a:solidFill>
              </a:rPr>
              <a:t>under the English word or words</a:t>
            </a:r>
            <a:r>
              <a:rPr lang="en-GB" sz="2000">
                <a:solidFill>
                  <a:srgbClr val="115076"/>
                </a:solidFill>
              </a:rPr>
              <a:t> that best match(es) what you hear.</a:t>
            </a:r>
            <a:r>
              <a:rPr lang="en-US"/>
              <a:t> </a:t>
            </a:r>
            <a:br>
              <a:rPr lang="en-US"/>
            </a:br>
            <a:r>
              <a:rPr lang="en-US" sz="2000">
                <a:solidFill>
                  <a:srgbClr val="115076"/>
                </a:solidFill>
              </a:rPr>
              <a:t>Some have </a:t>
            </a:r>
            <a:r>
              <a:rPr lang="en-US" sz="2000" b="1">
                <a:solidFill>
                  <a:srgbClr val="115076"/>
                </a:solidFill>
              </a:rPr>
              <a:t>only one correct answer</a:t>
            </a:r>
            <a:r>
              <a:rPr lang="en-US" sz="2000">
                <a:solidFill>
                  <a:srgbClr val="115076"/>
                </a:solidFill>
              </a:rPr>
              <a:t>. Some have </a:t>
            </a:r>
            <a:r>
              <a:rPr lang="en-US" sz="2000" b="1">
                <a:solidFill>
                  <a:srgbClr val="115076"/>
                </a:solidFill>
              </a:rPr>
              <a:t>two correct answers.</a:t>
            </a:r>
            <a:endParaRPr lang="en-GB">
              <a:solidFill>
                <a:srgbClr val="115076"/>
              </a:solidFill>
            </a:endParaRPr>
          </a:p>
          <a:p>
            <a:r>
              <a:rPr lang="en-GB" sz="2000">
                <a:solidFill>
                  <a:srgbClr val="115076"/>
                </a:solidFill>
              </a:rPr>
              <a:t>You will hear each German word </a:t>
            </a:r>
            <a:r>
              <a:rPr lang="en-GB" sz="2000" b="1">
                <a:solidFill>
                  <a:srgbClr val="115076"/>
                </a:solidFill>
              </a:rPr>
              <a:t>twice.</a:t>
            </a:r>
            <a:endParaRPr lang="en-GB" sz="2000">
              <a:solidFill>
                <a:srgbClr val="115076"/>
              </a:solidFill>
            </a:endParaRPr>
          </a:p>
        </p:txBody>
      </p:sp>
      <p:graphicFrame>
        <p:nvGraphicFramePr>
          <p:cNvPr id="40" name="Table 39"/>
          <p:cNvGraphicFramePr>
            <a:graphicFrameLocks noGrp="1"/>
          </p:cNvGraphicFramePr>
          <p:nvPr>
            <p:extLst>
              <p:ext uri="{D42A27DB-BD31-4B8C-83A1-F6EECF244321}">
                <p14:modId xmlns:p14="http://schemas.microsoft.com/office/powerpoint/2010/main" val="1975325913"/>
              </p:ext>
            </p:extLst>
          </p:nvPr>
        </p:nvGraphicFramePr>
        <p:xfrm>
          <a:off x="578740" y="4378376"/>
          <a:ext cx="10920550" cy="198120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512175">
                <a:tc rowSpan="2">
                  <a:txBody>
                    <a:bodyPr/>
                    <a:lstStyle/>
                    <a:p>
                      <a:pPr algn="ctr"/>
                      <a:endParaRPr lang="en-GB" sz="180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b="0">
                        <a:solidFill>
                          <a:srgbClr val="104F75"/>
                        </a:solidFill>
                      </a:endParaRPr>
                    </a:p>
                    <a:p>
                      <a:pPr algn="ctr"/>
                      <a:endParaRPr lang="en-GB" sz="2000" b="0">
                        <a:solidFill>
                          <a:srgbClr val="104F75"/>
                        </a:solidFill>
                      </a:endParaRPr>
                    </a:p>
                    <a:p>
                      <a:pPr algn="ctr"/>
                      <a:r>
                        <a:rPr lang="en-GB" sz="2000" b="0">
                          <a:solidFill>
                            <a:srgbClr val="104F75"/>
                          </a:solidFill>
                        </a:rPr>
                        <a:t>in</a:t>
                      </a:r>
                      <a:r>
                        <a:rPr lang="en-GB" sz="2000" b="0" baseline="0">
                          <a:solidFill>
                            <a:srgbClr val="104F75"/>
                          </a:solidFill>
                        </a:rPr>
                        <a:t> front of</a:t>
                      </a:r>
                      <a:endParaRPr lang="en-GB" sz="2000" b="0">
                        <a:solidFill>
                          <a:srgbClr val="104F75"/>
                        </a:solidFill>
                      </a:endParaRPr>
                    </a:p>
                    <a:p>
                      <a:pPr algn="ctr"/>
                      <a:endParaRPr lang="en-GB" sz="2000" b="0">
                        <a:solidFill>
                          <a:srgbClr val="104F75"/>
                        </a:solidFill>
                      </a:endParaRPr>
                    </a:p>
                    <a:p>
                      <a:pPr algn="ctr"/>
                      <a:endParaRPr lang="en-GB" sz="2000" b="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a:t>
                      </a:r>
                      <a:r>
                        <a:rPr lang="en-GB" sz="2000" b="0" baseline="0">
                          <a:solidFill>
                            <a:srgbClr val="104F75"/>
                          </a:solidFill>
                        </a:rPr>
                        <a:t> towards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from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after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347135">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4" name="Rounded Rectangular Callout 13"/>
          <p:cNvSpPr/>
          <p:nvPr/>
        </p:nvSpPr>
        <p:spPr>
          <a:xfrm>
            <a:off x="8534400" y="89262"/>
            <a:ext cx="3335004" cy="14861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t>There is one mark for each item (0.5 for each correct meaning ticked for words with more than one meaning)</a:t>
            </a:r>
          </a:p>
          <a:p>
            <a:pPr algn="ctr"/>
            <a:endParaRPr lang="en-GB"/>
          </a:p>
        </p:txBody>
      </p:sp>
      <p:sp>
        <p:nvSpPr>
          <p:cNvPr id="10" name="TextBox 9"/>
          <p:cNvSpPr txBox="1"/>
          <p:nvPr/>
        </p:nvSpPr>
        <p:spPr>
          <a:xfrm>
            <a:off x="4727870" y="5970108"/>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28" name="TextBox 27"/>
          <p:cNvSpPr txBox="1"/>
          <p:nvPr/>
        </p:nvSpPr>
        <p:spPr>
          <a:xfrm>
            <a:off x="10052342" y="3918408"/>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5" name="Action Button: Custom 16">
            <a:hlinkClick r:id="" action="ppaction://noaction" highlightClick="1">
              <a:snd r:embed="rId5" name="3.wav"/>
            </a:hlinkClick>
            <a:extLst>
              <a:ext uri="{FF2B5EF4-FFF2-40B4-BE49-F238E27FC236}">
                <a16:creationId xmlns:a16="http://schemas.microsoft.com/office/drawing/2014/main" id="{3B418770-1E72-B240-9307-3BBF955557C6}"/>
              </a:ext>
            </a:extLst>
          </p:cNvPr>
          <p:cNvSpPr/>
          <p:nvPr/>
        </p:nvSpPr>
        <p:spPr>
          <a:xfrm>
            <a:off x="696639" y="3129725"/>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6" name="Action Button: Custom 16">
            <a:hlinkClick r:id="" action="ppaction://noaction" highlightClick="1">
              <a:snd r:embed="rId6" name="4.wav"/>
            </a:hlinkClick>
            <a:extLst>
              <a:ext uri="{FF2B5EF4-FFF2-40B4-BE49-F238E27FC236}">
                <a16:creationId xmlns:a16="http://schemas.microsoft.com/office/drawing/2014/main" id="{F18D09F0-0D24-5B4F-A26E-132DCCD8073A}"/>
              </a:ext>
            </a:extLst>
          </p:cNvPr>
          <p:cNvSpPr/>
          <p:nvPr/>
        </p:nvSpPr>
        <p:spPr>
          <a:xfrm>
            <a:off x="694867" y="5006063"/>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8" name="TextBox 17"/>
          <p:cNvSpPr txBox="1"/>
          <p:nvPr/>
        </p:nvSpPr>
        <p:spPr>
          <a:xfrm>
            <a:off x="10052342" y="5958831"/>
            <a:ext cx="468290"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Tree>
    <p:extLst>
      <p:ext uri="{BB962C8B-B14F-4D97-AF65-F5344CB8AC3E}">
        <p14:creationId xmlns:p14="http://schemas.microsoft.com/office/powerpoint/2010/main" val="20661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28"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69757" y="1824350"/>
            <a:ext cx="1116287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G (PREPOSITIONS &amp; ARTICLE AGREEMENT)</a:t>
            </a:r>
          </a:p>
          <a:p>
            <a:endParaRPr lang="en-GB" sz="2000">
              <a:solidFill>
                <a:srgbClr val="115076"/>
              </a:solidFill>
            </a:endParaRPr>
          </a:p>
          <a:p>
            <a:r>
              <a:rPr lang="en-US" sz="2000">
                <a:solidFill>
                  <a:srgbClr val="115076"/>
                </a:solidFill>
              </a:rPr>
              <a:t>Write the German</a:t>
            </a:r>
            <a:r>
              <a:rPr lang="en-US" sz="2000" b="1">
                <a:solidFill>
                  <a:srgbClr val="115076"/>
                </a:solidFill>
              </a:rPr>
              <a:t> </a:t>
            </a:r>
            <a:r>
              <a:rPr lang="en-US" sz="2000">
                <a:solidFill>
                  <a:srgbClr val="115076"/>
                </a:solidFill>
              </a:rPr>
              <a:t>for the English given in brackets.</a:t>
            </a:r>
          </a:p>
          <a:p>
            <a:r>
              <a:rPr lang="en-US" sz="2000">
                <a:solidFill>
                  <a:srgbClr val="115076"/>
                </a:solidFill>
              </a:rPr>
              <a:t>	</a:t>
            </a:r>
            <a:endParaRPr lang="en-GB" sz="2000">
              <a:solidFill>
                <a:srgbClr val="115076"/>
              </a:solidFill>
            </a:endParaRPr>
          </a:p>
          <a:p>
            <a:r>
              <a:rPr lang="de-DE" sz="2000">
                <a:solidFill>
                  <a:srgbClr val="115076"/>
                </a:solidFill>
              </a:rPr>
              <a:t>1. Das Buch ist auf ________ Boden (m). (the)</a:t>
            </a:r>
          </a:p>
          <a:p>
            <a:endParaRPr lang="en-GB" sz="2000">
              <a:solidFill>
                <a:srgbClr val="115076"/>
              </a:solidFill>
            </a:endParaRPr>
          </a:p>
          <a:p>
            <a:r>
              <a:rPr lang="de-DE" sz="2000">
                <a:solidFill>
                  <a:srgbClr val="115076"/>
                </a:solidFill>
              </a:rPr>
              <a:t>2. Die Katze springt in ________ Luft (f). </a:t>
            </a:r>
            <a:r>
              <a:rPr lang="en-GB" sz="2000">
                <a:solidFill>
                  <a:srgbClr val="115076"/>
                </a:solidFill>
              </a:rPr>
              <a:t>(the)</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931409" y="3042830"/>
            <a:ext cx="1260352" cy="400110"/>
          </a:xfrm>
          <a:prstGeom prst="rect">
            <a:avLst/>
          </a:prstGeom>
          <a:noFill/>
        </p:spPr>
        <p:txBody>
          <a:bodyPr wrap="square" rtlCol="0">
            <a:spAutoFit/>
          </a:bodyPr>
          <a:lstStyle/>
          <a:p>
            <a:pPr algn="l"/>
            <a:r>
              <a:rPr lang="en-GB" sz="2000" dirty="0" err="1">
                <a:solidFill>
                  <a:srgbClr val="104F75"/>
                </a:solidFill>
              </a:rPr>
              <a:t>dem</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3313391" y="3631820"/>
            <a:ext cx="3971733" cy="400110"/>
          </a:xfrm>
          <a:prstGeom prst="rect">
            <a:avLst/>
          </a:prstGeom>
          <a:noFill/>
        </p:spPr>
        <p:txBody>
          <a:bodyPr wrap="square" rtlCol="0">
            <a:spAutoFit/>
          </a:bodyPr>
          <a:lstStyle/>
          <a:p>
            <a:pPr algn="l"/>
            <a:r>
              <a:rPr lang="en-GB" sz="2000">
                <a:solidFill>
                  <a:srgbClr val="115076"/>
                </a:solidFill>
              </a:rPr>
              <a:t>die</a:t>
            </a:r>
            <a:endParaRPr lang="en-GB" sz="2000" dirty="0">
              <a:solidFill>
                <a:srgbClr val="115076"/>
              </a:solidFill>
            </a:endParaRPr>
          </a:p>
        </p:txBody>
      </p:sp>
    </p:spTree>
    <p:extLst>
      <p:ext uri="{BB962C8B-B14F-4D97-AF65-F5344CB8AC3E}">
        <p14:creationId xmlns:p14="http://schemas.microsoft.com/office/powerpoint/2010/main" val="3809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88368395"/>
              </p:ext>
            </p:extLst>
          </p:nvPr>
        </p:nvGraphicFramePr>
        <p:xfrm>
          <a:off x="468732" y="3649322"/>
          <a:ext cx="11250517" cy="1906398"/>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825060">
                  <a:extLst>
                    <a:ext uri="{9D8B030D-6E8A-4147-A177-3AD203B41FA5}">
                      <a16:colId xmlns:a16="http://schemas.microsoft.com/office/drawing/2014/main" val="984238457"/>
                    </a:ext>
                  </a:extLst>
                </a:gridCol>
                <a:gridCol w="2985796">
                  <a:extLst>
                    <a:ext uri="{9D8B030D-6E8A-4147-A177-3AD203B41FA5}">
                      <a16:colId xmlns:a16="http://schemas.microsoft.com/office/drawing/2014/main" val="2515648349"/>
                    </a:ext>
                  </a:extLst>
                </a:gridCol>
              </a:tblGrid>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Sie </a:t>
                      </a:r>
                      <a:r>
                        <a:rPr lang="de-DE" sz="2000" b="0" baseline="-25000">
                          <a:solidFill>
                            <a:srgbClr val="115076"/>
                          </a:solidFill>
                          <a:effectLst/>
                        </a:rPr>
                        <a:t>[they] </a:t>
                      </a:r>
                      <a:r>
                        <a:rPr lang="de-DE" sz="2000" b="0">
                          <a:solidFill>
                            <a:srgbClr val="115076"/>
                          </a:solidFill>
                          <a:effectLst/>
                        </a:rPr>
                        <a:t>____________ das Essen</a:t>
                      </a:r>
                      <a:r>
                        <a:rPr lang="de-DE" sz="2000" b="0" baseline="0">
                          <a:solidFill>
                            <a:srgbClr val="115076"/>
                          </a:solidFill>
                          <a:effectLst/>
                        </a:rPr>
                        <a:t> _______ </a:t>
                      </a:r>
                      <a:r>
                        <a:rPr lang="de-DE" sz="2000" b="0">
                          <a:solidFill>
                            <a:srgbClr val="115076"/>
                          </a:solidFill>
                          <a:effectLst/>
                        </a:rPr>
                        <a:t>. (are preparing)</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to prepare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vorbereiten</a:t>
                      </a:r>
                      <a:endParaRPr lang="en-GB" sz="2000" b="0" kern="1200">
                        <a:solidFill>
                          <a:srgbClr val="11507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Es ___________</a:t>
                      </a:r>
                      <a:r>
                        <a:rPr lang="de-DE" sz="2000" b="0" baseline="0">
                          <a:solidFill>
                            <a:srgbClr val="115076"/>
                          </a:solidFill>
                          <a:effectLst/>
                        </a:rPr>
                        <a:t> </a:t>
                      </a:r>
                      <a:r>
                        <a:rPr lang="de-DE" sz="2000" b="0">
                          <a:solidFill>
                            <a:srgbClr val="115076"/>
                          </a:solidFill>
                          <a:effectLst/>
                        </a:rPr>
                        <a:t>jedes Jahr</a:t>
                      </a:r>
                      <a:r>
                        <a:rPr lang="de-DE" sz="2000" b="0" baseline="0">
                          <a:solidFill>
                            <a:srgbClr val="115076"/>
                          </a:solidFill>
                          <a:effectLst/>
                        </a:rPr>
                        <a:t> hier </a:t>
                      </a:r>
                      <a:r>
                        <a:rPr lang="de-DE" sz="2000" b="0">
                          <a:solidFill>
                            <a:srgbClr val="115076"/>
                          </a:solidFill>
                          <a:effectLst/>
                        </a:rPr>
                        <a:t>________ . (takes place)</a:t>
                      </a:r>
                    </a:p>
                    <a:p>
                      <a:pPr>
                        <a:lnSpc>
                          <a:spcPct val="107000"/>
                        </a:lnSpc>
                        <a:spcAft>
                          <a:spcPts val="0"/>
                        </a:spcAft>
                      </a:pPr>
                      <a:r>
                        <a:rPr lang="de-DE"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kern="1200">
                          <a:solidFill>
                            <a:srgbClr val="115076"/>
                          </a:solidFill>
                          <a:effectLst/>
                          <a:latin typeface="+mn-lt"/>
                          <a:ea typeface="+mn-ea"/>
                          <a:cs typeface="+mn-cs"/>
                        </a:rPr>
                        <a:t>to take place </a:t>
                      </a:r>
                      <a:r>
                        <a:rPr lang="en-GB" sz="2000" b="0" kern="1200">
                          <a:solidFill>
                            <a:srgbClr val="115076"/>
                          </a:solidFill>
                          <a:effectLst/>
                          <a:latin typeface="+mn-lt"/>
                          <a:ea typeface="+mn-ea"/>
                          <a:cs typeface="+mn-cs"/>
                        </a:rPr>
                        <a:t>= </a:t>
                      </a:r>
                      <a:r>
                        <a:rPr lang="en-GB" sz="2000" b="0" i="1" kern="1200">
                          <a:solidFill>
                            <a:srgbClr val="115076"/>
                          </a:solidFill>
                          <a:effectLst/>
                          <a:latin typeface="+mn-lt"/>
                          <a:ea typeface="+mn-ea"/>
                          <a:cs typeface="+mn-cs"/>
                        </a:rPr>
                        <a:t>stattfinden</a:t>
                      </a:r>
                      <a:endParaRPr lang="en-GB" sz="24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2081521" y="3925262"/>
            <a:ext cx="4130034" cy="400110"/>
          </a:xfrm>
          <a:prstGeom prst="rect">
            <a:avLst/>
          </a:prstGeom>
          <a:noFill/>
        </p:spPr>
        <p:txBody>
          <a:bodyPr wrap="square" rtlCol="0">
            <a:spAutoFit/>
          </a:bodyPr>
          <a:lstStyle/>
          <a:p>
            <a:pPr algn="l"/>
            <a:r>
              <a:rPr lang="en-GB" sz="2000">
                <a:solidFill>
                  <a:srgbClr val="104F75"/>
                </a:solidFill>
              </a:rPr>
              <a:t>bereiten                          vor</a:t>
            </a:r>
            <a:endParaRPr lang="en-GB" sz="2400" dirty="0">
              <a:solidFill>
                <a:srgbClr val="104F75"/>
              </a:solidFill>
            </a:endParaRPr>
          </a:p>
        </p:txBody>
      </p:sp>
      <p:sp>
        <p:nvSpPr>
          <p:cNvPr id="9" name="TextBox 8"/>
          <p:cNvSpPr txBox="1"/>
          <p:nvPr/>
        </p:nvSpPr>
        <p:spPr>
          <a:xfrm>
            <a:off x="1472746" y="4860496"/>
            <a:ext cx="4092031" cy="400110"/>
          </a:xfrm>
          <a:prstGeom prst="rect">
            <a:avLst/>
          </a:prstGeom>
          <a:noFill/>
        </p:spPr>
        <p:txBody>
          <a:bodyPr wrap="square" rtlCol="0">
            <a:spAutoFit/>
          </a:bodyPr>
          <a:lstStyle/>
          <a:p>
            <a:pPr algn="l"/>
            <a:r>
              <a:rPr lang="en-GB" sz="2000" dirty="0" err="1">
                <a:solidFill>
                  <a:srgbClr val="115076"/>
                </a:solidFill>
              </a:rPr>
              <a:t>findet</a:t>
            </a:r>
            <a:r>
              <a:rPr lang="en-GB" sz="2000" dirty="0">
                <a:solidFill>
                  <a:srgbClr val="115076"/>
                </a:solidFill>
              </a:rPr>
              <a:t>                                     </a:t>
            </a:r>
            <a:r>
              <a:rPr lang="en-GB" sz="2000" dirty="0" err="1">
                <a:solidFill>
                  <a:srgbClr val="115076"/>
                </a:solidFill>
              </a:rPr>
              <a:t>statt</a:t>
            </a:r>
            <a:endParaRPr lang="en-GB" sz="2000" dirty="0">
              <a:solidFill>
                <a:srgbClr val="115076"/>
              </a:solidFill>
            </a:endParaRPr>
          </a:p>
        </p:txBody>
      </p:sp>
      <p:sp>
        <p:nvSpPr>
          <p:cNvPr id="5" name="Rectangle 1"/>
          <p:cNvSpPr>
            <a:spLocks noChangeArrowheads="1"/>
          </p:cNvSpPr>
          <p:nvPr/>
        </p:nvSpPr>
        <p:spPr bwMode="auto">
          <a:xfrm>
            <a:off x="384756" y="1672919"/>
            <a:ext cx="11418468"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H (SEPARABLE VERBS)</a:t>
            </a:r>
          </a:p>
          <a:p>
            <a:endParaRPr lang="en-GB" sz="2000">
              <a:solidFill>
                <a:srgbClr val="115076"/>
              </a:solidFill>
            </a:endParaRPr>
          </a:p>
          <a:p>
            <a:r>
              <a:rPr lang="en-US" sz="2000">
                <a:solidFill>
                  <a:srgbClr val="115076"/>
                </a:solidFill>
              </a:rPr>
              <a:t>Write the German</a:t>
            </a:r>
            <a:r>
              <a:rPr lang="en-US" sz="2000" b="1">
                <a:solidFill>
                  <a:srgbClr val="115076"/>
                </a:solidFill>
              </a:rPr>
              <a:t> </a:t>
            </a:r>
            <a:r>
              <a:rPr lang="en-US" sz="2000">
                <a:solidFill>
                  <a:srgbClr val="115076"/>
                </a:solidFill>
              </a:rPr>
              <a:t>for the English given in brackets.	</a:t>
            </a:r>
            <a:endParaRPr lang="en-GB" sz="2000">
              <a:solidFill>
                <a:srgbClr val="115076"/>
              </a:solidFill>
            </a:endParaRPr>
          </a:p>
          <a:p>
            <a:endParaRPr lang="en-GB" sz="2000">
              <a:solidFill>
                <a:srgbClr val="115076"/>
              </a:solidFill>
            </a:endParaRPr>
          </a:p>
          <a:p>
            <a:r>
              <a:rPr lang="en-GB" sz="2000">
                <a:solidFill>
                  <a:srgbClr val="115076"/>
                </a:solidFill>
              </a:rPr>
              <a:t>Remember, these are separable verbs.</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a:solidFill>
                  <a:srgbClr val="115076"/>
                </a:solidFill>
                <a:ea typeface="SimSun" panose="02010600030101010101" pitchFamily="2" charset="-122"/>
                <a:cs typeface="Times New Roman" panose="02020603050405020304" pitchFamily="18" charset="0"/>
              </a:rPr>
              <a:t>		</a:t>
            </a:r>
            <a:r>
              <a:rPr kumimoji="0" lang="en-US"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kumimoji="0" lang="fr-FR"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0" i="0" u="none" strike="noStrike" cap="none" normalizeH="0" baseline="0">
              <a:ln>
                <a:noFill/>
              </a:ln>
              <a:solidFill>
                <a:srgbClr val="115076"/>
              </a:solidFill>
              <a:effectLst/>
              <a:latin typeface="Arial" panose="020B0604020202020204" pitchFamily="34" charset="0"/>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 </a:t>
            </a:r>
          </a:p>
        </p:txBody>
      </p:sp>
    </p:spTree>
    <p:extLst>
      <p:ext uri="{BB962C8B-B14F-4D97-AF65-F5344CB8AC3E}">
        <p14:creationId xmlns:p14="http://schemas.microsoft.com/office/powerpoint/2010/main" val="21714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9"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69757" y="1670465"/>
            <a:ext cx="1116287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I (GENDER, NUMBER, &amp; CASE AGREEMENT)</a:t>
            </a:r>
          </a:p>
          <a:p>
            <a:endParaRPr lang="en-GB" sz="2000">
              <a:solidFill>
                <a:srgbClr val="115076"/>
              </a:solidFill>
            </a:endParaRPr>
          </a:p>
          <a:p>
            <a:r>
              <a:rPr lang="en-US" sz="2000">
                <a:solidFill>
                  <a:srgbClr val="115076"/>
                </a:solidFill>
              </a:rPr>
              <a:t>Write the German</a:t>
            </a:r>
            <a:r>
              <a:rPr lang="en-US" sz="2000" b="1">
                <a:solidFill>
                  <a:srgbClr val="115076"/>
                </a:solidFill>
              </a:rPr>
              <a:t> </a:t>
            </a:r>
            <a:r>
              <a:rPr lang="en-US" sz="2000">
                <a:solidFill>
                  <a:srgbClr val="115076"/>
                </a:solidFill>
              </a:rPr>
              <a:t>for the English given in brackets.</a:t>
            </a:r>
          </a:p>
          <a:p>
            <a:endParaRPr lang="en-GB" sz="2000">
              <a:solidFill>
                <a:srgbClr val="115076"/>
              </a:solidFill>
            </a:endParaRPr>
          </a:p>
          <a:p>
            <a:r>
              <a:rPr lang="en-US" sz="2000">
                <a:solidFill>
                  <a:srgbClr val="115076"/>
                </a:solidFill>
              </a:rPr>
              <a:t> </a:t>
            </a:r>
            <a:endParaRPr lang="en-GB" sz="2000">
              <a:solidFill>
                <a:srgbClr val="115076"/>
              </a:solidFill>
            </a:endParaRPr>
          </a:p>
          <a:p>
            <a:r>
              <a:rPr lang="de-DE" sz="2000">
                <a:solidFill>
                  <a:srgbClr val="115076"/>
                </a:solidFill>
              </a:rPr>
              <a:t>1. Er hat mit ________ Freund(m.) geredet. (his)</a:t>
            </a:r>
          </a:p>
          <a:p>
            <a:endParaRPr lang="en-GB" sz="2000">
              <a:solidFill>
                <a:srgbClr val="115076"/>
              </a:solidFill>
            </a:endParaRPr>
          </a:p>
          <a:p>
            <a:r>
              <a:rPr lang="de-DE" sz="2000">
                <a:solidFill>
                  <a:srgbClr val="115076"/>
                </a:solidFill>
              </a:rPr>
              <a:t>2. Sie mag ________ Auto (n.) sehr. </a:t>
            </a:r>
            <a:r>
              <a:rPr lang="en-GB" sz="2000">
                <a:solidFill>
                  <a:srgbClr val="115076"/>
                </a:solidFill>
              </a:rPr>
              <a:t>(my)</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38" name="TextBox 37"/>
          <p:cNvSpPr txBox="1"/>
          <p:nvPr/>
        </p:nvSpPr>
        <p:spPr>
          <a:xfrm>
            <a:off x="1961598" y="3178528"/>
            <a:ext cx="1260352" cy="400110"/>
          </a:xfrm>
          <a:prstGeom prst="rect">
            <a:avLst/>
          </a:prstGeom>
          <a:noFill/>
        </p:spPr>
        <p:txBody>
          <a:bodyPr wrap="square" rtlCol="0">
            <a:spAutoFit/>
          </a:bodyPr>
          <a:lstStyle/>
          <a:p>
            <a:pPr algn="l"/>
            <a:r>
              <a:rPr lang="en-GB" sz="2000">
                <a:solidFill>
                  <a:srgbClr val="104F75"/>
                </a:solidFill>
              </a:rPr>
              <a:t>seinem</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1876478" y="3785711"/>
            <a:ext cx="879786" cy="400110"/>
          </a:xfrm>
          <a:prstGeom prst="rect">
            <a:avLst/>
          </a:prstGeom>
          <a:noFill/>
        </p:spPr>
        <p:txBody>
          <a:bodyPr wrap="square" rtlCol="0">
            <a:spAutoFit/>
          </a:bodyPr>
          <a:lstStyle/>
          <a:p>
            <a:pPr algn="l"/>
            <a:r>
              <a:rPr lang="en-GB" sz="2000" dirty="0" err="1">
                <a:solidFill>
                  <a:srgbClr val="115076"/>
                </a:solidFill>
              </a:rPr>
              <a:t>mein</a:t>
            </a:r>
            <a:endParaRPr lang="en-GB" sz="2000" dirty="0">
              <a:solidFill>
                <a:srgbClr val="115076"/>
              </a:solidFill>
            </a:endParaRPr>
          </a:p>
        </p:txBody>
      </p:sp>
    </p:spTree>
    <p:extLst>
      <p:ext uri="{BB962C8B-B14F-4D97-AF65-F5344CB8AC3E}">
        <p14:creationId xmlns:p14="http://schemas.microsoft.com/office/powerpoint/2010/main" val="6830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65704" y="1817427"/>
            <a:ext cx="1116287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A (MEANING)</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b="1">
                <a:solidFill>
                  <a:srgbClr val="115076"/>
                </a:solidFill>
              </a:rPr>
              <a:t>Say </a:t>
            </a:r>
            <a:r>
              <a:rPr lang="en-US" sz="2000">
                <a:solidFill>
                  <a:srgbClr val="115076"/>
                </a:solidFill>
              </a:rPr>
              <a:t>the </a:t>
            </a:r>
            <a:r>
              <a:rPr lang="en-US" sz="2000" b="1">
                <a:solidFill>
                  <a:srgbClr val="115076"/>
                </a:solidFill>
              </a:rPr>
              <a:t>German </a:t>
            </a:r>
            <a:r>
              <a:rPr lang="en-US" sz="2000">
                <a:solidFill>
                  <a:srgbClr val="115076"/>
                </a:solidFill>
              </a:rPr>
              <a:t>for the words below. </a:t>
            </a:r>
            <a:r>
              <a:rPr lang="en-US" sz="2000" b="1">
                <a:solidFill>
                  <a:srgbClr val="115076"/>
                </a:solidFill>
              </a:rPr>
              <a:t>Remember</a:t>
            </a:r>
            <a:r>
              <a:rPr lang="en-US" sz="2000">
                <a:solidFill>
                  <a:srgbClr val="115076"/>
                </a:solidFill>
              </a:rPr>
              <a:t> to say the word for ‘</a:t>
            </a:r>
            <a:r>
              <a:rPr lang="en-US" sz="2000" b="1">
                <a:solidFill>
                  <a:srgbClr val="115076"/>
                </a:solidFill>
              </a:rPr>
              <a:t>the’</a:t>
            </a:r>
            <a:r>
              <a:rPr lang="en-US" sz="2000">
                <a:solidFill>
                  <a:srgbClr val="115076"/>
                </a:solidFill>
              </a:rPr>
              <a:t> if needed!</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1. free time					(</a:t>
            </a:r>
            <a:r>
              <a:rPr lang="en-US" sz="2000" b="1">
                <a:solidFill>
                  <a:srgbClr val="115076"/>
                </a:solidFill>
              </a:rPr>
              <a:t>two</a:t>
            </a:r>
            <a:r>
              <a:rPr lang="en-US" sz="2000">
                <a:solidFill>
                  <a:srgbClr val="115076"/>
                </a:solidFill>
              </a:rPr>
              <a:t> German words)</a:t>
            </a:r>
          </a:p>
          <a:p>
            <a:endParaRPr lang="en-GB" sz="2000">
              <a:solidFill>
                <a:srgbClr val="115076"/>
              </a:solidFill>
            </a:endParaRPr>
          </a:p>
          <a:p>
            <a:r>
              <a:rPr lang="en-US" sz="2000">
                <a:solidFill>
                  <a:srgbClr val="115076"/>
                </a:solidFill>
              </a:rPr>
              <a:t>2. tired						(</a:t>
            </a:r>
            <a:r>
              <a:rPr lang="en-US" sz="2000" b="1">
                <a:solidFill>
                  <a:srgbClr val="115076"/>
                </a:solidFill>
              </a:rPr>
              <a:t>one</a:t>
            </a:r>
            <a:r>
              <a:rPr lang="en-US" sz="2000">
                <a:solidFill>
                  <a:srgbClr val="115076"/>
                </a:solidFill>
              </a:rPr>
              <a:t> German word)</a:t>
            </a:r>
            <a:endParaRPr lang="en-GB" sz="2000">
              <a:solidFill>
                <a:srgbClr val="115076"/>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Vocabulary</a:t>
            </a:r>
            <a:endParaRPr lang="en-GB" sz="2800" b="1" dirty="0">
              <a:solidFill>
                <a:schemeClr val="bg1"/>
              </a:solidFill>
            </a:endParaRPr>
          </a:p>
        </p:txBody>
      </p:sp>
      <p:sp>
        <p:nvSpPr>
          <p:cNvPr id="38" name="TextBox 37"/>
          <p:cNvSpPr txBox="1"/>
          <p:nvPr/>
        </p:nvSpPr>
        <p:spPr>
          <a:xfrm>
            <a:off x="2769488" y="3384501"/>
            <a:ext cx="1660118" cy="400110"/>
          </a:xfrm>
          <a:prstGeom prst="rect">
            <a:avLst/>
          </a:prstGeom>
          <a:noFill/>
        </p:spPr>
        <p:txBody>
          <a:bodyPr wrap="square" rtlCol="0">
            <a:spAutoFit/>
          </a:bodyPr>
          <a:lstStyle/>
          <a:p>
            <a:pPr algn="l"/>
            <a:r>
              <a:rPr lang="en-GB" sz="2000">
                <a:solidFill>
                  <a:srgbClr val="104F75"/>
                </a:solidFill>
              </a:rPr>
              <a:t>die Frezeit</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2769488" y="3971862"/>
            <a:ext cx="1297072" cy="400110"/>
          </a:xfrm>
          <a:prstGeom prst="rect">
            <a:avLst/>
          </a:prstGeom>
          <a:noFill/>
        </p:spPr>
        <p:txBody>
          <a:bodyPr wrap="square" rtlCol="0">
            <a:spAutoFit/>
          </a:bodyPr>
          <a:lstStyle/>
          <a:p>
            <a:r>
              <a:rPr lang="en-GB" sz="2000" dirty="0" err="1">
                <a:solidFill>
                  <a:srgbClr val="115076"/>
                </a:solidFill>
              </a:rPr>
              <a:t>müde</a:t>
            </a:r>
            <a:endParaRPr lang="en-GB" sz="2000" dirty="0">
              <a:solidFill>
                <a:srgbClr val="115076"/>
              </a:solidFill>
            </a:endParaRPr>
          </a:p>
        </p:txBody>
      </p:sp>
    </p:spTree>
    <p:extLst>
      <p:ext uri="{BB962C8B-B14F-4D97-AF65-F5344CB8AC3E}">
        <p14:creationId xmlns:p14="http://schemas.microsoft.com/office/powerpoint/2010/main" val="12041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96667" y="1960267"/>
            <a:ext cx="1116287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a:solidFill>
                  <a:srgbClr val="115076"/>
                </a:solidFill>
              </a:rPr>
              <a:t>PART B (REGISTER)</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Say the following informal words or phrases using more </a:t>
            </a:r>
            <a:r>
              <a:rPr lang="en-US" sz="2000" b="1">
                <a:solidFill>
                  <a:srgbClr val="115076"/>
                </a:solidFill>
              </a:rPr>
              <a:t>formal language.</a:t>
            </a:r>
            <a:endParaRPr lang="en-GB" sz="2000">
              <a:solidFill>
                <a:srgbClr val="115076"/>
              </a:solidFill>
            </a:endParaRPr>
          </a:p>
          <a:p>
            <a:r>
              <a:rPr lang="en-US" sz="2000" b="1">
                <a:solidFill>
                  <a:srgbClr val="115076"/>
                </a:solidFill>
              </a:rPr>
              <a:t/>
            </a:r>
            <a:br>
              <a:rPr lang="en-US" sz="2000" b="1">
                <a:solidFill>
                  <a:srgbClr val="115076"/>
                </a:solidFill>
              </a:rPr>
            </a:br>
            <a:r>
              <a:rPr lang="en-US" sz="2000" b="1">
                <a:solidFill>
                  <a:srgbClr val="115076"/>
                </a:solidFill>
              </a:rPr>
              <a:t> </a:t>
            </a:r>
            <a:endParaRPr lang="en-GB" sz="2000">
              <a:solidFill>
                <a:srgbClr val="115076"/>
              </a:solidFill>
            </a:endParaRPr>
          </a:p>
          <a:p>
            <a:r>
              <a:rPr lang="en-GB" sz="2000">
                <a:solidFill>
                  <a:srgbClr val="115076"/>
                </a:solidFill>
              </a:rPr>
              <a:t>1. toll!				</a:t>
            </a:r>
          </a:p>
          <a:p>
            <a:endParaRPr lang="en-GB" sz="2000">
              <a:solidFill>
                <a:srgbClr val="115076"/>
              </a:solidFill>
            </a:endParaRPr>
          </a:p>
          <a:p>
            <a:r>
              <a:rPr lang="en-GB" sz="2000">
                <a:solidFill>
                  <a:srgbClr val="115076"/>
                </a:solidFill>
              </a:rPr>
              <a:t>2. Tschüss! </a:t>
            </a:r>
            <a:endParaRPr lang="en-GB" sz="2000">
              <a:solidFill>
                <a:srgbClr val="115076"/>
              </a:solidFill>
              <a:effectLst/>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Vocabulary</a:t>
            </a:r>
            <a:endParaRPr lang="en-GB" sz="2800" b="1" dirty="0">
              <a:solidFill>
                <a:schemeClr val="bg1"/>
              </a:solidFill>
            </a:endParaRPr>
          </a:p>
        </p:txBody>
      </p:sp>
      <p:sp>
        <p:nvSpPr>
          <p:cNvPr id="38" name="TextBox 37"/>
          <p:cNvSpPr txBox="1"/>
          <p:nvPr/>
        </p:nvSpPr>
        <p:spPr>
          <a:xfrm>
            <a:off x="2573541" y="3518674"/>
            <a:ext cx="1660118" cy="400110"/>
          </a:xfrm>
          <a:prstGeom prst="rect">
            <a:avLst/>
          </a:prstGeom>
          <a:noFill/>
        </p:spPr>
        <p:txBody>
          <a:bodyPr wrap="square" rtlCol="0">
            <a:spAutoFit/>
          </a:bodyPr>
          <a:lstStyle/>
          <a:p>
            <a:pPr algn="l"/>
            <a:r>
              <a:rPr lang="en-GB" sz="2000">
                <a:solidFill>
                  <a:srgbClr val="104F75"/>
                </a:solidFill>
              </a:rPr>
              <a:t>wunderbar!</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9" name="TextBox 8"/>
          <p:cNvSpPr txBox="1"/>
          <p:nvPr/>
        </p:nvSpPr>
        <p:spPr>
          <a:xfrm>
            <a:off x="2573540" y="4101878"/>
            <a:ext cx="2684260" cy="400110"/>
          </a:xfrm>
          <a:prstGeom prst="rect">
            <a:avLst/>
          </a:prstGeom>
          <a:noFill/>
        </p:spPr>
        <p:txBody>
          <a:bodyPr wrap="square" rtlCol="0">
            <a:spAutoFit/>
          </a:bodyPr>
          <a:lstStyle/>
          <a:p>
            <a:r>
              <a:rPr lang="en-GB" sz="2000" dirty="0">
                <a:solidFill>
                  <a:srgbClr val="115076"/>
                </a:solidFill>
              </a:rPr>
              <a:t>Auf Wiedersehen!</a:t>
            </a:r>
          </a:p>
        </p:txBody>
      </p:sp>
    </p:spTree>
    <p:extLst>
      <p:ext uri="{BB962C8B-B14F-4D97-AF65-F5344CB8AC3E}">
        <p14:creationId xmlns:p14="http://schemas.microsoft.com/office/powerpoint/2010/main" val="38112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graphicFrame>
        <p:nvGraphicFramePr>
          <p:cNvPr id="2" name="Table 1"/>
          <p:cNvGraphicFramePr>
            <a:graphicFrameLocks noGrp="1"/>
          </p:cNvGraphicFramePr>
          <p:nvPr>
            <p:extLst>
              <p:ext uri="{D42A27DB-BD31-4B8C-83A1-F6EECF244321}">
                <p14:modId xmlns:p14="http://schemas.microsoft.com/office/powerpoint/2010/main" val="1293671111"/>
              </p:ext>
            </p:extLst>
          </p:nvPr>
        </p:nvGraphicFramePr>
        <p:xfrm>
          <a:off x="483815" y="4075603"/>
          <a:ext cx="10844585" cy="1906398"/>
        </p:xfrm>
        <a:graphic>
          <a:graphicData uri="http://schemas.openxmlformats.org/drawingml/2006/table">
            <a:tbl>
              <a:tblPr firstRow="1" firstCol="1" bandRow="1">
                <a:tableStyleId>{5C22544A-7EE6-4342-B048-85BDC9FD1C3A}</a:tableStyleId>
              </a:tblPr>
              <a:tblGrid>
                <a:gridCol w="566052">
                  <a:extLst>
                    <a:ext uri="{9D8B030D-6E8A-4147-A177-3AD203B41FA5}">
                      <a16:colId xmlns:a16="http://schemas.microsoft.com/office/drawing/2014/main" val="2511222126"/>
                    </a:ext>
                  </a:extLst>
                </a:gridCol>
                <a:gridCol w="7320020">
                  <a:extLst>
                    <a:ext uri="{9D8B030D-6E8A-4147-A177-3AD203B41FA5}">
                      <a16:colId xmlns:a16="http://schemas.microsoft.com/office/drawing/2014/main" val="2306474197"/>
                    </a:ext>
                  </a:extLst>
                </a:gridCol>
                <a:gridCol w="2958513">
                  <a:extLst>
                    <a:ext uri="{9D8B030D-6E8A-4147-A177-3AD203B41FA5}">
                      <a16:colId xmlns:a16="http://schemas.microsoft.com/office/drawing/2014/main" val="2460063094"/>
                    </a:ext>
                  </a:extLst>
                </a:gridCol>
              </a:tblGrid>
              <a:tr h="574675">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Ich _________ _________.  (prefer hiking)</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to hike </a:t>
                      </a:r>
                      <a:r>
                        <a:rPr lang="en-GB" sz="2000" b="0">
                          <a:solidFill>
                            <a:srgbClr val="115076"/>
                          </a:solidFill>
                          <a:effectLst/>
                        </a:rPr>
                        <a:t>= </a:t>
                      </a:r>
                      <a:r>
                        <a:rPr lang="en-GB" sz="2000" b="0" i="1">
                          <a:solidFill>
                            <a:srgbClr val="115076"/>
                          </a:solidFill>
                          <a:effectLst/>
                        </a:rPr>
                        <a:t>wandern</a:t>
                      </a:r>
                      <a:r>
                        <a:rPr lang="en-GB" sz="2000" b="0">
                          <a:solidFill>
                            <a:srgbClr val="115076"/>
                          </a:solidFill>
                          <a:effectLst/>
                        </a:rPr>
                        <a:t> </a:t>
                      </a:r>
                    </a:p>
                    <a:p>
                      <a:pPr>
                        <a:lnSpc>
                          <a:spcPct val="107000"/>
                        </a:lnSpc>
                        <a:spcAft>
                          <a:spcPts val="0"/>
                        </a:spcAft>
                      </a:pPr>
                      <a:r>
                        <a:rPr lang="en-GB" sz="2000" b="1">
                          <a:solidFill>
                            <a:srgbClr val="115076"/>
                          </a:solidFill>
                          <a:effectLst/>
                        </a:rPr>
                        <a:t>prefer</a:t>
                      </a:r>
                      <a:r>
                        <a:rPr lang="en-GB" sz="2000" b="0">
                          <a:solidFill>
                            <a:srgbClr val="115076"/>
                          </a:solidFill>
                          <a:effectLst/>
                        </a:rPr>
                        <a:t> = </a:t>
                      </a:r>
                      <a:r>
                        <a:rPr lang="en-GB" sz="2000" b="0" i="1">
                          <a:solidFill>
                            <a:srgbClr val="115076"/>
                          </a:solidFill>
                          <a:effectLst/>
                        </a:rPr>
                        <a:t>lieber</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477520">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Du _________ _________ .</a:t>
                      </a:r>
                      <a:r>
                        <a:rPr lang="en-GB" sz="2000" b="0" baseline="0">
                          <a:solidFill>
                            <a:srgbClr val="115076"/>
                          </a:solidFill>
                          <a:effectLst/>
                        </a:rPr>
                        <a:t>  </a:t>
                      </a:r>
                      <a:r>
                        <a:rPr lang="en-GB" sz="2000" b="0">
                          <a:solidFill>
                            <a:srgbClr val="115076"/>
                          </a:solidFill>
                          <a:effectLst/>
                        </a:rPr>
                        <a:t>(like climbing)</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to climb </a:t>
                      </a:r>
                      <a:r>
                        <a:rPr lang="en-GB" sz="2000" b="0">
                          <a:solidFill>
                            <a:srgbClr val="115076"/>
                          </a:solidFill>
                          <a:effectLst/>
                        </a:rPr>
                        <a:t>= </a:t>
                      </a:r>
                      <a:r>
                        <a:rPr lang="en-GB" sz="2000" b="0" i="1">
                          <a:solidFill>
                            <a:srgbClr val="115076"/>
                          </a:solidFill>
                          <a:effectLst/>
                        </a:rPr>
                        <a:t>klettern</a:t>
                      </a:r>
                    </a:p>
                    <a:p>
                      <a:pPr>
                        <a:lnSpc>
                          <a:spcPct val="107000"/>
                        </a:lnSpc>
                        <a:spcAft>
                          <a:spcPts val="0"/>
                        </a:spcAft>
                      </a:pPr>
                      <a:r>
                        <a:rPr lang="en-GB" sz="2000" b="1">
                          <a:solidFill>
                            <a:srgbClr val="115076"/>
                          </a:solidFill>
                          <a:effectLst/>
                        </a:rPr>
                        <a:t>like</a:t>
                      </a:r>
                      <a:r>
                        <a:rPr lang="en-GB" sz="2000" b="0">
                          <a:solidFill>
                            <a:srgbClr val="115076"/>
                          </a:solidFill>
                          <a:effectLst/>
                        </a:rPr>
                        <a:t> = </a:t>
                      </a:r>
                      <a:r>
                        <a:rPr lang="en-GB" sz="2000" b="0" i="1">
                          <a:solidFill>
                            <a:srgbClr val="115076"/>
                          </a:solidFill>
                          <a:effectLst/>
                        </a:rPr>
                        <a:t>gern</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483815" y="1489866"/>
            <a:ext cx="11200185"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a:ln>
                  <a:noFill/>
                </a:ln>
                <a:solidFill>
                  <a:srgbClr val="1F4E79"/>
                </a:solidFill>
                <a:effectLst/>
                <a:ea typeface="Times New Roman" panose="02020603050405020304" pitchFamily="18" charset="0"/>
                <a:cs typeface="Arial" panose="020B0604020202020204" pitchFamily="34" charset="0"/>
              </a:rPr>
              <a:t>This part of the test will take around </a:t>
            </a:r>
            <a:r>
              <a:rPr kumimoji="0" lang="en-GB" altLang="en-US" sz="2000" b="1" i="0" u="none" strike="noStrike" cap="none" normalizeH="0" baseline="0">
                <a:ln>
                  <a:noFill/>
                </a:ln>
                <a:solidFill>
                  <a:srgbClr val="1F4E79"/>
                </a:solidFill>
                <a:effectLst/>
                <a:ea typeface="Times New Roman" panose="02020603050405020304" pitchFamily="18" charset="0"/>
                <a:cs typeface="Arial" panose="020B0604020202020204" pitchFamily="34" charset="0"/>
              </a:rPr>
              <a:t>9 minutes</a:t>
            </a:r>
            <a:r>
              <a:rPr kumimoji="0" lang="en-GB" altLang="en-US" sz="2000" i="0" u="none" strike="noStrike" cap="none" normalizeH="0" baseline="0">
                <a:ln>
                  <a:noFill/>
                </a:ln>
                <a:solidFill>
                  <a:srgbClr val="1F4E79"/>
                </a:solidFill>
                <a:effectLst/>
                <a:ea typeface="Times New Roman" panose="02020603050405020304" pitchFamily="18" charset="0"/>
                <a:cs typeface="Arial" panose="020B0604020202020204" pitchFamily="34" charset="0"/>
              </a:rPr>
              <a:t>.</a:t>
            </a:r>
            <a:endParaRPr kumimoji="0" lang="en-GB" altLang="en-US" sz="200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i="0" u="none" strike="noStrike" cap="none" normalizeH="0" baseline="0">
                <a:ln>
                  <a:noFill/>
                </a:ln>
                <a:solidFill>
                  <a:srgbClr val="1F4E79"/>
                </a:solidFill>
                <a:effectLst/>
                <a:ea typeface="SimSun" panose="02010600030101010101" pitchFamily="2" charset="-122"/>
                <a:cs typeface="Helvetica" panose="020B0604020202020204" pitchFamily="34" charset="0"/>
              </a:rPr>
              <a:t>Say the German for the English in brackets. </a:t>
            </a:r>
            <a:r>
              <a:rPr kumimoji="0" lang="en-US" altLang="zh-CN" sz="2000" i="0" u="none" strike="noStrike" cap="none" normalizeH="0" baseline="0">
                <a:ln>
                  <a:noFill/>
                </a:ln>
                <a:solidFill>
                  <a:srgbClr val="1F4E79"/>
                </a:solidFill>
                <a:effectLst/>
                <a:ea typeface="Times New Roman" panose="02020603050405020304" pitchFamily="18" charset="0"/>
                <a:cs typeface="Arial" panose="020B0604020202020204" pitchFamily="34" charset="0"/>
              </a:rPr>
              <a:t>The number of gaps tells you how many German words to use. </a:t>
            </a:r>
            <a:endParaRPr kumimoji="0" lang="en-GB" altLang="zh-CN" sz="200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P</a:t>
            </a:r>
            <a:r>
              <a:rPr kumimoji="0" lang="en-GB" altLang="zh-CN" sz="2000" b="1" i="0" u="none" strike="noStrike" cap="none" normalizeH="0" baseline="0" bmk="">
                <a:ln>
                  <a:noFill/>
                </a:ln>
                <a:solidFill>
                  <a:srgbClr val="1F4E79"/>
                </a:solidFill>
                <a:effectLst/>
                <a:ea typeface="SimSun" panose="02010600030101010101" pitchFamily="2" charset="-122"/>
                <a:cs typeface="Times New Roman" panose="02020603050405020304" pitchFamily="18" charset="0"/>
              </a:rPr>
              <a:t>ART A (VERB FORMS &amp; ADVERBS)</a:t>
            </a:r>
            <a:endParaRPr kumimoji="0" lang="en-GB" altLang="zh-CN" sz="2000" b="1" i="0" u="none" strike="noStrike" cap="none" normalizeH="0" baseline="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i="0" u="none" strike="noStrike" cap="none" normalizeH="0" baseline="0" bmk="">
                <a:ln>
                  <a:noFill/>
                </a:ln>
                <a:solidFill>
                  <a:srgbClr val="1F4E79"/>
                </a:solidFill>
                <a:effectLst/>
                <a:ea typeface="SimSun" panose="02010600030101010101" pitchFamily="2" charset="-122"/>
                <a:cs typeface="Times New Roman" panose="02020603050405020304" pitchFamily="18" charset="0"/>
              </a:rPr>
              <a:t>Say the German for the English in brackets. Use the clues to help you. </a:t>
            </a:r>
            <a:endParaRPr kumimoji="0" lang="en-GB" altLang="zh-CN" sz="2000" i="0" u="none" strike="noStrike" cap="none" normalizeH="0" baseline="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i="0" u="none" strike="noStrike" cap="none" normalizeH="0" baseline="0" bmk="">
                <a:ln>
                  <a:noFill/>
                </a:ln>
                <a:solidFill>
                  <a:srgbClr val="1F4E79"/>
                </a:solidFill>
                <a:effectLst/>
                <a:ea typeface="SimSun" panose="02010600030101010101" pitchFamily="2" charset="-122"/>
                <a:cs typeface="Times New Roman" panose="02020603050405020304" pitchFamily="18" charset="0"/>
              </a:rPr>
              <a:t>Think about word order.</a:t>
            </a:r>
            <a:endParaRPr kumimoji="0" lang="en-GB" altLang="zh-CN" sz="200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a:t>
            </a:r>
            <a:r>
              <a:rPr lang="en-GB" altLang="zh-CN" sz="2000">
                <a:solidFill>
                  <a:srgbClr val="1F4E79"/>
                </a:solidFill>
                <a:ea typeface="SimSun" panose="02010600030101010101" pitchFamily="2" charset="-122"/>
                <a:cs typeface="Times New Roman" panose="02020603050405020304" pitchFamily="18" charset="0"/>
              </a:rPr>
              <a:t>      </a:t>
            </a:r>
            <a:r>
              <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Clues</a:t>
            </a:r>
            <a:endParaRPr kumimoji="0" lang="en-GB" altLang="zh-CN" sz="2000" b="1" i="0" u="none" strike="noStrike" cap="none" normalizeH="0" baseline="0">
              <a:ln>
                <a:noFill/>
              </a:ln>
              <a:solidFill>
                <a:schemeClr val="tx1"/>
              </a:solidFill>
              <a:effectLst/>
            </a:endParaRPr>
          </a:p>
        </p:txBody>
      </p:sp>
      <p:sp>
        <p:nvSpPr>
          <p:cNvPr id="10" name="TextBox 9"/>
          <p:cNvSpPr txBox="1"/>
          <p:nvPr/>
        </p:nvSpPr>
        <p:spPr>
          <a:xfrm>
            <a:off x="1489558" y="4323845"/>
            <a:ext cx="2438727" cy="400110"/>
          </a:xfrm>
          <a:prstGeom prst="rect">
            <a:avLst/>
          </a:prstGeom>
          <a:noFill/>
        </p:spPr>
        <p:txBody>
          <a:bodyPr wrap="square" rtlCol="0">
            <a:spAutoFit/>
          </a:bodyPr>
          <a:lstStyle/>
          <a:p>
            <a:pPr algn="l"/>
            <a:r>
              <a:rPr lang="en-GB" sz="2000">
                <a:solidFill>
                  <a:srgbClr val="104F75"/>
                </a:solidFill>
              </a:rPr>
              <a:t>wandere    lieber</a:t>
            </a:r>
            <a:endParaRPr lang="en-GB" sz="2400" dirty="0">
              <a:solidFill>
                <a:srgbClr val="104F75"/>
              </a:solidFill>
            </a:endParaRPr>
          </a:p>
        </p:txBody>
      </p:sp>
      <p:sp>
        <p:nvSpPr>
          <p:cNvPr id="11" name="TextBox 10"/>
          <p:cNvSpPr txBox="1"/>
          <p:nvPr/>
        </p:nvSpPr>
        <p:spPr>
          <a:xfrm>
            <a:off x="1557290" y="5309124"/>
            <a:ext cx="2153388" cy="400110"/>
          </a:xfrm>
          <a:prstGeom prst="rect">
            <a:avLst/>
          </a:prstGeom>
          <a:noFill/>
        </p:spPr>
        <p:txBody>
          <a:bodyPr wrap="square" rtlCol="0">
            <a:spAutoFit/>
          </a:bodyPr>
          <a:lstStyle/>
          <a:p>
            <a:pPr algn="l"/>
            <a:r>
              <a:rPr lang="en-GB" sz="2000">
                <a:solidFill>
                  <a:srgbClr val="104F75"/>
                </a:solidFill>
              </a:rPr>
              <a:t>kletterst     gern</a:t>
            </a:r>
            <a:endParaRPr lang="en-GB" sz="2400" dirty="0">
              <a:solidFill>
                <a:srgbClr val="104F75"/>
              </a:solidFill>
            </a:endParaRPr>
          </a:p>
        </p:txBody>
      </p:sp>
    </p:spTree>
    <p:extLst>
      <p:ext uri="{BB962C8B-B14F-4D97-AF65-F5344CB8AC3E}">
        <p14:creationId xmlns:p14="http://schemas.microsoft.com/office/powerpoint/2010/main" val="31392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graphicFrame>
        <p:nvGraphicFramePr>
          <p:cNvPr id="2" name="Table 1"/>
          <p:cNvGraphicFramePr>
            <a:graphicFrameLocks noGrp="1"/>
          </p:cNvGraphicFramePr>
          <p:nvPr>
            <p:extLst>
              <p:ext uri="{D42A27DB-BD31-4B8C-83A1-F6EECF244321}">
                <p14:modId xmlns:p14="http://schemas.microsoft.com/office/powerpoint/2010/main" val="3235995460"/>
              </p:ext>
            </p:extLst>
          </p:nvPr>
        </p:nvGraphicFramePr>
        <p:xfrm>
          <a:off x="483815" y="4075603"/>
          <a:ext cx="11385589" cy="1906398"/>
        </p:xfrm>
        <a:graphic>
          <a:graphicData uri="http://schemas.openxmlformats.org/drawingml/2006/table">
            <a:tbl>
              <a:tblPr firstRow="1" firstCol="1" bandRow="1">
                <a:tableStyleId>{5C22544A-7EE6-4342-B048-85BDC9FD1C3A}</a:tableStyleId>
              </a:tblPr>
              <a:tblGrid>
                <a:gridCol w="594291">
                  <a:extLst>
                    <a:ext uri="{9D8B030D-6E8A-4147-A177-3AD203B41FA5}">
                      <a16:colId xmlns:a16="http://schemas.microsoft.com/office/drawing/2014/main" val="2511222126"/>
                    </a:ext>
                  </a:extLst>
                </a:gridCol>
                <a:gridCol w="7685194">
                  <a:extLst>
                    <a:ext uri="{9D8B030D-6E8A-4147-A177-3AD203B41FA5}">
                      <a16:colId xmlns:a16="http://schemas.microsoft.com/office/drawing/2014/main" val="2306474197"/>
                    </a:ext>
                  </a:extLst>
                </a:gridCol>
                <a:gridCol w="3106104">
                  <a:extLst>
                    <a:ext uri="{9D8B030D-6E8A-4147-A177-3AD203B41FA5}">
                      <a16:colId xmlns:a16="http://schemas.microsoft.com/office/drawing/2014/main" val="2460063094"/>
                    </a:ext>
                  </a:extLst>
                </a:gridCol>
              </a:tblGrid>
              <a:tr h="574675">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Er ________ ________ ________</a:t>
                      </a:r>
                      <a:r>
                        <a:rPr lang="de-DE" sz="2000" b="0" baseline="0">
                          <a:solidFill>
                            <a:srgbClr val="115076"/>
                          </a:solidFill>
                          <a:effectLst/>
                        </a:rPr>
                        <a:t> _________</a:t>
                      </a:r>
                      <a:r>
                        <a:rPr lang="de-DE" sz="2000" b="0">
                          <a:solidFill>
                            <a:srgbClr val="115076"/>
                          </a:solidFill>
                          <a:effectLst/>
                        </a:rPr>
                        <a:t>.  (will</a:t>
                      </a:r>
                      <a:r>
                        <a:rPr lang="de-DE" sz="2000" b="0" baseline="0">
                          <a:solidFill>
                            <a:srgbClr val="115076"/>
                          </a:solidFill>
                          <a:effectLst/>
                        </a:rPr>
                        <a:t> fly to Berlin</a:t>
                      </a:r>
                      <a:r>
                        <a:rPr lang="de-DE" sz="2000" b="0">
                          <a:solidFill>
                            <a:srgbClr val="115076"/>
                          </a:solidFill>
                          <a:effectLst/>
                        </a:rPr>
                        <a: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will </a:t>
                      </a:r>
                      <a:r>
                        <a:rPr lang="en-GB" sz="2000" b="0">
                          <a:solidFill>
                            <a:srgbClr val="115076"/>
                          </a:solidFill>
                          <a:effectLst/>
                        </a:rPr>
                        <a:t>= </a:t>
                      </a:r>
                      <a:r>
                        <a:rPr lang="en-GB" sz="2000" b="0" i="1">
                          <a:solidFill>
                            <a:srgbClr val="115076"/>
                          </a:solidFill>
                          <a:effectLst/>
                        </a:rPr>
                        <a:t>werden</a:t>
                      </a:r>
                    </a:p>
                    <a:p>
                      <a:pPr>
                        <a:lnSpc>
                          <a:spcPct val="107000"/>
                        </a:lnSpc>
                        <a:spcAft>
                          <a:spcPts val="0"/>
                        </a:spcAft>
                      </a:pPr>
                      <a:r>
                        <a:rPr lang="en-GB" sz="2000" b="1">
                          <a:solidFill>
                            <a:srgbClr val="115076"/>
                          </a:solidFill>
                          <a:effectLst/>
                        </a:rPr>
                        <a:t>to fly </a:t>
                      </a:r>
                      <a:r>
                        <a:rPr lang="en-GB" sz="2000" b="0">
                          <a:solidFill>
                            <a:srgbClr val="115076"/>
                          </a:solidFill>
                          <a:effectLst/>
                        </a:rPr>
                        <a:t>= </a:t>
                      </a:r>
                      <a:r>
                        <a:rPr lang="en-GB" sz="2000" b="0" i="1">
                          <a:solidFill>
                            <a:srgbClr val="115076"/>
                          </a:solidFill>
                          <a:effectLst/>
                        </a:rPr>
                        <a:t>fliegen</a:t>
                      </a:r>
                      <a:r>
                        <a:rPr lang="en-GB" sz="2000" b="0">
                          <a:solidFill>
                            <a:srgbClr val="115076"/>
                          </a:solidFill>
                          <a:effectLst/>
                        </a:rPr>
                        <a:t> </a:t>
                      </a:r>
                    </a:p>
                    <a:p>
                      <a:pPr>
                        <a:lnSpc>
                          <a:spcPct val="107000"/>
                        </a:lnSpc>
                        <a:spcAft>
                          <a:spcPts val="0"/>
                        </a:spcAft>
                      </a:pPr>
                      <a:r>
                        <a:rPr lang="en-GB" sz="2000" b="1">
                          <a:solidFill>
                            <a:srgbClr val="115076"/>
                          </a:solidFill>
                          <a:effectLst/>
                        </a:rPr>
                        <a:t>to Berlin</a:t>
                      </a:r>
                      <a:r>
                        <a:rPr lang="en-GB" sz="2000" b="0">
                          <a:solidFill>
                            <a:srgbClr val="115076"/>
                          </a:solidFill>
                          <a:effectLst/>
                        </a:rPr>
                        <a:t> = </a:t>
                      </a:r>
                      <a:r>
                        <a:rPr lang="en-GB" sz="2000" b="0" i="1">
                          <a:solidFill>
                            <a:srgbClr val="115076"/>
                          </a:solidFill>
                          <a:effectLst/>
                        </a:rPr>
                        <a:t>nach Berlin</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477520">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Du ________</a:t>
                      </a:r>
                      <a:r>
                        <a:rPr lang="en-GB" sz="2000" b="0" baseline="0">
                          <a:solidFill>
                            <a:srgbClr val="115076"/>
                          </a:solidFill>
                          <a:effectLst/>
                        </a:rPr>
                        <a:t> </a:t>
                      </a:r>
                      <a:r>
                        <a:rPr lang="en-GB" sz="2000" b="0">
                          <a:solidFill>
                            <a:srgbClr val="115076"/>
                          </a:solidFill>
                          <a:effectLst/>
                        </a:rPr>
                        <a:t>________ ________ ________ .</a:t>
                      </a:r>
                      <a:r>
                        <a:rPr lang="en-GB" sz="2000" b="0" baseline="0">
                          <a:solidFill>
                            <a:srgbClr val="115076"/>
                          </a:solidFill>
                          <a:effectLst/>
                        </a:rPr>
                        <a:t>  </a:t>
                      </a:r>
                      <a:r>
                        <a:rPr lang="en-GB" sz="2000" b="0">
                          <a:solidFill>
                            <a:srgbClr val="115076"/>
                          </a:solidFill>
                          <a:effectLst/>
                        </a:rPr>
                        <a:t>(will receive a gift)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2000" b="1" kern="1200">
                          <a:solidFill>
                            <a:srgbClr val="115076"/>
                          </a:solidFill>
                          <a:effectLst/>
                          <a:latin typeface="+mn-lt"/>
                          <a:ea typeface="+mn-ea"/>
                          <a:cs typeface="+mn-cs"/>
                        </a:rPr>
                        <a:t>will</a:t>
                      </a:r>
                      <a:r>
                        <a:rPr lang="de-DE" sz="2000" kern="1200">
                          <a:solidFill>
                            <a:srgbClr val="115076"/>
                          </a:solidFill>
                          <a:effectLst/>
                          <a:latin typeface="+mn-lt"/>
                          <a:ea typeface="+mn-ea"/>
                          <a:cs typeface="+mn-cs"/>
                        </a:rPr>
                        <a:t> = </a:t>
                      </a:r>
                      <a:r>
                        <a:rPr lang="de-DE" sz="2000" i="1" kern="1200">
                          <a:solidFill>
                            <a:srgbClr val="115076"/>
                          </a:solidFill>
                          <a:effectLst/>
                          <a:latin typeface="+mn-lt"/>
                          <a:ea typeface="+mn-ea"/>
                          <a:cs typeface="+mn-cs"/>
                        </a:rPr>
                        <a:t>werden</a:t>
                      </a:r>
                      <a:endParaRPr lang="en-GB" sz="200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to receive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bekommen</a:t>
                      </a:r>
                      <a:r>
                        <a:rPr lang="en-GB" sz="2000" kern="1200">
                          <a:solidFill>
                            <a:srgbClr val="115076"/>
                          </a:solidFill>
                          <a:effectLst/>
                          <a:latin typeface="+mn-lt"/>
                          <a:ea typeface="+mn-ea"/>
                          <a:cs typeface="+mn-cs"/>
                        </a:rPr>
                        <a:t> </a:t>
                      </a:r>
                    </a:p>
                    <a:p>
                      <a:r>
                        <a:rPr lang="en-GB" sz="2000" b="1" kern="1200">
                          <a:solidFill>
                            <a:srgbClr val="115076"/>
                          </a:solidFill>
                          <a:effectLst/>
                          <a:latin typeface="+mn-lt"/>
                          <a:ea typeface="+mn-ea"/>
                          <a:cs typeface="+mn-cs"/>
                        </a:rPr>
                        <a:t>a gift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ein Geschenk</a:t>
                      </a:r>
                      <a:endParaRPr lang="en-GB" sz="24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669219" y="1388091"/>
            <a:ext cx="11200185"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B (FUTURE)</a:t>
            </a:r>
          </a:p>
          <a:p>
            <a:endParaRPr lang="en-GB" sz="2000">
              <a:solidFill>
                <a:srgbClr val="115076"/>
              </a:solidFill>
            </a:endParaRPr>
          </a:p>
          <a:p>
            <a:r>
              <a:rPr lang="en-GB" sz="2000">
                <a:solidFill>
                  <a:srgbClr val="115076"/>
                </a:solidFill>
              </a:rPr>
              <a:t>Say the German for the English in brackets. Use the clues to help you. </a:t>
            </a:r>
          </a:p>
          <a:p>
            <a:endParaRPr lang="en-GB" sz="2000">
              <a:solidFill>
                <a:srgbClr val="115076"/>
              </a:solidFill>
            </a:endParaRPr>
          </a:p>
          <a:p>
            <a:r>
              <a:rPr lang="en-GB" sz="2000">
                <a:solidFill>
                  <a:srgbClr val="115076"/>
                </a:solidFill>
              </a:rPr>
              <a:t>Think about word order.</a:t>
            </a:r>
          </a:p>
          <a:p>
            <a:endParaRPr lang="en-GB" sz="2000">
              <a:solidFill>
                <a:srgbClr val="115076"/>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lang="en-GB"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2000">
                <a:solidFill>
                  <a:srgbClr val="115076"/>
                </a:solidFill>
                <a:ea typeface="SimSun" panose="02010600030101010101" pitchFamily="2" charset="-122"/>
                <a:cs typeface="Times New Roman" panose="02020603050405020304" pitchFamily="18" charset="0"/>
              </a:rPr>
              <a:t>								           </a:t>
            </a: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1" i="0" u="none" strike="noStrike" cap="none" normalizeH="0" baseline="0">
              <a:ln>
                <a:noFill/>
              </a:ln>
              <a:solidFill>
                <a:srgbClr val="115076"/>
              </a:solidFill>
              <a:effectLst/>
            </a:endParaRPr>
          </a:p>
        </p:txBody>
      </p:sp>
      <p:sp>
        <p:nvSpPr>
          <p:cNvPr id="10" name="TextBox 9"/>
          <p:cNvSpPr txBox="1"/>
          <p:nvPr/>
        </p:nvSpPr>
        <p:spPr>
          <a:xfrm>
            <a:off x="1313874" y="4323843"/>
            <a:ext cx="4506633" cy="400110"/>
          </a:xfrm>
          <a:prstGeom prst="rect">
            <a:avLst/>
          </a:prstGeom>
          <a:noFill/>
        </p:spPr>
        <p:txBody>
          <a:bodyPr wrap="square" rtlCol="0">
            <a:spAutoFit/>
          </a:bodyPr>
          <a:lstStyle/>
          <a:p>
            <a:pPr algn="l"/>
            <a:r>
              <a:rPr lang="en-GB" sz="2000">
                <a:solidFill>
                  <a:srgbClr val="104F75"/>
                </a:solidFill>
              </a:rPr>
              <a:t>   wird         nach     Berlin      fliegen</a:t>
            </a:r>
            <a:endParaRPr lang="en-GB" sz="2400" dirty="0">
              <a:solidFill>
                <a:srgbClr val="104F75"/>
              </a:solidFill>
            </a:endParaRPr>
          </a:p>
        </p:txBody>
      </p:sp>
      <p:sp>
        <p:nvSpPr>
          <p:cNvPr id="11" name="TextBox 10"/>
          <p:cNvSpPr txBox="1"/>
          <p:nvPr/>
        </p:nvSpPr>
        <p:spPr>
          <a:xfrm>
            <a:off x="1733790" y="5315797"/>
            <a:ext cx="4895612" cy="400110"/>
          </a:xfrm>
          <a:prstGeom prst="rect">
            <a:avLst/>
          </a:prstGeom>
          <a:noFill/>
        </p:spPr>
        <p:txBody>
          <a:bodyPr wrap="square" rtlCol="0">
            <a:spAutoFit/>
          </a:bodyPr>
          <a:lstStyle/>
          <a:p>
            <a:pPr algn="l"/>
            <a:r>
              <a:rPr lang="en-GB" sz="2000">
                <a:solidFill>
                  <a:srgbClr val="104F75"/>
                </a:solidFill>
              </a:rPr>
              <a:t>wirst  ein  Geschenk  bekommen</a:t>
            </a:r>
            <a:endParaRPr lang="en-GB" sz="2400" dirty="0">
              <a:solidFill>
                <a:srgbClr val="104F75"/>
              </a:solidFill>
            </a:endParaRPr>
          </a:p>
        </p:txBody>
      </p:sp>
    </p:spTree>
    <p:extLst>
      <p:ext uri="{BB962C8B-B14F-4D97-AF65-F5344CB8AC3E}">
        <p14:creationId xmlns:p14="http://schemas.microsoft.com/office/powerpoint/2010/main" val="35675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graphicFrame>
        <p:nvGraphicFramePr>
          <p:cNvPr id="2" name="Table 1"/>
          <p:cNvGraphicFramePr>
            <a:graphicFrameLocks noGrp="1"/>
          </p:cNvGraphicFramePr>
          <p:nvPr>
            <p:extLst>
              <p:ext uri="{D42A27DB-BD31-4B8C-83A1-F6EECF244321}">
                <p14:modId xmlns:p14="http://schemas.microsoft.com/office/powerpoint/2010/main" val="2274005385"/>
              </p:ext>
            </p:extLst>
          </p:nvPr>
        </p:nvGraphicFramePr>
        <p:xfrm>
          <a:off x="483815" y="4075603"/>
          <a:ext cx="11385589" cy="1906398"/>
        </p:xfrm>
        <a:graphic>
          <a:graphicData uri="http://schemas.openxmlformats.org/drawingml/2006/table">
            <a:tbl>
              <a:tblPr firstRow="1" firstCol="1" bandRow="1">
                <a:tableStyleId>{5C22544A-7EE6-4342-B048-85BDC9FD1C3A}</a:tableStyleId>
              </a:tblPr>
              <a:tblGrid>
                <a:gridCol w="594291">
                  <a:extLst>
                    <a:ext uri="{9D8B030D-6E8A-4147-A177-3AD203B41FA5}">
                      <a16:colId xmlns:a16="http://schemas.microsoft.com/office/drawing/2014/main" val="2511222126"/>
                    </a:ext>
                  </a:extLst>
                </a:gridCol>
                <a:gridCol w="7685194">
                  <a:extLst>
                    <a:ext uri="{9D8B030D-6E8A-4147-A177-3AD203B41FA5}">
                      <a16:colId xmlns:a16="http://schemas.microsoft.com/office/drawing/2014/main" val="2306474197"/>
                    </a:ext>
                  </a:extLst>
                </a:gridCol>
                <a:gridCol w="3106104">
                  <a:extLst>
                    <a:ext uri="{9D8B030D-6E8A-4147-A177-3AD203B41FA5}">
                      <a16:colId xmlns:a16="http://schemas.microsoft.com/office/drawing/2014/main" val="2460063094"/>
                    </a:ext>
                  </a:extLst>
                </a:gridCol>
              </a:tblGrid>
              <a:tr h="574675">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Er ________ ________ ________</a:t>
                      </a:r>
                      <a:r>
                        <a:rPr lang="de-DE" sz="2000" b="0" baseline="0">
                          <a:solidFill>
                            <a:srgbClr val="115076"/>
                          </a:solidFill>
                          <a:effectLst/>
                        </a:rPr>
                        <a:t> _________</a:t>
                      </a:r>
                      <a:r>
                        <a:rPr lang="de-DE" sz="2000" b="0">
                          <a:solidFill>
                            <a:srgbClr val="115076"/>
                          </a:solidFill>
                          <a:effectLst/>
                        </a:rPr>
                        <a:t>.  (travelled  to Bonn)</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to travel </a:t>
                      </a:r>
                      <a:r>
                        <a:rPr lang="en-GB" sz="2000" b="0">
                          <a:solidFill>
                            <a:srgbClr val="115076"/>
                          </a:solidFill>
                          <a:effectLst/>
                        </a:rPr>
                        <a:t>= </a:t>
                      </a:r>
                      <a:r>
                        <a:rPr lang="en-GB" sz="2000" b="0" i="1">
                          <a:solidFill>
                            <a:srgbClr val="115076"/>
                          </a:solidFill>
                          <a:effectLst/>
                        </a:rPr>
                        <a:t>fahren</a:t>
                      </a:r>
                      <a:r>
                        <a:rPr lang="en-GB" sz="2000" b="0">
                          <a:solidFill>
                            <a:srgbClr val="115076"/>
                          </a:solidFill>
                          <a:effectLst/>
                        </a:rPr>
                        <a:t> </a:t>
                      </a:r>
                    </a:p>
                    <a:p>
                      <a:pPr>
                        <a:lnSpc>
                          <a:spcPct val="107000"/>
                        </a:lnSpc>
                        <a:spcAft>
                          <a:spcPts val="0"/>
                        </a:spcAft>
                      </a:pPr>
                      <a:r>
                        <a:rPr lang="en-GB" sz="2000" b="1">
                          <a:solidFill>
                            <a:srgbClr val="115076"/>
                          </a:solidFill>
                          <a:effectLst/>
                        </a:rPr>
                        <a:t>to Bonn</a:t>
                      </a:r>
                      <a:r>
                        <a:rPr lang="en-GB" sz="2000" b="0">
                          <a:solidFill>
                            <a:srgbClr val="115076"/>
                          </a:solidFill>
                          <a:effectLst/>
                        </a:rPr>
                        <a:t> = </a:t>
                      </a:r>
                      <a:r>
                        <a:rPr lang="en-GB" sz="2000" b="0" i="1">
                          <a:solidFill>
                            <a:srgbClr val="115076"/>
                          </a:solidFill>
                          <a:effectLst/>
                        </a:rPr>
                        <a:t>nach Bonn</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477520">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Du ________</a:t>
                      </a:r>
                      <a:r>
                        <a:rPr lang="en-GB" sz="2000" b="0" baseline="0">
                          <a:solidFill>
                            <a:srgbClr val="115076"/>
                          </a:solidFill>
                          <a:effectLst/>
                        </a:rPr>
                        <a:t> </a:t>
                      </a:r>
                      <a:r>
                        <a:rPr lang="en-GB" sz="2000" b="0">
                          <a:solidFill>
                            <a:srgbClr val="115076"/>
                          </a:solidFill>
                          <a:effectLst/>
                        </a:rPr>
                        <a:t>________ ________ ________ .</a:t>
                      </a:r>
                      <a:r>
                        <a:rPr lang="en-GB" sz="2000" b="0" baseline="0">
                          <a:solidFill>
                            <a:srgbClr val="115076"/>
                          </a:solidFill>
                          <a:effectLst/>
                        </a:rPr>
                        <a:t>  </a:t>
                      </a:r>
                      <a:r>
                        <a:rPr lang="en-GB" sz="2000" b="0">
                          <a:solidFill>
                            <a:srgbClr val="115076"/>
                          </a:solidFill>
                          <a:effectLst/>
                        </a:rPr>
                        <a:t>(ate</a:t>
                      </a:r>
                      <a:r>
                        <a:rPr lang="en-GB" sz="2000" b="0" baseline="0">
                          <a:solidFill>
                            <a:srgbClr val="115076"/>
                          </a:solidFill>
                          <a:effectLst/>
                        </a:rPr>
                        <a:t> the biscuit</a:t>
                      </a:r>
                      <a:r>
                        <a:rPr lang="en-GB" sz="2000" b="0">
                          <a:solidFill>
                            <a:srgbClr val="115076"/>
                          </a:solidFill>
                          <a:effectLst/>
                        </a:rPr>
                        <a: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kern="1200">
                          <a:solidFill>
                            <a:srgbClr val="115076"/>
                          </a:solidFill>
                          <a:effectLst/>
                          <a:latin typeface="+mn-lt"/>
                          <a:ea typeface="+mn-ea"/>
                          <a:cs typeface="+mn-cs"/>
                        </a:rPr>
                        <a:t>to eat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essen</a:t>
                      </a:r>
                      <a:r>
                        <a:rPr lang="en-GB" sz="2000" kern="1200">
                          <a:solidFill>
                            <a:srgbClr val="115076"/>
                          </a:solidFill>
                          <a:effectLst/>
                          <a:latin typeface="+mn-lt"/>
                          <a:ea typeface="+mn-ea"/>
                          <a:cs typeface="+mn-cs"/>
                        </a:rPr>
                        <a:t> </a:t>
                      </a:r>
                    </a:p>
                    <a:p>
                      <a:r>
                        <a:rPr lang="en-GB" sz="2000" b="1" kern="1200">
                          <a:solidFill>
                            <a:srgbClr val="115076"/>
                          </a:solidFill>
                          <a:effectLst/>
                          <a:latin typeface="+mn-lt"/>
                          <a:ea typeface="+mn-ea"/>
                          <a:cs typeface="+mn-cs"/>
                        </a:rPr>
                        <a:t>the biscuit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der Keks</a:t>
                      </a:r>
                      <a:endParaRPr lang="en-GB" sz="24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483815" y="1454802"/>
            <a:ext cx="11200185"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C (PAST)</a:t>
            </a:r>
            <a:r>
              <a:rPr lang="en-GB" sz="2000">
                <a:solidFill>
                  <a:srgbClr val="115076"/>
                </a:solidFill>
              </a:rPr>
              <a:t> </a:t>
            </a:r>
          </a:p>
          <a:p>
            <a:endParaRPr lang="en-GB" sz="2000">
              <a:solidFill>
                <a:srgbClr val="115076"/>
              </a:solidFill>
            </a:endParaRPr>
          </a:p>
          <a:p>
            <a:r>
              <a:rPr lang="en-GB" sz="2000">
                <a:solidFill>
                  <a:srgbClr val="115076"/>
                </a:solidFill>
              </a:rPr>
              <a:t>Say the German for the English in brackets. Use the clues to help you.</a:t>
            </a:r>
          </a:p>
          <a:p>
            <a:endParaRPr lang="en-GB" sz="2000">
              <a:solidFill>
                <a:srgbClr val="115076"/>
              </a:solidFill>
            </a:endParaRPr>
          </a:p>
          <a:p>
            <a:r>
              <a:rPr lang="en-GB" sz="2000">
                <a:solidFill>
                  <a:srgbClr val="115076"/>
                </a:solidFill>
              </a:rPr>
              <a:t>Remember to use the perfect tense and think about word order.</a:t>
            </a:r>
          </a:p>
          <a:p>
            <a:endParaRPr lang="en-GB" sz="2000">
              <a:solidFill>
                <a:srgbClr val="115076"/>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Clues</a:t>
            </a:r>
            <a:endParaRPr kumimoji="0" lang="en-GB" altLang="zh-CN" sz="2000" b="1" i="0" u="none" strike="noStrike" cap="none" normalizeH="0" baseline="0">
              <a:ln>
                <a:noFill/>
              </a:ln>
              <a:solidFill>
                <a:srgbClr val="115076"/>
              </a:solidFill>
              <a:effectLst/>
            </a:endParaRPr>
          </a:p>
        </p:txBody>
      </p:sp>
      <p:sp>
        <p:nvSpPr>
          <p:cNvPr id="10" name="TextBox 9"/>
          <p:cNvSpPr txBox="1"/>
          <p:nvPr/>
        </p:nvSpPr>
        <p:spPr>
          <a:xfrm>
            <a:off x="1669976" y="4300158"/>
            <a:ext cx="4506633" cy="400110"/>
          </a:xfrm>
          <a:prstGeom prst="rect">
            <a:avLst/>
          </a:prstGeom>
          <a:noFill/>
        </p:spPr>
        <p:txBody>
          <a:bodyPr wrap="square" rtlCol="0">
            <a:spAutoFit/>
          </a:bodyPr>
          <a:lstStyle/>
          <a:p>
            <a:pPr algn="l"/>
            <a:r>
              <a:rPr lang="en-GB" sz="2000">
                <a:solidFill>
                  <a:srgbClr val="104F75"/>
                </a:solidFill>
              </a:rPr>
              <a:t>   ist nach Bonn gefahren</a:t>
            </a:r>
            <a:endParaRPr lang="en-GB" sz="2400" dirty="0">
              <a:solidFill>
                <a:srgbClr val="104F75"/>
              </a:solidFill>
            </a:endParaRPr>
          </a:p>
        </p:txBody>
      </p:sp>
      <p:sp>
        <p:nvSpPr>
          <p:cNvPr id="11" name="TextBox 10"/>
          <p:cNvSpPr txBox="1"/>
          <p:nvPr/>
        </p:nvSpPr>
        <p:spPr>
          <a:xfrm>
            <a:off x="1911588" y="5250482"/>
            <a:ext cx="4895612" cy="400110"/>
          </a:xfrm>
          <a:prstGeom prst="rect">
            <a:avLst/>
          </a:prstGeom>
          <a:noFill/>
        </p:spPr>
        <p:txBody>
          <a:bodyPr wrap="square" rtlCol="0">
            <a:spAutoFit/>
          </a:bodyPr>
          <a:lstStyle/>
          <a:p>
            <a:pPr algn="l"/>
            <a:r>
              <a:rPr lang="en-GB" sz="2000">
                <a:solidFill>
                  <a:srgbClr val="104F75"/>
                </a:solidFill>
              </a:rPr>
              <a:t>hast den Keks gegessen</a:t>
            </a:r>
            <a:endParaRPr lang="en-GB" sz="2400" dirty="0">
              <a:solidFill>
                <a:srgbClr val="104F75"/>
              </a:solidFill>
            </a:endParaRPr>
          </a:p>
        </p:txBody>
      </p:sp>
    </p:spTree>
    <p:extLst>
      <p:ext uri="{BB962C8B-B14F-4D97-AF65-F5344CB8AC3E}">
        <p14:creationId xmlns:p14="http://schemas.microsoft.com/office/powerpoint/2010/main" val="17710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10972077"/>
              </p:ext>
            </p:extLst>
          </p:nvPr>
        </p:nvGraphicFramePr>
        <p:xfrm>
          <a:off x="483815" y="2912095"/>
          <a:ext cx="11385589" cy="3373278"/>
        </p:xfrm>
        <a:graphic>
          <a:graphicData uri="http://schemas.openxmlformats.org/drawingml/2006/table">
            <a:tbl>
              <a:tblPr firstRow="1" firstCol="1" bandRow="1">
                <a:tableStyleId>{5C22544A-7EE6-4342-B048-85BDC9FD1C3A}</a:tableStyleId>
              </a:tblPr>
              <a:tblGrid>
                <a:gridCol w="594291">
                  <a:extLst>
                    <a:ext uri="{9D8B030D-6E8A-4147-A177-3AD203B41FA5}">
                      <a16:colId xmlns:a16="http://schemas.microsoft.com/office/drawing/2014/main" val="2511222126"/>
                    </a:ext>
                  </a:extLst>
                </a:gridCol>
                <a:gridCol w="7169079">
                  <a:extLst>
                    <a:ext uri="{9D8B030D-6E8A-4147-A177-3AD203B41FA5}">
                      <a16:colId xmlns:a16="http://schemas.microsoft.com/office/drawing/2014/main" val="2306474197"/>
                    </a:ext>
                  </a:extLst>
                </a:gridCol>
                <a:gridCol w="3622219">
                  <a:extLst>
                    <a:ext uri="{9D8B030D-6E8A-4147-A177-3AD203B41FA5}">
                      <a16:colId xmlns:a16="http://schemas.microsoft.com/office/drawing/2014/main" val="2460063094"/>
                    </a:ext>
                  </a:extLst>
                </a:gridCol>
              </a:tblGrid>
              <a:tr h="1767807">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Sie  ________ ________ ________</a:t>
                      </a:r>
                      <a:r>
                        <a:rPr lang="de-DE" sz="2000" b="0" baseline="0">
                          <a:solidFill>
                            <a:srgbClr val="115076"/>
                          </a:solidFill>
                          <a:effectLst/>
                        </a:rPr>
                        <a:t> _________</a:t>
                      </a:r>
                      <a:r>
                        <a:rPr lang="de-DE" sz="2000" b="0">
                          <a:solidFill>
                            <a:srgbClr val="115076"/>
                          </a:solidFill>
                          <a:effectLst/>
                        </a:rPr>
                        <a:t>. </a:t>
                      </a:r>
                    </a:p>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 (must</a:t>
                      </a:r>
                      <a:r>
                        <a:rPr lang="de-DE" sz="2000" b="0" baseline="0">
                          <a:solidFill>
                            <a:srgbClr val="115076"/>
                          </a:solidFill>
                          <a:effectLst/>
                        </a:rPr>
                        <a:t> understand the problem</a:t>
                      </a:r>
                      <a:r>
                        <a:rPr lang="de-DE" sz="2000" b="0">
                          <a:solidFill>
                            <a:srgbClr val="115076"/>
                          </a:solidFill>
                          <a:effectLst/>
                        </a:rPr>
                        <a: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must, to have to </a:t>
                      </a:r>
                      <a:r>
                        <a:rPr lang="en-GB" sz="2000" b="0">
                          <a:solidFill>
                            <a:srgbClr val="115076"/>
                          </a:solidFill>
                          <a:effectLst/>
                        </a:rPr>
                        <a:t>= </a:t>
                      </a:r>
                      <a:r>
                        <a:rPr lang="en-GB" sz="2000" b="0" i="1">
                          <a:solidFill>
                            <a:srgbClr val="115076"/>
                          </a:solidFill>
                          <a:effectLst/>
                        </a:rPr>
                        <a:t>müssen</a:t>
                      </a:r>
                    </a:p>
                    <a:p>
                      <a:pPr>
                        <a:lnSpc>
                          <a:spcPct val="107000"/>
                        </a:lnSpc>
                        <a:spcAft>
                          <a:spcPts val="0"/>
                        </a:spcAft>
                      </a:pPr>
                      <a:r>
                        <a:rPr lang="en-GB" sz="2000" b="1">
                          <a:solidFill>
                            <a:srgbClr val="115076"/>
                          </a:solidFill>
                          <a:effectLst/>
                        </a:rPr>
                        <a:t>to understand</a:t>
                      </a:r>
                      <a:r>
                        <a:rPr lang="en-GB" sz="2000" b="1" baseline="0">
                          <a:solidFill>
                            <a:srgbClr val="115076"/>
                          </a:solidFill>
                          <a:effectLst/>
                        </a:rPr>
                        <a:t> </a:t>
                      </a:r>
                      <a:r>
                        <a:rPr lang="en-GB" sz="2000" b="0">
                          <a:solidFill>
                            <a:srgbClr val="115076"/>
                          </a:solidFill>
                          <a:effectLst/>
                        </a:rPr>
                        <a:t>= </a:t>
                      </a:r>
                      <a:r>
                        <a:rPr lang="en-GB" sz="2000" b="0" i="1">
                          <a:solidFill>
                            <a:srgbClr val="115076"/>
                          </a:solidFill>
                          <a:effectLst/>
                        </a:rPr>
                        <a:t>begreifen</a:t>
                      </a:r>
                    </a:p>
                    <a:p>
                      <a:pPr>
                        <a:lnSpc>
                          <a:spcPct val="107000"/>
                        </a:lnSpc>
                        <a:spcAft>
                          <a:spcPts val="0"/>
                        </a:spcAft>
                      </a:pPr>
                      <a:r>
                        <a:rPr lang="en-GB" sz="2000" b="1">
                          <a:solidFill>
                            <a:srgbClr val="115076"/>
                          </a:solidFill>
                          <a:effectLst/>
                        </a:rPr>
                        <a:t>the problem </a:t>
                      </a:r>
                      <a:r>
                        <a:rPr lang="en-GB" sz="2000" b="0">
                          <a:solidFill>
                            <a:srgbClr val="115076"/>
                          </a:solidFill>
                          <a:effectLst/>
                        </a:rPr>
                        <a:t>= </a:t>
                      </a:r>
                      <a:r>
                        <a:rPr lang="en-GB" sz="2000" b="0" i="1">
                          <a:solidFill>
                            <a:srgbClr val="115076"/>
                          </a:solidFill>
                          <a:effectLst/>
                        </a:rPr>
                        <a:t>das Problem</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1474713">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Du ________</a:t>
                      </a:r>
                      <a:r>
                        <a:rPr lang="en-GB" sz="2000" b="0" baseline="0">
                          <a:solidFill>
                            <a:srgbClr val="115076"/>
                          </a:solidFill>
                          <a:effectLst/>
                        </a:rPr>
                        <a:t> </a:t>
                      </a:r>
                      <a:r>
                        <a:rPr lang="en-GB" sz="2000" b="0">
                          <a:solidFill>
                            <a:srgbClr val="115076"/>
                          </a:solidFill>
                          <a:effectLst/>
                        </a:rPr>
                        <a:t>________ ________ ________ .</a:t>
                      </a:r>
                      <a:r>
                        <a:rPr lang="en-GB" sz="2000" b="0" baseline="0">
                          <a:solidFill>
                            <a:srgbClr val="115076"/>
                          </a:solidFill>
                          <a:effectLst/>
                        </a:rPr>
                        <a:t>  </a:t>
                      </a:r>
                    </a:p>
                    <a:p>
                      <a:pPr>
                        <a:lnSpc>
                          <a:spcPct val="107000"/>
                        </a:lnSpc>
                        <a:spcAft>
                          <a:spcPts val="0"/>
                        </a:spcAft>
                      </a:pPr>
                      <a:endParaRPr lang="en-GB" sz="2000" b="0" baseline="0">
                        <a:solidFill>
                          <a:srgbClr val="115076"/>
                        </a:solidFill>
                        <a:effectLst/>
                      </a:endParaRPr>
                    </a:p>
                    <a:p>
                      <a:pPr>
                        <a:lnSpc>
                          <a:spcPct val="107000"/>
                        </a:lnSpc>
                        <a:spcAft>
                          <a:spcPts val="0"/>
                        </a:spcAft>
                      </a:pPr>
                      <a:r>
                        <a:rPr lang="en-GB" sz="2000" b="0">
                          <a:solidFill>
                            <a:srgbClr val="115076"/>
                          </a:solidFill>
                          <a:effectLst/>
                        </a:rPr>
                        <a:t>(should take the train)</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2000" b="1" kern="1200">
                          <a:solidFill>
                            <a:srgbClr val="115076"/>
                          </a:solidFill>
                          <a:effectLst/>
                          <a:latin typeface="+mn-lt"/>
                          <a:ea typeface="+mn-ea"/>
                          <a:cs typeface="+mn-cs"/>
                        </a:rPr>
                        <a:t>should, ought to</a:t>
                      </a:r>
                      <a:r>
                        <a:rPr lang="de-DE" sz="2000" kern="1200">
                          <a:solidFill>
                            <a:srgbClr val="115076"/>
                          </a:solidFill>
                          <a:effectLst/>
                          <a:latin typeface="+mn-lt"/>
                          <a:ea typeface="+mn-ea"/>
                          <a:cs typeface="+mn-cs"/>
                        </a:rPr>
                        <a:t> = </a:t>
                      </a:r>
                      <a:r>
                        <a:rPr lang="de-DE" sz="2000" i="1" kern="1200">
                          <a:solidFill>
                            <a:srgbClr val="115076"/>
                          </a:solidFill>
                          <a:effectLst/>
                          <a:latin typeface="+mn-lt"/>
                          <a:ea typeface="+mn-ea"/>
                          <a:cs typeface="+mn-cs"/>
                        </a:rPr>
                        <a:t>sollen</a:t>
                      </a:r>
                      <a:endParaRPr lang="en-GB" sz="200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to take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nehmen</a:t>
                      </a:r>
                      <a:endParaRPr lang="en-GB" sz="200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the train</a:t>
                      </a:r>
                      <a:r>
                        <a:rPr lang="en-GB" sz="2000" b="1" kern="1200" baseline="0">
                          <a:solidFill>
                            <a:srgbClr val="115076"/>
                          </a:solidFill>
                          <a:effectLst/>
                          <a:latin typeface="+mn-lt"/>
                          <a:ea typeface="+mn-ea"/>
                          <a:cs typeface="+mn-cs"/>
                        </a:rPr>
                        <a:t>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der Zug</a:t>
                      </a:r>
                      <a:endParaRPr lang="en-GB" sz="24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572001" y="1193463"/>
            <a:ext cx="11209215"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D (MODAL VERBS)</a:t>
            </a:r>
            <a:r>
              <a:rPr lang="en-GB" sz="2000">
                <a:solidFill>
                  <a:srgbClr val="115076"/>
                </a:solidFill>
              </a:rPr>
              <a:t> </a:t>
            </a:r>
          </a:p>
          <a:p>
            <a:endParaRPr lang="en-GB" sz="2000">
              <a:solidFill>
                <a:srgbClr val="115076"/>
              </a:solidFill>
            </a:endParaRPr>
          </a:p>
          <a:p>
            <a:r>
              <a:rPr lang="en-GB" sz="2000">
                <a:solidFill>
                  <a:srgbClr val="115076"/>
                </a:solidFill>
              </a:rPr>
              <a:t>Say the German for the English in brackets. Use the clues to help you.</a:t>
            </a:r>
          </a:p>
          <a:p>
            <a:r>
              <a:rPr lang="en-GB" sz="2000">
                <a:solidFill>
                  <a:srgbClr val="115076"/>
                </a:solidFill>
              </a:rPr>
              <a:t>Think about word order.</a:t>
            </a:r>
            <a:r>
              <a:rPr lang="en-GB"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lang="en-GB" altLang="zh-CN" sz="2000" b="1">
                <a:solidFill>
                  <a:srgbClr val="115076"/>
                </a:solidFill>
                <a:ea typeface="SimSun" panose="02010600030101010101" pitchFamily="2" charset="-122"/>
                <a:cs typeface="Times New Roman" panose="02020603050405020304" pitchFamily="18" charset="0"/>
              </a:rPr>
              <a:t>    </a:t>
            </a: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1" i="0" u="none" strike="noStrike" cap="none" normalizeH="0" baseline="0">
              <a:ln>
                <a:noFill/>
              </a:ln>
              <a:solidFill>
                <a:srgbClr val="115076"/>
              </a:solidFill>
              <a:effectLst/>
            </a:endParaRPr>
          </a:p>
        </p:txBody>
      </p:sp>
      <p:sp>
        <p:nvSpPr>
          <p:cNvPr id="10" name="TextBox 9"/>
          <p:cNvSpPr txBox="1"/>
          <p:nvPr/>
        </p:nvSpPr>
        <p:spPr>
          <a:xfrm>
            <a:off x="1704203" y="3205050"/>
            <a:ext cx="4506633" cy="400110"/>
          </a:xfrm>
          <a:prstGeom prst="rect">
            <a:avLst/>
          </a:prstGeom>
          <a:noFill/>
        </p:spPr>
        <p:txBody>
          <a:bodyPr wrap="square" rtlCol="0">
            <a:spAutoFit/>
          </a:bodyPr>
          <a:lstStyle/>
          <a:p>
            <a:pPr algn="l"/>
            <a:r>
              <a:rPr lang="en-GB" sz="2000">
                <a:solidFill>
                  <a:srgbClr val="104F75"/>
                </a:solidFill>
              </a:rPr>
              <a:t>   muss das Problem begreifen</a:t>
            </a:r>
            <a:endParaRPr lang="en-GB" sz="2400" dirty="0">
              <a:solidFill>
                <a:srgbClr val="104F75"/>
              </a:solidFill>
            </a:endParaRPr>
          </a:p>
        </p:txBody>
      </p:sp>
      <p:sp>
        <p:nvSpPr>
          <p:cNvPr id="11" name="TextBox 10"/>
          <p:cNvSpPr txBox="1"/>
          <p:nvPr/>
        </p:nvSpPr>
        <p:spPr>
          <a:xfrm>
            <a:off x="2143934" y="4876816"/>
            <a:ext cx="4895612" cy="400110"/>
          </a:xfrm>
          <a:prstGeom prst="rect">
            <a:avLst/>
          </a:prstGeom>
          <a:noFill/>
        </p:spPr>
        <p:txBody>
          <a:bodyPr wrap="square" rtlCol="0">
            <a:spAutoFit/>
          </a:bodyPr>
          <a:lstStyle/>
          <a:p>
            <a:pPr algn="l"/>
            <a:r>
              <a:rPr lang="en-GB" sz="2000">
                <a:solidFill>
                  <a:srgbClr val="104F75"/>
                </a:solidFill>
              </a:rPr>
              <a:t>sollst den Zug nehmen</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365377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75193894"/>
              </p:ext>
            </p:extLst>
          </p:nvPr>
        </p:nvGraphicFramePr>
        <p:xfrm>
          <a:off x="483815" y="2912095"/>
          <a:ext cx="11385589" cy="3242520"/>
        </p:xfrm>
        <a:graphic>
          <a:graphicData uri="http://schemas.openxmlformats.org/drawingml/2006/table">
            <a:tbl>
              <a:tblPr firstRow="1" firstCol="1" bandRow="1">
                <a:tableStyleId>{5C22544A-7EE6-4342-B048-85BDC9FD1C3A}</a:tableStyleId>
              </a:tblPr>
              <a:tblGrid>
                <a:gridCol w="594291">
                  <a:extLst>
                    <a:ext uri="{9D8B030D-6E8A-4147-A177-3AD203B41FA5}">
                      <a16:colId xmlns:a16="http://schemas.microsoft.com/office/drawing/2014/main" val="2511222126"/>
                    </a:ext>
                  </a:extLst>
                </a:gridCol>
                <a:gridCol w="7169079">
                  <a:extLst>
                    <a:ext uri="{9D8B030D-6E8A-4147-A177-3AD203B41FA5}">
                      <a16:colId xmlns:a16="http://schemas.microsoft.com/office/drawing/2014/main" val="2306474197"/>
                    </a:ext>
                  </a:extLst>
                </a:gridCol>
                <a:gridCol w="3622219">
                  <a:extLst>
                    <a:ext uri="{9D8B030D-6E8A-4147-A177-3AD203B41FA5}">
                      <a16:colId xmlns:a16="http://schemas.microsoft.com/office/drawing/2014/main" val="2460063094"/>
                    </a:ext>
                  </a:extLst>
                </a:gridCol>
              </a:tblGrid>
              <a:tr h="1767807">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________ ________ ________</a:t>
                      </a:r>
                      <a:r>
                        <a:rPr lang="de-DE" sz="2000" b="0" baseline="0">
                          <a:solidFill>
                            <a:srgbClr val="115076"/>
                          </a:solidFill>
                          <a:effectLst/>
                        </a:rPr>
                        <a:t> _________</a:t>
                      </a:r>
                      <a:r>
                        <a:rPr lang="de-DE" sz="2000" b="0">
                          <a:solidFill>
                            <a:srgbClr val="115076"/>
                          </a:solidFill>
                          <a:effectLst/>
                        </a:rPr>
                        <a:t>. </a:t>
                      </a:r>
                    </a:p>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 Is reading the book?</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to read</a:t>
                      </a:r>
                      <a:r>
                        <a:rPr lang="en-GB" sz="2000" b="1" baseline="0">
                          <a:solidFill>
                            <a:srgbClr val="115076"/>
                          </a:solidFill>
                          <a:effectLst/>
                        </a:rPr>
                        <a:t> </a:t>
                      </a:r>
                      <a:r>
                        <a:rPr lang="en-GB" sz="2000" b="0">
                          <a:solidFill>
                            <a:srgbClr val="115076"/>
                          </a:solidFill>
                          <a:effectLst/>
                        </a:rPr>
                        <a:t>= </a:t>
                      </a:r>
                      <a:r>
                        <a:rPr lang="en-GB" sz="2000" b="0" i="1">
                          <a:solidFill>
                            <a:srgbClr val="115076"/>
                          </a:solidFill>
                          <a:effectLst/>
                        </a:rPr>
                        <a:t>lesen</a:t>
                      </a:r>
                    </a:p>
                    <a:p>
                      <a:pPr>
                        <a:lnSpc>
                          <a:spcPct val="107000"/>
                        </a:lnSpc>
                        <a:spcAft>
                          <a:spcPts val="0"/>
                        </a:spcAft>
                      </a:pPr>
                      <a:r>
                        <a:rPr lang="en-GB" sz="2000" b="1">
                          <a:solidFill>
                            <a:srgbClr val="115076"/>
                          </a:solidFill>
                          <a:effectLst/>
                        </a:rPr>
                        <a:t>th</a:t>
                      </a:r>
                      <a:r>
                        <a:rPr lang="en-GB" sz="2000" b="1" baseline="0">
                          <a:solidFill>
                            <a:srgbClr val="115076"/>
                          </a:solidFill>
                          <a:effectLst/>
                        </a:rPr>
                        <a:t>e book </a:t>
                      </a:r>
                      <a:r>
                        <a:rPr lang="en-GB" sz="2000" b="0">
                          <a:solidFill>
                            <a:srgbClr val="115076"/>
                          </a:solidFill>
                          <a:effectLst/>
                        </a:rPr>
                        <a:t>= </a:t>
                      </a:r>
                      <a:r>
                        <a:rPr lang="en-GB" sz="2000" b="0" i="1">
                          <a:solidFill>
                            <a:srgbClr val="115076"/>
                          </a:solidFill>
                          <a:effectLst/>
                        </a:rPr>
                        <a:t>das Buch</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1474713">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________</a:t>
                      </a:r>
                      <a:r>
                        <a:rPr lang="en-GB" sz="2000" b="0" baseline="0">
                          <a:solidFill>
                            <a:srgbClr val="115076"/>
                          </a:solidFill>
                          <a:effectLst/>
                        </a:rPr>
                        <a:t> </a:t>
                      </a:r>
                      <a:r>
                        <a:rPr lang="en-GB" sz="2000" b="0">
                          <a:solidFill>
                            <a:srgbClr val="115076"/>
                          </a:solidFill>
                          <a:effectLst/>
                        </a:rPr>
                        <a:t>________ ________ ________ .</a:t>
                      </a:r>
                      <a:r>
                        <a:rPr lang="en-GB" sz="2000" b="0" baseline="0">
                          <a:solidFill>
                            <a:srgbClr val="115076"/>
                          </a:solidFill>
                          <a:effectLst/>
                        </a:rPr>
                        <a:t>  </a:t>
                      </a:r>
                    </a:p>
                    <a:p>
                      <a:pPr>
                        <a:lnSpc>
                          <a:spcPct val="107000"/>
                        </a:lnSpc>
                        <a:spcAft>
                          <a:spcPts val="0"/>
                        </a:spcAft>
                      </a:pPr>
                      <a:endParaRPr lang="en-GB" sz="2000" b="0" baseline="0">
                        <a:solidFill>
                          <a:srgbClr val="115076"/>
                        </a:solidFill>
                        <a:effectLst/>
                      </a:endParaRPr>
                    </a:p>
                    <a:p>
                      <a:pPr>
                        <a:lnSpc>
                          <a:spcPct val="107000"/>
                        </a:lnSpc>
                        <a:spcAft>
                          <a:spcPts val="0"/>
                        </a:spcAft>
                      </a:pPr>
                      <a:r>
                        <a:rPr lang="en-GB" sz="2000" b="0">
                          <a:solidFill>
                            <a:srgbClr val="115076"/>
                          </a:solidFill>
                          <a:effectLst/>
                          <a:latin typeface="+mn-lt"/>
                          <a:ea typeface="+mn-ea"/>
                          <a:cs typeface="+mn-cs"/>
                        </a:rPr>
                        <a:t>Do</a:t>
                      </a:r>
                      <a:r>
                        <a:rPr lang="en-GB" sz="2000" b="0" baseline="0">
                          <a:solidFill>
                            <a:srgbClr val="115076"/>
                          </a:solidFill>
                          <a:effectLst/>
                          <a:latin typeface="+mn-lt"/>
                          <a:ea typeface="+mn-ea"/>
                          <a:cs typeface="+mn-cs"/>
                        </a:rPr>
                        <a:t> you know my brother?</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kern="1200">
                          <a:solidFill>
                            <a:srgbClr val="115076"/>
                          </a:solidFill>
                          <a:effectLst/>
                          <a:latin typeface="+mn-lt"/>
                          <a:ea typeface="+mn-ea"/>
                          <a:cs typeface="+mn-cs"/>
                        </a:rPr>
                        <a:t>to know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kennen</a:t>
                      </a:r>
                      <a:endParaRPr lang="en-GB" sz="2000" kern="1200">
                        <a:solidFill>
                          <a:srgbClr val="115076"/>
                        </a:solidFill>
                        <a:effectLst/>
                        <a:latin typeface="+mn-lt"/>
                        <a:ea typeface="+mn-ea"/>
                        <a:cs typeface="+mn-cs"/>
                      </a:endParaRPr>
                    </a:p>
                    <a:p>
                      <a:r>
                        <a:rPr lang="en-GB" sz="2000" b="1" kern="1200">
                          <a:solidFill>
                            <a:srgbClr val="115076"/>
                          </a:solidFill>
                          <a:effectLst/>
                          <a:latin typeface="+mn-lt"/>
                          <a:ea typeface="+mn-ea"/>
                          <a:cs typeface="+mn-cs"/>
                        </a:rPr>
                        <a:t>my brother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meinen Bruder</a:t>
                      </a:r>
                      <a:endParaRPr lang="en-GB" sz="24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483815" y="1222435"/>
            <a:ext cx="11200185"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E (QUESTIONS, VERB FORMS, &amp; WORD ORDER)</a:t>
            </a:r>
          </a:p>
          <a:p>
            <a:endParaRPr lang="en-GB" sz="2000">
              <a:solidFill>
                <a:srgbClr val="115076"/>
              </a:solidFill>
            </a:endParaRPr>
          </a:p>
          <a:p>
            <a:r>
              <a:rPr lang="en-GB" sz="2000">
                <a:solidFill>
                  <a:srgbClr val="115076"/>
                </a:solidFill>
              </a:rPr>
              <a:t>Say these questions in German. Use the clues to help you. Think about word order.</a:t>
            </a:r>
          </a:p>
          <a:p>
            <a:r>
              <a:rPr lang="en-GB" altLang="zh-CN" sz="2000">
                <a:solidFill>
                  <a:srgbClr val="115076"/>
                </a:solidFill>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lang="en-GB" altLang="zh-CN" sz="2000" b="1">
                <a:solidFill>
                  <a:srgbClr val="115076"/>
                </a:solidFill>
                <a:ea typeface="SimSun" panose="02010600030101010101" pitchFamily="2" charset="-122"/>
                <a:cs typeface="Times New Roman" panose="02020603050405020304" pitchFamily="18" charset="0"/>
              </a:rPr>
              <a:t>      </a:t>
            </a: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1" i="0" u="none" strike="noStrike" cap="none" normalizeH="0" baseline="0">
              <a:ln>
                <a:noFill/>
              </a:ln>
              <a:solidFill>
                <a:srgbClr val="115076"/>
              </a:solidFill>
              <a:effectLst/>
            </a:endParaRPr>
          </a:p>
        </p:txBody>
      </p:sp>
      <p:sp>
        <p:nvSpPr>
          <p:cNvPr id="10" name="TextBox 9"/>
          <p:cNvSpPr txBox="1"/>
          <p:nvPr/>
        </p:nvSpPr>
        <p:spPr>
          <a:xfrm>
            <a:off x="1862464" y="3311876"/>
            <a:ext cx="4506633" cy="400110"/>
          </a:xfrm>
          <a:prstGeom prst="rect">
            <a:avLst/>
          </a:prstGeom>
          <a:noFill/>
        </p:spPr>
        <p:txBody>
          <a:bodyPr wrap="square" rtlCol="0">
            <a:spAutoFit/>
          </a:bodyPr>
          <a:lstStyle/>
          <a:p>
            <a:pPr algn="l"/>
            <a:r>
              <a:rPr lang="en-GB" sz="2000">
                <a:solidFill>
                  <a:srgbClr val="104F75"/>
                </a:solidFill>
              </a:rPr>
              <a:t>Liest er das Buch?</a:t>
            </a:r>
            <a:endParaRPr lang="en-GB" sz="2400" dirty="0">
              <a:solidFill>
                <a:srgbClr val="104F75"/>
              </a:solidFill>
            </a:endParaRPr>
          </a:p>
        </p:txBody>
      </p:sp>
      <p:sp>
        <p:nvSpPr>
          <p:cNvPr id="11" name="TextBox 10"/>
          <p:cNvSpPr txBox="1"/>
          <p:nvPr/>
        </p:nvSpPr>
        <p:spPr>
          <a:xfrm>
            <a:off x="1556104" y="4929571"/>
            <a:ext cx="4895612" cy="400110"/>
          </a:xfrm>
          <a:prstGeom prst="rect">
            <a:avLst/>
          </a:prstGeom>
          <a:noFill/>
        </p:spPr>
        <p:txBody>
          <a:bodyPr wrap="square" rtlCol="0">
            <a:spAutoFit/>
          </a:bodyPr>
          <a:lstStyle/>
          <a:p>
            <a:pPr algn="l"/>
            <a:r>
              <a:rPr lang="en-GB" sz="2000">
                <a:solidFill>
                  <a:srgbClr val="104F75"/>
                </a:solidFill>
              </a:rPr>
              <a:t>Kennst du meinen Bruder?</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2777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2" name="Rectangle 1"/>
          <p:cNvSpPr/>
          <p:nvPr/>
        </p:nvSpPr>
        <p:spPr>
          <a:xfrm>
            <a:off x="367218" y="1289965"/>
            <a:ext cx="11357810" cy="2462213"/>
          </a:xfrm>
          <a:prstGeom prst="rect">
            <a:avLst/>
          </a:prstGeom>
        </p:spPr>
        <p:txBody>
          <a:bodyPr wrap="square">
            <a:spAutoFit/>
          </a:bodyPr>
          <a:lstStyle/>
          <a:p>
            <a:r>
              <a:rPr lang="en-GB" sz="2000" b="1">
                <a:solidFill>
                  <a:srgbClr val="115076"/>
                </a:solidFill>
                <a:ea typeface="Times New Roman" panose="02020603050405020304" pitchFamily="18" charset="0"/>
                <a:cs typeface="Arial" panose="020B0604020202020204" pitchFamily="34" charset="0"/>
              </a:rPr>
              <a:t>PART B (DEFINITIONS)</a:t>
            </a:r>
          </a:p>
          <a:p>
            <a:r>
              <a:rPr lang="en-US" sz="2000">
                <a:solidFill>
                  <a:srgbClr val="115076"/>
                </a:solidFill>
              </a:rPr>
              <a:t>You will hear a </a:t>
            </a:r>
            <a:r>
              <a:rPr lang="en-US" sz="2000" b="1">
                <a:solidFill>
                  <a:srgbClr val="115076"/>
                </a:solidFill>
              </a:rPr>
              <a:t>short definition</a:t>
            </a:r>
            <a:r>
              <a:rPr lang="en-US" sz="2000">
                <a:solidFill>
                  <a:srgbClr val="115076"/>
                </a:solidFill>
              </a:rPr>
              <a:t> in German. </a:t>
            </a:r>
          </a:p>
          <a:p>
            <a:r>
              <a:rPr lang="en-US" sz="2000">
                <a:solidFill>
                  <a:srgbClr val="115076"/>
                </a:solidFill>
              </a:rPr>
              <a:t>Put a </a:t>
            </a:r>
            <a:r>
              <a:rPr lang="en-US" sz="2000" b="1">
                <a:solidFill>
                  <a:srgbClr val="115076"/>
                </a:solidFill>
              </a:rPr>
              <a:t>cross (x)</a:t>
            </a:r>
            <a:r>
              <a:rPr lang="en-US" sz="2000">
                <a:solidFill>
                  <a:srgbClr val="115076"/>
                </a:solidFill>
              </a:rPr>
              <a:t> </a:t>
            </a:r>
            <a:r>
              <a:rPr lang="en-US" sz="2000" b="1">
                <a:solidFill>
                  <a:srgbClr val="115076"/>
                </a:solidFill>
              </a:rPr>
              <a:t>under the English word</a:t>
            </a:r>
            <a:r>
              <a:rPr lang="en-US" sz="2000">
                <a:solidFill>
                  <a:srgbClr val="115076"/>
                </a:solidFill>
              </a:rPr>
              <a:t> that </a:t>
            </a:r>
            <a:r>
              <a:rPr lang="en-US" sz="2000" b="1">
                <a:solidFill>
                  <a:srgbClr val="115076"/>
                </a:solidFill>
              </a:rPr>
              <a:t>best matches</a:t>
            </a:r>
            <a:r>
              <a:rPr lang="en-US" sz="2000">
                <a:solidFill>
                  <a:srgbClr val="115076"/>
                </a:solidFill>
              </a:rPr>
              <a:t> the German definition that </a:t>
            </a:r>
            <a:r>
              <a:rPr lang="en-GB" sz="2000">
                <a:solidFill>
                  <a:srgbClr val="115076"/>
                </a:solidFill>
              </a:rPr>
              <a:t>you hear. </a:t>
            </a:r>
            <a:r>
              <a:rPr lang="en-US" sz="2000">
                <a:solidFill>
                  <a:srgbClr val="115076"/>
                </a:solidFill>
              </a:rPr>
              <a:t>You will hear each German definition </a:t>
            </a:r>
            <a:r>
              <a:rPr lang="en-US" sz="2000" b="1">
                <a:solidFill>
                  <a:srgbClr val="115076"/>
                </a:solidFill>
              </a:rPr>
              <a:t>twice.</a:t>
            </a:r>
            <a:endParaRPr lang="en-GB" sz="2000">
              <a:solidFill>
                <a:srgbClr val="115076"/>
              </a:solidFill>
            </a:endParaRPr>
          </a:p>
          <a:p>
            <a:r>
              <a:rPr lang="en-GB" sz="2000">
                <a:solidFill>
                  <a:srgbClr val="115076"/>
                </a:solidFill>
              </a:rPr>
              <a:t> </a:t>
            </a:r>
          </a:p>
          <a:p>
            <a:r>
              <a:rPr lang="en-GB" b="1"/>
              <a:t/>
            </a:r>
            <a:br>
              <a:rPr lang="en-GB" b="1"/>
            </a:br>
            <a:r>
              <a:rPr lang="en-GB" b="1"/>
              <a:t/>
            </a:r>
            <a:br>
              <a:rPr lang="en-GB" b="1"/>
            </a:br>
            <a:endParaRPr lang="en-GB"/>
          </a:p>
        </p:txBody>
      </p:sp>
      <p:sp>
        <p:nvSpPr>
          <p:cNvPr id="9" name="Rounded Rectangular Callout 8"/>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graphicFrame>
        <p:nvGraphicFramePr>
          <p:cNvPr id="12" name="Table 11"/>
          <p:cNvGraphicFramePr>
            <a:graphicFrameLocks noGrp="1"/>
          </p:cNvGraphicFramePr>
          <p:nvPr>
            <p:extLst>
              <p:ext uri="{D42A27DB-BD31-4B8C-83A1-F6EECF244321}">
                <p14:modId xmlns:p14="http://schemas.microsoft.com/office/powerpoint/2010/main" val="2257345511"/>
              </p:ext>
            </p:extLst>
          </p:nvPr>
        </p:nvGraphicFramePr>
        <p:xfrm>
          <a:off x="513424" y="2640682"/>
          <a:ext cx="10920550" cy="167240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306640">
                <a:tc rowSpan="2">
                  <a:txBody>
                    <a:bodyPr/>
                    <a:lstStyle/>
                    <a:p>
                      <a:pPr algn="ctr"/>
                      <a:endParaRPr lang="en-GB">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school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island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home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275082">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104F7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74309549"/>
              </p:ext>
            </p:extLst>
          </p:nvPr>
        </p:nvGraphicFramePr>
        <p:xfrm>
          <a:off x="513424" y="4311203"/>
          <a:ext cx="10920550" cy="198628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370840">
                <a:tc rowSpan="2">
                  <a:txBody>
                    <a:bodyPr/>
                    <a:lstStyle/>
                    <a:p>
                      <a:pPr algn="ctr"/>
                      <a:endParaRPr lang="en-GB" sz="180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b="0">
                        <a:solidFill>
                          <a:srgbClr val="104F75"/>
                        </a:solidFill>
                      </a:endParaRPr>
                    </a:p>
                    <a:p>
                      <a:pPr algn="ctr"/>
                      <a:endParaRPr lang="en-GB" sz="2000" b="0">
                        <a:solidFill>
                          <a:srgbClr val="104F75"/>
                        </a:solidFill>
                      </a:endParaRPr>
                    </a:p>
                    <a:p>
                      <a:pPr algn="ctr"/>
                      <a:r>
                        <a:rPr lang="en-GB" sz="2000" b="0">
                          <a:solidFill>
                            <a:srgbClr val="104F75"/>
                          </a:solidFill>
                        </a:rPr>
                        <a:t>to</a:t>
                      </a:r>
                      <a:r>
                        <a:rPr lang="en-GB" sz="2000" b="0" baseline="0">
                          <a:solidFill>
                            <a:srgbClr val="104F75"/>
                          </a:solidFill>
                        </a:rPr>
                        <a:t> take place</a:t>
                      </a:r>
                      <a:endParaRPr lang="en-GB" sz="2000" b="0">
                        <a:solidFill>
                          <a:srgbClr val="104F75"/>
                        </a:solidFill>
                      </a:endParaRPr>
                    </a:p>
                    <a:p>
                      <a:pPr algn="ctr"/>
                      <a:endParaRPr lang="en-GB" sz="2000" b="0">
                        <a:solidFill>
                          <a:srgbClr val="104F75"/>
                        </a:solidFill>
                      </a:endParaRPr>
                    </a:p>
                    <a:p>
                      <a:pPr algn="ctr"/>
                      <a:endParaRPr lang="en-GB" sz="2000" b="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 protect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to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 earn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370840">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8" name="TextBox 17"/>
          <p:cNvSpPr txBox="1"/>
          <p:nvPr/>
        </p:nvSpPr>
        <p:spPr>
          <a:xfrm>
            <a:off x="2130595" y="5893016"/>
            <a:ext cx="547678"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19" name="TextBox 18"/>
          <p:cNvSpPr txBox="1"/>
          <p:nvPr/>
        </p:nvSpPr>
        <p:spPr>
          <a:xfrm>
            <a:off x="4663904" y="3918408"/>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20" name="Action Button: Custom 16">
            <a:hlinkClick r:id="" action="ppaction://noaction" highlightClick="1">
              <a:snd r:embed="rId5" name="5.wav"/>
            </a:hlinkClick>
            <a:extLst>
              <a:ext uri="{FF2B5EF4-FFF2-40B4-BE49-F238E27FC236}">
                <a16:creationId xmlns:a16="http://schemas.microsoft.com/office/drawing/2014/main" id="{3B418770-1E72-B240-9307-3BBF955557C6}"/>
              </a:ext>
            </a:extLst>
          </p:cNvPr>
          <p:cNvSpPr/>
          <p:nvPr/>
        </p:nvSpPr>
        <p:spPr>
          <a:xfrm>
            <a:off x="631323" y="3113396"/>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21" name="Action Button: Custom 16">
            <a:hlinkClick r:id="" action="ppaction://noaction" highlightClick="1">
              <a:snd r:embed="rId6" name="6.wav"/>
            </a:hlinkClick>
            <a:extLst>
              <a:ext uri="{FF2B5EF4-FFF2-40B4-BE49-F238E27FC236}">
                <a16:creationId xmlns:a16="http://schemas.microsoft.com/office/drawing/2014/main" id="{F18D09F0-0D24-5B4F-A26E-132DCCD8073A}"/>
              </a:ext>
            </a:extLst>
          </p:cNvPr>
          <p:cNvSpPr/>
          <p:nvPr/>
        </p:nvSpPr>
        <p:spPr>
          <a:xfrm>
            <a:off x="629551" y="4908090"/>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12147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D: Speaking - Grammar</a:t>
            </a:r>
            <a:endParaRPr lang="en-GB" sz="28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739649719"/>
              </p:ext>
            </p:extLst>
          </p:nvPr>
        </p:nvGraphicFramePr>
        <p:xfrm>
          <a:off x="483815" y="3087944"/>
          <a:ext cx="11385589" cy="3242520"/>
        </p:xfrm>
        <a:graphic>
          <a:graphicData uri="http://schemas.openxmlformats.org/drawingml/2006/table">
            <a:tbl>
              <a:tblPr firstRow="1" firstCol="1" bandRow="1">
                <a:tableStyleId>{5C22544A-7EE6-4342-B048-85BDC9FD1C3A}</a:tableStyleId>
              </a:tblPr>
              <a:tblGrid>
                <a:gridCol w="594291">
                  <a:extLst>
                    <a:ext uri="{9D8B030D-6E8A-4147-A177-3AD203B41FA5}">
                      <a16:colId xmlns:a16="http://schemas.microsoft.com/office/drawing/2014/main" val="2511222126"/>
                    </a:ext>
                  </a:extLst>
                </a:gridCol>
                <a:gridCol w="7169079">
                  <a:extLst>
                    <a:ext uri="{9D8B030D-6E8A-4147-A177-3AD203B41FA5}">
                      <a16:colId xmlns:a16="http://schemas.microsoft.com/office/drawing/2014/main" val="2306474197"/>
                    </a:ext>
                  </a:extLst>
                </a:gridCol>
                <a:gridCol w="3622219">
                  <a:extLst>
                    <a:ext uri="{9D8B030D-6E8A-4147-A177-3AD203B41FA5}">
                      <a16:colId xmlns:a16="http://schemas.microsoft.com/office/drawing/2014/main" val="2460063094"/>
                    </a:ext>
                  </a:extLst>
                </a:gridCol>
              </a:tblGrid>
              <a:tr h="1767807">
                <a:tc>
                  <a:txBody>
                    <a:bodyPr/>
                    <a:lstStyle/>
                    <a:p>
                      <a:pPr algn="ct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Ich warte, während er ________ ________ ________</a:t>
                      </a:r>
                      <a:r>
                        <a:rPr lang="de-DE" sz="2000" b="0" baseline="0">
                          <a:solidFill>
                            <a:srgbClr val="115076"/>
                          </a:solidFill>
                          <a:effectLst/>
                        </a:rPr>
                        <a:t> </a:t>
                      </a:r>
                      <a:r>
                        <a:rPr lang="de-DE" sz="2000" b="0">
                          <a:solidFill>
                            <a:srgbClr val="115076"/>
                          </a:solidFill>
                          <a:effectLst/>
                        </a:rPr>
                        <a:t>. </a:t>
                      </a:r>
                    </a:p>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 (buys</a:t>
                      </a:r>
                      <a:r>
                        <a:rPr lang="de-DE" sz="2000" b="0" baseline="0">
                          <a:solidFill>
                            <a:srgbClr val="115076"/>
                          </a:solidFill>
                          <a:effectLst/>
                        </a:rPr>
                        <a:t> the ticket)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1">
                          <a:solidFill>
                            <a:srgbClr val="115076"/>
                          </a:solidFill>
                          <a:effectLst/>
                        </a:rPr>
                        <a:t>to buy</a:t>
                      </a:r>
                      <a:r>
                        <a:rPr lang="en-GB" sz="2000" b="1" baseline="0">
                          <a:solidFill>
                            <a:srgbClr val="115076"/>
                          </a:solidFill>
                          <a:effectLst/>
                        </a:rPr>
                        <a:t> </a:t>
                      </a:r>
                      <a:r>
                        <a:rPr lang="en-GB" sz="2000" b="0">
                          <a:solidFill>
                            <a:srgbClr val="115076"/>
                          </a:solidFill>
                          <a:effectLst/>
                        </a:rPr>
                        <a:t>= </a:t>
                      </a:r>
                      <a:r>
                        <a:rPr lang="en-GB" sz="2000" b="0" i="1">
                          <a:solidFill>
                            <a:srgbClr val="115076"/>
                          </a:solidFill>
                          <a:effectLst/>
                        </a:rPr>
                        <a:t>kaufen</a:t>
                      </a:r>
                    </a:p>
                    <a:p>
                      <a:pPr>
                        <a:lnSpc>
                          <a:spcPct val="107000"/>
                        </a:lnSpc>
                        <a:spcAft>
                          <a:spcPts val="0"/>
                        </a:spcAft>
                      </a:pPr>
                      <a:r>
                        <a:rPr lang="en-GB" sz="2000" b="1">
                          <a:solidFill>
                            <a:srgbClr val="115076"/>
                          </a:solidFill>
                          <a:effectLst/>
                        </a:rPr>
                        <a:t>th</a:t>
                      </a:r>
                      <a:r>
                        <a:rPr lang="en-GB" sz="2000" b="1" baseline="0">
                          <a:solidFill>
                            <a:srgbClr val="115076"/>
                          </a:solidFill>
                          <a:effectLst/>
                        </a:rPr>
                        <a:t>e ticket </a:t>
                      </a:r>
                      <a:r>
                        <a:rPr lang="en-GB" sz="2000" b="0">
                          <a:solidFill>
                            <a:srgbClr val="115076"/>
                          </a:solidFill>
                          <a:effectLst/>
                        </a:rPr>
                        <a:t>= </a:t>
                      </a:r>
                      <a:r>
                        <a:rPr lang="en-GB" sz="2000" b="0" i="1">
                          <a:solidFill>
                            <a:srgbClr val="115076"/>
                          </a:solidFill>
                          <a:effectLst/>
                        </a:rPr>
                        <a:t>die Karte</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475325"/>
                  </a:ext>
                </a:extLst>
              </a:tr>
              <a:tr h="1474713">
                <a:tc>
                  <a:txBody>
                    <a:bodyPr/>
                    <a:lstStyle/>
                    <a:p>
                      <a:pPr algn="ct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Er schwimmt,</a:t>
                      </a:r>
                      <a:r>
                        <a:rPr lang="en-GB" sz="2000" b="0" baseline="0">
                          <a:solidFill>
                            <a:srgbClr val="115076"/>
                          </a:solidFill>
                          <a:effectLst/>
                        </a:rPr>
                        <a:t> denn er </a:t>
                      </a:r>
                      <a:r>
                        <a:rPr lang="en-GB" sz="2000" b="0">
                          <a:solidFill>
                            <a:srgbClr val="115076"/>
                          </a:solidFill>
                          <a:effectLst/>
                        </a:rPr>
                        <a:t>________ ________ ________ .</a:t>
                      </a:r>
                      <a:r>
                        <a:rPr lang="en-GB" sz="2000" b="0" baseline="0">
                          <a:solidFill>
                            <a:srgbClr val="115076"/>
                          </a:solidFill>
                          <a:effectLst/>
                        </a:rPr>
                        <a:t>  </a:t>
                      </a:r>
                    </a:p>
                    <a:p>
                      <a:pPr>
                        <a:lnSpc>
                          <a:spcPct val="107000"/>
                        </a:lnSpc>
                        <a:spcAft>
                          <a:spcPts val="0"/>
                        </a:spcAft>
                      </a:pPr>
                      <a:endParaRPr lang="en-GB" sz="2000" b="0" baseline="0">
                        <a:solidFill>
                          <a:srgbClr val="115076"/>
                        </a:solidFill>
                        <a:effectLst/>
                      </a:endParaRPr>
                    </a:p>
                    <a:p>
                      <a:pPr>
                        <a:lnSpc>
                          <a:spcPct val="107000"/>
                        </a:lnSpc>
                        <a:spcAft>
                          <a:spcPts val="0"/>
                        </a:spcAft>
                      </a:pPr>
                      <a:r>
                        <a:rPr lang="en-GB" sz="2000" b="0">
                          <a:solidFill>
                            <a:srgbClr val="115076"/>
                          </a:solidFill>
                          <a:effectLst/>
                          <a:latin typeface="+mn-lt"/>
                          <a:ea typeface="+mn-ea"/>
                          <a:cs typeface="+mn-cs"/>
                        </a:rPr>
                        <a:t>(likes the water)</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kern="1200">
                          <a:solidFill>
                            <a:srgbClr val="115076"/>
                          </a:solidFill>
                          <a:effectLst/>
                          <a:latin typeface="+mn-lt"/>
                          <a:ea typeface="+mn-ea"/>
                          <a:cs typeface="+mn-cs"/>
                        </a:rPr>
                        <a:t>to like </a:t>
                      </a:r>
                      <a:r>
                        <a:rPr lang="en-GB" sz="2000" kern="1200">
                          <a:solidFill>
                            <a:srgbClr val="115076"/>
                          </a:solidFill>
                          <a:effectLst/>
                          <a:latin typeface="+mn-lt"/>
                          <a:ea typeface="+mn-ea"/>
                          <a:cs typeface="+mn-cs"/>
                        </a:rPr>
                        <a:t>= </a:t>
                      </a:r>
                      <a:r>
                        <a:rPr lang="en-GB" sz="1800" i="1" kern="1200">
                          <a:solidFill>
                            <a:srgbClr val="115076"/>
                          </a:solidFill>
                          <a:effectLst/>
                          <a:latin typeface="+mn-lt"/>
                          <a:ea typeface="+mn-ea"/>
                          <a:cs typeface="+mn-cs"/>
                        </a:rPr>
                        <a:t>mögen</a:t>
                      </a:r>
                    </a:p>
                    <a:p>
                      <a:r>
                        <a:rPr lang="en-GB" sz="2000" b="1" kern="1200">
                          <a:solidFill>
                            <a:srgbClr val="115076"/>
                          </a:solidFill>
                          <a:effectLst/>
                          <a:latin typeface="+mn-lt"/>
                          <a:ea typeface="+mn-ea"/>
                          <a:cs typeface="+mn-cs"/>
                        </a:rPr>
                        <a:t>the water </a:t>
                      </a:r>
                      <a:r>
                        <a:rPr lang="en-GB" sz="2000" kern="1200">
                          <a:solidFill>
                            <a:srgbClr val="115076"/>
                          </a:solidFill>
                          <a:effectLst/>
                          <a:latin typeface="+mn-lt"/>
                          <a:ea typeface="+mn-ea"/>
                          <a:cs typeface="+mn-cs"/>
                        </a:rPr>
                        <a:t>= </a:t>
                      </a:r>
                      <a:r>
                        <a:rPr lang="en-GB" sz="2000" i="1" kern="1200">
                          <a:solidFill>
                            <a:srgbClr val="115076"/>
                          </a:solidFill>
                          <a:effectLst/>
                          <a:latin typeface="+mn-lt"/>
                          <a:ea typeface="+mn-ea"/>
                          <a:cs typeface="+mn-cs"/>
                        </a:rPr>
                        <a:t>das Wasser</a:t>
                      </a:r>
                      <a:endParaRPr lang="en-GB" sz="24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270290"/>
                  </a:ext>
                </a:extLst>
              </a:tr>
            </a:tbl>
          </a:graphicData>
        </a:graphic>
      </p:graphicFrame>
      <p:sp>
        <p:nvSpPr>
          <p:cNvPr id="5" name="Rectangle 1"/>
          <p:cNvSpPr>
            <a:spLocks noChangeArrowheads="1"/>
          </p:cNvSpPr>
          <p:nvPr/>
        </p:nvSpPr>
        <p:spPr bwMode="auto">
          <a:xfrm>
            <a:off x="576516" y="1331503"/>
            <a:ext cx="11200185"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F (VERB FORMS &amp; WORD ORDER)</a:t>
            </a:r>
          </a:p>
          <a:p>
            <a:endParaRPr lang="en-GB" sz="2000">
              <a:solidFill>
                <a:srgbClr val="115076"/>
              </a:solidFill>
            </a:endParaRPr>
          </a:p>
          <a:p>
            <a:r>
              <a:rPr lang="en-GB" sz="2000">
                <a:solidFill>
                  <a:srgbClr val="115076"/>
                </a:solidFill>
              </a:rPr>
              <a:t>Say the German for the English in brackets. Use the clues to help you. </a:t>
            </a:r>
          </a:p>
          <a:p>
            <a:r>
              <a:rPr lang="en-GB" sz="2000">
                <a:solidFill>
                  <a:srgbClr val="115076"/>
                </a:solidFill>
              </a:rPr>
              <a:t>Think about word order.</a:t>
            </a:r>
            <a:endParaRPr lang="en-GB" altLang="zh-CN" sz="2000">
              <a:solidFill>
                <a:srgbClr val="115076"/>
              </a:solidFill>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								</a:t>
            </a:r>
            <a:r>
              <a:rPr lang="en-GB" altLang="zh-CN" sz="2000" b="1">
                <a:solidFill>
                  <a:srgbClr val="115076"/>
                </a:solidFill>
                <a:ea typeface="SimSun" panose="02010600030101010101" pitchFamily="2" charset="-122"/>
                <a:cs typeface="Times New Roman" panose="02020603050405020304" pitchFamily="18" charset="0"/>
              </a:rPr>
              <a:t>      </a:t>
            </a:r>
            <a:r>
              <a:rPr kumimoji="0" lang="en-GB" altLang="zh-CN" sz="2000" b="1" i="0" u="none" strike="noStrike" cap="none" normalizeH="0" baseline="0">
                <a:ln>
                  <a:noFill/>
                </a:ln>
                <a:solidFill>
                  <a:srgbClr val="115076"/>
                </a:solidFill>
                <a:effectLst/>
                <a:ea typeface="SimSun" panose="02010600030101010101" pitchFamily="2" charset="-122"/>
                <a:cs typeface="Times New Roman" panose="02020603050405020304" pitchFamily="18" charset="0"/>
              </a:rPr>
              <a:t>Clues</a:t>
            </a:r>
            <a:endParaRPr kumimoji="0" lang="en-GB" altLang="zh-CN" sz="2000" b="1" i="0" u="none" strike="noStrike" cap="none" normalizeH="0" baseline="0">
              <a:ln>
                <a:noFill/>
              </a:ln>
              <a:solidFill>
                <a:srgbClr val="115076"/>
              </a:solidFill>
              <a:effectLst/>
            </a:endParaRPr>
          </a:p>
        </p:txBody>
      </p:sp>
      <p:sp>
        <p:nvSpPr>
          <p:cNvPr id="10" name="TextBox 9"/>
          <p:cNvSpPr txBox="1"/>
          <p:nvPr/>
        </p:nvSpPr>
        <p:spPr>
          <a:xfrm>
            <a:off x="4553883" y="3575233"/>
            <a:ext cx="4506633" cy="400110"/>
          </a:xfrm>
          <a:prstGeom prst="rect">
            <a:avLst/>
          </a:prstGeom>
          <a:noFill/>
        </p:spPr>
        <p:txBody>
          <a:bodyPr wrap="square" rtlCol="0">
            <a:spAutoFit/>
          </a:bodyPr>
          <a:lstStyle/>
          <a:p>
            <a:pPr algn="l"/>
            <a:r>
              <a:rPr lang="en-GB" sz="2000">
                <a:solidFill>
                  <a:srgbClr val="104F75"/>
                </a:solidFill>
              </a:rPr>
              <a:t>die Karte kauft</a:t>
            </a:r>
            <a:endParaRPr lang="en-GB" sz="2400" dirty="0">
              <a:solidFill>
                <a:srgbClr val="104F75"/>
              </a:solidFill>
            </a:endParaRPr>
          </a:p>
        </p:txBody>
      </p:sp>
      <p:sp>
        <p:nvSpPr>
          <p:cNvPr id="11" name="TextBox 10"/>
          <p:cNvSpPr txBox="1"/>
          <p:nvPr/>
        </p:nvSpPr>
        <p:spPr>
          <a:xfrm>
            <a:off x="4164904" y="5140589"/>
            <a:ext cx="4895612" cy="400110"/>
          </a:xfrm>
          <a:prstGeom prst="rect">
            <a:avLst/>
          </a:prstGeom>
          <a:noFill/>
        </p:spPr>
        <p:txBody>
          <a:bodyPr wrap="square" rtlCol="0">
            <a:spAutoFit/>
          </a:bodyPr>
          <a:lstStyle/>
          <a:p>
            <a:pPr algn="l"/>
            <a:r>
              <a:rPr lang="en-GB" sz="2000">
                <a:solidFill>
                  <a:srgbClr val="104F75"/>
                </a:solidFill>
              </a:rPr>
              <a:t>mag das Wasser</a:t>
            </a:r>
            <a:endParaRPr lang="en-GB" sz="24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Tree>
    <p:extLst>
      <p:ext uri="{BB962C8B-B14F-4D97-AF65-F5344CB8AC3E}">
        <p14:creationId xmlns:p14="http://schemas.microsoft.com/office/powerpoint/2010/main" val="782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1"/>
          <p:cNvSpPr>
            <a:spLocks noChangeArrowheads="1"/>
          </p:cNvSpPr>
          <p:nvPr/>
        </p:nvSpPr>
        <p:spPr bwMode="auto">
          <a:xfrm>
            <a:off x="914500" y="4789108"/>
            <a:ext cx="11277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115076"/>
                </a:solidFill>
                <a:effectLst/>
                <a:ea typeface="SimSun" panose="02010600030101010101" pitchFamily="2" charset="-122"/>
                <a:cs typeface="Times New Roman" panose="02020603050405020304" pitchFamily="18" charset="0"/>
              </a:rPr>
              <a:t>1</a:t>
            </a:r>
            <a:r>
              <a:rPr kumimoji="0" lang="en-GB" altLang="zh-CN" sz="2000" b="0" i="0" u="none" strike="noStrike" cap="none" normalizeH="0" baseline="0" bmk="">
                <a:ln>
                  <a:noFill/>
                </a:ln>
                <a:solidFill>
                  <a:srgbClr val="115076"/>
                </a:solidFill>
                <a:effectLst/>
                <a:ea typeface="SimSun" panose="02010600030101010101" pitchFamily="2" charset="-122"/>
                <a:cs typeface="Times New Roman" panose="02020603050405020304" pitchFamily="18" charset="0"/>
              </a:rPr>
              <a:t>.	</a:t>
            </a:r>
            <a:r>
              <a:rPr kumimoji="0" lang="en-GB" altLang="zh-CN" sz="2000" b="0" i="0" u="none" strike="noStrike" cap="none" normalizeH="0" baseline="0" bmk="_Hlk59381400">
                <a:ln>
                  <a:noFill/>
                </a:ln>
                <a:solidFill>
                  <a:srgbClr val="115076"/>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gesprochen (spoke </a:t>
            </a:r>
            <a:r>
              <a:rPr kumimoji="0" lang="en-GB" altLang="zh-CN" sz="2000" b="0" i="0" u="none" strike="noStrike" cap="none" normalizeH="0" baseline="-30000" bmk="_Hlk59381400">
                <a:ln>
                  <a:noFill/>
                </a:ln>
                <a:solidFill>
                  <a:srgbClr val="115076"/>
                </a:solidFill>
                <a:effectLst/>
                <a:ea typeface="SimSun" panose="02010600030101010101" pitchFamily="2" charset="-122"/>
                <a:cs typeface="Times New Roman" panose="02020603050405020304" pitchFamily="18" charset="0"/>
              </a:rPr>
              <a:t>[pp]</a:t>
            </a:r>
            <a:r>
              <a:rPr kumimoji="0" lang="en-GB"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a:t>
            </a:r>
            <a:r>
              <a:rPr kumimoji="0" lang="en-GB" altLang="zh-CN" sz="2000" b="0" i="0" u="none" strike="noStrike" cap="none" normalizeH="0" baseline="0" bmk="_Hlk59381400">
                <a:ln>
                  <a:noFill/>
                </a:ln>
                <a:solidFill>
                  <a:srgbClr val="115076"/>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gegangen (went </a:t>
            </a:r>
            <a:r>
              <a:rPr kumimoji="0" lang="en-GB" altLang="zh-CN" sz="2000" b="0" i="0" u="none" strike="noStrike" cap="none" normalizeH="0" baseline="-30000" bmk="_Hlk59381400">
                <a:ln>
                  <a:noFill/>
                </a:ln>
                <a:solidFill>
                  <a:srgbClr val="115076"/>
                </a:solidFill>
                <a:effectLst/>
                <a:ea typeface="SimSun" panose="02010600030101010101" pitchFamily="2" charset="-122"/>
                <a:cs typeface="Times New Roman" panose="02020603050405020304" pitchFamily="18" charset="0"/>
              </a:rPr>
              <a:t>[pp]</a:t>
            </a:r>
            <a:r>
              <a:rPr kumimoji="0" lang="en-GB"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a:t>
            </a:r>
            <a:endPar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2.	</a:t>
            </a:r>
            <a:r>
              <a:rPr kumimoji="0" lang="de-DE" altLang="zh-CN" sz="2000" b="0" i="0" u="none" strike="noStrike" cap="none" normalizeH="0" baseline="0" bmk="_Hlk59381400">
                <a:ln>
                  <a:noFill/>
                </a:ln>
                <a:solidFill>
                  <a:srgbClr val="115076"/>
                </a:solidFill>
                <a:effectLst/>
                <a:ea typeface="MS Gothic" panose="020B0609070205080204" pitchFamily="49" charset="-128"/>
                <a:cs typeface="Times New Roman" panose="02020603050405020304" pitchFamily="18" charset="0"/>
              </a:rPr>
              <a:t>☐</a:t>
            </a: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gegessen (ate </a:t>
            </a:r>
            <a:r>
              <a:rPr kumimoji="0" lang="de-DE" altLang="zh-CN" sz="2000" b="0" i="0" u="none" strike="noStrike" cap="none" normalizeH="0" baseline="-30000" bmk="_Hlk59381400">
                <a:ln>
                  <a:noFill/>
                </a:ln>
                <a:solidFill>
                  <a:srgbClr val="115076"/>
                </a:solidFill>
                <a:effectLst/>
                <a:ea typeface="SimSun" panose="02010600030101010101" pitchFamily="2" charset="-122"/>
                <a:cs typeface="Times New Roman" panose="02020603050405020304" pitchFamily="18" charset="0"/>
              </a:rPr>
              <a:t>[pp]</a:t>
            </a: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a:t>
            </a:r>
            <a:r>
              <a:rPr kumimoji="0" lang="de-DE" altLang="zh-CN" sz="2000" b="0" i="0" u="none" strike="noStrike" cap="none" normalizeH="0" baseline="0" bmk="_Hlk59381400">
                <a:ln>
                  <a:noFill/>
                </a:ln>
                <a:solidFill>
                  <a:srgbClr val="115076"/>
                </a:solidFill>
                <a:effectLst/>
                <a:ea typeface="MS Gothic" panose="020B0609070205080204" pitchFamily="49" charset="-128"/>
                <a:cs typeface="Times New Roman" panose="02020603050405020304" pitchFamily="18" charset="0"/>
              </a:rPr>
              <a:t>☐</a:t>
            </a: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gefahren (</a:t>
            </a:r>
            <a:r>
              <a:rPr lang="de-DE" altLang="zh-CN" sz="2000" bmk="_Hlk59381400">
                <a:solidFill>
                  <a:srgbClr val="115076"/>
                </a:solidFill>
                <a:ea typeface="SimSun" panose="02010600030101010101" pitchFamily="2" charset="-122"/>
                <a:cs typeface="Times New Roman" panose="02020603050405020304" pitchFamily="18" charset="0"/>
              </a:rPr>
              <a:t>travelled</a:t>
            </a: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a:t>
            </a:r>
            <a:r>
              <a:rPr kumimoji="0" lang="de-DE" altLang="zh-CN" sz="2000" b="0" i="0" u="none" strike="noStrike" cap="none" normalizeH="0" baseline="-30000" bmk="_Hlk59381400">
                <a:ln>
                  <a:noFill/>
                </a:ln>
                <a:solidFill>
                  <a:srgbClr val="115076"/>
                </a:solidFill>
                <a:effectLst/>
                <a:ea typeface="SimSun" panose="02010600030101010101" pitchFamily="2" charset="-122"/>
                <a:cs typeface="Times New Roman" panose="02020603050405020304" pitchFamily="18" charset="0"/>
              </a:rPr>
              <a:t>[pp]</a:t>
            </a:r>
            <a:r>
              <a:rPr kumimoji="0" lang="de-DE" altLang="zh-CN" sz="2000" b="0" i="0" u="none" strike="noStrike" cap="none" normalizeH="0" baseline="0" bmk="_Hlk59381400">
                <a:ln>
                  <a:noFill/>
                </a:ln>
                <a:solidFill>
                  <a:srgbClr val="115076"/>
                </a:solidFill>
                <a:effectLst/>
                <a:ea typeface="SimSun" panose="02010600030101010101" pitchFamily="2" charset="-122"/>
                <a:cs typeface="Times New Roman" panose="02020603050405020304" pitchFamily="18" charset="0"/>
              </a:rPr>
              <a:t>)	</a:t>
            </a:r>
            <a:r>
              <a:rPr kumimoji="0" lang="en-GB" altLang="zh-CN" sz="2000" b="0" i="0" u="none" strike="noStrike" cap="none" normalizeH="0" baseline="0">
                <a:ln>
                  <a:noFill/>
                </a:ln>
                <a:solidFill>
                  <a:schemeClr val="tx1"/>
                </a:solidFill>
                <a:effectLst/>
              </a:rPr>
              <a:t> </a:t>
            </a:r>
            <a:endParaRPr kumimoji="0" lang="en-GB" altLang="zh-CN" sz="2000" b="0" i="0" u="none" strike="noStrike" cap="none" normalizeH="0" baseline="0">
              <a:ln>
                <a:noFill/>
              </a:ln>
              <a:solidFill>
                <a:schemeClr val="tx1"/>
              </a:solidFill>
              <a:effectLst/>
              <a:latin typeface="Arial" panose="020B0604020202020204" pitchFamily="34" charset="0"/>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2" name="Rectangle 1"/>
          <p:cNvSpPr/>
          <p:nvPr/>
        </p:nvSpPr>
        <p:spPr>
          <a:xfrm>
            <a:off x="1876925" y="1353011"/>
            <a:ext cx="8811395" cy="2862322"/>
          </a:xfrm>
          <a:prstGeom prst="rect">
            <a:avLst/>
          </a:prstGeom>
        </p:spPr>
        <p:txBody>
          <a:bodyPr wrap="square">
            <a:spAutoFit/>
          </a:bodyPr>
          <a:lstStyle/>
          <a:p>
            <a:r>
              <a:rPr lang="en-US" sz="2000">
                <a:solidFill>
                  <a:srgbClr val="115076"/>
                </a:solidFill>
              </a:rPr>
              <a:t>This part of the test will take around </a:t>
            </a:r>
            <a:r>
              <a:rPr lang="en-US" sz="2000" b="1">
                <a:solidFill>
                  <a:srgbClr val="115076"/>
                </a:solidFill>
              </a:rPr>
              <a:t>4</a:t>
            </a:r>
            <a:r>
              <a:rPr lang="en-US" sz="2000">
                <a:solidFill>
                  <a:srgbClr val="115076"/>
                </a:solidFill>
              </a:rPr>
              <a:t> minutes.</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You will hear each German sentence </a:t>
            </a:r>
            <a:r>
              <a:rPr lang="en-US" sz="2000" b="1">
                <a:solidFill>
                  <a:srgbClr val="115076"/>
                </a:solidFill>
              </a:rPr>
              <a:t>twice</a:t>
            </a:r>
            <a:r>
              <a:rPr lang="en-US" sz="2000">
                <a:solidFill>
                  <a:srgbClr val="115076"/>
                </a:solidFill>
              </a:rPr>
              <a:t>.  Put a </a:t>
            </a:r>
            <a:r>
              <a:rPr lang="en-US" sz="2000" b="1">
                <a:solidFill>
                  <a:srgbClr val="115076"/>
                </a:solidFill>
              </a:rPr>
              <a:t>cross (x)</a:t>
            </a:r>
            <a:r>
              <a:rPr lang="en-US" sz="2000">
                <a:solidFill>
                  <a:srgbClr val="115076"/>
                </a:solidFill>
              </a:rPr>
              <a:t> next to your answer. </a:t>
            </a:r>
            <a:endParaRPr lang="en-GB" sz="2000">
              <a:solidFill>
                <a:srgbClr val="115076"/>
              </a:solidFill>
            </a:endParaRPr>
          </a:p>
          <a:p>
            <a:r>
              <a:rPr lang="en-US" sz="2000">
                <a:solidFill>
                  <a:srgbClr val="115076"/>
                </a:solidFill>
              </a:rPr>
              <a:t> </a:t>
            </a:r>
            <a:endParaRPr lang="en-GB" sz="2000">
              <a:solidFill>
                <a:srgbClr val="115076"/>
              </a:solidFill>
            </a:endParaRPr>
          </a:p>
          <a:p>
            <a:r>
              <a:rPr lang="en-GB" sz="2000" b="1">
                <a:solidFill>
                  <a:srgbClr val="115076"/>
                </a:solidFill>
              </a:rPr>
              <a:t> </a:t>
            </a:r>
            <a:endParaRPr lang="en-GB" sz="2000">
              <a:solidFill>
                <a:srgbClr val="115076"/>
              </a:solidFill>
            </a:endParaRPr>
          </a:p>
          <a:p>
            <a:r>
              <a:rPr lang="en-GB" sz="2000" b="1">
                <a:solidFill>
                  <a:srgbClr val="115076"/>
                </a:solidFill>
              </a:rPr>
              <a:t>PART A (PAST PARTICIPLES) </a:t>
            </a:r>
            <a:r>
              <a:rPr lang="en-GB" sz="2000">
                <a:solidFill>
                  <a:srgbClr val="115076"/>
                </a:solidFill>
              </a:rPr>
              <a:t>Each sentence describes something that happened </a:t>
            </a:r>
            <a:r>
              <a:rPr lang="en-GB" sz="2000" b="1">
                <a:solidFill>
                  <a:srgbClr val="115076"/>
                </a:solidFill>
              </a:rPr>
              <a:t>in the past</a:t>
            </a:r>
            <a:r>
              <a:rPr lang="en-GB" sz="2000">
                <a:solidFill>
                  <a:srgbClr val="115076"/>
                </a:solidFill>
              </a:rPr>
              <a:t>. Choose the </a:t>
            </a:r>
            <a:r>
              <a:rPr lang="en-GB" sz="2000" b="1">
                <a:solidFill>
                  <a:srgbClr val="115076"/>
                </a:solidFill>
              </a:rPr>
              <a:t>past participle</a:t>
            </a:r>
            <a:r>
              <a:rPr lang="en-GB" sz="2000">
                <a:solidFill>
                  <a:srgbClr val="115076"/>
                </a:solidFill>
              </a:rPr>
              <a:t> which completes each sentence.</a:t>
            </a:r>
          </a:p>
        </p:txBody>
      </p:sp>
      <p:sp>
        <p:nvSpPr>
          <p:cNvPr id="5" name="Rounded Rectangular Callout 4"/>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8" name="Action Button: Custom 16">
            <a:hlinkClick r:id="" action="ppaction://noaction" highlightClick="1">
              <a:snd r:embed="rId5" name="7.wav"/>
            </a:hlinkClick>
            <a:extLst>
              <a:ext uri="{FF2B5EF4-FFF2-40B4-BE49-F238E27FC236}">
                <a16:creationId xmlns:a16="http://schemas.microsoft.com/office/drawing/2014/main" id="{3B418770-1E72-B240-9307-3BBF955557C6}"/>
              </a:ext>
            </a:extLst>
          </p:cNvPr>
          <p:cNvSpPr/>
          <p:nvPr/>
        </p:nvSpPr>
        <p:spPr>
          <a:xfrm>
            <a:off x="914500" y="478910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1" name="TextBox 10"/>
          <p:cNvSpPr txBox="1"/>
          <p:nvPr/>
        </p:nvSpPr>
        <p:spPr>
          <a:xfrm>
            <a:off x="1891213" y="4720756"/>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2" name="TextBox 11"/>
          <p:cNvSpPr txBox="1"/>
          <p:nvPr/>
        </p:nvSpPr>
        <p:spPr>
          <a:xfrm>
            <a:off x="7377618" y="5345356"/>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3" name="Action Button: Custom 16">
            <a:hlinkClick r:id="" action="ppaction://noaction" highlightClick="1">
              <a:snd r:embed="rId6" name="8.wav"/>
            </a:hlinkClick>
            <a:extLst>
              <a:ext uri="{FF2B5EF4-FFF2-40B4-BE49-F238E27FC236}">
                <a16:creationId xmlns:a16="http://schemas.microsoft.com/office/drawing/2014/main" id="{3B418770-1E72-B240-9307-3BBF955557C6}"/>
              </a:ext>
            </a:extLst>
          </p:cNvPr>
          <p:cNvSpPr/>
          <p:nvPr/>
        </p:nvSpPr>
        <p:spPr>
          <a:xfrm>
            <a:off x="907875" y="5431836"/>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a:solidFill>
                  <a:prstClr val="white"/>
                </a:solidFill>
              </a:rPr>
              <a:t>2</a:t>
            </a:r>
            <a:endParaRPr lang="en-GB" b="1" dirty="0">
              <a:solidFill>
                <a:prstClr val="white"/>
              </a:solidFill>
            </a:endParaRPr>
          </a:p>
        </p:txBody>
      </p:sp>
    </p:spTree>
    <p:extLst>
      <p:ext uri="{BB962C8B-B14F-4D97-AF65-F5344CB8AC3E}">
        <p14:creationId xmlns:p14="http://schemas.microsoft.com/office/powerpoint/2010/main" val="33437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7" name="Rounded Rectangular Callout 6"/>
          <p:cNvSpPr/>
          <p:nvPr/>
        </p:nvSpPr>
        <p:spPr>
          <a:xfrm>
            <a:off x="9329404" y="89261"/>
            <a:ext cx="2540000" cy="107473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5" name="Rectangle 1"/>
          <p:cNvSpPr>
            <a:spLocks noChangeArrowheads="1"/>
          </p:cNvSpPr>
          <p:nvPr/>
        </p:nvSpPr>
        <p:spPr bwMode="auto">
          <a:xfrm>
            <a:off x="335280" y="1883683"/>
            <a:ext cx="1185672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PART B (VERB FORMS)</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The </a:t>
            </a:r>
            <a:r>
              <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subject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is missing in each sentence. Choose the </a:t>
            </a:r>
            <a:r>
              <a:rPr kumimoji="0" lang="en-GB" altLang="zh-CN" sz="2000" b="1" i="0" u="none" strike="noStrike" cap="none" normalizeH="0" baseline="0">
                <a:ln>
                  <a:noFill/>
                </a:ln>
                <a:solidFill>
                  <a:srgbClr val="1F4E79"/>
                </a:solidFill>
                <a:effectLst/>
                <a:ea typeface="SimSun" panose="02010600030101010101" pitchFamily="2" charset="-122"/>
                <a:cs typeface="Times New Roman" panose="02020603050405020304" pitchFamily="18" charset="0"/>
              </a:rPr>
              <a:t>person or people </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that the sentence is about. </a:t>
            </a:r>
            <a:endParaRPr kumimoji="0" lang="en-GB" altLang="zh-CN" sz="2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zh-CN" sz="2000">
              <a:solidFill>
                <a:srgbClr val="1F4E79"/>
              </a:solidFill>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1.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I OR he/she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you </a:t>
            </a:r>
            <a:r>
              <a:rPr kumimoji="0" lang="en-GB" altLang="zh-CN" sz="2000" b="0" i="0" u="none" strike="noStrike" cap="none" normalizeH="0" baseline="-30000">
                <a:ln>
                  <a:noFill/>
                </a:ln>
                <a:solidFill>
                  <a:srgbClr val="1F4E79"/>
                </a:solidFill>
                <a:effectLst/>
                <a:ea typeface="SimSun" panose="02010600030101010101" pitchFamily="2" charset="-122"/>
                <a:cs typeface="Times New Roman" panose="02020603050405020304" pitchFamily="18" charset="0"/>
              </a:rPr>
              <a:t>[singular, informal]</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a:t>
            </a:r>
            <a:endParaRPr kumimoji="0" lang="en-GB" altLang="zh-CN" sz="2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zh-CN" sz="2000">
              <a:solidFill>
                <a:srgbClr val="1F4E79"/>
              </a:solidFill>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2.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I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you </a:t>
            </a:r>
            <a:r>
              <a:rPr kumimoji="0" lang="en-GB" altLang="zh-CN" sz="2000" b="0" i="0" u="none" strike="noStrike" cap="none" normalizeH="0" baseline="-30000">
                <a:ln>
                  <a:noFill/>
                </a:ln>
                <a:solidFill>
                  <a:srgbClr val="1F4E79"/>
                </a:solidFill>
                <a:effectLst/>
                <a:ea typeface="SimSun" panose="02010600030101010101" pitchFamily="2" charset="-122"/>
                <a:cs typeface="Times New Roman" panose="02020603050405020304" pitchFamily="18" charset="0"/>
              </a:rPr>
              <a:t>[singular, informal]</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he / she		</a:t>
            </a:r>
            <a:r>
              <a:rPr kumimoji="0" lang="en-GB" altLang="zh-CN" sz="2000" b="0" i="0" u="none" strike="noStrike" cap="none" normalizeH="0" baseline="0">
                <a:ln>
                  <a:noFill/>
                </a:ln>
                <a:solidFill>
                  <a:srgbClr val="1F4E79"/>
                </a:solidFill>
                <a:effectLst/>
                <a:ea typeface="MS Gothic" panose="020B0609070205080204" pitchFamily="49" charset="-128"/>
                <a:cs typeface="Times New Roman" panose="02020603050405020304" pitchFamily="18" charset="0"/>
              </a:rPr>
              <a:t>☐</a:t>
            </a:r>
            <a:r>
              <a:rPr kumimoji="0" lang="en-GB" altLang="zh-CN" sz="2000" b="0" i="0" u="none" strike="noStrike" cap="none" normalizeH="0" baseline="0">
                <a:ln>
                  <a:noFill/>
                </a:ln>
                <a:solidFill>
                  <a:srgbClr val="1F4E79"/>
                </a:solidFill>
                <a:effectLst/>
                <a:ea typeface="SimSun" panose="02010600030101010101" pitchFamily="2" charset="-122"/>
                <a:cs typeface="Times New Roman" panose="02020603050405020304" pitchFamily="18" charset="0"/>
              </a:rPr>
              <a:t> we OR th</a:t>
            </a:r>
            <a:r>
              <a:rPr lang="en-GB" altLang="zh-CN" sz="2000"/>
              <a:t>ey</a:t>
            </a:r>
            <a:endParaRPr kumimoji="0" lang="en-GB" altLang="zh-CN" sz="2000" b="0" i="0" u="none" strike="noStrike" cap="none" normalizeH="0" baseline="0">
              <a:ln>
                <a:noFill/>
              </a:ln>
              <a:solidFill>
                <a:schemeClr val="tx1"/>
              </a:solidFill>
              <a:effectLst/>
            </a:endParaRPr>
          </a:p>
        </p:txBody>
      </p:sp>
      <p:sp>
        <p:nvSpPr>
          <p:cNvPr id="14" name="TextBox 13"/>
          <p:cNvSpPr txBox="1"/>
          <p:nvPr/>
        </p:nvSpPr>
        <p:spPr>
          <a:xfrm>
            <a:off x="3135643" y="3963058"/>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5" name="TextBox 14"/>
          <p:cNvSpPr txBox="1"/>
          <p:nvPr/>
        </p:nvSpPr>
        <p:spPr>
          <a:xfrm>
            <a:off x="6786880" y="4882772"/>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8" name="Action Button: Custom 16">
            <a:hlinkClick r:id="" action="ppaction://noaction" highlightClick="1">
              <a:snd r:embed="rId5" name="9.wav"/>
            </a:hlinkClick>
            <a:extLst>
              <a:ext uri="{FF2B5EF4-FFF2-40B4-BE49-F238E27FC236}">
                <a16:creationId xmlns:a16="http://schemas.microsoft.com/office/drawing/2014/main" id="{3B418770-1E72-B240-9307-3BBF955557C6}"/>
              </a:ext>
            </a:extLst>
          </p:cNvPr>
          <p:cNvSpPr/>
          <p:nvPr/>
        </p:nvSpPr>
        <p:spPr>
          <a:xfrm>
            <a:off x="335280" y="410170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6" name="10.wav"/>
            </a:hlinkClick>
            <a:extLst>
              <a:ext uri="{FF2B5EF4-FFF2-40B4-BE49-F238E27FC236}">
                <a16:creationId xmlns:a16="http://schemas.microsoft.com/office/drawing/2014/main" id="{3B418770-1E72-B240-9307-3BBF955557C6}"/>
              </a:ext>
            </a:extLst>
          </p:cNvPr>
          <p:cNvSpPr/>
          <p:nvPr/>
        </p:nvSpPr>
        <p:spPr>
          <a:xfrm>
            <a:off x="335280" y="494967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smtClean="0">
                <a:solidFill>
                  <a:prstClr val="white"/>
                </a:solidFill>
              </a:rPr>
              <a:t>2</a:t>
            </a:r>
            <a:endParaRPr lang="en-GB" b="1" dirty="0">
              <a:solidFill>
                <a:prstClr val="white"/>
              </a:solidFill>
            </a:endParaRPr>
          </a:p>
        </p:txBody>
      </p:sp>
    </p:spTree>
    <p:extLst>
      <p:ext uri="{BB962C8B-B14F-4D97-AF65-F5344CB8AC3E}">
        <p14:creationId xmlns:p14="http://schemas.microsoft.com/office/powerpoint/2010/main" val="16971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7" name="Rounded Rectangular Callout 6"/>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5" name="Rectangle 1"/>
          <p:cNvSpPr>
            <a:spLocks noChangeArrowheads="1"/>
          </p:cNvSpPr>
          <p:nvPr/>
        </p:nvSpPr>
        <p:spPr bwMode="auto">
          <a:xfrm>
            <a:off x="335280" y="1722316"/>
            <a:ext cx="1185672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15076"/>
                </a:solidFill>
              </a:rPr>
              <a:t>PART C (FUTURE)</a:t>
            </a:r>
            <a:r>
              <a:rPr lang="en-GB" sz="2000">
                <a:solidFill>
                  <a:srgbClr val="115076"/>
                </a:solidFill>
              </a:rPr>
              <a:t> </a:t>
            </a:r>
          </a:p>
          <a:p>
            <a:endParaRPr lang="en-GB" sz="2000">
              <a:solidFill>
                <a:srgbClr val="115076"/>
              </a:solidFill>
            </a:endParaRPr>
          </a:p>
          <a:p>
            <a:r>
              <a:rPr lang="en-GB" sz="2000">
                <a:solidFill>
                  <a:srgbClr val="115076"/>
                </a:solidFill>
              </a:rPr>
              <a:t>Decide whether the sentence describes something happening </a:t>
            </a:r>
            <a:r>
              <a:rPr lang="en-GB" sz="2000" b="1">
                <a:solidFill>
                  <a:srgbClr val="115076"/>
                </a:solidFill>
              </a:rPr>
              <a:t>now</a:t>
            </a:r>
            <a:r>
              <a:rPr lang="en-GB" sz="2000">
                <a:solidFill>
                  <a:srgbClr val="115076"/>
                </a:solidFill>
              </a:rPr>
              <a:t> or something </a:t>
            </a:r>
          </a:p>
          <a:p>
            <a:r>
              <a:rPr lang="en-GB" sz="2000">
                <a:solidFill>
                  <a:srgbClr val="115076"/>
                </a:solidFill>
              </a:rPr>
              <a:t>that will happen </a:t>
            </a:r>
            <a:r>
              <a:rPr lang="en-GB" sz="2000" b="1">
                <a:solidFill>
                  <a:srgbClr val="115076"/>
                </a:solidFill>
              </a:rPr>
              <a:t>in the future</a:t>
            </a:r>
            <a:r>
              <a:rPr lang="en-GB" sz="2000">
                <a:solidFill>
                  <a:srgbClr val="115076"/>
                </a:solidFill>
              </a:rPr>
              <a:t>.</a:t>
            </a:r>
          </a:p>
          <a:p>
            <a:endParaRPr lang="en-GB" sz="2000">
              <a:solidFill>
                <a:srgbClr val="115076"/>
              </a:solidFill>
            </a:endParaRPr>
          </a:p>
          <a:p>
            <a:endParaRPr lang="en-GB" sz="2000">
              <a:solidFill>
                <a:srgbClr val="115076"/>
              </a:solidFill>
            </a:endParaRPr>
          </a:p>
          <a:p>
            <a:r>
              <a:rPr lang="en-GB" sz="2000">
                <a:solidFill>
                  <a:srgbClr val="115076"/>
                </a:solidFill>
              </a:rPr>
              <a:t>1.	</a:t>
            </a:r>
            <a:r>
              <a:rPr lang="zh-CN" altLang="en-US" sz="2000">
                <a:solidFill>
                  <a:srgbClr val="115076"/>
                </a:solidFill>
              </a:rPr>
              <a:t>☐</a:t>
            </a:r>
            <a:r>
              <a:rPr lang="en-GB" sz="2000">
                <a:solidFill>
                  <a:srgbClr val="115076"/>
                </a:solidFill>
              </a:rPr>
              <a:t> happening now		</a:t>
            </a:r>
            <a:r>
              <a:rPr lang="zh-CN" altLang="en-US" sz="2000">
                <a:solidFill>
                  <a:srgbClr val="115076"/>
                </a:solidFill>
              </a:rPr>
              <a:t>☐</a:t>
            </a:r>
            <a:r>
              <a:rPr lang="en-GB" sz="2000">
                <a:solidFill>
                  <a:srgbClr val="115076"/>
                </a:solidFill>
              </a:rPr>
              <a:t> happening in the future</a:t>
            </a:r>
          </a:p>
          <a:p>
            <a:endParaRPr lang="en-GB" sz="2000">
              <a:solidFill>
                <a:srgbClr val="115076"/>
              </a:solidFill>
            </a:endParaRPr>
          </a:p>
          <a:p>
            <a:r>
              <a:rPr lang="en-GB" sz="2000">
                <a:solidFill>
                  <a:srgbClr val="115076"/>
                </a:solidFill>
              </a:rPr>
              <a:t>		   </a:t>
            </a:r>
          </a:p>
          <a:p>
            <a:r>
              <a:rPr lang="en-GB" sz="2000">
                <a:solidFill>
                  <a:srgbClr val="115076"/>
                </a:solidFill>
              </a:rPr>
              <a:t>2.	</a:t>
            </a:r>
            <a:r>
              <a:rPr lang="zh-CN" altLang="en-US" sz="2000">
                <a:solidFill>
                  <a:srgbClr val="115076"/>
                </a:solidFill>
              </a:rPr>
              <a:t>☐</a:t>
            </a:r>
            <a:r>
              <a:rPr lang="en-GB" sz="2000">
                <a:solidFill>
                  <a:srgbClr val="115076"/>
                </a:solidFill>
              </a:rPr>
              <a:t> happening now		</a:t>
            </a:r>
            <a:r>
              <a:rPr lang="zh-CN" altLang="en-US" sz="2000">
                <a:solidFill>
                  <a:srgbClr val="115076"/>
                </a:solidFill>
              </a:rPr>
              <a:t>☐</a:t>
            </a:r>
            <a:r>
              <a:rPr lang="en-GB" sz="2000">
                <a:solidFill>
                  <a:srgbClr val="115076"/>
                </a:solidFill>
              </a:rPr>
              <a:t> happening in the future</a:t>
            </a:r>
          </a:p>
          <a:p>
            <a:r>
              <a:rPr lang="en-US" sz="2000">
                <a:solidFill>
                  <a:srgbClr val="115076"/>
                </a:solidFill>
              </a:rPr>
              <a:t> </a:t>
            </a:r>
            <a:endParaRPr lang="en-GB" sz="2000">
              <a:solidFill>
                <a:srgbClr val="115076"/>
              </a:solidFill>
            </a:endParaRPr>
          </a:p>
        </p:txBody>
      </p:sp>
      <p:sp>
        <p:nvSpPr>
          <p:cNvPr id="14" name="TextBox 13"/>
          <p:cNvSpPr txBox="1"/>
          <p:nvPr/>
        </p:nvSpPr>
        <p:spPr>
          <a:xfrm>
            <a:off x="1290801" y="4455491"/>
            <a:ext cx="547678"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15" name="TextBox 14"/>
          <p:cNvSpPr txBox="1"/>
          <p:nvPr/>
        </p:nvSpPr>
        <p:spPr>
          <a:xfrm>
            <a:off x="4947812" y="3540049"/>
            <a:ext cx="547678"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8" name="Action Button: Custom 16">
            <a:hlinkClick r:id="" action="ppaction://noaction" highlightClick="1">
              <a:snd r:embed="rId5" name="11.wav"/>
            </a:hlinkClick>
            <a:extLst>
              <a:ext uri="{FF2B5EF4-FFF2-40B4-BE49-F238E27FC236}">
                <a16:creationId xmlns:a16="http://schemas.microsoft.com/office/drawing/2014/main" id="{3B418770-1E72-B240-9307-3BBF955557C6}"/>
              </a:ext>
            </a:extLst>
          </p:cNvPr>
          <p:cNvSpPr/>
          <p:nvPr/>
        </p:nvSpPr>
        <p:spPr>
          <a:xfrm>
            <a:off x="335280" y="357617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6" name="12.wav"/>
            </a:hlinkClick>
            <a:extLst>
              <a:ext uri="{FF2B5EF4-FFF2-40B4-BE49-F238E27FC236}">
                <a16:creationId xmlns:a16="http://schemas.microsoft.com/office/drawing/2014/main" id="{3B418770-1E72-B240-9307-3BBF955557C6}"/>
              </a:ext>
            </a:extLst>
          </p:cNvPr>
          <p:cNvSpPr/>
          <p:nvPr/>
        </p:nvSpPr>
        <p:spPr>
          <a:xfrm>
            <a:off x="335280" y="452774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37776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7" name="Rounded Rectangular Callout 6"/>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5" name="Rectangle 1"/>
          <p:cNvSpPr>
            <a:spLocks noChangeArrowheads="1"/>
          </p:cNvSpPr>
          <p:nvPr/>
        </p:nvSpPr>
        <p:spPr bwMode="auto">
          <a:xfrm>
            <a:off x="335280" y="1981188"/>
            <a:ext cx="1185672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dirty="0">
                <a:solidFill>
                  <a:srgbClr val="115076"/>
                </a:solidFill>
              </a:rPr>
              <a:t>PART D (PAST)</a:t>
            </a:r>
            <a:r>
              <a:rPr lang="en-GB" sz="2000" dirty="0">
                <a:solidFill>
                  <a:srgbClr val="115076"/>
                </a:solidFill>
              </a:rPr>
              <a:t> </a:t>
            </a:r>
          </a:p>
          <a:p>
            <a:endParaRPr lang="en-GB" sz="2000" dirty="0">
              <a:solidFill>
                <a:srgbClr val="115076"/>
              </a:solidFill>
            </a:endParaRPr>
          </a:p>
          <a:p>
            <a:r>
              <a:rPr lang="en-GB" sz="2000" dirty="0">
                <a:solidFill>
                  <a:srgbClr val="115076"/>
                </a:solidFill>
              </a:rPr>
              <a:t>Choose the correct English translation for each sentence.</a:t>
            </a:r>
          </a:p>
          <a:p>
            <a:endParaRPr lang="en-GB" sz="2000" dirty="0">
              <a:solidFill>
                <a:srgbClr val="115076"/>
              </a:solidFill>
            </a:endParaRPr>
          </a:p>
          <a:p>
            <a:endParaRPr lang="en-GB" sz="2000" dirty="0">
              <a:solidFill>
                <a:srgbClr val="115076"/>
              </a:solidFill>
            </a:endParaRPr>
          </a:p>
          <a:p>
            <a:r>
              <a:rPr lang="en-GB" sz="2000" dirty="0">
                <a:solidFill>
                  <a:srgbClr val="115076"/>
                </a:solidFill>
              </a:rPr>
              <a:t>1.	</a:t>
            </a:r>
            <a:r>
              <a:rPr lang="zh-CN" altLang="en-US" sz="2000">
                <a:solidFill>
                  <a:srgbClr val="115076"/>
                </a:solidFill>
              </a:rPr>
              <a:t>☐</a:t>
            </a:r>
            <a:r>
              <a:rPr lang="en-GB" sz="2000">
                <a:solidFill>
                  <a:srgbClr val="115076"/>
                </a:solidFill>
              </a:rPr>
              <a:t> </a:t>
            </a:r>
            <a:r>
              <a:rPr lang="en-GB" sz="2000" smtClean="0">
                <a:solidFill>
                  <a:srgbClr val="115076"/>
                </a:solidFill>
              </a:rPr>
              <a:t>They </a:t>
            </a:r>
            <a:r>
              <a:rPr lang="en-GB" sz="2000" dirty="0">
                <a:solidFill>
                  <a:srgbClr val="115076"/>
                </a:solidFill>
              </a:rPr>
              <a:t>have a field behind the house.</a:t>
            </a:r>
            <a:r>
              <a:rPr lang="en-GB" sz="2000">
                <a:solidFill>
                  <a:srgbClr val="115076"/>
                </a:solidFill>
              </a:rPr>
              <a:t>	</a:t>
            </a:r>
            <a:r>
              <a:rPr lang="zh-CN" altLang="en-US" sz="2000" smtClean="0">
                <a:solidFill>
                  <a:srgbClr val="115076"/>
                </a:solidFill>
              </a:rPr>
              <a:t>☐</a:t>
            </a:r>
            <a:r>
              <a:rPr lang="en-GB" sz="2000" smtClean="0">
                <a:solidFill>
                  <a:srgbClr val="115076"/>
                </a:solidFill>
              </a:rPr>
              <a:t> They had </a:t>
            </a:r>
            <a:r>
              <a:rPr lang="en-GB" sz="2000" dirty="0">
                <a:solidFill>
                  <a:srgbClr val="115076"/>
                </a:solidFill>
              </a:rPr>
              <a:t>a field behind the house.	</a:t>
            </a:r>
          </a:p>
          <a:p>
            <a:endParaRPr lang="en-GB" sz="2000" dirty="0">
              <a:solidFill>
                <a:srgbClr val="115076"/>
              </a:solidFill>
            </a:endParaRPr>
          </a:p>
          <a:p>
            <a:r>
              <a:rPr lang="en-GB" sz="2000" dirty="0">
                <a:solidFill>
                  <a:srgbClr val="115076"/>
                </a:solidFill>
              </a:rPr>
              <a:t>	   </a:t>
            </a:r>
          </a:p>
          <a:p>
            <a:r>
              <a:rPr lang="en-GB" sz="2000" dirty="0">
                <a:solidFill>
                  <a:srgbClr val="115076"/>
                </a:solidFill>
              </a:rPr>
              <a:t>2.	</a:t>
            </a:r>
            <a:r>
              <a:rPr lang="zh-CN" altLang="en-US" sz="2000" dirty="0">
                <a:solidFill>
                  <a:srgbClr val="115076"/>
                </a:solidFill>
              </a:rPr>
              <a:t>☐</a:t>
            </a:r>
            <a:r>
              <a:rPr lang="en-GB" sz="2000" dirty="0">
                <a:solidFill>
                  <a:srgbClr val="115076"/>
                </a:solidFill>
              </a:rPr>
              <a:t> It is in the local area.			</a:t>
            </a:r>
            <a:r>
              <a:rPr lang="zh-CN" altLang="en-US" sz="2000" dirty="0">
                <a:solidFill>
                  <a:srgbClr val="115076"/>
                </a:solidFill>
              </a:rPr>
              <a:t>☐</a:t>
            </a:r>
            <a:r>
              <a:rPr lang="en-GB" sz="2000" dirty="0">
                <a:solidFill>
                  <a:srgbClr val="115076"/>
                </a:solidFill>
              </a:rPr>
              <a:t> It was in the local area.</a:t>
            </a:r>
          </a:p>
          <a:p>
            <a:r>
              <a:rPr lang="en-US" sz="2000" dirty="0">
                <a:solidFill>
                  <a:srgbClr val="115076"/>
                </a:solidFill>
              </a:rPr>
              <a:t> </a:t>
            </a:r>
            <a:endParaRPr lang="en-GB" sz="2000" dirty="0">
              <a:solidFill>
                <a:srgbClr val="115076"/>
              </a:solidFill>
            </a:endParaRPr>
          </a:p>
        </p:txBody>
      </p:sp>
      <p:sp>
        <p:nvSpPr>
          <p:cNvPr id="14" name="TextBox 13"/>
          <p:cNvSpPr txBox="1"/>
          <p:nvPr/>
        </p:nvSpPr>
        <p:spPr>
          <a:xfrm>
            <a:off x="1290801" y="3498906"/>
            <a:ext cx="547678"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15" name="TextBox 14"/>
          <p:cNvSpPr txBox="1"/>
          <p:nvPr/>
        </p:nvSpPr>
        <p:spPr>
          <a:xfrm>
            <a:off x="6776433" y="4408456"/>
            <a:ext cx="547678"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8" name="Action Button: Custom 16">
            <a:hlinkClick r:id="" action="ppaction://noaction" highlightClick="1">
              <a:snd r:embed="rId5" name="13.wav"/>
            </a:hlinkClick>
            <a:extLst>
              <a:ext uri="{FF2B5EF4-FFF2-40B4-BE49-F238E27FC236}">
                <a16:creationId xmlns:a16="http://schemas.microsoft.com/office/drawing/2014/main" id="{3B418770-1E72-B240-9307-3BBF955557C6}"/>
              </a:ext>
            </a:extLst>
          </p:cNvPr>
          <p:cNvSpPr/>
          <p:nvPr/>
        </p:nvSpPr>
        <p:spPr>
          <a:xfrm>
            <a:off x="335280" y="352521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6" name="14.wav"/>
            </a:hlinkClick>
            <a:extLst>
              <a:ext uri="{FF2B5EF4-FFF2-40B4-BE49-F238E27FC236}">
                <a16:creationId xmlns:a16="http://schemas.microsoft.com/office/drawing/2014/main" id="{3B418770-1E72-B240-9307-3BBF955557C6}"/>
              </a:ext>
            </a:extLst>
          </p:cNvPr>
          <p:cNvSpPr/>
          <p:nvPr/>
        </p:nvSpPr>
        <p:spPr>
          <a:xfrm>
            <a:off x="367938" y="4480713"/>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26576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04870" y="1229411"/>
            <a:ext cx="9901698" cy="2247667"/>
          </a:xfrm>
          <a:prstGeom prst="rect">
            <a:avLst/>
          </a:prstGeom>
        </p:spPr>
        <p:txBody>
          <a:bodyPr wrap="square">
            <a:spAutoFit/>
          </a:bodyPr>
          <a:lstStyle/>
          <a:p>
            <a:pPr>
              <a:lnSpc>
                <a:spcPct val="107000"/>
              </a:lnSpc>
              <a:spcAft>
                <a:spcPts val="0"/>
              </a:spcAft>
              <a:tabLst>
                <a:tab pos="4616450" algn="l"/>
              </a:tabLst>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5 minutes</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r>
              <a:rPr lang="en-US" sz="2000" b="1" dirty="0">
                <a:solidFill>
                  <a:srgbClr val="115076"/>
                </a:solidFill>
              </a:rPr>
              <a:t>PART A (DEFINITIONS)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US" sz="2000" dirty="0">
                <a:solidFill>
                  <a:srgbClr val="115076"/>
                </a:solidFill>
              </a:rPr>
              <a:t>Put a </a:t>
            </a:r>
            <a:r>
              <a:rPr lang="en-US" sz="2000" b="1" dirty="0">
                <a:solidFill>
                  <a:srgbClr val="115076"/>
                </a:solidFill>
              </a:rPr>
              <a:t>cross (x)</a:t>
            </a:r>
            <a:r>
              <a:rPr lang="en-US" sz="2000" dirty="0">
                <a:solidFill>
                  <a:srgbClr val="115076"/>
                </a:solidFill>
              </a:rPr>
              <a:t> next to the </a:t>
            </a:r>
            <a:r>
              <a:rPr lang="en-US" sz="2000" b="1" dirty="0">
                <a:solidFill>
                  <a:srgbClr val="115076"/>
                </a:solidFill>
              </a:rPr>
              <a:t>definition </a:t>
            </a:r>
            <a:r>
              <a:rPr lang="en-US" sz="2000" dirty="0">
                <a:solidFill>
                  <a:srgbClr val="115076"/>
                </a:solidFill>
              </a:rPr>
              <a:t>that best matches the English word.</a:t>
            </a:r>
            <a:endParaRPr lang="en-GB" sz="2000" dirty="0">
              <a:solidFill>
                <a:srgbClr val="115076"/>
              </a:solidFill>
            </a:endParaRPr>
          </a:p>
          <a:p>
            <a:r>
              <a:rPr lang="en-US" b="1" dirty="0">
                <a:solidFill>
                  <a:srgbClr val="115076"/>
                </a:solidFill>
              </a:rPr>
              <a:t> </a:t>
            </a:r>
            <a:endParaRPr lang="en-GB" dirty="0">
              <a:solidFill>
                <a:srgbClr val="115076"/>
              </a:solidFill>
            </a:endParaRPr>
          </a:p>
          <a:p>
            <a:pPr>
              <a:lnSpc>
                <a:spcPct val="107000"/>
              </a:lnSpc>
              <a:spcAft>
                <a:spcPts val="0"/>
              </a:spcAft>
            </a:pPr>
            <a:r>
              <a:rPr lang="en-GB" dirty="0">
                <a:solidFill>
                  <a:srgbClr val="115076"/>
                </a:solidFill>
                <a:ea typeface="SimSun" panose="02010600030101010101" pitchFamily="2" charset="-122"/>
                <a:cs typeface="Times New Roman" panose="02020603050405020304" pitchFamily="18" charset="0"/>
              </a:rPr>
              <a:t>`</a:t>
            </a:r>
          </a:p>
        </p:txBody>
      </p:sp>
      <p:graphicFrame>
        <p:nvGraphicFramePr>
          <p:cNvPr id="11" name="Table 10"/>
          <p:cNvGraphicFramePr>
            <a:graphicFrameLocks noGrp="1"/>
          </p:cNvGraphicFramePr>
          <p:nvPr>
            <p:extLst>
              <p:ext uri="{D42A27DB-BD31-4B8C-83A1-F6EECF244321}">
                <p14:modId xmlns:p14="http://schemas.microsoft.com/office/powerpoint/2010/main" val="2596700765"/>
              </p:ext>
            </p:extLst>
          </p:nvPr>
        </p:nvGraphicFramePr>
        <p:xfrm>
          <a:off x="1169795" y="4713684"/>
          <a:ext cx="9736773" cy="1630680"/>
        </p:xfrm>
        <a:graphic>
          <a:graphicData uri="http://schemas.openxmlformats.org/drawingml/2006/table">
            <a:tbl>
              <a:tblPr firstRow="1" firstCol="1" bandRow="1">
                <a:tableStyleId>{5C22544A-7EE6-4342-B048-85BDC9FD1C3A}</a:tableStyleId>
              </a:tblPr>
              <a:tblGrid>
                <a:gridCol w="2648226">
                  <a:extLst>
                    <a:ext uri="{9D8B030D-6E8A-4147-A177-3AD203B41FA5}">
                      <a16:colId xmlns:a16="http://schemas.microsoft.com/office/drawing/2014/main" val="833318671"/>
                    </a:ext>
                  </a:extLst>
                </a:gridCol>
                <a:gridCol w="6463149">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a:txBody>
                    <a:bodyPr/>
                    <a:lstStyle/>
                    <a:p>
                      <a:pPr>
                        <a:lnSpc>
                          <a:spcPct val="107000"/>
                        </a:lnSpc>
                        <a:spcAft>
                          <a:spcPts val="0"/>
                        </a:spcAft>
                      </a:pPr>
                      <a:r>
                        <a:rPr lang="fr-FR" sz="2000" b="1">
                          <a:solidFill>
                            <a:srgbClr val="002060"/>
                          </a:solidFill>
                          <a:effectLst/>
                          <a:latin typeface="+mn-lt"/>
                          <a:ea typeface="Times New Roman" panose="02020603050405020304" pitchFamily="18" charset="0"/>
                          <a:cs typeface="Arial" panose="020B0604020202020204" pitchFamily="34" charset="0"/>
                        </a:rPr>
                        <a:t>Word</a:t>
                      </a:r>
                      <a:endParaRPr lang="en-GB" sz="2000">
                        <a:solidFill>
                          <a:srgbClr val="1F3864"/>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2000" b="1">
                          <a:solidFill>
                            <a:srgbClr val="002060"/>
                          </a:solidFill>
                          <a:effectLst/>
                          <a:latin typeface="+mn-lt"/>
                          <a:ea typeface="Times New Roman" panose="02020603050405020304" pitchFamily="18" charset="0"/>
                          <a:cs typeface="Arial" panose="020B0604020202020204" pitchFamily="34" charset="0"/>
                        </a:rPr>
                        <a:t>Definition</a:t>
                      </a:r>
                      <a:endParaRPr lang="en-GB" sz="2000">
                        <a:solidFill>
                          <a:srgbClr val="1F3864"/>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001256"/>
                  </a:ext>
                </a:extLst>
              </a:tr>
              <a:tr h="0">
                <a:tc rowSpan="4">
                  <a:txBody>
                    <a:bodyPr/>
                    <a:lstStyle/>
                    <a:p>
                      <a:pPr>
                        <a:lnSpc>
                          <a:spcPct val="107000"/>
                        </a:lnSpc>
                        <a:spcAft>
                          <a:spcPts val="0"/>
                        </a:spcAft>
                      </a:pPr>
                      <a:r>
                        <a:rPr lang="de-DE" sz="2000" b="0">
                          <a:solidFill>
                            <a:srgbClr val="104F75"/>
                          </a:solidFill>
                          <a:effectLst/>
                          <a:latin typeface="+mn-lt"/>
                        </a:rPr>
                        <a:t>2. to describe</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latin typeface="+mn-lt"/>
                        </a:rPr>
                        <a:t>a. </a:t>
                      </a:r>
                      <a:r>
                        <a:rPr lang="en-GB" sz="2000" b="0" dirty="0" err="1">
                          <a:solidFill>
                            <a:srgbClr val="104F75"/>
                          </a:solidFill>
                          <a:effectLst/>
                          <a:latin typeface="+mn-lt"/>
                        </a:rPr>
                        <a:t>sagen</a:t>
                      </a:r>
                      <a:r>
                        <a:rPr lang="en-GB" sz="2000" b="0" dirty="0">
                          <a:solidFill>
                            <a:srgbClr val="104F75"/>
                          </a:solidFill>
                          <a:effectLst/>
                          <a:latin typeface="+mn-lt"/>
                        </a:rPr>
                        <a:t>,</a:t>
                      </a:r>
                      <a:r>
                        <a:rPr lang="en-GB" sz="2000" b="0" baseline="0" dirty="0">
                          <a:solidFill>
                            <a:srgbClr val="104F75"/>
                          </a:solidFill>
                          <a:effectLst/>
                          <a:latin typeface="+mn-lt"/>
                        </a:rPr>
                        <a:t> </a:t>
                      </a:r>
                      <a:r>
                        <a:rPr lang="en-GB" sz="2000" b="0" baseline="0" dirty="0" err="1">
                          <a:solidFill>
                            <a:srgbClr val="104F75"/>
                          </a:solidFill>
                          <a:effectLst/>
                          <a:latin typeface="+mn-lt"/>
                        </a:rPr>
                        <a:t>wie</a:t>
                      </a:r>
                      <a:r>
                        <a:rPr lang="en-GB" sz="2000" b="0" baseline="0" dirty="0">
                          <a:solidFill>
                            <a:srgbClr val="104F75"/>
                          </a:solidFill>
                          <a:effectLst/>
                          <a:latin typeface="+mn-lt"/>
                        </a:rPr>
                        <a:t> </a:t>
                      </a:r>
                      <a:r>
                        <a:rPr lang="en-GB" sz="2000" b="0" baseline="0" dirty="0" err="1">
                          <a:solidFill>
                            <a:srgbClr val="104F75"/>
                          </a:solidFill>
                          <a:effectLst/>
                          <a:latin typeface="+mn-lt"/>
                        </a:rPr>
                        <a:t>etwas</a:t>
                      </a:r>
                      <a:r>
                        <a:rPr lang="en-GB" sz="2000" b="0" baseline="0" dirty="0">
                          <a:solidFill>
                            <a:srgbClr val="104F75"/>
                          </a:solidFill>
                          <a:effectLst/>
                          <a:latin typeface="+mn-lt"/>
                        </a:rPr>
                        <a:t> </a:t>
                      </a:r>
                      <a:r>
                        <a:rPr lang="en-GB" sz="2000" b="0" baseline="0" dirty="0" err="1">
                          <a:solidFill>
                            <a:srgbClr val="104F75"/>
                          </a:solidFill>
                          <a:effectLst/>
                          <a:latin typeface="+mn-lt"/>
                        </a:rPr>
                        <a:t>ist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b. </a:t>
                      </a:r>
                      <a:r>
                        <a:rPr lang="en-GB" sz="2000" b="0" dirty="0" err="1">
                          <a:solidFill>
                            <a:srgbClr val="104F75"/>
                          </a:solidFill>
                          <a:effectLst/>
                          <a:latin typeface="+mn-lt"/>
                        </a:rPr>
                        <a:t>etwas</a:t>
                      </a:r>
                      <a:r>
                        <a:rPr lang="en-GB" sz="2000" b="0" dirty="0">
                          <a:solidFill>
                            <a:srgbClr val="104F75"/>
                          </a:solidFill>
                          <a:effectLst/>
                          <a:latin typeface="+mn-lt"/>
                        </a:rPr>
                        <a:t> </a:t>
                      </a:r>
                      <a:r>
                        <a:rPr lang="en-GB" sz="2000" b="0" dirty="0" err="1">
                          <a:solidFill>
                            <a:srgbClr val="104F75"/>
                          </a:solidFill>
                          <a:effectLst/>
                          <a:latin typeface="+mn-lt"/>
                        </a:rPr>
                        <a:t>brauchen</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latin typeface="+mn-lt"/>
                        </a:rPr>
                        <a:t>c.</a:t>
                      </a:r>
                      <a:r>
                        <a:rPr lang="en-GB" sz="2000" b="0" baseline="0">
                          <a:solidFill>
                            <a:srgbClr val="104F75"/>
                          </a:solidFill>
                          <a:effectLst/>
                          <a:latin typeface="+mn-lt"/>
                        </a:rPr>
                        <a:t> Lust haben, etwas zu tun</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d.</a:t>
                      </a:r>
                      <a:r>
                        <a:rPr lang="en-GB" sz="2000" b="0" baseline="0" dirty="0">
                          <a:solidFill>
                            <a:srgbClr val="104F75"/>
                          </a:solidFill>
                          <a:effectLst/>
                          <a:latin typeface="+mn-lt"/>
                        </a:rPr>
                        <a:t> </a:t>
                      </a:r>
                      <a:r>
                        <a:rPr lang="en-GB" sz="2000" b="0" baseline="0" dirty="0" err="1">
                          <a:solidFill>
                            <a:srgbClr val="104F75"/>
                          </a:solidFill>
                          <a:effectLst/>
                          <a:latin typeface="+mn-lt"/>
                        </a:rPr>
                        <a:t>fragen</a:t>
                      </a:r>
                      <a:r>
                        <a:rPr lang="en-GB" sz="2000" b="0" baseline="0" dirty="0">
                          <a:solidFill>
                            <a:srgbClr val="104F75"/>
                          </a:solidFill>
                          <a:effectLst/>
                          <a:latin typeface="+mn-lt"/>
                        </a:rPr>
                        <a:t>, was es </a:t>
                      </a:r>
                      <a:r>
                        <a:rPr lang="en-GB" sz="2000" b="0" baseline="0" dirty="0" err="1">
                          <a:solidFill>
                            <a:srgbClr val="104F75"/>
                          </a:solidFill>
                          <a:effectLst/>
                          <a:latin typeface="+mn-lt"/>
                        </a:rPr>
                        <a:t>ist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latin typeface="+mn-lt"/>
                        </a:rPr>
                        <a: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04644352"/>
              </p:ext>
            </p:extLst>
          </p:nvPr>
        </p:nvGraphicFramePr>
        <p:xfrm>
          <a:off x="1160604" y="2960511"/>
          <a:ext cx="9736773" cy="1630680"/>
        </p:xfrm>
        <a:graphic>
          <a:graphicData uri="http://schemas.openxmlformats.org/drawingml/2006/table">
            <a:tbl>
              <a:tblPr firstRow="1" firstCol="1" bandRow="1">
                <a:tableStyleId>{5C22544A-7EE6-4342-B048-85BDC9FD1C3A}</a:tableStyleId>
              </a:tblPr>
              <a:tblGrid>
                <a:gridCol w="2657417">
                  <a:extLst>
                    <a:ext uri="{9D8B030D-6E8A-4147-A177-3AD203B41FA5}">
                      <a16:colId xmlns:a16="http://schemas.microsoft.com/office/drawing/2014/main" val="833318671"/>
                    </a:ext>
                  </a:extLst>
                </a:gridCol>
                <a:gridCol w="6453958">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a:txBody>
                    <a:bodyPr/>
                    <a:lstStyle/>
                    <a:p>
                      <a:pPr>
                        <a:lnSpc>
                          <a:spcPct val="107000"/>
                        </a:lnSpc>
                        <a:spcAft>
                          <a:spcPts val="0"/>
                        </a:spcAft>
                      </a:pPr>
                      <a:r>
                        <a:rPr lang="fr-FR" sz="2000" b="1">
                          <a:solidFill>
                            <a:srgbClr val="002060"/>
                          </a:solidFill>
                          <a:effectLst/>
                          <a:latin typeface="+mn-lt"/>
                          <a:ea typeface="Times New Roman" panose="02020603050405020304" pitchFamily="18" charset="0"/>
                          <a:cs typeface="Arial" panose="020B0604020202020204" pitchFamily="34" charset="0"/>
                        </a:rPr>
                        <a:t>Word</a:t>
                      </a:r>
                      <a:endParaRPr lang="en-GB" sz="2000">
                        <a:solidFill>
                          <a:srgbClr val="1F3864"/>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2000" b="1">
                          <a:solidFill>
                            <a:srgbClr val="002060"/>
                          </a:solidFill>
                          <a:effectLst/>
                          <a:latin typeface="+mn-lt"/>
                          <a:ea typeface="Times New Roman" panose="02020603050405020304" pitchFamily="18" charset="0"/>
                          <a:cs typeface="Arial" panose="020B0604020202020204" pitchFamily="34" charset="0"/>
                        </a:rPr>
                        <a:t>Definition</a:t>
                      </a:r>
                      <a:endParaRPr lang="en-GB" sz="2000">
                        <a:solidFill>
                          <a:srgbClr val="1F3864"/>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7012839"/>
                  </a:ext>
                </a:extLst>
              </a:tr>
              <a:tr h="0">
                <a:tc rowSpan="4">
                  <a:txBody>
                    <a:bodyPr/>
                    <a:lstStyle/>
                    <a:p>
                      <a:pPr>
                        <a:lnSpc>
                          <a:spcPct val="107000"/>
                        </a:lnSpc>
                        <a:spcAft>
                          <a:spcPts val="0"/>
                        </a:spcAft>
                      </a:pPr>
                      <a:r>
                        <a:rPr lang="de-DE" sz="2000" b="0" dirty="0">
                          <a:solidFill>
                            <a:srgbClr val="104F75"/>
                          </a:solidFill>
                          <a:effectLst/>
                          <a:latin typeface="+mn-lt"/>
                        </a:rPr>
                        <a:t>1. award</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latin typeface="+mn-lt"/>
                        </a:rPr>
                        <a:t>a. wo man</a:t>
                      </a:r>
                      <a:r>
                        <a:rPr lang="en-GB" sz="2000" b="0" baseline="0" dirty="0">
                          <a:solidFill>
                            <a:srgbClr val="104F75"/>
                          </a:solidFill>
                          <a:effectLst/>
                          <a:latin typeface="+mn-lt"/>
                        </a:rPr>
                        <a:t> </a:t>
                      </a:r>
                      <a:r>
                        <a:rPr lang="en-GB" sz="2000" b="0" baseline="0" dirty="0" err="1">
                          <a:solidFill>
                            <a:srgbClr val="104F75"/>
                          </a:solidFill>
                          <a:effectLst/>
                          <a:latin typeface="+mn-lt"/>
                        </a:rPr>
                        <a:t>einkauft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b. </a:t>
                      </a:r>
                      <a:r>
                        <a:rPr lang="en-GB" sz="2000" b="0" dirty="0" err="1">
                          <a:solidFill>
                            <a:srgbClr val="104F75"/>
                          </a:solidFill>
                          <a:effectLst/>
                          <a:latin typeface="+mn-lt"/>
                        </a:rPr>
                        <a:t>wieviel</a:t>
                      </a:r>
                      <a:r>
                        <a:rPr lang="en-GB" sz="2000" b="0" dirty="0">
                          <a:solidFill>
                            <a:srgbClr val="104F75"/>
                          </a:solidFill>
                          <a:effectLst/>
                          <a:latin typeface="+mn-lt"/>
                        </a:rPr>
                        <a:t> </a:t>
                      </a:r>
                      <a:r>
                        <a:rPr lang="en-GB" sz="2000" b="0" dirty="0" err="1">
                          <a:solidFill>
                            <a:srgbClr val="104F75"/>
                          </a:solidFill>
                          <a:effectLst/>
                          <a:latin typeface="+mn-lt"/>
                        </a:rPr>
                        <a:t>etwas</a:t>
                      </a:r>
                      <a:r>
                        <a:rPr lang="en-GB" sz="2000" b="0" dirty="0">
                          <a:solidFill>
                            <a:srgbClr val="104F75"/>
                          </a:solidFill>
                          <a:effectLst/>
                          <a:latin typeface="+mn-lt"/>
                        </a:rPr>
                        <a:t> </a:t>
                      </a:r>
                      <a:r>
                        <a:rPr lang="en-GB" sz="2000" b="0" dirty="0" err="1">
                          <a:solidFill>
                            <a:srgbClr val="104F75"/>
                          </a:solidFill>
                          <a:effectLst/>
                          <a:latin typeface="+mn-lt"/>
                        </a:rPr>
                        <a:t>kostet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c. was man </a:t>
                      </a:r>
                      <a:r>
                        <a:rPr lang="en-GB" sz="2000" b="0" dirty="0" err="1">
                          <a:solidFill>
                            <a:srgbClr val="104F75"/>
                          </a:solidFill>
                          <a:effectLst/>
                          <a:latin typeface="+mn-lt"/>
                        </a:rPr>
                        <a:t>gewinnt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d. was man </a:t>
                      </a:r>
                      <a:r>
                        <a:rPr lang="en-GB" sz="2000" b="0" dirty="0" err="1">
                          <a:solidFill>
                            <a:srgbClr val="104F75"/>
                          </a:solidFill>
                          <a:effectLst/>
                          <a:latin typeface="+mn-lt"/>
                        </a:rPr>
                        <a:t>kauft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latin typeface="+mn-lt"/>
                        </a:rPr>
                        <a: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item</a:t>
            </a:r>
          </a:p>
        </p:txBody>
      </p:sp>
      <p:sp>
        <p:nvSpPr>
          <p:cNvPr id="6" name="TextBox 5"/>
          <p:cNvSpPr txBox="1"/>
          <p:nvPr/>
        </p:nvSpPr>
        <p:spPr>
          <a:xfrm>
            <a:off x="10438106" y="4952045"/>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7" name="TextBox 6"/>
          <p:cNvSpPr txBox="1"/>
          <p:nvPr/>
        </p:nvSpPr>
        <p:spPr>
          <a:xfrm>
            <a:off x="10433679" y="3488995"/>
            <a:ext cx="363236" cy="400110"/>
          </a:xfrm>
          <a:prstGeom prst="rect">
            <a:avLst/>
          </a:prstGeom>
          <a:noFill/>
        </p:spPr>
        <p:txBody>
          <a:bodyPr wrap="square" rtlCol="0">
            <a:spAutoFit/>
          </a:bodyPr>
          <a:lstStyle/>
          <a:p>
            <a:pPr algn="l"/>
            <a:r>
              <a:rPr lang="en-GB" sz="2000" dirty="0">
                <a:solidFill>
                  <a:srgbClr val="104F75"/>
                </a:solidFill>
              </a:rPr>
              <a:t>x</a:t>
            </a:r>
          </a:p>
        </p:txBody>
      </p:sp>
    </p:spTree>
    <p:extLst>
      <p:ext uri="{BB962C8B-B14F-4D97-AF65-F5344CB8AC3E}">
        <p14:creationId xmlns:p14="http://schemas.microsoft.com/office/powerpoint/2010/main" val="11507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3422</TotalTime>
  <Words>3923</Words>
  <Application>Microsoft Office PowerPoint</Application>
  <PresentationFormat>Widescreen</PresentationFormat>
  <Paragraphs>794</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MS Gothic</vt:lpstr>
      <vt:lpstr>SimSun</vt:lpstr>
      <vt:lpstr>SimSun</vt:lpstr>
      <vt:lpstr>Arial</vt:lpstr>
      <vt:lpstr>Calibri</vt:lpstr>
      <vt:lpstr>Century Gothic</vt:lpstr>
      <vt:lpstr>Century Gothic (Body)</vt:lpstr>
      <vt:lpstr>Helvetica</vt:lpstr>
      <vt:lpstr>Times New Roman</vt:lpstr>
      <vt:lpstr>1_Office Theme</vt:lpstr>
      <vt:lpstr>Practice assessment</vt:lpstr>
      <vt:lpstr>Section A: Listening - Phonics</vt:lpstr>
      <vt:lpstr>Section A: Listening - Vocabulary</vt:lpstr>
      <vt:lpstr>Section A: Listening - Vocabulary</vt:lpstr>
      <vt:lpstr>Section A: Listening - Grammar</vt:lpstr>
      <vt:lpstr>Section A: Listening - Grammar</vt:lpstr>
      <vt:lpstr>Section A: Listening - Grammar</vt:lpstr>
      <vt:lpstr>Section A: Listening - Grammar</vt:lpstr>
      <vt:lpstr>Section B: Reading - Vocabulary</vt:lpstr>
      <vt:lpstr>Section B: Reading - Vocabulary</vt:lpstr>
      <vt:lpstr>Section B: Reading - Vocabulary</vt:lpstr>
      <vt:lpstr>Section B: Reading - Vocabulary</vt:lpstr>
      <vt:lpstr>Section B: Reading - Grammar</vt:lpstr>
      <vt:lpstr>Section B: Reading - Grammar</vt:lpstr>
      <vt:lpstr>Section B: Reading - Grammar</vt:lpstr>
      <vt:lpstr>Section B: Reading - Grammar</vt:lpstr>
      <vt:lpstr>Section B: Reading - Grammar</vt:lpstr>
      <vt:lpstr>Section B: Reading - Grammar</vt:lpstr>
      <vt:lpstr>Section B: Reading - Grammar</vt:lpstr>
      <vt:lpstr>Section B: Reading - Grammar</vt:lpstr>
      <vt:lpstr>Section C: Writing - Vocabulary</vt:lpstr>
      <vt:lpstr>Section C: Writing - Vocabulary</vt:lpstr>
      <vt:lpstr>Section C: Writing - Vocabulary</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D: Speaking - Vocabulary</vt:lpstr>
      <vt:lpstr>Section D: Speaking - Vocabulary</vt:lpstr>
      <vt:lpstr>Section D: Speaking - Grammar</vt:lpstr>
      <vt:lpstr>Section D: Speaking - Grammar</vt:lpstr>
      <vt:lpstr>Section D: Speaking - Grammar</vt:lpstr>
      <vt:lpstr>Section D: Speaking - Grammar</vt:lpstr>
      <vt:lpstr>Section D: Speaking - Grammar</vt:lpstr>
      <vt:lpstr>Section D: Speaking -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929</cp:revision>
  <dcterms:created xsi:type="dcterms:W3CDTF">2020-06-03T16:44:05Z</dcterms:created>
  <dcterms:modified xsi:type="dcterms:W3CDTF">2021-06-10T11:32:21Z</dcterms:modified>
</cp:coreProperties>
</file>