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672" r:id="rId2"/>
    <p:sldMasterId id="2147483684" r:id="rId3"/>
    <p:sldMasterId id="2147483696" r:id="rId4"/>
  </p:sldMasterIdLst>
  <p:notesMasterIdLst>
    <p:notesMasterId r:id="rId54"/>
  </p:notesMasterIdLst>
  <p:sldIdLst>
    <p:sldId id="268" r:id="rId5"/>
    <p:sldId id="285" r:id="rId6"/>
    <p:sldId id="365" r:id="rId7"/>
    <p:sldId id="372" r:id="rId8"/>
    <p:sldId id="373" r:id="rId9"/>
    <p:sldId id="377" r:id="rId10"/>
    <p:sldId id="378" r:id="rId11"/>
    <p:sldId id="294" r:id="rId12"/>
    <p:sldId id="295" r:id="rId13"/>
    <p:sldId id="296" r:id="rId14"/>
    <p:sldId id="297" r:id="rId15"/>
    <p:sldId id="290" r:id="rId16"/>
    <p:sldId id="379" r:id="rId17"/>
    <p:sldId id="298" r:id="rId18"/>
    <p:sldId id="292" r:id="rId19"/>
    <p:sldId id="380" r:id="rId20"/>
    <p:sldId id="300" r:id="rId21"/>
    <p:sldId id="364" r:id="rId22"/>
    <p:sldId id="301" r:id="rId23"/>
    <p:sldId id="303" r:id="rId24"/>
    <p:sldId id="362" r:id="rId25"/>
    <p:sldId id="363" r:id="rId26"/>
    <p:sldId id="328" r:id="rId27"/>
    <p:sldId id="329" r:id="rId28"/>
    <p:sldId id="367" r:id="rId29"/>
    <p:sldId id="381" r:id="rId30"/>
    <p:sldId id="382" r:id="rId31"/>
    <p:sldId id="331" r:id="rId32"/>
    <p:sldId id="332" r:id="rId33"/>
    <p:sldId id="333" r:id="rId34"/>
    <p:sldId id="334" r:id="rId35"/>
    <p:sldId id="335" r:id="rId36"/>
    <p:sldId id="336" r:id="rId37"/>
    <p:sldId id="337" r:id="rId38"/>
    <p:sldId id="338" r:id="rId39"/>
    <p:sldId id="354" r:id="rId40"/>
    <p:sldId id="355" r:id="rId41"/>
    <p:sldId id="356" r:id="rId42"/>
    <p:sldId id="357" r:id="rId43"/>
    <p:sldId id="358" r:id="rId44"/>
    <p:sldId id="359" r:id="rId45"/>
    <p:sldId id="361" r:id="rId46"/>
    <p:sldId id="339" r:id="rId47"/>
    <p:sldId id="342" r:id="rId48"/>
    <p:sldId id="343" r:id="rId49"/>
    <p:sldId id="345" r:id="rId50"/>
    <p:sldId id="347" r:id="rId51"/>
    <p:sldId id="348" r:id="rId52"/>
    <p:sldId id="344" r:id="rId53"/>
  </p:sldIdLst>
  <p:sldSz cx="12192000" cy="6858000"/>
  <p:notesSz cx="6858000" cy="9144000"/>
  <p:embeddedFontLst>
    <p:embeddedFont>
      <p:font typeface="Calibri" panose="020F0502020204030204" pitchFamily="34" charset="0"/>
      <p:regular r:id="rId55"/>
      <p:bold r:id="rId56"/>
      <p:italic r:id="rId57"/>
      <p:boldItalic r:id="rId58"/>
    </p:embeddedFont>
    <p:embeddedFont>
      <p:font typeface="Calibri Light" panose="020F0302020204030204" pitchFamily="34" charset="0"/>
      <p:regular r:id="rId59"/>
      <p:italic r:id="rId60"/>
    </p:embeddedFont>
    <p:embeddedFont>
      <p:font typeface="Century Gothic" panose="020B0502020202020204" pitchFamily="34" charset="0"/>
      <p:regular r:id="rId61"/>
      <p:bold r:id="rId62"/>
      <p:italic r:id="rId63"/>
      <p:boldItalic r:id="rId64"/>
    </p:embeddedFont>
    <p:embeddedFont>
      <p:font typeface="Tw Cen MT" panose="020B0602020104020603" pitchFamily="34"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82" roundtripDataSignature="AMtx7mhyzp5ubtSqGLKGVDCAHg6RTo/u3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Finlayson" initials="NF" lastIdx="16" clrIdx="0">
    <p:extLst>
      <p:ext uri="{19B8F6BF-5375-455C-9EA6-DF929625EA0E}">
        <p15:presenceInfo xmlns:p15="http://schemas.microsoft.com/office/powerpoint/2012/main" userId="Natalie Finlayson" providerId="None"/>
      </p:ext>
    </p:extLst>
  </p:cmAuthor>
  <p:cmAuthor id="2" name="Stephen Owen" initials="SO" lastIdx="18" clrIdx="1">
    <p:extLst>
      <p:ext uri="{19B8F6BF-5375-455C-9EA6-DF929625EA0E}">
        <p15:presenceInfo xmlns:p15="http://schemas.microsoft.com/office/powerpoint/2012/main" userId="Stephen Owen" providerId="None"/>
      </p:ext>
    </p:extLst>
  </p:cmAuthor>
  <p:cmAuthor id="3" name="Emma Marsden" initials="EM" lastIdx="54" clrIdx="2">
    <p:extLst>
      <p:ext uri="{19B8F6BF-5375-455C-9EA6-DF929625EA0E}">
        <p15:presenceInfo xmlns:p15="http://schemas.microsoft.com/office/powerpoint/2012/main" userId="Emma Marsden" providerId="None"/>
      </p:ext>
    </p:extLst>
  </p:cmAuthor>
  <p:cmAuthor id="4" name="Natalie Finlayson" initials="NF [2]" lastIdx="3" clrIdx="3">
    <p:extLst>
      <p:ext uri="{19B8F6BF-5375-455C-9EA6-DF929625EA0E}">
        <p15:presenceInfo xmlns:p15="http://schemas.microsoft.com/office/powerpoint/2012/main" userId="63f56afcdd2336e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000"/>
    <a:srgbClr val="FA65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436B53B-AF2B-4ED9-AE7D-DA19A883150E}">
  <a:tblStyle styleId="{7436B53B-AF2B-4ED9-AE7D-DA19A883150E}" styleName="Table_0">
    <a:wholeTbl>
      <a:tcTxStyle b="off" i="off">
        <a:font>
          <a:latin typeface="Century Gothic"/>
          <a:ea typeface="Century Gothic"/>
          <a:cs typeface="Century Gothic"/>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CC2DEB4-D931-4B4B-B03F-5F9228FB7861}" styleName="Table_1">
    <a:wholeTbl>
      <a:tcTxStyle b="off" i="off">
        <a:font>
          <a:latin typeface="Century Gothic"/>
          <a:ea typeface="Century Gothic"/>
          <a:cs typeface="Century Gothic"/>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12700" cap="flat" cmpd="sng">
              <a:solidFill>
                <a:schemeClr val="accent1"/>
              </a:solidFill>
              <a:prstDash val="solid"/>
              <a:round/>
              <a:headEnd type="none" w="sm" len="sm"/>
              <a:tailEnd type="none" w="sm" len="sm"/>
            </a:ln>
          </a:insideV>
        </a:tcBdr>
        <a:fill>
          <a:solidFill>
            <a:srgbClr val="FFFFFF">
              <a:alpha val="0"/>
            </a:srgbClr>
          </a:solidFill>
        </a:fill>
      </a:tcStyle>
    </a:wholeTbl>
    <a:band1H>
      <a:tcTxStyle/>
      <a:tcStyle>
        <a:tcBdr/>
        <a:fill>
          <a:solidFill>
            <a:schemeClr val="accent1">
              <a:alpha val="20000"/>
            </a:schemeClr>
          </a:solidFill>
        </a:fill>
      </a:tcStyle>
    </a:band1H>
    <a:band2H>
      <a:tcTxStyle/>
      <a:tcStyle>
        <a:tcBdr/>
      </a:tcStyle>
    </a:band2H>
    <a:band1V>
      <a:tcTxStyle/>
      <a:tcStyle>
        <a:tcBdr/>
        <a:fill>
          <a:solidFill>
            <a:schemeClr val="accent1">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accent1"/>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93" autoAdjust="0"/>
    <p:restoredTop sz="83013" autoAdjust="0"/>
  </p:normalViewPr>
  <p:slideViewPr>
    <p:cSldViewPr snapToGrid="0">
      <p:cViewPr varScale="1">
        <p:scale>
          <a:sx n="56" d="100"/>
          <a:sy n="56" d="100"/>
        </p:scale>
        <p:origin x="1109" y="38"/>
      </p:cViewPr>
      <p:guideLst/>
    </p:cSldViewPr>
  </p:slideViewPr>
  <p:notesTextViewPr>
    <p:cViewPr>
      <p:scale>
        <a:sx n="1" d="1"/>
        <a:sy n="1" d="1"/>
      </p:scale>
      <p:origin x="0" y="0"/>
    </p:cViewPr>
  </p:notesTextViewPr>
  <p:sorterViewPr>
    <p:cViewPr>
      <p:scale>
        <a:sx n="100" d="100"/>
        <a:sy n="100" d="100"/>
      </p:scale>
      <p:origin x="0" y="-574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font" Target="fonts/font14.fntdata"/><Relationship Id="rId84"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4.fntdata"/><Relationship Id="rId66" Type="http://schemas.openxmlformats.org/officeDocument/2006/relationships/font" Target="fonts/font12.fntdata"/><Relationship Id="rId8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3.fntdata"/><Relationship Id="rId61" Type="http://schemas.openxmlformats.org/officeDocument/2006/relationships/font" Target="fonts/font7.fntdata"/><Relationship Id="rId82" Type="http://customschemas.google.com/relationships/presentationmetadata" Target="meta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6.fntdata"/><Relationship Id="rId65" Type="http://schemas.openxmlformats.org/officeDocument/2006/relationships/font" Target="fonts/font11.fntdata"/><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2.fntdata"/><Relationship Id="rId64" Type="http://schemas.openxmlformats.org/officeDocument/2006/relationships/font" Target="fonts/font10.fntdata"/><Relationship Id="rId8" Type="http://schemas.openxmlformats.org/officeDocument/2006/relationships/slide" Target="slides/slide4.xml"/><Relationship Id="rId51" Type="http://schemas.openxmlformats.org/officeDocument/2006/relationships/slide" Target="slides/slide47.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62" Type="http://schemas.openxmlformats.org/officeDocument/2006/relationships/font" Target="fonts/font8.fntdata"/><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679679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637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0" baseline="0" dirty="0"/>
              <a:t>Note the SFC in the plural noun.</a:t>
            </a:r>
            <a:endParaRPr lang="en-GB" i="0" dirty="0"/>
          </a:p>
          <a:p>
            <a:pPr marL="0" lvl="0" indent="0" algn="l" rtl="0">
              <a:spcBef>
                <a:spcPts val="0"/>
              </a:spcBef>
              <a:spcAft>
                <a:spcPts val="0"/>
              </a:spcAft>
              <a:buNone/>
            </a:pPr>
            <a:endParaRPr lang="en-GB" i="0" dirty="0"/>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24076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Listen</a:t>
            </a:r>
            <a:r>
              <a:rPr lang="en-GB" i="0" baseline="0" dirty="0"/>
              <a:t> and repeat.</a:t>
            </a:r>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extLst>
      <p:ext uri="{BB962C8B-B14F-4D97-AF65-F5344CB8AC3E}">
        <p14:creationId xmlns:p14="http://schemas.microsoft.com/office/powerpoint/2010/main" val="1168082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An</a:t>
            </a:r>
            <a:r>
              <a:rPr lang="en-GB" i="0" baseline="0" dirty="0"/>
              <a:t> example with </a:t>
            </a:r>
            <a:r>
              <a:rPr lang="en-GB" i="1" baseline="0" dirty="0"/>
              <a:t>nous </a:t>
            </a:r>
            <a:r>
              <a:rPr lang="en-GB" i="1" baseline="0" dirty="0" err="1"/>
              <a:t>avons</a:t>
            </a:r>
            <a:r>
              <a:rPr lang="en-GB" i="1" baseline="0" dirty="0"/>
              <a:t> </a:t>
            </a:r>
            <a:r>
              <a:rPr lang="en-GB" i="0" baseline="0" dirty="0"/>
              <a:t>+ </a:t>
            </a:r>
            <a:r>
              <a:rPr lang="en-GB" i="1" baseline="0" dirty="0"/>
              <a:t>un</a:t>
            </a:r>
            <a:r>
              <a:rPr lang="en-GB" i="0" baseline="0" dirty="0"/>
              <a:t> to further illustrate liaison before indefinite article.</a:t>
            </a:r>
          </a:p>
          <a:p>
            <a:pPr marL="0" lvl="0" indent="0" algn="l" rtl="0">
              <a:spcBef>
                <a:spcPts val="0"/>
              </a:spcBef>
              <a:spcAft>
                <a:spcPts val="0"/>
              </a:spcAft>
              <a:buNone/>
            </a:pPr>
            <a:endParaRPr lang="en-GB"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NB: Teacher to explain to students that they may also hear ‘</a:t>
            </a:r>
            <a:r>
              <a:rPr lang="en-GB" b="1" i="0" baseline="0" dirty="0" err="1"/>
              <a:t>avons</a:t>
            </a:r>
            <a:r>
              <a:rPr lang="en-GB" b="1" i="0" baseline="0" dirty="0"/>
              <a:t> un(e)’ without the liaison, as both pronunciations are considered correct and pronunciation varies by individual speaker. The liaison is included here t</a:t>
            </a:r>
            <a:r>
              <a:rPr lang="en-GB" sz="1200" b="1" i="0" u="none" strike="noStrike" cap="none" dirty="0">
                <a:solidFill>
                  <a:schemeClr val="dk1"/>
                </a:solidFill>
                <a:effectLst/>
                <a:latin typeface="Calibri"/>
                <a:ea typeface="Calibri"/>
                <a:cs typeface="Calibri"/>
                <a:sym typeface="Calibri"/>
              </a:rPr>
              <a:t>o provide maximal practice opportunities for </a:t>
            </a:r>
            <a:r>
              <a:rPr lang="en-GB" b="1" i="0" baseline="0" dirty="0"/>
              <a:t>students to recognise both variants.</a:t>
            </a:r>
            <a:endParaRPr lang="en-GB" i="0" dirty="0"/>
          </a:p>
          <a:p>
            <a:pPr marL="0" lvl="0" indent="0" algn="l" rtl="0">
              <a:spcBef>
                <a:spcPts val="0"/>
              </a:spcBef>
              <a:spcAft>
                <a:spcPts val="0"/>
              </a:spcAft>
              <a:buNone/>
            </a:pPr>
            <a:endParaRPr lang="en-GB" i="0" dirty="0"/>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extLst>
      <p:ext uri="{BB962C8B-B14F-4D97-AF65-F5344CB8AC3E}">
        <p14:creationId xmlns:p14="http://schemas.microsoft.com/office/powerpoint/2010/main" val="3087872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0" baseline="0" dirty="0"/>
              <a:t>Note the SFC in the plural noun.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baseline="0" dirty="0"/>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extLst>
      <p:ext uri="{BB962C8B-B14F-4D97-AF65-F5344CB8AC3E}">
        <p14:creationId xmlns:p14="http://schemas.microsoft.com/office/powerpoint/2010/main" val="919273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An</a:t>
            </a:r>
            <a:r>
              <a:rPr lang="en-GB" i="0" baseline="0" dirty="0"/>
              <a:t> example with </a:t>
            </a:r>
            <a:r>
              <a:rPr lang="en-GB" i="1" baseline="0" dirty="0"/>
              <a:t>nous </a:t>
            </a:r>
            <a:r>
              <a:rPr lang="en-GB" i="1" baseline="0" dirty="0" err="1"/>
              <a:t>avons</a:t>
            </a:r>
            <a:r>
              <a:rPr lang="en-GB" i="1" baseline="0" dirty="0"/>
              <a:t> </a:t>
            </a:r>
            <a:r>
              <a:rPr lang="en-GB" i="0" baseline="0" dirty="0"/>
              <a:t>+ </a:t>
            </a:r>
            <a:r>
              <a:rPr lang="en-GB" i="1" baseline="0" dirty="0" err="1"/>
              <a:t>une</a:t>
            </a:r>
            <a:r>
              <a:rPr lang="en-GB" i="0" baseline="0" dirty="0"/>
              <a:t> to further illustrate liaison before indefinite article.</a:t>
            </a:r>
          </a:p>
          <a:p>
            <a:pPr marL="0" lvl="0" indent="0" algn="l" rtl="0">
              <a:spcBef>
                <a:spcPts val="0"/>
              </a:spcBef>
              <a:spcAft>
                <a:spcPts val="0"/>
              </a:spcAft>
              <a:buNone/>
            </a:pPr>
            <a:endParaRPr lang="en-GB"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NB: Teacher to explain to students that they may also hear ‘</a:t>
            </a:r>
            <a:r>
              <a:rPr lang="en-GB" b="1" i="0" baseline="0" dirty="0" err="1"/>
              <a:t>avons</a:t>
            </a:r>
            <a:r>
              <a:rPr lang="en-GB" b="1" i="0" baseline="0" dirty="0"/>
              <a:t> un(e)’ without the liaison, as both pronunciations are considered correct and pronunciation varies by individual speaker. The liaison is included here t</a:t>
            </a:r>
            <a:r>
              <a:rPr lang="en-GB" sz="1200" b="1" i="0" u="none" strike="noStrike" cap="none" dirty="0">
                <a:solidFill>
                  <a:schemeClr val="dk1"/>
                </a:solidFill>
                <a:effectLst/>
                <a:latin typeface="Calibri"/>
                <a:ea typeface="Calibri"/>
                <a:cs typeface="Calibri"/>
                <a:sym typeface="Calibri"/>
              </a:rPr>
              <a:t>o provide maximal practice opportunities for </a:t>
            </a:r>
            <a:r>
              <a:rPr lang="en-GB" b="1" i="0" baseline="0" dirty="0"/>
              <a:t>students to recognise both variants.</a:t>
            </a:r>
            <a:endParaRPr lang="en-GB" i="0" dirty="0"/>
          </a:p>
          <a:p>
            <a:pPr marL="0" lvl="0" indent="0" algn="l" rtl="0">
              <a:spcBef>
                <a:spcPts val="0"/>
              </a:spcBef>
              <a:spcAft>
                <a:spcPts val="0"/>
              </a:spcAft>
              <a:buNone/>
            </a:pPr>
            <a:endParaRPr lang="en-GB" i="0" dirty="0"/>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extLst>
      <p:ext uri="{BB962C8B-B14F-4D97-AF65-F5344CB8AC3E}">
        <p14:creationId xmlns:p14="http://schemas.microsoft.com/office/powerpoint/2010/main" val="4123322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An</a:t>
            </a:r>
            <a:r>
              <a:rPr lang="en-GB" i="0" baseline="0" dirty="0"/>
              <a:t> example with </a:t>
            </a:r>
            <a:r>
              <a:rPr lang="en-GB" i="1" baseline="0" dirty="0" err="1"/>
              <a:t>vous</a:t>
            </a:r>
            <a:r>
              <a:rPr lang="en-GB" i="1" baseline="0" dirty="0"/>
              <a:t> </a:t>
            </a:r>
            <a:r>
              <a:rPr lang="en-GB" i="0" baseline="0" dirty="0" err="1"/>
              <a:t>avez</a:t>
            </a:r>
            <a:r>
              <a:rPr lang="en-GB" i="0" baseline="0" dirty="0"/>
              <a:t> + </a:t>
            </a:r>
            <a:r>
              <a:rPr lang="en-GB" i="1" baseline="0" dirty="0" err="1"/>
              <a:t>une</a:t>
            </a:r>
            <a:r>
              <a:rPr lang="en-GB" i="0" baseline="0" dirty="0"/>
              <a:t> to illustrate lack of liaison before indefinite article.</a:t>
            </a:r>
          </a:p>
          <a:p>
            <a:pPr marL="0" lvl="0" indent="0" algn="l" rtl="0">
              <a:spcBef>
                <a:spcPts val="0"/>
              </a:spcBef>
              <a:spcAft>
                <a:spcPts val="0"/>
              </a:spcAft>
              <a:buNone/>
            </a:pPr>
            <a:endParaRPr lang="en-GB"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NB: Teacher to explain to students that they may also hear ‘</a:t>
            </a:r>
            <a:r>
              <a:rPr lang="en-GB" b="1" i="0" baseline="0" dirty="0" err="1"/>
              <a:t>avez</a:t>
            </a:r>
            <a:r>
              <a:rPr lang="en-GB" b="1" i="0" baseline="0" dirty="0"/>
              <a:t> un(e)’ without the liaison, as both pronunciations are considered correct and pronunciation varies by individual speaker. The liaison is included here t</a:t>
            </a:r>
            <a:r>
              <a:rPr lang="en-GB" sz="1200" b="1" i="0" u="none" strike="noStrike" cap="none" dirty="0">
                <a:solidFill>
                  <a:schemeClr val="dk1"/>
                </a:solidFill>
                <a:effectLst/>
                <a:latin typeface="Calibri"/>
                <a:ea typeface="Calibri"/>
                <a:cs typeface="Calibri"/>
                <a:sym typeface="Calibri"/>
              </a:rPr>
              <a:t>o provide maximal practice opportunities for </a:t>
            </a:r>
            <a:r>
              <a:rPr lang="en-GB" b="1" i="0" baseline="0" dirty="0"/>
              <a:t>students to recognise both variants.</a:t>
            </a:r>
            <a:endParaRPr lang="en-GB" i="0" dirty="0"/>
          </a:p>
          <a:p>
            <a:pPr marL="0" lvl="0" indent="0" algn="l" rtl="0">
              <a:spcBef>
                <a:spcPts val="0"/>
              </a:spcBef>
              <a:spcAft>
                <a:spcPts val="0"/>
              </a:spcAft>
              <a:buNone/>
            </a:pPr>
            <a:endParaRPr lang="en-GB" i="0" dirty="0"/>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extLst>
      <p:ext uri="{BB962C8B-B14F-4D97-AF65-F5344CB8AC3E}">
        <p14:creationId xmlns:p14="http://schemas.microsoft.com/office/powerpoint/2010/main" val="3289341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An</a:t>
            </a:r>
            <a:r>
              <a:rPr lang="en-GB" i="0" baseline="0" dirty="0"/>
              <a:t> example with </a:t>
            </a:r>
            <a:r>
              <a:rPr lang="en-GB" i="1" baseline="0" dirty="0"/>
              <a:t>nous </a:t>
            </a:r>
            <a:r>
              <a:rPr lang="en-GB" i="0" baseline="0" dirty="0" err="1"/>
              <a:t>avez</a:t>
            </a:r>
            <a:r>
              <a:rPr lang="en-GB" i="0" baseline="0" dirty="0"/>
              <a:t> + </a:t>
            </a:r>
            <a:r>
              <a:rPr lang="en-GB" i="1" baseline="0" dirty="0" err="1"/>
              <a:t>une</a:t>
            </a:r>
            <a:r>
              <a:rPr lang="en-GB" i="0" baseline="0" dirty="0"/>
              <a:t> to illustrate lack of liaison before indefinite article.</a:t>
            </a:r>
            <a:endParaRPr lang="en-GB" i="0" dirty="0"/>
          </a:p>
          <a:p>
            <a:pPr marL="0" lvl="0" indent="0" algn="l" rtl="0">
              <a:spcBef>
                <a:spcPts val="0"/>
              </a:spcBef>
              <a:spcAft>
                <a:spcPts val="0"/>
              </a:spcAft>
              <a:buNone/>
            </a:pP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NB: Teacher to explain to students that they may also hear ‘</a:t>
            </a:r>
            <a:r>
              <a:rPr lang="en-GB" b="1" i="0" baseline="0" dirty="0" err="1"/>
              <a:t>avons</a:t>
            </a:r>
            <a:r>
              <a:rPr lang="en-GB" b="1" i="0" baseline="0" dirty="0"/>
              <a:t> un(e)’ without the liaison, as both pronunciations are considered correct and pronunciation varies by individual speaker. The liaison is included here t</a:t>
            </a:r>
            <a:r>
              <a:rPr lang="en-GB" sz="1200" b="1" i="0" u="none" strike="noStrike" cap="none" dirty="0">
                <a:solidFill>
                  <a:schemeClr val="dk1"/>
                </a:solidFill>
                <a:effectLst/>
                <a:latin typeface="Calibri"/>
                <a:ea typeface="Calibri"/>
                <a:cs typeface="Calibri"/>
                <a:sym typeface="Calibri"/>
              </a:rPr>
              <a:t>o provide maximal practice opportunities for </a:t>
            </a:r>
            <a:r>
              <a:rPr lang="en-GB" b="1" i="0" baseline="0" dirty="0"/>
              <a:t>students to recognise both variants.</a:t>
            </a:r>
            <a:endParaRPr lang="en-GB" i="0" dirty="0"/>
          </a:p>
          <a:p>
            <a:pPr marL="0" lvl="0" indent="0" algn="l" rtl="0">
              <a:spcBef>
                <a:spcPts val="0"/>
              </a:spcBef>
              <a:spcAft>
                <a:spcPts val="0"/>
              </a:spcAft>
              <a:buNone/>
            </a:pPr>
            <a:endParaRPr lang="en-GB" i="0" dirty="0"/>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extLst>
      <p:ext uri="{BB962C8B-B14F-4D97-AF65-F5344CB8AC3E}">
        <p14:creationId xmlns:p14="http://schemas.microsoft.com/office/powerpoint/2010/main" val="1004965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NB: Teacher to explain to students that they may also hear ‘</a:t>
            </a:r>
            <a:r>
              <a:rPr lang="en-GB" b="1" i="0" baseline="0" dirty="0" err="1"/>
              <a:t>avez</a:t>
            </a:r>
            <a:r>
              <a:rPr lang="en-GB" b="1" i="0" baseline="0" dirty="0"/>
              <a:t> un(e)’ without the liaison, as both pronunciations are considered correct and pronunciation varies by individual speaker. The liaison is included here t</a:t>
            </a:r>
            <a:r>
              <a:rPr lang="en-GB" sz="1200" b="1" i="0" u="none" strike="noStrike" cap="none" dirty="0">
                <a:solidFill>
                  <a:schemeClr val="dk1"/>
                </a:solidFill>
                <a:effectLst/>
                <a:latin typeface="Calibri"/>
                <a:ea typeface="Calibri"/>
                <a:cs typeface="Calibri"/>
                <a:sym typeface="Calibri"/>
              </a:rPr>
              <a:t>o provide maximal practice opportunities for </a:t>
            </a:r>
            <a:r>
              <a:rPr lang="en-GB" b="1" i="0" baseline="0" dirty="0"/>
              <a:t>students to recognise both variants.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dirty="0"/>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extLst>
      <p:ext uri="{BB962C8B-B14F-4D97-AF65-F5344CB8AC3E}">
        <p14:creationId xmlns:p14="http://schemas.microsoft.com/office/powerpoint/2010/main" val="1810093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Students complete the activity by simply writing </a:t>
            </a:r>
            <a:r>
              <a:rPr lang="en-GB" i="1" dirty="0"/>
              <a:t>nous, </a:t>
            </a:r>
            <a:r>
              <a:rPr lang="en-GB" i="1" dirty="0" err="1"/>
              <a:t>vous</a:t>
            </a:r>
            <a:r>
              <a:rPr lang="en-GB" i="1" dirty="0"/>
              <a:t>,</a:t>
            </a:r>
            <a:r>
              <a:rPr lang="en-GB" i="1" baseline="0" dirty="0"/>
              <a:t> </a:t>
            </a:r>
            <a:r>
              <a:rPr lang="en-GB" i="0" baseline="0" dirty="0"/>
              <a:t>nous etc. </a:t>
            </a:r>
            <a:r>
              <a:rPr lang="en-GB" i="0" dirty="0"/>
              <a:t>in</a:t>
            </a:r>
            <a:r>
              <a:rPr lang="en-GB" dirty="0"/>
              <a:t> their workbooks. They address</a:t>
            </a:r>
            <a:r>
              <a:rPr lang="en-GB" baseline="0" dirty="0"/>
              <a:t> the ‘who has what?’ part of the question by writing the items down in English.</a:t>
            </a:r>
          </a:p>
          <a:p>
            <a:pPr marL="0" lvl="0" indent="0" algn="l" rtl="0">
              <a:spcBef>
                <a:spcPts val="0"/>
              </a:spcBef>
              <a:spcAft>
                <a:spcPts val="0"/>
              </a:spcAft>
              <a:buNone/>
            </a:pPr>
            <a:br>
              <a:rPr lang="en-GB" baseline="0" dirty="0"/>
            </a:br>
            <a:r>
              <a:rPr lang="en-GB" baseline="0" dirty="0"/>
              <a:t>It would make sense for the teacher to do number one with the class to model the format:</a:t>
            </a:r>
            <a:br>
              <a:rPr lang="en-GB" baseline="0" dirty="0"/>
            </a:br>
            <a:br>
              <a:rPr lang="en-GB" baseline="0" dirty="0"/>
            </a:br>
            <a:r>
              <a:rPr lang="en-GB" sz="1200" b="1" i="0" u="none" strike="noStrike" cap="none" dirty="0">
                <a:solidFill>
                  <a:schemeClr val="dk1"/>
                </a:solidFill>
                <a:effectLst/>
                <a:latin typeface="Calibri"/>
                <a:ea typeface="Calibri"/>
                <a:cs typeface="Calibri"/>
                <a:sym typeface="Calibri"/>
              </a:rPr>
              <a:t>1. Nous – Eiffel tower, Arc de </a:t>
            </a:r>
            <a:r>
              <a:rPr lang="en-GB" sz="1200" b="1" i="0" u="none" strike="noStrike" cap="none" dirty="0" err="1">
                <a:solidFill>
                  <a:schemeClr val="dk1"/>
                </a:solidFill>
                <a:effectLst/>
                <a:latin typeface="Calibri"/>
                <a:ea typeface="Calibri"/>
                <a:cs typeface="Calibri"/>
                <a:sym typeface="Calibri"/>
              </a:rPr>
              <a:t>Triomphe</a:t>
            </a:r>
            <a:br>
              <a:rPr lang="en-GB" sz="1200" b="0" i="0" u="none" strike="noStrike" cap="none" dirty="0">
                <a:solidFill>
                  <a:schemeClr val="dk1"/>
                </a:solidFill>
                <a:effectLst/>
                <a:latin typeface="Calibri"/>
                <a:ea typeface="Calibri"/>
                <a:cs typeface="Calibri"/>
                <a:sym typeface="Calibri"/>
              </a:rPr>
            </a:br>
            <a:r>
              <a:rPr lang="en-GB" sz="1200" b="0" i="0" u="none" strike="noStrike" cap="none" dirty="0">
                <a:solidFill>
                  <a:schemeClr val="dk1"/>
                </a:solidFill>
                <a:effectLst/>
                <a:latin typeface="Calibri"/>
                <a:ea typeface="Calibri"/>
                <a:cs typeface="Calibri"/>
                <a:sym typeface="Calibri"/>
              </a:rPr>
              <a:t>2. </a:t>
            </a:r>
            <a:r>
              <a:rPr lang="en-GB" sz="1200" b="0" i="0" u="none" strike="noStrike" cap="none" dirty="0" err="1">
                <a:solidFill>
                  <a:schemeClr val="dk1"/>
                </a:solidFill>
                <a:effectLst/>
                <a:latin typeface="Calibri"/>
                <a:ea typeface="Calibri"/>
                <a:cs typeface="Calibri"/>
                <a:sym typeface="Calibri"/>
              </a:rPr>
              <a:t>Vous</a:t>
            </a:r>
            <a:r>
              <a:rPr lang="en-GB" sz="1200" b="0" i="0" u="none" strike="noStrike" cap="none" dirty="0">
                <a:solidFill>
                  <a:schemeClr val="dk1"/>
                </a:solidFill>
                <a:effectLst/>
                <a:latin typeface="Calibri"/>
                <a:ea typeface="Calibri"/>
                <a:cs typeface="Calibri"/>
                <a:sym typeface="Calibri"/>
              </a:rPr>
              <a:t> – monuments, nous – blue sky</a:t>
            </a:r>
            <a:br>
              <a:rPr lang="en-GB" sz="1200" b="0" i="0" u="none" strike="noStrike" cap="none" dirty="0">
                <a:solidFill>
                  <a:schemeClr val="dk1"/>
                </a:solidFill>
                <a:effectLst/>
                <a:latin typeface="Calibri"/>
                <a:ea typeface="Calibri"/>
                <a:cs typeface="Calibri"/>
                <a:sym typeface="Calibri"/>
              </a:rPr>
            </a:br>
            <a:r>
              <a:rPr lang="en-GB" sz="1200" b="0" i="0" u="none" strike="noStrike" cap="none" dirty="0">
                <a:solidFill>
                  <a:schemeClr val="dk1"/>
                </a:solidFill>
                <a:effectLst/>
                <a:latin typeface="Calibri"/>
                <a:ea typeface="Calibri"/>
                <a:cs typeface="Calibri"/>
                <a:sym typeface="Calibri"/>
              </a:rPr>
              <a:t>3. </a:t>
            </a:r>
            <a:r>
              <a:rPr lang="en-GB" sz="1200" b="0" i="0" u="none" strike="noStrike" cap="none" dirty="0" err="1">
                <a:solidFill>
                  <a:schemeClr val="dk1"/>
                </a:solidFill>
                <a:effectLst/>
                <a:latin typeface="Calibri"/>
                <a:ea typeface="Calibri"/>
                <a:cs typeface="Calibri"/>
                <a:sym typeface="Calibri"/>
              </a:rPr>
              <a:t>Vous</a:t>
            </a:r>
            <a:r>
              <a:rPr lang="en-GB" sz="1200" b="0" i="0" u="none" strike="noStrike" cap="none" dirty="0">
                <a:solidFill>
                  <a:schemeClr val="dk1"/>
                </a:solidFill>
                <a:effectLst/>
                <a:latin typeface="Calibri"/>
                <a:ea typeface="Calibri"/>
                <a:cs typeface="Calibri"/>
                <a:sym typeface="Calibri"/>
              </a:rPr>
              <a:t> – sand, boats, nous – rich history</a:t>
            </a:r>
            <a:br>
              <a:rPr lang="en-GB" sz="1200" b="0" i="0" u="none" strike="noStrike" cap="none" dirty="0">
                <a:solidFill>
                  <a:schemeClr val="dk1"/>
                </a:solidFill>
                <a:effectLst/>
                <a:latin typeface="Calibri"/>
                <a:ea typeface="Calibri"/>
                <a:cs typeface="Calibri"/>
                <a:sym typeface="Calibri"/>
              </a:rPr>
            </a:br>
            <a:r>
              <a:rPr lang="en-GB" sz="1200" b="0" i="0" u="none" strike="noStrike" cap="none" dirty="0">
                <a:solidFill>
                  <a:schemeClr val="dk1"/>
                </a:solidFill>
                <a:effectLst/>
                <a:latin typeface="Calibri"/>
                <a:ea typeface="Calibri"/>
                <a:cs typeface="Calibri"/>
                <a:sym typeface="Calibri"/>
              </a:rPr>
              <a:t>4. </a:t>
            </a:r>
            <a:r>
              <a:rPr lang="en-GB" sz="1200" b="0" i="0" u="none" strike="noStrike" cap="none" dirty="0" err="1">
                <a:solidFill>
                  <a:schemeClr val="dk1"/>
                </a:solidFill>
                <a:effectLst/>
                <a:latin typeface="Calibri"/>
                <a:ea typeface="Calibri"/>
                <a:cs typeface="Calibri"/>
                <a:sym typeface="Calibri"/>
              </a:rPr>
              <a:t>Vous</a:t>
            </a:r>
            <a:r>
              <a:rPr lang="en-GB" sz="1200" b="0" i="0" u="none" strike="noStrike" cap="none" dirty="0">
                <a:solidFill>
                  <a:schemeClr val="dk1"/>
                </a:solidFill>
                <a:effectLst/>
                <a:latin typeface="Calibri"/>
                <a:ea typeface="Calibri"/>
                <a:cs typeface="Calibri"/>
                <a:sym typeface="Calibri"/>
              </a:rPr>
              <a:t> – unique culture, nous – Alps</a:t>
            </a:r>
            <a:br>
              <a:rPr lang="en-GB" sz="1200" b="0" i="0" u="none" strike="noStrike" cap="none" dirty="0">
                <a:solidFill>
                  <a:schemeClr val="dk1"/>
                </a:solidFill>
                <a:effectLst/>
                <a:latin typeface="Calibri"/>
                <a:ea typeface="Calibri"/>
                <a:cs typeface="Calibri"/>
                <a:sym typeface="Calibri"/>
              </a:rPr>
            </a:br>
            <a:r>
              <a:rPr lang="en-GB" sz="1200" b="0" i="0" u="none" strike="noStrike" cap="none" dirty="0">
                <a:solidFill>
                  <a:schemeClr val="dk1"/>
                </a:solidFill>
                <a:effectLst/>
                <a:latin typeface="Calibri"/>
                <a:ea typeface="Calibri"/>
                <a:cs typeface="Calibri"/>
                <a:sym typeface="Calibri"/>
              </a:rPr>
              <a:t>5. Nous – excellent restaurants and modern shops</a:t>
            </a:r>
            <a:br>
              <a:rPr lang="en-GB" sz="1200" b="0" i="0" u="none" strike="noStrike" cap="none" dirty="0">
                <a:solidFill>
                  <a:schemeClr val="dk1"/>
                </a:solidFill>
                <a:effectLst/>
                <a:latin typeface="Calibri"/>
                <a:ea typeface="Calibri"/>
                <a:cs typeface="Calibri"/>
                <a:sym typeface="Calibri"/>
              </a:rPr>
            </a:br>
            <a:r>
              <a:rPr lang="en-GB" sz="1200" b="0" i="0" u="none" strike="noStrike" cap="none" dirty="0">
                <a:solidFill>
                  <a:schemeClr val="dk1"/>
                </a:solidFill>
                <a:effectLst/>
                <a:latin typeface="Calibri"/>
                <a:ea typeface="Calibri"/>
                <a:cs typeface="Calibri"/>
                <a:sym typeface="Calibri"/>
              </a:rPr>
              <a:t>6. Nous – excellent restaurants and modern shops</a:t>
            </a:r>
          </a:p>
          <a:p>
            <a:pPr marL="0" lvl="0" indent="0" algn="l" rtl="0">
              <a:spcBef>
                <a:spcPts val="0"/>
              </a:spcBef>
              <a:spcAft>
                <a:spcPts val="0"/>
              </a:spcAft>
              <a:buNone/>
            </a:pPr>
            <a:endParaRPr lang="en-GB" sz="1200" b="0" i="0" u="none" strike="noStrike" cap="none" dirty="0">
              <a:solidFill>
                <a:schemeClr val="dk1"/>
              </a:solidFill>
              <a:effectLst/>
              <a:latin typeface="Calibri"/>
              <a:cs typeface="Calibri"/>
              <a:sym typeface="Calibri"/>
            </a:endParaRPr>
          </a:p>
          <a:p>
            <a:pPr marL="0" lvl="0" indent="0" algn="l" rtl="0">
              <a:spcBef>
                <a:spcPts val="0"/>
              </a:spcBef>
              <a:spcAft>
                <a:spcPts val="0"/>
              </a:spcAft>
              <a:buNone/>
            </a:pPr>
            <a:r>
              <a:rPr lang="en-GB" dirty="0"/>
              <a:t>Answers revealed on individual clicks. Teacher elicits answers</a:t>
            </a:r>
            <a:r>
              <a:rPr lang="en-GB" baseline="0" dirty="0"/>
              <a:t> by pointing at a gap and asking ‘</a:t>
            </a:r>
            <a:r>
              <a:rPr lang="en-GB" i="1" baseline="0" dirty="0"/>
              <a:t>Nous </a:t>
            </a:r>
            <a:r>
              <a:rPr lang="en-GB" i="1" baseline="0" dirty="0" err="1"/>
              <a:t>ou</a:t>
            </a:r>
            <a:r>
              <a:rPr lang="en-GB" i="1" baseline="0" dirty="0"/>
              <a:t> </a:t>
            </a:r>
            <a:r>
              <a:rPr lang="en-GB" i="1" baseline="0" dirty="0" err="1"/>
              <a:t>vous</a:t>
            </a:r>
            <a:r>
              <a:rPr lang="en-GB" i="0" baseline="0" dirty="0"/>
              <a:t>?’ Then s/he elicits the English for ‘who has what’.</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 exercise,</a:t>
            </a:r>
            <a:r>
              <a:rPr lang="en-GB" baseline="0" dirty="0"/>
              <a:t> which gives students an insight into the cultures of two major French cities, </a:t>
            </a:r>
            <a:r>
              <a:rPr lang="en-GB" dirty="0"/>
              <a:t>is</a:t>
            </a:r>
            <a:r>
              <a:rPr lang="en-GB" baseline="0" dirty="0"/>
              <a:t> constructed from known vocabulary items and cognates. Teacher to draw attention to the following points:</a:t>
            </a:r>
          </a:p>
          <a:p>
            <a:pPr marL="0" lvl="0" indent="0" algn="l" rtl="0">
              <a:spcBef>
                <a:spcPts val="0"/>
              </a:spcBef>
              <a:spcAft>
                <a:spcPts val="0"/>
              </a:spcAft>
              <a:buNone/>
            </a:pPr>
            <a:endParaRPr lang="en-GB" baseline="0" dirty="0"/>
          </a:p>
          <a:p>
            <a:pPr marL="171450" lvl="0" indent="-171450" algn="l" rtl="0">
              <a:spcBef>
                <a:spcPts val="0"/>
              </a:spcBef>
              <a:spcAft>
                <a:spcPts val="0"/>
              </a:spcAft>
              <a:buFont typeface="Arial" panose="020B0604020202020204" pitchFamily="34" charset="0"/>
              <a:buChar char="•"/>
            </a:pPr>
            <a:r>
              <a:rPr lang="en-GB" i="1" baseline="0" dirty="0"/>
              <a:t>Ville</a:t>
            </a:r>
            <a:r>
              <a:rPr lang="en-GB" i="0" baseline="0" dirty="0"/>
              <a:t> is a false friend – teacher to ask students what they think the word might mean, given the context, and correct/explain as appropriate. </a:t>
            </a:r>
            <a:r>
              <a:rPr lang="en-GB" i="1" baseline="0" dirty="0"/>
              <a:t>La </a:t>
            </a:r>
            <a:r>
              <a:rPr lang="en-GB" i="1" baseline="0" dirty="0" err="1"/>
              <a:t>ville</a:t>
            </a:r>
            <a:r>
              <a:rPr lang="en-GB" i="1" baseline="0" dirty="0"/>
              <a:t> </a:t>
            </a:r>
            <a:r>
              <a:rPr lang="en-GB" b="1" i="0" baseline="0" dirty="0"/>
              <a:t>[260] </a:t>
            </a:r>
            <a:r>
              <a:rPr lang="en-GB" b="0" i="0" baseline="0" dirty="0"/>
              <a:t>is introduced as a vocabulary item in 2.2.2.</a:t>
            </a:r>
            <a:endParaRPr lang="en-GB" i="0" baseline="0" dirty="0"/>
          </a:p>
          <a:p>
            <a:pPr marL="171450" lvl="0" indent="-171450" algn="l" rtl="0">
              <a:spcBef>
                <a:spcPts val="0"/>
              </a:spcBef>
              <a:spcAft>
                <a:spcPts val="0"/>
              </a:spcAft>
              <a:buFont typeface="Arial" panose="020B0604020202020204" pitchFamily="34" charset="0"/>
              <a:buChar char="•"/>
            </a:pPr>
            <a:r>
              <a:rPr lang="en-GB" i="0" baseline="0" dirty="0"/>
              <a:t>French</a:t>
            </a:r>
            <a:r>
              <a:rPr lang="en-GB" baseline="0" dirty="0"/>
              <a:t> spelling/pronunciation of </a:t>
            </a:r>
            <a:r>
              <a:rPr lang="en-GB" i="1" baseline="0" dirty="0"/>
              <a:t>la Tour Eiffel, </a:t>
            </a:r>
            <a:r>
              <a:rPr lang="en-GB" i="1" baseline="0" dirty="0" err="1"/>
              <a:t>l’Arc</a:t>
            </a:r>
            <a:r>
              <a:rPr lang="en-GB" i="1" baseline="0" dirty="0"/>
              <a:t> de Triomphe </a:t>
            </a:r>
            <a:r>
              <a:rPr lang="en-GB" i="0" baseline="0" dirty="0"/>
              <a:t>and </a:t>
            </a:r>
            <a:r>
              <a:rPr lang="en-GB" i="1" baseline="0" dirty="0"/>
              <a:t>les Alpes.</a:t>
            </a:r>
          </a:p>
          <a:p>
            <a:pPr marL="171450" lvl="0" indent="-171450" algn="l" rtl="0">
              <a:spcBef>
                <a:spcPts val="0"/>
              </a:spcBef>
              <a:spcAft>
                <a:spcPts val="0"/>
              </a:spcAft>
              <a:buFont typeface="Arial" panose="020B0604020202020204" pitchFamily="34" charset="0"/>
              <a:buChar char="•"/>
            </a:pPr>
            <a:r>
              <a:rPr lang="en-GB" i="1" baseline="0" dirty="0"/>
              <a:t>6ème</a:t>
            </a:r>
            <a:r>
              <a:rPr lang="en-GB" i="0" baseline="0" dirty="0"/>
              <a:t> – touch briefly on structure of the French school system. Explain that these students will be around the same age as students in Year 7 in the UK.</a:t>
            </a:r>
            <a:endParaRPr lang="en-GB" i="1" u="none" baseline="0" dirty="0"/>
          </a:p>
          <a:p>
            <a:pPr marL="171450" lvl="0" indent="-171450" algn="l" rtl="0">
              <a:spcBef>
                <a:spcPts val="0"/>
              </a:spcBef>
              <a:spcAft>
                <a:spcPts val="0"/>
              </a:spcAft>
              <a:buFont typeface="Arial" panose="020B0604020202020204" pitchFamily="34" charset="0"/>
              <a:buChar char="•"/>
            </a:pPr>
            <a:r>
              <a:rPr lang="en-GB" i="0" u="none" baseline="0" dirty="0"/>
              <a:t>Students have not yet encountered cognates </a:t>
            </a:r>
            <a:r>
              <a:rPr lang="en-GB" i="1" u="none" baseline="0" dirty="0"/>
              <a:t>riche</a:t>
            </a:r>
            <a:r>
              <a:rPr lang="en-GB" i="0" u="none" baseline="0" dirty="0"/>
              <a:t>, </a:t>
            </a:r>
            <a:r>
              <a:rPr lang="en-GB" i="1" u="none" baseline="0" dirty="0"/>
              <a:t>culture </a:t>
            </a:r>
            <a:r>
              <a:rPr lang="en-GB" i="0" u="none" baseline="0" dirty="0"/>
              <a:t>or </a:t>
            </a:r>
            <a:r>
              <a:rPr lang="en-GB" i="1" u="none" baseline="0" dirty="0"/>
              <a:t>unique</a:t>
            </a:r>
            <a:r>
              <a:rPr lang="en-GB" i="0" u="none" baseline="0" dirty="0"/>
              <a:t>, but should be able to infer the meanings.</a:t>
            </a:r>
          </a:p>
          <a:p>
            <a:pPr marL="171450" lvl="0" indent="-171450" algn="l" rtl="0">
              <a:spcBef>
                <a:spcPts val="0"/>
              </a:spcBef>
              <a:spcAft>
                <a:spcPts val="0"/>
              </a:spcAft>
              <a:buFont typeface="Arial" panose="020B0604020202020204" pitchFamily="34" charset="0"/>
              <a:buChar char="•"/>
            </a:pPr>
            <a:r>
              <a:rPr lang="en-GB" i="0" u="none" baseline="0" dirty="0"/>
              <a:t>Students have not yet encountered an irregular plural ending – point this out and the SFC in </a:t>
            </a:r>
            <a:r>
              <a:rPr lang="en-GB" i="1" u="none" baseline="0" dirty="0"/>
              <a:t>bate</a:t>
            </a:r>
            <a:r>
              <a:rPr lang="en-GB" b="1" i="1" u="none" baseline="0" dirty="0"/>
              <a:t>aux</a:t>
            </a:r>
            <a:r>
              <a:rPr lang="en-GB" b="0" i="0" u="none" baseline="0" dirty="0"/>
              <a:t>. Ask students what they think this word means. Explain that some nouns have irregular plural endings, and that further examples will be encountered in future weeks.</a:t>
            </a:r>
          </a:p>
          <a:p>
            <a:pPr marL="0" lvl="0" indent="0" algn="l" rtl="0">
              <a:spcBef>
                <a:spcPts val="0"/>
              </a:spcBef>
              <a:spcAft>
                <a:spcPts val="0"/>
              </a:spcAft>
              <a:buFont typeface="Arial" panose="020B0604020202020204" pitchFamily="34" charset="0"/>
              <a:buNone/>
            </a:pPr>
            <a:endParaRPr lang="en-GB" b="0" i="0" u="none" baseline="0" dirty="0"/>
          </a:p>
          <a:p>
            <a:pPr marL="0" lvl="0" indent="0" algn="l" rtl="0">
              <a:spcBef>
                <a:spcPts val="0"/>
              </a:spcBef>
              <a:spcAft>
                <a:spcPts val="0"/>
              </a:spcAft>
              <a:buFont typeface="Arial" panose="020B0604020202020204" pitchFamily="34" charset="0"/>
              <a:buNone/>
            </a:pPr>
            <a:r>
              <a:rPr lang="en-GB" b="0" i="0" u="none" baseline="0" dirty="0"/>
              <a:t>Last week, students were taught regular plural adjective agreement as complement to the verb </a:t>
            </a:r>
            <a:r>
              <a:rPr lang="en-GB" b="0" i="1" u="none" baseline="0" dirty="0" err="1"/>
              <a:t>être</a:t>
            </a:r>
            <a:r>
              <a:rPr lang="en-GB" b="0" i="0" u="none" baseline="0" dirty="0"/>
              <a:t>. They have previously been taught postnominal adjective agreement with singular nouns. (Week 1.1.4). Teacher to draw students’ attention to the spelling of ‘</a:t>
            </a:r>
            <a:r>
              <a:rPr lang="en-GB" b="0" i="1" u="none" baseline="0" dirty="0" err="1"/>
              <a:t>excellents</a:t>
            </a:r>
            <a:r>
              <a:rPr lang="en-GB" b="0" i="0" u="none" baseline="0" dirty="0"/>
              <a:t>’ and ‘</a:t>
            </a:r>
            <a:r>
              <a:rPr lang="en-GB" b="0" i="1" u="none" baseline="0" dirty="0" err="1"/>
              <a:t>modernes</a:t>
            </a:r>
            <a:r>
              <a:rPr lang="en-GB" b="0" i="0" u="none" baseline="0" dirty="0"/>
              <a:t>’ and elicit the reason for this.</a:t>
            </a:r>
            <a:endParaRPr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extLst>
      <p:ext uri="{BB962C8B-B14F-4D97-AF65-F5344CB8AC3E}">
        <p14:creationId xmlns:p14="http://schemas.microsoft.com/office/powerpoint/2010/main" val="7721318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0" baseline="0" dirty="0"/>
              <a:t>This longer listening exercises consists of known vocabulary along with cognate </a:t>
            </a:r>
            <a:r>
              <a:rPr lang="en-GB" i="1" baseline="0" dirty="0"/>
              <a:t>le T-shirt</a:t>
            </a:r>
            <a:r>
              <a:rPr lang="en-GB" i="0" baseline="0" dirty="0"/>
              <a:t>. The dialogue contains a mix of singular and plural nouns so students practice hearing </a:t>
            </a:r>
            <a:r>
              <a:rPr lang="en-GB" i="1" baseline="0" dirty="0"/>
              <a:t>nous </a:t>
            </a:r>
            <a:r>
              <a:rPr lang="en-GB" i="1" baseline="0" dirty="0" err="1"/>
              <a:t>avons</a:t>
            </a:r>
            <a:r>
              <a:rPr lang="en-GB" i="0" baseline="0" dirty="0"/>
              <a:t> </a:t>
            </a:r>
            <a:r>
              <a:rPr lang="en-GB" i="1" baseline="0" dirty="0"/>
              <a:t>un(e) </a:t>
            </a:r>
            <a:r>
              <a:rPr lang="en-GB" i="0" baseline="0" dirty="0"/>
              <a:t>with the liaison, and </a:t>
            </a:r>
            <a:r>
              <a:rPr lang="en-GB" i="1" baseline="0" dirty="0"/>
              <a:t>nous </a:t>
            </a:r>
            <a:r>
              <a:rPr lang="en-GB" i="1" baseline="0" dirty="0" err="1"/>
              <a:t>avons</a:t>
            </a:r>
            <a:r>
              <a:rPr lang="en-GB" i="1" baseline="0" dirty="0"/>
              <a:t> des </a:t>
            </a:r>
            <a:r>
              <a:rPr lang="en-GB" i="0" baseline="0" dirty="0"/>
              <a:t>without it.</a:t>
            </a:r>
            <a:endParaRPr lang="en-GB" i="0" dirty="0"/>
          </a:p>
          <a:p>
            <a:pPr marL="0" lvl="0" indent="0" algn="l" rtl="0">
              <a:spcBef>
                <a:spcPts val="0"/>
              </a:spcBef>
              <a:spcAft>
                <a:spcPts val="0"/>
              </a:spcAft>
              <a:buNone/>
            </a:pPr>
            <a:endParaRPr lang="en-GB" i="0" dirty="0"/>
          </a:p>
          <a:p>
            <a:pPr marL="0" lvl="0" indent="0" algn="l" rtl="0">
              <a:spcBef>
                <a:spcPts val="0"/>
              </a:spcBef>
              <a:spcAft>
                <a:spcPts val="0"/>
              </a:spcAft>
              <a:buNone/>
            </a:pPr>
            <a:r>
              <a:rPr lang="en-GB" i="0" dirty="0"/>
              <a:t>Transcript (plays on clicking the play button):</a:t>
            </a:r>
          </a:p>
          <a:p>
            <a:pPr marL="0" lvl="0" indent="0" algn="l" rtl="0">
              <a:spcBef>
                <a:spcPts val="0"/>
              </a:spcBef>
              <a:spcAft>
                <a:spcPts val="0"/>
              </a:spcAft>
              <a:buNone/>
            </a:pP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0" dirty="0"/>
              <a:t>[beep] </a:t>
            </a:r>
            <a:r>
              <a:rPr lang="en-GB" i="0" dirty="0" err="1"/>
              <a:t>avons</a:t>
            </a:r>
            <a:r>
              <a:rPr lang="en-GB" i="0" dirty="0"/>
              <a:t> des livres et [beep] </a:t>
            </a:r>
            <a:r>
              <a:rPr lang="en-GB" i="0" dirty="0" err="1"/>
              <a:t>avons</a:t>
            </a:r>
            <a:r>
              <a:rPr lang="en-GB" i="0" dirty="0"/>
              <a:t> </a:t>
            </a:r>
            <a:r>
              <a:rPr lang="en-GB" i="0" dirty="0" err="1"/>
              <a:t>aussi</a:t>
            </a:r>
            <a:r>
              <a:rPr lang="en-GB" i="0" dirty="0"/>
              <a:t> </a:t>
            </a:r>
            <a:r>
              <a:rPr lang="en-GB" i="0" dirty="0" err="1"/>
              <a:t>une</a:t>
            </a:r>
            <a:r>
              <a:rPr lang="en-GB" i="0" baseline="0" dirty="0"/>
              <a:t> radio. [beep] </a:t>
            </a:r>
            <a:r>
              <a:rPr lang="en-GB" i="0" baseline="0" dirty="0" err="1"/>
              <a:t>avez</a:t>
            </a:r>
            <a:r>
              <a:rPr lang="en-GB" i="0" baseline="0" dirty="0"/>
              <a:t> un </a:t>
            </a:r>
            <a:r>
              <a:rPr lang="en-GB" i="0" baseline="0" dirty="0" err="1"/>
              <a:t>vélo</a:t>
            </a:r>
            <a:r>
              <a:rPr lang="en-GB" i="0" baseline="0" dirty="0"/>
              <a:t> et [beep] </a:t>
            </a:r>
            <a:r>
              <a:rPr lang="en-GB" i="0" baseline="0" dirty="0" err="1"/>
              <a:t>avons</a:t>
            </a:r>
            <a:r>
              <a:rPr lang="en-GB" i="0" baseline="0" dirty="0"/>
              <a:t> un kayak. [beep] </a:t>
            </a:r>
            <a:r>
              <a:rPr lang="en-GB" i="0" baseline="0" dirty="0" err="1"/>
              <a:t>avons</a:t>
            </a:r>
            <a:r>
              <a:rPr lang="en-GB" i="0" baseline="0" dirty="0"/>
              <a:t> des </a:t>
            </a:r>
            <a:r>
              <a:rPr lang="en-GB" i="0" baseline="0" dirty="0" err="1"/>
              <a:t>lits</a:t>
            </a:r>
            <a:r>
              <a:rPr lang="en-GB" i="0" baseline="0" dirty="0"/>
              <a:t> bleus et [beep] </a:t>
            </a:r>
            <a:r>
              <a:rPr lang="en-GB" i="0" baseline="0" dirty="0" err="1"/>
              <a:t>avez</a:t>
            </a:r>
            <a:r>
              <a:rPr lang="en-GB" i="0" baseline="0" dirty="0"/>
              <a:t> des </a:t>
            </a:r>
            <a:r>
              <a:rPr lang="en-GB" i="0" baseline="0" dirty="0" err="1"/>
              <a:t>lits</a:t>
            </a:r>
            <a:r>
              <a:rPr lang="en-GB" i="0" baseline="0" dirty="0"/>
              <a:t> </a:t>
            </a:r>
            <a:r>
              <a:rPr lang="en-GB" i="0" baseline="0" dirty="0" err="1"/>
              <a:t>verts</a:t>
            </a:r>
            <a:r>
              <a:rPr lang="en-GB" i="0" baseline="0" dirty="0"/>
              <a:t>. [beep] </a:t>
            </a:r>
            <a:r>
              <a:rPr lang="en-GB" i="0" baseline="0" dirty="0" err="1"/>
              <a:t>avez</a:t>
            </a:r>
            <a:r>
              <a:rPr lang="en-GB" i="0" baseline="0" dirty="0"/>
              <a:t> des T-shirts et [beep] </a:t>
            </a:r>
            <a:r>
              <a:rPr lang="en-GB" i="0" baseline="0" dirty="0" err="1"/>
              <a:t>avons</a:t>
            </a:r>
            <a:r>
              <a:rPr lang="en-GB" i="0" baseline="0" dirty="0"/>
              <a:t> des chemises. [beep] </a:t>
            </a:r>
            <a:r>
              <a:rPr lang="en-GB" i="0" baseline="0" dirty="0" err="1"/>
              <a:t>avez</a:t>
            </a:r>
            <a:r>
              <a:rPr lang="en-GB" i="0" baseline="0" dirty="0"/>
              <a:t> </a:t>
            </a:r>
            <a:r>
              <a:rPr lang="en-GB" i="0" baseline="0" dirty="0" err="1"/>
              <a:t>une</a:t>
            </a:r>
            <a:r>
              <a:rPr lang="en-GB" i="0" baseline="0" dirty="0"/>
              <a:t> </a:t>
            </a:r>
            <a:r>
              <a:rPr lang="en-GB" sz="1200" b="0" i="0" u="none" strike="noStrike" cap="none" dirty="0" err="1">
                <a:solidFill>
                  <a:schemeClr val="dk1"/>
                </a:solidFill>
                <a:effectLst/>
                <a:latin typeface="Calibri"/>
                <a:ea typeface="Calibri"/>
                <a:cs typeface="Calibri"/>
                <a:sym typeface="Calibri"/>
              </a:rPr>
              <a:t>télé</a:t>
            </a:r>
            <a:r>
              <a:rPr lang="en-GB" sz="1200" b="0" i="0" u="none" strike="noStrike" cap="none" dirty="0">
                <a:solidFill>
                  <a:schemeClr val="dk1"/>
                </a:solidFill>
                <a:effectLst/>
                <a:latin typeface="Calibri"/>
                <a:ea typeface="Calibri"/>
                <a:cs typeface="Calibri"/>
                <a:sym typeface="Calibri"/>
              </a:rPr>
              <a:t> </a:t>
            </a:r>
            <a:r>
              <a:rPr lang="en-GB" i="0" baseline="0" dirty="0"/>
              <a:t>et [beep] </a:t>
            </a:r>
            <a:r>
              <a:rPr lang="en-GB" i="0" baseline="0" dirty="0" err="1"/>
              <a:t>avons</a:t>
            </a:r>
            <a:r>
              <a:rPr lang="en-GB" i="0" baseline="0" dirty="0"/>
              <a:t> un </a:t>
            </a:r>
            <a:r>
              <a:rPr lang="en-GB" i="0" baseline="0" dirty="0" err="1"/>
              <a:t>ordinateur</a:t>
            </a:r>
            <a:r>
              <a:rPr lang="en-GB" i="0" baseline="0" dirty="0"/>
              <a:t>. [beep] </a:t>
            </a:r>
            <a:r>
              <a:rPr lang="en-GB" i="0" baseline="0" dirty="0" err="1"/>
              <a:t>avez</a:t>
            </a:r>
            <a:r>
              <a:rPr lang="en-GB" i="0" baseline="0" dirty="0"/>
              <a:t> </a:t>
            </a:r>
            <a:r>
              <a:rPr lang="en-GB" i="0" baseline="0" dirty="0" err="1"/>
              <a:t>deux</a:t>
            </a:r>
            <a:r>
              <a:rPr lang="en-GB" i="0" baseline="0" dirty="0"/>
              <a:t> </a:t>
            </a:r>
            <a:r>
              <a:rPr lang="en-GB" i="0" baseline="0" dirty="0" err="1"/>
              <a:t>ordinateurs</a:t>
            </a:r>
            <a:r>
              <a:rPr lang="en-GB" i="0" baseline="0" dirty="0"/>
              <a:t> </a:t>
            </a:r>
            <a:r>
              <a:rPr lang="en-GB" i="0" baseline="0" dirty="0" err="1"/>
              <a:t>mais</a:t>
            </a:r>
            <a:r>
              <a:rPr lang="en-GB" i="0" baseline="0" dirty="0"/>
              <a:t> [beep] </a:t>
            </a:r>
            <a:r>
              <a:rPr lang="en-GB" i="0" baseline="0" dirty="0" err="1"/>
              <a:t>avons</a:t>
            </a:r>
            <a:r>
              <a:rPr lang="en-GB" i="0" baseline="0" dirty="0"/>
              <a:t> un </a:t>
            </a:r>
            <a:r>
              <a:rPr lang="en-GB" i="0" baseline="0" dirty="0" err="1"/>
              <a:t>chien</a:t>
            </a:r>
            <a:r>
              <a:rPr lang="en-GB" i="0" baseline="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baseline="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a:t>
            </a:fld>
            <a:endParaRPr/>
          </a:p>
        </p:txBody>
      </p:sp>
    </p:spTree>
    <p:extLst>
      <p:ext uri="{BB962C8B-B14F-4D97-AF65-F5344CB8AC3E}">
        <p14:creationId xmlns:p14="http://schemas.microsoft.com/office/powerpoint/2010/main" val="392108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Students have had</a:t>
            </a:r>
            <a:r>
              <a:rPr lang="en-GB" baseline="0" dirty="0"/>
              <a:t> a lot of practice with pronouns </a:t>
            </a:r>
            <a:r>
              <a:rPr lang="en-GB" i="1" baseline="0" dirty="0"/>
              <a:t>nous</a:t>
            </a:r>
            <a:r>
              <a:rPr lang="en-GB" i="0" baseline="0" dirty="0"/>
              <a:t> and </a:t>
            </a:r>
            <a:r>
              <a:rPr lang="en-GB" i="1" baseline="0" dirty="0" err="1"/>
              <a:t>vous</a:t>
            </a:r>
            <a:r>
              <a:rPr lang="en-GB" i="1" baseline="0" dirty="0"/>
              <a:t> </a:t>
            </a:r>
            <a:r>
              <a:rPr lang="en-GB" i="0" baseline="0" dirty="0"/>
              <a:t>in previous weeks, so they are presented together here. Teacher to remind students of the meaning of the pronouns.</a:t>
            </a:r>
          </a:p>
          <a:p>
            <a:pPr marL="0" lvl="0" indent="0" algn="l" rtl="0">
              <a:spcBef>
                <a:spcPts val="0"/>
              </a:spcBef>
              <a:spcAft>
                <a:spcPts val="0"/>
              </a:spcAft>
              <a:buNone/>
            </a:pPr>
            <a:endParaRPr lang="en-GB"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0" baseline="0" dirty="0"/>
              <a:t>Teacher to remind students of the meaning of the indefinite plural article </a:t>
            </a:r>
            <a:r>
              <a:rPr lang="en-GB" i="1" baseline="0" dirty="0"/>
              <a:t>des. </a:t>
            </a:r>
            <a:r>
              <a:rPr lang="en-GB" i="0" baseline="0" dirty="0"/>
              <a:t>The examples given illustrate its absence in English. Note the SFC in the plural </a:t>
            </a:r>
            <a:r>
              <a:rPr lang="en-GB" i="1" baseline="0" dirty="0" err="1"/>
              <a:t>chiens</a:t>
            </a:r>
            <a:r>
              <a:rPr lang="en-GB" i="0" baseline="0" dirty="0"/>
              <a:t>.</a:t>
            </a:r>
            <a:endParaRPr lang="en-GB" i="1"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Teacher</a:t>
            </a:r>
            <a:r>
              <a:rPr lang="en-GB" baseline="0" dirty="0"/>
              <a:t> to point out that </a:t>
            </a:r>
            <a:r>
              <a:rPr lang="en-GB" i="1" baseline="0" dirty="0" err="1"/>
              <a:t>avoir</a:t>
            </a:r>
            <a:r>
              <a:rPr lang="en-GB" i="0" baseline="0" dirty="0"/>
              <a:t> is </a:t>
            </a:r>
            <a:r>
              <a:rPr lang="en-GB" b="1" i="0" baseline="0" dirty="0"/>
              <a:t>highly irregular</a:t>
            </a:r>
            <a:r>
              <a:rPr lang="en-GB" b="0" i="0" baseline="0" dirty="0"/>
              <a:t> in French. As with </a:t>
            </a:r>
            <a:r>
              <a:rPr lang="en-GB" sz="1200" i="1" noProof="0" dirty="0" err="1">
                <a:solidFill>
                  <a:srgbClr val="EE6000"/>
                </a:solidFill>
                <a:cs typeface="Calibri" panose="020F0502020204030204" pitchFamily="34" charset="0"/>
              </a:rPr>
              <a:t>être</a:t>
            </a:r>
            <a:r>
              <a:rPr lang="en-GB" sz="1200" i="0" noProof="0" dirty="0">
                <a:solidFill>
                  <a:srgbClr val="EE6000"/>
                </a:solidFill>
                <a:cs typeface="Calibri" panose="020F0502020204030204" pitchFamily="34" charset="0"/>
              </a:rPr>
              <a:t>,</a:t>
            </a:r>
            <a:r>
              <a:rPr lang="en-GB" sz="1200" i="0" baseline="0" noProof="0" dirty="0">
                <a:solidFill>
                  <a:srgbClr val="EE6000"/>
                </a:solidFill>
                <a:cs typeface="Calibri" panose="020F0502020204030204" pitchFamily="34" charset="0"/>
              </a:rPr>
              <a:t> there is a different form for each pronoun.</a:t>
            </a:r>
          </a:p>
          <a:p>
            <a:pPr marL="0" lvl="0" indent="0" algn="l" rtl="0">
              <a:spcBef>
                <a:spcPts val="0"/>
              </a:spcBef>
              <a:spcAft>
                <a:spcPts val="0"/>
              </a:spcAft>
              <a:buNone/>
            </a:pPr>
            <a:endParaRPr lang="en-GB" sz="1200" i="0" baseline="0" noProof="0" dirty="0">
              <a:solidFill>
                <a:srgbClr val="EE6000"/>
              </a:solidFill>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The </a:t>
            </a:r>
            <a:r>
              <a:rPr lang="en-GB" b="1" dirty="0"/>
              <a:t>liaison</a:t>
            </a:r>
            <a:r>
              <a:rPr lang="en-GB" b="0" dirty="0"/>
              <a:t> which occurs in </a:t>
            </a:r>
            <a:r>
              <a:rPr lang="en-GB" b="0" i="1" dirty="0"/>
              <a:t>nous </a:t>
            </a:r>
            <a:r>
              <a:rPr lang="en-GB" b="0" i="1" dirty="0" err="1"/>
              <a:t>avons</a:t>
            </a:r>
            <a:r>
              <a:rPr lang="en-GB" b="0" i="0" dirty="0"/>
              <a:t> and </a:t>
            </a:r>
            <a:r>
              <a:rPr lang="en-GB" b="0" i="1" dirty="0" err="1"/>
              <a:t>vous</a:t>
            </a:r>
            <a:r>
              <a:rPr lang="en-GB" b="0" i="1" dirty="0"/>
              <a:t> </a:t>
            </a:r>
            <a:r>
              <a:rPr lang="en-GB" b="0" i="1" dirty="0" err="1"/>
              <a:t>avez</a:t>
            </a:r>
            <a:r>
              <a:rPr lang="en-GB" b="0" i="0" dirty="0"/>
              <a:t> is explained in the next slide.</a:t>
            </a:r>
            <a:endParaRPr lang="en-GB" b="1"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extLst>
      <p:ext uri="{BB962C8B-B14F-4D97-AF65-F5344CB8AC3E}">
        <p14:creationId xmlns:p14="http://schemas.microsoft.com/office/powerpoint/2010/main" val="214356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Transcript (plays on clicking the play button):</a:t>
            </a:r>
          </a:p>
          <a:p>
            <a:pPr marL="0" lvl="0" indent="0" algn="l" rtl="0">
              <a:spcBef>
                <a:spcPts val="0"/>
              </a:spcBef>
              <a:spcAft>
                <a:spcPts val="0"/>
              </a:spcAft>
              <a:buNone/>
            </a:pP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Nous </a:t>
            </a:r>
            <a:r>
              <a:rPr lang="en-GB" i="0" dirty="0" err="1"/>
              <a:t>avons</a:t>
            </a:r>
            <a:r>
              <a:rPr lang="en-GB" i="0" dirty="0"/>
              <a:t> des livres et </a:t>
            </a:r>
            <a:r>
              <a:rPr lang="en-GB" b="1" i="0" dirty="0"/>
              <a:t>nous </a:t>
            </a:r>
            <a:r>
              <a:rPr lang="en-GB" i="0" dirty="0" err="1"/>
              <a:t>avons</a:t>
            </a:r>
            <a:r>
              <a:rPr lang="en-GB" i="0" dirty="0"/>
              <a:t> </a:t>
            </a:r>
            <a:r>
              <a:rPr lang="en-GB" i="0" dirty="0" err="1"/>
              <a:t>aussi</a:t>
            </a:r>
            <a:r>
              <a:rPr lang="en-GB" i="0" dirty="0"/>
              <a:t> </a:t>
            </a:r>
            <a:r>
              <a:rPr lang="en-GB" i="0" dirty="0" err="1"/>
              <a:t>une</a:t>
            </a:r>
            <a:r>
              <a:rPr lang="en-GB" i="0" baseline="0" dirty="0"/>
              <a:t> radio. </a:t>
            </a:r>
            <a:r>
              <a:rPr lang="en-GB" b="1" i="0" baseline="0" dirty="0" err="1"/>
              <a:t>Vous</a:t>
            </a:r>
            <a:r>
              <a:rPr lang="en-GB" b="1" i="0" baseline="0" dirty="0"/>
              <a:t> </a:t>
            </a:r>
            <a:r>
              <a:rPr lang="en-GB" i="0" baseline="0" dirty="0" err="1"/>
              <a:t>avez</a:t>
            </a:r>
            <a:r>
              <a:rPr lang="en-GB" i="0" baseline="0" dirty="0"/>
              <a:t> un </a:t>
            </a:r>
            <a:r>
              <a:rPr lang="en-GB" i="0" baseline="0" dirty="0" err="1"/>
              <a:t>vélo</a:t>
            </a:r>
            <a:r>
              <a:rPr lang="en-GB" i="0" baseline="0" dirty="0"/>
              <a:t> et </a:t>
            </a:r>
            <a:r>
              <a:rPr lang="en-GB" b="1" i="0" baseline="0" dirty="0"/>
              <a:t>nous </a:t>
            </a:r>
            <a:r>
              <a:rPr lang="en-GB" i="0" baseline="0" dirty="0" err="1"/>
              <a:t>avons</a:t>
            </a:r>
            <a:r>
              <a:rPr lang="en-GB" i="0" baseline="0" dirty="0"/>
              <a:t> un kayak. </a:t>
            </a:r>
            <a:r>
              <a:rPr lang="en-GB" b="1" i="0" baseline="0" dirty="0"/>
              <a:t>Nous </a:t>
            </a:r>
            <a:r>
              <a:rPr lang="en-GB" i="0" baseline="0" dirty="0" err="1"/>
              <a:t>avons</a:t>
            </a:r>
            <a:r>
              <a:rPr lang="en-GB" i="0" baseline="0" dirty="0"/>
              <a:t> des </a:t>
            </a:r>
            <a:r>
              <a:rPr lang="en-GB" i="0" baseline="0" dirty="0" err="1"/>
              <a:t>lits</a:t>
            </a:r>
            <a:r>
              <a:rPr lang="en-GB" i="0" baseline="0" dirty="0"/>
              <a:t> bleus et </a:t>
            </a:r>
            <a:r>
              <a:rPr lang="en-GB" b="1" i="0" baseline="0" dirty="0" err="1"/>
              <a:t>vous</a:t>
            </a:r>
            <a:r>
              <a:rPr lang="en-GB" b="1" i="0" baseline="0" dirty="0"/>
              <a:t> </a:t>
            </a:r>
            <a:r>
              <a:rPr lang="en-GB" i="0" baseline="0" dirty="0" err="1"/>
              <a:t>avez</a:t>
            </a:r>
            <a:r>
              <a:rPr lang="en-GB" i="0" baseline="0" dirty="0"/>
              <a:t> des </a:t>
            </a:r>
            <a:r>
              <a:rPr lang="en-GB" i="0" baseline="0" dirty="0" err="1"/>
              <a:t>lits</a:t>
            </a:r>
            <a:r>
              <a:rPr lang="en-GB" i="0" baseline="0" dirty="0"/>
              <a:t> </a:t>
            </a:r>
            <a:r>
              <a:rPr lang="en-GB" i="0" baseline="0" dirty="0" err="1"/>
              <a:t>verts</a:t>
            </a:r>
            <a:r>
              <a:rPr lang="en-GB" i="0" baseline="0" dirty="0"/>
              <a:t>. </a:t>
            </a:r>
            <a:r>
              <a:rPr lang="en-GB" b="1" i="0" baseline="0" dirty="0" err="1"/>
              <a:t>Vous</a:t>
            </a:r>
            <a:r>
              <a:rPr lang="en-GB" b="1" i="0" baseline="0" dirty="0"/>
              <a:t> </a:t>
            </a:r>
            <a:r>
              <a:rPr lang="en-GB" i="0" baseline="0" dirty="0" err="1"/>
              <a:t>avez</a:t>
            </a:r>
            <a:r>
              <a:rPr lang="en-GB" i="0" baseline="0" dirty="0"/>
              <a:t> des T-shirts et </a:t>
            </a:r>
            <a:r>
              <a:rPr lang="en-GB" b="1" i="0" baseline="0" dirty="0"/>
              <a:t>nous </a:t>
            </a:r>
            <a:r>
              <a:rPr lang="en-GB" i="0" baseline="0" dirty="0" err="1"/>
              <a:t>avons</a:t>
            </a:r>
            <a:r>
              <a:rPr lang="en-GB" i="0" baseline="0" dirty="0"/>
              <a:t> des chemises. </a:t>
            </a:r>
            <a:r>
              <a:rPr lang="en-GB" b="1" i="0" baseline="0" dirty="0" err="1"/>
              <a:t>Vous</a:t>
            </a:r>
            <a:r>
              <a:rPr lang="en-GB" b="1" i="0" baseline="0" dirty="0"/>
              <a:t> </a:t>
            </a:r>
            <a:r>
              <a:rPr lang="en-GB" i="0" baseline="0" dirty="0" err="1"/>
              <a:t>avez</a:t>
            </a:r>
            <a:r>
              <a:rPr lang="en-GB" i="0" baseline="0" dirty="0"/>
              <a:t> </a:t>
            </a:r>
            <a:r>
              <a:rPr lang="en-GB" i="0" baseline="0" dirty="0" err="1"/>
              <a:t>une</a:t>
            </a:r>
            <a:r>
              <a:rPr lang="en-GB" i="0" baseline="0" dirty="0"/>
              <a:t> </a:t>
            </a:r>
            <a:r>
              <a:rPr lang="en-GB" sz="1200" b="0" i="0" u="none" strike="noStrike" cap="none" dirty="0" err="1">
                <a:solidFill>
                  <a:schemeClr val="dk1"/>
                </a:solidFill>
                <a:effectLst/>
                <a:latin typeface="Calibri"/>
                <a:ea typeface="Calibri"/>
                <a:cs typeface="Calibri"/>
                <a:sym typeface="Calibri"/>
              </a:rPr>
              <a:t>télé</a:t>
            </a:r>
            <a:r>
              <a:rPr lang="en-GB" sz="1200" b="0" i="0" u="none" strike="noStrike" cap="none" dirty="0">
                <a:solidFill>
                  <a:schemeClr val="dk1"/>
                </a:solidFill>
                <a:effectLst/>
                <a:latin typeface="Calibri"/>
                <a:ea typeface="Calibri"/>
                <a:cs typeface="Calibri"/>
                <a:sym typeface="Calibri"/>
              </a:rPr>
              <a:t> </a:t>
            </a:r>
            <a:r>
              <a:rPr lang="en-GB" i="0" baseline="0" dirty="0"/>
              <a:t>et </a:t>
            </a:r>
            <a:r>
              <a:rPr lang="en-GB" b="1" i="0" baseline="0" dirty="0"/>
              <a:t>nous </a:t>
            </a:r>
            <a:r>
              <a:rPr lang="en-GB" i="0" baseline="0" dirty="0" err="1"/>
              <a:t>avons</a:t>
            </a:r>
            <a:r>
              <a:rPr lang="en-GB" i="0" baseline="0" dirty="0"/>
              <a:t> un </a:t>
            </a:r>
            <a:r>
              <a:rPr lang="en-GB" i="0" baseline="0" dirty="0" err="1"/>
              <a:t>ordinateur</a:t>
            </a:r>
            <a:r>
              <a:rPr lang="en-GB" i="0" baseline="0" dirty="0"/>
              <a:t>. </a:t>
            </a:r>
            <a:r>
              <a:rPr lang="en-GB" b="1" i="0" baseline="0" dirty="0" err="1"/>
              <a:t>Vous</a:t>
            </a:r>
            <a:r>
              <a:rPr lang="en-GB" b="1" i="0" baseline="0" dirty="0"/>
              <a:t> </a:t>
            </a:r>
            <a:r>
              <a:rPr lang="en-GB" i="0" baseline="0" dirty="0" err="1"/>
              <a:t>avez</a:t>
            </a:r>
            <a:r>
              <a:rPr lang="en-GB" i="0" baseline="0" dirty="0"/>
              <a:t> </a:t>
            </a:r>
            <a:r>
              <a:rPr lang="en-GB" i="0" baseline="0" dirty="0" err="1"/>
              <a:t>deux</a:t>
            </a:r>
            <a:r>
              <a:rPr lang="en-GB" i="0" baseline="0" dirty="0"/>
              <a:t> </a:t>
            </a:r>
            <a:r>
              <a:rPr lang="en-GB" i="0" baseline="0" dirty="0" err="1"/>
              <a:t>ordinateurs</a:t>
            </a:r>
            <a:r>
              <a:rPr lang="en-GB" i="0" baseline="0" dirty="0"/>
              <a:t> </a:t>
            </a:r>
            <a:r>
              <a:rPr lang="en-GB" i="0" baseline="0" dirty="0" err="1"/>
              <a:t>mais</a:t>
            </a:r>
            <a:r>
              <a:rPr lang="en-GB" i="0" baseline="0" dirty="0"/>
              <a:t> </a:t>
            </a:r>
            <a:r>
              <a:rPr lang="en-GB" b="1" i="0" baseline="0" dirty="0"/>
              <a:t>nous </a:t>
            </a:r>
            <a:r>
              <a:rPr lang="en-GB" i="0" baseline="0" dirty="0" err="1"/>
              <a:t>avons</a:t>
            </a:r>
            <a:r>
              <a:rPr lang="en-GB" i="0" baseline="0" dirty="0"/>
              <a:t> un </a:t>
            </a:r>
            <a:r>
              <a:rPr lang="en-GB" i="0" baseline="0" dirty="0" err="1"/>
              <a:t>chien</a:t>
            </a:r>
            <a:r>
              <a:rPr lang="en-GB" i="0" baseline="0" dirty="0"/>
              <a:t>!</a:t>
            </a:r>
            <a:endParaRPr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extLst>
      <p:ext uri="{BB962C8B-B14F-4D97-AF65-F5344CB8AC3E}">
        <p14:creationId xmlns:p14="http://schemas.microsoft.com/office/powerpoint/2010/main" val="318890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In this spoken activity,</a:t>
            </a:r>
            <a:r>
              <a:rPr lang="en-GB" baseline="0" dirty="0"/>
              <a:t> students work in pairs to decide whether sentences are written in the first or second person plural.</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Before beginning the activity, the teacher may wish to:</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baseline="0" dirty="0"/>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b="1" baseline="0" dirty="0"/>
              <a:t>revise use of </a:t>
            </a:r>
            <a:r>
              <a:rPr lang="en-GB" b="1" i="1" baseline="0" dirty="0"/>
              <a:t>un/</a:t>
            </a:r>
            <a:r>
              <a:rPr lang="en-GB" b="1" i="1" baseline="0" dirty="0" err="1"/>
              <a:t>une</a:t>
            </a:r>
            <a:r>
              <a:rPr lang="en-GB" b="1" i="1" baseline="0" dirty="0"/>
              <a:t> </a:t>
            </a:r>
            <a:r>
              <a:rPr lang="en-GB" b="1" baseline="0" dirty="0"/>
              <a:t>and </a:t>
            </a:r>
            <a:r>
              <a:rPr lang="en-GB" b="1" i="1" baseline="0" dirty="0"/>
              <a:t>des, </a:t>
            </a:r>
            <a:r>
              <a:rPr lang="en-GB" b="1" i="0" baseline="0" dirty="0"/>
              <a:t>ensuring students know when to use each here;</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b="1" baseline="0" dirty="0"/>
              <a:t>remind students to be aware of liaison use. A mixture of definite and indefinite articles are included here so students have to think about whether a liaison is required or not.</a:t>
            </a:r>
            <a:endParaRPr lang="en-GB"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1/ </a:t>
            </a:r>
            <a:r>
              <a:rPr lang="en-GB" baseline="0" dirty="0"/>
              <a:t>Teacher distributes </a:t>
            </a:r>
            <a:r>
              <a:rPr lang="en-GB" b="1" baseline="0" dirty="0"/>
              <a:t>2.1.3 grammar practice role cards</a:t>
            </a:r>
            <a:r>
              <a:rPr lang="en-GB" b="0" baseline="0" dirty="0"/>
              <a:t>, found on the portal alongside this sequence, among</a:t>
            </a:r>
            <a:r>
              <a:rPr lang="en-GB" baseline="0" dirty="0"/>
              <a:t> students.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2/ Student </a:t>
            </a:r>
            <a:r>
              <a:rPr lang="en-GB" b="1" baseline="0" dirty="0"/>
              <a:t>A</a:t>
            </a:r>
            <a:r>
              <a:rPr lang="en-GB" b="0" baseline="0" dirty="0"/>
              <a:t> reads the sentences on their card, omitting the pronoun in brackets.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3/ Student</a:t>
            </a:r>
            <a:r>
              <a:rPr lang="en-GB" b="1" baseline="0" dirty="0"/>
              <a:t> B</a:t>
            </a:r>
            <a:r>
              <a:rPr lang="en-GB" b="0" baseline="0" dirty="0"/>
              <a:t> writes </a:t>
            </a:r>
            <a:r>
              <a:rPr lang="en-GB" b="0" i="1" baseline="0" dirty="0"/>
              <a:t>nous </a:t>
            </a:r>
            <a:r>
              <a:rPr lang="en-GB" b="0" i="0" baseline="0" dirty="0"/>
              <a:t>or </a:t>
            </a:r>
            <a:r>
              <a:rPr lang="en-GB" b="0" i="1" baseline="0" dirty="0" err="1"/>
              <a:t>vous</a:t>
            </a:r>
            <a:r>
              <a:rPr lang="en-GB" b="0" i="0" baseline="0" dirty="0"/>
              <a:t> in their workbooks.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a:t>4/ Answers revealed on clicks.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a:t>5/ Teacher says each sentence again. Students repeat.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a:t>6/ (</a:t>
            </a:r>
            <a:r>
              <a:rPr lang="en-GB" b="1" i="0" baseline="0" dirty="0"/>
              <a:t>Optional writing </a:t>
            </a:r>
            <a:r>
              <a:rPr lang="en-GB" b="0" i="0" baseline="0" dirty="0"/>
              <a:t>activity) Both students </a:t>
            </a:r>
            <a:r>
              <a:rPr lang="en-GB" b="1" i="0" baseline="0" dirty="0"/>
              <a:t>write </a:t>
            </a:r>
            <a:r>
              <a:rPr lang="en-GB" b="0" i="0" baseline="0" dirty="0"/>
              <a:t>two sentences, one beginning with </a:t>
            </a:r>
            <a:r>
              <a:rPr lang="en-GB" b="0" i="1" baseline="0" dirty="0"/>
              <a:t>nous</a:t>
            </a:r>
            <a:r>
              <a:rPr lang="en-GB" b="0" i="0" baseline="0" dirty="0"/>
              <a:t> and the other with </a:t>
            </a:r>
            <a:r>
              <a:rPr lang="en-GB" b="0" i="1" baseline="0" dirty="0" err="1"/>
              <a:t>vous</a:t>
            </a:r>
            <a:r>
              <a:rPr lang="en-GB" b="0" i="0" baseline="0" dirty="0"/>
              <a:t>, summarising who has what.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a:t>Transcript (student A)</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a:t>[Nous] </a:t>
            </a:r>
            <a:r>
              <a:rPr lang="en-GB" b="0" i="0" baseline="0" dirty="0" err="1"/>
              <a:t>avons</a:t>
            </a:r>
            <a:r>
              <a:rPr lang="en-GB" b="0" i="0" baseline="0" dirty="0"/>
              <a:t> </a:t>
            </a:r>
            <a:r>
              <a:rPr lang="en-GB" b="0" i="0" baseline="0" dirty="0" err="1"/>
              <a:t>une</a:t>
            </a:r>
            <a:r>
              <a:rPr lang="en-GB" b="0" i="0" baseline="0" dirty="0"/>
              <a:t> </a:t>
            </a:r>
            <a:r>
              <a:rPr lang="en-GB" b="0" i="0" baseline="0" dirty="0" err="1"/>
              <a:t>t</a:t>
            </a:r>
            <a:r>
              <a:rPr lang="en-GB" sz="1200" b="0" i="0" u="none" strike="noStrike" cap="none" dirty="0" err="1">
                <a:solidFill>
                  <a:schemeClr val="dk1"/>
                </a:solidFill>
                <a:effectLst/>
                <a:latin typeface="Calibri"/>
                <a:ea typeface="Calibri"/>
                <a:cs typeface="Calibri"/>
                <a:sym typeface="Calibri"/>
              </a:rPr>
              <a:t>élé</a:t>
            </a:r>
            <a:r>
              <a:rPr lang="en-GB" sz="1200" b="0" i="0" u="none" strike="noStrike" cap="none" dirty="0">
                <a:solidFill>
                  <a:schemeClr val="dk1"/>
                </a:solidFill>
                <a:effectLst/>
                <a:latin typeface="Calibri"/>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baseline="0" dirty="0">
                <a:solidFill>
                  <a:schemeClr val="dk1"/>
                </a:solidFill>
                <a:effectLst/>
                <a:latin typeface="Calibri"/>
                <a:cs typeface="Calibri"/>
                <a:sym typeface="Calibri"/>
              </a:rPr>
              <a:t>[Nous] </a:t>
            </a:r>
            <a:r>
              <a:rPr lang="en-GB" sz="1200" b="0" i="0" u="none" strike="noStrike" cap="none" baseline="0" dirty="0" err="1">
                <a:solidFill>
                  <a:schemeClr val="dk1"/>
                </a:solidFill>
                <a:effectLst/>
                <a:latin typeface="Calibri"/>
                <a:cs typeface="Calibri"/>
                <a:sym typeface="Calibri"/>
              </a:rPr>
              <a:t>avons</a:t>
            </a:r>
            <a:r>
              <a:rPr lang="en-GB" sz="1200" b="0" i="0" u="none" strike="noStrike" cap="none" baseline="0" dirty="0">
                <a:solidFill>
                  <a:schemeClr val="dk1"/>
                </a:solidFill>
                <a:effectLst/>
                <a:latin typeface="Calibri"/>
                <a:cs typeface="Calibri"/>
                <a:sym typeface="Calibri"/>
              </a:rPr>
              <a:t> des portables.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baseline="0" dirty="0">
                <a:solidFill>
                  <a:schemeClr val="dk1"/>
                </a:solidFill>
                <a:effectLst/>
                <a:latin typeface="Calibri"/>
                <a:cs typeface="Calibri"/>
                <a:sym typeface="Calibri"/>
              </a:rPr>
              <a:t>[</a:t>
            </a:r>
            <a:r>
              <a:rPr lang="en-GB" sz="1200" b="0" i="0" u="none" strike="noStrike" cap="none" baseline="0" dirty="0" err="1">
                <a:solidFill>
                  <a:schemeClr val="dk1"/>
                </a:solidFill>
                <a:effectLst/>
                <a:latin typeface="Calibri"/>
                <a:cs typeface="Calibri"/>
                <a:sym typeface="Calibri"/>
              </a:rPr>
              <a:t>Vous</a:t>
            </a:r>
            <a:r>
              <a:rPr lang="en-GB" sz="1200" b="0" i="0" u="none" strike="noStrike" cap="none" baseline="0" dirty="0">
                <a:solidFill>
                  <a:schemeClr val="dk1"/>
                </a:solidFill>
                <a:effectLst/>
                <a:latin typeface="Calibri"/>
                <a:cs typeface="Calibri"/>
                <a:sym typeface="Calibri"/>
              </a:rPr>
              <a:t>] </a:t>
            </a:r>
            <a:r>
              <a:rPr lang="en-GB" sz="1200" b="0" i="0" u="none" strike="noStrike" cap="none" baseline="0" dirty="0" err="1">
                <a:solidFill>
                  <a:schemeClr val="dk1"/>
                </a:solidFill>
                <a:effectLst/>
                <a:latin typeface="Calibri"/>
                <a:cs typeface="Calibri"/>
                <a:sym typeface="Calibri"/>
              </a:rPr>
              <a:t>avez</a:t>
            </a:r>
            <a:r>
              <a:rPr lang="en-GB" sz="1200" b="0" i="0" u="none" strike="noStrike" cap="none" baseline="0" dirty="0">
                <a:solidFill>
                  <a:schemeClr val="dk1"/>
                </a:solidFill>
                <a:effectLst/>
                <a:latin typeface="Calibri"/>
                <a:cs typeface="Calibri"/>
                <a:sym typeface="Calibri"/>
              </a:rPr>
              <a:t> des radios.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baseline="0" dirty="0">
                <a:solidFill>
                  <a:schemeClr val="dk1"/>
                </a:solidFill>
                <a:effectLst/>
                <a:latin typeface="Calibri"/>
                <a:cs typeface="Calibri"/>
                <a:sym typeface="Calibri"/>
              </a:rPr>
              <a:t>[Nous] </a:t>
            </a:r>
            <a:r>
              <a:rPr lang="en-GB" sz="1200" b="0" i="0" u="none" strike="noStrike" cap="none" baseline="0" dirty="0" err="1">
                <a:solidFill>
                  <a:schemeClr val="dk1"/>
                </a:solidFill>
                <a:effectLst/>
                <a:latin typeface="Calibri"/>
                <a:cs typeface="Calibri"/>
                <a:sym typeface="Calibri"/>
              </a:rPr>
              <a:t>avons</a:t>
            </a:r>
            <a:r>
              <a:rPr lang="en-GB" sz="1200" b="0" i="0" u="none" strike="noStrike" cap="none" baseline="0" dirty="0">
                <a:solidFill>
                  <a:schemeClr val="dk1"/>
                </a:solidFill>
                <a:effectLst/>
                <a:latin typeface="Calibri"/>
                <a:cs typeface="Calibri"/>
                <a:sym typeface="Calibri"/>
              </a:rPr>
              <a:t> un bateau.</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baseline="0" dirty="0">
                <a:solidFill>
                  <a:schemeClr val="dk1"/>
                </a:solidFill>
                <a:effectLst/>
                <a:latin typeface="Calibri"/>
                <a:cs typeface="Calibri"/>
                <a:sym typeface="Calibri"/>
              </a:rPr>
              <a:t>[</a:t>
            </a:r>
            <a:r>
              <a:rPr lang="en-GB" sz="1200" b="0" i="0" u="none" strike="noStrike" cap="none" baseline="0" dirty="0" err="1">
                <a:solidFill>
                  <a:schemeClr val="dk1"/>
                </a:solidFill>
                <a:effectLst/>
                <a:latin typeface="Calibri"/>
                <a:cs typeface="Calibri"/>
                <a:sym typeface="Calibri"/>
              </a:rPr>
              <a:t>Vous</a:t>
            </a:r>
            <a:r>
              <a:rPr lang="en-GB" sz="1200" b="0" i="0" u="none" strike="noStrike" cap="none" baseline="0" dirty="0">
                <a:solidFill>
                  <a:schemeClr val="dk1"/>
                </a:solidFill>
                <a:effectLst/>
                <a:latin typeface="Calibri"/>
                <a:cs typeface="Calibri"/>
                <a:sym typeface="Calibri"/>
              </a:rPr>
              <a:t>] </a:t>
            </a:r>
            <a:r>
              <a:rPr lang="en-GB" sz="1200" b="0" i="0" u="none" strike="noStrike" cap="none" baseline="0" dirty="0" err="1">
                <a:solidFill>
                  <a:schemeClr val="dk1"/>
                </a:solidFill>
                <a:effectLst/>
                <a:latin typeface="Calibri"/>
                <a:cs typeface="Calibri"/>
                <a:sym typeface="Calibri"/>
              </a:rPr>
              <a:t>avez</a:t>
            </a:r>
            <a:r>
              <a:rPr lang="en-GB" sz="1200" b="0" i="0" u="none" strike="noStrike" cap="none" baseline="0" dirty="0">
                <a:solidFill>
                  <a:schemeClr val="dk1"/>
                </a:solidFill>
                <a:effectLst/>
                <a:latin typeface="Calibri"/>
                <a:cs typeface="Calibri"/>
                <a:sym typeface="Calibri"/>
              </a:rPr>
              <a:t> </a:t>
            </a:r>
            <a:r>
              <a:rPr lang="en-GB" sz="1200" b="0" i="0" u="none" strike="noStrike" cap="none" baseline="0" dirty="0" err="1">
                <a:solidFill>
                  <a:schemeClr val="dk1"/>
                </a:solidFill>
                <a:effectLst/>
                <a:latin typeface="Calibri"/>
                <a:cs typeface="Calibri"/>
                <a:sym typeface="Calibri"/>
              </a:rPr>
              <a:t>une</a:t>
            </a:r>
            <a:r>
              <a:rPr lang="en-GB" sz="1200" b="0" i="0" u="none" strike="noStrike" cap="none" baseline="0" dirty="0">
                <a:solidFill>
                  <a:schemeClr val="dk1"/>
                </a:solidFill>
                <a:effectLst/>
                <a:latin typeface="Calibri"/>
                <a:cs typeface="Calibri"/>
                <a:sym typeface="Calibri"/>
              </a:rPr>
              <a:t> </a:t>
            </a:r>
            <a:r>
              <a:rPr lang="en-GB" sz="1200" b="0" i="0" u="none" strike="noStrike" cap="none" baseline="0" dirty="0" err="1">
                <a:solidFill>
                  <a:schemeClr val="dk1"/>
                </a:solidFill>
                <a:effectLst/>
                <a:latin typeface="Calibri"/>
                <a:cs typeface="Calibri"/>
                <a:sym typeface="Calibri"/>
              </a:rPr>
              <a:t>voiture</a:t>
            </a:r>
            <a:r>
              <a:rPr lang="en-GB" sz="1200" b="0" i="0" u="none" strike="noStrike" cap="none" baseline="0" dirty="0">
                <a:solidFill>
                  <a:schemeClr val="dk1"/>
                </a:solidFill>
                <a:effectLst/>
                <a:latin typeface="Calibri"/>
                <a:cs typeface="Calibri"/>
                <a:sym typeface="Calibri"/>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baseline="0" dirty="0">
                <a:solidFill>
                  <a:schemeClr val="dk1"/>
                </a:solidFill>
                <a:effectLst/>
                <a:latin typeface="Calibri"/>
                <a:cs typeface="Calibri"/>
                <a:sym typeface="Calibri"/>
              </a:rPr>
              <a:t>[Nous] </a:t>
            </a:r>
            <a:r>
              <a:rPr lang="en-GB" sz="1200" b="0" i="0" u="none" strike="noStrike" cap="none" baseline="0" dirty="0" err="1">
                <a:solidFill>
                  <a:schemeClr val="dk1"/>
                </a:solidFill>
                <a:effectLst/>
                <a:latin typeface="Calibri"/>
                <a:cs typeface="Calibri"/>
                <a:sym typeface="Calibri"/>
              </a:rPr>
              <a:t>avons</a:t>
            </a:r>
            <a:r>
              <a:rPr lang="en-GB" sz="1200" b="0" i="0" u="none" strike="noStrike" cap="none" baseline="0" dirty="0">
                <a:solidFill>
                  <a:schemeClr val="dk1"/>
                </a:solidFill>
                <a:effectLst/>
                <a:latin typeface="Calibri"/>
                <a:cs typeface="Calibri"/>
                <a:sym typeface="Calibri"/>
              </a:rPr>
              <a:t> des livres.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aseline="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extLst>
      <p:ext uri="{BB962C8B-B14F-4D97-AF65-F5344CB8AC3E}">
        <p14:creationId xmlns:p14="http://schemas.microsoft.com/office/powerpoint/2010/main" val="3841620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1/ </a:t>
            </a:r>
            <a:r>
              <a:rPr lang="en-GB" baseline="0" dirty="0"/>
              <a:t>Student </a:t>
            </a:r>
            <a:r>
              <a:rPr lang="en-GB" b="1" baseline="0" dirty="0"/>
              <a:t>A</a:t>
            </a:r>
            <a:r>
              <a:rPr lang="en-GB" b="0" baseline="0" dirty="0"/>
              <a:t> reads the sentences on their card, omitting the pronoun in brackets.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2/ Student</a:t>
            </a:r>
            <a:r>
              <a:rPr lang="en-GB" b="1" baseline="0" dirty="0"/>
              <a:t> B</a:t>
            </a:r>
            <a:r>
              <a:rPr lang="en-GB" b="0" baseline="0" dirty="0"/>
              <a:t> writes </a:t>
            </a:r>
            <a:r>
              <a:rPr lang="en-GB" b="0" i="1" baseline="0" dirty="0"/>
              <a:t>nous </a:t>
            </a:r>
            <a:r>
              <a:rPr lang="en-GB" b="0" i="0" baseline="0" dirty="0"/>
              <a:t>or </a:t>
            </a:r>
            <a:r>
              <a:rPr lang="en-GB" b="0" i="1" baseline="0" dirty="0" err="1"/>
              <a:t>vous</a:t>
            </a:r>
            <a:r>
              <a:rPr lang="en-GB" b="0" i="0" baseline="0" dirty="0"/>
              <a:t> in their workbooks.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a:t>3/ Answers revealed on clicks.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a:t>4/ Teacher says each sentence again. Students repeat.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a:t>5/ (</a:t>
            </a:r>
            <a:r>
              <a:rPr lang="en-GB" b="1" i="0" baseline="0" dirty="0"/>
              <a:t>Optional writing </a:t>
            </a:r>
            <a:r>
              <a:rPr lang="en-GB" b="0" i="0" baseline="0" dirty="0"/>
              <a:t>activity) Both students </a:t>
            </a:r>
            <a:r>
              <a:rPr lang="en-GB" b="1" i="0" baseline="0" dirty="0"/>
              <a:t>write </a:t>
            </a:r>
            <a:r>
              <a:rPr lang="en-GB" b="0" i="0" baseline="0" dirty="0"/>
              <a:t>two sentences, one beginning with </a:t>
            </a:r>
            <a:r>
              <a:rPr lang="en-GB" b="0" i="1" baseline="0" dirty="0"/>
              <a:t>nous</a:t>
            </a:r>
            <a:r>
              <a:rPr lang="en-GB" b="0" i="0" baseline="0" dirty="0"/>
              <a:t> and the other with </a:t>
            </a:r>
            <a:r>
              <a:rPr lang="en-GB" b="0" i="1" baseline="0" dirty="0" err="1"/>
              <a:t>vous</a:t>
            </a:r>
            <a:r>
              <a:rPr lang="en-GB" b="0" i="0" baseline="0" dirty="0"/>
              <a:t>, summarising who has what.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a:t>Transcript (student B)</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a:t>[Nous] </a:t>
            </a:r>
            <a:r>
              <a:rPr lang="en-GB" b="0" i="0" baseline="0" dirty="0" err="1"/>
              <a:t>avons</a:t>
            </a:r>
            <a:r>
              <a:rPr lang="en-GB" b="0" i="0" baseline="0" dirty="0"/>
              <a:t> </a:t>
            </a:r>
            <a:r>
              <a:rPr lang="en-GB" b="0" i="0" baseline="0" dirty="0" err="1"/>
              <a:t>une</a:t>
            </a:r>
            <a:r>
              <a:rPr lang="en-GB" b="0" i="0" baseline="0" dirty="0"/>
              <a:t> </a:t>
            </a:r>
            <a:r>
              <a:rPr lang="en-GB" b="0" i="0" baseline="0" dirty="0" err="1"/>
              <a:t>t</a:t>
            </a:r>
            <a:r>
              <a:rPr lang="en-GB" sz="1200" b="0" i="0" u="none" strike="noStrike" cap="none" dirty="0" err="1">
                <a:solidFill>
                  <a:schemeClr val="dk1"/>
                </a:solidFill>
                <a:effectLst/>
                <a:latin typeface="Calibri"/>
                <a:ea typeface="Calibri"/>
                <a:cs typeface="Calibri"/>
                <a:sym typeface="Calibri"/>
              </a:rPr>
              <a:t>élé</a:t>
            </a:r>
            <a:r>
              <a:rPr lang="en-GB" sz="1200" b="0" i="0" u="none" strike="noStrike" cap="none" dirty="0">
                <a:solidFill>
                  <a:schemeClr val="dk1"/>
                </a:solidFill>
                <a:effectLst/>
                <a:latin typeface="Calibri"/>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baseline="0" dirty="0">
                <a:solidFill>
                  <a:schemeClr val="dk1"/>
                </a:solidFill>
                <a:effectLst/>
                <a:latin typeface="Calibri"/>
                <a:cs typeface="Calibri"/>
                <a:sym typeface="Calibri"/>
              </a:rPr>
              <a:t>[</a:t>
            </a:r>
            <a:r>
              <a:rPr lang="en-GB" sz="1200" b="0" i="0" u="none" strike="noStrike" cap="none" baseline="0" dirty="0" err="1">
                <a:solidFill>
                  <a:schemeClr val="dk1"/>
                </a:solidFill>
                <a:effectLst/>
                <a:latin typeface="Calibri"/>
                <a:cs typeface="Calibri"/>
                <a:sym typeface="Calibri"/>
              </a:rPr>
              <a:t>Vous</a:t>
            </a:r>
            <a:r>
              <a:rPr lang="en-GB" sz="1200" b="0" i="0" u="none" strike="noStrike" cap="none" baseline="0" dirty="0">
                <a:solidFill>
                  <a:schemeClr val="dk1"/>
                </a:solidFill>
                <a:effectLst/>
                <a:latin typeface="Calibri"/>
                <a:cs typeface="Calibri"/>
                <a:sym typeface="Calibri"/>
              </a:rPr>
              <a:t>] </a:t>
            </a:r>
            <a:r>
              <a:rPr lang="en-GB" sz="1200" b="0" i="0" u="none" strike="noStrike" cap="none" baseline="0" dirty="0" err="1">
                <a:solidFill>
                  <a:schemeClr val="dk1"/>
                </a:solidFill>
                <a:effectLst/>
                <a:latin typeface="Calibri"/>
                <a:cs typeface="Calibri"/>
                <a:sym typeface="Calibri"/>
              </a:rPr>
              <a:t>avez</a:t>
            </a:r>
            <a:r>
              <a:rPr lang="en-GB" sz="1200" b="0" i="0" u="none" strike="noStrike" cap="none" baseline="0" dirty="0">
                <a:solidFill>
                  <a:schemeClr val="dk1"/>
                </a:solidFill>
                <a:effectLst/>
                <a:latin typeface="Calibri"/>
                <a:cs typeface="Calibri"/>
                <a:sym typeface="Calibri"/>
              </a:rPr>
              <a:t> des portables.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baseline="0" dirty="0">
                <a:solidFill>
                  <a:schemeClr val="dk1"/>
                </a:solidFill>
                <a:effectLst/>
                <a:latin typeface="Calibri"/>
                <a:cs typeface="Calibri"/>
                <a:sym typeface="Calibri"/>
              </a:rPr>
              <a:t>[Nous] </a:t>
            </a:r>
            <a:r>
              <a:rPr lang="en-GB" sz="1200" b="0" i="0" u="none" strike="noStrike" cap="none" baseline="0" dirty="0" err="1">
                <a:solidFill>
                  <a:schemeClr val="dk1"/>
                </a:solidFill>
                <a:effectLst/>
                <a:latin typeface="Calibri"/>
                <a:cs typeface="Calibri"/>
                <a:sym typeface="Calibri"/>
              </a:rPr>
              <a:t>avons</a:t>
            </a:r>
            <a:r>
              <a:rPr lang="en-GB" sz="1200" b="0" i="0" u="none" strike="noStrike" cap="none" baseline="0" dirty="0">
                <a:solidFill>
                  <a:schemeClr val="dk1"/>
                </a:solidFill>
                <a:effectLst/>
                <a:latin typeface="Calibri"/>
                <a:cs typeface="Calibri"/>
                <a:sym typeface="Calibri"/>
              </a:rPr>
              <a:t> des radios.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baseline="0" dirty="0">
                <a:solidFill>
                  <a:schemeClr val="dk1"/>
                </a:solidFill>
                <a:effectLst/>
                <a:latin typeface="Calibri"/>
                <a:cs typeface="Calibri"/>
                <a:sym typeface="Calibri"/>
              </a:rPr>
              <a:t>[</a:t>
            </a:r>
            <a:r>
              <a:rPr lang="en-GB" sz="1200" b="0" i="0" u="none" strike="noStrike" cap="none" baseline="0" dirty="0" err="1">
                <a:solidFill>
                  <a:schemeClr val="dk1"/>
                </a:solidFill>
                <a:effectLst/>
                <a:latin typeface="Calibri"/>
                <a:cs typeface="Calibri"/>
                <a:sym typeface="Calibri"/>
              </a:rPr>
              <a:t>Vous</a:t>
            </a:r>
            <a:r>
              <a:rPr lang="en-GB" sz="1200" b="0" i="0" u="none" strike="noStrike" cap="none" baseline="0" dirty="0">
                <a:solidFill>
                  <a:schemeClr val="dk1"/>
                </a:solidFill>
                <a:effectLst/>
                <a:latin typeface="Calibri"/>
                <a:cs typeface="Calibri"/>
                <a:sym typeface="Calibri"/>
              </a:rPr>
              <a:t>] </a:t>
            </a:r>
            <a:r>
              <a:rPr lang="en-GB" sz="1200" b="0" i="0" u="none" strike="noStrike" cap="none" baseline="0" dirty="0" err="1">
                <a:solidFill>
                  <a:schemeClr val="dk1"/>
                </a:solidFill>
                <a:effectLst/>
                <a:latin typeface="Calibri"/>
                <a:cs typeface="Calibri"/>
                <a:sym typeface="Calibri"/>
              </a:rPr>
              <a:t>avez</a:t>
            </a:r>
            <a:r>
              <a:rPr lang="en-GB" sz="1200" b="0" i="0" u="none" strike="noStrike" cap="none" baseline="0" dirty="0">
                <a:solidFill>
                  <a:schemeClr val="dk1"/>
                </a:solidFill>
                <a:effectLst/>
                <a:latin typeface="Calibri"/>
                <a:cs typeface="Calibri"/>
                <a:sym typeface="Calibri"/>
              </a:rPr>
              <a:t> un bateau.</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baseline="0" dirty="0">
                <a:solidFill>
                  <a:schemeClr val="dk1"/>
                </a:solidFill>
                <a:effectLst/>
                <a:latin typeface="Calibri"/>
                <a:cs typeface="Calibri"/>
                <a:sym typeface="Calibri"/>
              </a:rPr>
              <a:t>[Nous] </a:t>
            </a:r>
            <a:r>
              <a:rPr lang="en-GB" sz="1200" b="0" i="0" u="none" strike="noStrike" cap="none" baseline="0" dirty="0" err="1">
                <a:solidFill>
                  <a:schemeClr val="dk1"/>
                </a:solidFill>
                <a:effectLst/>
                <a:latin typeface="Calibri"/>
                <a:cs typeface="Calibri"/>
                <a:sym typeface="Calibri"/>
              </a:rPr>
              <a:t>avons</a:t>
            </a:r>
            <a:r>
              <a:rPr lang="en-GB" sz="1200" b="0" i="0" u="none" strike="noStrike" cap="none" baseline="0" dirty="0">
                <a:solidFill>
                  <a:schemeClr val="dk1"/>
                </a:solidFill>
                <a:effectLst/>
                <a:latin typeface="Calibri"/>
                <a:cs typeface="Calibri"/>
                <a:sym typeface="Calibri"/>
              </a:rPr>
              <a:t> </a:t>
            </a:r>
            <a:r>
              <a:rPr lang="en-GB" sz="1200" b="0" i="0" u="none" strike="noStrike" cap="none" baseline="0" dirty="0" err="1">
                <a:solidFill>
                  <a:schemeClr val="dk1"/>
                </a:solidFill>
                <a:effectLst/>
                <a:latin typeface="Calibri"/>
                <a:cs typeface="Calibri"/>
                <a:sym typeface="Calibri"/>
              </a:rPr>
              <a:t>une</a:t>
            </a:r>
            <a:r>
              <a:rPr lang="en-GB" sz="1200" b="0" i="0" u="none" strike="noStrike" cap="none" baseline="0" dirty="0">
                <a:solidFill>
                  <a:schemeClr val="dk1"/>
                </a:solidFill>
                <a:effectLst/>
                <a:latin typeface="Calibri"/>
                <a:cs typeface="Calibri"/>
                <a:sym typeface="Calibri"/>
              </a:rPr>
              <a:t> </a:t>
            </a:r>
            <a:r>
              <a:rPr lang="en-GB" sz="1200" b="0" i="0" u="none" strike="noStrike" cap="none" baseline="0" dirty="0" err="1">
                <a:solidFill>
                  <a:schemeClr val="dk1"/>
                </a:solidFill>
                <a:effectLst/>
                <a:latin typeface="Calibri"/>
                <a:cs typeface="Calibri"/>
                <a:sym typeface="Calibri"/>
              </a:rPr>
              <a:t>voiture</a:t>
            </a:r>
            <a:r>
              <a:rPr lang="en-GB" sz="1200" b="0" i="0" u="none" strike="noStrike" cap="none" baseline="0" dirty="0">
                <a:solidFill>
                  <a:schemeClr val="dk1"/>
                </a:solidFill>
                <a:effectLst/>
                <a:latin typeface="Calibri"/>
                <a:cs typeface="Calibri"/>
                <a:sym typeface="Calibri"/>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baseline="0" dirty="0">
                <a:solidFill>
                  <a:schemeClr val="dk1"/>
                </a:solidFill>
                <a:effectLst/>
                <a:latin typeface="Calibri"/>
                <a:cs typeface="Calibri"/>
                <a:sym typeface="Calibri"/>
              </a:rPr>
              <a:t>[Nous] </a:t>
            </a:r>
            <a:r>
              <a:rPr lang="en-GB" sz="1200" b="0" i="0" u="none" strike="noStrike" cap="none" baseline="0" dirty="0" err="1">
                <a:solidFill>
                  <a:schemeClr val="dk1"/>
                </a:solidFill>
                <a:effectLst/>
                <a:latin typeface="Calibri"/>
                <a:cs typeface="Calibri"/>
                <a:sym typeface="Calibri"/>
              </a:rPr>
              <a:t>avons</a:t>
            </a:r>
            <a:r>
              <a:rPr lang="en-GB" sz="1200" b="0" i="0" u="none" strike="noStrike" cap="none" baseline="0" dirty="0">
                <a:solidFill>
                  <a:schemeClr val="dk1"/>
                </a:solidFill>
                <a:effectLst/>
                <a:latin typeface="Calibri"/>
                <a:cs typeface="Calibri"/>
                <a:sym typeface="Calibri"/>
              </a:rPr>
              <a:t> des livres.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aseline="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a:p>
        </p:txBody>
      </p:sp>
    </p:spTree>
    <p:extLst>
      <p:ext uri="{BB962C8B-B14F-4D97-AF65-F5344CB8AC3E}">
        <p14:creationId xmlns:p14="http://schemas.microsoft.com/office/powerpoint/2010/main" val="3335227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Students have had</a:t>
            </a:r>
            <a:r>
              <a:rPr lang="en-GB" baseline="0" dirty="0"/>
              <a:t> a lot of practice with pronouns </a:t>
            </a:r>
            <a:r>
              <a:rPr lang="en-GB" i="1" baseline="0" dirty="0" err="1"/>
              <a:t>ils</a:t>
            </a:r>
            <a:r>
              <a:rPr lang="en-GB" i="0" baseline="0" dirty="0"/>
              <a:t> and </a:t>
            </a:r>
            <a:r>
              <a:rPr lang="en-GB" i="1" baseline="0" dirty="0" err="1"/>
              <a:t>elles</a:t>
            </a:r>
            <a:r>
              <a:rPr lang="en-GB" i="1" baseline="0" dirty="0"/>
              <a:t> </a:t>
            </a:r>
            <a:r>
              <a:rPr lang="en-GB" i="0" baseline="0" dirty="0"/>
              <a:t>in previous weeks, so they are presented together here. Teacher to remind students of the meaning of the pronouns. Teacher to highlight that groups of named people (e.g. </a:t>
            </a:r>
            <a:r>
              <a:rPr lang="en-GB" sz="1200" dirty="0">
                <a:solidFill>
                  <a:schemeClr val="accent5">
                    <a:lumMod val="50000"/>
                  </a:schemeClr>
                </a:solidFill>
                <a:latin typeface="Century Gothic" panose="020B0502020202020204" pitchFamily="34" charset="0"/>
              </a:rPr>
              <a:t>Marc and </a:t>
            </a:r>
            <a:r>
              <a:rPr lang="en-GB" sz="1200" dirty="0" err="1">
                <a:solidFill>
                  <a:schemeClr val="accent5">
                    <a:lumMod val="50000"/>
                  </a:schemeClr>
                </a:solidFill>
                <a:latin typeface="Century Gothic" panose="020B0502020202020204" pitchFamily="34" charset="0"/>
              </a:rPr>
              <a:t>Léa</a:t>
            </a:r>
            <a:r>
              <a:rPr lang="en-GB" sz="1200" dirty="0">
                <a:solidFill>
                  <a:schemeClr val="accent5">
                    <a:lumMod val="50000"/>
                  </a:schemeClr>
                </a:solidFill>
                <a:latin typeface="Century Gothic" panose="020B0502020202020204" pitchFamily="34" charset="0"/>
              </a:rPr>
              <a:t>) also need the 3</a:t>
            </a:r>
            <a:r>
              <a:rPr lang="en-GB" sz="1200" baseline="30000" dirty="0">
                <a:solidFill>
                  <a:schemeClr val="accent5">
                    <a:lumMod val="50000"/>
                  </a:schemeClr>
                </a:solidFill>
                <a:latin typeface="Century Gothic" panose="020B0502020202020204" pitchFamily="34" charset="0"/>
              </a:rPr>
              <a:t>rd</a:t>
            </a:r>
            <a:r>
              <a:rPr lang="en-GB" sz="1200" dirty="0">
                <a:solidFill>
                  <a:schemeClr val="accent5">
                    <a:lumMod val="50000"/>
                  </a:schemeClr>
                </a:solidFill>
                <a:latin typeface="Century Gothic" panose="020B0502020202020204" pitchFamily="34" charset="0"/>
              </a:rPr>
              <a:t> person plural form.</a:t>
            </a:r>
            <a:endParaRPr lang="en-GB" i="0" baseline="0" dirty="0"/>
          </a:p>
          <a:p>
            <a:pPr marL="0" lvl="0" indent="0" algn="l" rtl="0">
              <a:spcBef>
                <a:spcPts val="0"/>
              </a:spcBef>
              <a:spcAft>
                <a:spcPts val="0"/>
              </a:spcAft>
              <a:buNone/>
            </a:pPr>
            <a:endParaRPr lang="en-GB"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0" baseline="0" dirty="0"/>
              <a:t>Teacher to remind students of the meaning of the indefinite plural article </a:t>
            </a:r>
            <a:r>
              <a:rPr lang="en-GB" i="1" baseline="0" dirty="0"/>
              <a:t>des. </a:t>
            </a:r>
            <a:r>
              <a:rPr lang="en-GB" i="0" baseline="0" dirty="0"/>
              <a:t>The examples given illustrate its absence in English. Note the SFC in the plural </a:t>
            </a:r>
            <a:r>
              <a:rPr lang="en-GB" i="1" baseline="0" dirty="0" err="1"/>
              <a:t>chiens</a:t>
            </a:r>
            <a:r>
              <a:rPr lang="en-GB" i="0" baseline="0" dirty="0"/>
              <a:t>.</a:t>
            </a:r>
            <a:endParaRPr lang="en-GB" i="1"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Teacher</a:t>
            </a:r>
            <a:r>
              <a:rPr lang="en-GB" baseline="0" dirty="0"/>
              <a:t> to point out that </a:t>
            </a:r>
            <a:r>
              <a:rPr lang="en-GB" i="1" baseline="0" dirty="0" err="1"/>
              <a:t>avoir</a:t>
            </a:r>
            <a:r>
              <a:rPr lang="en-GB" i="0" baseline="0" dirty="0"/>
              <a:t> is </a:t>
            </a:r>
            <a:r>
              <a:rPr lang="en-GB" b="1" i="0" baseline="0" dirty="0"/>
              <a:t>highly irregular</a:t>
            </a:r>
            <a:r>
              <a:rPr lang="en-GB" b="0" i="0" baseline="0" dirty="0"/>
              <a:t> in French. As with </a:t>
            </a:r>
            <a:r>
              <a:rPr lang="en-GB" sz="1200" i="1" noProof="0" dirty="0" err="1">
                <a:solidFill>
                  <a:srgbClr val="EE6000"/>
                </a:solidFill>
                <a:cs typeface="Calibri" panose="020F0502020204030204" pitchFamily="34" charset="0"/>
              </a:rPr>
              <a:t>être</a:t>
            </a:r>
            <a:r>
              <a:rPr lang="en-GB" sz="1200" i="0" noProof="0" dirty="0">
                <a:solidFill>
                  <a:srgbClr val="EE6000"/>
                </a:solidFill>
                <a:cs typeface="Calibri" panose="020F0502020204030204" pitchFamily="34" charset="0"/>
              </a:rPr>
              <a:t>,</a:t>
            </a:r>
            <a:r>
              <a:rPr lang="en-GB" sz="1200" i="0" baseline="0" noProof="0" dirty="0">
                <a:solidFill>
                  <a:srgbClr val="EE6000"/>
                </a:solidFill>
                <a:cs typeface="Calibri" panose="020F0502020204030204" pitchFamily="34" charset="0"/>
              </a:rPr>
              <a:t> there is a different form for each pronoun.</a:t>
            </a:r>
          </a:p>
          <a:p>
            <a:pPr marL="0" lvl="0" indent="0" algn="l" rtl="0">
              <a:spcBef>
                <a:spcPts val="0"/>
              </a:spcBef>
              <a:spcAft>
                <a:spcPts val="0"/>
              </a:spcAft>
              <a:buNone/>
            </a:pPr>
            <a:endParaRPr lang="en-GB" sz="1200" i="0" baseline="0" noProof="0" dirty="0">
              <a:solidFill>
                <a:srgbClr val="EE6000"/>
              </a:solidFill>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Teacher to draw attention to the pronunciation (SFC on the verb, but not the pronoun). Explain that</a:t>
            </a:r>
            <a:r>
              <a:rPr lang="en-GB" baseline="0" dirty="0"/>
              <a:t> a </a:t>
            </a:r>
            <a:r>
              <a:rPr lang="en-GB" b="1" baseline="0" dirty="0"/>
              <a:t>liaison</a:t>
            </a:r>
            <a:r>
              <a:rPr lang="en-GB" b="0" baseline="0" dirty="0"/>
              <a:t> sometimes occurs when SFCs appear before a vowel, and that this can lead to a change in pronunciation in the consonant (here, like the English ‘z’.) </a:t>
            </a:r>
            <a:r>
              <a:rPr lang="en-GB" baseline="0" dirty="0"/>
              <a:t>Additional pronunciation practice of </a:t>
            </a:r>
            <a:r>
              <a:rPr lang="en-GB" i="1" baseline="0" dirty="0"/>
              <a:t>nous </a:t>
            </a:r>
            <a:r>
              <a:rPr lang="en-GB" i="1" baseline="0" dirty="0" err="1"/>
              <a:t>avons</a:t>
            </a:r>
            <a:r>
              <a:rPr lang="en-GB" i="0" baseline="0" dirty="0"/>
              <a:t> and </a:t>
            </a:r>
            <a:r>
              <a:rPr lang="en-GB" i="1" baseline="0" dirty="0" err="1"/>
              <a:t>vous</a:t>
            </a:r>
            <a:r>
              <a:rPr lang="en-GB" i="1" baseline="0" dirty="0"/>
              <a:t> </a:t>
            </a:r>
            <a:r>
              <a:rPr lang="en-GB" i="1" baseline="0" dirty="0" err="1"/>
              <a:t>avez</a:t>
            </a:r>
            <a:r>
              <a:rPr lang="en-GB" i="1" baseline="0" dirty="0"/>
              <a:t> </a:t>
            </a:r>
            <a:r>
              <a:rPr lang="en-GB" i="0" baseline="0" dirty="0"/>
              <a:t>appears in the slides that follow.</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611015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Listen</a:t>
            </a:r>
            <a:r>
              <a:rPr lang="en-GB" i="0" baseline="0" dirty="0"/>
              <a:t> and repeat.</a:t>
            </a:r>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i="0" baseline="0" dirty="0"/>
              <a:t>Highlight that </a:t>
            </a:r>
            <a:r>
              <a:rPr lang="en-GB" i="1" baseline="0" dirty="0" err="1"/>
              <a:t>ils</a:t>
            </a:r>
            <a:r>
              <a:rPr lang="en-GB" i="1" baseline="0" dirty="0"/>
              <a:t> </a:t>
            </a:r>
            <a:r>
              <a:rPr lang="en-GB" i="1" baseline="0" dirty="0" err="1"/>
              <a:t>ont</a:t>
            </a:r>
            <a:r>
              <a:rPr lang="en-GB" i="1" baseline="0" dirty="0"/>
              <a:t> </a:t>
            </a:r>
            <a:r>
              <a:rPr lang="en-GB" i="0" baseline="0" dirty="0"/>
              <a:t>sounds like one word, rather than two.</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14384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Listen</a:t>
            </a:r>
            <a:r>
              <a:rPr lang="en-GB" i="0" baseline="0" dirty="0"/>
              <a:t> and repeat.</a:t>
            </a:r>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i="0" u="none" baseline="0" dirty="0"/>
              <a:t>Highlight that </a:t>
            </a:r>
            <a:r>
              <a:rPr lang="en-GB" i="1" u="none" baseline="0" dirty="0" err="1"/>
              <a:t>elles</a:t>
            </a:r>
            <a:r>
              <a:rPr lang="en-GB" i="0" u="none" baseline="0" dirty="0"/>
              <a:t> </a:t>
            </a:r>
            <a:r>
              <a:rPr lang="en-GB" i="1" u="none" baseline="0" dirty="0" err="1"/>
              <a:t>ont</a:t>
            </a:r>
            <a:r>
              <a:rPr lang="en-GB" i="1" u="none" baseline="0" dirty="0"/>
              <a:t> </a:t>
            </a:r>
            <a:r>
              <a:rPr lang="en-GB" i="0" u="none" baseline="0" dirty="0"/>
              <a:t>sounds like one word, rather than two.</a:t>
            </a:r>
            <a:endParaRPr lang="en-GB" i="0" u="none"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91470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Listen</a:t>
            </a:r>
            <a:r>
              <a:rPr lang="en-GB" i="0" baseline="0" dirty="0"/>
              <a:t> and repeat.</a:t>
            </a:r>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i="0" baseline="0" dirty="0"/>
              <a:t>Highlight that </a:t>
            </a:r>
            <a:r>
              <a:rPr lang="en-GB" i="1" baseline="0" dirty="0" err="1"/>
              <a:t>ils</a:t>
            </a:r>
            <a:r>
              <a:rPr lang="en-GB" i="1" baseline="0" dirty="0"/>
              <a:t> </a:t>
            </a:r>
            <a:r>
              <a:rPr lang="en-GB" i="1" baseline="0" dirty="0" err="1"/>
              <a:t>ont</a:t>
            </a:r>
            <a:r>
              <a:rPr lang="en-GB" i="1" baseline="0" dirty="0"/>
              <a:t> </a:t>
            </a:r>
            <a:r>
              <a:rPr lang="en-GB" i="0" baseline="0" dirty="0"/>
              <a:t>sounds like one word, rather than two.</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25132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Listen</a:t>
            </a:r>
            <a:r>
              <a:rPr lang="en-GB" i="0" baseline="0" dirty="0"/>
              <a:t> and repeat.</a:t>
            </a:r>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i="0" u="none" baseline="0" dirty="0"/>
              <a:t>Highlight that </a:t>
            </a:r>
            <a:r>
              <a:rPr lang="en-GB" i="1" u="none" baseline="0" dirty="0" err="1"/>
              <a:t>elles</a:t>
            </a:r>
            <a:r>
              <a:rPr lang="en-GB" i="0" u="none" baseline="0" dirty="0"/>
              <a:t> </a:t>
            </a:r>
            <a:r>
              <a:rPr lang="en-GB" i="1" u="none" baseline="0" dirty="0" err="1"/>
              <a:t>ont</a:t>
            </a:r>
            <a:r>
              <a:rPr lang="en-GB" i="1" u="none" baseline="0" dirty="0"/>
              <a:t> </a:t>
            </a:r>
            <a:r>
              <a:rPr lang="en-GB" i="0" u="none" baseline="0" dirty="0"/>
              <a:t>sounds like one word, rather than two.</a:t>
            </a:r>
            <a:endParaRPr lang="en-GB" i="0" u="none"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870417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0" baseline="0" dirty="0"/>
              <a:t>Note the SFC in the plural noun.</a:t>
            </a:r>
            <a:endParaRPr lang="en-GB" i="0" dirty="0"/>
          </a:p>
          <a:p>
            <a:pPr marL="0" lvl="0" indent="0" algn="l" rtl="0">
              <a:spcBef>
                <a:spcPts val="0"/>
              </a:spcBef>
              <a:spcAft>
                <a:spcPts val="0"/>
              </a:spcAft>
              <a:buNone/>
            </a:pPr>
            <a:endParaRPr lang="en-GB" i="0" dirty="0"/>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078410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baseline="0" dirty="0"/>
              <a:t>Note the SFC in the plural noun.</a:t>
            </a:r>
            <a:endParaRPr lang="en-GB" i="0" dirty="0"/>
          </a:p>
          <a:p>
            <a:pPr marL="0" lvl="0" indent="0" algn="l" rtl="0">
              <a:spcBef>
                <a:spcPts val="0"/>
              </a:spcBef>
              <a:spcAft>
                <a:spcPts val="0"/>
              </a:spcAft>
              <a:buNone/>
            </a:pPr>
            <a:endParaRPr lang="en-GB" dirty="0"/>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32065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aseline="0" dirty="0"/>
              <a:t>Pronunciation practice of </a:t>
            </a:r>
            <a:r>
              <a:rPr lang="en-GB" i="1" baseline="0" dirty="0"/>
              <a:t>nous </a:t>
            </a:r>
            <a:r>
              <a:rPr lang="en-GB" i="1" baseline="0" dirty="0" err="1"/>
              <a:t>avons</a:t>
            </a:r>
            <a:r>
              <a:rPr lang="en-GB" i="0" baseline="0" dirty="0"/>
              <a:t> and </a:t>
            </a:r>
            <a:r>
              <a:rPr lang="en-GB" i="1" baseline="0" dirty="0" err="1"/>
              <a:t>vous</a:t>
            </a:r>
            <a:r>
              <a:rPr lang="en-GB" i="1" baseline="0" dirty="0"/>
              <a:t> </a:t>
            </a:r>
            <a:r>
              <a:rPr lang="en-GB" i="1" baseline="0" dirty="0" err="1"/>
              <a:t>avez</a:t>
            </a:r>
            <a:r>
              <a:rPr lang="en-GB" i="1" baseline="0" dirty="0"/>
              <a:t> </a:t>
            </a:r>
            <a:r>
              <a:rPr lang="en-GB" i="0" baseline="0" dirty="0"/>
              <a:t>appears in the slides that follow.</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extLst>
      <p:ext uri="{BB962C8B-B14F-4D97-AF65-F5344CB8AC3E}">
        <p14:creationId xmlns:p14="http://schemas.microsoft.com/office/powerpoint/2010/main" val="29416942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0" baseline="0" dirty="0"/>
              <a:t>Note the SFC in the plural noun.</a:t>
            </a:r>
            <a:endParaRPr lang="en-GB" i="0" dirty="0"/>
          </a:p>
          <a:p>
            <a:pPr marL="0" lvl="0" indent="0" algn="l" rtl="0">
              <a:spcBef>
                <a:spcPts val="0"/>
              </a:spcBef>
              <a:spcAft>
                <a:spcPts val="0"/>
              </a:spcAft>
              <a:buNone/>
            </a:pPr>
            <a:endParaRPr lang="en-GB" i="0" dirty="0"/>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900774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baseline="0" dirty="0"/>
              <a:t>Note the SFC in the plural noun.</a:t>
            </a:r>
            <a:endParaRPr lang="en-GB" i="0" dirty="0"/>
          </a:p>
          <a:p>
            <a:pPr marL="0" lvl="0" indent="0" algn="l" rtl="0">
              <a:spcBef>
                <a:spcPts val="0"/>
              </a:spcBef>
              <a:spcAft>
                <a:spcPts val="0"/>
              </a:spcAft>
              <a:buNone/>
            </a:pPr>
            <a:endParaRPr lang="en-GB" dirty="0"/>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178110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An</a:t>
            </a:r>
            <a:r>
              <a:rPr lang="en-GB" i="0" baseline="0" dirty="0"/>
              <a:t> example with </a:t>
            </a:r>
            <a:r>
              <a:rPr lang="en-GB" i="1" baseline="0" dirty="0" err="1"/>
              <a:t>ils</a:t>
            </a:r>
            <a:r>
              <a:rPr lang="en-GB" i="1" baseline="0" dirty="0"/>
              <a:t> </a:t>
            </a:r>
            <a:r>
              <a:rPr lang="en-GB" i="1" baseline="0" dirty="0" err="1"/>
              <a:t>ont</a:t>
            </a:r>
            <a:r>
              <a:rPr lang="en-GB" i="1" baseline="0" dirty="0"/>
              <a:t> </a:t>
            </a:r>
            <a:r>
              <a:rPr lang="en-GB" i="0" baseline="0" dirty="0"/>
              <a:t>+ </a:t>
            </a:r>
            <a:r>
              <a:rPr lang="en-GB" i="1" baseline="0" dirty="0"/>
              <a:t>un</a:t>
            </a:r>
            <a:r>
              <a:rPr lang="en-GB" i="0" baseline="0" dirty="0"/>
              <a:t> to illustrate -t liaison.</a:t>
            </a:r>
            <a:endParaRPr lang="en-GB" i="0" dirty="0"/>
          </a:p>
          <a:p>
            <a:pPr marL="0" lvl="0" indent="0" algn="l" rtl="0">
              <a:spcBef>
                <a:spcPts val="0"/>
              </a:spcBef>
              <a:spcAft>
                <a:spcPts val="0"/>
              </a:spcAft>
              <a:buNone/>
            </a:pPr>
            <a:endParaRPr lang="en-GB" i="0" dirty="0"/>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720305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An</a:t>
            </a:r>
            <a:r>
              <a:rPr lang="en-GB" i="0" baseline="0" dirty="0"/>
              <a:t> example with </a:t>
            </a:r>
            <a:r>
              <a:rPr lang="en-GB" i="1" baseline="0" dirty="0" err="1"/>
              <a:t>elles</a:t>
            </a:r>
            <a:r>
              <a:rPr lang="en-GB" i="1" baseline="0" dirty="0"/>
              <a:t> </a:t>
            </a:r>
            <a:r>
              <a:rPr lang="en-GB" i="1" baseline="0" dirty="0" err="1"/>
              <a:t>ont</a:t>
            </a:r>
            <a:r>
              <a:rPr lang="en-GB" i="1" baseline="0" dirty="0"/>
              <a:t> </a:t>
            </a:r>
            <a:r>
              <a:rPr lang="en-GB" i="0" baseline="0" dirty="0"/>
              <a:t>+ </a:t>
            </a:r>
            <a:r>
              <a:rPr lang="en-GB" i="1" baseline="0" dirty="0" err="1"/>
              <a:t>une</a:t>
            </a:r>
            <a:r>
              <a:rPr lang="en-GB" i="0" baseline="0" dirty="0"/>
              <a:t> to illustrate -t liaison.</a:t>
            </a:r>
            <a:endParaRPr lang="en-GB" i="0" dirty="0"/>
          </a:p>
          <a:p>
            <a:pPr marL="0" lvl="0" indent="0" algn="l" rtl="0">
              <a:spcBef>
                <a:spcPts val="0"/>
              </a:spcBef>
              <a:spcAft>
                <a:spcPts val="0"/>
              </a:spcAft>
              <a:buNone/>
            </a:pPr>
            <a:endParaRPr lang="en-GB" i="0" dirty="0"/>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182790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An</a:t>
            </a:r>
            <a:r>
              <a:rPr lang="en-GB" i="0" baseline="0" dirty="0"/>
              <a:t> example with </a:t>
            </a:r>
            <a:r>
              <a:rPr lang="en-GB" i="1" baseline="0" dirty="0" err="1"/>
              <a:t>elles</a:t>
            </a:r>
            <a:r>
              <a:rPr lang="en-GB" i="1" baseline="0" dirty="0"/>
              <a:t> </a:t>
            </a:r>
            <a:r>
              <a:rPr lang="en-GB" i="1" baseline="0" dirty="0" err="1"/>
              <a:t>ont</a:t>
            </a:r>
            <a:r>
              <a:rPr lang="en-GB" i="1" baseline="0" dirty="0"/>
              <a:t> </a:t>
            </a:r>
            <a:r>
              <a:rPr lang="en-GB" i="0" baseline="0" dirty="0"/>
              <a:t>+ </a:t>
            </a:r>
            <a:r>
              <a:rPr lang="en-GB" i="1" baseline="0" dirty="0" err="1"/>
              <a:t>une</a:t>
            </a:r>
            <a:r>
              <a:rPr lang="en-GB" i="0" baseline="0" dirty="0"/>
              <a:t> to illustrate t- liaison.</a:t>
            </a:r>
            <a:endParaRPr lang="en-GB" i="0" dirty="0"/>
          </a:p>
          <a:p>
            <a:pPr marL="0" lvl="0" indent="0" algn="l" rtl="0">
              <a:spcBef>
                <a:spcPts val="0"/>
              </a:spcBef>
              <a:spcAft>
                <a:spcPts val="0"/>
              </a:spcAft>
              <a:buNone/>
            </a:pPr>
            <a:endParaRPr lang="en-GB" i="0" dirty="0"/>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743243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An</a:t>
            </a:r>
            <a:r>
              <a:rPr lang="en-GB" i="0" baseline="0" dirty="0"/>
              <a:t> example with </a:t>
            </a:r>
            <a:r>
              <a:rPr lang="en-GB" i="1" baseline="0" dirty="0" err="1"/>
              <a:t>ils</a:t>
            </a:r>
            <a:r>
              <a:rPr lang="en-GB" i="1" baseline="0" dirty="0"/>
              <a:t> </a:t>
            </a:r>
            <a:r>
              <a:rPr lang="en-GB" i="1" baseline="0" dirty="0" err="1"/>
              <a:t>ont</a:t>
            </a:r>
            <a:r>
              <a:rPr lang="en-GB" i="1" baseline="0" dirty="0"/>
              <a:t> </a:t>
            </a:r>
            <a:r>
              <a:rPr lang="en-GB" i="0" baseline="0" dirty="0"/>
              <a:t>+ </a:t>
            </a:r>
            <a:r>
              <a:rPr lang="en-GB" i="1" baseline="0" dirty="0"/>
              <a:t>un </a:t>
            </a:r>
            <a:r>
              <a:rPr lang="en-GB" i="0" baseline="0" dirty="0"/>
              <a:t>to illustrate -t liaison.</a:t>
            </a:r>
            <a:endParaRPr lang="en-GB" i="0" dirty="0"/>
          </a:p>
          <a:p>
            <a:pPr marL="0" lvl="0" indent="0" algn="l" rtl="0">
              <a:spcBef>
                <a:spcPts val="0"/>
              </a:spcBef>
              <a:spcAft>
                <a:spcPts val="0"/>
              </a:spcAft>
              <a:buNone/>
            </a:pPr>
            <a:endParaRPr lang="en-GB" i="0" dirty="0"/>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093580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dirty="0"/>
              <a:t>Audio (without pronoun) plays on clicking ‘Q’</a:t>
            </a:r>
            <a:r>
              <a:rPr lang="en-GB" b="0" baseline="0" dirty="0"/>
              <a:t> in the top right.</a:t>
            </a: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r>
              <a:rPr lang="en-GB" b="0" dirty="0"/>
              <a:t>1/ Students listen and decide whether they hear </a:t>
            </a:r>
            <a:r>
              <a:rPr lang="en-GB" b="0" i="0" dirty="0"/>
              <a:t>the</a:t>
            </a:r>
            <a:r>
              <a:rPr lang="en-GB" b="0" i="0" baseline="0" dirty="0"/>
              <a:t> third person singular or plural form of </a:t>
            </a:r>
            <a:r>
              <a:rPr lang="en-GB" b="0" i="1" baseline="0" dirty="0" err="1"/>
              <a:t>avoir</a:t>
            </a:r>
            <a:r>
              <a:rPr lang="en-GB" b="0" i="0" baseline="0" dirty="0"/>
              <a:t>.</a:t>
            </a:r>
          </a:p>
          <a:p>
            <a:pPr marL="0" lvl="0" indent="0" algn="l" rtl="0">
              <a:spcBef>
                <a:spcPts val="0"/>
              </a:spcBef>
              <a:spcAft>
                <a:spcPts val="0"/>
              </a:spcAft>
              <a:buNone/>
            </a:pPr>
            <a:r>
              <a:rPr lang="en-GB" b="0" i="0" baseline="0" dirty="0"/>
              <a:t>2/ Students write what they hear in their workbooks.</a:t>
            </a:r>
          </a:p>
          <a:p>
            <a:pPr marL="0" lvl="0" indent="0" algn="l" rtl="0">
              <a:spcBef>
                <a:spcPts val="0"/>
              </a:spcBef>
              <a:spcAft>
                <a:spcPts val="0"/>
              </a:spcAft>
              <a:buNone/>
            </a:pPr>
            <a:r>
              <a:rPr lang="en-GB" b="0" i="0" baseline="0" dirty="0"/>
              <a:t>3/ </a:t>
            </a:r>
            <a:r>
              <a:rPr lang="en-GB" b="0" dirty="0"/>
              <a:t>Teacher elicits the answer by asking ‘</a:t>
            </a:r>
            <a:r>
              <a:rPr lang="en-GB" b="0" i="1" dirty="0"/>
              <a:t>Elle</a:t>
            </a:r>
            <a:r>
              <a:rPr lang="en-GB" b="0" i="1" baseline="0" dirty="0"/>
              <a:t> </a:t>
            </a:r>
            <a:r>
              <a:rPr lang="en-GB" b="0" i="1" baseline="0" dirty="0" err="1"/>
              <a:t>ou</a:t>
            </a:r>
            <a:r>
              <a:rPr lang="en-GB" b="0" i="1" baseline="0" dirty="0"/>
              <a:t> </a:t>
            </a:r>
            <a:r>
              <a:rPr lang="en-GB" b="0" i="1" baseline="0" dirty="0" err="1"/>
              <a:t>ils</a:t>
            </a:r>
            <a:r>
              <a:rPr lang="en-GB" b="0" i="0" baseline="0" dirty="0"/>
              <a:t>?’ Tell students they should answer in a full sentence, and pay attention to any necessary liaisons.</a:t>
            </a:r>
          </a:p>
          <a:p>
            <a:pPr marL="0" lvl="0" indent="0" algn="l" rtl="0">
              <a:spcBef>
                <a:spcPts val="0"/>
              </a:spcBef>
              <a:spcAft>
                <a:spcPts val="0"/>
              </a:spcAft>
              <a:buNone/>
            </a:pPr>
            <a:r>
              <a:rPr lang="en-GB" b="0" i="0" baseline="0" dirty="0"/>
              <a:t>4/ Students respond ‘</a:t>
            </a:r>
            <a:r>
              <a:rPr lang="en-GB" b="0" i="1" baseline="0" dirty="0" err="1"/>
              <a:t>Il</a:t>
            </a:r>
            <a:r>
              <a:rPr lang="en-GB" b="1" i="1" baseline="0" dirty="0" err="1"/>
              <a:t>s</a:t>
            </a:r>
            <a:r>
              <a:rPr lang="en-GB" b="1" i="1" baseline="0" dirty="0"/>
              <a:t> </a:t>
            </a:r>
            <a:r>
              <a:rPr lang="en-GB" b="1" i="1" baseline="0" dirty="0" err="1"/>
              <a:t>o</a:t>
            </a:r>
            <a:r>
              <a:rPr lang="en-GB" b="0" i="1" baseline="0" dirty="0" err="1"/>
              <a:t>n</a:t>
            </a:r>
            <a:r>
              <a:rPr lang="en-GB" b="1" i="1" baseline="0" dirty="0" err="1"/>
              <a:t>t</a:t>
            </a:r>
            <a:r>
              <a:rPr lang="en-GB" b="0" i="1" baseline="0" dirty="0"/>
              <a:t> </a:t>
            </a:r>
            <a:r>
              <a:rPr lang="en-GB" b="1" i="1" baseline="0" dirty="0" err="1"/>
              <a:t>u</a:t>
            </a:r>
            <a:r>
              <a:rPr lang="en-GB" b="0" i="1" baseline="0" dirty="0" err="1"/>
              <a:t>ne</a:t>
            </a:r>
            <a:r>
              <a:rPr lang="en-GB" b="0" i="1" baseline="0" dirty="0"/>
              <a:t> voiture</a:t>
            </a:r>
            <a:r>
              <a:rPr lang="en-GB" b="0" i="0" baseline="0" dirty="0"/>
              <a:t>.’</a:t>
            </a:r>
          </a:p>
          <a:p>
            <a:pPr marL="0" lvl="0" indent="0" algn="l" rtl="0">
              <a:spcBef>
                <a:spcPts val="0"/>
              </a:spcBef>
              <a:spcAft>
                <a:spcPts val="0"/>
              </a:spcAft>
              <a:buNone/>
            </a:pPr>
            <a:r>
              <a:rPr lang="en-GB" b="0" i="0" baseline="0" dirty="0"/>
              <a:t>5/ Answer revealed on click.</a:t>
            </a:r>
          </a:p>
          <a:p>
            <a:pPr marL="0" lvl="0" indent="0" algn="l" rtl="0">
              <a:spcBef>
                <a:spcPts val="0"/>
              </a:spcBef>
              <a:spcAft>
                <a:spcPts val="0"/>
              </a:spcAft>
              <a:buNone/>
            </a:pPr>
            <a:r>
              <a:rPr lang="en-GB" b="0" i="0" baseline="0" dirty="0"/>
              <a:t>6/ Teacher clicks on ‘A’ in the top right to play the recording including the pronoun.</a:t>
            </a:r>
          </a:p>
          <a:p>
            <a:pPr marL="0" lvl="0" indent="0" algn="l" rtl="0">
              <a:spcBef>
                <a:spcPts val="0"/>
              </a:spcBef>
              <a:spcAft>
                <a:spcPts val="0"/>
              </a:spcAft>
              <a:buNone/>
            </a:pPr>
            <a:r>
              <a:rPr lang="en-GB" b="0" i="0" baseline="0" dirty="0"/>
              <a:t>7/ Students repeat for additional pronunciation practice.</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Transcript</a:t>
            </a:r>
          </a:p>
          <a:p>
            <a:pPr marL="0" lvl="0" indent="0" algn="l" rtl="0">
              <a:spcBef>
                <a:spcPts val="0"/>
              </a:spcBef>
              <a:spcAft>
                <a:spcPts val="0"/>
              </a:spcAft>
              <a:buNone/>
            </a:pPr>
            <a:r>
              <a:rPr lang="en-GB" dirty="0"/>
              <a:t>Q. [beep]</a:t>
            </a:r>
            <a:r>
              <a:rPr lang="en-GB" baseline="0" dirty="0"/>
              <a:t> </a:t>
            </a:r>
            <a:r>
              <a:rPr lang="en-GB" baseline="0" dirty="0" err="1"/>
              <a:t>ont</a:t>
            </a:r>
            <a:r>
              <a:rPr lang="en-GB" baseline="0" dirty="0"/>
              <a:t> </a:t>
            </a:r>
            <a:r>
              <a:rPr lang="en-GB" baseline="0" dirty="0" err="1"/>
              <a:t>une</a:t>
            </a:r>
            <a:r>
              <a:rPr lang="en-GB" baseline="0" dirty="0"/>
              <a:t> </a:t>
            </a:r>
            <a:r>
              <a:rPr lang="en-GB" baseline="0" dirty="0" err="1"/>
              <a:t>voiture</a:t>
            </a:r>
            <a:r>
              <a:rPr lang="en-GB" baseline="0" dirty="0"/>
              <a:t>.</a:t>
            </a:r>
          </a:p>
          <a:p>
            <a:pPr marL="0" lvl="0" indent="0" algn="l" rtl="0">
              <a:spcBef>
                <a:spcPts val="0"/>
              </a:spcBef>
              <a:spcAft>
                <a:spcPts val="0"/>
              </a:spcAft>
              <a:buNone/>
            </a:pPr>
            <a:r>
              <a:rPr lang="en-GB" baseline="0" dirty="0"/>
              <a:t>A. </a:t>
            </a:r>
            <a:r>
              <a:rPr lang="en-GB" baseline="0" dirty="0" err="1"/>
              <a:t>Ils</a:t>
            </a:r>
            <a:r>
              <a:rPr lang="en-GB" baseline="0" dirty="0"/>
              <a:t> </a:t>
            </a:r>
            <a:r>
              <a:rPr lang="en-GB" baseline="0" dirty="0" err="1"/>
              <a:t>ont</a:t>
            </a:r>
            <a:r>
              <a:rPr lang="en-GB" baseline="0" dirty="0"/>
              <a:t> </a:t>
            </a:r>
            <a:r>
              <a:rPr lang="en-GB" baseline="0" dirty="0" err="1"/>
              <a:t>une</a:t>
            </a:r>
            <a:r>
              <a:rPr lang="en-GB" baseline="0" dirty="0"/>
              <a:t> </a:t>
            </a:r>
            <a:r>
              <a:rPr lang="en-GB" baseline="0" dirty="0" err="1"/>
              <a:t>voiture</a:t>
            </a:r>
            <a:r>
              <a:rPr lang="en-GB" baseline="0" dirty="0"/>
              <a:t>.</a:t>
            </a: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36</a:t>
            </a:fld>
            <a:endParaRPr/>
          </a:p>
        </p:txBody>
      </p:sp>
    </p:spTree>
    <p:extLst>
      <p:ext uri="{BB962C8B-B14F-4D97-AF65-F5344CB8AC3E}">
        <p14:creationId xmlns:p14="http://schemas.microsoft.com/office/powerpoint/2010/main" val="21926499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dirty="0"/>
              <a:t>Audio (without pronoun) plays on clicking ‘Q’</a:t>
            </a:r>
            <a:r>
              <a:rPr lang="en-GB" b="0" baseline="0" dirty="0"/>
              <a:t> in the top right.</a:t>
            </a: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r>
              <a:rPr lang="en-GB" b="0" dirty="0"/>
              <a:t>1/ Students listen and decide whether they hear </a:t>
            </a:r>
            <a:r>
              <a:rPr lang="en-GB" b="0" i="0" dirty="0"/>
              <a:t>the</a:t>
            </a:r>
            <a:r>
              <a:rPr lang="en-GB" b="0" i="0" baseline="0" dirty="0"/>
              <a:t> third person singular or plural form of </a:t>
            </a:r>
            <a:r>
              <a:rPr lang="en-GB" b="0" i="1" baseline="0" dirty="0" err="1"/>
              <a:t>avoir</a:t>
            </a:r>
            <a:r>
              <a:rPr lang="en-GB" b="0" i="0" baseline="0" dirty="0"/>
              <a:t>.</a:t>
            </a:r>
          </a:p>
          <a:p>
            <a:pPr marL="0" lvl="0" indent="0" algn="l" rtl="0">
              <a:spcBef>
                <a:spcPts val="0"/>
              </a:spcBef>
              <a:spcAft>
                <a:spcPts val="0"/>
              </a:spcAft>
              <a:buNone/>
            </a:pPr>
            <a:r>
              <a:rPr lang="en-GB" b="0" i="0" baseline="0" dirty="0"/>
              <a:t>2/ </a:t>
            </a:r>
            <a:r>
              <a:rPr lang="en-GB" b="0" dirty="0"/>
              <a:t>Students</a:t>
            </a:r>
            <a:r>
              <a:rPr lang="en-GB" b="0" i="0" baseline="0" dirty="0"/>
              <a:t> write what they hear in their workbooks.</a:t>
            </a:r>
          </a:p>
          <a:p>
            <a:pPr marL="0" lvl="0" indent="0" algn="l" rtl="0">
              <a:spcBef>
                <a:spcPts val="0"/>
              </a:spcBef>
              <a:spcAft>
                <a:spcPts val="0"/>
              </a:spcAft>
              <a:buNone/>
            </a:pPr>
            <a:r>
              <a:rPr lang="en-GB" b="0" i="0" baseline="0" dirty="0"/>
              <a:t>3/ </a:t>
            </a:r>
            <a:r>
              <a:rPr lang="en-GB" b="0" dirty="0"/>
              <a:t>Teacher elicits the answer by asking ‘</a:t>
            </a:r>
            <a:r>
              <a:rPr lang="en-GB" b="0" i="1" dirty="0"/>
              <a:t>Il</a:t>
            </a:r>
            <a:r>
              <a:rPr lang="en-GB" b="0" i="1" baseline="0" dirty="0"/>
              <a:t> </a:t>
            </a:r>
            <a:r>
              <a:rPr lang="en-GB" b="0" i="1" baseline="0" dirty="0" err="1"/>
              <a:t>ou</a:t>
            </a:r>
            <a:r>
              <a:rPr lang="en-GB" b="0" i="1" baseline="0" dirty="0"/>
              <a:t> </a:t>
            </a:r>
            <a:r>
              <a:rPr lang="en-GB" b="0" i="1" baseline="0" dirty="0" err="1"/>
              <a:t>elles</a:t>
            </a:r>
            <a:r>
              <a:rPr lang="en-GB" b="0" i="0" baseline="0" dirty="0"/>
              <a:t>?’ Tell students they should answer in a full sentence, and pay attention to any necessary liaisons.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a:t>4/ Students respond ‘</a:t>
            </a:r>
            <a:r>
              <a:rPr lang="en-GB" b="0" i="1" baseline="0" dirty="0"/>
              <a:t>Il </a:t>
            </a:r>
            <a:r>
              <a:rPr lang="en-GB" i="1" baseline="0" dirty="0"/>
              <a:t>a </a:t>
            </a:r>
            <a:r>
              <a:rPr lang="en-GB" i="1" baseline="0" dirty="0" err="1"/>
              <a:t>une</a:t>
            </a:r>
            <a:r>
              <a:rPr lang="en-GB" i="1" baseline="0" dirty="0"/>
              <a:t> idée</a:t>
            </a:r>
            <a:r>
              <a:rPr lang="en-GB" b="0" i="0" baseline="0" dirty="0"/>
              <a:t>.’</a:t>
            </a:r>
          </a:p>
          <a:p>
            <a:pPr marL="0" lvl="0" indent="0" algn="l" rtl="0">
              <a:spcBef>
                <a:spcPts val="0"/>
              </a:spcBef>
              <a:spcAft>
                <a:spcPts val="0"/>
              </a:spcAft>
              <a:buNone/>
            </a:pPr>
            <a:r>
              <a:rPr lang="en-GB" b="0" i="0" baseline="0" dirty="0"/>
              <a:t>5/ Answer revealed on click.</a:t>
            </a:r>
          </a:p>
          <a:p>
            <a:pPr marL="0" lvl="0" indent="0" algn="l" rtl="0">
              <a:spcBef>
                <a:spcPts val="0"/>
              </a:spcBef>
              <a:spcAft>
                <a:spcPts val="0"/>
              </a:spcAft>
              <a:buNone/>
            </a:pPr>
            <a:r>
              <a:rPr lang="en-GB" b="0" i="0" baseline="0" dirty="0"/>
              <a:t>6/ Teacher clicks on ‘A’ in the top right to play the recording including the pronoun.</a:t>
            </a:r>
          </a:p>
          <a:p>
            <a:pPr marL="0" lvl="0" indent="0" algn="l" rtl="0">
              <a:spcBef>
                <a:spcPts val="0"/>
              </a:spcBef>
              <a:spcAft>
                <a:spcPts val="0"/>
              </a:spcAft>
              <a:buNone/>
            </a:pPr>
            <a:r>
              <a:rPr lang="en-GB" b="0" i="0" baseline="0" dirty="0"/>
              <a:t>7/ </a:t>
            </a:r>
            <a:r>
              <a:rPr lang="en-GB" b="0" dirty="0"/>
              <a:t>Students</a:t>
            </a:r>
            <a:r>
              <a:rPr lang="en-GB" b="0" i="0" baseline="0" dirty="0"/>
              <a:t> repeat for additional pronunciation practice.</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Transcript</a:t>
            </a:r>
          </a:p>
          <a:p>
            <a:pPr marL="0" lvl="0" indent="0" algn="l" rtl="0">
              <a:spcBef>
                <a:spcPts val="0"/>
              </a:spcBef>
              <a:spcAft>
                <a:spcPts val="0"/>
              </a:spcAft>
              <a:buNone/>
            </a:pPr>
            <a:r>
              <a:rPr lang="en-GB" dirty="0"/>
              <a:t>Q. [beep]</a:t>
            </a:r>
            <a:r>
              <a:rPr lang="en-GB" baseline="0" dirty="0"/>
              <a:t> a </a:t>
            </a:r>
            <a:r>
              <a:rPr lang="en-GB" baseline="0" dirty="0" err="1"/>
              <a:t>une</a:t>
            </a:r>
            <a:r>
              <a:rPr lang="en-GB" baseline="0" dirty="0"/>
              <a:t> idée.</a:t>
            </a:r>
          </a:p>
          <a:p>
            <a:pPr marL="0" lvl="0" indent="0" algn="l" rtl="0">
              <a:spcBef>
                <a:spcPts val="0"/>
              </a:spcBef>
              <a:spcAft>
                <a:spcPts val="0"/>
              </a:spcAft>
              <a:buNone/>
            </a:pPr>
            <a:r>
              <a:rPr lang="en-GB" baseline="0" dirty="0"/>
              <a:t>A. Il a </a:t>
            </a:r>
            <a:r>
              <a:rPr lang="en-GB" baseline="0" dirty="0" err="1"/>
              <a:t>une</a:t>
            </a:r>
            <a:r>
              <a:rPr lang="en-GB" baseline="0" dirty="0"/>
              <a:t> idée.</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37</a:t>
            </a:fld>
            <a:endParaRPr/>
          </a:p>
        </p:txBody>
      </p:sp>
    </p:spTree>
    <p:extLst>
      <p:ext uri="{BB962C8B-B14F-4D97-AF65-F5344CB8AC3E}">
        <p14:creationId xmlns:p14="http://schemas.microsoft.com/office/powerpoint/2010/main" val="36923343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dirty="0"/>
              <a:t>Audio (without pronoun) plays on clicking ‘Q’</a:t>
            </a:r>
            <a:r>
              <a:rPr lang="en-GB" b="0" baseline="0" dirty="0"/>
              <a:t> in the top right.</a:t>
            </a: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r>
              <a:rPr lang="en-GB" b="0" dirty="0"/>
              <a:t>1/ Students listen and decide whether they hear </a:t>
            </a:r>
            <a:r>
              <a:rPr lang="en-GB" b="0" i="0" dirty="0"/>
              <a:t>the</a:t>
            </a:r>
            <a:r>
              <a:rPr lang="en-GB" b="0" i="0" baseline="0" dirty="0"/>
              <a:t> third person singular or plural form of </a:t>
            </a:r>
            <a:r>
              <a:rPr lang="en-GB" b="0" i="1" baseline="0" dirty="0" err="1"/>
              <a:t>avoir</a:t>
            </a:r>
            <a:r>
              <a:rPr lang="en-GB" b="0" i="0" baseline="0" dirty="0"/>
              <a:t>.</a:t>
            </a:r>
          </a:p>
          <a:p>
            <a:pPr marL="0" lvl="0" indent="0" algn="l" rtl="0">
              <a:spcBef>
                <a:spcPts val="0"/>
              </a:spcBef>
              <a:spcAft>
                <a:spcPts val="0"/>
              </a:spcAft>
              <a:buNone/>
            </a:pPr>
            <a:r>
              <a:rPr lang="en-GB" b="0" i="0" baseline="0" dirty="0"/>
              <a:t>2/ </a:t>
            </a:r>
            <a:r>
              <a:rPr lang="en-GB" b="0" dirty="0"/>
              <a:t>Students</a:t>
            </a:r>
            <a:r>
              <a:rPr lang="en-GB" b="0" i="0" baseline="0" dirty="0"/>
              <a:t> write what they hear in their workbooks.</a:t>
            </a:r>
          </a:p>
          <a:p>
            <a:pPr marL="0" lvl="0" indent="0" algn="l" rtl="0">
              <a:spcBef>
                <a:spcPts val="0"/>
              </a:spcBef>
              <a:spcAft>
                <a:spcPts val="0"/>
              </a:spcAft>
              <a:buNone/>
            </a:pPr>
            <a:r>
              <a:rPr lang="en-GB" b="0" i="0" baseline="0" dirty="0"/>
              <a:t>3/ </a:t>
            </a:r>
            <a:r>
              <a:rPr lang="en-GB" b="0" dirty="0"/>
              <a:t>Teacher elicits the answer by asking ‘</a:t>
            </a:r>
            <a:r>
              <a:rPr lang="en-GB" b="0" i="1" dirty="0"/>
              <a:t>Elle</a:t>
            </a:r>
            <a:r>
              <a:rPr lang="en-GB" b="0" i="1" baseline="0" dirty="0"/>
              <a:t> </a:t>
            </a:r>
            <a:r>
              <a:rPr lang="en-GB" b="0" i="1" baseline="0" dirty="0" err="1"/>
              <a:t>ou</a:t>
            </a:r>
            <a:r>
              <a:rPr lang="en-GB" b="0" i="1" baseline="0" dirty="0"/>
              <a:t> </a:t>
            </a:r>
            <a:r>
              <a:rPr lang="en-GB" b="0" i="1" baseline="0" dirty="0" err="1"/>
              <a:t>elles</a:t>
            </a:r>
            <a:r>
              <a:rPr lang="en-GB" b="0" i="0" baseline="0" dirty="0"/>
              <a:t>?’ Tell students they should answer in a full sentence, and pay attention to any necessary liaisons.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a:t>4/ </a:t>
            </a:r>
            <a:r>
              <a:rPr lang="en-GB" b="0" dirty="0"/>
              <a:t>Students</a:t>
            </a:r>
            <a:r>
              <a:rPr lang="en-GB" b="0" i="0" baseline="0" dirty="0"/>
              <a:t> respond ‘</a:t>
            </a:r>
            <a:r>
              <a:rPr lang="en-GB" b="0" i="1" baseline="0" dirty="0"/>
              <a:t>Elle </a:t>
            </a:r>
            <a:r>
              <a:rPr lang="en-GB" i="1" baseline="0" dirty="0"/>
              <a:t>a </a:t>
            </a:r>
            <a:r>
              <a:rPr lang="en-GB" sz="1200" b="0" i="1" u="none" strike="noStrike" cap="none" dirty="0">
                <a:solidFill>
                  <a:schemeClr val="dk1"/>
                </a:solidFill>
                <a:effectLst/>
                <a:latin typeface="Calibri"/>
                <a:ea typeface="Calibri"/>
                <a:cs typeface="Calibri"/>
                <a:sym typeface="Calibri"/>
              </a:rPr>
              <a:t>un bateau</a:t>
            </a:r>
            <a:r>
              <a:rPr lang="en-GB" b="0" i="0" baseline="0" dirty="0"/>
              <a:t>.’</a:t>
            </a:r>
          </a:p>
          <a:p>
            <a:pPr marL="0" lvl="0" indent="0" algn="l" rtl="0">
              <a:spcBef>
                <a:spcPts val="0"/>
              </a:spcBef>
              <a:spcAft>
                <a:spcPts val="0"/>
              </a:spcAft>
              <a:buNone/>
            </a:pPr>
            <a:r>
              <a:rPr lang="en-GB" b="0" i="0" baseline="0" dirty="0"/>
              <a:t>5/ Answer revealed on click.</a:t>
            </a:r>
          </a:p>
          <a:p>
            <a:pPr marL="0" lvl="0" indent="0" algn="l" rtl="0">
              <a:spcBef>
                <a:spcPts val="0"/>
              </a:spcBef>
              <a:spcAft>
                <a:spcPts val="0"/>
              </a:spcAft>
              <a:buNone/>
            </a:pPr>
            <a:r>
              <a:rPr lang="en-GB" b="0" i="0" baseline="0" dirty="0"/>
              <a:t>6/ Teacher clicks on ‘A’ in the top right to play the recording including the pronoun.</a:t>
            </a:r>
          </a:p>
          <a:p>
            <a:pPr marL="0" lvl="0" indent="0" algn="l" rtl="0">
              <a:spcBef>
                <a:spcPts val="0"/>
              </a:spcBef>
              <a:spcAft>
                <a:spcPts val="0"/>
              </a:spcAft>
              <a:buNone/>
            </a:pPr>
            <a:r>
              <a:rPr lang="en-GB" b="0" i="0" baseline="0" dirty="0"/>
              <a:t>7/ </a:t>
            </a:r>
            <a:r>
              <a:rPr lang="en-GB" b="0" dirty="0"/>
              <a:t>Students</a:t>
            </a:r>
            <a:r>
              <a:rPr lang="en-GB" b="0" i="0" baseline="0" dirty="0"/>
              <a:t> repeat for additional pronunciation practice.</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Transcript</a:t>
            </a:r>
          </a:p>
          <a:p>
            <a:pPr marL="0" lvl="0" indent="0" algn="l" rtl="0">
              <a:spcBef>
                <a:spcPts val="0"/>
              </a:spcBef>
              <a:spcAft>
                <a:spcPts val="0"/>
              </a:spcAft>
              <a:buNone/>
            </a:pPr>
            <a:r>
              <a:rPr lang="en-GB" dirty="0"/>
              <a:t>Q. [beep]</a:t>
            </a:r>
            <a:r>
              <a:rPr lang="en-GB" baseline="0" dirty="0"/>
              <a:t> a </a:t>
            </a:r>
            <a:r>
              <a:rPr lang="en-GB" sz="1200" b="0" i="0" u="none" strike="noStrike" cap="none" dirty="0">
                <a:solidFill>
                  <a:schemeClr val="dk1"/>
                </a:solidFill>
                <a:effectLst/>
                <a:latin typeface="Calibri"/>
                <a:ea typeface="Calibri"/>
                <a:cs typeface="Calibri"/>
                <a:sym typeface="Calibri"/>
              </a:rPr>
              <a:t>un bateau.</a:t>
            </a:r>
            <a:endParaRPr lang="en-GB" b="0" baseline="0" dirty="0"/>
          </a:p>
          <a:p>
            <a:pPr marL="0" lvl="0" indent="0" algn="l" rtl="0">
              <a:spcBef>
                <a:spcPts val="0"/>
              </a:spcBef>
              <a:spcAft>
                <a:spcPts val="0"/>
              </a:spcAft>
              <a:buNone/>
            </a:pPr>
            <a:r>
              <a:rPr lang="en-GB" baseline="0" dirty="0"/>
              <a:t>A. Elle a </a:t>
            </a:r>
            <a:r>
              <a:rPr lang="en-GB" sz="1200" b="0" i="0" u="none" strike="noStrike" cap="none" dirty="0">
                <a:solidFill>
                  <a:schemeClr val="dk1"/>
                </a:solidFill>
                <a:effectLst/>
                <a:latin typeface="Calibri"/>
                <a:ea typeface="Calibri"/>
                <a:cs typeface="Calibri"/>
                <a:sym typeface="Calibri"/>
              </a:rPr>
              <a:t>un bateau.</a:t>
            </a:r>
            <a:endParaRPr lang="en-GB" b="0" baseline="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38</a:t>
            </a:fld>
            <a:endParaRPr/>
          </a:p>
        </p:txBody>
      </p:sp>
    </p:spTree>
    <p:extLst>
      <p:ext uri="{BB962C8B-B14F-4D97-AF65-F5344CB8AC3E}">
        <p14:creationId xmlns:p14="http://schemas.microsoft.com/office/powerpoint/2010/main" val="34691750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dirty="0"/>
              <a:t>Audio (without pronoun) plays on clicking ‘Q’</a:t>
            </a:r>
            <a:r>
              <a:rPr lang="en-GB" b="0" baseline="0" dirty="0"/>
              <a:t> in the top right.</a:t>
            </a: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r>
              <a:rPr lang="en-GB" b="0" dirty="0"/>
              <a:t>1/ Students listen and decide whether they hear </a:t>
            </a:r>
            <a:r>
              <a:rPr lang="en-GB" b="0" i="0" dirty="0"/>
              <a:t>the</a:t>
            </a:r>
            <a:r>
              <a:rPr lang="en-GB" b="0" i="0" baseline="0" dirty="0"/>
              <a:t> third person singular or plural form of </a:t>
            </a:r>
            <a:r>
              <a:rPr lang="en-GB" b="0" i="1" baseline="0" dirty="0" err="1"/>
              <a:t>avoir</a:t>
            </a:r>
            <a:r>
              <a:rPr lang="en-GB" b="0" i="0" baseline="0" dirty="0"/>
              <a:t>.</a:t>
            </a:r>
          </a:p>
          <a:p>
            <a:pPr marL="0" lvl="0" indent="0" algn="l" rtl="0">
              <a:spcBef>
                <a:spcPts val="0"/>
              </a:spcBef>
              <a:spcAft>
                <a:spcPts val="0"/>
              </a:spcAft>
              <a:buNone/>
            </a:pPr>
            <a:r>
              <a:rPr lang="en-GB" b="0" i="0" baseline="0" dirty="0"/>
              <a:t>2/ </a:t>
            </a:r>
            <a:r>
              <a:rPr lang="en-GB" b="0" dirty="0"/>
              <a:t>Students</a:t>
            </a:r>
            <a:r>
              <a:rPr lang="en-GB" b="0" i="0" baseline="0" dirty="0"/>
              <a:t> write what they hear in their workbooks.</a:t>
            </a:r>
          </a:p>
          <a:p>
            <a:pPr marL="0" lvl="0" indent="0" algn="l" rtl="0">
              <a:spcBef>
                <a:spcPts val="0"/>
              </a:spcBef>
              <a:spcAft>
                <a:spcPts val="0"/>
              </a:spcAft>
              <a:buNone/>
            </a:pPr>
            <a:r>
              <a:rPr lang="en-GB" b="0" i="0" baseline="0" dirty="0"/>
              <a:t>3/ </a:t>
            </a:r>
            <a:r>
              <a:rPr lang="en-GB" b="0" dirty="0"/>
              <a:t>Teacher elicits the answer by asking ‘</a:t>
            </a:r>
            <a:r>
              <a:rPr lang="en-GB" b="0" i="1" dirty="0"/>
              <a:t>Il</a:t>
            </a:r>
            <a:r>
              <a:rPr lang="en-GB" b="0" i="1" baseline="0" dirty="0"/>
              <a:t> </a:t>
            </a:r>
            <a:r>
              <a:rPr lang="en-GB" b="0" i="1" baseline="0" dirty="0" err="1"/>
              <a:t>ou</a:t>
            </a:r>
            <a:r>
              <a:rPr lang="en-GB" b="0" i="1" baseline="0" dirty="0"/>
              <a:t> </a:t>
            </a:r>
            <a:r>
              <a:rPr lang="en-GB" b="0" i="1" baseline="0" dirty="0" err="1"/>
              <a:t>ils</a:t>
            </a:r>
            <a:r>
              <a:rPr lang="en-GB" b="0" i="0" baseline="0" dirty="0"/>
              <a:t>?’ Tell students they should answer in a full sentence, and pay attention to any necessary liaisons.</a:t>
            </a:r>
          </a:p>
          <a:p>
            <a:pPr marL="0" lvl="0" indent="0" algn="l" rtl="0">
              <a:spcBef>
                <a:spcPts val="0"/>
              </a:spcBef>
              <a:spcAft>
                <a:spcPts val="0"/>
              </a:spcAft>
              <a:buNone/>
            </a:pPr>
            <a:r>
              <a:rPr lang="en-GB" b="0" i="0" baseline="0" dirty="0"/>
              <a:t>4/ </a:t>
            </a:r>
            <a:r>
              <a:rPr lang="en-GB" b="0" dirty="0"/>
              <a:t>Students</a:t>
            </a:r>
            <a:r>
              <a:rPr lang="en-GB" b="0" i="0" baseline="0" dirty="0"/>
              <a:t> respond ‘</a:t>
            </a:r>
            <a:r>
              <a:rPr lang="en-GB" b="0" i="1" baseline="0" dirty="0" err="1"/>
              <a:t>Il</a:t>
            </a:r>
            <a:r>
              <a:rPr lang="en-GB" b="1" i="1" baseline="0" dirty="0" err="1"/>
              <a:t>s</a:t>
            </a:r>
            <a:r>
              <a:rPr lang="en-GB" b="1" i="1" baseline="0" dirty="0"/>
              <a:t> </a:t>
            </a:r>
            <a:r>
              <a:rPr lang="en-GB" b="1" i="1" baseline="0" dirty="0" err="1"/>
              <a:t>o</a:t>
            </a:r>
            <a:r>
              <a:rPr lang="en-GB" b="0" i="1" baseline="0" dirty="0" err="1"/>
              <a:t>n</a:t>
            </a:r>
            <a:r>
              <a:rPr lang="en-GB" b="1" i="1" baseline="0" dirty="0" err="1"/>
              <a:t>t</a:t>
            </a:r>
            <a:r>
              <a:rPr lang="en-GB" b="0" i="1" baseline="0" dirty="0"/>
              <a:t> </a:t>
            </a:r>
            <a:r>
              <a:rPr lang="en-GB" b="1" i="1" baseline="0" dirty="0" err="1"/>
              <a:t>une</a:t>
            </a:r>
            <a:r>
              <a:rPr lang="en-GB" b="1" i="1" baseline="0" dirty="0"/>
              <a:t> </a:t>
            </a:r>
            <a:r>
              <a:rPr lang="en-GB" b="1" i="1" baseline="0" dirty="0" err="1"/>
              <a:t>chambre</a:t>
            </a:r>
            <a:r>
              <a:rPr lang="en-GB" b="0" i="0" baseline="0" dirty="0"/>
              <a:t>.’</a:t>
            </a:r>
          </a:p>
          <a:p>
            <a:pPr marL="0" lvl="0" indent="0" algn="l" rtl="0">
              <a:spcBef>
                <a:spcPts val="0"/>
              </a:spcBef>
              <a:spcAft>
                <a:spcPts val="0"/>
              </a:spcAft>
              <a:buNone/>
            </a:pPr>
            <a:r>
              <a:rPr lang="en-GB" b="0" i="0" baseline="0" dirty="0"/>
              <a:t>5/ Answer revealed on click.</a:t>
            </a:r>
          </a:p>
          <a:p>
            <a:pPr marL="0" lvl="0" indent="0" algn="l" rtl="0">
              <a:spcBef>
                <a:spcPts val="0"/>
              </a:spcBef>
              <a:spcAft>
                <a:spcPts val="0"/>
              </a:spcAft>
              <a:buNone/>
            </a:pPr>
            <a:r>
              <a:rPr lang="en-GB" b="0" i="0" baseline="0" dirty="0"/>
              <a:t>6/ Teacher clicks on ‘A’ in the top right to play the recording including the pronoun.</a:t>
            </a:r>
          </a:p>
          <a:p>
            <a:pPr marL="0" lvl="0" indent="0" algn="l" rtl="0">
              <a:spcBef>
                <a:spcPts val="0"/>
              </a:spcBef>
              <a:spcAft>
                <a:spcPts val="0"/>
              </a:spcAft>
              <a:buNone/>
            </a:pPr>
            <a:r>
              <a:rPr lang="en-GB" b="0" i="0" baseline="0" dirty="0"/>
              <a:t>7/ </a:t>
            </a:r>
            <a:r>
              <a:rPr lang="en-GB" b="0" dirty="0"/>
              <a:t>Students</a:t>
            </a:r>
            <a:r>
              <a:rPr lang="en-GB" b="0" i="0" baseline="0" dirty="0"/>
              <a:t> repeat for additional pronunciation practice.</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Transcript</a:t>
            </a:r>
          </a:p>
          <a:p>
            <a:pPr marL="0" lvl="0" indent="0" algn="l" rtl="0">
              <a:spcBef>
                <a:spcPts val="0"/>
              </a:spcBef>
              <a:spcAft>
                <a:spcPts val="0"/>
              </a:spcAft>
              <a:buNone/>
            </a:pPr>
            <a:r>
              <a:rPr lang="en-GB" dirty="0"/>
              <a:t>Q. [beep]</a:t>
            </a:r>
            <a:r>
              <a:rPr lang="en-GB" baseline="0" dirty="0"/>
              <a:t> </a:t>
            </a:r>
            <a:r>
              <a:rPr lang="en-GB" baseline="0" dirty="0" err="1"/>
              <a:t>ont</a:t>
            </a:r>
            <a:r>
              <a:rPr lang="en-GB" baseline="0" dirty="0"/>
              <a:t> </a:t>
            </a:r>
            <a:r>
              <a:rPr lang="en-GB" baseline="0" dirty="0" err="1"/>
              <a:t>une</a:t>
            </a:r>
            <a:r>
              <a:rPr lang="en-GB" baseline="0" dirty="0"/>
              <a:t> </a:t>
            </a:r>
            <a:r>
              <a:rPr lang="en-GB" baseline="0" dirty="0" err="1"/>
              <a:t>chambre</a:t>
            </a:r>
            <a:r>
              <a:rPr lang="en-GB" b="0" i="0" baseline="0" dirty="0"/>
              <a:t>.</a:t>
            </a:r>
            <a:endParaRPr lang="en-GB" i="0" baseline="0" dirty="0"/>
          </a:p>
          <a:p>
            <a:pPr marL="0" lvl="0" indent="0" algn="l" rtl="0">
              <a:spcBef>
                <a:spcPts val="0"/>
              </a:spcBef>
              <a:spcAft>
                <a:spcPts val="0"/>
              </a:spcAft>
              <a:buNone/>
            </a:pPr>
            <a:r>
              <a:rPr lang="en-GB" baseline="0" dirty="0"/>
              <a:t>A. </a:t>
            </a:r>
            <a:r>
              <a:rPr lang="en-GB" baseline="0" dirty="0" err="1"/>
              <a:t>Ils</a:t>
            </a:r>
            <a:r>
              <a:rPr lang="en-GB" baseline="0" dirty="0"/>
              <a:t> </a:t>
            </a:r>
            <a:r>
              <a:rPr lang="en-GB" baseline="0" dirty="0" err="1"/>
              <a:t>ont</a:t>
            </a:r>
            <a:r>
              <a:rPr lang="en-GB" baseline="0" dirty="0"/>
              <a:t> </a:t>
            </a:r>
            <a:r>
              <a:rPr lang="en-GB" baseline="0" dirty="0" err="1"/>
              <a:t>une</a:t>
            </a:r>
            <a:r>
              <a:rPr lang="en-GB" baseline="0" dirty="0"/>
              <a:t> </a:t>
            </a:r>
            <a:r>
              <a:rPr lang="en-GB" baseline="0" dirty="0" err="1"/>
              <a:t>chambre</a:t>
            </a:r>
            <a:r>
              <a:rPr lang="en-GB" baseline="0" dirty="0"/>
              <a:t>.</a:t>
            </a: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39</a:t>
            </a:fld>
            <a:endParaRPr/>
          </a:p>
        </p:txBody>
      </p:sp>
    </p:spTree>
    <p:extLst>
      <p:ext uri="{BB962C8B-B14F-4D97-AF65-F5344CB8AC3E}">
        <p14:creationId xmlns:p14="http://schemas.microsoft.com/office/powerpoint/2010/main" val="384339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Listen</a:t>
            </a:r>
            <a:r>
              <a:rPr lang="en-GB" i="0" baseline="0" dirty="0"/>
              <a:t> and repeat.</a:t>
            </a:r>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i="0" baseline="0" dirty="0"/>
              <a:t>Highlight that </a:t>
            </a:r>
            <a:r>
              <a:rPr lang="en-GB" i="1" baseline="0" dirty="0"/>
              <a:t>nous </a:t>
            </a:r>
            <a:r>
              <a:rPr lang="en-GB" i="1" baseline="0" dirty="0" err="1"/>
              <a:t>avons</a:t>
            </a:r>
            <a:r>
              <a:rPr lang="en-GB" i="0" baseline="0" dirty="0"/>
              <a:t> sounds like one word, rather than two.</a:t>
            </a:r>
            <a:endParaRPr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extLst>
      <p:ext uri="{BB962C8B-B14F-4D97-AF65-F5344CB8AC3E}">
        <p14:creationId xmlns:p14="http://schemas.microsoft.com/office/powerpoint/2010/main" val="37936655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dirty="0"/>
              <a:t>Audio (without pronoun) plays on clicking ‘Q’</a:t>
            </a:r>
            <a:r>
              <a:rPr lang="en-GB" b="0" baseline="0" dirty="0"/>
              <a:t> in the top right.</a:t>
            </a: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r>
              <a:rPr lang="en-GB" b="0" dirty="0"/>
              <a:t>1/ Students listen and decide whether they hear </a:t>
            </a:r>
            <a:r>
              <a:rPr lang="en-GB" b="0" i="0" dirty="0"/>
              <a:t>the</a:t>
            </a:r>
            <a:r>
              <a:rPr lang="en-GB" b="0" i="0" baseline="0" dirty="0"/>
              <a:t> third person singular or plural form of </a:t>
            </a:r>
            <a:r>
              <a:rPr lang="en-GB" b="0" i="1" baseline="0" dirty="0" err="1"/>
              <a:t>avoir</a:t>
            </a:r>
            <a:r>
              <a:rPr lang="en-GB" b="0" i="0" baseline="0" dirty="0"/>
              <a:t>.</a:t>
            </a:r>
          </a:p>
          <a:p>
            <a:pPr marL="0" lvl="0" indent="0" algn="l" rtl="0">
              <a:spcBef>
                <a:spcPts val="0"/>
              </a:spcBef>
              <a:spcAft>
                <a:spcPts val="0"/>
              </a:spcAft>
              <a:buNone/>
            </a:pPr>
            <a:r>
              <a:rPr lang="en-GB" b="0" i="0" baseline="0" dirty="0"/>
              <a:t>2/ </a:t>
            </a:r>
            <a:r>
              <a:rPr lang="en-GB" b="0" dirty="0"/>
              <a:t>Students</a:t>
            </a:r>
            <a:r>
              <a:rPr lang="en-GB" b="0" i="0" baseline="0" dirty="0"/>
              <a:t> write what they hear in their workbooks.</a:t>
            </a:r>
          </a:p>
          <a:p>
            <a:pPr marL="0" lvl="0" indent="0" algn="l" rtl="0">
              <a:spcBef>
                <a:spcPts val="0"/>
              </a:spcBef>
              <a:spcAft>
                <a:spcPts val="0"/>
              </a:spcAft>
              <a:buNone/>
            </a:pPr>
            <a:r>
              <a:rPr lang="en-GB" b="0" i="0" baseline="0" dirty="0"/>
              <a:t>3/ </a:t>
            </a:r>
            <a:r>
              <a:rPr lang="en-GB" b="0" dirty="0"/>
              <a:t>Teacher elicits the answer by asking ‘</a:t>
            </a:r>
            <a:r>
              <a:rPr lang="en-GB" b="0" i="1" dirty="0"/>
              <a:t>Il</a:t>
            </a:r>
            <a:r>
              <a:rPr lang="en-GB" b="0" i="1" baseline="0" dirty="0"/>
              <a:t> </a:t>
            </a:r>
            <a:r>
              <a:rPr lang="en-GB" b="0" i="1" baseline="0" dirty="0" err="1"/>
              <a:t>ou</a:t>
            </a:r>
            <a:r>
              <a:rPr lang="en-GB" b="0" i="1" baseline="0" dirty="0"/>
              <a:t> </a:t>
            </a:r>
            <a:r>
              <a:rPr lang="en-GB" b="0" i="1" baseline="0" dirty="0" err="1"/>
              <a:t>elles</a:t>
            </a:r>
            <a:r>
              <a:rPr lang="en-GB" b="0" i="0" baseline="0" dirty="0"/>
              <a:t>?’ Tell students they should answer in a full sentence, and pay attention to any necessary liaisons.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a:t>4/ </a:t>
            </a:r>
            <a:r>
              <a:rPr lang="en-GB" b="0" dirty="0"/>
              <a:t>Students</a:t>
            </a:r>
            <a:r>
              <a:rPr lang="en-GB" b="0" i="0" baseline="0" dirty="0"/>
              <a:t> respond ‘</a:t>
            </a:r>
            <a:r>
              <a:rPr lang="en-GB" b="0" i="1" baseline="0" dirty="0" err="1"/>
              <a:t>Elles</a:t>
            </a:r>
            <a:r>
              <a:rPr lang="en-GB" b="0" i="1" baseline="0" dirty="0"/>
              <a:t> </a:t>
            </a:r>
            <a:r>
              <a:rPr lang="en-GB" b="0" i="1" baseline="0" dirty="0" err="1"/>
              <a:t>ont</a:t>
            </a:r>
            <a:r>
              <a:rPr lang="en-GB" b="0" i="1" baseline="0" dirty="0"/>
              <a:t> un livre</a:t>
            </a:r>
            <a:r>
              <a:rPr lang="en-GB" b="0" i="0" baseline="0" dirty="0"/>
              <a:t>.’</a:t>
            </a:r>
          </a:p>
          <a:p>
            <a:pPr marL="0" lvl="0" indent="0" algn="l" rtl="0">
              <a:spcBef>
                <a:spcPts val="0"/>
              </a:spcBef>
              <a:spcAft>
                <a:spcPts val="0"/>
              </a:spcAft>
              <a:buNone/>
            </a:pPr>
            <a:r>
              <a:rPr lang="en-GB" b="0" i="0" baseline="0" dirty="0"/>
              <a:t>5/ Answer revealed on click.</a:t>
            </a:r>
          </a:p>
          <a:p>
            <a:pPr marL="0" lvl="0" indent="0" algn="l" rtl="0">
              <a:spcBef>
                <a:spcPts val="0"/>
              </a:spcBef>
              <a:spcAft>
                <a:spcPts val="0"/>
              </a:spcAft>
              <a:buNone/>
            </a:pPr>
            <a:r>
              <a:rPr lang="en-GB" b="0" i="0" baseline="0" dirty="0"/>
              <a:t>6/ Teacher clicks on ‘A’ in the top right to play the recording including the pronoun.</a:t>
            </a:r>
          </a:p>
          <a:p>
            <a:pPr marL="0" lvl="0" indent="0" algn="l" rtl="0">
              <a:spcBef>
                <a:spcPts val="0"/>
              </a:spcBef>
              <a:spcAft>
                <a:spcPts val="0"/>
              </a:spcAft>
              <a:buNone/>
            </a:pPr>
            <a:r>
              <a:rPr lang="en-GB" b="0" i="0" baseline="0" dirty="0"/>
              <a:t>7/ students repeat for additional pronunciation practice.</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Transcript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Q. [beep]</a:t>
            </a:r>
            <a:r>
              <a:rPr lang="en-GB" baseline="0" dirty="0"/>
              <a:t> a </a:t>
            </a:r>
            <a:r>
              <a:rPr lang="en-GB" b="0" i="0" baseline="0" dirty="0"/>
              <a:t>un livre.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A. </a:t>
            </a:r>
            <a:r>
              <a:rPr lang="en-GB" b="0" i="0" baseline="0" dirty="0" err="1"/>
              <a:t>Elles</a:t>
            </a:r>
            <a:r>
              <a:rPr lang="en-GB" b="0" i="0" baseline="0" dirty="0"/>
              <a:t> </a:t>
            </a:r>
            <a:r>
              <a:rPr lang="en-GB" b="0" i="0" baseline="0" dirty="0" err="1"/>
              <a:t>ont</a:t>
            </a:r>
            <a:r>
              <a:rPr lang="en-GB" b="0" i="0" baseline="0" dirty="0"/>
              <a:t> un livre.</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40</a:t>
            </a:fld>
            <a:endParaRPr/>
          </a:p>
        </p:txBody>
      </p:sp>
    </p:spTree>
    <p:extLst>
      <p:ext uri="{BB962C8B-B14F-4D97-AF65-F5344CB8AC3E}">
        <p14:creationId xmlns:p14="http://schemas.microsoft.com/office/powerpoint/2010/main" val="8684243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dirty="0"/>
              <a:t>Audio (without pronoun) plays on clicking ‘Q’</a:t>
            </a:r>
            <a:r>
              <a:rPr lang="en-GB" b="0" baseline="0" dirty="0"/>
              <a:t> in the top right.</a:t>
            </a: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r>
              <a:rPr lang="en-GB" b="0" dirty="0"/>
              <a:t>1/ Students listen and decide whether they hear </a:t>
            </a:r>
            <a:r>
              <a:rPr lang="en-GB" b="0" i="0" dirty="0"/>
              <a:t>the</a:t>
            </a:r>
            <a:r>
              <a:rPr lang="en-GB" b="0" i="0" baseline="0" dirty="0"/>
              <a:t> third person singular or plural form of </a:t>
            </a:r>
            <a:r>
              <a:rPr lang="en-GB" b="0" i="1" baseline="0" dirty="0" err="1"/>
              <a:t>avoir</a:t>
            </a:r>
            <a:r>
              <a:rPr lang="en-GB" b="0" i="0" baseline="0" dirty="0"/>
              <a:t>.</a:t>
            </a:r>
          </a:p>
          <a:p>
            <a:pPr marL="0" lvl="0" indent="0" algn="l" rtl="0">
              <a:spcBef>
                <a:spcPts val="0"/>
              </a:spcBef>
              <a:spcAft>
                <a:spcPts val="0"/>
              </a:spcAft>
              <a:buNone/>
            </a:pPr>
            <a:r>
              <a:rPr lang="en-GB" b="0" i="0" baseline="0" dirty="0"/>
              <a:t>2/ </a:t>
            </a:r>
            <a:r>
              <a:rPr lang="en-GB" b="0" dirty="0"/>
              <a:t>Students</a:t>
            </a:r>
            <a:r>
              <a:rPr lang="en-GB" b="0" i="0" baseline="0" dirty="0"/>
              <a:t> write what they hear in their workbooks.</a:t>
            </a:r>
          </a:p>
          <a:p>
            <a:pPr marL="0" lvl="0" indent="0" algn="l" rtl="0">
              <a:spcBef>
                <a:spcPts val="0"/>
              </a:spcBef>
              <a:spcAft>
                <a:spcPts val="0"/>
              </a:spcAft>
              <a:buNone/>
            </a:pPr>
            <a:r>
              <a:rPr lang="en-GB" b="0" i="0" baseline="0" dirty="0"/>
              <a:t>3/ </a:t>
            </a:r>
            <a:r>
              <a:rPr lang="en-GB" b="0" dirty="0"/>
              <a:t>Teacher elicits the answer by asking ‘</a:t>
            </a:r>
            <a:r>
              <a:rPr lang="en-GB" b="0" i="1" dirty="0"/>
              <a:t>Elle</a:t>
            </a:r>
            <a:r>
              <a:rPr lang="en-GB" b="0" i="1" baseline="0" dirty="0"/>
              <a:t> </a:t>
            </a:r>
            <a:r>
              <a:rPr lang="en-GB" b="0" i="1" baseline="0" dirty="0" err="1"/>
              <a:t>ou</a:t>
            </a:r>
            <a:r>
              <a:rPr lang="en-GB" b="0" i="1" baseline="0" dirty="0"/>
              <a:t> </a:t>
            </a:r>
            <a:r>
              <a:rPr lang="en-GB" b="0" i="1" baseline="0" dirty="0" err="1"/>
              <a:t>ils</a:t>
            </a:r>
            <a:r>
              <a:rPr lang="en-GB" b="0" i="0" baseline="0" dirty="0"/>
              <a:t>?’ Tell students they should answer in a full sentence, and pay attention to any necessary liaisons.</a:t>
            </a:r>
          </a:p>
          <a:p>
            <a:pPr marL="0" lvl="0" indent="0" algn="l" rtl="0">
              <a:spcBef>
                <a:spcPts val="0"/>
              </a:spcBef>
              <a:spcAft>
                <a:spcPts val="0"/>
              </a:spcAft>
              <a:buNone/>
            </a:pPr>
            <a:r>
              <a:rPr lang="en-GB" b="0" i="0" baseline="0" dirty="0"/>
              <a:t>4/ </a:t>
            </a:r>
            <a:r>
              <a:rPr lang="en-GB" b="0" dirty="0"/>
              <a:t>Students</a:t>
            </a:r>
            <a:r>
              <a:rPr lang="en-GB" b="0" i="0" baseline="0" dirty="0"/>
              <a:t> respond ‘</a:t>
            </a:r>
            <a:r>
              <a:rPr lang="en-GB" b="0" i="1" baseline="0" dirty="0"/>
              <a:t>Elle a un </a:t>
            </a:r>
            <a:r>
              <a:rPr lang="en-GB" b="0" i="1" baseline="0" dirty="0" err="1"/>
              <a:t>chien</a:t>
            </a:r>
            <a:r>
              <a:rPr lang="en-GB" b="0" i="1" baseline="0" dirty="0"/>
              <a:t>’.</a:t>
            </a:r>
          </a:p>
          <a:p>
            <a:pPr marL="0" lvl="0" indent="0" algn="l" rtl="0">
              <a:spcBef>
                <a:spcPts val="0"/>
              </a:spcBef>
              <a:spcAft>
                <a:spcPts val="0"/>
              </a:spcAft>
              <a:buNone/>
            </a:pPr>
            <a:r>
              <a:rPr lang="en-GB" b="0" i="0" baseline="0" dirty="0"/>
              <a:t>5/ Answer revealed on click.</a:t>
            </a:r>
          </a:p>
          <a:p>
            <a:pPr marL="0" lvl="0" indent="0" algn="l" rtl="0">
              <a:spcBef>
                <a:spcPts val="0"/>
              </a:spcBef>
              <a:spcAft>
                <a:spcPts val="0"/>
              </a:spcAft>
              <a:buNone/>
            </a:pPr>
            <a:r>
              <a:rPr lang="en-GB" b="0" i="0" baseline="0" dirty="0"/>
              <a:t>6/ Teacher clicks on ‘A’ in the top right to play the recording including the pronoun.</a:t>
            </a:r>
          </a:p>
          <a:p>
            <a:pPr marL="0" lvl="0" indent="0" algn="l" rtl="0">
              <a:spcBef>
                <a:spcPts val="0"/>
              </a:spcBef>
              <a:spcAft>
                <a:spcPts val="0"/>
              </a:spcAft>
              <a:buNone/>
            </a:pPr>
            <a:r>
              <a:rPr lang="en-GB" b="0" i="0" baseline="0" dirty="0"/>
              <a:t>7/ </a:t>
            </a:r>
            <a:r>
              <a:rPr lang="en-GB" b="0" dirty="0"/>
              <a:t>Students</a:t>
            </a:r>
            <a:r>
              <a:rPr lang="en-GB" b="0" i="0" baseline="0" dirty="0"/>
              <a:t> repeat for additional pronunciation practice.</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Transcript</a:t>
            </a:r>
          </a:p>
          <a:p>
            <a:pPr marL="0" lvl="0" indent="0" algn="l" rtl="0">
              <a:spcBef>
                <a:spcPts val="0"/>
              </a:spcBef>
              <a:spcAft>
                <a:spcPts val="0"/>
              </a:spcAft>
              <a:buNone/>
            </a:pPr>
            <a:r>
              <a:rPr lang="en-GB" dirty="0"/>
              <a:t>Q. [beep]</a:t>
            </a:r>
            <a:r>
              <a:rPr lang="en-GB" baseline="0" dirty="0"/>
              <a:t> a un </a:t>
            </a:r>
            <a:r>
              <a:rPr lang="en-GB" baseline="0" dirty="0" err="1"/>
              <a:t>chien</a:t>
            </a:r>
            <a:r>
              <a:rPr lang="en-GB" baseline="0" dirty="0"/>
              <a:t>.</a:t>
            </a:r>
          </a:p>
          <a:p>
            <a:pPr marL="0" lvl="0" indent="0" algn="l" rtl="0">
              <a:spcBef>
                <a:spcPts val="0"/>
              </a:spcBef>
              <a:spcAft>
                <a:spcPts val="0"/>
              </a:spcAft>
              <a:buNone/>
            </a:pPr>
            <a:r>
              <a:rPr lang="en-GB" baseline="0" dirty="0"/>
              <a:t>A. Elle a un </a:t>
            </a:r>
            <a:r>
              <a:rPr lang="en-GB" baseline="0" dirty="0" err="1"/>
              <a:t>chien</a:t>
            </a:r>
            <a:r>
              <a:rPr lang="en-GB" baseline="0" dirty="0"/>
              <a:t>.</a:t>
            </a: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41</a:t>
            </a:fld>
            <a:endParaRPr/>
          </a:p>
        </p:txBody>
      </p:sp>
    </p:spTree>
    <p:extLst>
      <p:ext uri="{BB962C8B-B14F-4D97-AF65-F5344CB8AC3E}">
        <p14:creationId xmlns:p14="http://schemas.microsoft.com/office/powerpoint/2010/main" val="5220298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dirty="0"/>
              <a:t>Audio (without pronoun) plays on clicking ‘Q’</a:t>
            </a:r>
            <a:r>
              <a:rPr lang="en-GB" b="0" baseline="0" dirty="0"/>
              <a:t> in the top right.</a:t>
            </a: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r>
              <a:rPr lang="en-GB" b="0" dirty="0"/>
              <a:t>1/ Students listen and decide whether they hear </a:t>
            </a:r>
            <a:r>
              <a:rPr lang="en-GB" b="0" i="0" dirty="0"/>
              <a:t>the</a:t>
            </a:r>
            <a:r>
              <a:rPr lang="en-GB" b="0" i="0" baseline="0" dirty="0"/>
              <a:t> third person singular or plural form of </a:t>
            </a:r>
            <a:r>
              <a:rPr lang="en-GB" b="0" i="1" baseline="0" dirty="0" err="1"/>
              <a:t>avoir</a:t>
            </a:r>
            <a:r>
              <a:rPr lang="en-GB" b="0" i="0" baseline="0" dirty="0"/>
              <a:t>.</a:t>
            </a:r>
          </a:p>
          <a:p>
            <a:pPr marL="0" lvl="0" indent="0" algn="l" rtl="0">
              <a:spcBef>
                <a:spcPts val="0"/>
              </a:spcBef>
              <a:spcAft>
                <a:spcPts val="0"/>
              </a:spcAft>
              <a:buNone/>
            </a:pPr>
            <a:r>
              <a:rPr lang="en-GB" b="0" i="0" baseline="0" dirty="0"/>
              <a:t>2/ </a:t>
            </a:r>
            <a:r>
              <a:rPr lang="en-GB" b="0" dirty="0"/>
              <a:t>Students</a:t>
            </a:r>
            <a:r>
              <a:rPr lang="en-GB" b="0" i="0" baseline="0" dirty="0"/>
              <a:t> write what they hear in their workbooks.</a:t>
            </a:r>
          </a:p>
          <a:p>
            <a:pPr marL="0" lvl="0" indent="0" algn="l" rtl="0">
              <a:spcBef>
                <a:spcPts val="0"/>
              </a:spcBef>
              <a:spcAft>
                <a:spcPts val="0"/>
              </a:spcAft>
              <a:buNone/>
            </a:pPr>
            <a:r>
              <a:rPr lang="en-GB" b="0" i="0" baseline="0" dirty="0"/>
              <a:t>3/ </a:t>
            </a:r>
            <a:r>
              <a:rPr lang="en-GB" b="0" dirty="0"/>
              <a:t>Teacher elicits the answer by asking ‘</a:t>
            </a:r>
            <a:r>
              <a:rPr lang="en-GB" b="0" i="1" dirty="0"/>
              <a:t>Elle</a:t>
            </a:r>
            <a:r>
              <a:rPr lang="en-GB" b="0" i="1" baseline="0" dirty="0"/>
              <a:t> </a:t>
            </a:r>
            <a:r>
              <a:rPr lang="en-GB" b="0" i="1" baseline="0" dirty="0" err="1"/>
              <a:t>ou</a:t>
            </a:r>
            <a:r>
              <a:rPr lang="en-GB" b="0" i="1" baseline="0" dirty="0"/>
              <a:t> </a:t>
            </a:r>
            <a:r>
              <a:rPr lang="en-GB" b="0" i="1" baseline="0" dirty="0" err="1"/>
              <a:t>elles</a:t>
            </a:r>
            <a:r>
              <a:rPr lang="en-GB" b="0" i="0" baseline="0" dirty="0"/>
              <a:t>?’ Tell students they should answer in a full sentence, and pay attention to any necessary liaisons.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a:t>4</a:t>
            </a:r>
            <a:r>
              <a:rPr lang="en-GB" b="0" i="0" baseline="0"/>
              <a:t>/ </a:t>
            </a:r>
            <a:r>
              <a:rPr lang="en-GB" b="0"/>
              <a:t>Students</a:t>
            </a:r>
            <a:r>
              <a:rPr lang="en-GB" b="0" i="0" baseline="0"/>
              <a:t> </a:t>
            </a:r>
            <a:r>
              <a:rPr lang="en-GB" b="0" i="0" baseline="0" dirty="0"/>
              <a:t>respond ‘</a:t>
            </a:r>
            <a:r>
              <a:rPr lang="en-GB" b="0" i="1" baseline="0" dirty="0" err="1"/>
              <a:t>Elle</a:t>
            </a:r>
            <a:r>
              <a:rPr lang="en-GB" b="1" i="1" baseline="0" dirty="0" err="1"/>
              <a:t>s</a:t>
            </a:r>
            <a:r>
              <a:rPr lang="en-GB" b="0" i="1" baseline="0" dirty="0"/>
              <a:t> </a:t>
            </a:r>
            <a:r>
              <a:rPr lang="en-GB" b="1" i="1" baseline="0" dirty="0" err="1"/>
              <a:t>o</a:t>
            </a:r>
            <a:r>
              <a:rPr lang="en-GB" b="0" i="1" baseline="0" dirty="0" err="1"/>
              <a:t>n</a:t>
            </a:r>
            <a:r>
              <a:rPr lang="en-GB" b="1" i="1" baseline="0" dirty="0" err="1"/>
              <a:t>t</a:t>
            </a:r>
            <a:r>
              <a:rPr lang="en-GB" b="0" i="1" baseline="0" dirty="0"/>
              <a:t> </a:t>
            </a:r>
            <a:r>
              <a:rPr lang="en-GB" b="1" i="1" baseline="0" dirty="0"/>
              <a:t>u</a:t>
            </a:r>
            <a:r>
              <a:rPr lang="en-GB" b="0" i="1" baseline="0" dirty="0"/>
              <a:t>n </a:t>
            </a:r>
            <a:r>
              <a:rPr lang="en-GB" b="0" i="1" baseline="0" dirty="0" err="1"/>
              <a:t>ordinateur</a:t>
            </a:r>
            <a:r>
              <a:rPr lang="en-GB" b="0" i="0" baseline="0" dirty="0"/>
              <a:t>.’</a:t>
            </a:r>
          </a:p>
          <a:p>
            <a:pPr marL="0" lvl="0" indent="0" algn="l" rtl="0">
              <a:spcBef>
                <a:spcPts val="0"/>
              </a:spcBef>
              <a:spcAft>
                <a:spcPts val="0"/>
              </a:spcAft>
              <a:buNone/>
            </a:pPr>
            <a:r>
              <a:rPr lang="en-GB" b="0" i="0" baseline="0" dirty="0"/>
              <a:t>5/ Answer revealed on click.</a:t>
            </a:r>
          </a:p>
          <a:p>
            <a:pPr marL="0" lvl="0" indent="0" algn="l" rtl="0">
              <a:spcBef>
                <a:spcPts val="0"/>
              </a:spcBef>
              <a:spcAft>
                <a:spcPts val="0"/>
              </a:spcAft>
              <a:buNone/>
            </a:pPr>
            <a:r>
              <a:rPr lang="en-GB" b="0" i="0" baseline="0" dirty="0"/>
              <a:t>6/ Teacher clicks on ‘A’ in the top right to play the recording including the pronoun.</a:t>
            </a:r>
          </a:p>
          <a:p>
            <a:pPr marL="0" lvl="0" indent="0" algn="l" rtl="0">
              <a:spcBef>
                <a:spcPts val="0"/>
              </a:spcBef>
              <a:spcAft>
                <a:spcPts val="0"/>
              </a:spcAft>
              <a:buNone/>
            </a:pPr>
            <a:r>
              <a:rPr lang="en-GB" b="0" i="0" baseline="0" dirty="0"/>
              <a:t>7</a:t>
            </a:r>
            <a:r>
              <a:rPr lang="en-GB" b="0" i="0" baseline="0"/>
              <a:t>/ </a:t>
            </a:r>
            <a:r>
              <a:rPr lang="en-GB" b="0"/>
              <a:t>Students</a:t>
            </a:r>
            <a:r>
              <a:rPr lang="en-GB" b="0" i="0" baseline="0"/>
              <a:t> </a:t>
            </a:r>
            <a:r>
              <a:rPr lang="en-GB" b="0" i="0" baseline="0" dirty="0"/>
              <a:t>repeat for additional pronunciation practice.</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Transcript</a:t>
            </a:r>
          </a:p>
          <a:p>
            <a:pPr marL="0" lvl="0" indent="0" algn="l" rtl="0">
              <a:spcBef>
                <a:spcPts val="0"/>
              </a:spcBef>
              <a:spcAft>
                <a:spcPts val="0"/>
              </a:spcAft>
              <a:buNone/>
            </a:pPr>
            <a:r>
              <a:rPr lang="en-GB" dirty="0"/>
              <a:t>Q. [beep]</a:t>
            </a:r>
            <a:r>
              <a:rPr lang="en-GB" baseline="0" dirty="0"/>
              <a:t> </a:t>
            </a:r>
            <a:r>
              <a:rPr lang="en-GB" baseline="0" dirty="0" err="1"/>
              <a:t>ont</a:t>
            </a:r>
            <a:r>
              <a:rPr lang="en-GB" baseline="0" dirty="0"/>
              <a:t> un </a:t>
            </a:r>
            <a:r>
              <a:rPr lang="en-GB" baseline="0" dirty="0" err="1"/>
              <a:t>ordinateur</a:t>
            </a:r>
            <a:r>
              <a:rPr lang="en-GB" sz="1200" b="0" i="0" u="none" strike="noStrike" cap="none" dirty="0">
                <a:solidFill>
                  <a:schemeClr val="dk1"/>
                </a:solidFill>
                <a:effectLst/>
                <a:latin typeface="Calibri"/>
                <a:ea typeface="Calibri"/>
                <a:cs typeface="Calibri"/>
                <a:sym typeface="Calibri"/>
              </a:rPr>
              <a:t>.</a:t>
            </a:r>
            <a:endParaRPr lang="en-GB" b="0" baseline="0" dirty="0"/>
          </a:p>
          <a:p>
            <a:pPr marL="0" lvl="0" indent="0" algn="l" rtl="0">
              <a:spcBef>
                <a:spcPts val="0"/>
              </a:spcBef>
              <a:spcAft>
                <a:spcPts val="0"/>
              </a:spcAft>
              <a:buNone/>
            </a:pPr>
            <a:r>
              <a:rPr lang="en-GB" baseline="0" dirty="0"/>
              <a:t>A. </a:t>
            </a:r>
            <a:r>
              <a:rPr lang="en-GB" baseline="0" dirty="0" err="1"/>
              <a:t>Elles</a:t>
            </a:r>
            <a:r>
              <a:rPr lang="en-GB" baseline="0" dirty="0"/>
              <a:t> </a:t>
            </a:r>
            <a:r>
              <a:rPr lang="en-GB" baseline="0" dirty="0" err="1"/>
              <a:t>ont</a:t>
            </a:r>
            <a:r>
              <a:rPr lang="en-GB" baseline="0" dirty="0"/>
              <a:t> un </a:t>
            </a:r>
            <a:r>
              <a:rPr lang="en-GB" baseline="0" dirty="0" err="1"/>
              <a:t>ordinateur</a:t>
            </a:r>
            <a:r>
              <a:rPr lang="en-GB" sz="1200" b="0" i="0" u="none" strike="noStrike" cap="none" dirty="0">
                <a:solidFill>
                  <a:schemeClr val="dk1"/>
                </a:solidFill>
                <a:effectLst/>
                <a:latin typeface="Calibri"/>
                <a:ea typeface="Calibri"/>
                <a:cs typeface="Calibri"/>
                <a:sym typeface="Calibri"/>
              </a:rPr>
              <a:t>.</a:t>
            </a:r>
            <a:endParaRPr lang="en-GB" b="0" baseline="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42</a:t>
            </a:fld>
            <a:endParaRPr/>
          </a:p>
        </p:txBody>
      </p:sp>
    </p:spTree>
    <p:extLst>
      <p:ext uri="{BB962C8B-B14F-4D97-AF65-F5344CB8AC3E}">
        <p14:creationId xmlns:p14="http://schemas.microsoft.com/office/powerpoint/2010/main" val="1864210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This multimodal exercise is designed to enable practice in segmenting (</a:t>
            </a:r>
            <a:r>
              <a:rPr lang="en-GB" baseline="0" dirty="0"/>
              <a:t>splitting up the audio into words)</a:t>
            </a:r>
            <a:r>
              <a:rPr lang="en-GB" dirty="0"/>
              <a:t>. It is constructed from known vocabulary and</a:t>
            </a:r>
            <a:r>
              <a:rPr lang="en-GB" baseline="0" dirty="0"/>
              <a:t> cognates </a:t>
            </a:r>
            <a:r>
              <a:rPr lang="en-GB" i="1" baseline="0" dirty="0"/>
              <a:t>organiser, concert, important </a:t>
            </a:r>
            <a:r>
              <a:rPr lang="en-GB" i="0" baseline="0" dirty="0"/>
              <a:t>and </a:t>
            </a:r>
            <a:r>
              <a:rPr lang="en-GB" i="1" baseline="0" dirty="0" err="1"/>
              <a:t>enthousiaste</a:t>
            </a:r>
            <a:r>
              <a:rPr lang="en-GB" i="1" baseline="0" dirty="0"/>
              <a:t>.</a:t>
            </a:r>
          </a:p>
          <a:p>
            <a:pPr marL="0" lvl="0" indent="0" algn="l" rtl="0">
              <a:spcBef>
                <a:spcPts val="0"/>
              </a:spcBef>
              <a:spcAft>
                <a:spcPts val="0"/>
              </a:spcAft>
              <a:buNone/>
            </a:pPr>
            <a:endParaRPr lang="en-GB" i="1" baseline="0" dirty="0"/>
          </a:p>
          <a:p>
            <a:pPr marL="0" lvl="0" indent="0" algn="l" rtl="0">
              <a:spcBef>
                <a:spcPts val="0"/>
              </a:spcBef>
              <a:spcAft>
                <a:spcPts val="0"/>
              </a:spcAft>
              <a:buNone/>
            </a:pPr>
            <a:r>
              <a:rPr lang="en-GB" i="0" baseline="0" dirty="0"/>
              <a:t>This segmentation task is the first in a series of exercises relating to this longer text. The meaning of the text as a whole will be considered in the translation exercise which follows.</a:t>
            </a:r>
            <a:endParaRPr lang="en-GB" i="0"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Teachers play the recording whilst students read the text. The audio is paused just before the words in bold. </a:t>
            </a:r>
            <a:br>
              <a:rPr lang="en-GB" dirty="0"/>
            </a:br>
            <a:r>
              <a:rPr lang="en-GB" dirty="0"/>
              <a:t>Note: the words are</a:t>
            </a:r>
            <a:r>
              <a:rPr lang="en-GB" baseline="0" dirty="0"/>
              <a:t> in bold below for the teacher’s purpose.  Students read along with the text without bold so that they are required to practise segmentation.</a:t>
            </a:r>
            <a:br>
              <a:rPr lang="en-GB" dirty="0"/>
            </a:br>
            <a:endParaRPr lang="en-GB"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Les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professeurs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de 6ème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organisent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un concert pour les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enfants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Le concert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est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grand</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et important et les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enfants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sont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très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enthousiastes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Les chanteurs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sont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drôles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et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très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amusants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Ils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chantent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en</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anglais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Mais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les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professeurs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ont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un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problème</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Les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chanteurs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sont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malades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La situation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est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très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difficile</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b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br>
            <a:r>
              <a:rPr kumimoji="0" lang="fr-FR"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Les professeurs ont une </a:t>
            </a:r>
            <a:r>
              <a:rPr kumimoji="0" lang="fr-FR"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idée</a:t>
            </a:r>
            <a:r>
              <a:rPr kumimoji="0" lang="fr-FR"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Ils sont drôles et amusants, et ils parlent très bien anglais aussi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Les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professeurs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portent des </a:t>
            </a: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uniformes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violets et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ils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chantent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au concert.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Ils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sont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lang="en-GB" sz="2200" dirty="0">
                <a:solidFill>
                  <a:schemeClr val="accent1">
                    <a:lumMod val="50000"/>
                  </a:schemeClr>
                </a:solidFill>
                <a:latin typeface="Century Gothic" panose="020B0502020202020204" pitchFamily="34" charset="0"/>
              </a:rPr>
              <a:t>des </a:t>
            </a:r>
            <a:r>
              <a:rPr lang="en-GB" sz="2200" dirty="0" err="1">
                <a:solidFill>
                  <a:schemeClr val="accent1">
                    <a:lumMod val="50000"/>
                  </a:schemeClr>
                </a:solidFill>
                <a:latin typeface="Century Gothic" panose="020B0502020202020204" pitchFamily="34" charset="0"/>
              </a:rPr>
              <a:t>acteurs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fantastiques</a:t>
            </a:r>
            <a:r>
              <a:rPr lang="en-GB" sz="2200" dirty="0">
                <a:solidFill>
                  <a:schemeClr val="accent1">
                    <a:lumMod val="50000"/>
                  </a:schemeClr>
                </a:solidFill>
                <a:latin typeface="Century Gothic" panose="020B0502020202020204" pitchFamily="34" charset="0"/>
              </a:rPr>
              <a:t>!</a:t>
            </a: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Les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enfants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sont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contents. La solution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est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super!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a:p>
            <a:pPr marL="0" lvl="0" indent="0" algn="l" rtl="0">
              <a:spcBef>
                <a:spcPts val="0"/>
              </a:spcBef>
              <a:spcAft>
                <a:spcPts val="0"/>
              </a:spcAft>
              <a:buNone/>
            </a:pPr>
            <a:br>
              <a:rPr lang="en-GB" dirty="0"/>
            </a:br>
            <a:r>
              <a:rPr lang="en-GB" dirty="0"/>
              <a:t>The teacher then asks:</a:t>
            </a:r>
            <a:br>
              <a:rPr lang="en-GB" dirty="0"/>
            </a:br>
            <a:br>
              <a:rPr lang="en-GB" dirty="0"/>
            </a:br>
            <a:r>
              <a:rPr lang="en-GB" dirty="0"/>
              <a:t>1/ What is the next word? The students then read the next word out loud, practising segmentation skills. Check that students understand the meaning.</a:t>
            </a:r>
            <a:br>
              <a:rPr lang="en-GB" dirty="0"/>
            </a:br>
            <a:br>
              <a:rPr lang="en-GB" dirty="0"/>
            </a:br>
            <a:r>
              <a:rPr lang="en-GB" dirty="0"/>
              <a:t>2/ What type of word is it? The students then identify the word as a noun, verb, adjective or adverb, practising grammar knowledge.</a:t>
            </a:r>
            <a:br>
              <a:rPr lang="en-GB" dirty="0"/>
            </a:br>
            <a:br>
              <a:rPr lang="en-GB" dirty="0"/>
            </a:br>
            <a:r>
              <a:rPr lang="en-GB" dirty="0"/>
              <a:t>3/ What other word could be used instead? The students then offer an alternative word of the same word class that makes sense in context, practising vocabulary knowledge.</a:t>
            </a:r>
            <a:br>
              <a:rPr lang="en-GB" dirty="0"/>
            </a:br>
            <a:br>
              <a:rPr lang="en-GB" dirty="0"/>
            </a:br>
            <a:r>
              <a:rPr lang="en-GB" dirty="0"/>
              <a:t>Some suggestions below:</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chemeClr val="accent1">
                    <a:lumMod val="50000"/>
                  </a:schemeClr>
                </a:solidFill>
                <a:latin typeface="Century Gothic" panose="020B0502020202020204" pitchFamily="34" charset="0"/>
              </a:rPr>
              <a:t>Le concert </a:t>
            </a:r>
            <a:r>
              <a:rPr lang="en-GB" sz="1200" dirty="0" err="1">
                <a:solidFill>
                  <a:schemeClr val="accent1">
                    <a:lumMod val="50000"/>
                  </a:schemeClr>
                </a:solidFill>
                <a:latin typeface="Century Gothic" panose="020B0502020202020204" pitchFamily="34" charset="0"/>
              </a:rPr>
              <a:t>est</a:t>
            </a:r>
            <a:r>
              <a:rPr lang="en-GB" sz="1200" dirty="0">
                <a:solidFill>
                  <a:schemeClr val="accent1">
                    <a:lumMod val="50000"/>
                  </a:schemeClr>
                </a:solidFill>
                <a:latin typeface="Century Gothic" panose="020B0502020202020204" pitchFamily="34" charset="0"/>
              </a:rPr>
              <a:t> </a:t>
            </a:r>
            <a:r>
              <a:rPr lang="en-GB" sz="1200" b="1" dirty="0">
                <a:solidFill>
                  <a:schemeClr val="accent1">
                    <a:lumMod val="50000"/>
                  </a:schemeClr>
                </a:solidFill>
                <a:latin typeface="Century Gothic" panose="020B0502020202020204" pitchFamily="34" charset="0"/>
              </a:rPr>
              <a:t>petit/</a:t>
            </a:r>
            <a:r>
              <a:rPr lang="en-GB" sz="1200" b="1" dirty="0" err="1">
                <a:solidFill>
                  <a:schemeClr val="accent1">
                    <a:lumMod val="50000"/>
                  </a:schemeClr>
                </a:solidFill>
                <a:latin typeface="Century Gothic" panose="020B0502020202020204" pitchFamily="34" charset="0"/>
              </a:rPr>
              <a:t>intéressant</a:t>
            </a:r>
            <a:r>
              <a:rPr lang="en-GB" sz="1200" b="1" dirty="0">
                <a:solidFill>
                  <a:schemeClr val="accent1">
                    <a:lumMod val="50000"/>
                  </a:schemeClr>
                </a:solidFill>
                <a:latin typeface="Century Gothic" panose="020B0502020202020204" pitchFamily="34" charset="0"/>
              </a:rPr>
              <a:t>/super/excellent</a:t>
            </a:r>
            <a:endParaRPr lang="en-GB" sz="120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chemeClr val="accent1">
                    <a:lumMod val="50000"/>
                  </a:schemeClr>
                </a:solidFill>
                <a:latin typeface="Century Gothic" panose="020B0502020202020204" pitchFamily="34" charset="0"/>
              </a:rPr>
              <a:t>Les </a:t>
            </a:r>
            <a:r>
              <a:rPr lang="en-GB" sz="1200" dirty="0" err="1">
                <a:solidFill>
                  <a:schemeClr val="accent1">
                    <a:lumMod val="50000"/>
                  </a:schemeClr>
                </a:solidFill>
                <a:latin typeface="Century Gothic" panose="020B0502020202020204" pitchFamily="34" charset="0"/>
              </a:rPr>
              <a:t>chanteurs</a:t>
            </a:r>
            <a:r>
              <a:rPr lang="en-GB" sz="1200" dirty="0">
                <a:solidFill>
                  <a:schemeClr val="accent1">
                    <a:lumMod val="50000"/>
                  </a:schemeClr>
                </a:solidFill>
                <a:latin typeface="Century Gothic" panose="020B0502020202020204" pitchFamily="34" charset="0"/>
              </a:rPr>
              <a:t> </a:t>
            </a:r>
            <a:r>
              <a:rPr lang="en-GB" sz="1200" dirty="0" err="1">
                <a:solidFill>
                  <a:schemeClr val="accent1">
                    <a:lumMod val="50000"/>
                  </a:schemeClr>
                </a:solidFill>
                <a:latin typeface="Century Gothic" panose="020B0502020202020204" pitchFamily="34" charset="0"/>
              </a:rPr>
              <a:t>sont</a:t>
            </a:r>
            <a:r>
              <a:rPr lang="en-GB" sz="1200" dirty="0">
                <a:solidFill>
                  <a:schemeClr val="accent1">
                    <a:lumMod val="50000"/>
                  </a:schemeClr>
                </a:solidFill>
                <a:latin typeface="Century Gothic" panose="020B0502020202020204" pitchFamily="34" charset="0"/>
              </a:rPr>
              <a:t> </a:t>
            </a:r>
            <a:r>
              <a:rPr lang="en-GB" sz="1200" dirty="0" err="1">
                <a:solidFill>
                  <a:schemeClr val="accent1">
                    <a:lumMod val="50000"/>
                  </a:schemeClr>
                </a:solidFill>
                <a:latin typeface="Century Gothic" panose="020B0502020202020204" pitchFamily="34" charset="0"/>
              </a:rPr>
              <a:t>drôles</a:t>
            </a:r>
            <a:r>
              <a:rPr lang="en-GB" sz="1200" dirty="0">
                <a:solidFill>
                  <a:schemeClr val="accent1">
                    <a:lumMod val="50000"/>
                  </a:schemeClr>
                </a:solidFill>
                <a:latin typeface="Century Gothic" panose="020B0502020202020204" pitchFamily="34" charset="0"/>
              </a:rPr>
              <a:t> et </a:t>
            </a:r>
            <a:r>
              <a:rPr lang="en-GB" sz="1200" b="1" dirty="0" err="1">
                <a:solidFill>
                  <a:schemeClr val="accent1">
                    <a:lumMod val="50000"/>
                  </a:schemeClr>
                </a:solidFill>
                <a:latin typeface="Century Gothic" panose="020B0502020202020204" pitchFamily="34" charset="0"/>
              </a:rPr>
              <a:t>aimables</a:t>
            </a:r>
            <a:r>
              <a:rPr lang="en-GB" sz="1200" b="1" dirty="0">
                <a:solidFill>
                  <a:schemeClr val="accent1">
                    <a:lumMod val="50000"/>
                  </a:schemeClr>
                </a:solidFill>
                <a:latin typeface="Century Gothic" panose="020B0502020202020204" pitchFamily="34" charset="0"/>
              </a:rPr>
              <a:t>/</a:t>
            </a:r>
            <a:r>
              <a:rPr lang="en-GB" sz="1200" b="1" dirty="0" err="1">
                <a:solidFill>
                  <a:schemeClr val="accent1">
                    <a:lumMod val="50000"/>
                  </a:schemeClr>
                </a:solidFill>
                <a:latin typeface="Century Gothic" panose="020B0502020202020204" pitchFamily="34" charset="0"/>
              </a:rPr>
              <a:t>puissants</a:t>
            </a:r>
            <a:r>
              <a:rPr lang="en-GB" sz="1200" b="1" dirty="0">
                <a:solidFill>
                  <a:schemeClr val="accent1">
                    <a:lumMod val="50000"/>
                  </a:schemeClr>
                </a:solidFill>
                <a:latin typeface="Century Gothic" panose="020B0502020202020204" pitchFamily="34" charset="0"/>
              </a:rPr>
              <a:t>/</a:t>
            </a:r>
            <a:r>
              <a:rPr lang="en-GB" sz="1200" b="1" dirty="0" err="1">
                <a:solidFill>
                  <a:schemeClr val="accent1">
                    <a:lumMod val="50000"/>
                  </a:schemeClr>
                </a:solidFill>
                <a:latin typeface="Century Gothic" panose="020B0502020202020204" pitchFamily="34" charset="0"/>
              </a:rPr>
              <a:t>sympas</a:t>
            </a:r>
            <a:endParaRPr lang="en-GB" sz="1200" b="1"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err="1">
                <a:solidFill>
                  <a:schemeClr val="accent1">
                    <a:lumMod val="50000"/>
                  </a:schemeClr>
                </a:solidFill>
                <a:latin typeface="Century Gothic" panose="020B0502020202020204" pitchFamily="34" charset="0"/>
              </a:rPr>
              <a:t>Ils</a:t>
            </a:r>
            <a:r>
              <a:rPr lang="en-GB" sz="1200" dirty="0">
                <a:solidFill>
                  <a:schemeClr val="accent1">
                    <a:lumMod val="50000"/>
                  </a:schemeClr>
                </a:solidFill>
                <a:latin typeface="Century Gothic" panose="020B0502020202020204" pitchFamily="34" charset="0"/>
              </a:rPr>
              <a:t> </a:t>
            </a:r>
            <a:r>
              <a:rPr lang="en-GB" sz="1200" dirty="0" err="1">
                <a:solidFill>
                  <a:schemeClr val="accent1">
                    <a:lumMod val="50000"/>
                  </a:schemeClr>
                </a:solidFill>
                <a:latin typeface="Century Gothic" panose="020B0502020202020204" pitchFamily="34" charset="0"/>
              </a:rPr>
              <a:t>chantent</a:t>
            </a:r>
            <a:r>
              <a:rPr lang="en-GB" sz="1200" dirty="0">
                <a:solidFill>
                  <a:schemeClr val="accent1">
                    <a:lumMod val="50000"/>
                  </a:schemeClr>
                </a:solidFill>
                <a:latin typeface="Century Gothic" panose="020B0502020202020204" pitchFamily="34" charset="0"/>
              </a:rPr>
              <a:t> </a:t>
            </a:r>
            <a:r>
              <a:rPr lang="en-GB" sz="1200" dirty="0" err="1">
                <a:solidFill>
                  <a:schemeClr val="accent1">
                    <a:lumMod val="50000"/>
                  </a:schemeClr>
                </a:solidFill>
                <a:latin typeface="Century Gothic" panose="020B0502020202020204" pitchFamily="34" charset="0"/>
              </a:rPr>
              <a:t>en</a:t>
            </a:r>
            <a:r>
              <a:rPr lang="en-GB" sz="1200" dirty="0">
                <a:solidFill>
                  <a:schemeClr val="accent1">
                    <a:lumMod val="50000"/>
                  </a:schemeClr>
                </a:solidFill>
                <a:latin typeface="Century Gothic" panose="020B0502020202020204" pitchFamily="34" charset="0"/>
              </a:rPr>
              <a:t> </a:t>
            </a:r>
            <a:r>
              <a:rPr lang="en-GB" sz="1200" b="1" i="0" u="none" strike="noStrike" cap="none" dirty="0" err="1">
                <a:solidFill>
                  <a:schemeClr val="dk1"/>
                </a:solidFill>
                <a:effectLst/>
                <a:latin typeface="Calibri"/>
                <a:ea typeface="Calibri"/>
                <a:cs typeface="Calibri"/>
                <a:sym typeface="Calibri"/>
              </a:rPr>
              <a:t>français</a:t>
            </a:r>
            <a:endParaRPr lang="en-GB" sz="1200" b="1"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chemeClr val="accent1">
                    <a:lumMod val="50000"/>
                  </a:schemeClr>
                </a:solidFill>
                <a:latin typeface="Century Gothic" panose="020B0502020202020204" pitchFamily="34" charset="0"/>
              </a:rPr>
              <a:t>La situation </a:t>
            </a:r>
            <a:r>
              <a:rPr lang="en-GB" sz="1200" dirty="0" err="1">
                <a:solidFill>
                  <a:schemeClr val="accent1">
                    <a:lumMod val="50000"/>
                  </a:schemeClr>
                </a:solidFill>
                <a:latin typeface="Century Gothic" panose="020B0502020202020204" pitchFamily="34" charset="0"/>
              </a:rPr>
              <a:t>est</a:t>
            </a:r>
            <a:r>
              <a:rPr lang="en-GB" sz="1200" dirty="0">
                <a:solidFill>
                  <a:schemeClr val="accent1">
                    <a:lumMod val="50000"/>
                  </a:schemeClr>
                </a:solidFill>
                <a:latin typeface="Century Gothic" panose="020B0502020202020204" pitchFamily="34" charset="0"/>
              </a:rPr>
              <a:t> </a:t>
            </a:r>
            <a:r>
              <a:rPr lang="en-GB" sz="1200" b="1" dirty="0" err="1">
                <a:solidFill>
                  <a:schemeClr val="accent1">
                    <a:lumMod val="50000"/>
                  </a:schemeClr>
                </a:solidFill>
                <a:latin typeface="Century Gothic" panose="020B0502020202020204" pitchFamily="34" charset="0"/>
              </a:rPr>
              <a:t>mauvaise</a:t>
            </a:r>
            <a:r>
              <a:rPr lang="en-GB" sz="1200" b="1" dirty="0">
                <a:solidFill>
                  <a:schemeClr val="accent1">
                    <a:lumMod val="50000"/>
                  </a:schemeClr>
                </a:solidFill>
                <a:latin typeface="Century Gothic" panose="020B0502020202020204" pitchFamily="34" charset="0"/>
              </a:rPr>
              <a:t>/</a:t>
            </a:r>
            <a:r>
              <a:rPr lang="en-GB" sz="1200" b="1" dirty="0" err="1">
                <a:solidFill>
                  <a:schemeClr val="accent1">
                    <a:lumMod val="50000"/>
                  </a:schemeClr>
                </a:solidFill>
                <a:latin typeface="Century Gothic" panose="020B0502020202020204" pitchFamily="34" charset="0"/>
              </a:rPr>
              <a:t>intéressante</a:t>
            </a:r>
            <a:endParaRPr lang="en-GB" sz="1200" b="1"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chemeClr val="accent1">
                    <a:lumMod val="50000"/>
                  </a:schemeClr>
                </a:solidFill>
                <a:latin typeface="Century Gothic" panose="020B0502020202020204" pitchFamily="34" charset="0"/>
              </a:rPr>
              <a:t>Les </a:t>
            </a:r>
            <a:r>
              <a:rPr lang="en-GB" sz="1200" dirty="0" err="1">
                <a:solidFill>
                  <a:schemeClr val="accent1">
                    <a:lumMod val="50000"/>
                  </a:schemeClr>
                </a:solidFill>
                <a:latin typeface="Century Gothic" panose="020B0502020202020204" pitchFamily="34" charset="0"/>
              </a:rPr>
              <a:t>professeurs</a:t>
            </a:r>
            <a:r>
              <a:rPr lang="en-GB" sz="1200" dirty="0">
                <a:solidFill>
                  <a:schemeClr val="accent1">
                    <a:lumMod val="50000"/>
                  </a:schemeClr>
                </a:solidFill>
                <a:latin typeface="Century Gothic" panose="020B0502020202020204" pitchFamily="34" charset="0"/>
              </a:rPr>
              <a:t> </a:t>
            </a:r>
            <a:r>
              <a:rPr lang="en-GB" sz="1200" dirty="0" err="1">
                <a:solidFill>
                  <a:schemeClr val="accent1">
                    <a:lumMod val="50000"/>
                  </a:schemeClr>
                </a:solidFill>
                <a:latin typeface="Century Gothic" panose="020B0502020202020204" pitchFamily="34" charset="0"/>
              </a:rPr>
              <a:t>ont</a:t>
            </a:r>
            <a:r>
              <a:rPr lang="en-GB" sz="1200" dirty="0">
                <a:solidFill>
                  <a:schemeClr val="accent1">
                    <a:lumMod val="50000"/>
                  </a:schemeClr>
                </a:solidFill>
                <a:latin typeface="Century Gothic" panose="020B0502020202020204" pitchFamily="34" charset="0"/>
              </a:rPr>
              <a:t> </a:t>
            </a:r>
            <a:r>
              <a:rPr lang="en-GB" sz="1200" dirty="0" err="1">
                <a:solidFill>
                  <a:schemeClr val="accent1">
                    <a:lumMod val="50000"/>
                  </a:schemeClr>
                </a:solidFill>
                <a:latin typeface="Century Gothic" panose="020B0502020202020204" pitchFamily="34" charset="0"/>
              </a:rPr>
              <a:t>une</a:t>
            </a:r>
            <a:r>
              <a:rPr lang="en-GB" sz="1200" dirty="0">
                <a:solidFill>
                  <a:schemeClr val="accent1">
                    <a:lumMod val="50000"/>
                  </a:schemeClr>
                </a:solidFill>
                <a:latin typeface="Century Gothic" panose="020B0502020202020204" pitchFamily="34" charset="0"/>
              </a:rPr>
              <a:t> </a:t>
            </a:r>
            <a:r>
              <a:rPr lang="en-GB" sz="1200" b="1" dirty="0">
                <a:solidFill>
                  <a:schemeClr val="accent1">
                    <a:lumMod val="50000"/>
                  </a:schemeClr>
                </a:solidFill>
                <a:latin typeface="Century Gothic" panose="020B0502020202020204" pitchFamily="34" charset="0"/>
              </a:rPr>
              <a:t>solution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chemeClr val="accent1">
                    <a:lumMod val="50000"/>
                  </a:schemeClr>
                </a:solidFill>
                <a:latin typeface="Century Gothic" panose="020B0502020202020204" pitchFamily="34" charset="0"/>
              </a:rPr>
              <a:t>Les </a:t>
            </a:r>
            <a:r>
              <a:rPr lang="en-GB" sz="1200" dirty="0" err="1">
                <a:solidFill>
                  <a:schemeClr val="accent1">
                    <a:lumMod val="50000"/>
                  </a:schemeClr>
                </a:solidFill>
                <a:latin typeface="Century Gothic" panose="020B0502020202020204" pitchFamily="34" charset="0"/>
              </a:rPr>
              <a:t>professeurs</a:t>
            </a:r>
            <a:r>
              <a:rPr lang="en-GB" sz="1200" dirty="0">
                <a:solidFill>
                  <a:schemeClr val="accent1">
                    <a:lumMod val="50000"/>
                  </a:schemeClr>
                </a:solidFill>
                <a:latin typeface="Century Gothic" panose="020B0502020202020204" pitchFamily="34" charset="0"/>
              </a:rPr>
              <a:t> </a:t>
            </a:r>
            <a:r>
              <a:rPr lang="en-GB" sz="1200" dirty="0" err="1">
                <a:solidFill>
                  <a:schemeClr val="accent1">
                    <a:lumMod val="50000"/>
                  </a:schemeClr>
                </a:solidFill>
                <a:latin typeface="Century Gothic" panose="020B0502020202020204" pitchFamily="34" charset="0"/>
              </a:rPr>
              <a:t>d’anglais</a:t>
            </a:r>
            <a:r>
              <a:rPr lang="en-GB" sz="1200" dirty="0">
                <a:solidFill>
                  <a:schemeClr val="accent1">
                    <a:lumMod val="50000"/>
                  </a:schemeClr>
                </a:solidFill>
                <a:latin typeface="Century Gothic" panose="020B0502020202020204" pitchFamily="34" charset="0"/>
              </a:rPr>
              <a:t> portent des </a:t>
            </a:r>
            <a:r>
              <a:rPr lang="en-GB" sz="1200" b="1" dirty="0">
                <a:solidFill>
                  <a:schemeClr val="accent1">
                    <a:lumMod val="50000"/>
                  </a:schemeClr>
                </a:solidFill>
                <a:latin typeface="Century Gothic" panose="020B0502020202020204" pitchFamily="34" charset="0"/>
              </a:rPr>
              <a:t>chemises</a:t>
            </a:r>
            <a:r>
              <a:rPr lang="en-GB" sz="1200" dirty="0">
                <a:solidFill>
                  <a:schemeClr val="accent1">
                    <a:lumMod val="50000"/>
                  </a:schemeClr>
                </a:solidFill>
                <a:latin typeface="Century Gothic" panose="020B0502020202020204" pitchFamily="34" charset="0"/>
              </a:rPr>
              <a:t> violets </a:t>
            </a:r>
            <a:endParaRPr lang="en-GB" sz="1200" b="1"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049840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In the second of a series of scaffolded activities based on</a:t>
            </a:r>
            <a:r>
              <a:rPr lang="en-GB" baseline="0" dirty="0"/>
              <a:t> this </a:t>
            </a:r>
            <a:r>
              <a:rPr lang="en-GB" dirty="0"/>
              <a:t>text, students are asked to identify all examples of verbs. They can do this by circling/underlining on a printed copy, or by writing a list in their workbooks.</a:t>
            </a:r>
            <a:br>
              <a:rPr lang="en-GB" dirty="0"/>
            </a:br>
            <a:br>
              <a:rPr lang="en-GB" dirty="0"/>
            </a:br>
            <a:r>
              <a:rPr lang="en-GB" dirty="0"/>
              <a:t>All verbs included are regular in the present tense, with the exception of </a:t>
            </a:r>
            <a:r>
              <a:rPr lang="en-GB" i="1" dirty="0" err="1"/>
              <a:t>être</a:t>
            </a:r>
            <a:r>
              <a:rPr lang="en-GB" i="1" dirty="0"/>
              <a:t> </a:t>
            </a:r>
            <a:r>
              <a:rPr lang="en-GB" dirty="0"/>
              <a:t>and </a:t>
            </a:r>
            <a:r>
              <a:rPr lang="en-GB" i="1" dirty="0" err="1"/>
              <a:t>avoir</a:t>
            </a:r>
            <a:r>
              <a:rPr lang="en-GB" i="1" dirty="0"/>
              <a:t>. </a:t>
            </a:r>
            <a:r>
              <a:rPr lang="en-GB" i="0" dirty="0"/>
              <a:t>Remind</a:t>
            </a:r>
            <a:r>
              <a:rPr lang="en-GB" i="0" baseline="0" dirty="0"/>
              <a:t> students of the –</a:t>
            </a:r>
            <a:r>
              <a:rPr lang="en-GB" i="0" baseline="0" dirty="0" err="1"/>
              <a:t>ent</a:t>
            </a:r>
            <a:r>
              <a:rPr lang="en-GB" i="0" baseline="0" dirty="0"/>
              <a:t> ending on regular verbs in the third person plural, and that forms of </a:t>
            </a:r>
            <a:r>
              <a:rPr lang="en-GB" i="1" dirty="0" err="1"/>
              <a:t>être</a:t>
            </a:r>
            <a:r>
              <a:rPr lang="en-GB" i="1" dirty="0"/>
              <a:t> </a:t>
            </a:r>
            <a:r>
              <a:rPr lang="en-GB" dirty="0"/>
              <a:t>and </a:t>
            </a:r>
            <a:r>
              <a:rPr lang="en-GB" i="1" dirty="0" err="1"/>
              <a:t>avoir</a:t>
            </a:r>
            <a:r>
              <a:rPr lang="en-GB" i="1" baseline="0" dirty="0"/>
              <a:t> </a:t>
            </a:r>
            <a:r>
              <a:rPr lang="en-GB" i="0" baseline="0" dirty="0"/>
              <a:t>are also verbs. Point out that ‘to be’ and ‘to have’ are verbs in English. </a:t>
            </a:r>
          </a:p>
          <a:p>
            <a:pPr marL="0" lvl="0" indent="0" algn="l" rtl="0">
              <a:spcBef>
                <a:spcPts val="0"/>
              </a:spcBef>
              <a:spcAft>
                <a:spcPts val="0"/>
              </a:spcAft>
              <a:buNone/>
            </a:pPr>
            <a:endParaRPr lang="en-GB" sz="1200" b="0" i="0" u="none" strike="noStrike" cap="none" baseline="0" dirty="0">
              <a:solidFill>
                <a:schemeClr val="dk1"/>
              </a:solidFill>
              <a:effectLst/>
              <a:latin typeface="Calibri"/>
              <a:ea typeface="Calibri"/>
              <a:cs typeface="Calibri"/>
              <a:sym typeface="Calibri"/>
            </a:endParaRPr>
          </a:p>
          <a:p>
            <a:pPr marL="0" lvl="0" indent="0" algn="l" rtl="0">
              <a:spcBef>
                <a:spcPts val="0"/>
              </a:spcBef>
              <a:spcAft>
                <a:spcPts val="0"/>
              </a:spcAft>
              <a:buNone/>
            </a:pPr>
            <a:r>
              <a:rPr lang="en-GB" sz="1200" b="0" i="0" u="none" strike="noStrike" cap="none" baseline="0" dirty="0">
                <a:solidFill>
                  <a:schemeClr val="dk1"/>
                </a:solidFill>
                <a:effectLst/>
                <a:latin typeface="Calibri"/>
                <a:ea typeface="Calibri"/>
                <a:cs typeface="Calibri"/>
                <a:sym typeface="Calibri"/>
              </a:rPr>
              <a:t>Answers on next slide.</a:t>
            </a:r>
            <a:endParaRPr lang="en-GB"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875016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Teacher to check that the meaning of the verbs is known.</a:t>
            </a: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424569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Students can attempt this translation individually at first, and then compare translations with a partner.</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Teacher</a:t>
            </a:r>
            <a:r>
              <a:rPr lang="en-GB" b="1" baseline="0" dirty="0"/>
              <a:t> to tell students to think carefully about how to translate the verbs into English. Recap the difference between the simple and continuous forms in English, and remind students that one form in French translates two in English. Students always have to decide between simple and continuous forms when translating into English.</a:t>
            </a:r>
          </a:p>
          <a:p>
            <a:pPr marL="0" lvl="0" indent="0" algn="l" rtl="0">
              <a:spcBef>
                <a:spcPts val="0"/>
              </a:spcBef>
              <a:spcAft>
                <a:spcPts val="0"/>
              </a:spcAft>
              <a:buNone/>
            </a:pPr>
            <a:br>
              <a:rPr lang="en-GB" dirty="0"/>
            </a:br>
            <a:r>
              <a:rPr lang="en-GB" dirty="0"/>
              <a:t>Note: The text can easily be divided up (with one half of the class working on the first page, and the other on the second).</a:t>
            </a:r>
            <a:endParaRPr lang="en-GB"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500754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Note: This is answer slide 1 of 2.</a:t>
            </a:r>
            <a:br>
              <a:rPr lang="en-GB" dirty="0"/>
            </a:br>
            <a:br>
              <a:rPr lang="en-GB" dirty="0"/>
            </a:br>
            <a:r>
              <a:rPr lang="en-GB" dirty="0"/>
              <a:t>Suggested English sentences appear on clicks.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Teacher</a:t>
            </a:r>
            <a:r>
              <a:rPr lang="en-GB" b="1" baseline="0" dirty="0"/>
              <a:t> draws attention to the verb translation. Simple or continuous in English?</a:t>
            </a:r>
            <a:br>
              <a:rPr lang="en-GB" dirty="0"/>
            </a:br>
            <a:br>
              <a:rPr lang="en-GB" dirty="0"/>
            </a:br>
            <a:r>
              <a:rPr lang="en-GB" dirty="0"/>
              <a:t>Teacher can present these suggested translations after eliciting suggestions from students. Teacher may wish to collect ideas from the class and come up with a class translation on the board instead.</a:t>
            </a:r>
            <a:br>
              <a:rPr lang="en-GB" dirty="0"/>
            </a:br>
            <a:br>
              <a:rPr lang="en-GB" dirty="0"/>
            </a:br>
            <a:r>
              <a:rPr lang="en-GB" dirty="0"/>
              <a:t>Teacher to stress that there could be several solutions, and to encourage and praise structurally sound alternative suggestions.</a:t>
            </a:r>
            <a:endParaRPr lang="en-GB"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222292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Note: This is answer slide 2 of 2.</a:t>
            </a:r>
            <a:br>
              <a:rPr lang="en-GB" dirty="0"/>
            </a:br>
            <a:br>
              <a:rPr lang="en-GB" dirty="0"/>
            </a:br>
            <a:r>
              <a:rPr lang="en-GB" dirty="0"/>
              <a:t>Suggested English sentences</a:t>
            </a:r>
            <a:r>
              <a:rPr lang="en-GB" baseline="0" dirty="0"/>
              <a:t> </a:t>
            </a:r>
            <a:r>
              <a:rPr lang="en-GB" dirty="0"/>
              <a:t>appear on clicks.</a:t>
            </a:r>
            <a:br>
              <a:rPr lang="en-GB" dirty="0"/>
            </a:br>
            <a:br>
              <a:rPr lang="en-GB" dirty="0"/>
            </a:br>
            <a:r>
              <a:rPr lang="en-GB" dirty="0"/>
              <a:t>Teacher can present these suggested translations after eliciting suggestions from students. Teacher may wish to collect ideas from the class and come up with a class translation on the board instead.</a:t>
            </a:r>
            <a:br>
              <a:rPr lang="en-GB" dirty="0"/>
            </a:br>
            <a:br>
              <a:rPr lang="en-GB" dirty="0"/>
            </a:br>
            <a:r>
              <a:rPr lang="en-GB" dirty="0"/>
              <a:t>Teacher to stress that there could be several solutions, and to encourage and praise structurally sound alternative suggestions.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effectLst/>
                <a:latin typeface="Calibri"/>
                <a:ea typeface="Calibri"/>
                <a:cs typeface="Calibri"/>
                <a:sym typeface="Calibri"/>
              </a:rPr>
              <a:t>Teacher to discuss the difference in meaning between wear/are wearing and sing/are singing. Our choices in English can be subjective – here choosing to use the continuous form conveys immediacy/it is happening right now! it's so exciting! its a narrative device that we have in English.</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488884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In this exercise, students practise changing verbs and subjects from 3rd person plural</a:t>
            </a:r>
            <a:r>
              <a:rPr lang="en-GB" baseline="0" dirty="0"/>
              <a:t> to first person plural. It revises forms of regular verbs, </a:t>
            </a:r>
            <a:r>
              <a:rPr lang="en-GB" i="1" baseline="0" dirty="0" err="1"/>
              <a:t>avoir</a:t>
            </a:r>
            <a:r>
              <a:rPr lang="en-GB" i="0" baseline="0" dirty="0"/>
              <a:t> and </a:t>
            </a:r>
            <a:r>
              <a:rPr lang="en-GB" i="1" dirty="0" err="1"/>
              <a:t>être</a:t>
            </a:r>
            <a:r>
              <a:rPr lang="en-GB" i="1" dirty="0"/>
              <a:t> </a:t>
            </a:r>
            <a:r>
              <a:rPr lang="en-GB" i="0" dirty="0"/>
              <a:t>in the third person plural.</a:t>
            </a:r>
            <a:endParaRPr lang="en-GB" baseline="0" dirty="0"/>
          </a:p>
          <a:p>
            <a:pPr marL="0" lvl="0" indent="0" algn="l" rtl="0">
              <a:spcBef>
                <a:spcPts val="0"/>
              </a:spcBef>
              <a:spcAft>
                <a:spcPts val="0"/>
              </a:spcAft>
              <a:buNone/>
            </a:pPr>
            <a:endParaRPr lang="en-GB" baseline="0" dirty="0"/>
          </a:p>
          <a:p>
            <a:pPr marL="0" lvl="0" indent="0" algn="l" rtl="0">
              <a:spcBef>
                <a:spcPts val="0"/>
              </a:spcBef>
              <a:spcAft>
                <a:spcPts val="0"/>
              </a:spcAft>
              <a:buNone/>
            </a:pPr>
            <a:r>
              <a:rPr lang="en-GB" baseline="0" dirty="0"/>
              <a:t>Teacher to remind students that not all verbs and subjects need to change, only those relating to the teachers (highlighted in the text). Note that a mix of full nouns and pronouns are used to remind students that both require the third person plural form.</a:t>
            </a:r>
          </a:p>
          <a:p>
            <a:pPr marL="0" lvl="0" indent="0" algn="l" rtl="0">
              <a:spcBef>
                <a:spcPts val="0"/>
              </a:spcBef>
              <a:spcAft>
                <a:spcPts val="0"/>
              </a:spcAft>
              <a:buNone/>
            </a:pPr>
            <a:br>
              <a:rPr lang="en-GB" dirty="0"/>
            </a:br>
            <a:r>
              <a:rPr lang="en-GB" dirty="0"/>
              <a:t>Answers to individual paragraphs revealed on clicks.</a:t>
            </a:r>
            <a:endParaRPr lang="en-GB"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34061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Listen</a:t>
            </a:r>
            <a:r>
              <a:rPr lang="en-GB" i="0" baseline="0" dirty="0"/>
              <a:t> and repeat.</a:t>
            </a:r>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i="0" baseline="0" dirty="0"/>
              <a:t>Highlight that </a:t>
            </a:r>
            <a:r>
              <a:rPr lang="en-GB" i="1" baseline="0" dirty="0" err="1"/>
              <a:t>vous</a:t>
            </a:r>
            <a:r>
              <a:rPr lang="en-GB" i="1" baseline="0" dirty="0"/>
              <a:t> </a:t>
            </a:r>
            <a:r>
              <a:rPr lang="en-GB" i="1" baseline="0" dirty="0" err="1"/>
              <a:t>avez</a:t>
            </a:r>
            <a:r>
              <a:rPr lang="en-GB" i="0" baseline="0" dirty="0"/>
              <a:t> sounds like one word, rather than two.</a:t>
            </a:r>
            <a:endParaRPr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extLst>
      <p:ext uri="{BB962C8B-B14F-4D97-AF65-F5344CB8AC3E}">
        <p14:creationId xmlns:p14="http://schemas.microsoft.com/office/powerpoint/2010/main" val="230907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Listen</a:t>
            </a:r>
            <a:r>
              <a:rPr lang="en-GB" i="0" baseline="0" dirty="0"/>
              <a:t> and repeat.</a:t>
            </a:r>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i="0" baseline="0" dirty="0"/>
              <a:t>Highlight that </a:t>
            </a:r>
            <a:r>
              <a:rPr lang="en-GB" i="1" baseline="0" dirty="0"/>
              <a:t>nous </a:t>
            </a:r>
            <a:r>
              <a:rPr lang="en-GB" i="1" baseline="0" dirty="0" err="1"/>
              <a:t>avons</a:t>
            </a:r>
            <a:r>
              <a:rPr lang="en-GB" i="0" baseline="0" dirty="0"/>
              <a:t> sounds like one word, rather than two.</a:t>
            </a:r>
            <a:endParaRPr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extLst>
      <p:ext uri="{BB962C8B-B14F-4D97-AF65-F5344CB8AC3E}">
        <p14:creationId xmlns:p14="http://schemas.microsoft.com/office/powerpoint/2010/main" val="2316106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Listen</a:t>
            </a:r>
            <a:r>
              <a:rPr lang="en-GB" i="0" baseline="0" dirty="0"/>
              <a:t> and repeat.</a:t>
            </a:r>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i="0" baseline="0" dirty="0"/>
              <a:t>Highlight that </a:t>
            </a:r>
            <a:r>
              <a:rPr lang="en-GB" i="1" baseline="0" dirty="0" err="1"/>
              <a:t>vous</a:t>
            </a:r>
            <a:r>
              <a:rPr lang="en-GB" i="1" baseline="0" dirty="0"/>
              <a:t> </a:t>
            </a:r>
            <a:r>
              <a:rPr lang="en-GB" i="1" baseline="0" dirty="0" err="1"/>
              <a:t>avez</a:t>
            </a:r>
            <a:r>
              <a:rPr lang="en-GB" i="0" baseline="0" dirty="0"/>
              <a:t> sounds like one word, rather than two.</a:t>
            </a:r>
            <a:endParaRPr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extLst>
      <p:ext uri="{BB962C8B-B14F-4D97-AF65-F5344CB8AC3E}">
        <p14:creationId xmlns:p14="http://schemas.microsoft.com/office/powerpoint/2010/main" val="975691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0" baseline="0" dirty="0"/>
              <a:t>Note the SFC in the plural noun.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baseline="0" dirty="0"/>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extLst>
      <p:ext uri="{BB962C8B-B14F-4D97-AF65-F5344CB8AC3E}">
        <p14:creationId xmlns:p14="http://schemas.microsoft.com/office/powerpoint/2010/main" val="3558094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baseline="0" dirty="0"/>
              <a:t>Note the SFC in the plural noun.</a:t>
            </a:r>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lvl="0" indent="0" algn="l" rtl="0">
              <a:spcBef>
                <a:spcPts val="0"/>
              </a:spcBef>
              <a:spcAft>
                <a:spcPts val="0"/>
              </a:spcAft>
              <a:buNone/>
            </a:pPr>
            <a:endParaRPr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extLst>
      <p:ext uri="{BB962C8B-B14F-4D97-AF65-F5344CB8AC3E}">
        <p14:creationId xmlns:p14="http://schemas.microsoft.com/office/powerpoint/2010/main" val="230413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144170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24/01/2020</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21693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24/01/2020</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073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743352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1059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56769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5833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21679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776102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24/01/2020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886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24/01/2020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91953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503994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24/01/2020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39568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24/01/2020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09520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24/01/2020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99778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1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23929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42599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8"/>
        <p:cNvGrpSpPr/>
        <p:nvPr/>
      </p:nvGrpSpPr>
      <p:grpSpPr>
        <a:xfrm>
          <a:off x="0" y="0"/>
          <a:ext cx="0" cy="0"/>
          <a:chOff x="0" y="0"/>
          <a:chExt cx="0" cy="0"/>
        </a:xfrm>
      </p:grpSpPr>
      <p:sp>
        <p:nvSpPr>
          <p:cNvPr id="19" name="Google Shape;19;p1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8598339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20"/>
        <p:cNvGrpSpPr/>
        <p:nvPr/>
      </p:nvGrpSpPr>
      <p:grpSpPr>
        <a:xfrm>
          <a:off x="0" y="0"/>
          <a:ext cx="0" cy="0"/>
          <a:chOff x="0" y="0"/>
          <a:chExt cx="0" cy="0"/>
        </a:xfrm>
      </p:grpSpPr>
    </p:spTree>
    <p:extLst>
      <p:ext uri="{BB962C8B-B14F-4D97-AF65-F5344CB8AC3E}">
        <p14:creationId xmlns:p14="http://schemas.microsoft.com/office/powerpoint/2010/main" val="16981284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2375596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488087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8"/>
        <p:cNvGrpSpPr/>
        <p:nvPr/>
      </p:nvGrpSpPr>
      <p:grpSpPr>
        <a:xfrm>
          <a:off x="0" y="0"/>
          <a:ext cx="0" cy="0"/>
          <a:chOff x="0" y="0"/>
          <a:chExt cx="0" cy="0"/>
        </a:xfrm>
      </p:grpSpPr>
      <p:sp>
        <p:nvSpPr>
          <p:cNvPr id="29" name="Google Shape;29;p23"/>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2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3"/>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23"/>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93767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2828821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4"/>
        <p:cNvGrpSpPr/>
        <p:nvPr/>
      </p:nvGrpSpPr>
      <p:grpSpPr>
        <a:xfrm>
          <a:off x="0" y="0"/>
          <a:ext cx="0" cy="0"/>
          <a:chOff x="0" y="0"/>
          <a:chExt cx="0" cy="0"/>
        </a:xfrm>
      </p:grpSpPr>
      <p:sp>
        <p:nvSpPr>
          <p:cNvPr id="35" name="Google Shape;35;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4"/>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7659095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8"/>
        <p:cNvGrpSpPr/>
        <p:nvPr/>
      </p:nvGrpSpPr>
      <p:grpSpPr>
        <a:xfrm>
          <a:off x="0" y="0"/>
          <a:ext cx="0" cy="0"/>
          <a:chOff x="0" y="0"/>
          <a:chExt cx="0" cy="0"/>
        </a:xfrm>
      </p:grpSpPr>
      <p:sp>
        <p:nvSpPr>
          <p:cNvPr id="39" name="Google Shape;39;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5"/>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1282770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2"/>
        <p:cNvGrpSpPr/>
        <p:nvPr/>
      </p:nvGrpSpPr>
      <p:grpSpPr>
        <a:xfrm>
          <a:off x="0" y="0"/>
          <a:ext cx="0" cy="0"/>
          <a:chOff x="0" y="0"/>
          <a:chExt cx="0" cy="0"/>
        </a:xfrm>
      </p:grpSpPr>
      <p:sp>
        <p:nvSpPr>
          <p:cNvPr id="43" name="Google Shape;43;p2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066010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5"/>
        <p:cNvGrpSpPr/>
        <p:nvPr/>
      </p:nvGrpSpPr>
      <p:grpSpPr>
        <a:xfrm>
          <a:off x="0" y="0"/>
          <a:ext cx="0" cy="0"/>
          <a:chOff x="0" y="0"/>
          <a:chExt cx="0" cy="0"/>
        </a:xfrm>
      </p:grpSpPr>
      <p:sp>
        <p:nvSpPr>
          <p:cNvPr id="46" name="Google Shape;46;p27"/>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7"/>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242437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24/01/2020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5495892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24/01/2020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8805921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A070A8-75FF-4F63-93B6-8413D3C9B57A}" type="datetimeFigureOut">
              <a:rPr lang="en-GB" smtClean="0"/>
              <a:t>24/01/2020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2317391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FA070A8-75FF-4F63-93B6-8413D3C9B57A}" type="datetimeFigureOut">
              <a:rPr lang="en-GB" smtClean="0"/>
              <a:t>24/01/2020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2498901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FA070A8-75FF-4F63-93B6-8413D3C9B57A}" type="datetimeFigureOut">
              <a:rPr lang="en-GB" smtClean="0"/>
              <a:t>24/01/2020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4224898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FA070A8-75FF-4F63-93B6-8413D3C9B57A}" type="datetimeFigureOut">
              <a:rPr lang="en-GB" smtClean="0"/>
              <a:t>24/01/2020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03422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37777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A070A8-75FF-4F63-93B6-8413D3C9B57A}" type="datetimeFigureOut">
              <a:rPr lang="en-GB" smtClean="0"/>
              <a:t>24/01/2020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5538546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24/01/2020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40804839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24/01/2020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995092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24/01/2020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5041049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24/01/2020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508179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32971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670171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131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24/01/2020</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69963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24/01/2020</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346532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8290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42240764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413079036"/>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070A8-75FF-4F63-93B6-8413D3C9B57A}" type="datetimeFigureOut">
              <a:rPr lang="en-GB" smtClean="0"/>
              <a:t>24/01/2020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E9109-AB8D-4945-A2DA-93F8155F9609}" type="slidenum">
              <a:rPr lang="en-GB" smtClean="0"/>
              <a:t>‹#›</a:t>
            </a:fld>
            <a:endParaRPr lang="en-GB"/>
          </a:p>
        </p:txBody>
      </p:sp>
    </p:spTree>
    <p:extLst>
      <p:ext uri="{BB962C8B-B14F-4D97-AF65-F5344CB8AC3E}">
        <p14:creationId xmlns:p14="http://schemas.microsoft.com/office/powerpoint/2010/main" val="226900544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audio" Target="../media/audio11.wav"/><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audio" Target="../media/audio12.wav"/><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8.png"/><Relationship Id="rId15" Type="http://schemas.openxmlformats.org/officeDocument/2006/relationships/audio" Target="../media/audio13.wav"/><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 Id="rId1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20.xml"/><Relationship Id="rId16" Type="http://schemas.openxmlformats.org/officeDocument/2006/relationships/audio" Target="../media/audio14.wav"/><Relationship Id="rId1" Type="http://schemas.openxmlformats.org/officeDocument/2006/relationships/slideLayout" Target="../slideLayouts/slideLayout1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8.png"/><Relationship Id="rId15" Type="http://schemas.openxmlformats.org/officeDocument/2006/relationships/image" Target="../media/image29.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 Id="rId14"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png"/><Relationship Id="rId7"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png"/><Relationship Id="rId7"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audio" Target="../media/audio15.wav"/></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audio" Target="../media/audio16.wav"/></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audio" Target="../media/audio15.wav"/></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4.xml"/><Relationship Id="rId4" Type="http://schemas.openxmlformats.org/officeDocument/2006/relationships/audio" Target="../media/audio16.wav"/></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4.xml"/><Relationship Id="rId5" Type="http://schemas.openxmlformats.org/officeDocument/2006/relationships/image" Target="../media/image33.jpeg"/><Relationship Id="rId4" Type="http://schemas.openxmlformats.org/officeDocument/2006/relationships/audio" Target="../media/audio17.wav"/></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audio" Target="../media/audio18.wav"/></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audio" Target="../media/audio19.wav"/></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4.xml"/><Relationship Id="rId5" Type="http://schemas.openxmlformats.org/officeDocument/2006/relationships/image" Target="../media/image12.png"/><Relationship Id="rId4" Type="http://schemas.openxmlformats.org/officeDocument/2006/relationships/audio" Target="../media/audio20.wav"/></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audio" Target="../media/audio21.wav"/></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4.xml"/><Relationship Id="rId5" Type="http://schemas.openxmlformats.org/officeDocument/2006/relationships/image" Target="../media/image17.png"/><Relationship Id="rId4" Type="http://schemas.openxmlformats.org/officeDocument/2006/relationships/audio" Target="../media/audio22.wav"/></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4.xml"/><Relationship Id="rId5" Type="http://schemas.openxmlformats.org/officeDocument/2006/relationships/image" Target="../media/image16.png"/><Relationship Id="rId4" Type="http://schemas.openxmlformats.org/officeDocument/2006/relationships/audio" Target="../media/audio23.wav"/></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24.xml"/><Relationship Id="rId6" Type="http://schemas.openxmlformats.org/officeDocument/2006/relationships/image" Target="../media/image34.png"/><Relationship Id="rId5" Type="http://schemas.openxmlformats.org/officeDocument/2006/relationships/image" Target="../media/image10.png"/><Relationship Id="rId4" Type="http://schemas.openxmlformats.org/officeDocument/2006/relationships/audio" Target="../media/audio24.wav"/></Relationships>
</file>

<file path=ppt/slides/_rels/slide3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24.xml"/><Relationship Id="rId6" Type="http://schemas.openxmlformats.org/officeDocument/2006/relationships/image" Target="../media/image10.png"/><Relationship Id="rId5" Type="http://schemas.openxmlformats.org/officeDocument/2006/relationships/audio" Target="../media/audio26.wav"/><Relationship Id="rId4" Type="http://schemas.openxmlformats.org/officeDocument/2006/relationships/audio" Target="../media/audio25.wav"/></Relationships>
</file>

<file path=ppt/slides/_rels/slide37.xml.rels><?xml version="1.0" encoding="UTF-8" standalone="yes"?>
<Relationships xmlns="http://schemas.openxmlformats.org/package/2006/relationships"><Relationship Id="rId8" Type="http://schemas.openxmlformats.org/officeDocument/2006/relationships/audio" Target="../media/audio28.wav"/><Relationship Id="rId3" Type="http://schemas.openxmlformats.org/officeDocument/2006/relationships/image" Target="../media/image5.png"/><Relationship Id="rId7" Type="http://schemas.openxmlformats.org/officeDocument/2006/relationships/audio" Target="../media/audio27.wav"/><Relationship Id="rId2" Type="http://schemas.openxmlformats.org/officeDocument/2006/relationships/notesSlide" Target="../notesSlides/notesSlide37.xml"/><Relationship Id="rId1" Type="http://schemas.openxmlformats.org/officeDocument/2006/relationships/slideLayout" Target="../slideLayouts/slideLayout24.xml"/><Relationship Id="rId6" Type="http://schemas.openxmlformats.org/officeDocument/2006/relationships/image" Target="../media/image11.png"/><Relationship Id="rId5" Type="http://schemas.openxmlformats.org/officeDocument/2006/relationships/image" Target="../media/image34.png"/><Relationship Id="rId4" Type="http://schemas.openxmlformats.org/officeDocument/2006/relationships/image" Target="../media/image10.png"/><Relationship Id="rId9" Type="http://schemas.openxmlformats.org/officeDocument/2006/relationships/image" Target="../media/image35.png"/></Relationships>
</file>

<file path=ppt/slides/_rels/slide3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png"/><Relationship Id="rId7" Type="http://schemas.openxmlformats.org/officeDocument/2006/relationships/audio" Target="../media/audio30.wav"/><Relationship Id="rId2" Type="http://schemas.openxmlformats.org/officeDocument/2006/relationships/notesSlide" Target="../notesSlides/notesSlide38.xml"/><Relationship Id="rId1" Type="http://schemas.openxmlformats.org/officeDocument/2006/relationships/slideLayout" Target="../slideLayouts/slideLayout24.xml"/><Relationship Id="rId6" Type="http://schemas.openxmlformats.org/officeDocument/2006/relationships/audio" Target="../media/audio29.wav"/><Relationship Id="rId5" Type="http://schemas.openxmlformats.org/officeDocument/2006/relationships/image" Target="../media/image34.png"/><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8" Type="http://schemas.openxmlformats.org/officeDocument/2006/relationships/audio" Target="../media/audio32.wav"/><Relationship Id="rId3" Type="http://schemas.openxmlformats.org/officeDocument/2006/relationships/image" Target="../media/image36.png"/><Relationship Id="rId7" Type="http://schemas.openxmlformats.org/officeDocument/2006/relationships/audio" Target="../media/audio31.wav"/><Relationship Id="rId2" Type="http://schemas.openxmlformats.org/officeDocument/2006/relationships/notesSlide" Target="../notesSlides/notesSlide39.xml"/><Relationship Id="rId1" Type="http://schemas.openxmlformats.org/officeDocument/2006/relationships/slideLayout" Target="../slideLayouts/slideLayout2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audio" Target="../media/audio1.wav"/></Relationships>
</file>

<file path=ppt/slides/_rels/slide40.xml.rels><?xml version="1.0" encoding="UTF-8" standalone="yes"?>
<Relationships xmlns="http://schemas.openxmlformats.org/package/2006/relationships"><Relationship Id="rId8" Type="http://schemas.openxmlformats.org/officeDocument/2006/relationships/audio" Target="../media/audio33.wav"/><Relationship Id="rId3" Type="http://schemas.openxmlformats.org/officeDocument/2006/relationships/image" Target="../media/image37.png"/><Relationship Id="rId7"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24.xml"/><Relationship Id="rId6" Type="http://schemas.openxmlformats.org/officeDocument/2006/relationships/image" Target="../media/image34.png"/><Relationship Id="rId5"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audio" Target="../media/audio34.wav"/></Relationships>
</file>

<file path=ppt/slides/_rels/slide41.xml.rels><?xml version="1.0" encoding="UTF-8" standalone="yes"?>
<Relationships xmlns="http://schemas.openxmlformats.org/package/2006/relationships"><Relationship Id="rId8" Type="http://schemas.openxmlformats.org/officeDocument/2006/relationships/audio" Target="../media/audio35.wav"/><Relationship Id="rId3" Type="http://schemas.openxmlformats.org/officeDocument/2006/relationships/image" Target="../media/image26.png"/><Relationship Id="rId7"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2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audio" Target="../media/audio36.wav"/></Relationships>
</file>

<file path=ppt/slides/_rels/slide4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png"/><Relationship Id="rId7"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24.xml"/><Relationship Id="rId6" Type="http://schemas.openxmlformats.org/officeDocument/2006/relationships/audio" Target="../media/audio38.wav"/><Relationship Id="rId5" Type="http://schemas.openxmlformats.org/officeDocument/2006/relationships/audio" Target="../media/audio37.wav"/><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24.xml"/><Relationship Id="rId5" Type="http://schemas.openxmlformats.org/officeDocument/2006/relationships/audio" Target="../media/audio39.wav"/><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143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solidFill>
                <a:srgbClr val="E3E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solidFill>
                <a:srgbClr val="E3E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5044CCBB-4163-804F-A894-CFAA691F0EAD}"/>
              </a:ext>
            </a:extLst>
          </p:cNvPr>
          <p:cNvSpPr>
            <a:spLocks noGrp="1"/>
          </p:cNvSpPr>
          <p:nvPr>
            <p:ph type="ctrTitle"/>
          </p:nvPr>
        </p:nvSpPr>
        <p:spPr>
          <a:xfrm>
            <a:off x="182548" y="2033492"/>
            <a:ext cx="5545979" cy="1671669"/>
          </a:xfrm>
        </p:spPr>
        <p:txBody>
          <a:bodyPr>
            <a:normAutofit/>
          </a:bodyPr>
          <a:lstStyle/>
          <a:p>
            <a:pPr lvl="0" algn="l">
              <a:lnSpc>
                <a:spcPct val="100000"/>
              </a:lnSpc>
              <a:spcBef>
                <a:spcPts val="0"/>
              </a:spcBef>
            </a:pPr>
            <a:r>
              <a:rPr lang="en-GB" sz="4000" b="1" dirty="0">
                <a:solidFill>
                  <a:prstClr val="white"/>
                </a:solidFill>
                <a:latin typeface="Century Gothic" panose="020B0502020202020204" pitchFamily="34" charset="0"/>
                <a:ea typeface="+mn-ea"/>
                <a:cs typeface="+mn-cs"/>
              </a:rPr>
              <a:t>Grammar</a:t>
            </a:r>
            <a:br>
              <a:rPr lang="en-GB" sz="4000" b="1" dirty="0">
                <a:solidFill>
                  <a:prstClr val="white"/>
                </a:solidFill>
                <a:latin typeface="Century Gothic" panose="020B0502020202020204" pitchFamily="34" charset="0"/>
                <a:ea typeface="+mn-ea"/>
                <a:cs typeface="+mn-cs"/>
              </a:rPr>
            </a:br>
            <a:endParaRPr lang="en-US" dirty="0"/>
          </a:p>
        </p:txBody>
      </p:sp>
      <p:sp>
        <p:nvSpPr>
          <p:cNvPr id="6" name="Subtitle 5">
            <a:extLst>
              <a:ext uri="{FF2B5EF4-FFF2-40B4-BE49-F238E27FC236}">
                <a16:creationId xmlns:a16="http://schemas.microsoft.com/office/drawing/2014/main" id="{04EEAAF6-8224-B84C-9791-2E52851ED7E8}"/>
              </a:ext>
            </a:extLst>
          </p:cNvPr>
          <p:cNvSpPr>
            <a:spLocks noGrp="1"/>
          </p:cNvSpPr>
          <p:nvPr>
            <p:ph type="subTitle" idx="1"/>
          </p:nvPr>
        </p:nvSpPr>
        <p:spPr>
          <a:xfrm>
            <a:off x="227215" y="2877280"/>
            <a:ext cx="9144000" cy="1655762"/>
          </a:xfrm>
        </p:spPr>
        <p:txBody>
          <a:bodyPr/>
          <a:lstStyle/>
          <a:p>
            <a:pPr lvl="0" algn="l">
              <a:lnSpc>
                <a:spcPct val="100000"/>
              </a:lnSpc>
              <a:spcBef>
                <a:spcPts val="0"/>
              </a:spcBef>
            </a:pPr>
            <a:r>
              <a:rPr lang="en-GB" sz="3200" dirty="0">
                <a:solidFill>
                  <a:prstClr val="white"/>
                </a:solidFill>
                <a:latin typeface="Century Gothic" panose="020B0502020202020204" pitchFamily="34" charset="0"/>
              </a:rPr>
              <a:t>Plural forms of AVOIR</a:t>
            </a:r>
            <a:endParaRPr lang="en-GB" dirty="0">
              <a:solidFill>
                <a:prstClr val="white"/>
              </a:solidFill>
              <a:latin typeface="Century Gothic" panose="020B0502020202020204" pitchFamily="34" charset="0"/>
            </a:endParaRPr>
          </a:p>
          <a:p>
            <a:endParaRPr lang="en-US" dirty="0"/>
          </a:p>
        </p:txBody>
      </p:sp>
      <p:sp>
        <p:nvSpPr>
          <p:cNvPr id="14" name="Title 3">
            <a:extLst>
              <a:ext uri="{FF2B5EF4-FFF2-40B4-BE49-F238E27FC236}">
                <a16:creationId xmlns:a16="http://schemas.microsoft.com/office/drawing/2014/main" id="{7B424077-B2D5-46AA-BDA8-6FF15DA500E8}"/>
              </a:ext>
            </a:extLst>
          </p:cNvPr>
          <p:cNvSpPr txBox="1">
            <a:spLocks/>
          </p:cNvSpPr>
          <p:nvPr/>
        </p:nvSpPr>
        <p:spPr>
          <a:xfrm>
            <a:off x="266807" y="515343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3</a:t>
            </a:r>
          </a:p>
        </p:txBody>
      </p:sp>
      <p:sp>
        <p:nvSpPr>
          <p:cNvPr id="16" name="Title 3">
            <a:extLst>
              <a:ext uri="{FF2B5EF4-FFF2-40B4-BE49-F238E27FC236}">
                <a16:creationId xmlns:a16="http://schemas.microsoft.com/office/drawing/2014/main" id="{C0508B9B-5891-4D3C-9F6E-ECDA43B43AC2}"/>
              </a:ext>
            </a:extLst>
          </p:cNvPr>
          <p:cNvSpPr txBox="1">
            <a:spLocks/>
          </p:cNvSpPr>
          <p:nvPr/>
        </p:nvSpPr>
        <p:spPr>
          <a:xfrm>
            <a:off x="294412" y="6008293"/>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buClrTx/>
              <a:defRPr/>
            </a:pPr>
            <a:r>
              <a:rPr lang="en-GB" sz="1400" dirty="0">
                <a:solidFill>
                  <a:srgbClr val="FFFFFF"/>
                </a:solidFill>
                <a:latin typeface="Century Gothic"/>
                <a:ea typeface="Century Gothic"/>
                <a:cs typeface="Century Gothic"/>
                <a:sym typeface="Century Gothic"/>
              </a:rPr>
              <a:t>Natalie Finlayson / Emma Marsden / Rachel Hawkes</a:t>
            </a:r>
          </a:p>
          <a:p>
            <a:pPr lvl="0">
              <a:buClrTx/>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buClrTx/>
              <a:defRPr/>
            </a:pPr>
            <a:r>
              <a:rPr lang="en-GB" sz="1400" dirty="0">
                <a:solidFill>
                  <a:srgbClr val="FFFFFF"/>
                </a:solidFill>
                <a:latin typeface="Century Gothic"/>
                <a:ea typeface="Century Gothic"/>
                <a:cs typeface="Century Gothic"/>
                <a:sym typeface="Century Gothic"/>
              </a:rPr>
              <a:t>Date updated</a:t>
            </a:r>
            <a:r>
              <a:rPr lang="en-GB" sz="1400">
                <a:solidFill>
                  <a:srgbClr val="FFFFFF"/>
                </a:solidFill>
                <a:latin typeface="Century Gothic"/>
                <a:ea typeface="Century Gothic"/>
                <a:cs typeface="Century Gothic"/>
                <a:sym typeface="Century Gothic"/>
              </a:rPr>
              <a:t>: 24/01/20</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358062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6" name="TextBox 15">
            <a:extLst>
              <a:ext uri="{FF2B5EF4-FFF2-40B4-BE49-F238E27FC236}">
                <a16:creationId xmlns:a16="http://schemas.microsoft.com/office/drawing/2014/main" id="{83A4265F-D7EA-4CA5-B1EE-959FE5108EEA}"/>
              </a:ext>
            </a:extLst>
          </p:cNvPr>
          <p:cNvSpPr txBox="1"/>
          <p:nvPr/>
        </p:nvSpPr>
        <p:spPr>
          <a:xfrm>
            <a:off x="2524799" y="3227088"/>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We have dreams.</a:t>
            </a:r>
          </a:p>
        </p:txBody>
      </p:sp>
      <p:sp>
        <p:nvSpPr>
          <p:cNvPr id="146" name="Google Shape;146;p2"/>
          <p:cNvSpPr txBox="1">
            <a:spLocks noGrp="1"/>
          </p:cNvSpPr>
          <p:nvPr>
            <p:ph type="title"/>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3600"/>
            </a:pPr>
            <a:r>
              <a:rPr lang="en-GB" sz="2600" b="1" dirty="0">
                <a:solidFill>
                  <a:schemeClr val="lt1"/>
                </a:solidFill>
              </a:rPr>
              <a:t>Saying what people have: </a:t>
            </a:r>
            <a:r>
              <a:rPr lang="en-GB" sz="2600" b="1" i="1" dirty="0">
                <a:solidFill>
                  <a:schemeClr val="lt1"/>
                </a:solidFill>
              </a:rPr>
              <a:t>nous</a:t>
            </a:r>
            <a:r>
              <a:rPr lang="en-GB" sz="2600" b="1" dirty="0">
                <a:solidFill>
                  <a:schemeClr val="lt1"/>
                </a:solidFill>
              </a:rPr>
              <a:t> and </a:t>
            </a:r>
            <a:r>
              <a:rPr lang="en-GB" sz="2600" b="1" i="1" dirty="0" err="1">
                <a:solidFill>
                  <a:schemeClr val="lt1"/>
                </a:solidFill>
              </a:rPr>
              <a:t>vous</a:t>
            </a:r>
            <a:endParaRPr sz="2600" b="1" dirty="0">
              <a:solidFill>
                <a:schemeClr val="lt1"/>
              </a:solidFill>
            </a:endParaRPr>
          </a:p>
        </p:txBody>
      </p:sp>
      <p:sp>
        <p:nvSpPr>
          <p:cNvPr id="147" name="Google Shape;147;p2"/>
          <p:cNvSpPr/>
          <p:nvPr/>
        </p:nvSpPr>
        <p:spPr>
          <a:xfrm>
            <a:off x="9936479" y="268608"/>
            <a:ext cx="1973441" cy="401952"/>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6" name="TextBox 5"/>
          <p:cNvSpPr txBox="1"/>
          <p:nvPr/>
        </p:nvSpPr>
        <p:spPr>
          <a:xfrm>
            <a:off x="1025869" y="1577047"/>
            <a:ext cx="1154143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Nou</a:t>
            </a:r>
            <a:r>
              <a:rPr kumimoji="0" lang="en-GB" sz="7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s</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a</a:t>
            </a: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vons</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des </a:t>
            </a: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rêves</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p>
        </p:txBody>
      </p:sp>
      <p:sp>
        <p:nvSpPr>
          <p:cNvPr id="10" name="Action Button: Forward or Next 9">
            <a:hlinkClick r:id="" action="ppaction://noaction" highlightClick="1">
              <a:snd r:embed="rId3" name="nous avons des rêve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8" name="Arc 7"/>
          <p:cNvSpPr/>
          <p:nvPr/>
        </p:nvSpPr>
        <p:spPr>
          <a:xfrm rot="7615317">
            <a:off x="3006367" y="1794840"/>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grpSp>
        <p:nvGrpSpPr>
          <p:cNvPr id="4" name="Group 3"/>
          <p:cNvGrpSpPr/>
          <p:nvPr/>
        </p:nvGrpSpPr>
        <p:grpSpPr>
          <a:xfrm>
            <a:off x="9614079" y="3920836"/>
            <a:ext cx="2295841" cy="2183526"/>
            <a:chOff x="9411250" y="3785032"/>
            <a:chExt cx="2415389" cy="2319330"/>
          </a:xfrm>
        </p:grpSpPr>
        <p:grpSp>
          <p:nvGrpSpPr>
            <p:cNvPr id="3" name="Group 2"/>
            <p:cNvGrpSpPr/>
            <p:nvPr/>
          </p:nvGrpSpPr>
          <p:grpSpPr>
            <a:xfrm>
              <a:off x="9431845" y="5030437"/>
              <a:ext cx="2355197" cy="1073925"/>
              <a:chOff x="8908712" y="4635279"/>
              <a:chExt cx="2888843" cy="1372102"/>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8712" y="4635279"/>
                <a:ext cx="1367497" cy="137210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6220" y="4714518"/>
                <a:ext cx="1191335" cy="1213622"/>
              </a:xfrm>
              <a:prstGeom prst="rect">
                <a:avLst/>
              </a:prstGeom>
            </p:spPr>
          </p:pic>
        </p:grpSp>
        <p:sp>
          <p:nvSpPr>
            <p:cNvPr id="14" name="Cloud Callout 13"/>
            <p:cNvSpPr/>
            <p:nvPr/>
          </p:nvSpPr>
          <p:spPr>
            <a:xfrm>
              <a:off x="10776181" y="3785032"/>
              <a:ext cx="1050458" cy="606158"/>
            </a:xfrm>
            <a:prstGeom prst="cloudCallout">
              <a:avLst>
                <a:gd name="adj1" fmla="val 1748"/>
                <a:gd name="adj2" fmla="val 132516"/>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5" name="Cloud Callout 14"/>
            <p:cNvSpPr/>
            <p:nvPr/>
          </p:nvSpPr>
          <p:spPr>
            <a:xfrm>
              <a:off x="9411250" y="3785032"/>
              <a:ext cx="1050458" cy="606158"/>
            </a:xfrm>
            <a:prstGeom prst="cloudCallout">
              <a:avLst>
                <a:gd name="adj1" fmla="val 1748"/>
                <a:gd name="adj2" fmla="val 134802"/>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grpSp>
      <p:pic>
        <p:nvPicPr>
          <p:cNvPr id="17" name="Google Shape;145;p2"/>
          <p:cNvPicPr preferRelativeResize="0"/>
          <p:nvPr/>
        </p:nvPicPr>
        <p:blipFill rotWithShape="1">
          <a:blip r:embed="rId6">
            <a:alphaModFix/>
          </a:blip>
          <a:srcRect/>
          <a:stretch/>
        </p:blipFill>
        <p:spPr>
          <a:xfrm>
            <a:off x="0" y="296864"/>
            <a:ext cx="8179724" cy="867128"/>
          </a:xfrm>
          <a:prstGeom prst="rect">
            <a:avLst/>
          </a:prstGeom>
          <a:noFill/>
          <a:ln>
            <a:noFill/>
          </a:ln>
        </p:spPr>
      </p:pic>
      <p:sp>
        <p:nvSpPr>
          <p:cNvPr id="18" name="Google Shape;146;p2"/>
          <p:cNvSpPr txBox="1">
            <a:spLocks/>
          </p:cNvSpPr>
          <p:nvPr/>
        </p:nvSpPr>
        <p:spPr>
          <a:xfrm>
            <a:off x="147999" y="296864"/>
            <a:ext cx="6951070" cy="707849"/>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ts val="0"/>
              </a:spcBef>
              <a:spcAft>
                <a:spcPts val="0"/>
              </a:spcAft>
              <a:buClr>
                <a:prstClr val="white"/>
              </a:buClr>
              <a:buSzPts val="3600"/>
              <a:buFontTx/>
              <a:buNone/>
              <a:tabLst/>
              <a:defRPr/>
            </a:pPr>
            <a:r>
              <a:rPr kumimoji="0" lang="en-GB" sz="2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sym typeface="Arial"/>
              </a:rPr>
              <a:t>Saying what people have: </a:t>
            </a:r>
            <a:r>
              <a:rPr kumimoji="0" lang="en-GB" sz="2600" b="1" i="1" u="none" strike="noStrike" kern="1200" cap="none" spc="0" normalizeH="0" baseline="0" noProof="0">
                <a:ln>
                  <a:noFill/>
                </a:ln>
                <a:solidFill>
                  <a:prstClr val="white"/>
                </a:solidFill>
                <a:effectLst/>
                <a:uLnTx/>
                <a:uFillTx/>
                <a:latin typeface="Century Gothic" panose="020B0502020202020204" pitchFamily="34" charset="0"/>
                <a:ea typeface="+mj-ea"/>
                <a:cs typeface="+mj-cs"/>
                <a:sym typeface="Arial"/>
              </a:rPr>
              <a:t>nous</a:t>
            </a:r>
            <a:r>
              <a:rPr kumimoji="0" lang="en-GB" sz="2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sym typeface="Arial"/>
              </a:rPr>
              <a:t> and </a:t>
            </a:r>
            <a:r>
              <a:rPr kumimoji="0" lang="en-GB" sz="2600" b="1" i="1" u="none" strike="noStrike" kern="1200" cap="none" spc="0" normalizeH="0" baseline="0" noProof="0">
                <a:ln>
                  <a:noFill/>
                </a:ln>
                <a:solidFill>
                  <a:prstClr val="white"/>
                </a:solidFill>
                <a:effectLst/>
                <a:uLnTx/>
                <a:uFillTx/>
                <a:latin typeface="Century Gothic" panose="020B0502020202020204" pitchFamily="34" charset="0"/>
                <a:ea typeface="+mj-ea"/>
                <a:cs typeface="+mj-cs"/>
                <a:sym typeface="Arial"/>
              </a:rPr>
              <a:t>vous</a:t>
            </a:r>
            <a:endParaRPr kumimoji="0" lang="en-GB" sz="2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endParaRPr>
          </a:p>
        </p:txBody>
      </p:sp>
    </p:spTree>
    <p:extLst>
      <p:ext uri="{BB962C8B-B14F-4D97-AF65-F5344CB8AC3E}">
        <p14:creationId xmlns:p14="http://schemas.microsoft.com/office/powerpoint/2010/main" val="151985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 name="TextBox 13">
            <a:extLst>
              <a:ext uri="{FF2B5EF4-FFF2-40B4-BE49-F238E27FC236}">
                <a16:creationId xmlns:a16="http://schemas.microsoft.com/office/drawing/2014/main" id="{C34AFA93-FE62-450B-A99C-43EAEA98FC97}"/>
              </a:ext>
            </a:extLst>
          </p:cNvPr>
          <p:cNvSpPr txBox="1"/>
          <p:nvPr/>
        </p:nvSpPr>
        <p:spPr>
          <a:xfrm>
            <a:off x="2524799" y="3227088"/>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You </a:t>
            </a:r>
            <a:r>
              <a:rPr lang="en-GB" sz="3600" dirty="0">
                <a:solidFill>
                  <a:schemeClr val="accent1">
                    <a:lumMod val="50000"/>
                  </a:schemeClr>
                </a:solidFill>
                <a:latin typeface="Century Gothic" panose="020B0502020202020204" pitchFamily="34" charset="0"/>
              </a:rPr>
              <a:t>(pl) </a:t>
            </a:r>
            <a:r>
              <a:rPr lang="en-GB" sz="3600" b="1" dirty="0">
                <a:solidFill>
                  <a:schemeClr val="accent1">
                    <a:lumMod val="50000"/>
                  </a:schemeClr>
                </a:solidFill>
                <a:latin typeface="Century Gothic" panose="020B0502020202020204" pitchFamily="34" charset="0"/>
              </a:rPr>
              <a:t>have shirts.</a:t>
            </a:r>
          </a:p>
        </p:txBody>
      </p:sp>
      <p:sp>
        <p:nvSpPr>
          <p:cNvPr id="146" name="Google Shape;146;p2"/>
          <p:cNvSpPr txBox="1">
            <a:spLocks noGrp="1"/>
          </p:cNvSpPr>
          <p:nvPr>
            <p:ph type="title"/>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3600"/>
            </a:pPr>
            <a:r>
              <a:rPr lang="en-GB" sz="2600" b="1" dirty="0">
                <a:solidFill>
                  <a:schemeClr val="lt1"/>
                </a:solidFill>
              </a:rPr>
              <a:t>Saying what people have: </a:t>
            </a:r>
            <a:r>
              <a:rPr lang="en-GB" sz="2600" b="1" i="1" dirty="0">
                <a:solidFill>
                  <a:schemeClr val="lt1"/>
                </a:solidFill>
              </a:rPr>
              <a:t>nous</a:t>
            </a:r>
            <a:r>
              <a:rPr lang="en-GB" sz="2600" b="1" dirty="0">
                <a:solidFill>
                  <a:schemeClr val="lt1"/>
                </a:solidFill>
              </a:rPr>
              <a:t> and </a:t>
            </a:r>
            <a:r>
              <a:rPr lang="en-GB" sz="2600" b="1" i="1" dirty="0" err="1">
                <a:solidFill>
                  <a:schemeClr val="lt1"/>
                </a:solidFill>
              </a:rPr>
              <a:t>vous</a:t>
            </a:r>
            <a:endParaRPr sz="2600" b="1" dirty="0">
              <a:solidFill>
                <a:schemeClr val="lt1"/>
              </a:solidFill>
            </a:endParaRPr>
          </a:p>
        </p:txBody>
      </p:sp>
      <p:sp>
        <p:nvSpPr>
          <p:cNvPr id="147" name="Google Shape;147;p2"/>
          <p:cNvSpPr/>
          <p:nvPr/>
        </p:nvSpPr>
        <p:spPr>
          <a:xfrm>
            <a:off x="9936479" y="268608"/>
            <a:ext cx="1973441" cy="401952"/>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err="1">
                <a:solidFill>
                  <a:srgbClr val="FFFFFF"/>
                </a:solidFill>
                <a:latin typeface="Century Gothic"/>
                <a:ea typeface="Century Gothic"/>
                <a:cs typeface="Century Gothic"/>
                <a:sym typeface="Century Gothic"/>
              </a:rPr>
              <a:t>prononciation</a:t>
            </a:r>
            <a:endParaRPr sz="1800" b="1" i="0" u="none" strike="noStrike" cap="none" dirty="0">
              <a:solidFill>
                <a:srgbClr val="FFFFFF"/>
              </a:solidFill>
              <a:latin typeface="Century Gothic"/>
              <a:ea typeface="Century Gothic"/>
              <a:cs typeface="Century Gothic"/>
              <a:sym typeface="Century Gothic"/>
            </a:endParaRPr>
          </a:p>
        </p:txBody>
      </p:sp>
      <p:sp>
        <p:nvSpPr>
          <p:cNvPr id="6" name="TextBox 5"/>
          <p:cNvSpPr txBox="1"/>
          <p:nvPr/>
        </p:nvSpPr>
        <p:spPr>
          <a:xfrm>
            <a:off x="394405" y="1603421"/>
            <a:ext cx="11541431" cy="1200329"/>
          </a:xfrm>
          <a:prstGeom prst="rect">
            <a:avLst/>
          </a:prstGeom>
          <a:noFill/>
        </p:spPr>
        <p:txBody>
          <a:bodyPr wrap="square" rtlCol="0">
            <a:spAutoFit/>
          </a:bodyPr>
          <a:lstStyle/>
          <a:p>
            <a:r>
              <a:rPr lang="en-GB" sz="7200" b="1" dirty="0" err="1">
                <a:solidFill>
                  <a:schemeClr val="accent1">
                    <a:lumMod val="50000"/>
                  </a:schemeClr>
                </a:solidFill>
                <a:latin typeface="Century Gothic" panose="020B0502020202020204" pitchFamily="34" charset="0"/>
              </a:rPr>
              <a:t>Vou</a:t>
            </a:r>
            <a:r>
              <a:rPr lang="en-GB" sz="7200" b="1" dirty="0" err="1">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a</a:t>
            </a:r>
            <a:r>
              <a:rPr lang="en-GB" sz="7200" b="1" dirty="0" err="1">
                <a:solidFill>
                  <a:schemeClr val="accent1">
                    <a:lumMod val="50000"/>
                  </a:schemeClr>
                </a:solidFill>
                <a:latin typeface="Century Gothic" panose="020B0502020202020204" pitchFamily="34" charset="0"/>
              </a:rPr>
              <a:t>vez</a:t>
            </a:r>
            <a:r>
              <a:rPr lang="en-GB" sz="7200" b="1" dirty="0">
                <a:solidFill>
                  <a:schemeClr val="accent1">
                    <a:lumMod val="50000"/>
                  </a:schemeClr>
                </a:solidFill>
                <a:latin typeface="Century Gothic" panose="020B0502020202020204" pitchFamily="34" charset="0"/>
              </a:rPr>
              <a:t> des chemises.</a:t>
            </a:r>
          </a:p>
        </p:txBody>
      </p:sp>
      <p:sp>
        <p:nvSpPr>
          <p:cNvPr id="10" name="Action Button: Forward or Next 9">
            <a:hlinkClick r:id="" action="ppaction://noaction" highlightClick="1">
              <a:snd r:embed="rId3" name="vous avez des chemise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c 7"/>
          <p:cNvSpPr/>
          <p:nvPr/>
        </p:nvSpPr>
        <p:spPr>
          <a:xfrm rot="7615317">
            <a:off x="2285681" y="1762715"/>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2" name="Picture 1"/>
          <p:cNvPicPr>
            <a:picLocks noChangeAspect="1"/>
          </p:cNvPicPr>
          <p:nvPr/>
        </p:nvPicPr>
        <p:blipFill>
          <a:blip r:embed="rId4"/>
          <a:stretch>
            <a:fillRect/>
          </a:stretch>
        </p:blipFill>
        <p:spPr>
          <a:xfrm>
            <a:off x="10141642" y="4511438"/>
            <a:ext cx="1866900" cy="1485900"/>
          </a:xfrm>
          <a:prstGeom prst="rect">
            <a:avLst/>
          </a:prstGeom>
        </p:spPr>
      </p:pic>
      <p:pic>
        <p:nvPicPr>
          <p:cNvPr id="11" name="Picture 10"/>
          <p:cNvPicPr>
            <a:picLocks noChangeAspect="1"/>
          </p:cNvPicPr>
          <p:nvPr/>
        </p:nvPicPr>
        <p:blipFill>
          <a:blip r:embed="rId4"/>
          <a:stretch>
            <a:fillRect/>
          </a:stretch>
        </p:blipFill>
        <p:spPr>
          <a:xfrm>
            <a:off x="8274742" y="4511438"/>
            <a:ext cx="1866900" cy="1485900"/>
          </a:xfrm>
          <a:prstGeom prst="rect">
            <a:avLst/>
          </a:prstGeom>
        </p:spPr>
      </p:pic>
      <p:pic>
        <p:nvPicPr>
          <p:cNvPr id="12" name="Google Shape;145;p2"/>
          <p:cNvPicPr preferRelativeResize="0"/>
          <p:nvPr/>
        </p:nvPicPr>
        <p:blipFill rotWithShape="1">
          <a:blip r:embed="rId5">
            <a:alphaModFix/>
          </a:blip>
          <a:srcRect/>
          <a:stretch/>
        </p:blipFill>
        <p:spPr>
          <a:xfrm>
            <a:off x="0" y="296864"/>
            <a:ext cx="8179724" cy="867128"/>
          </a:xfrm>
          <a:prstGeom prst="rect">
            <a:avLst/>
          </a:prstGeom>
          <a:noFill/>
          <a:ln>
            <a:noFill/>
          </a:ln>
        </p:spPr>
      </p:pic>
      <p:sp>
        <p:nvSpPr>
          <p:cNvPr id="13" name="Google Shape;146;p2"/>
          <p:cNvSpPr txBox="1">
            <a:spLocks/>
          </p:cNvSpPr>
          <p:nvPr/>
        </p:nvSpPr>
        <p:spPr>
          <a:xfrm>
            <a:off x="147999" y="296864"/>
            <a:ext cx="6951070" cy="707849"/>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spcBef>
                <a:spcPts val="0"/>
              </a:spcBef>
              <a:buClr>
                <a:schemeClr val="lt1"/>
              </a:buClr>
              <a:buSzPts val="3600"/>
              <a:buFontTx/>
            </a:pPr>
            <a:r>
              <a:rPr lang="en-GB" sz="2600" b="1">
                <a:solidFill>
                  <a:schemeClr val="lt1"/>
                </a:solidFill>
              </a:rPr>
              <a:t>Saying what people have: </a:t>
            </a:r>
            <a:r>
              <a:rPr lang="en-GB" sz="2600" b="1" i="1">
                <a:solidFill>
                  <a:schemeClr val="lt1"/>
                </a:solidFill>
              </a:rPr>
              <a:t>nous</a:t>
            </a:r>
            <a:r>
              <a:rPr lang="en-GB" sz="2600" b="1">
                <a:solidFill>
                  <a:schemeClr val="lt1"/>
                </a:solidFill>
              </a:rPr>
              <a:t> and </a:t>
            </a:r>
            <a:r>
              <a:rPr lang="en-GB" sz="2600" b="1" i="1">
                <a:solidFill>
                  <a:schemeClr val="lt1"/>
                </a:solidFill>
              </a:rPr>
              <a:t>vous</a:t>
            </a:r>
            <a:endParaRPr lang="en-GB" sz="2600" b="1" dirty="0">
              <a:solidFill>
                <a:schemeClr val="lt1"/>
              </a:solidFill>
            </a:endParaRPr>
          </a:p>
        </p:txBody>
      </p:sp>
    </p:spTree>
    <p:extLst>
      <p:ext uri="{BB962C8B-B14F-4D97-AF65-F5344CB8AC3E}">
        <p14:creationId xmlns:p14="http://schemas.microsoft.com/office/powerpoint/2010/main" val="388431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2" name="TextBox 11">
            <a:extLst>
              <a:ext uri="{FF2B5EF4-FFF2-40B4-BE49-F238E27FC236}">
                <a16:creationId xmlns:a16="http://schemas.microsoft.com/office/drawing/2014/main" id="{6EDBA293-8FE1-4FB7-8E44-CBA8C52B66FF}"/>
              </a:ext>
            </a:extLst>
          </p:cNvPr>
          <p:cNvSpPr txBox="1"/>
          <p:nvPr/>
        </p:nvSpPr>
        <p:spPr>
          <a:xfrm>
            <a:off x="2524799" y="3227088"/>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We have a problem.</a:t>
            </a:r>
          </a:p>
        </p:txBody>
      </p:sp>
      <p:sp>
        <p:nvSpPr>
          <p:cNvPr id="146" name="Google Shape;146;p2"/>
          <p:cNvSpPr txBox="1">
            <a:spLocks noGrp="1"/>
          </p:cNvSpPr>
          <p:nvPr>
            <p:ph type="title"/>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3600"/>
            </a:pPr>
            <a:r>
              <a:rPr lang="en-GB" sz="2600" b="1" dirty="0">
                <a:solidFill>
                  <a:schemeClr val="lt1"/>
                </a:solidFill>
              </a:rPr>
              <a:t>Saying what people have: </a:t>
            </a:r>
            <a:r>
              <a:rPr lang="en-GB" sz="2600" b="1" i="1" dirty="0">
                <a:solidFill>
                  <a:schemeClr val="lt1"/>
                </a:solidFill>
              </a:rPr>
              <a:t>nous</a:t>
            </a:r>
            <a:r>
              <a:rPr lang="en-GB" sz="2600" b="1" dirty="0">
                <a:solidFill>
                  <a:schemeClr val="lt1"/>
                </a:solidFill>
              </a:rPr>
              <a:t> and </a:t>
            </a:r>
            <a:r>
              <a:rPr lang="en-GB" sz="2600" b="1" i="1" dirty="0" err="1">
                <a:solidFill>
                  <a:schemeClr val="lt1"/>
                </a:solidFill>
              </a:rPr>
              <a:t>vous</a:t>
            </a:r>
            <a:endParaRPr sz="2600" b="1" dirty="0">
              <a:solidFill>
                <a:schemeClr val="lt1"/>
              </a:solidFill>
            </a:endParaRPr>
          </a:p>
        </p:txBody>
      </p:sp>
      <p:sp>
        <p:nvSpPr>
          <p:cNvPr id="147" name="Google Shape;147;p2"/>
          <p:cNvSpPr/>
          <p:nvPr/>
        </p:nvSpPr>
        <p:spPr>
          <a:xfrm>
            <a:off x="9936479" y="268608"/>
            <a:ext cx="1973441" cy="401952"/>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err="1">
                <a:solidFill>
                  <a:srgbClr val="FFFFFF"/>
                </a:solidFill>
                <a:latin typeface="Century Gothic"/>
                <a:ea typeface="Century Gothic"/>
                <a:cs typeface="Century Gothic"/>
                <a:sym typeface="Century Gothic"/>
              </a:rPr>
              <a:t>prononcer</a:t>
            </a:r>
            <a:endParaRPr lang="en-GB" sz="1800" b="1" dirty="0">
              <a:solidFill>
                <a:srgbClr val="FFFFFF"/>
              </a:solidFill>
              <a:latin typeface="Century Gothic"/>
              <a:ea typeface="Century Gothic"/>
              <a:cs typeface="Century Gothic"/>
              <a:sym typeface="Century Gothic"/>
            </a:endParaRPr>
          </a:p>
        </p:txBody>
      </p:sp>
      <p:sp>
        <p:nvSpPr>
          <p:cNvPr id="6" name="TextBox 5"/>
          <p:cNvSpPr txBox="1"/>
          <p:nvPr/>
        </p:nvSpPr>
        <p:spPr>
          <a:xfrm>
            <a:off x="368489" y="1598200"/>
            <a:ext cx="11541431" cy="1200329"/>
          </a:xfrm>
          <a:prstGeom prst="rect">
            <a:avLst/>
          </a:prstGeom>
          <a:noFill/>
        </p:spPr>
        <p:txBody>
          <a:bodyPr wrap="square" rtlCol="0">
            <a:spAutoFit/>
          </a:bodyPr>
          <a:lstStyle/>
          <a:p>
            <a:r>
              <a:rPr lang="en-GB" sz="7200" b="1" dirty="0">
                <a:solidFill>
                  <a:schemeClr val="accent1">
                    <a:lumMod val="50000"/>
                  </a:schemeClr>
                </a:solidFill>
                <a:latin typeface="Century Gothic" panose="020B0502020202020204" pitchFamily="34" charset="0"/>
              </a:rPr>
              <a:t>Nou</a:t>
            </a:r>
            <a:r>
              <a:rPr lang="en-GB" sz="7200" b="1" dirty="0">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a</a:t>
            </a:r>
            <a:r>
              <a:rPr lang="en-GB" sz="7200" b="1" dirty="0" err="1">
                <a:solidFill>
                  <a:schemeClr val="accent1">
                    <a:lumMod val="50000"/>
                  </a:schemeClr>
                </a:solidFill>
                <a:latin typeface="Century Gothic" panose="020B0502020202020204" pitchFamily="34" charset="0"/>
              </a:rPr>
              <a:t>von</a:t>
            </a:r>
            <a:r>
              <a:rPr lang="en-GB" sz="7200" b="1" dirty="0" err="1">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a:solidFill>
                  <a:srgbClr val="EE6000"/>
                </a:solidFill>
                <a:latin typeface="Century Gothic" panose="020B0502020202020204" pitchFamily="34" charset="0"/>
              </a:rPr>
              <a:t>u</a:t>
            </a:r>
            <a:r>
              <a:rPr lang="en-GB" sz="7200" b="1" dirty="0">
                <a:solidFill>
                  <a:schemeClr val="accent1">
                    <a:lumMod val="50000"/>
                  </a:schemeClr>
                </a:solidFill>
                <a:latin typeface="Century Gothic" panose="020B0502020202020204" pitchFamily="34" charset="0"/>
              </a:rPr>
              <a:t>n </a:t>
            </a:r>
            <a:r>
              <a:rPr lang="en-GB" sz="7200" b="1" dirty="0" err="1">
                <a:solidFill>
                  <a:schemeClr val="accent1">
                    <a:lumMod val="50000"/>
                  </a:schemeClr>
                </a:solidFill>
                <a:latin typeface="Century Gothic" panose="020B0502020202020204" pitchFamily="34" charset="0"/>
              </a:rPr>
              <a:t>problème</a:t>
            </a:r>
            <a:r>
              <a:rPr lang="en-GB" sz="7200" b="1" dirty="0">
                <a:solidFill>
                  <a:schemeClr val="accent1">
                    <a:lumMod val="50000"/>
                  </a:schemeClr>
                </a:solidFill>
                <a:latin typeface="Century Gothic" panose="020B0502020202020204" pitchFamily="34" charset="0"/>
              </a:rPr>
              <a:t>.</a:t>
            </a:r>
          </a:p>
        </p:txBody>
      </p:sp>
      <p:sp>
        <p:nvSpPr>
          <p:cNvPr id="10" name="Action Button: Forward or Next 9">
            <a:hlinkClick r:id="" action="ppaction://noaction" highlightClick="1">
              <a:snd r:embed="rId3" name="nous avons un problème.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c 7"/>
          <p:cNvSpPr/>
          <p:nvPr/>
        </p:nvSpPr>
        <p:spPr>
          <a:xfrm rot="7615317">
            <a:off x="2359640" y="1840556"/>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1" name="Arc 10"/>
          <p:cNvSpPr/>
          <p:nvPr/>
        </p:nvSpPr>
        <p:spPr>
          <a:xfrm rot="7615317">
            <a:off x="5232485" y="1757737"/>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2" name="Picture 1"/>
          <p:cNvPicPr>
            <a:picLocks noChangeAspect="1"/>
          </p:cNvPicPr>
          <p:nvPr/>
        </p:nvPicPr>
        <p:blipFill>
          <a:blip r:embed="rId4"/>
          <a:stretch>
            <a:fillRect/>
          </a:stretch>
        </p:blipFill>
        <p:spPr>
          <a:xfrm>
            <a:off x="10538320" y="3948113"/>
            <a:ext cx="1371600" cy="2133600"/>
          </a:xfrm>
          <a:prstGeom prst="rect">
            <a:avLst/>
          </a:prstGeom>
        </p:spPr>
      </p:pic>
      <p:pic>
        <p:nvPicPr>
          <p:cNvPr id="3" name="Picture 2"/>
          <p:cNvPicPr>
            <a:picLocks noChangeAspect="1"/>
          </p:cNvPicPr>
          <p:nvPr/>
        </p:nvPicPr>
        <p:blipFill>
          <a:blip r:embed="rId5"/>
          <a:stretch>
            <a:fillRect/>
          </a:stretch>
        </p:blipFill>
        <p:spPr>
          <a:xfrm>
            <a:off x="9401176" y="3948113"/>
            <a:ext cx="938310" cy="2034723"/>
          </a:xfrm>
          <a:prstGeom prst="rect">
            <a:avLst/>
          </a:prstGeom>
        </p:spPr>
      </p:pic>
      <p:pic>
        <p:nvPicPr>
          <p:cNvPr id="13" name="Google Shape;145;p2"/>
          <p:cNvPicPr preferRelativeResize="0"/>
          <p:nvPr/>
        </p:nvPicPr>
        <p:blipFill rotWithShape="1">
          <a:blip r:embed="rId6">
            <a:alphaModFix/>
          </a:blip>
          <a:srcRect/>
          <a:stretch/>
        </p:blipFill>
        <p:spPr>
          <a:xfrm>
            <a:off x="0" y="296864"/>
            <a:ext cx="8179724" cy="867128"/>
          </a:xfrm>
          <a:prstGeom prst="rect">
            <a:avLst/>
          </a:prstGeom>
          <a:noFill/>
          <a:ln>
            <a:noFill/>
          </a:ln>
        </p:spPr>
      </p:pic>
      <p:sp>
        <p:nvSpPr>
          <p:cNvPr id="14" name="Google Shape;146;p2"/>
          <p:cNvSpPr txBox="1">
            <a:spLocks/>
          </p:cNvSpPr>
          <p:nvPr/>
        </p:nvSpPr>
        <p:spPr>
          <a:xfrm>
            <a:off x="147999" y="296864"/>
            <a:ext cx="6951070" cy="707849"/>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spcBef>
                <a:spcPts val="0"/>
              </a:spcBef>
              <a:buClr>
                <a:schemeClr val="lt1"/>
              </a:buClr>
              <a:buSzPts val="3600"/>
              <a:buFontTx/>
            </a:pPr>
            <a:r>
              <a:rPr lang="en-GB" sz="2600" b="1">
                <a:solidFill>
                  <a:schemeClr val="lt1"/>
                </a:solidFill>
              </a:rPr>
              <a:t>Saying what people have: </a:t>
            </a:r>
            <a:r>
              <a:rPr lang="en-GB" sz="2600" b="1" i="1">
                <a:solidFill>
                  <a:schemeClr val="lt1"/>
                </a:solidFill>
              </a:rPr>
              <a:t>nous</a:t>
            </a:r>
            <a:r>
              <a:rPr lang="en-GB" sz="2600" b="1">
                <a:solidFill>
                  <a:schemeClr val="lt1"/>
                </a:solidFill>
              </a:rPr>
              <a:t> and </a:t>
            </a:r>
            <a:r>
              <a:rPr lang="en-GB" sz="2600" b="1" i="1">
                <a:solidFill>
                  <a:schemeClr val="lt1"/>
                </a:solidFill>
              </a:rPr>
              <a:t>vous</a:t>
            </a:r>
            <a:endParaRPr lang="en-GB" sz="2600" b="1" dirty="0">
              <a:solidFill>
                <a:schemeClr val="lt1"/>
              </a:solidFill>
            </a:endParaRPr>
          </a:p>
        </p:txBody>
      </p:sp>
    </p:spTree>
    <p:extLst>
      <p:ext uri="{BB962C8B-B14F-4D97-AF65-F5344CB8AC3E}">
        <p14:creationId xmlns:p14="http://schemas.microsoft.com/office/powerpoint/2010/main" val="197354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1" name="TextBox 10">
            <a:extLst>
              <a:ext uri="{FF2B5EF4-FFF2-40B4-BE49-F238E27FC236}">
                <a16:creationId xmlns:a16="http://schemas.microsoft.com/office/drawing/2014/main" id="{51E8DE09-5DD5-46ED-9503-A6343316A890}"/>
              </a:ext>
            </a:extLst>
          </p:cNvPr>
          <p:cNvSpPr txBox="1"/>
          <p:nvPr/>
        </p:nvSpPr>
        <p:spPr>
          <a:xfrm>
            <a:off x="2524799" y="3227088"/>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You </a:t>
            </a:r>
            <a:r>
              <a:rPr lang="en-GB" sz="3600" dirty="0">
                <a:solidFill>
                  <a:schemeClr val="accent1">
                    <a:lumMod val="50000"/>
                  </a:schemeClr>
                </a:solidFill>
                <a:latin typeface="Century Gothic" panose="020B0502020202020204" pitchFamily="34" charset="0"/>
              </a:rPr>
              <a:t>(pl)</a:t>
            </a:r>
            <a:r>
              <a:rPr lang="en-GB" sz="3600" b="1" dirty="0">
                <a:solidFill>
                  <a:schemeClr val="accent1">
                    <a:lumMod val="50000"/>
                  </a:schemeClr>
                </a:solidFill>
                <a:latin typeface="Century Gothic" panose="020B0502020202020204" pitchFamily="34" charset="0"/>
              </a:rPr>
              <a:t> have children.</a:t>
            </a:r>
          </a:p>
        </p:txBody>
      </p:sp>
      <p:sp>
        <p:nvSpPr>
          <p:cNvPr id="146" name="Google Shape;146;p2"/>
          <p:cNvSpPr txBox="1">
            <a:spLocks noGrp="1"/>
          </p:cNvSpPr>
          <p:nvPr>
            <p:ph type="title"/>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3600"/>
            </a:pPr>
            <a:r>
              <a:rPr lang="en-GB" sz="2600" b="1" dirty="0">
                <a:solidFill>
                  <a:schemeClr val="lt1"/>
                </a:solidFill>
              </a:rPr>
              <a:t>Saying what people have: </a:t>
            </a:r>
            <a:r>
              <a:rPr lang="en-GB" sz="2600" b="1" i="1" dirty="0">
                <a:solidFill>
                  <a:schemeClr val="lt1"/>
                </a:solidFill>
              </a:rPr>
              <a:t>nous</a:t>
            </a:r>
            <a:r>
              <a:rPr lang="en-GB" sz="2600" b="1" dirty="0">
                <a:solidFill>
                  <a:schemeClr val="lt1"/>
                </a:solidFill>
              </a:rPr>
              <a:t> and </a:t>
            </a:r>
            <a:r>
              <a:rPr lang="en-GB" sz="2600" b="1" i="1" dirty="0" err="1">
                <a:solidFill>
                  <a:schemeClr val="lt1"/>
                </a:solidFill>
              </a:rPr>
              <a:t>vous</a:t>
            </a:r>
            <a:endParaRPr sz="2600" b="1" dirty="0">
              <a:solidFill>
                <a:schemeClr val="lt1"/>
              </a:solidFill>
            </a:endParaRPr>
          </a:p>
        </p:txBody>
      </p:sp>
      <p:sp>
        <p:nvSpPr>
          <p:cNvPr id="147" name="Google Shape;147;p2"/>
          <p:cNvSpPr/>
          <p:nvPr/>
        </p:nvSpPr>
        <p:spPr>
          <a:xfrm>
            <a:off x="9936479" y="268608"/>
            <a:ext cx="1973441" cy="401952"/>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err="1">
                <a:solidFill>
                  <a:srgbClr val="FFFFFF"/>
                </a:solidFill>
                <a:latin typeface="Century Gothic"/>
                <a:ea typeface="Century Gothic"/>
                <a:cs typeface="Century Gothic"/>
                <a:sym typeface="Century Gothic"/>
              </a:rPr>
              <a:t>prononcer</a:t>
            </a:r>
            <a:endParaRPr lang="en-GB" sz="1800" b="1" dirty="0">
              <a:solidFill>
                <a:srgbClr val="FFFFFF"/>
              </a:solidFill>
              <a:latin typeface="Century Gothic"/>
              <a:ea typeface="Century Gothic"/>
              <a:cs typeface="Century Gothic"/>
              <a:sym typeface="Century Gothic"/>
            </a:endParaRPr>
          </a:p>
        </p:txBody>
      </p:sp>
      <p:sp>
        <p:nvSpPr>
          <p:cNvPr id="6" name="TextBox 5"/>
          <p:cNvSpPr txBox="1"/>
          <p:nvPr/>
        </p:nvSpPr>
        <p:spPr>
          <a:xfrm>
            <a:off x="580778" y="1629675"/>
            <a:ext cx="11541431" cy="1200329"/>
          </a:xfrm>
          <a:prstGeom prst="rect">
            <a:avLst/>
          </a:prstGeom>
          <a:noFill/>
        </p:spPr>
        <p:txBody>
          <a:bodyPr wrap="square" rtlCol="0">
            <a:spAutoFit/>
          </a:bodyPr>
          <a:lstStyle/>
          <a:p>
            <a:r>
              <a:rPr lang="en-GB" sz="7200" b="1" dirty="0" err="1">
                <a:solidFill>
                  <a:schemeClr val="accent1">
                    <a:lumMod val="50000"/>
                  </a:schemeClr>
                </a:solidFill>
                <a:latin typeface="Century Gothic" panose="020B0502020202020204" pitchFamily="34" charset="0"/>
              </a:rPr>
              <a:t>Vou</a:t>
            </a:r>
            <a:r>
              <a:rPr lang="en-GB" sz="7200" b="1" dirty="0" err="1">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a</a:t>
            </a:r>
            <a:r>
              <a:rPr lang="en-GB" sz="7200" b="1" dirty="0" err="1">
                <a:solidFill>
                  <a:schemeClr val="accent1">
                    <a:lumMod val="50000"/>
                  </a:schemeClr>
                </a:solidFill>
                <a:latin typeface="Century Gothic" panose="020B0502020202020204" pitchFamily="34" charset="0"/>
              </a:rPr>
              <a:t>vez</a:t>
            </a:r>
            <a:r>
              <a:rPr lang="en-GB" sz="7200" b="1" dirty="0">
                <a:solidFill>
                  <a:schemeClr val="accent1">
                    <a:lumMod val="50000"/>
                  </a:schemeClr>
                </a:solidFill>
                <a:latin typeface="Century Gothic" panose="020B0502020202020204" pitchFamily="34" charset="0"/>
              </a:rPr>
              <a:t> de</a:t>
            </a:r>
            <a:r>
              <a:rPr lang="en-GB" sz="7200" b="1" dirty="0">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a:solidFill>
                  <a:srgbClr val="EE6000"/>
                </a:solidFill>
                <a:latin typeface="Century Gothic" panose="020B0502020202020204" pitchFamily="34" charset="0"/>
              </a:rPr>
              <a:t>e</a:t>
            </a:r>
            <a:r>
              <a:rPr lang="en-GB" sz="7200" b="1" dirty="0">
                <a:solidFill>
                  <a:schemeClr val="accent1">
                    <a:lumMod val="50000"/>
                  </a:schemeClr>
                </a:solidFill>
                <a:latin typeface="Century Gothic" panose="020B0502020202020204" pitchFamily="34" charset="0"/>
              </a:rPr>
              <a:t>nfants.</a:t>
            </a:r>
          </a:p>
        </p:txBody>
      </p:sp>
      <p:sp>
        <p:nvSpPr>
          <p:cNvPr id="10" name="Action Button: Forward or Next 9">
            <a:hlinkClick r:id="" action="ppaction://noaction" highlightClick="1">
              <a:snd r:embed="rId3" name="vous avez des enfant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c 7"/>
          <p:cNvSpPr/>
          <p:nvPr/>
        </p:nvSpPr>
        <p:spPr>
          <a:xfrm rot="7615317">
            <a:off x="2541176" y="1878183"/>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2" name="Google Shape;145;p2"/>
          <p:cNvPicPr preferRelativeResize="0"/>
          <p:nvPr/>
        </p:nvPicPr>
        <p:blipFill rotWithShape="1">
          <a:blip r:embed="rId4">
            <a:alphaModFix/>
          </a:blip>
          <a:srcRect/>
          <a:stretch/>
        </p:blipFill>
        <p:spPr>
          <a:xfrm>
            <a:off x="0" y="296864"/>
            <a:ext cx="8179724" cy="867128"/>
          </a:xfrm>
          <a:prstGeom prst="rect">
            <a:avLst/>
          </a:prstGeom>
          <a:noFill/>
          <a:ln>
            <a:noFill/>
          </a:ln>
        </p:spPr>
      </p:pic>
      <p:sp>
        <p:nvSpPr>
          <p:cNvPr id="13" name="Google Shape;146;p2"/>
          <p:cNvSpPr txBox="1">
            <a:spLocks/>
          </p:cNvSpPr>
          <p:nvPr/>
        </p:nvSpPr>
        <p:spPr>
          <a:xfrm>
            <a:off x="147999" y="296864"/>
            <a:ext cx="6951070" cy="707849"/>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spcBef>
                <a:spcPts val="0"/>
              </a:spcBef>
              <a:buClr>
                <a:schemeClr val="lt1"/>
              </a:buClr>
              <a:buSzPts val="3600"/>
              <a:buFontTx/>
            </a:pPr>
            <a:r>
              <a:rPr lang="en-GB" sz="2600" b="1">
                <a:solidFill>
                  <a:schemeClr val="lt1"/>
                </a:solidFill>
              </a:rPr>
              <a:t>Saying what people have: </a:t>
            </a:r>
            <a:r>
              <a:rPr lang="en-GB" sz="2600" b="1" i="1">
                <a:solidFill>
                  <a:schemeClr val="lt1"/>
                </a:solidFill>
              </a:rPr>
              <a:t>nous</a:t>
            </a:r>
            <a:r>
              <a:rPr lang="en-GB" sz="2600" b="1">
                <a:solidFill>
                  <a:schemeClr val="lt1"/>
                </a:solidFill>
              </a:rPr>
              <a:t> and </a:t>
            </a:r>
            <a:r>
              <a:rPr lang="en-GB" sz="2600" b="1" i="1">
                <a:solidFill>
                  <a:schemeClr val="lt1"/>
                </a:solidFill>
              </a:rPr>
              <a:t>vous</a:t>
            </a:r>
            <a:endParaRPr lang="en-GB" sz="2600" b="1" dirty="0">
              <a:solidFill>
                <a:schemeClr val="lt1"/>
              </a:solidFill>
            </a:endParaRPr>
          </a:p>
        </p:txBody>
      </p:sp>
      <p:sp>
        <p:nvSpPr>
          <p:cNvPr id="14" name="Arc 13">
            <a:extLst>
              <a:ext uri="{FF2B5EF4-FFF2-40B4-BE49-F238E27FC236}">
                <a16:creationId xmlns:a16="http://schemas.microsoft.com/office/drawing/2014/main" id="{A0D1C4FF-F161-449E-9762-3D4AF8F39B2C}"/>
              </a:ext>
            </a:extLst>
          </p:cNvPr>
          <p:cNvSpPr/>
          <p:nvPr/>
        </p:nvSpPr>
        <p:spPr>
          <a:xfrm rot="7615317">
            <a:off x="6738387" y="1824819"/>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7" name="Group 6">
            <a:extLst>
              <a:ext uri="{FF2B5EF4-FFF2-40B4-BE49-F238E27FC236}">
                <a16:creationId xmlns:a16="http://schemas.microsoft.com/office/drawing/2014/main" id="{10D7971B-EF7D-4210-9F79-5134E3659FCD}"/>
              </a:ext>
            </a:extLst>
          </p:cNvPr>
          <p:cNvGrpSpPr/>
          <p:nvPr/>
        </p:nvGrpSpPr>
        <p:grpSpPr>
          <a:xfrm>
            <a:off x="8104412" y="4049784"/>
            <a:ext cx="3805508" cy="2098799"/>
            <a:chOff x="8104412" y="4049784"/>
            <a:chExt cx="3805508" cy="2098799"/>
          </a:xfrm>
        </p:grpSpPr>
        <p:pic>
          <p:nvPicPr>
            <p:cNvPr id="4" name="Picture 3">
              <a:extLst>
                <a:ext uri="{FF2B5EF4-FFF2-40B4-BE49-F238E27FC236}">
                  <a16:creationId xmlns:a16="http://schemas.microsoft.com/office/drawing/2014/main" id="{4E373480-3E1B-4C20-AA4F-2DFF3EFDCA79}"/>
                </a:ext>
              </a:extLst>
            </p:cNvPr>
            <p:cNvPicPr>
              <a:picLocks noChangeAspect="1"/>
            </p:cNvPicPr>
            <p:nvPr/>
          </p:nvPicPr>
          <p:blipFill>
            <a:blip r:embed="rId5"/>
            <a:stretch>
              <a:fillRect/>
            </a:stretch>
          </p:blipFill>
          <p:spPr>
            <a:xfrm>
              <a:off x="8745857" y="4049784"/>
              <a:ext cx="2670441" cy="2098799"/>
            </a:xfrm>
            <a:prstGeom prst="rect">
              <a:avLst/>
            </a:prstGeom>
          </p:spPr>
        </p:pic>
        <p:sp>
          <p:nvSpPr>
            <p:cNvPr id="5" name="Arrow: Right 4">
              <a:extLst>
                <a:ext uri="{FF2B5EF4-FFF2-40B4-BE49-F238E27FC236}">
                  <a16:creationId xmlns:a16="http://schemas.microsoft.com/office/drawing/2014/main" id="{A6C93D36-780B-427A-84B2-057A7FD66215}"/>
                </a:ext>
              </a:extLst>
            </p:cNvPr>
            <p:cNvSpPr/>
            <p:nvPr/>
          </p:nvSpPr>
          <p:spPr>
            <a:xfrm>
              <a:off x="8104412" y="5149186"/>
              <a:ext cx="641445" cy="221617"/>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Right 14">
              <a:extLst>
                <a:ext uri="{FF2B5EF4-FFF2-40B4-BE49-F238E27FC236}">
                  <a16:creationId xmlns:a16="http://schemas.microsoft.com/office/drawing/2014/main" id="{C8FA86FC-90EE-4F5C-9DF2-5CEEFE518CC7}"/>
                </a:ext>
              </a:extLst>
            </p:cNvPr>
            <p:cNvSpPr/>
            <p:nvPr/>
          </p:nvSpPr>
          <p:spPr>
            <a:xfrm rot="20004478">
              <a:off x="9010078" y="5739084"/>
              <a:ext cx="641445" cy="221617"/>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Right 15">
              <a:extLst>
                <a:ext uri="{FF2B5EF4-FFF2-40B4-BE49-F238E27FC236}">
                  <a16:creationId xmlns:a16="http://schemas.microsoft.com/office/drawing/2014/main" id="{E9C60BF6-46A8-4694-B8FA-EE390CBEBB4D}"/>
                </a:ext>
              </a:extLst>
            </p:cNvPr>
            <p:cNvSpPr/>
            <p:nvPr/>
          </p:nvSpPr>
          <p:spPr>
            <a:xfrm rot="12557614">
              <a:off x="10321847" y="5758807"/>
              <a:ext cx="641445" cy="221617"/>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rrow: Right 16">
              <a:extLst>
                <a:ext uri="{FF2B5EF4-FFF2-40B4-BE49-F238E27FC236}">
                  <a16:creationId xmlns:a16="http://schemas.microsoft.com/office/drawing/2014/main" id="{A99DB806-ABA7-4176-AA50-738686D12A26}"/>
                </a:ext>
              </a:extLst>
            </p:cNvPr>
            <p:cNvSpPr/>
            <p:nvPr/>
          </p:nvSpPr>
          <p:spPr>
            <a:xfrm rot="10800000">
              <a:off x="11268475" y="5143579"/>
              <a:ext cx="641445" cy="221617"/>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93813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 name="TextBox 14">
            <a:extLst>
              <a:ext uri="{FF2B5EF4-FFF2-40B4-BE49-F238E27FC236}">
                <a16:creationId xmlns:a16="http://schemas.microsoft.com/office/drawing/2014/main" id="{24F98176-73AB-482D-BE92-0C2FFA4F612F}"/>
              </a:ext>
            </a:extLst>
          </p:cNvPr>
          <p:cNvSpPr txBox="1"/>
          <p:nvPr/>
        </p:nvSpPr>
        <p:spPr>
          <a:xfrm>
            <a:off x="2524799" y="3227088"/>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We have a family.</a:t>
            </a:r>
          </a:p>
        </p:txBody>
      </p:sp>
      <p:sp>
        <p:nvSpPr>
          <p:cNvPr id="146" name="Google Shape;146;p2"/>
          <p:cNvSpPr txBox="1">
            <a:spLocks noGrp="1"/>
          </p:cNvSpPr>
          <p:nvPr>
            <p:ph type="title"/>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3600"/>
            </a:pPr>
            <a:r>
              <a:rPr lang="en-GB" sz="2600" b="1" dirty="0">
                <a:solidFill>
                  <a:schemeClr val="lt1"/>
                </a:solidFill>
              </a:rPr>
              <a:t>Saying what people have: </a:t>
            </a:r>
            <a:r>
              <a:rPr lang="en-GB" sz="2600" b="1" i="1" dirty="0">
                <a:solidFill>
                  <a:schemeClr val="lt1"/>
                </a:solidFill>
              </a:rPr>
              <a:t>nous</a:t>
            </a:r>
            <a:r>
              <a:rPr lang="en-GB" sz="2600" b="1" dirty="0">
                <a:solidFill>
                  <a:schemeClr val="lt1"/>
                </a:solidFill>
              </a:rPr>
              <a:t> and </a:t>
            </a:r>
            <a:r>
              <a:rPr lang="en-GB" sz="2600" b="1" i="1" dirty="0" err="1">
                <a:solidFill>
                  <a:schemeClr val="lt1"/>
                </a:solidFill>
              </a:rPr>
              <a:t>vous</a:t>
            </a:r>
            <a:endParaRPr sz="2600" b="1" dirty="0">
              <a:solidFill>
                <a:schemeClr val="lt1"/>
              </a:solidFill>
            </a:endParaRPr>
          </a:p>
        </p:txBody>
      </p:sp>
      <p:sp>
        <p:nvSpPr>
          <p:cNvPr id="147" name="Google Shape;147;p2"/>
          <p:cNvSpPr/>
          <p:nvPr/>
        </p:nvSpPr>
        <p:spPr>
          <a:xfrm>
            <a:off x="9936479" y="268608"/>
            <a:ext cx="1973441" cy="401952"/>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err="1">
                <a:solidFill>
                  <a:srgbClr val="FFFFFF"/>
                </a:solidFill>
                <a:latin typeface="Century Gothic"/>
                <a:ea typeface="Century Gothic"/>
                <a:cs typeface="Century Gothic"/>
                <a:sym typeface="Century Gothic"/>
              </a:rPr>
              <a:t>prononcer</a:t>
            </a:r>
            <a:endParaRPr lang="en-GB" sz="1800" b="1" dirty="0">
              <a:solidFill>
                <a:srgbClr val="FFFFFF"/>
              </a:solidFill>
              <a:latin typeface="Century Gothic"/>
              <a:ea typeface="Century Gothic"/>
              <a:cs typeface="Century Gothic"/>
              <a:sym typeface="Century Gothic"/>
            </a:endParaRPr>
          </a:p>
        </p:txBody>
      </p:sp>
      <p:sp>
        <p:nvSpPr>
          <p:cNvPr id="6" name="TextBox 5"/>
          <p:cNvSpPr txBox="1"/>
          <p:nvPr/>
        </p:nvSpPr>
        <p:spPr>
          <a:xfrm>
            <a:off x="1025869" y="1595375"/>
            <a:ext cx="11541431" cy="1200329"/>
          </a:xfrm>
          <a:prstGeom prst="rect">
            <a:avLst/>
          </a:prstGeom>
          <a:noFill/>
        </p:spPr>
        <p:txBody>
          <a:bodyPr wrap="square" rtlCol="0">
            <a:spAutoFit/>
          </a:bodyPr>
          <a:lstStyle/>
          <a:p>
            <a:r>
              <a:rPr lang="en-GB" sz="7200" b="1" dirty="0">
                <a:solidFill>
                  <a:schemeClr val="accent1">
                    <a:lumMod val="50000"/>
                  </a:schemeClr>
                </a:solidFill>
                <a:latin typeface="Century Gothic" panose="020B0502020202020204" pitchFamily="34" charset="0"/>
              </a:rPr>
              <a:t>Nou</a:t>
            </a:r>
            <a:r>
              <a:rPr lang="en-GB" sz="7200" b="1" dirty="0">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a</a:t>
            </a:r>
            <a:r>
              <a:rPr lang="en-GB" sz="7200" b="1" dirty="0" err="1">
                <a:solidFill>
                  <a:schemeClr val="accent1">
                    <a:lumMod val="50000"/>
                  </a:schemeClr>
                </a:solidFill>
                <a:latin typeface="Century Gothic" panose="020B0502020202020204" pitchFamily="34" charset="0"/>
              </a:rPr>
              <a:t>von</a:t>
            </a:r>
            <a:r>
              <a:rPr lang="en-GB" sz="7200" b="1" dirty="0" err="1">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u</a:t>
            </a:r>
            <a:r>
              <a:rPr lang="en-GB" sz="7200" b="1" dirty="0" err="1">
                <a:solidFill>
                  <a:schemeClr val="accent1">
                    <a:lumMod val="50000"/>
                  </a:schemeClr>
                </a:solidFill>
                <a:latin typeface="Century Gothic" panose="020B0502020202020204" pitchFamily="34" charset="0"/>
              </a:rPr>
              <a:t>ne</a:t>
            </a:r>
            <a:r>
              <a:rPr lang="en-GB" sz="7200" b="1" dirty="0">
                <a:solidFill>
                  <a:schemeClr val="accent1">
                    <a:lumMod val="50000"/>
                  </a:schemeClr>
                </a:solidFill>
                <a:latin typeface="Century Gothic" panose="020B0502020202020204" pitchFamily="34" charset="0"/>
              </a:rPr>
              <a:t> </a:t>
            </a:r>
            <a:r>
              <a:rPr lang="en-GB" sz="7200" b="1" dirty="0" err="1">
                <a:solidFill>
                  <a:schemeClr val="accent1">
                    <a:lumMod val="50000"/>
                  </a:schemeClr>
                </a:solidFill>
                <a:latin typeface="Century Gothic" panose="020B0502020202020204" pitchFamily="34" charset="0"/>
              </a:rPr>
              <a:t>famille</a:t>
            </a:r>
            <a:r>
              <a:rPr lang="en-GB" sz="7200" b="1" dirty="0">
                <a:solidFill>
                  <a:schemeClr val="accent1">
                    <a:lumMod val="50000"/>
                  </a:schemeClr>
                </a:solidFill>
                <a:latin typeface="Century Gothic" panose="020B0502020202020204" pitchFamily="34" charset="0"/>
              </a:rPr>
              <a:t>.</a:t>
            </a:r>
          </a:p>
        </p:txBody>
      </p:sp>
      <p:sp>
        <p:nvSpPr>
          <p:cNvPr id="10" name="Action Button: Forward or Next 9">
            <a:hlinkClick r:id="" action="ppaction://noaction" highlightClick="1">
              <a:snd r:embed="rId3" name="nous avons une famille.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c 7"/>
          <p:cNvSpPr/>
          <p:nvPr/>
        </p:nvSpPr>
        <p:spPr>
          <a:xfrm rot="7615317">
            <a:off x="3006366" y="1756326"/>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1" name="Arc 10"/>
          <p:cNvSpPr/>
          <p:nvPr/>
        </p:nvSpPr>
        <p:spPr>
          <a:xfrm rot="7615317">
            <a:off x="5912458" y="1794840"/>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3" name="Google Shape;145;p2"/>
          <p:cNvPicPr preferRelativeResize="0"/>
          <p:nvPr/>
        </p:nvPicPr>
        <p:blipFill rotWithShape="1">
          <a:blip r:embed="rId4">
            <a:alphaModFix/>
          </a:blip>
          <a:srcRect/>
          <a:stretch/>
        </p:blipFill>
        <p:spPr>
          <a:xfrm>
            <a:off x="0" y="296864"/>
            <a:ext cx="8179724" cy="867128"/>
          </a:xfrm>
          <a:prstGeom prst="rect">
            <a:avLst/>
          </a:prstGeom>
          <a:noFill/>
          <a:ln>
            <a:noFill/>
          </a:ln>
        </p:spPr>
      </p:pic>
      <p:sp>
        <p:nvSpPr>
          <p:cNvPr id="14" name="Google Shape;146;p2"/>
          <p:cNvSpPr txBox="1">
            <a:spLocks/>
          </p:cNvSpPr>
          <p:nvPr/>
        </p:nvSpPr>
        <p:spPr>
          <a:xfrm>
            <a:off x="147999" y="296864"/>
            <a:ext cx="6951070" cy="707849"/>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spcBef>
                <a:spcPts val="0"/>
              </a:spcBef>
              <a:buClr>
                <a:schemeClr val="lt1"/>
              </a:buClr>
              <a:buSzPts val="3600"/>
              <a:buFontTx/>
            </a:pPr>
            <a:r>
              <a:rPr lang="en-GB" sz="2600" b="1">
                <a:solidFill>
                  <a:schemeClr val="lt1"/>
                </a:solidFill>
              </a:rPr>
              <a:t>Saying what people have: </a:t>
            </a:r>
            <a:r>
              <a:rPr lang="en-GB" sz="2600" b="1" i="1">
                <a:solidFill>
                  <a:schemeClr val="lt1"/>
                </a:solidFill>
              </a:rPr>
              <a:t>nous</a:t>
            </a:r>
            <a:r>
              <a:rPr lang="en-GB" sz="2600" b="1">
                <a:solidFill>
                  <a:schemeClr val="lt1"/>
                </a:solidFill>
              </a:rPr>
              <a:t> and </a:t>
            </a:r>
            <a:r>
              <a:rPr lang="en-GB" sz="2600" b="1" i="1">
                <a:solidFill>
                  <a:schemeClr val="lt1"/>
                </a:solidFill>
              </a:rPr>
              <a:t>vous</a:t>
            </a:r>
            <a:endParaRPr lang="en-GB" sz="2600" b="1" dirty="0">
              <a:solidFill>
                <a:schemeClr val="lt1"/>
              </a:solidFill>
            </a:endParaRPr>
          </a:p>
        </p:txBody>
      </p:sp>
      <p:pic>
        <p:nvPicPr>
          <p:cNvPr id="1026" name="Picture 2" descr="Family Sign Symbol Black Clip Art">
            <a:extLst>
              <a:ext uri="{FF2B5EF4-FFF2-40B4-BE49-F238E27FC236}">
                <a16:creationId xmlns:a16="http://schemas.microsoft.com/office/drawing/2014/main" id="{3F0581A5-F782-4E4D-A697-7AB0A23985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24805" y="4545106"/>
            <a:ext cx="1980571" cy="1432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13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3" name="TextBox 12">
            <a:extLst>
              <a:ext uri="{FF2B5EF4-FFF2-40B4-BE49-F238E27FC236}">
                <a16:creationId xmlns:a16="http://schemas.microsoft.com/office/drawing/2014/main" id="{61A6C7BD-30F9-4454-A560-17013DABB6F8}"/>
              </a:ext>
            </a:extLst>
          </p:cNvPr>
          <p:cNvSpPr txBox="1"/>
          <p:nvPr/>
        </p:nvSpPr>
        <p:spPr>
          <a:xfrm>
            <a:off x="2524799" y="3227088"/>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You </a:t>
            </a:r>
            <a:r>
              <a:rPr lang="en-GB" sz="3600" dirty="0">
                <a:solidFill>
                  <a:schemeClr val="accent1">
                    <a:lumMod val="50000"/>
                  </a:schemeClr>
                </a:solidFill>
                <a:latin typeface="Century Gothic" panose="020B0502020202020204" pitchFamily="34" charset="0"/>
              </a:rPr>
              <a:t>(pl) </a:t>
            </a:r>
            <a:r>
              <a:rPr lang="en-GB" sz="3600" b="1" dirty="0">
                <a:solidFill>
                  <a:schemeClr val="accent1">
                    <a:lumMod val="50000"/>
                  </a:schemeClr>
                </a:solidFill>
                <a:latin typeface="Century Gothic" panose="020B0502020202020204" pitchFamily="34" charset="0"/>
              </a:rPr>
              <a:t>have a house.</a:t>
            </a:r>
          </a:p>
        </p:txBody>
      </p:sp>
      <p:sp>
        <p:nvSpPr>
          <p:cNvPr id="146" name="Google Shape;146;p2"/>
          <p:cNvSpPr txBox="1">
            <a:spLocks noGrp="1"/>
          </p:cNvSpPr>
          <p:nvPr>
            <p:ph type="title"/>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3600"/>
            </a:pPr>
            <a:r>
              <a:rPr lang="en-GB" sz="2600" b="1" dirty="0">
                <a:solidFill>
                  <a:schemeClr val="lt1"/>
                </a:solidFill>
              </a:rPr>
              <a:t>Saying what people have: </a:t>
            </a:r>
            <a:r>
              <a:rPr lang="en-GB" sz="2600" b="1" i="1" dirty="0">
                <a:solidFill>
                  <a:schemeClr val="lt1"/>
                </a:solidFill>
              </a:rPr>
              <a:t>nous</a:t>
            </a:r>
            <a:r>
              <a:rPr lang="en-GB" sz="2600" b="1" dirty="0">
                <a:solidFill>
                  <a:schemeClr val="lt1"/>
                </a:solidFill>
              </a:rPr>
              <a:t> and </a:t>
            </a:r>
            <a:r>
              <a:rPr lang="en-GB" sz="2600" b="1" i="1" dirty="0" err="1">
                <a:solidFill>
                  <a:schemeClr val="lt1"/>
                </a:solidFill>
              </a:rPr>
              <a:t>vous</a:t>
            </a:r>
            <a:endParaRPr sz="2600" b="1" dirty="0">
              <a:solidFill>
                <a:schemeClr val="lt1"/>
              </a:solidFill>
            </a:endParaRPr>
          </a:p>
        </p:txBody>
      </p:sp>
      <p:sp>
        <p:nvSpPr>
          <p:cNvPr id="147" name="Google Shape;147;p2"/>
          <p:cNvSpPr/>
          <p:nvPr/>
        </p:nvSpPr>
        <p:spPr>
          <a:xfrm>
            <a:off x="9936479" y="268608"/>
            <a:ext cx="1973441" cy="401952"/>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err="1">
                <a:solidFill>
                  <a:srgbClr val="FFFFFF"/>
                </a:solidFill>
                <a:latin typeface="Century Gothic"/>
                <a:ea typeface="Century Gothic"/>
                <a:cs typeface="Century Gothic"/>
                <a:sym typeface="Century Gothic"/>
              </a:rPr>
              <a:t>prononcer</a:t>
            </a:r>
            <a:endParaRPr lang="en-GB" sz="1800" b="1" dirty="0">
              <a:solidFill>
                <a:srgbClr val="FFFFFF"/>
              </a:solidFill>
              <a:latin typeface="Century Gothic"/>
              <a:ea typeface="Century Gothic"/>
              <a:cs typeface="Century Gothic"/>
              <a:sym typeface="Century Gothic"/>
            </a:endParaRPr>
          </a:p>
        </p:txBody>
      </p:sp>
      <p:sp>
        <p:nvSpPr>
          <p:cNvPr id="6" name="TextBox 5"/>
          <p:cNvSpPr txBox="1"/>
          <p:nvPr/>
        </p:nvSpPr>
        <p:spPr>
          <a:xfrm>
            <a:off x="368489" y="1603421"/>
            <a:ext cx="11541431" cy="1200329"/>
          </a:xfrm>
          <a:prstGeom prst="rect">
            <a:avLst/>
          </a:prstGeom>
          <a:noFill/>
        </p:spPr>
        <p:txBody>
          <a:bodyPr wrap="square" rtlCol="0">
            <a:spAutoFit/>
          </a:bodyPr>
          <a:lstStyle/>
          <a:p>
            <a:r>
              <a:rPr lang="en-GB" sz="7200" b="1" dirty="0" err="1">
                <a:solidFill>
                  <a:schemeClr val="accent1">
                    <a:lumMod val="50000"/>
                  </a:schemeClr>
                </a:solidFill>
                <a:latin typeface="Century Gothic" panose="020B0502020202020204" pitchFamily="34" charset="0"/>
              </a:rPr>
              <a:t>Vou</a:t>
            </a:r>
            <a:r>
              <a:rPr lang="en-GB" sz="7200" b="1" dirty="0" err="1">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a</a:t>
            </a:r>
            <a:r>
              <a:rPr lang="en-GB" sz="7200" b="1" dirty="0" err="1">
                <a:solidFill>
                  <a:schemeClr val="accent1">
                    <a:lumMod val="50000"/>
                  </a:schemeClr>
                </a:solidFill>
                <a:latin typeface="Century Gothic" panose="020B0502020202020204" pitchFamily="34" charset="0"/>
              </a:rPr>
              <a:t>ve</a:t>
            </a:r>
            <a:r>
              <a:rPr lang="en-GB" sz="7200" b="1" dirty="0" err="1">
                <a:solidFill>
                  <a:srgbClr val="FA6500"/>
                </a:solidFill>
                <a:latin typeface="Century Gothic" panose="020B0502020202020204" pitchFamily="34" charset="0"/>
              </a:rPr>
              <a:t>z</a:t>
            </a:r>
            <a:r>
              <a:rPr lang="en-GB" sz="7200" b="1" dirty="0">
                <a:solidFill>
                  <a:schemeClr val="accent1">
                    <a:lumMod val="50000"/>
                  </a:schemeClr>
                </a:solidFill>
                <a:latin typeface="Century Gothic" panose="020B0502020202020204" pitchFamily="34" charset="0"/>
              </a:rPr>
              <a:t> </a:t>
            </a:r>
            <a:r>
              <a:rPr lang="en-GB" sz="7200" b="1" dirty="0" err="1">
                <a:solidFill>
                  <a:srgbClr val="FA6500"/>
                </a:solidFill>
                <a:latin typeface="Century Gothic" panose="020B0502020202020204" pitchFamily="34" charset="0"/>
              </a:rPr>
              <a:t>u</a:t>
            </a:r>
            <a:r>
              <a:rPr lang="en-GB" sz="7200" b="1" dirty="0" err="1">
                <a:solidFill>
                  <a:schemeClr val="accent1">
                    <a:lumMod val="50000"/>
                  </a:schemeClr>
                </a:solidFill>
                <a:latin typeface="Century Gothic" panose="020B0502020202020204" pitchFamily="34" charset="0"/>
              </a:rPr>
              <a:t>ne</a:t>
            </a:r>
            <a:r>
              <a:rPr lang="en-GB" sz="7200" b="1" dirty="0">
                <a:solidFill>
                  <a:schemeClr val="accent1">
                    <a:lumMod val="50000"/>
                  </a:schemeClr>
                </a:solidFill>
                <a:latin typeface="Century Gothic" panose="020B0502020202020204" pitchFamily="34" charset="0"/>
              </a:rPr>
              <a:t> </a:t>
            </a:r>
            <a:r>
              <a:rPr lang="en-GB" sz="7200" b="1" dirty="0" err="1">
                <a:solidFill>
                  <a:schemeClr val="accent1">
                    <a:lumMod val="50000"/>
                  </a:schemeClr>
                </a:solidFill>
                <a:latin typeface="Century Gothic" panose="020B0502020202020204" pitchFamily="34" charset="0"/>
              </a:rPr>
              <a:t>maison</a:t>
            </a:r>
            <a:r>
              <a:rPr lang="en-GB" sz="7200" b="1" dirty="0">
                <a:solidFill>
                  <a:schemeClr val="accent1">
                    <a:lumMod val="50000"/>
                  </a:schemeClr>
                </a:solidFill>
                <a:latin typeface="Century Gothic" panose="020B0502020202020204" pitchFamily="34" charset="0"/>
              </a:rPr>
              <a:t>.</a:t>
            </a:r>
          </a:p>
        </p:txBody>
      </p:sp>
      <p:sp>
        <p:nvSpPr>
          <p:cNvPr id="10" name="Action Button: Forward or Next 9">
            <a:hlinkClick r:id="" action="ppaction://noaction" highlightClick="1">
              <a:snd r:embed="rId3" name="vous avez une maison.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c 7"/>
          <p:cNvSpPr/>
          <p:nvPr/>
        </p:nvSpPr>
        <p:spPr>
          <a:xfrm rot="7615317">
            <a:off x="2285683" y="1794839"/>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6146" name="Picture 2" descr="Save Your Home Corp.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4026" y="4225636"/>
            <a:ext cx="2425336" cy="1752083"/>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145;p2"/>
          <p:cNvPicPr preferRelativeResize="0"/>
          <p:nvPr/>
        </p:nvPicPr>
        <p:blipFill rotWithShape="1">
          <a:blip r:embed="rId5">
            <a:alphaModFix/>
          </a:blip>
          <a:srcRect/>
          <a:stretch/>
        </p:blipFill>
        <p:spPr>
          <a:xfrm>
            <a:off x="0" y="296864"/>
            <a:ext cx="8179724" cy="867128"/>
          </a:xfrm>
          <a:prstGeom prst="rect">
            <a:avLst/>
          </a:prstGeom>
          <a:noFill/>
          <a:ln>
            <a:noFill/>
          </a:ln>
        </p:spPr>
      </p:pic>
      <p:sp>
        <p:nvSpPr>
          <p:cNvPr id="12" name="Google Shape;146;p2"/>
          <p:cNvSpPr txBox="1">
            <a:spLocks/>
          </p:cNvSpPr>
          <p:nvPr/>
        </p:nvSpPr>
        <p:spPr>
          <a:xfrm>
            <a:off x="147999" y="296864"/>
            <a:ext cx="6951070" cy="707849"/>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spcBef>
                <a:spcPts val="0"/>
              </a:spcBef>
              <a:buClr>
                <a:schemeClr val="lt1"/>
              </a:buClr>
              <a:buSzPts val="3600"/>
              <a:buFontTx/>
            </a:pPr>
            <a:r>
              <a:rPr lang="en-GB" sz="2600" b="1">
                <a:solidFill>
                  <a:schemeClr val="lt1"/>
                </a:solidFill>
              </a:rPr>
              <a:t>Saying what people have: </a:t>
            </a:r>
            <a:r>
              <a:rPr lang="en-GB" sz="2600" b="1" i="1">
                <a:solidFill>
                  <a:schemeClr val="lt1"/>
                </a:solidFill>
              </a:rPr>
              <a:t>nous</a:t>
            </a:r>
            <a:r>
              <a:rPr lang="en-GB" sz="2600" b="1">
                <a:solidFill>
                  <a:schemeClr val="lt1"/>
                </a:solidFill>
              </a:rPr>
              <a:t> and </a:t>
            </a:r>
            <a:r>
              <a:rPr lang="en-GB" sz="2600" b="1" i="1">
                <a:solidFill>
                  <a:schemeClr val="lt1"/>
                </a:solidFill>
              </a:rPr>
              <a:t>vous</a:t>
            </a:r>
            <a:endParaRPr lang="en-GB" sz="2600" b="1" dirty="0">
              <a:solidFill>
                <a:schemeClr val="lt1"/>
              </a:solidFill>
            </a:endParaRPr>
          </a:p>
        </p:txBody>
      </p:sp>
      <p:sp>
        <p:nvSpPr>
          <p:cNvPr id="14" name="Arc 13">
            <a:extLst>
              <a:ext uri="{FF2B5EF4-FFF2-40B4-BE49-F238E27FC236}">
                <a16:creationId xmlns:a16="http://schemas.microsoft.com/office/drawing/2014/main" id="{EE857E37-94EE-4E1B-A96C-E700157894AD}"/>
              </a:ext>
            </a:extLst>
          </p:cNvPr>
          <p:cNvSpPr/>
          <p:nvPr/>
        </p:nvSpPr>
        <p:spPr>
          <a:xfrm rot="7615317">
            <a:off x="4598084" y="1794840"/>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45954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3" name="TextBox 12">
            <a:extLst>
              <a:ext uri="{FF2B5EF4-FFF2-40B4-BE49-F238E27FC236}">
                <a16:creationId xmlns:a16="http://schemas.microsoft.com/office/drawing/2014/main" id="{48EBEDFE-BB6E-4B22-8DF6-9CDD9B68F772}"/>
              </a:ext>
            </a:extLst>
          </p:cNvPr>
          <p:cNvSpPr txBox="1"/>
          <p:nvPr/>
        </p:nvSpPr>
        <p:spPr>
          <a:xfrm>
            <a:off x="2524799" y="3227088"/>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We </a:t>
            </a:r>
            <a:r>
              <a:rPr lang="en-GB" sz="3600" dirty="0">
                <a:solidFill>
                  <a:schemeClr val="accent1">
                    <a:lumMod val="50000"/>
                  </a:schemeClr>
                </a:solidFill>
                <a:latin typeface="Century Gothic" panose="020B0502020202020204" pitchFamily="34" charset="0"/>
              </a:rPr>
              <a:t>(pl)</a:t>
            </a:r>
            <a:r>
              <a:rPr lang="en-GB" sz="3600" b="1" dirty="0">
                <a:solidFill>
                  <a:schemeClr val="accent1">
                    <a:lumMod val="50000"/>
                  </a:schemeClr>
                </a:solidFill>
                <a:latin typeface="Century Gothic" panose="020B0502020202020204" pitchFamily="34" charset="0"/>
              </a:rPr>
              <a:t> have a solution.</a:t>
            </a:r>
          </a:p>
        </p:txBody>
      </p:sp>
      <p:sp>
        <p:nvSpPr>
          <p:cNvPr id="146" name="Google Shape;146;p2"/>
          <p:cNvSpPr txBox="1">
            <a:spLocks noGrp="1"/>
          </p:cNvSpPr>
          <p:nvPr>
            <p:ph type="title"/>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3600"/>
            </a:pPr>
            <a:endParaRPr sz="2600" b="1" dirty="0">
              <a:solidFill>
                <a:schemeClr val="lt1"/>
              </a:solidFill>
            </a:endParaRPr>
          </a:p>
        </p:txBody>
      </p:sp>
      <p:sp>
        <p:nvSpPr>
          <p:cNvPr id="147" name="Google Shape;147;p2"/>
          <p:cNvSpPr/>
          <p:nvPr/>
        </p:nvSpPr>
        <p:spPr>
          <a:xfrm>
            <a:off x="9936479" y="268608"/>
            <a:ext cx="1973441" cy="401952"/>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err="1">
                <a:solidFill>
                  <a:srgbClr val="FFFFFF"/>
                </a:solidFill>
                <a:latin typeface="Century Gothic"/>
                <a:ea typeface="Century Gothic"/>
                <a:cs typeface="Century Gothic"/>
                <a:sym typeface="Century Gothic"/>
              </a:rPr>
              <a:t>prononcer</a:t>
            </a:r>
            <a:endParaRPr lang="en-GB" sz="1800" b="1" dirty="0">
              <a:solidFill>
                <a:srgbClr val="FFFFFF"/>
              </a:solidFill>
              <a:latin typeface="Century Gothic"/>
              <a:ea typeface="Century Gothic"/>
              <a:cs typeface="Century Gothic"/>
              <a:sym typeface="Century Gothic"/>
            </a:endParaRPr>
          </a:p>
        </p:txBody>
      </p:sp>
      <p:sp>
        <p:nvSpPr>
          <p:cNvPr id="6" name="TextBox 5"/>
          <p:cNvSpPr txBox="1"/>
          <p:nvPr/>
        </p:nvSpPr>
        <p:spPr>
          <a:xfrm>
            <a:off x="1025869" y="1624448"/>
            <a:ext cx="11541431" cy="1200329"/>
          </a:xfrm>
          <a:prstGeom prst="rect">
            <a:avLst/>
          </a:prstGeom>
          <a:noFill/>
        </p:spPr>
        <p:txBody>
          <a:bodyPr wrap="square" rtlCol="0">
            <a:spAutoFit/>
          </a:bodyPr>
          <a:lstStyle/>
          <a:p>
            <a:r>
              <a:rPr lang="en-GB" sz="7200" b="1" dirty="0">
                <a:solidFill>
                  <a:schemeClr val="accent1">
                    <a:lumMod val="50000"/>
                  </a:schemeClr>
                </a:solidFill>
                <a:latin typeface="Century Gothic" panose="020B0502020202020204" pitchFamily="34" charset="0"/>
              </a:rPr>
              <a:t>Nou</a:t>
            </a:r>
            <a:r>
              <a:rPr lang="en-GB" sz="7200" b="1" dirty="0">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a</a:t>
            </a:r>
            <a:r>
              <a:rPr lang="en-GB" sz="7200" b="1" dirty="0" err="1">
                <a:solidFill>
                  <a:schemeClr val="accent1">
                    <a:lumMod val="50000"/>
                  </a:schemeClr>
                </a:solidFill>
                <a:latin typeface="Century Gothic" panose="020B0502020202020204" pitchFamily="34" charset="0"/>
              </a:rPr>
              <a:t>von</a:t>
            </a:r>
            <a:r>
              <a:rPr lang="en-GB" sz="7200" b="1" dirty="0" err="1">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u</a:t>
            </a:r>
            <a:r>
              <a:rPr lang="en-GB" sz="7200" b="1" dirty="0" err="1">
                <a:solidFill>
                  <a:schemeClr val="accent1">
                    <a:lumMod val="50000"/>
                  </a:schemeClr>
                </a:solidFill>
                <a:latin typeface="Century Gothic" panose="020B0502020202020204" pitchFamily="34" charset="0"/>
              </a:rPr>
              <a:t>ne</a:t>
            </a:r>
            <a:r>
              <a:rPr lang="en-GB" sz="7200" b="1" dirty="0">
                <a:solidFill>
                  <a:schemeClr val="accent1">
                    <a:lumMod val="50000"/>
                  </a:schemeClr>
                </a:solidFill>
                <a:latin typeface="Century Gothic" panose="020B0502020202020204" pitchFamily="34" charset="0"/>
              </a:rPr>
              <a:t> solution.</a:t>
            </a:r>
          </a:p>
        </p:txBody>
      </p:sp>
      <p:sp>
        <p:nvSpPr>
          <p:cNvPr id="10" name="Action Button: Forward or Next 9">
            <a:hlinkClick r:id="" action="ppaction://noaction" highlightClick="1">
              <a:snd r:embed="rId3" name="nous avons une solution.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c 7"/>
          <p:cNvSpPr/>
          <p:nvPr/>
        </p:nvSpPr>
        <p:spPr>
          <a:xfrm rot="7615317">
            <a:off x="3006367" y="1794840"/>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2" name="Group 1"/>
          <p:cNvGrpSpPr/>
          <p:nvPr/>
        </p:nvGrpSpPr>
        <p:grpSpPr>
          <a:xfrm>
            <a:off x="9633655" y="4211779"/>
            <a:ext cx="2238628" cy="1892583"/>
            <a:chOff x="9633655" y="4211779"/>
            <a:chExt cx="2238628" cy="1892583"/>
          </a:xfrm>
        </p:grpSpPr>
        <p:pic>
          <p:nvPicPr>
            <p:cNvPr id="9218" name="Picture 2" descr="Light Bulb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3085" y="4211779"/>
              <a:ext cx="691387" cy="6937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33655" y="5093319"/>
              <a:ext cx="1059704" cy="1011043"/>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9091" y="5151707"/>
              <a:ext cx="923192" cy="894266"/>
            </a:xfrm>
            <a:prstGeom prst="rect">
              <a:avLst/>
            </a:prstGeom>
          </p:spPr>
        </p:pic>
      </p:grpSp>
      <p:pic>
        <p:nvPicPr>
          <p:cNvPr id="14" name="Google Shape;145;p2"/>
          <p:cNvPicPr preferRelativeResize="0"/>
          <p:nvPr/>
        </p:nvPicPr>
        <p:blipFill rotWithShape="1">
          <a:blip r:embed="rId7">
            <a:alphaModFix/>
          </a:blip>
          <a:srcRect/>
          <a:stretch/>
        </p:blipFill>
        <p:spPr>
          <a:xfrm>
            <a:off x="0" y="296864"/>
            <a:ext cx="8179724" cy="867128"/>
          </a:xfrm>
          <a:prstGeom prst="rect">
            <a:avLst/>
          </a:prstGeom>
          <a:noFill/>
          <a:ln>
            <a:noFill/>
          </a:ln>
        </p:spPr>
      </p:pic>
      <p:sp>
        <p:nvSpPr>
          <p:cNvPr id="15" name="Google Shape;146;p2"/>
          <p:cNvSpPr txBox="1">
            <a:spLocks/>
          </p:cNvSpPr>
          <p:nvPr/>
        </p:nvSpPr>
        <p:spPr>
          <a:xfrm>
            <a:off x="147999" y="296864"/>
            <a:ext cx="6951070" cy="707849"/>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spcBef>
                <a:spcPts val="0"/>
              </a:spcBef>
              <a:buClr>
                <a:schemeClr val="lt1"/>
              </a:buClr>
              <a:buSzPts val="3600"/>
              <a:buFontTx/>
            </a:pPr>
            <a:r>
              <a:rPr lang="en-GB" sz="2600" b="1">
                <a:solidFill>
                  <a:schemeClr val="lt1"/>
                </a:solidFill>
              </a:rPr>
              <a:t>Saying what people have: </a:t>
            </a:r>
            <a:r>
              <a:rPr lang="en-GB" sz="2600" b="1" i="1">
                <a:solidFill>
                  <a:schemeClr val="lt1"/>
                </a:solidFill>
              </a:rPr>
              <a:t>nous</a:t>
            </a:r>
            <a:r>
              <a:rPr lang="en-GB" sz="2600" b="1">
                <a:solidFill>
                  <a:schemeClr val="lt1"/>
                </a:solidFill>
              </a:rPr>
              <a:t> and </a:t>
            </a:r>
            <a:r>
              <a:rPr lang="en-GB" sz="2600" b="1" i="1">
                <a:solidFill>
                  <a:schemeClr val="lt1"/>
                </a:solidFill>
              </a:rPr>
              <a:t>vous</a:t>
            </a:r>
            <a:endParaRPr lang="en-GB" sz="2600" b="1" dirty="0">
              <a:solidFill>
                <a:schemeClr val="lt1"/>
              </a:solidFill>
            </a:endParaRPr>
          </a:p>
        </p:txBody>
      </p:sp>
      <p:sp>
        <p:nvSpPr>
          <p:cNvPr id="17" name="Arc 16">
            <a:extLst>
              <a:ext uri="{FF2B5EF4-FFF2-40B4-BE49-F238E27FC236}">
                <a16:creationId xmlns:a16="http://schemas.microsoft.com/office/drawing/2014/main" id="{BEDE64BA-7631-41A6-8259-B74917E27E98}"/>
              </a:ext>
            </a:extLst>
          </p:cNvPr>
          <p:cNvSpPr/>
          <p:nvPr/>
        </p:nvSpPr>
        <p:spPr>
          <a:xfrm rot="7615317">
            <a:off x="5858767" y="1807269"/>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86911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3" name="TextBox 12">
            <a:extLst>
              <a:ext uri="{FF2B5EF4-FFF2-40B4-BE49-F238E27FC236}">
                <a16:creationId xmlns:a16="http://schemas.microsoft.com/office/drawing/2014/main" id="{48EBEDFE-BB6E-4B22-8DF6-9CDD9B68F772}"/>
              </a:ext>
            </a:extLst>
          </p:cNvPr>
          <p:cNvSpPr txBox="1"/>
          <p:nvPr/>
        </p:nvSpPr>
        <p:spPr>
          <a:xfrm>
            <a:off x="2524799" y="3227088"/>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You </a:t>
            </a:r>
            <a:r>
              <a:rPr lang="en-GB" sz="3600" dirty="0">
                <a:solidFill>
                  <a:schemeClr val="accent1">
                    <a:lumMod val="50000"/>
                  </a:schemeClr>
                </a:solidFill>
                <a:latin typeface="Century Gothic" panose="020B0502020202020204" pitchFamily="34" charset="0"/>
              </a:rPr>
              <a:t>(pl)</a:t>
            </a:r>
            <a:r>
              <a:rPr lang="en-GB" sz="3600" b="1" dirty="0">
                <a:solidFill>
                  <a:schemeClr val="accent1">
                    <a:lumMod val="50000"/>
                  </a:schemeClr>
                </a:solidFill>
                <a:latin typeface="Century Gothic" panose="020B0502020202020204" pitchFamily="34" charset="0"/>
              </a:rPr>
              <a:t> have a solution.</a:t>
            </a:r>
          </a:p>
        </p:txBody>
      </p:sp>
      <p:sp>
        <p:nvSpPr>
          <p:cNvPr id="146" name="Google Shape;146;p2"/>
          <p:cNvSpPr txBox="1">
            <a:spLocks noGrp="1"/>
          </p:cNvSpPr>
          <p:nvPr>
            <p:ph type="title"/>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3600"/>
            </a:pPr>
            <a:endParaRPr sz="2600" b="1" dirty="0">
              <a:solidFill>
                <a:schemeClr val="lt1"/>
              </a:solidFill>
            </a:endParaRPr>
          </a:p>
        </p:txBody>
      </p:sp>
      <p:sp>
        <p:nvSpPr>
          <p:cNvPr id="147" name="Google Shape;147;p2"/>
          <p:cNvSpPr/>
          <p:nvPr/>
        </p:nvSpPr>
        <p:spPr>
          <a:xfrm>
            <a:off x="9936479" y="268608"/>
            <a:ext cx="1973441" cy="401952"/>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err="1">
                <a:solidFill>
                  <a:srgbClr val="FFFFFF"/>
                </a:solidFill>
                <a:latin typeface="Century Gothic"/>
                <a:ea typeface="Century Gothic"/>
                <a:cs typeface="Century Gothic"/>
                <a:sym typeface="Century Gothic"/>
              </a:rPr>
              <a:t>prononcer</a:t>
            </a:r>
            <a:endParaRPr lang="en-GB" sz="1800" b="1" dirty="0">
              <a:solidFill>
                <a:srgbClr val="FFFFFF"/>
              </a:solidFill>
              <a:latin typeface="Century Gothic"/>
              <a:ea typeface="Century Gothic"/>
              <a:cs typeface="Century Gothic"/>
              <a:sym typeface="Century Gothic"/>
            </a:endParaRPr>
          </a:p>
        </p:txBody>
      </p:sp>
      <p:sp>
        <p:nvSpPr>
          <p:cNvPr id="6" name="TextBox 5"/>
          <p:cNvSpPr txBox="1"/>
          <p:nvPr/>
        </p:nvSpPr>
        <p:spPr>
          <a:xfrm>
            <a:off x="1025869" y="1624448"/>
            <a:ext cx="11541431" cy="1200329"/>
          </a:xfrm>
          <a:prstGeom prst="rect">
            <a:avLst/>
          </a:prstGeom>
          <a:noFill/>
        </p:spPr>
        <p:txBody>
          <a:bodyPr wrap="square" rtlCol="0">
            <a:spAutoFit/>
          </a:bodyPr>
          <a:lstStyle/>
          <a:p>
            <a:r>
              <a:rPr lang="en-GB" sz="7200" b="1" dirty="0" err="1">
                <a:solidFill>
                  <a:schemeClr val="accent1">
                    <a:lumMod val="50000"/>
                  </a:schemeClr>
                </a:solidFill>
                <a:latin typeface="Century Gothic" panose="020B0502020202020204" pitchFamily="34" charset="0"/>
              </a:rPr>
              <a:t>Vou</a:t>
            </a:r>
            <a:r>
              <a:rPr lang="en-GB" sz="7200" b="1" dirty="0" err="1">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a</a:t>
            </a:r>
            <a:r>
              <a:rPr lang="en-GB" sz="7200" b="1" dirty="0" err="1">
                <a:solidFill>
                  <a:schemeClr val="accent1">
                    <a:lumMod val="50000"/>
                  </a:schemeClr>
                </a:solidFill>
                <a:latin typeface="Century Gothic" panose="020B0502020202020204" pitchFamily="34" charset="0"/>
              </a:rPr>
              <a:t>ve</a:t>
            </a:r>
            <a:r>
              <a:rPr lang="en-GB" sz="7200" b="1" dirty="0" err="1">
                <a:solidFill>
                  <a:srgbClr val="EE6000"/>
                </a:solidFill>
                <a:latin typeface="Century Gothic" panose="020B0502020202020204" pitchFamily="34" charset="0"/>
              </a:rPr>
              <a:t>z</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u</a:t>
            </a:r>
            <a:r>
              <a:rPr lang="en-GB" sz="7200" b="1" dirty="0" err="1">
                <a:solidFill>
                  <a:schemeClr val="accent1">
                    <a:lumMod val="50000"/>
                  </a:schemeClr>
                </a:solidFill>
                <a:latin typeface="Century Gothic" panose="020B0502020202020204" pitchFamily="34" charset="0"/>
              </a:rPr>
              <a:t>ne</a:t>
            </a:r>
            <a:r>
              <a:rPr lang="en-GB" sz="7200" b="1" dirty="0">
                <a:solidFill>
                  <a:schemeClr val="accent1">
                    <a:lumMod val="50000"/>
                  </a:schemeClr>
                </a:solidFill>
                <a:latin typeface="Century Gothic" panose="020B0502020202020204" pitchFamily="34" charset="0"/>
              </a:rPr>
              <a:t> solution.</a:t>
            </a:r>
          </a:p>
        </p:txBody>
      </p:sp>
      <p:sp>
        <p:nvSpPr>
          <p:cNvPr id="10" name="Action Button: Forward or Next 9">
            <a:hlinkClick r:id="" action="ppaction://noaction" highlightClick="1">
              <a:snd r:embed="rId3" name="vous avez une solution.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c 7"/>
          <p:cNvSpPr/>
          <p:nvPr/>
        </p:nvSpPr>
        <p:spPr>
          <a:xfrm rot="7615317">
            <a:off x="3006367" y="1794840"/>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2" name="Group 1"/>
          <p:cNvGrpSpPr/>
          <p:nvPr/>
        </p:nvGrpSpPr>
        <p:grpSpPr>
          <a:xfrm>
            <a:off x="9633655" y="4211779"/>
            <a:ext cx="2238628" cy="1892583"/>
            <a:chOff x="9633655" y="4211779"/>
            <a:chExt cx="2238628" cy="1892583"/>
          </a:xfrm>
        </p:grpSpPr>
        <p:pic>
          <p:nvPicPr>
            <p:cNvPr id="9218" name="Picture 2" descr="Light Bulb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3085" y="4211779"/>
              <a:ext cx="691387" cy="6937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33655" y="5093319"/>
              <a:ext cx="1059704" cy="1011043"/>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9091" y="5151707"/>
              <a:ext cx="923192" cy="894266"/>
            </a:xfrm>
            <a:prstGeom prst="rect">
              <a:avLst/>
            </a:prstGeom>
          </p:spPr>
        </p:pic>
      </p:grpSp>
      <p:pic>
        <p:nvPicPr>
          <p:cNvPr id="14" name="Google Shape;145;p2"/>
          <p:cNvPicPr preferRelativeResize="0"/>
          <p:nvPr/>
        </p:nvPicPr>
        <p:blipFill rotWithShape="1">
          <a:blip r:embed="rId7">
            <a:alphaModFix/>
          </a:blip>
          <a:srcRect/>
          <a:stretch/>
        </p:blipFill>
        <p:spPr>
          <a:xfrm>
            <a:off x="0" y="296864"/>
            <a:ext cx="8179724" cy="867128"/>
          </a:xfrm>
          <a:prstGeom prst="rect">
            <a:avLst/>
          </a:prstGeom>
          <a:noFill/>
          <a:ln>
            <a:noFill/>
          </a:ln>
        </p:spPr>
      </p:pic>
      <p:sp>
        <p:nvSpPr>
          <p:cNvPr id="15" name="Google Shape;146;p2"/>
          <p:cNvSpPr txBox="1">
            <a:spLocks/>
          </p:cNvSpPr>
          <p:nvPr/>
        </p:nvSpPr>
        <p:spPr>
          <a:xfrm>
            <a:off x="147999" y="296864"/>
            <a:ext cx="6951070" cy="707849"/>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spcBef>
                <a:spcPts val="0"/>
              </a:spcBef>
              <a:buClr>
                <a:schemeClr val="lt1"/>
              </a:buClr>
              <a:buSzPts val="3600"/>
              <a:buFontTx/>
            </a:pPr>
            <a:r>
              <a:rPr lang="en-GB" sz="2600" b="1">
                <a:solidFill>
                  <a:schemeClr val="lt1"/>
                </a:solidFill>
              </a:rPr>
              <a:t>Saying what people have: </a:t>
            </a:r>
            <a:r>
              <a:rPr lang="en-GB" sz="2600" b="1" i="1">
                <a:solidFill>
                  <a:schemeClr val="lt1"/>
                </a:solidFill>
              </a:rPr>
              <a:t>nous</a:t>
            </a:r>
            <a:r>
              <a:rPr lang="en-GB" sz="2600" b="1">
                <a:solidFill>
                  <a:schemeClr val="lt1"/>
                </a:solidFill>
              </a:rPr>
              <a:t> and </a:t>
            </a:r>
            <a:r>
              <a:rPr lang="en-GB" sz="2600" b="1" i="1">
                <a:solidFill>
                  <a:schemeClr val="lt1"/>
                </a:solidFill>
              </a:rPr>
              <a:t>vous</a:t>
            </a:r>
            <a:endParaRPr lang="en-GB" sz="2600" b="1" dirty="0">
              <a:solidFill>
                <a:schemeClr val="lt1"/>
              </a:solidFill>
            </a:endParaRPr>
          </a:p>
        </p:txBody>
      </p:sp>
      <p:sp>
        <p:nvSpPr>
          <p:cNvPr id="17" name="Arc 16">
            <a:extLst>
              <a:ext uri="{FF2B5EF4-FFF2-40B4-BE49-F238E27FC236}">
                <a16:creationId xmlns:a16="http://schemas.microsoft.com/office/drawing/2014/main" id="{BEDE64BA-7631-41A6-8259-B74917E27E98}"/>
              </a:ext>
            </a:extLst>
          </p:cNvPr>
          <p:cNvSpPr/>
          <p:nvPr/>
        </p:nvSpPr>
        <p:spPr>
          <a:xfrm rot="7615317">
            <a:off x="5275568" y="1794841"/>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59095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21" name="Picture 20">
            <a:extLst>
              <a:ext uri="{FF2B5EF4-FFF2-40B4-BE49-F238E27FC236}">
                <a16:creationId xmlns:a16="http://schemas.microsoft.com/office/drawing/2014/main" id="{C903AE11-970D-4793-8E18-B9815B6F32F7}"/>
              </a:ext>
            </a:extLst>
          </p:cNvPr>
          <p:cNvPicPr>
            <a:picLocks noChangeAspect="1"/>
          </p:cNvPicPr>
          <p:nvPr/>
        </p:nvPicPr>
        <p:blipFill>
          <a:blip r:embed="rId3"/>
          <a:stretch>
            <a:fillRect/>
          </a:stretch>
        </p:blipFill>
        <p:spPr>
          <a:xfrm>
            <a:off x="6163084" y="2018636"/>
            <a:ext cx="5805913" cy="4315068"/>
          </a:xfrm>
          <a:prstGeom prst="rect">
            <a:avLst/>
          </a:prstGeom>
        </p:spPr>
      </p:pic>
      <p:pic>
        <p:nvPicPr>
          <p:cNvPr id="2" name="Picture 1">
            <a:extLst>
              <a:ext uri="{FF2B5EF4-FFF2-40B4-BE49-F238E27FC236}">
                <a16:creationId xmlns:a16="http://schemas.microsoft.com/office/drawing/2014/main" id="{09CD725A-F36E-47A8-B8A9-B1285B10CC19}"/>
              </a:ext>
            </a:extLst>
          </p:cNvPr>
          <p:cNvPicPr>
            <a:picLocks noChangeAspect="1"/>
          </p:cNvPicPr>
          <p:nvPr/>
        </p:nvPicPr>
        <p:blipFill>
          <a:blip r:embed="rId3"/>
          <a:stretch>
            <a:fillRect/>
          </a:stretch>
        </p:blipFill>
        <p:spPr>
          <a:xfrm>
            <a:off x="290086" y="2018636"/>
            <a:ext cx="5805913" cy="4315068"/>
          </a:xfrm>
          <a:prstGeom prst="rect">
            <a:avLst/>
          </a:prstGeom>
        </p:spPr>
      </p:pic>
      <p:pic>
        <p:nvPicPr>
          <p:cNvPr id="145" name="Google Shape;145;p2"/>
          <p:cNvPicPr preferRelativeResize="0"/>
          <p:nvPr/>
        </p:nvPicPr>
        <p:blipFill rotWithShape="1">
          <a:blip r:embed="rId4">
            <a:alphaModFix/>
          </a:blip>
          <a:srcRect/>
          <a:stretch/>
        </p:blipFill>
        <p:spPr>
          <a:xfrm>
            <a:off x="0" y="296864"/>
            <a:ext cx="7902055" cy="867128"/>
          </a:xfrm>
          <a:prstGeom prst="rect">
            <a:avLst/>
          </a:prstGeom>
          <a:noFill/>
          <a:ln>
            <a:noFill/>
          </a:ln>
        </p:spPr>
      </p:pic>
      <p:sp>
        <p:nvSpPr>
          <p:cNvPr id="146" name="Google Shape;146;p2"/>
          <p:cNvSpPr txBox="1">
            <a:spLocks noGrp="1"/>
          </p:cNvSpPr>
          <p:nvPr>
            <p:ph type="title"/>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3600"/>
            </a:pPr>
            <a:r>
              <a:rPr lang="en-GB" sz="3600" b="1" dirty="0">
                <a:solidFill>
                  <a:schemeClr val="lt1"/>
                </a:solidFill>
              </a:rPr>
              <a:t>Deux </a:t>
            </a:r>
            <a:r>
              <a:rPr lang="en-GB" sz="3600" b="1" dirty="0" err="1">
                <a:solidFill>
                  <a:schemeClr val="lt1"/>
                </a:solidFill>
              </a:rPr>
              <a:t>villes</a:t>
            </a:r>
            <a:r>
              <a:rPr lang="en-GB" sz="3600" b="1" dirty="0">
                <a:solidFill>
                  <a:schemeClr val="lt1"/>
                </a:solidFill>
              </a:rPr>
              <a:t> </a:t>
            </a:r>
            <a:r>
              <a:rPr lang="en-GB" sz="3600" b="1" dirty="0" err="1">
                <a:solidFill>
                  <a:schemeClr val="lt1"/>
                </a:solidFill>
              </a:rPr>
              <a:t>françaises</a:t>
            </a:r>
            <a:endParaRPr sz="3600" b="1" dirty="0">
              <a:solidFill>
                <a:schemeClr val="lt1"/>
              </a:solidFill>
            </a:endParaRPr>
          </a:p>
        </p:txBody>
      </p:sp>
      <p:sp>
        <p:nvSpPr>
          <p:cNvPr id="147" name="Google Shape;147;p2"/>
          <p:cNvSpPr/>
          <p:nvPr/>
        </p:nvSpPr>
        <p:spPr>
          <a:xfrm>
            <a:off x="11068334" y="268608"/>
            <a:ext cx="841586" cy="401952"/>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a:solidFill>
                  <a:srgbClr val="FFFFFF"/>
                </a:solidFill>
                <a:latin typeface="Century Gothic"/>
                <a:ea typeface="Century Gothic"/>
                <a:cs typeface="Century Gothic"/>
                <a:sym typeface="Century Gothic"/>
              </a:rPr>
              <a:t>lire</a:t>
            </a:r>
            <a:endParaRPr sz="1800" b="1" i="0" u="none" strike="noStrike" cap="none" dirty="0">
              <a:solidFill>
                <a:srgbClr val="FFFFFF"/>
              </a:solidFill>
              <a:latin typeface="Century Gothic"/>
              <a:ea typeface="Century Gothic"/>
              <a:cs typeface="Century Gothic"/>
              <a:sym typeface="Century Gothic"/>
            </a:endParaRPr>
          </a:p>
        </p:txBody>
      </p:sp>
      <p:sp>
        <p:nvSpPr>
          <p:cNvPr id="5" name="TextBox 4"/>
          <p:cNvSpPr txBox="1"/>
          <p:nvPr/>
        </p:nvSpPr>
        <p:spPr>
          <a:xfrm>
            <a:off x="526324" y="2294939"/>
            <a:ext cx="5203134" cy="3170099"/>
          </a:xfrm>
          <a:prstGeom prst="rect">
            <a:avLst/>
          </a:prstGeom>
          <a:noFill/>
        </p:spPr>
        <p:txBody>
          <a:bodyPr wrap="square" rtlCol="0">
            <a:spAutoFit/>
          </a:bodyPr>
          <a:lstStyle/>
          <a:p>
            <a:r>
              <a:rPr lang="en-GB" sz="2000" b="1" dirty="0">
                <a:solidFill>
                  <a:srgbClr val="EE6000"/>
                </a:solidFill>
                <a:latin typeface="Century Gothic" panose="020B0502020202020204" pitchFamily="34" charset="0"/>
              </a:rPr>
              <a:t>@6ème_paris: </a:t>
            </a:r>
            <a:r>
              <a:rPr lang="en-GB" sz="2000" b="1" dirty="0">
                <a:solidFill>
                  <a:schemeClr val="accent1">
                    <a:lumMod val="50000"/>
                  </a:schemeClr>
                </a:solidFill>
                <a:latin typeface="Century Gothic" panose="020B0502020202020204" pitchFamily="34" charset="0"/>
              </a:rPr>
              <a:t>Nous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avons</a:t>
            </a:r>
            <a:r>
              <a:rPr lang="en-GB" sz="2000" dirty="0">
                <a:solidFill>
                  <a:schemeClr val="accent1">
                    <a:lumMod val="50000"/>
                  </a:schemeClr>
                </a:solidFill>
                <a:latin typeface="Century Gothic" panose="020B0502020202020204" pitchFamily="34" charset="0"/>
              </a:rPr>
              <a:t> la Tour Eiffel et </a:t>
            </a:r>
            <a:r>
              <a:rPr lang="en-GB" sz="2000" dirty="0" err="1">
                <a:solidFill>
                  <a:schemeClr val="accent1">
                    <a:lumMod val="50000"/>
                  </a:schemeClr>
                </a:solidFill>
                <a:latin typeface="Century Gothic" panose="020B0502020202020204" pitchFamily="34" charset="0"/>
              </a:rPr>
              <a:t>l'Arc</a:t>
            </a:r>
            <a:r>
              <a:rPr lang="en-GB" sz="2000" dirty="0">
                <a:solidFill>
                  <a:schemeClr val="accent1">
                    <a:lumMod val="50000"/>
                  </a:schemeClr>
                </a:solidFill>
                <a:latin typeface="Century Gothic" panose="020B0502020202020204" pitchFamily="34" charset="0"/>
              </a:rPr>
              <a:t> de Triomphe </a:t>
            </a:r>
            <a:r>
              <a:rPr lang="en-GB" sz="2000" dirty="0" err="1">
                <a:solidFill>
                  <a:schemeClr val="accent1">
                    <a:lumMod val="50000"/>
                  </a:schemeClr>
                </a:solidFill>
                <a:latin typeface="Century Gothic" panose="020B0502020202020204" pitchFamily="34" charset="0"/>
              </a:rPr>
              <a:t>ici</a:t>
            </a:r>
            <a:r>
              <a:rPr lang="en-GB" sz="2000" dirty="0">
                <a:solidFill>
                  <a:schemeClr val="accent1">
                    <a:lumMod val="50000"/>
                  </a:schemeClr>
                </a:solidFill>
                <a:latin typeface="Century Gothic" panose="020B0502020202020204" pitchFamily="34" charset="0"/>
              </a:rPr>
              <a:t>! </a:t>
            </a:r>
          </a:p>
          <a:p>
            <a:endParaRPr lang="en-GB" sz="2000" b="1" dirty="0">
              <a:solidFill>
                <a:schemeClr val="accent1">
                  <a:lumMod val="50000"/>
                </a:schemeClr>
              </a:solidFill>
              <a:latin typeface="Century Gothic" panose="020B0502020202020204" pitchFamily="34" charset="0"/>
            </a:endParaRPr>
          </a:p>
          <a:p>
            <a:r>
              <a:rPr lang="en-GB" sz="2000" b="1" dirty="0">
                <a:solidFill>
                  <a:srgbClr val="00B050"/>
                </a:solidFill>
                <a:latin typeface="Century Gothic" panose="020B0502020202020204" pitchFamily="34" charset="0"/>
              </a:rPr>
              <a:t>@6ème_nice: </a:t>
            </a:r>
            <a:r>
              <a:rPr lang="en-GB" sz="2000" dirty="0" err="1">
                <a:solidFill>
                  <a:schemeClr val="accent1">
                    <a:lumMod val="50000"/>
                  </a:schemeClr>
                </a:solidFill>
                <a:latin typeface="Century Gothic" panose="020B0502020202020204" pitchFamily="34" charset="0"/>
              </a:rPr>
              <a:t>Oui</a:t>
            </a:r>
            <a:r>
              <a:rPr lang="en-GB" sz="2000" dirty="0">
                <a:solidFill>
                  <a:schemeClr val="accent1">
                    <a:lumMod val="50000"/>
                  </a:schemeClr>
                </a:solidFill>
                <a:latin typeface="Century Gothic" panose="020B0502020202020204" pitchFamily="34" charset="0"/>
              </a:rPr>
              <a:t>, </a:t>
            </a:r>
            <a:r>
              <a:rPr lang="en-GB" sz="2000" b="1" dirty="0" err="1">
                <a:solidFill>
                  <a:schemeClr val="accent1">
                    <a:lumMod val="50000"/>
                  </a:schemeClr>
                </a:solidFill>
                <a:latin typeface="Century Gothic" panose="020B0502020202020204" pitchFamily="34" charset="0"/>
              </a:rPr>
              <a:t>vous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avez</a:t>
            </a:r>
            <a:r>
              <a:rPr lang="en-GB" sz="2000" dirty="0">
                <a:solidFill>
                  <a:schemeClr val="accent1">
                    <a:lumMod val="50000"/>
                  </a:schemeClr>
                </a:solidFill>
                <a:latin typeface="Century Gothic" panose="020B0502020202020204" pitchFamily="34" charset="0"/>
              </a:rPr>
              <a:t> des monuments </a:t>
            </a:r>
            <a:r>
              <a:rPr lang="en-GB" sz="2000" dirty="0" err="1">
                <a:solidFill>
                  <a:schemeClr val="accent1">
                    <a:lumMod val="50000"/>
                  </a:schemeClr>
                </a:solidFill>
                <a:latin typeface="Century Gothic" panose="020B0502020202020204" pitchFamily="34" charset="0"/>
              </a:rPr>
              <a:t>mais</a:t>
            </a:r>
            <a:r>
              <a:rPr lang="en-GB" sz="2000" dirty="0">
                <a:solidFill>
                  <a:schemeClr val="accent1">
                    <a:lumMod val="50000"/>
                  </a:schemeClr>
                </a:solidFill>
                <a:latin typeface="Century Gothic" panose="020B0502020202020204" pitchFamily="34" charset="0"/>
              </a:rPr>
              <a:t> </a:t>
            </a:r>
            <a:r>
              <a:rPr lang="en-GB" sz="2000" b="1" dirty="0">
                <a:solidFill>
                  <a:schemeClr val="accent1">
                    <a:lumMod val="50000"/>
                  </a:schemeClr>
                </a:solidFill>
                <a:latin typeface="Century Gothic" panose="020B0502020202020204" pitchFamily="34" charset="0"/>
              </a:rPr>
              <a:t>nous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avons</a:t>
            </a:r>
            <a:r>
              <a:rPr lang="en-GB" sz="2000" dirty="0">
                <a:solidFill>
                  <a:schemeClr val="accent1">
                    <a:lumMod val="50000"/>
                  </a:schemeClr>
                </a:solidFill>
                <a:latin typeface="Century Gothic" panose="020B0502020202020204" pitchFamily="34" charset="0"/>
              </a:rPr>
              <a:t> le </a:t>
            </a:r>
            <a:r>
              <a:rPr lang="en-GB" sz="2000" dirty="0" err="1">
                <a:solidFill>
                  <a:schemeClr val="accent1">
                    <a:lumMod val="50000"/>
                  </a:schemeClr>
                </a:solidFill>
                <a:latin typeface="Century Gothic" panose="020B0502020202020204" pitchFamily="34" charset="0"/>
              </a:rPr>
              <a:t>ciel</a:t>
            </a:r>
            <a:r>
              <a:rPr lang="en-GB" sz="2000" dirty="0">
                <a:solidFill>
                  <a:schemeClr val="accent1">
                    <a:lumMod val="50000"/>
                  </a:schemeClr>
                </a:solidFill>
                <a:latin typeface="Century Gothic" panose="020B0502020202020204" pitchFamily="34" charset="0"/>
              </a:rPr>
              <a:t> bleu </a:t>
            </a:r>
            <a:r>
              <a:rPr lang="en-GB" sz="2000" dirty="0" err="1">
                <a:solidFill>
                  <a:schemeClr val="accent1">
                    <a:lumMod val="50000"/>
                  </a:schemeClr>
                </a:solidFill>
                <a:latin typeface="Century Gothic" panose="020B0502020202020204" pitchFamily="34" charset="0"/>
              </a:rPr>
              <a:t>ici</a:t>
            </a:r>
            <a:r>
              <a:rPr lang="en-GB" sz="2000" dirty="0">
                <a:solidFill>
                  <a:schemeClr val="accent1">
                    <a:lumMod val="50000"/>
                  </a:schemeClr>
                </a:solidFill>
                <a:latin typeface="Century Gothic" panose="020B0502020202020204" pitchFamily="34" charset="0"/>
              </a:rPr>
              <a:t>!</a:t>
            </a:r>
          </a:p>
          <a:p>
            <a:endParaRPr lang="en-GB" sz="2000" b="1" dirty="0">
              <a:solidFill>
                <a:schemeClr val="accent1">
                  <a:lumMod val="50000"/>
                </a:schemeClr>
              </a:solidFill>
              <a:latin typeface="Century Gothic" panose="020B0502020202020204" pitchFamily="34" charset="0"/>
            </a:endParaRPr>
          </a:p>
          <a:p>
            <a:r>
              <a:rPr lang="en-GB" sz="2000" b="1" dirty="0">
                <a:solidFill>
                  <a:srgbClr val="EE6000"/>
                </a:solidFill>
                <a:latin typeface="Century Gothic" panose="020B0502020202020204" pitchFamily="34" charset="0"/>
              </a:rPr>
              <a:t>@6ème_paris: </a:t>
            </a:r>
            <a:r>
              <a:rPr lang="en-GB" sz="2000" dirty="0" err="1">
                <a:solidFill>
                  <a:schemeClr val="accent1">
                    <a:lumMod val="50000"/>
                  </a:schemeClr>
                </a:solidFill>
                <a:latin typeface="Century Gothic" panose="020B0502020202020204" pitchFamily="34" charset="0"/>
              </a:rPr>
              <a:t>D’accord</a:t>
            </a:r>
            <a:r>
              <a:rPr lang="en-GB" sz="2000" dirty="0">
                <a:solidFill>
                  <a:schemeClr val="accent1">
                    <a:lumMod val="50000"/>
                  </a:schemeClr>
                </a:solidFill>
                <a:latin typeface="Century Gothic" panose="020B0502020202020204" pitchFamily="34" charset="0"/>
              </a:rPr>
              <a:t>, </a:t>
            </a:r>
            <a:r>
              <a:rPr lang="en-GB" sz="2000" b="1" dirty="0" err="1">
                <a:solidFill>
                  <a:schemeClr val="accent1">
                    <a:lumMod val="50000"/>
                  </a:schemeClr>
                </a:solidFill>
                <a:latin typeface="Century Gothic" panose="020B0502020202020204" pitchFamily="34" charset="0"/>
              </a:rPr>
              <a:t>vous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avez</a:t>
            </a:r>
            <a:r>
              <a:rPr lang="en-GB" sz="2000" dirty="0">
                <a:solidFill>
                  <a:schemeClr val="accent1">
                    <a:lumMod val="50000"/>
                  </a:schemeClr>
                </a:solidFill>
                <a:latin typeface="Century Gothic" panose="020B0502020202020204" pitchFamily="34" charset="0"/>
              </a:rPr>
              <a:t> du sable et des bateaux, </a:t>
            </a:r>
            <a:r>
              <a:rPr lang="en-GB" sz="2000" dirty="0" err="1">
                <a:solidFill>
                  <a:schemeClr val="accent1">
                    <a:lumMod val="50000"/>
                  </a:schemeClr>
                </a:solidFill>
                <a:latin typeface="Century Gothic" panose="020B0502020202020204" pitchFamily="34" charset="0"/>
              </a:rPr>
              <a:t>mais</a:t>
            </a:r>
            <a:r>
              <a:rPr lang="en-GB" sz="2000" dirty="0">
                <a:solidFill>
                  <a:schemeClr val="accent1">
                    <a:lumMod val="50000"/>
                  </a:schemeClr>
                </a:solidFill>
                <a:latin typeface="Century Gothic" panose="020B0502020202020204" pitchFamily="34" charset="0"/>
              </a:rPr>
              <a:t> </a:t>
            </a:r>
            <a:r>
              <a:rPr lang="en-GB" sz="2000" b="1" dirty="0">
                <a:solidFill>
                  <a:schemeClr val="accent1">
                    <a:lumMod val="50000"/>
                  </a:schemeClr>
                </a:solidFill>
                <a:latin typeface="Century Gothic" panose="020B0502020202020204" pitchFamily="34" charset="0"/>
              </a:rPr>
              <a:t>nous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avons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une</a:t>
            </a:r>
            <a:r>
              <a:rPr lang="en-GB" sz="2000" dirty="0">
                <a:solidFill>
                  <a:schemeClr val="accent1">
                    <a:lumMod val="50000"/>
                  </a:schemeClr>
                </a:solidFill>
                <a:latin typeface="Century Gothic" panose="020B0502020202020204" pitchFamily="34" charset="0"/>
              </a:rPr>
              <a:t> histoire riche!</a:t>
            </a:r>
            <a:endParaRPr lang="en-GB" sz="2000" b="1" dirty="0">
              <a:solidFill>
                <a:srgbClr val="00B050"/>
              </a:solidFill>
              <a:latin typeface="Century Gothic" panose="020B0502020202020204" pitchFamily="34" charset="0"/>
            </a:endParaRPr>
          </a:p>
        </p:txBody>
      </p:sp>
      <p:sp>
        <p:nvSpPr>
          <p:cNvPr id="9" name="TextBox 8"/>
          <p:cNvSpPr txBox="1"/>
          <p:nvPr/>
        </p:nvSpPr>
        <p:spPr>
          <a:xfrm>
            <a:off x="290086" y="1239581"/>
            <a:ext cx="11341289" cy="707886"/>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Students in Paris and Nice are chatting about their cities. Both groups think their city is best!</a:t>
            </a:r>
          </a:p>
          <a:p>
            <a:r>
              <a:rPr lang="en-GB" sz="2000" dirty="0">
                <a:solidFill>
                  <a:schemeClr val="accent1">
                    <a:lumMod val="50000"/>
                  </a:schemeClr>
                </a:solidFill>
                <a:latin typeface="Century Gothic" panose="020B0502020202020204" pitchFamily="34" charset="0"/>
              </a:rPr>
              <a:t>Who has what in their city? Lis et </a:t>
            </a:r>
            <a:r>
              <a:rPr lang="en-GB" sz="2000" dirty="0" err="1">
                <a:solidFill>
                  <a:schemeClr val="accent1">
                    <a:lumMod val="50000"/>
                  </a:schemeClr>
                </a:solidFill>
                <a:latin typeface="Century Gothic" panose="020B0502020202020204" pitchFamily="34" charset="0"/>
              </a:rPr>
              <a:t>écris</a:t>
            </a:r>
            <a:r>
              <a:rPr lang="en-GB" sz="2000" dirty="0">
                <a:solidFill>
                  <a:schemeClr val="accent1">
                    <a:lumMod val="50000"/>
                  </a:schemeClr>
                </a:solidFill>
                <a:latin typeface="Century Gothic" panose="020B0502020202020204" pitchFamily="34" charset="0"/>
              </a:rPr>
              <a:t> </a:t>
            </a:r>
            <a:r>
              <a:rPr lang="en-GB" sz="2000" b="1" i="1" dirty="0">
                <a:solidFill>
                  <a:schemeClr val="accent1">
                    <a:lumMod val="50000"/>
                  </a:schemeClr>
                </a:solidFill>
                <a:latin typeface="Century Gothic" panose="020B0502020202020204" pitchFamily="34" charset="0"/>
              </a:rPr>
              <a:t>nous</a:t>
            </a:r>
            <a:r>
              <a:rPr lang="en-GB" sz="2000" dirty="0">
                <a:solidFill>
                  <a:schemeClr val="accent1">
                    <a:lumMod val="50000"/>
                  </a:schemeClr>
                </a:solidFill>
                <a:latin typeface="Century Gothic" panose="020B0502020202020204" pitchFamily="34" charset="0"/>
              </a:rPr>
              <a:t> (we) </a:t>
            </a:r>
            <a:r>
              <a:rPr lang="en-GB" sz="2000" dirty="0" err="1">
                <a:solidFill>
                  <a:schemeClr val="accent1">
                    <a:lumMod val="50000"/>
                  </a:schemeClr>
                </a:solidFill>
                <a:latin typeface="Century Gothic" panose="020B0502020202020204" pitchFamily="34" charset="0"/>
              </a:rPr>
              <a:t>ou</a:t>
            </a:r>
            <a:r>
              <a:rPr lang="en-GB" sz="2000" dirty="0">
                <a:solidFill>
                  <a:schemeClr val="accent1">
                    <a:lumMod val="50000"/>
                  </a:schemeClr>
                </a:solidFill>
                <a:latin typeface="Century Gothic" panose="020B0502020202020204" pitchFamily="34" charset="0"/>
              </a:rPr>
              <a:t> </a:t>
            </a:r>
            <a:r>
              <a:rPr lang="en-GB" sz="2000" b="1" i="1" dirty="0" err="1">
                <a:solidFill>
                  <a:schemeClr val="accent1">
                    <a:lumMod val="50000"/>
                  </a:schemeClr>
                </a:solidFill>
                <a:latin typeface="Century Gothic" panose="020B0502020202020204" pitchFamily="34" charset="0"/>
              </a:rPr>
              <a:t>vous</a:t>
            </a:r>
            <a:r>
              <a:rPr lang="en-GB" sz="2000" dirty="0">
                <a:solidFill>
                  <a:schemeClr val="accent1">
                    <a:lumMod val="50000"/>
                  </a:schemeClr>
                </a:solidFill>
                <a:latin typeface="Century Gothic" panose="020B0502020202020204" pitchFamily="34" charset="0"/>
              </a:rPr>
              <a:t> (you pl.)</a:t>
            </a:r>
          </a:p>
        </p:txBody>
      </p:sp>
      <p:sp>
        <p:nvSpPr>
          <p:cNvPr id="22" name="TextBox 21"/>
          <p:cNvSpPr txBox="1"/>
          <p:nvPr/>
        </p:nvSpPr>
        <p:spPr>
          <a:xfrm>
            <a:off x="6424092" y="2245798"/>
            <a:ext cx="5437507" cy="3170099"/>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@6ème_nice: </a:t>
            </a:r>
            <a:r>
              <a:rPr lang="en-GB" sz="2000" dirty="0">
                <a:solidFill>
                  <a:schemeClr val="accent1">
                    <a:lumMod val="50000"/>
                  </a:schemeClr>
                </a:solidFill>
                <a:latin typeface="Century Gothic" panose="020B0502020202020204" pitchFamily="34" charset="0"/>
              </a:rPr>
              <a:t>OK, </a:t>
            </a:r>
            <a:r>
              <a:rPr lang="en-GB" sz="2000" b="1" dirty="0" err="1">
                <a:solidFill>
                  <a:schemeClr val="accent1">
                    <a:lumMod val="50000"/>
                  </a:schemeClr>
                </a:solidFill>
                <a:latin typeface="Century Gothic" panose="020B0502020202020204" pitchFamily="34" charset="0"/>
              </a:rPr>
              <a:t>vous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avez</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une</a:t>
            </a:r>
            <a:r>
              <a:rPr lang="en-GB" sz="2000" dirty="0">
                <a:solidFill>
                  <a:schemeClr val="accent1">
                    <a:lumMod val="50000"/>
                  </a:schemeClr>
                </a:solidFill>
                <a:latin typeface="Century Gothic" panose="020B0502020202020204" pitchFamily="34" charset="0"/>
              </a:rPr>
              <a:t> culture unique. </a:t>
            </a:r>
            <a:r>
              <a:rPr lang="en-GB" sz="2000" dirty="0" err="1">
                <a:solidFill>
                  <a:schemeClr val="accent1">
                    <a:lumMod val="50000"/>
                  </a:schemeClr>
                </a:solidFill>
                <a:latin typeface="Century Gothic" panose="020B0502020202020204" pitchFamily="34" charset="0"/>
              </a:rPr>
              <a:t>Mais</a:t>
            </a:r>
            <a:r>
              <a:rPr lang="en-GB" sz="2000" dirty="0">
                <a:solidFill>
                  <a:schemeClr val="accent1">
                    <a:lumMod val="50000"/>
                  </a:schemeClr>
                </a:solidFill>
                <a:latin typeface="Century Gothic" panose="020B0502020202020204" pitchFamily="34" charset="0"/>
              </a:rPr>
              <a:t> </a:t>
            </a:r>
            <a:r>
              <a:rPr lang="en-GB" sz="2000" b="1" dirty="0">
                <a:solidFill>
                  <a:schemeClr val="accent1">
                    <a:lumMod val="50000"/>
                  </a:schemeClr>
                </a:solidFill>
                <a:latin typeface="Century Gothic" panose="020B0502020202020204" pitchFamily="34" charset="0"/>
              </a:rPr>
              <a:t>nous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avons</a:t>
            </a:r>
            <a:r>
              <a:rPr lang="en-GB" sz="2000" dirty="0">
                <a:solidFill>
                  <a:schemeClr val="accent1">
                    <a:lumMod val="50000"/>
                  </a:schemeClr>
                </a:solidFill>
                <a:latin typeface="Century Gothic" panose="020B0502020202020204" pitchFamily="34" charset="0"/>
              </a:rPr>
              <a:t> les Alpes </a:t>
            </a:r>
            <a:r>
              <a:rPr lang="en-GB" sz="2000" dirty="0" err="1">
                <a:solidFill>
                  <a:schemeClr val="accent1">
                    <a:lumMod val="50000"/>
                  </a:schemeClr>
                </a:solidFill>
                <a:latin typeface="Century Gothic" panose="020B0502020202020204" pitchFamily="34" charset="0"/>
              </a:rPr>
              <a:t>ici</a:t>
            </a:r>
            <a:r>
              <a:rPr lang="en-GB" sz="2000" dirty="0">
                <a:solidFill>
                  <a:schemeClr val="accent1">
                    <a:lumMod val="50000"/>
                  </a:schemeClr>
                </a:solidFill>
                <a:latin typeface="Century Gothic" panose="020B0502020202020204" pitchFamily="34" charset="0"/>
              </a:rPr>
              <a:t>! </a:t>
            </a:r>
            <a:endParaRPr lang="en-GB" sz="2000" b="1" dirty="0">
              <a:solidFill>
                <a:srgbClr val="EE6000"/>
              </a:solidFill>
              <a:latin typeface="Century Gothic" panose="020B0502020202020204" pitchFamily="34" charset="0"/>
            </a:endParaRPr>
          </a:p>
          <a:p>
            <a:endParaRPr lang="en-GB" sz="2000" b="1" dirty="0">
              <a:solidFill>
                <a:schemeClr val="accent1">
                  <a:lumMod val="50000"/>
                </a:schemeClr>
              </a:solidFill>
              <a:latin typeface="Century Gothic" panose="020B0502020202020204" pitchFamily="34" charset="0"/>
            </a:endParaRPr>
          </a:p>
          <a:p>
            <a:r>
              <a:rPr lang="en-GB" sz="2000" b="1" dirty="0">
                <a:solidFill>
                  <a:srgbClr val="EE6000"/>
                </a:solidFill>
                <a:latin typeface="Century Gothic" panose="020B0502020202020204" pitchFamily="34" charset="0"/>
              </a:rPr>
              <a:t>@6ème_paris: </a:t>
            </a:r>
            <a:r>
              <a:rPr lang="en-GB" sz="2000" dirty="0">
                <a:solidFill>
                  <a:schemeClr val="accent1">
                    <a:lumMod val="50000"/>
                  </a:schemeClr>
                </a:solidFill>
                <a:latin typeface="Century Gothic" panose="020B0502020202020204" pitchFamily="34" charset="0"/>
              </a:rPr>
              <a:t>Bah … </a:t>
            </a:r>
            <a:r>
              <a:rPr lang="en-GB" sz="2000" b="1" dirty="0">
                <a:solidFill>
                  <a:schemeClr val="accent1">
                    <a:lumMod val="50000"/>
                  </a:schemeClr>
                </a:solidFill>
                <a:latin typeface="Century Gothic" panose="020B0502020202020204" pitchFamily="34" charset="0"/>
              </a:rPr>
              <a:t>nous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avons</a:t>
            </a:r>
            <a:r>
              <a:rPr lang="en-GB" sz="2000" dirty="0">
                <a:solidFill>
                  <a:schemeClr val="accent1">
                    <a:lumMod val="50000"/>
                  </a:schemeClr>
                </a:solidFill>
                <a:latin typeface="Century Gothic" panose="020B0502020202020204" pitchFamily="34" charset="0"/>
              </a:rPr>
              <a:t> des restaurants </a:t>
            </a:r>
            <a:r>
              <a:rPr lang="en-GB" sz="2000" dirty="0" err="1">
                <a:solidFill>
                  <a:schemeClr val="accent1">
                    <a:lumMod val="50000"/>
                  </a:schemeClr>
                </a:solidFill>
                <a:latin typeface="Century Gothic" panose="020B0502020202020204" pitchFamily="34" charset="0"/>
              </a:rPr>
              <a:t>excellents</a:t>
            </a:r>
            <a:r>
              <a:rPr lang="en-GB" sz="2000" dirty="0">
                <a:solidFill>
                  <a:schemeClr val="accent1">
                    <a:lumMod val="50000"/>
                  </a:schemeClr>
                </a:solidFill>
                <a:latin typeface="Century Gothic" panose="020B0502020202020204" pitchFamily="34" charset="0"/>
              </a:rPr>
              <a:t> et des </a:t>
            </a:r>
            <a:r>
              <a:rPr lang="en-GB" sz="2000" dirty="0" err="1">
                <a:solidFill>
                  <a:schemeClr val="accent1">
                    <a:lumMod val="50000"/>
                  </a:schemeClr>
                </a:solidFill>
                <a:latin typeface="Century Gothic" panose="020B0502020202020204" pitchFamily="34" charset="0"/>
              </a:rPr>
              <a:t>magasins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modernes</a:t>
            </a:r>
            <a:r>
              <a:rPr lang="en-GB" sz="2000" dirty="0">
                <a:solidFill>
                  <a:schemeClr val="accent1">
                    <a:lumMod val="50000"/>
                  </a:schemeClr>
                </a:solidFill>
                <a:latin typeface="Century Gothic" panose="020B0502020202020204" pitchFamily="34" charset="0"/>
              </a:rPr>
              <a:t>!</a:t>
            </a:r>
            <a:endParaRPr lang="en-GB" sz="2000" b="1" dirty="0">
              <a:solidFill>
                <a:srgbClr val="EE6000"/>
              </a:solidFill>
              <a:latin typeface="Century Gothic" panose="020B0502020202020204" pitchFamily="34" charset="0"/>
            </a:endParaRPr>
          </a:p>
          <a:p>
            <a:endParaRPr lang="en-GB" sz="2000" b="1" dirty="0">
              <a:solidFill>
                <a:srgbClr val="EE6000"/>
              </a:solidFill>
              <a:latin typeface="Century Gothic" panose="020B0502020202020204" pitchFamily="34" charset="0"/>
            </a:endParaRPr>
          </a:p>
          <a:p>
            <a:r>
              <a:rPr lang="en-GB" sz="2000" b="1" dirty="0">
                <a:solidFill>
                  <a:srgbClr val="00B050"/>
                </a:solidFill>
                <a:latin typeface="Century Gothic" panose="020B0502020202020204" pitchFamily="34" charset="0"/>
              </a:rPr>
              <a:t>@6ème_nice: </a:t>
            </a:r>
            <a:r>
              <a:rPr lang="en-GB" sz="2000" dirty="0" err="1">
                <a:solidFill>
                  <a:schemeClr val="accent1">
                    <a:lumMod val="50000"/>
                  </a:schemeClr>
                </a:solidFill>
                <a:latin typeface="Century Gothic" panose="020B0502020202020204" pitchFamily="34" charset="0"/>
              </a:rPr>
              <a:t>Euh</a:t>
            </a:r>
            <a:r>
              <a:rPr lang="en-GB" sz="2000" dirty="0">
                <a:solidFill>
                  <a:schemeClr val="accent1">
                    <a:lumMod val="50000"/>
                  </a:schemeClr>
                </a:solidFill>
                <a:latin typeface="Century Gothic" panose="020B0502020202020204" pitchFamily="34" charset="0"/>
              </a:rPr>
              <a:t> … </a:t>
            </a:r>
            <a:r>
              <a:rPr lang="en-GB" sz="2000" b="1" dirty="0">
                <a:solidFill>
                  <a:schemeClr val="accent1">
                    <a:lumMod val="50000"/>
                  </a:schemeClr>
                </a:solidFill>
                <a:latin typeface="Century Gothic" panose="020B0502020202020204" pitchFamily="34" charset="0"/>
              </a:rPr>
              <a:t>nous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avons</a:t>
            </a:r>
            <a:r>
              <a:rPr lang="en-GB" sz="2000" dirty="0">
                <a:solidFill>
                  <a:schemeClr val="accent1">
                    <a:lumMod val="50000"/>
                  </a:schemeClr>
                </a:solidFill>
                <a:latin typeface="Century Gothic" panose="020B0502020202020204" pitchFamily="34" charset="0"/>
              </a:rPr>
              <a:t> des restaurants </a:t>
            </a:r>
            <a:r>
              <a:rPr lang="en-GB" sz="2000" dirty="0" err="1">
                <a:solidFill>
                  <a:schemeClr val="accent1">
                    <a:lumMod val="50000"/>
                  </a:schemeClr>
                </a:solidFill>
                <a:latin typeface="Century Gothic" panose="020B0502020202020204" pitchFamily="34" charset="0"/>
              </a:rPr>
              <a:t>excellents</a:t>
            </a:r>
            <a:r>
              <a:rPr lang="en-GB" sz="2000" dirty="0">
                <a:solidFill>
                  <a:schemeClr val="accent1">
                    <a:lumMod val="50000"/>
                  </a:schemeClr>
                </a:solidFill>
                <a:latin typeface="Century Gothic" panose="020B0502020202020204" pitchFamily="34" charset="0"/>
              </a:rPr>
              <a:t> et des </a:t>
            </a:r>
            <a:r>
              <a:rPr lang="en-GB" sz="2000" dirty="0" err="1">
                <a:solidFill>
                  <a:schemeClr val="accent1">
                    <a:lumMod val="50000"/>
                  </a:schemeClr>
                </a:solidFill>
                <a:latin typeface="Century Gothic" panose="020B0502020202020204" pitchFamily="34" charset="0"/>
              </a:rPr>
              <a:t>magasins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modernes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aussi</a:t>
            </a:r>
            <a:r>
              <a:rPr lang="en-GB" sz="2000" dirty="0">
                <a:solidFill>
                  <a:schemeClr val="accent1">
                    <a:lumMod val="50000"/>
                  </a:schemeClr>
                </a:solidFill>
                <a:latin typeface="Century Gothic" panose="020B0502020202020204" pitchFamily="34" charset="0"/>
              </a:rPr>
              <a:t>!</a:t>
            </a:r>
            <a:endParaRPr lang="en-GB" sz="2000" dirty="0">
              <a:solidFill>
                <a:srgbClr val="00B050"/>
              </a:solidFill>
              <a:latin typeface="Century Gothic" panose="020B0502020202020204" pitchFamily="34" charset="0"/>
            </a:endParaRPr>
          </a:p>
        </p:txBody>
      </p:sp>
      <p:sp>
        <p:nvSpPr>
          <p:cNvPr id="34" name="TextBox 33"/>
          <p:cNvSpPr txBox="1"/>
          <p:nvPr/>
        </p:nvSpPr>
        <p:spPr>
          <a:xfrm>
            <a:off x="2804491" y="3247970"/>
            <a:ext cx="666339" cy="306323"/>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a:t>
            </a:r>
          </a:p>
        </p:txBody>
      </p:sp>
      <p:sp>
        <p:nvSpPr>
          <p:cNvPr id="35" name="TextBox 34"/>
          <p:cNvSpPr txBox="1"/>
          <p:nvPr/>
        </p:nvSpPr>
        <p:spPr>
          <a:xfrm>
            <a:off x="2740802" y="3575318"/>
            <a:ext cx="666339" cy="306323"/>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a:t>
            </a:r>
          </a:p>
        </p:txBody>
      </p:sp>
      <p:sp>
        <p:nvSpPr>
          <p:cNvPr id="36" name="TextBox 35"/>
          <p:cNvSpPr txBox="1"/>
          <p:nvPr/>
        </p:nvSpPr>
        <p:spPr>
          <a:xfrm>
            <a:off x="3691189" y="4429638"/>
            <a:ext cx="666339" cy="306323"/>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a:t>
            </a:r>
          </a:p>
        </p:txBody>
      </p:sp>
      <p:sp>
        <p:nvSpPr>
          <p:cNvPr id="37" name="TextBox 36"/>
          <p:cNvSpPr txBox="1"/>
          <p:nvPr/>
        </p:nvSpPr>
        <p:spPr>
          <a:xfrm>
            <a:off x="3954919" y="4817942"/>
            <a:ext cx="666339" cy="306323"/>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a:t>
            </a:r>
          </a:p>
        </p:txBody>
      </p:sp>
      <p:sp>
        <p:nvSpPr>
          <p:cNvPr id="38" name="TextBox 37"/>
          <p:cNvSpPr txBox="1"/>
          <p:nvPr/>
        </p:nvSpPr>
        <p:spPr>
          <a:xfrm>
            <a:off x="8655078" y="2345428"/>
            <a:ext cx="666339" cy="306323"/>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a:t>
            </a:r>
          </a:p>
        </p:txBody>
      </p:sp>
      <p:sp>
        <p:nvSpPr>
          <p:cNvPr id="39" name="TextBox 38"/>
          <p:cNvSpPr txBox="1"/>
          <p:nvPr/>
        </p:nvSpPr>
        <p:spPr>
          <a:xfrm>
            <a:off x="8127429" y="2632643"/>
            <a:ext cx="599812" cy="306323"/>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a:t>
            </a:r>
          </a:p>
        </p:txBody>
      </p:sp>
      <p:sp>
        <p:nvSpPr>
          <p:cNvPr id="40" name="TextBox 39"/>
          <p:cNvSpPr txBox="1"/>
          <p:nvPr/>
        </p:nvSpPr>
        <p:spPr>
          <a:xfrm>
            <a:off x="9142845" y="3191696"/>
            <a:ext cx="599812" cy="306323"/>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a:t>
            </a:r>
          </a:p>
        </p:txBody>
      </p:sp>
      <p:sp>
        <p:nvSpPr>
          <p:cNvPr id="41" name="TextBox 40"/>
          <p:cNvSpPr txBox="1"/>
          <p:nvPr/>
        </p:nvSpPr>
        <p:spPr>
          <a:xfrm>
            <a:off x="9066041" y="4409951"/>
            <a:ext cx="599812" cy="306323"/>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a:t>
            </a:r>
          </a:p>
        </p:txBody>
      </p:sp>
      <p:sp>
        <p:nvSpPr>
          <p:cNvPr id="19" name="TextBox 18">
            <a:extLst>
              <a:ext uri="{FF2B5EF4-FFF2-40B4-BE49-F238E27FC236}">
                <a16:creationId xmlns:a16="http://schemas.microsoft.com/office/drawing/2014/main" id="{8CE55D57-87FB-4CA5-BF6C-A03E63E14644}"/>
              </a:ext>
            </a:extLst>
          </p:cNvPr>
          <p:cNvSpPr txBox="1"/>
          <p:nvPr/>
        </p:nvSpPr>
        <p:spPr>
          <a:xfrm>
            <a:off x="2357530" y="2294939"/>
            <a:ext cx="666339" cy="306323"/>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a:t>
            </a:r>
          </a:p>
        </p:txBody>
      </p:sp>
    </p:spTree>
    <p:extLst>
      <p:ext uri="{BB962C8B-B14F-4D97-AF65-F5344CB8AC3E}">
        <p14:creationId xmlns:p14="http://schemas.microsoft.com/office/powerpoint/2010/main" val="56731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2"/>
          <p:cNvPicPr preferRelativeResize="0"/>
          <p:nvPr/>
        </p:nvPicPr>
        <p:blipFill rotWithShape="1">
          <a:blip r:embed="rId3">
            <a:alphaModFix/>
          </a:blip>
          <a:srcRect/>
          <a:stretch/>
        </p:blipFill>
        <p:spPr>
          <a:xfrm>
            <a:off x="0" y="296864"/>
            <a:ext cx="7902055" cy="867128"/>
          </a:xfrm>
          <a:prstGeom prst="rect">
            <a:avLst/>
          </a:prstGeom>
          <a:noFill/>
          <a:ln>
            <a:noFill/>
          </a:ln>
        </p:spPr>
      </p:pic>
      <p:sp>
        <p:nvSpPr>
          <p:cNvPr id="146" name="Google Shape;146;p2"/>
          <p:cNvSpPr txBox="1">
            <a:spLocks noGrp="1"/>
          </p:cNvSpPr>
          <p:nvPr>
            <p:ph type="title"/>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3600"/>
            </a:pPr>
            <a:r>
              <a:rPr lang="en-GB" sz="3600" b="1" dirty="0" err="1">
                <a:solidFill>
                  <a:schemeClr val="lt1"/>
                </a:solidFill>
              </a:rPr>
              <a:t>Deux</a:t>
            </a:r>
            <a:r>
              <a:rPr lang="en-GB" sz="3600" b="1" dirty="0">
                <a:solidFill>
                  <a:schemeClr val="lt1"/>
                </a:solidFill>
              </a:rPr>
              <a:t> </a:t>
            </a:r>
            <a:r>
              <a:rPr lang="en-GB" sz="3600" b="1" dirty="0" err="1">
                <a:solidFill>
                  <a:schemeClr val="lt1"/>
                </a:solidFill>
              </a:rPr>
              <a:t>chambres</a:t>
            </a:r>
            <a:r>
              <a:rPr lang="en-GB" sz="3600" b="1" dirty="0">
                <a:solidFill>
                  <a:schemeClr val="lt1"/>
                </a:solidFill>
              </a:rPr>
              <a:t> </a:t>
            </a:r>
            <a:r>
              <a:rPr lang="en-GB" sz="3600" b="1" dirty="0" err="1">
                <a:solidFill>
                  <a:schemeClr val="lt1"/>
                </a:solidFill>
              </a:rPr>
              <a:t>différentes</a:t>
            </a:r>
            <a:r>
              <a:rPr lang="en-GB" sz="3600" b="1" dirty="0">
                <a:solidFill>
                  <a:schemeClr val="lt1"/>
                </a:solidFill>
              </a:rPr>
              <a:t> </a:t>
            </a:r>
            <a:endParaRPr sz="3600" b="1" dirty="0">
              <a:solidFill>
                <a:schemeClr val="lt1"/>
              </a:solidFill>
            </a:endParaRPr>
          </a:p>
        </p:txBody>
      </p:sp>
      <p:sp>
        <p:nvSpPr>
          <p:cNvPr id="147" name="Google Shape;147;p2"/>
          <p:cNvSpPr/>
          <p:nvPr/>
        </p:nvSpPr>
        <p:spPr>
          <a:xfrm>
            <a:off x="10317707" y="268608"/>
            <a:ext cx="1592213" cy="408048"/>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err="1">
                <a:solidFill>
                  <a:srgbClr val="FFFFFF"/>
                </a:solidFill>
                <a:latin typeface="Century Gothic"/>
                <a:ea typeface="Century Gothic"/>
                <a:cs typeface="Century Gothic"/>
                <a:sym typeface="Century Gothic"/>
              </a:rPr>
              <a:t>écouter</a:t>
            </a:r>
            <a:endParaRPr sz="1800" b="1" i="0" u="none" strike="noStrike" cap="none" dirty="0">
              <a:solidFill>
                <a:srgbClr val="FFFFFF"/>
              </a:solidFill>
              <a:latin typeface="Century Gothic"/>
              <a:ea typeface="Century Gothic"/>
              <a:cs typeface="Century Gothic"/>
              <a:sym typeface="Century Gothic"/>
            </a:endParaRPr>
          </a:p>
        </p:txBody>
      </p:sp>
      <p:sp>
        <p:nvSpPr>
          <p:cNvPr id="4" name="TextBox 3"/>
          <p:cNvSpPr txBox="1"/>
          <p:nvPr/>
        </p:nvSpPr>
        <p:spPr>
          <a:xfrm>
            <a:off x="329184" y="1371873"/>
            <a:ext cx="11580736" cy="400110"/>
          </a:xfrm>
          <a:prstGeom prst="rect">
            <a:avLst/>
          </a:prstGeom>
          <a:noFill/>
        </p:spPr>
        <p:txBody>
          <a:bodyPr wrap="square" rtlCol="0">
            <a:spAutoFit/>
          </a:bodyPr>
          <a:lstStyle/>
          <a:p>
            <a:r>
              <a:rPr lang="en-GB" sz="2000" dirty="0" err="1">
                <a:solidFill>
                  <a:schemeClr val="accent1">
                    <a:lumMod val="50000"/>
                  </a:schemeClr>
                </a:solidFill>
                <a:latin typeface="Century Gothic" panose="020B0502020202020204" pitchFamily="34" charset="0"/>
              </a:rPr>
              <a:t>Léa</a:t>
            </a:r>
            <a:r>
              <a:rPr lang="en-GB" sz="2000" dirty="0">
                <a:solidFill>
                  <a:schemeClr val="accent1">
                    <a:lumMod val="50000"/>
                  </a:schemeClr>
                </a:solidFill>
                <a:latin typeface="Century Gothic" panose="020B0502020202020204" pitchFamily="34" charset="0"/>
              </a:rPr>
              <a:t> and Manon are speaking to their cousins about their rooms. Who has what? </a:t>
            </a:r>
            <a:r>
              <a:rPr lang="en-GB" sz="2000" i="1" dirty="0">
                <a:solidFill>
                  <a:schemeClr val="accent1">
                    <a:lumMod val="50000"/>
                  </a:schemeClr>
                </a:solidFill>
                <a:latin typeface="Century Gothic" panose="020B0502020202020204" pitchFamily="34" charset="0"/>
              </a:rPr>
              <a:t>Coche.</a:t>
            </a:r>
            <a:r>
              <a:rPr lang="en-GB" sz="2000" dirty="0">
                <a:solidFill>
                  <a:schemeClr val="accent1">
                    <a:lumMod val="50000"/>
                  </a:schemeClr>
                </a:solidFill>
                <a:latin typeface="Century Gothic" panose="020B0502020202020204" pitchFamily="34" charset="0"/>
              </a:rPr>
              <a:t> </a:t>
            </a:r>
          </a:p>
        </p:txBody>
      </p:sp>
      <p:graphicFrame>
        <p:nvGraphicFramePr>
          <p:cNvPr id="5" name="Table 4"/>
          <p:cNvGraphicFramePr>
            <a:graphicFrameLocks noGrp="1"/>
          </p:cNvGraphicFramePr>
          <p:nvPr>
            <p:extLst>
              <p:ext uri="{D42A27DB-BD31-4B8C-83A1-F6EECF244321}">
                <p14:modId xmlns:p14="http://schemas.microsoft.com/office/powerpoint/2010/main" val="840383691"/>
              </p:ext>
            </p:extLst>
          </p:nvPr>
        </p:nvGraphicFramePr>
        <p:xfrm>
          <a:off x="329184" y="1967155"/>
          <a:ext cx="5607592" cy="4163844"/>
        </p:xfrm>
        <a:graphic>
          <a:graphicData uri="http://schemas.openxmlformats.org/drawingml/2006/table">
            <a:tbl>
              <a:tblPr firstRow="1" bandRow="1">
                <a:tableStyleId>{7436B53B-AF2B-4ED9-AE7D-DA19A883150E}</a:tableStyleId>
              </a:tblPr>
              <a:tblGrid>
                <a:gridCol w="1183976">
                  <a:extLst>
                    <a:ext uri="{9D8B030D-6E8A-4147-A177-3AD203B41FA5}">
                      <a16:colId xmlns:a16="http://schemas.microsoft.com/office/drawing/2014/main" val="1977934646"/>
                    </a:ext>
                  </a:extLst>
                </a:gridCol>
                <a:gridCol w="2211808">
                  <a:extLst>
                    <a:ext uri="{9D8B030D-6E8A-4147-A177-3AD203B41FA5}">
                      <a16:colId xmlns:a16="http://schemas.microsoft.com/office/drawing/2014/main" val="2602992058"/>
                    </a:ext>
                  </a:extLst>
                </a:gridCol>
                <a:gridCol w="2211808">
                  <a:extLst>
                    <a:ext uri="{9D8B030D-6E8A-4147-A177-3AD203B41FA5}">
                      <a16:colId xmlns:a16="http://schemas.microsoft.com/office/drawing/2014/main" val="815285107"/>
                    </a:ext>
                  </a:extLst>
                </a:gridCol>
              </a:tblGrid>
              <a:tr h="577134">
                <a:tc>
                  <a:txBody>
                    <a:bodyPr/>
                    <a:lstStyle/>
                    <a:p>
                      <a:endParaRPr lang="en-GB" sz="2000" dirty="0">
                        <a:solidFill>
                          <a:schemeClr val="accent1">
                            <a:lumMod val="50000"/>
                          </a:schemeClr>
                        </a:solidFill>
                      </a:endParaRPr>
                    </a:p>
                  </a:txBody>
                  <a:tcPr/>
                </a:tc>
                <a:tc>
                  <a:txBody>
                    <a:bodyPr/>
                    <a:lstStyle/>
                    <a:p>
                      <a:pPr algn="ctr"/>
                      <a:r>
                        <a:rPr lang="en-GB" sz="2000" b="1" dirty="0" err="1">
                          <a:solidFill>
                            <a:schemeClr val="accent1">
                              <a:lumMod val="50000"/>
                            </a:schemeClr>
                          </a:solidFill>
                        </a:rPr>
                        <a:t>Léa</a:t>
                      </a:r>
                      <a:r>
                        <a:rPr lang="en-GB" sz="2000" b="1" dirty="0">
                          <a:solidFill>
                            <a:schemeClr val="accent1">
                              <a:lumMod val="50000"/>
                            </a:schemeClr>
                          </a:solidFill>
                        </a:rPr>
                        <a:t> et Manon</a:t>
                      </a:r>
                    </a:p>
                    <a:p>
                      <a:pPr algn="ctr"/>
                      <a:r>
                        <a:rPr lang="en-GB" sz="2000" dirty="0">
                          <a:solidFill>
                            <a:schemeClr val="accent1">
                              <a:lumMod val="50000"/>
                            </a:schemeClr>
                          </a:solidFill>
                        </a:rPr>
                        <a:t>(</a:t>
                      </a:r>
                      <a:r>
                        <a:rPr lang="en-GB" sz="2000" b="1" dirty="0">
                          <a:solidFill>
                            <a:schemeClr val="accent1">
                              <a:lumMod val="50000"/>
                            </a:schemeClr>
                          </a:solidFill>
                        </a:rPr>
                        <a:t>nous</a:t>
                      </a:r>
                      <a:r>
                        <a:rPr lang="en-GB" sz="2000" dirty="0">
                          <a:solidFill>
                            <a:schemeClr val="accent1">
                              <a:lumMod val="50000"/>
                            </a:schemeClr>
                          </a:solidFill>
                        </a:rPr>
                        <a:t> - we)</a:t>
                      </a:r>
                    </a:p>
                  </a:txBody>
                  <a:tcPr/>
                </a:tc>
                <a:tc>
                  <a:txBody>
                    <a:bodyPr/>
                    <a:lstStyle/>
                    <a:p>
                      <a:pPr algn="ctr"/>
                      <a:r>
                        <a:rPr lang="en-GB" sz="2000" b="1" dirty="0">
                          <a:solidFill>
                            <a:schemeClr val="accent1">
                              <a:lumMod val="50000"/>
                            </a:schemeClr>
                          </a:solidFill>
                        </a:rPr>
                        <a:t>les cousins</a:t>
                      </a:r>
                      <a:r>
                        <a:rPr lang="en-GB" sz="2000" b="1" baseline="0" dirty="0">
                          <a:solidFill>
                            <a:schemeClr val="accent1">
                              <a:lumMod val="50000"/>
                            </a:schemeClr>
                          </a:solidFill>
                        </a:rPr>
                        <a:t> </a:t>
                      </a:r>
                    </a:p>
                    <a:p>
                      <a:pPr algn="ctr"/>
                      <a:r>
                        <a:rPr lang="en-GB" sz="2000" baseline="0" dirty="0">
                          <a:solidFill>
                            <a:schemeClr val="accent1">
                              <a:lumMod val="50000"/>
                            </a:schemeClr>
                          </a:solidFill>
                        </a:rPr>
                        <a:t>(</a:t>
                      </a:r>
                      <a:r>
                        <a:rPr lang="en-GB" sz="2000" b="1" baseline="0" dirty="0" err="1">
                          <a:solidFill>
                            <a:schemeClr val="accent1">
                              <a:lumMod val="50000"/>
                            </a:schemeClr>
                          </a:solidFill>
                        </a:rPr>
                        <a:t>vous</a:t>
                      </a:r>
                      <a:r>
                        <a:rPr lang="en-GB" sz="2000" baseline="0" dirty="0">
                          <a:solidFill>
                            <a:schemeClr val="accent1">
                              <a:lumMod val="50000"/>
                            </a:schemeClr>
                          </a:solidFill>
                        </a:rPr>
                        <a:t> – you pl.)</a:t>
                      </a:r>
                      <a:endParaRPr lang="en-GB" sz="2000" dirty="0">
                        <a:solidFill>
                          <a:schemeClr val="accent1">
                            <a:lumMod val="50000"/>
                          </a:schemeClr>
                        </a:solidFill>
                      </a:endParaRPr>
                    </a:p>
                  </a:txBody>
                  <a:tcPr/>
                </a:tc>
                <a:extLst>
                  <a:ext uri="{0D108BD9-81ED-4DB2-BD59-A6C34878D82A}">
                    <a16:rowId xmlns:a16="http://schemas.microsoft.com/office/drawing/2014/main" val="4036948471"/>
                  </a:ext>
                </a:extLst>
              </a:tr>
              <a:tr h="577134">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577134">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2495414137"/>
                  </a:ext>
                </a:extLst>
              </a:tr>
              <a:tr h="577134">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577134">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r h="577134">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089370984"/>
                  </a:ext>
                </a:extLst>
              </a:tr>
              <a:tr h="577134">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577285090"/>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529039697"/>
              </p:ext>
            </p:extLst>
          </p:nvPr>
        </p:nvGraphicFramePr>
        <p:xfrm>
          <a:off x="6302328" y="1966915"/>
          <a:ext cx="5607592" cy="4163844"/>
        </p:xfrm>
        <a:graphic>
          <a:graphicData uri="http://schemas.openxmlformats.org/drawingml/2006/table">
            <a:tbl>
              <a:tblPr firstRow="1" bandRow="1">
                <a:tableStyleId>{7436B53B-AF2B-4ED9-AE7D-DA19A883150E}</a:tableStyleId>
              </a:tblPr>
              <a:tblGrid>
                <a:gridCol w="1183976">
                  <a:extLst>
                    <a:ext uri="{9D8B030D-6E8A-4147-A177-3AD203B41FA5}">
                      <a16:colId xmlns:a16="http://schemas.microsoft.com/office/drawing/2014/main" val="1977934646"/>
                    </a:ext>
                  </a:extLst>
                </a:gridCol>
                <a:gridCol w="2211808">
                  <a:extLst>
                    <a:ext uri="{9D8B030D-6E8A-4147-A177-3AD203B41FA5}">
                      <a16:colId xmlns:a16="http://schemas.microsoft.com/office/drawing/2014/main" val="2602992058"/>
                    </a:ext>
                  </a:extLst>
                </a:gridCol>
                <a:gridCol w="2211808">
                  <a:extLst>
                    <a:ext uri="{9D8B030D-6E8A-4147-A177-3AD203B41FA5}">
                      <a16:colId xmlns:a16="http://schemas.microsoft.com/office/drawing/2014/main" val="815285107"/>
                    </a:ext>
                  </a:extLst>
                </a:gridCol>
              </a:tblGrid>
              <a:tr h="577134">
                <a:tc>
                  <a:txBody>
                    <a:bodyPr/>
                    <a:lstStyle/>
                    <a:p>
                      <a:endParaRPr lang="en-GB" sz="2000" dirty="0">
                        <a:solidFill>
                          <a:schemeClr val="accent1">
                            <a:lumMod val="50000"/>
                          </a:schemeClr>
                        </a:solidFill>
                      </a:endParaRPr>
                    </a:p>
                  </a:txBody>
                  <a:tcPr/>
                </a:tc>
                <a:tc>
                  <a:txBody>
                    <a:bodyPr/>
                    <a:lstStyle/>
                    <a:p>
                      <a:pPr algn="ctr"/>
                      <a:r>
                        <a:rPr lang="en-GB" sz="2000" b="1" dirty="0" err="1">
                          <a:solidFill>
                            <a:schemeClr val="accent1">
                              <a:lumMod val="50000"/>
                            </a:schemeClr>
                          </a:solidFill>
                        </a:rPr>
                        <a:t>Léa</a:t>
                      </a:r>
                      <a:r>
                        <a:rPr lang="en-GB" sz="2000" b="1" dirty="0">
                          <a:solidFill>
                            <a:schemeClr val="accent1">
                              <a:lumMod val="50000"/>
                            </a:schemeClr>
                          </a:solidFill>
                        </a:rPr>
                        <a:t> et Manon</a:t>
                      </a:r>
                    </a:p>
                    <a:p>
                      <a:pPr algn="ctr"/>
                      <a:r>
                        <a:rPr lang="en-GB" sz="2000" dirty="0">
                          <a:solidFill>
                            <a:schemeClr val="accent1">
                              <a:lumMod val="50000"/>
                            </a:schemeClr>
                          </a:solidFill>
                        </a:rPr>
                        <a:t>(</a:t>
                      </a:r>
                      <a:r>
                        <a:rPr lang="en-GB" sz="2000" b="1" dirty="0">
                          <a:solidFill>
                            <a:schemeClr val="accent1">
                              <a:lumMod val="50000"/>
                            </a:schemeClr>
                          </a:solidFill>
                        </a:rPr>
                        <a:t>nous</a:t>
                      </a:r>
                      <a:r>
                        <a:rPr lang="en-GB" sz="2000" dirty="0">
                          <a:solidFill>
                            <a:schemeClr val="accent1">
                              <a:lumMod val="50000"/>
                            </a:schemeClr>
                          </a:solidFill>
                        </a:rPr>
                        <a:t> - we)</a:t>
                      </a:r>
                    </a:p>
                  </a:txBody>
                  <a:tcPr/>
                </a:tc>
                <a:tc>
                  <a:txBody>
                    <a:bodyPr/>
                    <a:lstStyle/>
                    <a:p>
                      <a:pPr algn="ctr"/>
                      <a:r>
                        <a:rPr lang="en-GB" sz="2000" b="1" dirty="0">
                          <a:solidFill>
                            <a:schemeClr val="accent1">
                              <a:lumMod val="50000"/>
                            </a:schemeClr>
                          </a:solidFill>
                        </a:rPr>
                        <a:t>les cousins</a:t>
                      </a:r>
                      <a:r>
                        <a:rPr lang="en-GB" sz="2000" b="1" baseline="0" dirty="0">
                          <a:solidFill>
                            <a:schemeClr val="accent1">
                              <a:lumMod val="50000"/>
                            </a:schemeClr>
                          </a:solidFill>
                        </a:rPr>
                        <a:t> </a:t>
                      </a:r>
                    </a:p>
                    <a:p>
                      <a:pPr algn="ctr"/>
                      <a:r>
                        <a:rPr lang="en-GB" sz="2000" baseline="0" dirty="0">
                          <a:solidFill>
                            <a:schemeClr val="accent1">
                              <a:lumMod val="50000"/>
                            </a:schemeClr>
                          </a:solidFill>
                        </a:rPr>
                        <a:t>(</a:t>
                      </a:r>
                      <a:r>
                        <a:rPr lang="en-GB" sz="2000" b="1" baseline="0" dirty="0" err="1">
                          <a:solidFill>
                            <a:schemeClr val="accent1">
                              <a:lumMod val="50000"/>
                            </a:schemeClr>
                          </a:solidFill>
                        </a:rPr>
                        <a:t>vous</a:t>
                      </a:r>
                      <a:r>
                        <a:rPr lang="en-GB" sz="2000" baseline="0" dirty="0">
                          <a:solidFill>
                            <a:schemeClr val="accent1">
                              <a:lumMod val="50000"/>
                            </a:schemeClr>
                          </a:solidFill>
                        </a:rPr>
                        <a:t> – you pl.)</a:t>
                      </a:r>
                      <a:endParaRPr lang="en-GB" sz="2000" dirty="0">
                        <a:solidFill>
                          <a:schemeClr val="accent1">
                            <a:lumMod val="50000"/>
                          </a:schemeClr>
                        </a:solidFill>
                      </a:endParaRPr>
                    </a:p>
                  </a:txBody>
                  <a:tcPr/>
                </a:tc>
                <a:extLst>
                  <a:ext uri="{0D108BD9-81ED-4DB2-BD59-A6C34878D82A}">
                    <a16:rowId xmlns:a16="http://schemas.microsoft.com/office/drawing/2014/main" val="4036948471"/>
                  </a:ext>
                </a:extLst>
              </a:tr>
              <a:tr h="577134">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577134">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577134">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577134">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r h="577134">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089370984"/>
                  </a:ext>
                </a:extLst>
              </a:tr>
              <a:tr h="577134">
                <a:tc>
                  <a:txBody>
                    <a:bodyPr/>
                    <a:lstStyle/>
                    <a:p>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577285090"/>
                  </a:ext>
                </a:extLst>
              </a:tr>
            </a:tbl>
          </a:graphicData>
        </a:graphic>
      </p:graphicFrame>
      <p:pic>
        <p:nvPicPr>
          <p:cNvPr id="11266" name="Picture 2" descr="Computer Notebook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3759" y="4482781"/>
            <a:ext cx="518999" cy="38405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omputer Notebook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4260" y="5074721"/>
            <a:ext cx="518999" cy="38405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omputer Notebook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5191" y="5074721"/>
            <a:ext cx="518999" cy="3840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ike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699" y="3925346"/>
            <a:ext cx="632435" cy="38789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anoe, Kayak, River, Sport, Rafting, River Raft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738" y="4518021"/>
            <a:ext cx="622396" cy="361768"/>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Book, Books, Library Books, Reading, Verb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0835" y="2721845"/>
            <a:ext cx="458162" cy="448812"/>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Radio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771" y="3319103"/>
            <a:ext cx="611364" cy="401462"/>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Bed 11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0787" y="5150429"/>
            <a:ext cx="542172" cy="305654"/>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Bed Green Clip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0787" y="5763849"/>
            <a:ext cx="542172" cy="30565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11"/>
          <a:stretch>
            <a:fillRect/>
          </a:stretch>
        </p:blipFill>
        <p:spPr>
          <a:xfrm>
            <a:off x="6603759" y="5638307"/>
            <a:ext cx="535285" cy="418248"/>
          </a:xfrm>
          <a:prstGeom prst="rect">
            <a:avLst/>
          </a:prstGeom>
        </p:spPr>
      </p:pic>
      <p:pic>
        <p:nvPicPr>
          <p:cNvPr id="11280" name="Picture 16" descr="Television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79469" y="3904555"/>
            <a:ext cx="459575" cy="41974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13"/>
          <a:stretch>
            <a:fillRect/>
          </a:stretch>
        </p:blipFill>
        <p:spPr>
          <a:xfrm>
            <a:off x="6394827" y="3322047"/>
            <a:ext cx="508798" cy="407828"/>
          </a:xfrm>
          <a:prstGeom prst="rect">
            <a:avLst/>
          </a:prstGeom>
        </p:spPr>
      </p:pic>
      <p:pic>
        <p:nvPicPr>
          <p:cNvPr id="11282" name="Picture 18" descr="Yellow T-shirt Clip Ar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27749" y="2747933"/>
            <a:ext cx="335509" cy="36623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descr="Bed Green Clip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5098" y="5638637"/>
            <a:ext cx="542172" cy="25947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Bed 11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4649" y="5003009"/>
            <a:ext cx="542172" cy="3056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Yellow T-shirt Clip Ar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55003" y="2750185"/>
            <a:ext cx="335509" cy="36623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13"/>
          <a:stretch>
            <a:fillRect/>
          </a:stretch>
        </p:blipFill>
        <p:spPr>
          <a:xfrm>
            <a:off x="6941355" y="3309509"/>
            <a:ext cx="508798" cy="407828"/>
          </a:xfrm>
          <a:prstGeom prst="rect">
            <a:avLst/>
          </a:prstGeom>
        </p:spPr>
      </p:pic>
      <p:sp>
        <p:nvSpPr>
          <p:cNvPr id="7" name="Action Button: Forward or Next 6">
            <a:hlinkClick r:id="" action="ppaction://noaction" highlightClick="1">
              <a:snd r:embed="rId15" name="00116 with beeps.wav"/>
            </a:hlinkClick>
          </p:cNvPr>
          <p:cNvSpPr/>
          <p:nvPr/>
        </p:nvSpPr>
        <p:spPr>
          <a:xfrm>
            <a:off x="9642764" y="268608"/>
            <a:ext cx="482139" cy="408048"/>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31289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47998" y="296864"/>
            <a:ext cx="6801441" cy="707849"/>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3600"/>
            </a:pPr>
            <a:r>
              <a:rPr lang="en-GB" sz="2600" b="1" dirty="0">
                <a:solidFill>
                  <a:schemeClr val="lt1"/>
                </a:solidFill>
              </a:rPr>
              <a:t>Saying what people have: </a:t>
            </a:r>
            <a:r>
              <a:rPr lang="en-GB" sz="2600" b="1" i="1" dirty="0">
                <a:solidFill>
                  <a:schemeClr val="lt1"/>
                </a:solidFill>
              </a:rPr>
              <a:t>nous</a:t>
            </a:r>
            <a:r>
              <a:rPr lang="en-GB" sz="2600" b="1" dirty="0">
                <a:solidFill>
                  <a:schemeClr val="lt1"/>
                </a:solidFill>
              </a:rPr>
              <a:t> and </a:t>
            </a:r>
            <a:r>
              <a:rPr lang="en-GB" sz="2600" b="1" i="1" dirty="0" err="1">
                <a:solidFill>
                  <a:schemeClr val="lt1"/>
                </a:solidFill>
              </a:rPr>
              <a:t>vous</a:t>
            </a:r>
            <a:endParaRPr sz="2600" b="1" dirty="0">
              <a:solidFill>
                <a:schemeClr val="lt1"/>
              </a:solidFill>
            </a:endParaRPr>
          </a:p>
        </p:txBody>
      </p:sp>
      <p:sp>
        <p:nvSpPr>
          <p:cNvPr id="147" name="Google Shape;147;p2"/>
          <p:cNvSpPr/>
          <p:nvPr/>
        </p:nvSpPr>
        <p:spPr>
          <a:xfrm>
            <a:off x="10263115" y="296864"/>
            <a:ext cx="1646805"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i="0" u="none" strike="noStrike" cap="none" dirty="0" err="1">
                <a:solidFill>
                  <a:srgbClr val="FFFFFF"/>
                </a:solidFill>
                <a:latin typeface="Century Gothic"/>
                <a:ea typeface="Century Gothic"/>
                <a:cs typeface="Century Gothic"/>
                <a:sym typeface="Century Gothic"/>
              </a:rPr>
              <a:t>grammaire</a:t>
            </a:r>
            <a:endParaRPr sz="1800" b="1" i="0" u="none" strike="noStrike" cap="none" dirty="0">
              <a:solidFill>
                <a:srgbClr val="FFFFFF"/>
              </a:solidFill>
              <a:latin typeface="Century Gothic"/>
              <a:ea typeface="Century Gothic"/>
              <a:cs typeface="Century Gothic"/>
              <a:sym typeface="Century Gothic"/>
            </a:endParaRPr>
          </a:p>
        </p:txBody>
      </p:sp>
      <p:sp>
        <p:nvSpPr>
          <p:cNvPr id="2" name="TextBox 1"/>
          <p:cNvSpPr txBox="1"/>
          <p:nvPr/>
        </p:nvSpPr>
        <p:spPr>
          <a:xfrm>
            <a:off x="147998" y="1490088"/>
            <a:ext cx="11943917" cy="4832092"/>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As you know, the verb </a:t>
            </a:r>
            <a:r>
              <a:rPr lang="en-GB" sz="2200" b="1" i="1" dirty="0" err="1">
                <a:solidFill>
                  <a:schemeClr val="accent5">
                    <a:lumMod val="50000"/>
                  </a:schemeClr>
                </a:solidFill>
                <a:latin typeface="Century Gothic" panose="020B0502020202020204" pitchFamily="34" charset="0"/>
              </a:rPr>
              <a:t>avoir</a:t>
            </a:r>
            <a:r>
              <a:rPr lang="en-GB" sz="2200" b="1" i="1" dirty="0">
                <a:solidFill>
                  <a:schemeClr val="accent5">
                    <a:lumMod val="50000"/>
                  </a:schemeClr>
                </a:solidFill>
                <a:latin typeface="Century Gothic" panose="020B0502020202020204" pitchFamily="34" charset="0"/>
              </a:rPr>
              <a:t> </a:t>
            </a:r>
            <a:r>
              <a:rPr lang="en-GB" sz="2200" dirty="0">
                <a:solidFill>
                  <a:schemeClr val="accent5">
                    <a:lumMod val="50000"/>
                  </a:schemeClr>
                </a:solidFill>
                <a:latin typeface="Century Gothic" panose="020B0502020202020204" pitchFamily="34" charset="0"/>
              </a:rPr>
              <a:t>changes form to match the subject.</a:t>
            </a:r>
          </a:p>
          <a:p>
            <a:endParaRPr lang="en-GB" sz="2200" dirty="0">
              <a:solidFill>
                <a:schemeClr val="accent5">
                  <a:lumMod val="50000"/>
                </a:schemeClr>
              </a:solidFill>
              <a:latin typeface="Century Gothic" panose="020B0502020202020204" pitchFamily="34" charset="0"/>
            </a:endParaRPr>
          </a:p>
          <a:p>
            <a:r>
              <a:rPr lang="en-GB" sz="2200" dirty="0" err="1">
                <a:solidFill>
                  <a:schemeClr val="accent5">
                    <a:lumMod val="50000"/>
                  </a:schemeClr>
                </a:solidFill>
                <a:latin typeface="Century Gothic" panose="020B0502020202020204" pitchFamily="34" charset="0"/>
              </a:rPr>
              <a:t>J’</a:t>
            </a:r>
            <a:r>
              <a:rPr lang="en-GB" sz="2200" b="1" dirty="0" err="1">
                <a:solidFill>
                  <a:srgbClr val="EE6000"/>
                </a:solidFill>
                <a:latin typeface="Century Gothic" panose="020B0502020202020204" pitchFamily="34" charset="0"/>
              </a:rPr>
              <a:t>ai</a:t>
            </a:r>
            <a:r>
              <a:rPr lang="en-GB" sz="2200" dirty="0">
                <a:solidFill>
                  <a:schemeClr val="accent5">
                    <a:lumMod val="50000"/>
                  </a:schemeClr>
                </a:solidFill>
                <a:latin typeface="Century Gothic" panose="020B0502020202020204" pitchFamily="34" charset="0"/>
              </a:rPr>
              <a:t> des </a:t>
            </a:r>
            <a:r>
              <a:rPr lang="en-GB" sz="2200" dirty="0" err="1">
                <a:solidFill>
                  <a:schemeClr val="accent5">
                    <a:lumMod val="50000"/>
                  </a:schemeClr>
                </a:solidFill>
                <a:latin typeface="Century Gothic" panose="020B0502020202020204" pitchFamily="34" charset="0"/>
              </a:rPr>
              <a:t>chiens</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Tu</a:t>
            </a:r>
            <a:r>
              <a:rPr lang="en-GB" sz="2200" dirty="0">
                <a:solidFill>
                  <a:schemeClr val="accent5">
                    <a:lumMod val="50000"/>
                  </a:schemeClr>
                </a:solidFill>
                <a:latin typeface="Century Gothic" panose="020B0502020202020204" pitchFamily="34" charset="0"/>
              </a:rPr>
              <a:t> </a:t>
            </a:r>
            <a:r>
              <a:rPr lang="en-GB" sz="2200" b="1" dirty="0">
                <a:solidFill>
                  <a:srgbClr val="EE6000"/>
                </a:solidFill>
                <a:latin typeface="Century Gothic" panose="020B0502020202020204" pitchFamily="34" charset="0"/>
              </a:rPr>
              <a:t>as</a:t>
            </a:r>
            <a:r>
              <a:rPr lang="en-GB" sz="2200" dirty="0">
                <a:solidFill>
                  <a:schemeClr val="accent5">
                    <a:lumMod val="50000"/>
                  </a:schemeClr>
                </a:solidFill>
                <a:latin typeface="Century Gothic" panose="020B0502020202020204" pitchFamily="34" charset="0"/>
              </a:rPr>
              <a:t> des </a:t>
            </a:r>
            <a:r>
              <a:rPr lang="en-GB" sz="2200" dirty="0" err="1">
                <a:solidFill>
                  <a:schemeClr val="accent5">
                    <a:lumMod val="50000"/>
                  </a:schemeClr>
                </a:solidFill>
                <a:latin typeface="Century Gothic" panose="020B0502020202020204" pitchFamily="34" charset="0"/>
              </a:rPr>
              <a:t>chiens</a:t>
            </a:r>
            <a:r>
              <a:rPr lang="en-GB" sz="2200" dirty="0">
                <a:solidFill>
                  <a:schemeClr val="accent5">
                    <a:lumMod val="50000"/>
                  </a:schemeClr>
                </a:solidFill>
                <a:latin typeface="Century Gothic" panose="020B0502020202020204" pitchFamily="34" charset="0"/>
              </a:rPr>
              <a:t>.		Il/</a:t>
            </a:r>
            <a:r>
              <a:rPr lang="en-GB" sz="2200" dirty="0" err="1">
                <a:solidFill>
                  <a:schemeClr val="accent5">
                    <a:lumMod val="50000"/>
                  </a:schemeClr>
                </a:solidFill>
                <a:latin typeface="Century Gothic" panose="020B0502020202020204" pitchFamily="34" charset="0"/>
              </a:rPr>
              <a:t>elle</a:t>
            </a:r>
            <a:r>
              <a:rPr lang="en-GB" sz="2200" dirty="0">
                <a:solidFill>
                  <a:schemeClr val="accent5">
                    <a:lumMod val="50000"/>
                  </a:schemeClr>
                </a:solidFill>
                <a:latin typeface="Century Gothic" panose="020B0502020202020204" pitchFamily="34" charset="0"/>
              </a:rPr>
              <a:t> </a:t>
            </a:r>
            <a:r>
              <a:rPr lang="en-GB" sz="2200" b="1" dirty="0">
                <a:solidFill>
                  <a:srgbClr val="FF6600"/>
                </a:solidFill>
                <a:latin typeface="Century Gothic" panose="020B0502020202020204" pitchFamily="34" charset="0"/>
              </a:rPr>
              <a:t>a</a:t>
            </a:r>
            <a:r>
              <a:rPr lang="en-GB" sz="2200" dirty="0">
                <a:solidFill>
                  <a:schemeClr val="accent5">
                    <a:lumMod val="50000"/>
                  </a:schemeClr>
                </a:solidFill>
                <a:latin typeface="Century Gothic" panose="020B0502020202020204" pitchFamily="34" charset="0"/>
              </a:rPr>
              <a:t> des </a:t>
            </a:r>
            <a:r>
              <a:rPr lang="en-GB" sz="2200" dirty="0" err="1">
                <a:solidFill>
                  <a:schemeClr val="accent5">
                    <a:lumMod val="50000"/>
                  </a:schemeClr>
                </a:solidFill>
                <a:latin typeface="Century Gothic" panose="020B0502020202020204" pitchFamily="34" charset="0"/>
              </a:rPr>
              <a:t>chiens</a:t>
            </a:r>
            <a:r>
              <a:rPr lang="en-GB" sz="2200" dirty="0">
                <a:solidFill>
                  <a:schemeClr val="accent5">
                    <a:lumMod val="50000"/>
                  </a:schemeClr>
                </a:solidFill>
                <a:latin typeface="Century Gothic" panose="020B0502020202020204" pitchFamily="34" charset="0"/>
              </a:rPr>
              <a:t>.</a:t>
            </a:r>
          </a:p>
          <a:p>
            <a:endParaRPr lang="en-GB" sz="2200" dirty="0">
              <a:solidFill>
                <a:srgbClr val="4472C4">
                  <a:lumMod val="50000"/>
                </a:srgbClr>
              </a:solidFill>
              <a:latin typeface="Century Gothic" panose="020B0502020202020204" pitchFamily="34" charset="0"/>
            </a:endParaRPr>
          </a:p>
          <a:p>
            <a:r>
              <a:rPr lang="en-GB" sz="2200" dirty="0">
                <a:solidFill>
                  <a:srgbClr val="4472C4">
                    <a:lumMod val="50000"/>
                  </a:srgbClr>
                </a:solidFill>
                <a:latin typeface="Century Gothic" panose="020B0502020202020204" pitchFamily="34" charset="0"/>
              </a:rPr>
              <a:t>I </a:t>
            </a:r>
            <a:r>
              <a:rPr lang="en-GB" sz="2200" b="1" dirty="0">
                <a:solidFill>
                  <a:srgbClr val="EE6000"/>
                </a:solidFill>
                <a:latin typeface="Century Gothic" panose="020B0502020202020204" pitchFamily="34" charset="0"/>
              </a:rPr>
              <a:t>have</a:t>
            </a:r>
            <a:r>
              <a:rPr lang="en-GB" sz="2200" dirty="0">
                <a:solidFill>
                  <a:srgbClr val="4472C4">
                    <a:lumMod val="50000"/>
                  </a:srgbClr>
                </a:solidFill>
                <a:latin typeface="Century Gothic" panose="020B0502020202020204" pitchFamily="34" charset="0"/>
              </a:rPr>
              <a:t> dogs.				You </a:t>
            </a:r>
            <a:r>
              <a:rPr lang="en-GB" sz="2200" b="1" dirty="0">
                <a:solidFill>
                  <a:srgbClr val="EE6000"/>
                </a:solidFill>
                <a:latin typeface="Century Gothic" panose="020B0502020202020204" pitchFamily="34" charset="0"/>
              </a:rPr>
              <a:t>have</a:t>
            </a:r>
            <a:r>
              <a:rPr lang="en-GB" sz="2200" dirty="0">
                <a:solidFill>
                  <a:srgbClr val="4472C4">
                    <a:lumMod val="50000"/>
                  </a:srgbClr>
                </a:solidFill>
                <a:latin typeface="Century Gothic" panose="020B0502020202020204" pitchFamily="34" charset="0"/>
              </a:rPr>
              <a:t> dogs.	   	He/she </a:t>
            </a:r>
            <a:r>
              <a:rPr lang="en-GB" sz="2200" b="1" dirty="0">
                <a:solidFill>
                  <a:srgbClr val="EE6000"/>
                </a:solidFill>
                <a:latin typeface="Century Gothic" panose="020B0502020202020204" pitchFamily="34" charset="0"/>
              </a:rPr>
              <a:t>has</a:t>
            </a:r>
            <a:r>
              <a:rPr lang="en-GB" sz="2200" dirty="0">
                <a:solidFill>
                  <a:srgbClr val="4472C4">
                    <a:lumMod val="50000"/>
                  </a:srgbClr>
                </a:solidFill>
                <a:latin typeface="Century Gothic" panose="020B0502020202020204" pitchFamily="34" charset="0"/>
              </a:rPr>
              <a:t> dogs.</a:t>
            </a:r>
          </a:p>
          <a:p>
            <a:endParaRPr lang="en-GB" sz="2200" dirty="0">
              <a:solidFill>
                <a:srgbClr val="4472C4">
                  <a:lumMod val="50000"/>
                </a:srgbClr>
              </a:solidFill>
              <a:latin typeface="Century Gothic" panose="020B0502020202020204" pitchFamily="34" charset="0"/>
            </a:endParaRPr>
          </a:p>
          <a:p>
            <a:r>
              <a:rPr lang="en-GB" sz="2200" dirty="0">
                <a:solidFill>
                  <a:srgbClr val="4472C4">
                    <a:lumMod val="50000"/>
                  </a:srgbClr>
                </a:solidFill>
                <a:latin typeface="Century Gothic" panose="020B0502020202020204" pitchFamily="34" charset="0"/>
              </a:rPr>
              <a:t>To say </a:t>
            </a:r>
            <a:r>
              <a:rPr lang="en-GB" sz="2200" b="1" dirty="0">
                <a:solidFill>
                  <a:srgbClr val="4472C4">
                    <a:lumMod val="50000"/>
                  </a:srgbClr>
                </a:solidFill>
                <a:latin typeface="Century Gothic" panose="020B0502020202020204" pitchFamily="34" charset="0"/>
              </a:rPr>
              <a:t>‘we’ + </a:t>
            </a:r>
            <a:r>
              <a:rPr lang="en-GB" sz="2200" b="1" dirty="0" err="1">
                <a:solidFill>
                  <a:srgbClr val="4472C4">
                    <a:lumMod val="50000"/>
                  </a:srgbClr>
                </a:solidFill>
                <a:latin typeface="Century Gothic" panose="020B0502020202020204" pitchFamily="34" charset="0"/>
              </a:rPr>
              <a:t>avoir</a:t>
            </a:r>
            <a:r>
              <a:rPr lang="en-GB" sz="2200" b="1" dirty="0">
                <a:solidFill>
                  <a:srgbClr val="4472C4">
                    <a:lumMod val="50000"/>
                  </a:srgbClr>
                </a:solidFill>
                <a:latin typeface="Century Gothic" panose="020B0502020202020204" pitchFamily="34" charset="0"/>
              </a:rPr>
              <a:t> </a:t>
            </a:r>
            <a:r>
              <a:rPr lang="en-GB" sz="2200" dirty="0">
                <a:solidFill>
                  <a:srgbClr val="4472C4">
                    <a:lumMod val="50000"/>
                  </a:srgbClr>
                </a:solidFill>
                <a:latin typeface="Century Gothic" panose="020B0502020202020204" pitchFamily="34" charset="0"/>
              </a:rPr>
              <a:t>(first person plural):</a:t>
            </a:r>
          </a:p>
          <a:p>
            <a:endParaRPr lang="en-GB" sz="2200" dirty="0">
              <a:solidFill>
                <a:schemeClr val="accent5">
                  <a:lumMod val="50000"/>
                </a:schemeClr>
              </a:solidFill>
              <a:latin typeface="Century Gothic" panose="020B0502020202020204" pitchFamily="34" charset="0"/>
            </a:endParaRPr>
          </a:p>
          <a:p>
            <a:r>
              <a:rPr lang="en-GB" sz="2200" dirty="0">
                <a:solidFill>
                  <a:schemeClr val="accent5">
                    <a:lumMod val="50000"/>
                  </a:schemeClr>
                </a:solidFill>
                <a:latin typeface="Century Gothic" panose="020B0502020202020204" pitchFamily="34" charset="0"/>
              </a:rPr>
              <a:t>Nous </a:t>
            </a:r>
            <a:r>
              <a:rPr lang="en-GB" sz="2200" b="1" dirty="0" err="1">
                <a:solidFill>
                  <a:srgbClr val="EE6000"/>
                </a:solidFill>
                <a:latin typeface="Century Gothic" panose="020B0502020202020204" pitchFamily="34" charset="0"/>
              </a:rPr>
              <a:t>avons</a:t>
            </a:r>
            <a:r>
              <a:rPr lang="en-GB" sz="2200" dirty="0">
                <a:solidFill>
                  <a:schemeClr val="accent5">
                    <a:lumMod val="50000"/>
                  </a:schemeClr>
                </a:solidFill>
                <a:latin typeface="Century Gothic" panose="020B0502020202020204" pitchFamily="34" charset="0"/>
              </a:rPr>
              <a:t> des </a:t>
            </a:r>
            <a:r>
              <a:rPr lang="en-GB" sz="2200" dirty="0" err="1">
                <a:solidFill>
                  <a:schemeClr val="accent5">
                    <a:lumMod val="50000"/>
                  </a:schemeClr>
                </a:solidFill>
                <a:latin typeface="Century Gothic" panose="020B0502020202020204" pitchFamily="34" charset="0"/>
              </a:rPr>
              <a:t>chiens</a:t>
            </a:r>
            <a:r>
              <a:rPr lang="en-GB" sz="2200" dirty="0">
                <a:solidFill>
                  <a:schemeClr val="accent5">
                    <a:lumMod val="50000"/>
                  </a:schemeClr>
                </a:solidFill>
                <a:latin typeface="Century Gothic" panose="020B0502020202020204" pitchFamily="34" charset="0"/>
              </a:rPr>
              <a:t>.		We </a:t>
            </a:r>
            <a:r>
              <a:rPr lang="en-GB" sz="2200" b="1" dirty="0">
                <a:solidFill>
                  <a:srgbClr val="EE6000"/>
                </a:solidFill>
                <a:latin typeface="Century Gothic" panose="020B0502020202020204" pitchFamily="34" charset="0"/>
              </a:rPr>
              <a:t>have </a:t>
            </a:r>
            <a:r>
              <a:rPr lang="en-GB" sz="2200" dirty="0">
                <a:solidFill>
                  <a:schemeClr val="accent5">
                    <a:lumMod val="50000"/>
                  </a:schemeClr>
                </a:solidFill>
                <a:latin typeface="Century Gothic" panose="020B0502020202020204" pitchFamily="34" charset="0"/>
              </a:rPr>
              <a:t>dogs.		</a:t>
            </a:r>
          </a:p>
          <a:p>
            <a:endParaRPr lang="en-GB" sz="2200" dirty="0">
              <a:solidFill>
                <a:schemeClr val="accent5">
                  <a:lumMod val="50000"/>
                </a:schemeClr>
              </a:solidFill>
              <a:latin typeface="Century Gothic" panose="020B0502020202020204" pitchFamily="34" charset="0"/>
            </a:endParaRPr>
          </a:p>
          <a:p>
            <a:r>
              <a:rPr lang="en-GB" sz="2200" dirty="0">
                <a:solidFill>
                  <a:srgbClr val="4472C4">
                    <a:lumMod val="50000"/>
                  </a:srgbClr>
                </a:solidFill>
                <a:latin typeface="Century Gothic" panose="020B0502020202020204" pitchFamily="34" charset="0"/>
              </a:rPr>
              <a:t>To say </a:t>
            </a:r>
            <a:r>
              <a:rPr lang="en-GB" sz="2200" b="1" dirty="0">
                <a:solidFill>
                  <a:srgbClr val="4472C4">
                    <a:lumMod val="50000"/>
                  </a:srgbClr>
                </a:solidFill>
                <a:latin typeface="Century Gothic" panose="020B0502020202020204" pitchFamily="34" charset="0"/>
              </a:rPr>
              <a:t>‘you’ </a:t>
            </a:r>
            <a:r>
              <a:rPr lang="en-GB" sz="2200" dirty="0">
                <a:solidFill>
                  <a:srgbClr val="4472C4">
                    <a:lumMod val="50000"/>
                  </a:srgbClr>
                </a:solidFill>
                <a:latin typeface="Century Gothic" panose="020B0502020202020204" pitchFamily="34" charset="0"/>
              </a:rPr>
              <a:t>(more than one person) </a:t>
            </a:r>
            <a:r>
              <a:rPr lang="en-GB" sz="2200" b="1" dirty="0">
                <a:solidFill>
                  <a:srgbClr val="4472C4">
                    <a:lumMod val="50000"/>
                  </a:srgbClr>
                </a:solidFill>
                <a:latin typeface="Century Gothic" panose="020B0502020202020204" pitchFamily="34" charset="0"/>
              </a:rPr>
              <a:t>+ </a:t>
            </a:r>
            <a:r>
              <a:rPr lang="en-GB" sz="2200" b="1" dirty="0" err="1">
                <a:solidFill>
                  <a:srgbClr val="4472C4">
                    <a:lumMod val="50000"/>
                  </a:srgbClr>
                </a:solidFill>
                <a:latin typeface="Century Gothic" panose="020B0502020202020204" pitchFamily="34" charset="0"/>
              </a:rPr>
              <a:t>avoir</a:t>
            </a:r>
            <a:r>
              <a:rPr lang="en-GB" sz="2200" b="1" dirty="0">
                <a:solidFill>
                  <a:srgbClr val="4472C4">
                    <a:lumMod val="50000"/>
                  </a:srgbClr>
                </a:solidFill>
                <a:latin typeface="Century Gothic" panose="020B0502020202020204" pitchFamily="34" charset="0"/>
              </a:rPr>
              <a:t> </a:t>
            </a:r>
            <a:r>
              <a:rPr lang="en-GB" sz="2200" dirty="0">
                <a:solidFill>
                  <a:srgbClr val="4472C4">
                    <a:lumMod val="50000"/>
                  </a:srgbClr>
                </a:solidFill>
                <a:latin typeface="Century Gothic" panose="020B0502020202020204" pitchFamily="34" charset="0"/>
              </a:rPr>
              <a:t>(second person plural)</a:t>
            </a:r>
            <a:r>
              <a:rPr lang="en-GB" sz="2200" b="1" dirty="0">
                <a:solidFill>
                  <a:srgbClr val="4472C4">
                    <a:lumMod val="50000"/>
                  </a:srgbClr>
                </a:solidFill>
                <a:latin typeface="Century Gothic" panose="020B0502020202020204" pitchFamily="34" charset="0"/>
              </a:rPr>
              <a:t>:</a:t>
            </a:r>
            <a:endParaRPr lang="en-GB" sz="2200" dirty="0">
              <a:solidFill>
                <a:srgbClr val="4472C4">
                  <a:lumMod val="50000"/>
                </a:srgbClr>
              </a:solidFill>
              <a:latin typeface="Century Gothic" panose="020B0502020202020204" pitchFamily="34" charset="0"/>
            </a:endParaRPr>
          </a:p>
          <a:p>
            <a:endParaRPr lang="en-GB" sz="2200" dirty="0">
              <a:solidFill>
                <a:schemeClr val="accent5">
                  <a:lumMod val="50000"/>
                </a:schemeClr>
              </a:solidFill>
              <a:latin typeface="Century Gothic" panose="020B0502020202020204" pitchFamily="34" charset="0"/>
            </a:endParaRPr>
          </a:p>
          <a:p>
            <a:r>
              <a:rPr lang="en-GB" sz="2200" dirty="0" err="1">
                <a:solidFill>
                  <a:schemeClr val="accent5">
                    <a:lumMod val="50000"/>
                  </a:schemeClr>
                </a:solidFill>
                <a:latin typeface="Century Gothic" panose="020B0502020202020204" pitchFamily="34" charset="0"/>
              </a:rPr>
              <a:t>Vous</a:t>
            </a:r>
            <a:r>
              <a:rPr lang="en-GB" sz="2200" dirty="0">
                <a:solidFill>
                  <a:schemeClr val="accent5">
                    <a:lumMod val="50000"/>
                  </a:schemeClr>
                </a:solidFill>
                <a:latin typeface="Century Gothic" panose="020B0502020202020204" pitchFamily="34" charset="0"/>
              </a:rPr>
              <a:t> </a:t>
            </a:r>
            <a:r>
              <a:rPr lang="en-GB" sz="2200" b="1" dirty="0" err="1">
                <a:solidFill>
                  <a:srgbClr val="EE6000"/>
                </a:solidFill>
                <a:latin typeface="Century Gothic" panose="020B0502020202020204" pitchFamily="34" charset="0"/>
              </a:rPr>
              <a:t>avez</a:t>
            </a:r>
            <a:r>
              <a:rPr lang="en-GB" sz="2200" b="1" dirty="0">
                <a:solidFill>
                  <a:srgbClr val="EE6000"/>
                </a:solidFill>
                <a:latin typeface="Century Gothic" panose="020B0502020202020204" pitchFamily="34" charset="0"/>
              </a:rPr>
              <a:t> </a:t>
            </a:r>
            <a:r>
              <a:rPr lang="en-GB" sz="2200" dirty="0">
                <a:solidFill>
                  <a:schemeClr val="accent5">
                    <a:lumMod val="50000"/>
                  </a:schemeClr>
                </a:solidFill>
                <a:latin typeface="Century Gothic" panose="020B0502020202020204" pitchFamily="34" charset="0"/>
              </a:rPr>
              <a:t>des </a:t>
            </a:r>
            <a:r>
              <a:rPr lang="en-GB" sz="2200" dirty="0" err="1">
                <a:solidFill>
                  <a:schemeClr val="accent5">
                    <a:lumMod val="50000"/>
                  </a:schemeClr>
                </a:solidFill>
                <a:latin typeface="Century Gothic" panose="020B0502020202020204" pitchFamily="34" charset="0"/>
              </a:rPr>
              <a:t>chiens</a:t>
            </a:r>
            <a:r>
              <a:rPr lang="en-GB" sz="2200" dirty="0">
                <a:solidFill>
                  <a:schemeClr val="accent5">
                    <a:lumMod val="50000"/>
                  </a:schemeClr>
                </a:solidFill>
                <a:latin typeface="Century Gothic" panose="020B0502020202020204" pitchFamily="34" charset="0"/>
              </a:rPr>
              <a:t>. 		You (plural) </a:t>
            </a:r>
            <a:r>
              <a:rPr lang="en-GB" sz="2200" b="1" dirty="0">
                <a:solidFill>
                  <a:srgbClr val="EE6000"/>
                </a:solidFill>
                <a:latin typeface="Century Gothic" panose="020B0502020202020204" pitchFamily="34" charset="0"/>
              </a:rPr>
              <a:t>have</a:t>
            </a:r>
            <a:r>
              <a:rPr lang="en-GB" sz="2200" dirty="0">
                <a:solidFill>
                  <a:schemeClr val="accent5">
                    <a:lumMod val="50000"/>
                  </a:schemeClr>
                </a:solidFill>
                <a:latin typeface="Century Gothic" panose="020B0502020202020204" pitchFamily="34" charset="0"/>
              </a:rPr>
              <a:t> dogs.</a:t>
            </a:r>
          </a:p>
          <a:p>
            <a:endParaRPr lang="en-GB" sz="2200" dirty="0">
              <a:solidFill>
                <a:schemeClr val="accent5">
                  <a:lumMod val="50000"/>
                </a:schemeClr>
              </a:solidFill>
              <a:latin typeface="Century Gothic" panose="020B0502020202020204" pitchFamily="34" charset="0"/>
            </a:endParaRPr>
          </a:p>
        </p:txBody>
      </p:sp>
      <p:sp>
        <p:nvSpPr>
          <p:cNvPr id="8" name="Rectangle 7"/>
          <p:cNvSpPr/>
          <p:nvPr/>
        </p:nvSpPr>
        <p:spPr>
          <a:xfrm>
            <a:off x="8461948" y="2237941"/>
            <a:ext cx="771993" cy="381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solidFill>
                  <a:schemeClr val="accent5">
                    <a:lumMod val="50000"/>
                  </a:schemeClr>
                </a:solidFill>
                <a:latin typeface="Century Gothic" panose="020B0502020202020204" pitchFamily="34" charset="0"/>
              </a:rPr>
              <a:t>__</a:t>
            </a:r>
          </a:p>
        </p:txBody>
      </p:sp>
      <p:sp>
        <p:nvSpPr>
          <p:cNvPr id="11" name="Rectangle 10"/>
          <p:cNvSpPr/>
          <p:nvPr/>
        </p:nvSpPr>
        <p:spPr>
          <a:xfrm>
            <a:off x="147998" y="2237941"/>
            <a:ext cx="323850" cy="3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solidFill>
                  <a:schemeClr val="accent5">
                    <a:lumMod val="50000"/>
                  </a:schemeClr>
                </a:solidFill>
                <a:latin typeface="Century Gothic" panose="020B0502020202020204" pitchFamily="34" charset="0"/>
              </a:rPr>
              <a:t>__</a:t>
            </a:r>
          </a:p>
        </p:txBody>
      </p:sp>
      <p:sp>
        <p:nvSpPr>
          <p:cNvPr id="12" name="Rectangle 11"/>
          <p:cNvSpPr/>
          <p:nvPr/>
        </p:nvSpPr>
        <p:spPr>
          <a:xfrm>
            <a:off x="4795786" y="2237941"/>
            <a:ext cx="361453" cy="3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solidFill>
                  <a:schemeClr val="accent5">
                    <a:lumMod val="50000"/>
                  </a:schemeClr>
                </a:solidFill>
                <a:latin typeface="Century Gothic" panose="020B0502020202020204" pitchFamily="34" charset="0"/>
              </a:rPr>
              <a:t>__</a:t>
            </a:r>
          </a:p>
        </p:txBody>
      </p:sp>
      <p:pic>
        <p:nvPicPr>
          <p:cNvPr id="29" name="Google Shape;145;p2"/>
          <p:cNvPicPr preferRelativeResize="0"/>
          <p:nvPr/>
        </p:nvPicPr>
        <p:blipFill rotWithShape="1">
          <a:blip r:embed="rId3">
            <a:alphaModFix/>
          </a:blip>
          <a:srcRect/>
          <a:stretch/>
        </p:blipFill>
        <p:spPr>
          <a:xfrm>
            <a:off x="0" y="296864"/>
            <a:ext cx="8179724" cy="867128"/>
          </a:xfrm>
          <a:prstGeom prst="rect">
            <a:avLst/>
          </a:prstGeom>
          <a:noFill/>
          <a:ln>
            <a:noFill/>
          </a:ln>
        </p:spPr>
      </p:pic>
      <p:sp>
        <p:nvSpPr>
          <p:cNvPr id="30" name="Google Shape;146;p2"/>
          <p:cNvSpPr txBox="1">
            <a:spLocks/>
          </p:cNvSpPr>
          <p:nvPr/>
        </p:nvSpPr>
        <p:spPr>
          <a:xfrm>
            <a:off x="147999" y="296864"/>
            <a:ext cx="6951070" cy="707849"/>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spcBef>
                <a:spcPts val="0"/>
              </a:spcBef>
              <a:buClr>
                <a:schemeClr val="lt1"/>
              </a:buClr>
              <a:buSzPts val="3600"/>
              <a:buFontTx/>
            </a:pPr>
            <a:r>
              <a:rPr lang="en-GB" sz="2600" b="1">
                <a:solidFill>
                  <a:schemeClr val="lt1"/>
                </a:solidFill>
              </a:rPr>
              <a:t>Saying what people have: </a:t>
            </a:r>
            <a:r>
              <a:rPr lang="en-GB" sz="2600" b="1" i="1">
                <a:solidFill>
                  <a:schemeClr val="lt1"/>
                </a:solidFill>
              </a:rPr>
              <a:t>nous</a:t>
            </a:r>
            <a:r>
              <a:rPr lang="en-GB" sz="2600" b="1">
                <a:solidFill>
                  <a:schemeClr val="lt1"/>
                </a:solidFill>
              </a:rPr>
              <a:t> and </a:t>
            </a:r>
            <a:r>
              <a:rPr lang="en-GB" sz="2600" b="1" i="1">
                <a:solidFill>
                  <a:schemeClr val="lt1"/>
                </a:solidFill>
              </a:rPr>
              <a:t>vous</a:t>
            </a:r>
            <a:endParaRPr lang="en-GB" sz="2600" b="1" dirty="0">
              <a:solidFill>
                <a:schemeClr val="lt1"/>
              </a:solidFill>
            </a:endParaRPr>
          </a:p>
        </p:txBody>
      </p:sp>
      <p:sp>
        <p:nvSpPr>
          <p:cNvPr id="10" name="Rectangle 9">
            <a:extLst>
              <a:ext uri="{FF2B5EF4-FFF2-40B4-BE49-F238E27FC236}">
                <a16:creationId xmlns:a16="http://schemas.microsoft.com/office/drawing/2014/main" id="{A0AEA5A0-A273-4E62-9506-F025939606A2}"/>
              </a:ext>
            </a:extLst>
          </p:cNvPr>
          <p:cNvSpPr/>
          <p:nvPr/>
        </p:nvSpPr>
        <p:spPr>
          <a:xfrm>
            <a:off x="147554" y="4189751"/>
            <a:ext cx="771993" cy="381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solidFill>
                  <a:schemeClr val="accent5">
                    <a:lumMod val="50000"/>
                  </a:schemeClr>
                </a:solidFill>
                <a:latin typeface="Century Gothic" panose="020B0502020202020204" pitchFamily="34" charset="0"/>
              </a:rPr>
              <a:t>__</a:t>
            </a:r>
          </a:p>
        </p:txBody>
      </p:sp>
      <p:sp>
        <p:nvSpPr>
          <p:cNvPr id="13" name="Rectangle 12">
            <a:extLst>
              <a:ext uri="{FF2B5EF4-FFF2-40B4-BE49-F238E27FC236}">
                <a16:creationId xmlns:a16="http://schemas.microsoft.com/office/drawing/2014/main" id="{4EC7E4E0-34BB-4DE2-99B4-1D2B90466F39}"/>
              </a:ext>
            </a:extLst>
          </p:cNvPr>
          <p:cNvSpPr/>
          <p:nvPr/>
        </p:nvSpPr>
        <p:spPr>
          <a:xfrm>
            <a:off x="147554" y="5526076"/>
            <a:ext cx="771993" cy="381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solidFill>
                  <a:schemeClr val="accent5">
                    <a:lumMod val="50000"/>
                  </a:schemeClr>
                </a:solidFill>
                <a:latin typeface="Century Gothic" panose="020B0502020202020204" pitchFamily="34" charset="0"/>
              </a:rPr>
              <a:t>__</a:t>
            </a:r>
          </a:p>
        </p:txBody>
      </p:sp>
    </p:spTree>
    <p:extLst>
      <p:ext uri="{BB962C8B-B14F-4D97-AF65-F5344CB8AC3E}">
        <p14:creationId xmlns:p14="http://schemas.microsoft.com/office/powerpoint/2010/main" val="194980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0" grpId="0" animBg="1"/>
      <p:bldP spid="10" grpId="1" animBg="1"/>
      <p:bldP spid="13" grpId="0" animBg="1"/>
      <p:bldP spid="13"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2"/>
          <p:cNvPicPr preferRelativeResize="0"/>
          <p:nvPr/>
        </p:nvPicPr>
        <p:blipFill rotWithShape="1">
          <a:blip r:embed="rId3">
            <a:alphaModFix/>
          </a:blip>
          <a:srcRect/>
          <a:stretch/>
        </p:blipFill>
        <p:spPr>
          <a:xfrm>
            <a:off x="0" y="296864"/>
            <a:ext cx="7902055" cy="867128"/>
          </a:xfrm>
          <a:prstGeom prst="rect">
            <a:avLst/>
          </a:prstGeom>
          <a:noFill/>
          <a:ln>
            <a:noFill/>
          </a:ln>
        </p:spPr>
      </p:pic>
      <p:sp>
        <p:nvSpPr>
          <p:cNvPr id="146" name="Google Shape;146;p2"/>
          <p:cNvSpPr txBox="1">
            <a:spLocks noGrp="1"/>
          </p:cNvSpPr>
          <p:nvPr>
            <p:ph type="title"/>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3600"/>
            </a:pPr>
            <a:r>
              <a:rPr lang="en-GB" sz="3600" b="1" dirty="0" err="1">
                <a:solidFill>
                  <a:schemeClr val="lt1"/>
                </a:solidFill>
              </a:rPr>
              <a:t>Deux</a:t>
            </a:r>
            <a:r>
              <a:rPr lang="en-GB" sz="3600" b="1" dirty="0">
                <a:solidFill>
                  <a:schemeClr val="lt1"/>
                </a:solidFill>
              </a:rPr>
              <a:t> </a:t>
            </a:r>
            <a:r>
              <a:rPr lang="en-GB" sz="3600" b="1" dirty="0" err="1">
                <a:solidFill>
                  <a:schemeClr val="lt1"/>
                </a:solidFill>
              </a:rPr>
              <a:t>chambres</a:t>
            </a:r>
            <a:r>
              <a:rPr lang="en-GB" sz="3600" b="1" dirty="0">
                <a:solidFill>
                  <a:schemeClr val="lt1"/>
                </a:solidFill>
              </a:rPr>
              <a:t> </a:t>
            </a:r>
            <a:r>
              <a:rPr lang="en-GB" sz="3600" b="1" dirty="0" err="1">
                <a:solidFill>
                  <a:schemeClr val="lt1"/>
                </a:solidFill>
              </a:rPr>
              <a:t>différentes</a:t>
            </a:r>
            <a:r>
              <a:rPr lang="en-GB" sz="3600" b="1" dirty="0">
                <a:solidFill>
                  <a:schemeClr val="lt1"/>
                </a:solidFill>
              </a:rPr>
              <a:t> </a:t>
            </a:r>
            <a:endParaRPr sz="3600" b="1" dirty="0">
              <a:solidFill>
                <a:schemeClr val="lt1"/>
              </a:solidFill>
            </a:endParaRPr>
          </a:p>
        </p:txBody>
      </p:sp>
      <p:sp>
        <p:nvSpPr>
          <p:cNvPr id="147" name="Google Shape;147;p2"/>
          <p:cNvSpPr/>
          <p:nvPr/>
        </p:nvSpPr>
        <p:spPr>
          <a:xfrm>
            <a:off x="10317707" y="268608"/>
            <a:ext cx="1592213" cy="408048"/>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err="1">
                <a:solidFill>
                  <a:srgbClr val="FFFFFF"/>
                </a:solidFill>
                <a:latin typeface="Century Gothic"/>
                <a:ea typeface="Century Gothic"/>
                <a:cs typeface="Century Gothic"/>
                <a:sym typeface="Century Gothic"/>
              </a:rPr>
              <a:t>écouter</a:t>
            </a:r>
            <a:endParaRPr sz="1800" b="1" i="0" u="none" strike="noStrike" cap="none" dirty="0">
              <a:solidFill>
                <a:srgbClr val="FFFFFF"/>
              </a:solidFill>
              <a:latin typeface="Century Gothic"/>
              <a:ea typeface="Century Gothic"/>
              <a:cs typeface="Century Gothic"/>
              <a:sym typeface="Century Gothic"/>
            </a:endParaRPr>
          </a:p>
        </p:txBody>
      </p:sp>
      <p:sp>
        <p:nvSpPr>
          <p:cNvPr id="4" name="TextBox 3"/>
          <p:cNvSpPr txBox="1"/>
          <p:nvPr/>
        </p:nvSpPr>
        <p:spPr>
          <a:xfrm>
            <a:off x="329184" y="1371873"/>
            <a:ext cx="11580736" cy="400110"/>
          </a:xfrm>
          <a:prstGeom prst="rect">
            <a:avLst/>
          </a:prstGeom>
          <a:noFill/>
        </p:spPr>
        <p:txBody>
          <a:bodyPr wrap="square" rtlCol="0">
            <a:spAutoFit/>
          </a:bodyPr>
          <a:lstStyle/>
          <a:p>
            <a:r>
              <a:rPr lang="en-GB" sz="2000" dirty="0" err="1">
                <a:solidFill>
                  <a:schemeClr val="accent1">
                    <a:lumMod val="50000"/>
                  </a:schemeClr>
                </a:solidFill>
                <a:latin typeface="Century Gothic" panose="020B0502020202020204" pitchFamily="34" charset="0"/>
              </a:rPr>
              <a:t>Léa</a:t>
            </a:r>
            <a:r>
              <a:rPr lang="en-GB" sz="2000" dirty="0">
                <a:solidFill>
                  <a:schemeClr val="accent1">
                    <a:lumMod val="50000"/>
                  </a:schemeClr>
                </a:solidFill>
                <a:latin typeface="Century Gothic" panose="020B0502020202020204" pitchFamily="34" charset="0"/>
              </a:rPr>
              <a:t> and Manon are speaking to their cousins about their rooms. Who has what? </a:t>
            </a:r>
            <a:r>
              <a:rPr lang="en-GB" sz="2000" i="1" dirty="0">
                <a:solidFill>
                  <a:schemeClr val="accent1">
                    <a:lumMod val="50000"/>
                  </a:schemeClr>
                </a:solidFill>
                <a:latin typeface="Century Gothic" panose="020B0502020202020204" pitchFamily="34" charset="0"/>
              </a:rPr>
              <a:t>Coche.</a:t>
            </a:r>
            <a:r>
              <a:rPr lang="en-GB" sz="2000" dirty="0">
                <a:solidFill>
                  <a:schemeClr val="accent1">
                    <a:lumMod val="50000"/>
                  </a:schemeClr>
                </a:solidFill>
                <a:latin typeface="Century Gothic" panose="020B0502020202020204" pitchFamily="34" charset="0"/>
              </a:rPr>
              <a:t> </a:t>
            </a:r>
          </a:p>
        </p:txBody>
      </p:sp>
      <p:graphicFrame>
        <p:nvGraphicFramePr>
          <p:cNvPr id="5" name="Table 4"/>
          <p:cNvGraphicFramePr>
            <a:graphicFrameLocks noGrp="1"/>
          </p:cNvGraphicFramePr>
          <p:nvPr>
            <p:extLst>
              <p:ext uri="{D42A27DB-BD31-4B8C-83A1-F6EECF244321}">
                <p14:modId xmlns:p14="http://schemas.microsoft.com/office/powerpoint/2010/main" val="324848018"/>
              </p:ext>
            </p:extLst>
          </p:nvPr>
        </p:nvGraphicFramePr>
        <p:xfrm>
          <a:off x="329184" y="1967155"/>
          <a:ext cx="5607592" cy="4163844"/>
        </p:xfrm>
        <a:graphic>
          <a:graphicData uri="http://schemas.openxmlformats.org/drawingml/2006/table">
            <a:tbl>
              <a:tblPr firstRow="1" bandRow="1">
                <a:tableStyleId>{7436B53B-AF2B-4ED9-AE7D-DA19A883150E}</a:tableStyleId>
              </a:tblPr>
              <a:tblGrid>
                <a:gridCol w="1183976">
                  <a:extLst>
                    <a:ext uri="{9D8B030D-6E8A-4147-A177-3AD203B41FA5}">
                      <a16:colId xmlns:a16="http://schemas.microsoft.com/office/drawing/2014/main" val="1977934646"/>
                    </a:ext>
                  </a:extLst>
                </a:gridCol>
                <a:gridCol w="2211808">
                  <a:extLst>
                    <a:ext uri="{9D8B030D-6E8A-4147-A177-3AD203B41FA5}">
                      <a16:colId xmlns:a16="http://schemas.microsoft.com/office/drawing/2014/main" val="2602992058"/>
                    </a:ext>
                  </a:extLst>
                </a:gridCol>
                <a:gridCol w="2211808">
                  <a:extLst>
                    <a:ext uri="{9D8B030D-6E8A-4147-A177-3AD203B41FA5}">
                      <a16:colId xmlns:a16="http://schemas.microsoft.com/office/drawing/2014/main" val="815285107"/>
                    </a:ext>
                  </a:extLst>
                </a:gridCol>
              </a:tblGrid>
              <a:tr h="577134">
                <a:tc>
                  <a:txBody>
                    <a:bodyPr/>
                    <a:lstStyle/>
                    <a:p>
                      <a:endParaRPr lang="en-GB" sz="2000" dirty="0">
                        <a:solidFill>
                          <a:schemeClr val="accent1">
                            <a:lumMod val="50000"/>
                          </a:schemeClr>
                        </a:solidFill>
                      </a:endParaRPr>
                    </a:p>
                  </a:txBody>
                  <a:tcPr/>
                </a:tc>
                <a:tc>
                  <a:txBody>
                    <a:bodyPr/>
                    <a:lstStyle/>
                    <a:p>
                      <a:pPr algn="ctr"/>
                      <a:r>
                        <a:rPr lang="en-GB" sz="2000" b="1" dirty="0" err="1">
                          <a:solidFill>
                            <a:schemeClr val="accent1">
                              <a:lumMod val="50000"/>
                            </a:schemeClr>
                          </a:solidFill>
                        </a:rPr>
                        <a:t>Léa</a:t>
                      </a:r>
                      <a:r>
                        <a:rPr lang="en-GB" sz="2000" b="1" dirty="0">
                          <a:solidFill>
                            <a:schemeClr val="accent1">
                              <a:lumMod val="50000"/>
                            </a:schemeClr>
                          </a:solidFill>
                        </a:rPr>
                        <a:t> et Manon</a:t>
                      </a:r>
                    </a:p>
                    <a:p>
                      <a:pPr algn="ctr"/>
                      <a:r>
                        <a:rPr lang="en-GB" sz="2000" dirty="0">
                          <a:solidFill>
                            <a:schemeClr val="accent1">
                              <a:lumMod val="50000"/>
                            </a:schemeClr>
                          </a:solidFill>
                        </a:rPr>
                        <a:t>(</a:t>
                      </a:r>
                      <a:r>
                        <a:rPr lang="en-GB" sz="2000" b="1" dirty="0">
                          <a:solidFill>
                            <a:schemeClr val="accent1">
                              <a:lumMod val="50000"/>
                            </a:schemeClr>
                          </a:solidFill>
                        </a:rPr>
                        <a:t>nous</a:t>
                      </a:r>
                      <a:r>
                        <a:rPr lang="en-GB" sz="2000" dirty="0">
                          <a:solidFill>
                            <a:schemeClr val="accent1">
                              <a:lumMod val="50000"/>
                            </a:schemeClr>
                          </a:solidFill>
                        </a:rPr>
                        <a:t> - we)</a:t>
                      </a:r>
                    </a:p>
                  </a:txBody>
                  <a:tcPr/>
                </a:tc>
                <a:tc>
                  <a:txBody>
                    <a:bodyPr/>
                    <a:lstStyle/>
                    <a:p>
                      <a:pPr algn="ctr"/>
                      <a:r>
                        <a:rPr lang="en-GB" sz="2000" b="1" dirty="0">
                          <a:solidFill>
                            <a:schemeClr val="accent1">
                              <a:lumMod val="50000"/>
                            </a:schemeClr>
                          </a:solidFill>
                        </a:rPr>
                        <a:t>les cousins</a:t>
                      </a:r>
                      <a:r>
                        <a:rPr lang="en-GB" sz="2000" b="1" baseline="0" dirty="0">
                          <a:solidFill>
                            <a:schemeClr val="accent1">
                              <a:lumMod val="50000"/>
                            </a:schemeClr>
                          </a:solidFill>
                        </a:rPr>
                        <a:t> </a:t>
                      </a:r>
                    </a:p>
                    <a:p>
                      <a:pPr algn="ctr"/>
                      <a:r>
                        <a:rPr lang="en-GB" sz="2000" baseline="0" dirty="0">
                          <a:solidFill>
                            <a:schemeClr val="accent1">
                              <a:lumMod val="50000"/>
                            </a:schemeClr>
                          </a:solidFill>
                        </a:rPr>
                        <a:t>(</a:t>
                      </a:r>
                      <a:r>
                        <a:rPr lang="en-GB" sz="2000" b="1" baseline="0" dirty="0" err="1">
                          <a:solidFill>
                            <a:schemeClr val="accent1">
                              <a:lumMod val="50000"/>
                            </a:schemeClr>
                          </a:solidFill>
                        </a:rPr>
                        <a:t>vous</a:t>
                      </a:r>
                      <a:r>
                        <a:rPr lang="en-GB" sz="2000" baseline="0" dirty="0">
                          <a:solidFill>
                            <a:schemeClr val="accent1">
                              <a:lumMod val="50000"/>
                            </a:schemeClr>
                          </a:solidFill>
                        </a:rPr>
                        <a:t> – you pl.)</a:t>
                      </a:r>
                      <a:endParaRPr lang="en-GB" sz="2000" dirty="0">
                        <a:solidFill>
                          <a:schemeClr val="accent1">
                            <a:lumMod val="50000"/>
                          </a:schemeClr>
                        </a:solidFill>
                      </a:endParaRPr>
                    </a:p>
                  </a:txBody>
                  <a:tcPr/>
                </a:tc>
                <a:extLst>
                  <a:ext uri="{0D108BD9-81ED-4DB2-BD59-A6C34878D82A}">
                    <a16:rowId xmlns:a16="http://schemas.microsoft.com/office/drawing/2014/main" val="4036948471"/>
                  </a:ext>
                </a:extLst>
              </a:tr>
              <a:tr h="577134">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577134">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2495414137"/>
                  </a:ext>
                </a:extLst>
              </a:tr>
              <a:tr h="577134">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577134">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r h="577134">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089370984"/>
                  </a:ext>
                </a:extLst>
              </a:tr>
              <a:tr h="577134">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577285090"/>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2235624595"/>
              </p:ext>
            </p:extLst>
          </p:nvPr>
        </p:nvGraphicFramePr>
        <p:xfrm>
          <a:off x="6302328" y="1967155"/>
          <a:ext cx="5607592" cy="4163844"/>
        </p:xfrm>
        <a:graphic>
          <a:graphicData uri="http://schemas.openxmlformats.org/drawingml/2006/table">
            <a:tbl>
              <a:tblPr firstRow="1" bandRow="1">
                <a:tableStyleId>{7436B53B-AF2B-4ED9-AE7D-DA19A883150E}</a:tableStyleId>
              </a:tblPr>
              <a:tblGrid>
                <a:gridCol w="1183976">
                  <a:extLst>
                    <a:ext uri="{9D8B030D-6E8A-4147-A177-3AD203B41FA5}">
                      <a16:colId xmlns:a16="http://schemas.microsoft.com/office/drawing/2014/main" val="1977934646"/>
                    </a:ext>
                  </a:extLst>
                </a:gridCol>
                <a:gridCol w="2211808">
                  <a:extLst>
                    <a:ext uri="{9D8B030D-6E8A-4147-A177-3AD203B41FA5}">
                      <a16:colId xmlns:a16="http://schemas.microsoft.com/office/drawing/2014/main" val="2602992058"/>
                    </a:ext>
                  </a:extLst>
                </a:gridCol>
                <a:gridCol w="2211808">
                  <a:extLst>
                    <a:ext uri="{9D8B030D-6E8A-4147-A177-3AD203B41FA5}">
                      <a16:colId xmlns:a16="http://schemas.microsoft.com/office/drawing/2014/main" val="815285107"/>
                    </a:ext>
                  </a:extLst>
                </a:gridCol>
              </a:tblGrid>
              <a:tr h="577134">
                <a:tc>
                  <a:txBody>
                    <a:bodyPr/>
                    <a:lstStyle/>
                    <a:p>
                      <a:endParaRPr lang="en-GB" sz="2000" dirty="0">
                        <a:solidFill>
                          <a:schemeClr val="accent1">
                            <a:lumMod val="50000"/>
                          </a:schemeClr>
                        </a:solidFill>
                      </a:endParaRPr>
                    </a:p>
                  </a:txBody>
                  <a:tcPr/>
                </a:tc>
                <a:tc>
                  <a:txBody>
                    <a:bodyPr/>
                    <a:lstStyle/>
                    <a:p>
                      <a:pPr algn="ctr"/>
                      <a:r>
                        <a:rPr lang="en-GB" sz="2000" b="1" dirty="0" err="1">
                          <a:solidFill>
                            <a:schemeClr val="accent1">
                              <a:lumMod val="50000"/>
                            </a:schemeClr>
                          </a:solidFill>
                        </a:rPr>
                        <a:t>Léa</a:t>
                      </a:r>
                      <a:r>
                        <a:rPr lang="en-GB" sz="2000" b="1" dirty="0">
                          <a:solidFill>
                            <a:schemeClr val="accent1">
                              <a:lumMod val="50000"/>
                            </a:schemeClr>
                          </a:solidFill>
                        </a:rPr>
                        <a:t> et Manon</a:t>
                      </a:r>
                    </a:p>
                    <a:p>
                      <a:pPr algn="ctr"/>
                      <a:r>
                        <a:rPr lang="en-GB" sz="2000" dirty="0">
                          <a:solidFill>
                            <a:schemeClr val="accent1">
                              <a:lumMod val="50000"/>
                            </a:schemeClr>
                          </a:solidFill>
                        </a:rPr>
                        <a:t>(</a:t>
                      </a:r>
                      <a:r>
                        <a:rPr lang="en-GB" sz="2000" b="1" dirty="0">
                          <a:solidFill>
                            <a:schemeClr val="accent1">
                              <a:lumMod val="50000"/>
                            </a:schemeClr>
                          </a:solidFill>
                        </a:rPr>
                        <a:t>nous</a:t>
                      </a:r>
                      <a:r>
                        <a:rPr lang="en-GB" sz="2000" dirty="0">
                          <a:solidFill>
                            <a:schemeClr val="accent1">
                              <a:lumMod val="50000"/>
                            </a:schemeClr>
                          </a:solidFill>
                        </a:rPr>
                        <a:t> - we)</a:t>
                      </a:r>
                    </a:p>
                  </a:txBody>
                  <a:tcPr/>
                </a:tc>
                <a:tc>
                  <a:txBody>
                    <a:bodyPr/>
                    <a:lstStyle/>
                    <a:p>
                      <a:pPr algn="ctr"/>
                      <a:r>
                        <a:rPr lang="en-GB" sz="2000" b="1" dirty="0">
                          <a:solidFill>
                            <a:schemeClr val="accent1">
                              <a:lumMod val="50000"/>
                            </a:schemeClr>
                          </a:solidFill>
                        </a:rPr>
                        <a:t>les cousins</a:t>
                      </a:r>
                      <a:r>
                        <a:rPr lang="en-GB" sz="2000" b="1" baseline="0" dirty="0">
                          <a:solidFill>
                            <a:schemeClr val="accent1">
                              <a:lumMod val="50000"/>
                            </a:schemeClr>
                          </a:solidFill>
                        </a:rPr>
                        <a:t> </a:t>
                      </a:r>
                    </a:p>
                    <a:p>
                      <a:pPr algn="ctr"/>
                      <a:r>
                        <a:rPr lang="en-GB" sz="2000" baseline="0" dirty="0">
                          <a:solidFill>
                            <a:schemeClr val="accent1">
                              <a:lumMod val="50000"/>
                            </a:schemeClr>
                          </a:solidFill>
                        </a:rPr>
                        <a:t>(</a:t>
                      </a:r>
                      <a:r>
                        <a:rPr lang="en-GB" sz="2000" b="1" baseline="0" dirty="0" err="1">
                          <a:solidFill>
                            <a:schemeClr val="accent1">
                              <a:lumMod val="50000"/>
                            </a:schemeClr>
                          </a:solidFill>
                        </a:rPr>
                        <a:t>vous</a:t>
                      </a:r>
                      <a:r>
                        <a:rPr lang="en-GB" sz="2000" baseline="0" dirty="0">
                          <a:solidFill>
                            <a:schemeClr val="accent1">
                              <a:lumMod val="50000"/>
                            </a:schemeClr>
                          </a:solidFill>
                        </a:rPr>
                        <a:t> – you pl.)</a:t>
                      </a:r>
                      <a:endParaRPr lang="en-GB" sz="2000" dirty="0">
                        <a:solidFill>
                          <a:schemeClr val="accent1">
                            <a:lumMod val="50000"/>
                          </a:schemeClr>
                        </a:solidFill>
                      </a:endParaRPr>
                    </a:p>
                  </a:txBody>
                  <a:tcPr/>
                </a:tc>
                <a:extLst>
                  <a:ext uri="{0D108BD9-81ED-4DB2-BD59-A6C34878D82A}">
                    <a16:rowId xmlns:a16="http://schemas.microsoft.com/office/drawing/2014/main" val="4036948471"/>
                  </a:ext>
                </a:extLst>
              </a:tr>
              <a:tr h="577134">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577134">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577134">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577134">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r h="577134">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089370984"/>
                  </a:ext>
                </a:extLst>
              </a:tr>
              <a:tr h="577134">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577285090"/>
                  </a:ext>
                </a:extLst>
              </a:tr>
            </a:tbl>
          </a:graphicData>
        </a:graphic>
      </p:graphicFrame>
      <p:pic>
        <p:nvPicPr>
          <p:cNvPr id="11266" name="Picture 2" descr="Computer Notebook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3759" y="4483021"/>
            <a:ext cx="518999" cy="38405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omputer Notebook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4260" y="5074961"/>
            <a:ext cx="518999" cy="38405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omputer Notebook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5191" y="5074961"/>
            <a:ext cx="518999" cy="3840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ike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699" y="3925346"/>
            <a:ext cx="632435" cy="38789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anoe, Kayak, River, Sport, Rafting, River Raft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738" y="4518021"/>
            <a:ext cx="622396" cy="361768"/>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Book, Books, Library Books, Reading, Verb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0835" y="2721845"/>
            <a:ext cx="458162" cy="448812"/>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Radio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771" y="3319103"/>
            <a:ext cx="611364" cy="401462"/>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Bed 11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0787" y="5150429"/>
            <a:ext cx="542172" cy="305654"/>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Bed Green Clip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0787" y="5763849"/>
            <a:ext cx="542172" cy="30565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11"/>
          <a:stretch>
            <a:fillRect/>
          </a:stretch>
        </p:blipFill>
        <p:spPr>
          <a:xfrm>
            <a:off x="6603759" y="5638547"/>
            <a:ext cx="535285" cy="418248"/>
          </a:xfrm>
          <a:prstGeom prst="rect">
            <a:avLst/>
          </a:prstGeom>
        </p:spPr>
      </p:pic>
      <p:pic>
        <p:nvPicPr>
          <p:cNvPr id="11280" name="Picture 16" descr="Television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79469" y="3904795"/>
            <a:ext cx="459575" cy="41974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13"/>
          <a:stretch>
            <a:fillRect/>
          </a:stretch>
        </p:blipFill>
        <p:spPr>
          <a:xfrm>
            <a:off x="6394827" y="3322287"/>
            <a:ext cx="508798" cy="407828"/>
          </a:xfrm>
          <a:prstGeom prst="rect">
            <a:avLst/>
          </a:prstGeom>
        </p:spPr>
      </p:pic>
      <p:pic>
        <p:nvPicPr>
          <p:cNvPr id="11282" name="Picture 18" descr="Yellow T-shirt Clip Ar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27749" y="2748173"/>
            <a:ext cx="335509" cy="36623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descr="Bed Green Clip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5098" y="5638637"/>
            <a:ext cx="542172" cy="25947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Bed 11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4649" y="5003009"/>
            <a:ext cx="542172" cy="3056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Yellow T-shirt Clip Ar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55003" y="2750425"/>
            <a:ext cx="335509" cy="36623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13"/>
          <a:stretch>
            <a:fillRect/>
          </a:stretch>
        </p:blipFill>
        <p:spPr>
          <a:xfrm>
            <a:off x="6941355" y="3309749"/>
            <a:ext cx="508798" cy="407828"/>
          </a:xfrm>
          <a:prstGeom prst="rect">
            <a:avLst/>
          </a:prstGeom>
        </p:spPr>
      </p:pic>
      <p:pic>
        <p:nvPicPr>
          <p:cNvPr id="40" name="Picture 3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60948">
            <a:off x="2496334" y="2763706"/>
            <a:ext cx="346161" cy="360584"/>
          </a:xfrm>
          <a:prstGeom prst="rect">
            <a:avLst/>
          </a:prstGeom>
        </p:spPr>
      </p:pic>
      <p:pic>
        <p:nvPicPr>
          <p:cNvPr id="42" name="Picture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60948">
            <a:off x="2496334" y="3348262"/>
            <a:ext cx="346161" cy="360584"/>
          </a:xfrm>
          <a:prstGeom prst="rect">
            <a:avLst/>
          </a:prstGeom>
        </p:spPr>
      </p:pic>
      <p:pic>
        <p:nvPicPr>
          <p:cNvPr id="43" name="Picture 4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60948">
            <a:off x="4677041" y="3961380"/>
            <a:ext cx="346161" cy="360584"/>
          </a:xfrm>
          <a:prstGeom prst="rect">
            <a:avLst/>
          </a:prstGeom>
        </p:spPr>
      </p:pic>
      <p:pic>
        <p:nvPicPr>
          <p:cNvPr id="44" name="Picture 4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60948">
            <a:off x="2505573" y="4531546"/>
            <a:ext cx="346161" cy="360584"/>
          </a:xfrm>
          <a:prstGeom prst="rect">
            <a:avLst/>
          </a:prstGeom>
        </p:spPr>
      </p:pic>
      <p:pic>
        <p:nvPicPr>
          <p:cNvPr id="45" name="Picture 4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60948">
            <a:off x="2498854" y="5069777"/>
            <a:ext cx="346161" cy="360584"/>
          </a:xfrm>
          <a:prstGeom prst="rect">
            <a:avLst/>
          </a:prstGeom>
        </p:spPr>
      </p:pic>
      <p:pic>
        <p:nvPicPr>
          <p:cNvPr id="46" name="Picture 4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60948">
            <a:off x="4677041" y="5683197"/>
            <a:ext cx="346161" cy="360584"/>
          </a:xfrm>
          <a:prstGeom prst="rect">
            <a:avLst/>
          </a:prstGeom>
        </p:spPr>
      </p:pic>
      <p:pic>
        <p:nvPicPr>
          <p:cNvPr id="47" name="Picture 4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60948">
            <a:off x="10736717" y="2767720"/>
            <a:ext cx="346161" cy="360584"/>
          </a:xfrm>
          <a:prstGeom prst="rect">
            <a:avLst/>
          </a:prstGeom>
        </p:spPr>
      </p:pic>
      <p:pic>
        <p:nvPicPr>
          <p:cNvPr id="48" name="Picture 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60948">
            <a:off x="8547261" y="3331271"/>
            <a:ext cx="346161" cy="360584"/>
          </a:xfrm>
          <a:prstGeom prst="rect">
            <a:avLst/>
          </a:prstGeom>
        </p:spPr>
      </p:pic>
      <p:pic>
        <p:nvPicPr>
          <p:cNvPr id="49" name="Picture 4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60948">
            <a:off x="10736717" y="3926292"/>
            <a:ext cx="346161" cy="360584"/>
          </a:xfrm>
          <a:prstGeom prst="rect">
            <a:avLst/>
          </a:prstGeom>
        </p:spPr>
      </p:pic>
      <p:pic>
        <p:nvPicPr>
          <p:cNvPr id="50" name="Picture 4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60948">
            <a:off x="8547260" y="4527238"/>
            <a:ext cx="346161" cy="360584"/>
          </a:xfrm>
          <a:prstGeom prst="rect">
            <a:avLst/>
          </a:prstGeom>
        </p:spPr>
      </p:pic>
      <p:pic>
        <p:nvPicPr>
          <p:cNvPr id="51" name="Picture 5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60948">
            <a:off x="10736716" y="5087877"/>
            <a:ext cx="346161" cy="360584"/>
          </a:xfrm>
          <a:prstGeom prst="rect">
            <a:avLst/>
          </a:prstGeom>
        </p:spPr>
      </p:pic>
      <p:pic>
        <p:nvPicPr>
          <p:cNvPr id="52" name="Picture 5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60948">
            <a:off x="8547260" y="5674307"/>
            <a:ext cx="346161" cy="360584"/>
          </a:xfrm>
          <a:prstGeom prst="rect">
            <a:avLst/>
          </a:prstGeom>
        </p:spPr>
      </p:pic>
      <p:sp>
        <p:nvSpPr>
          <p:cNvPr id="37" name="Action Button: Forward or Next 36">
            <a:hlinkClick r:id="" action="ppaction://noaction" highlightClick="1">
              <a:snd r:embed="rId16" name="00116 with answers.wav"/>
            </a:hlinkClick>
          </p:cNvPr>
          <p:cNvSpPr/>
          <p:nvPr/>
        </p:nvSpPr>
        <p:spPr>
          <a:xfrm>
            <a:off x="9642764" y="268608"/>
            <a:ext cx="482139" cy="408048"/>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2435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2"/>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Century Gothic"/>
              <a:buNone/>
            </a:pPr>
            <a:r>
              <a:rPr lang="en-GB" sz="3200" b="1" dirty="0">
                <a:solidFill>
                  <a:schemeClr val="lt1"/>
                </a:solidFill>
              </a:rPr>
              <a:t>Nous </a:t>
            </a:r>
            <a:r>
              <a:rPr lang="en-GB" sz="3200" b="1" dirty="0" err="1">
                <a:solidFill>
                  <a:schemeClr val="lt1"/>
                </a:solidFill>
              </a:rPr>
              <a:t>ou</a:t>
            </a:r>
            <a:r>
              <a:rPr lang="en-GB" sz="3200" b="1" dirty="0">
                <a:solidFill>
                  <a:schemeClr val="lt1"/>
                </a:solidFill>
              </a:rPr>
              <a:t> </a:t>
            </a:r>
            <a:r>
              <a:rPr lang="en-GB" sz="3200" b="1" dirty="0" err="1">
                <a:solidFill>
                  <a:schemeClr val="lt1"/>
                </a:solidFill>
              </a:rPr>
              <a:t>vous</a:t>
            </a:r>
            <a:r>
              <a:rPr lang="en-GB" sz="3200" b="1" dirty="0">
                <a:solidFill>
                  <a:schemeClr val="lt1"/>
                </a:solidFill>
              </a:rPr>
              <a:t>?</a:t>
            </a:r>
            <a:endParaRPr sz="3200" b="1" dirty="0">
              <a:solidFill>
                <a:schemeClr val="lt1"/>
              </a:solidFill>
            </a:endParaRPr>
          </a:p>
        </p:txBody>
      </p:sp>
      <p:sp>
        <p:nvSpPr>
          <p:cNvPr id="147" name="Google Shape;147;p2"/>
          <p:cNvSpPr/>
          <p:nvPr/>
        </p:nvSpPr>
        <p:spPr>
          <a:xfrm>
            <a:off x="8910918" y="249869"/>
            <a:ext cx="2999003" cy="449007"/>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err="1">
                <a:solidFill>
                  <a:srgbClr val="FFFFFF"/>
                </a:solidFill>
                <a:latin typeface="Century Gothic"/>
                <a:ea typeface="Century Gothic"/>
                <a:cs typeface="Century Gothic"/>
                <a:sym typeface="Century Gothic"/>
              </a:rPr>
              <a:t>p</a:t>
            </a:r>
            <a:r>
              <a:rPr lang="en-GB" sz="1800" b="1" i="0" u="none" strike="noStrike" cap="none" dirty="0" err="1">
                <a:solidFill>
                  <a:srgbClr val="FFFFFF"/>
                </a:solidFill>
                <a:latin typeface="Century Gothic"/>
                <a:ea typeface="Century Gothic"/>
                <a:cs typeface="Century Gothic"/>
                <a:sym typeface="Century Gothic"/>
              </a:rPr>
              <a:t>arler</a:t>
            </a:r>
            <a:r>
              <a:rPr lang="en-GB" sz="1800" b="1" dirty="0">
                <a:solidFill>
                  <a:srgbClr val="FFFFFF"/>
                </a:solidFill>
                <a:latin typeface="Century Gothic"/>
                <a:ea typeface="Century Gothic"/>
                <a:cs typeface="Century Gothic"/>
                <a:sym typeface="Century Gothic"/>
              </a:rPr>
              <a:t> / </a:t>
            </a:r>
            <a:r>
              <a:rPr lang="en-GB" sz="1800" b="1" dirty="0" err="1">
                <a:solidFill>
                  <a:srgbClr val="FFFFFF"/>
                </a:solidFill>
                <a:latin typeface="Century Gothic"/>
                <a:ea typeface="Century Gothic"/>
                <a:cs typeface="Century Gothic"/>
                <a:sym typeface="Century Gothic"/>
              </a:rPr>
              <a:t>écouter</a:t>
            </a:r>
            <a:r>
              <a:rPr lang="en-GB" sz="1800" b="1" dirty="0">
                <a:solidFill>
                  <a:srgbClr val="FFFFFF"/>
                </a:solidFill>
                <a:latin typeface="Century Gothic"/>
                <a:ea typeface="Century Gothic"/>
                <a:cs typeface="Century Gothic"/>
                <a:sym typeface="Century Gothic"/>
              </a:rPr>
              <a:t> (1/2)</a:t>
            </a:r>
            <a:endParaRPr sz="1800" b="1" i="0" u="none" strike="noStrike" cap="none" dirty="0">
              <a:solidFill>
                <a:srgbClr val="FFFFFF"/>
              </a:solidFill>
              <a:latin typeface="Century Gothic"/>
              <a:ea typeface="Century Gothic"/>
              <a:cs typeface="Century Gothic"/>
              <a:sym typeface="Century Gothic"/>
            </a:endParaRPr>
          </a:p>
        </p:txBody>
      </p:sp>
      <p:sp>
        <p:nvSpPr>
          <p:cNvPr id="3" name="TextBox 2"/>
          <p:cNvSpPr txBox="1"/>
          <p:nvPr/>
        </p:nvSpPr>
        <p:spPr>
          <a:xfrm>
            <a:off x="542834" y="1355905"/>
            <a:ext cx="11122296" cy="415498"/>
          </a:xfrm>
          <a:prstGeom prst="rect">
            <a:avLst/>
          </a:prstGeom>
          <a:noFill/>
        </p:spPr>
        <p:txBody>
          <a:bodyPr wrap="square" rtlCol="0">
            <a:spAutoFit/>
          </a:bodyPr>
          <a:lstStyle/>
          <a:p>
            <a:r>
              <a:rPr lang="en-GB" sz="2100" dirty="0">
                <a:solidFill>
                  <a:schemeClr val="accent1">
                    <a:lumMod val="50000"/>
                  </a:schemeClr>
                </a:solidFill>
                <a:latin typeface="Century Gothic" panose="020B0502020202020204" pitchFamily="34" charset="0"/>
              </a:rPr>
              <a:t>Who has what? </a:t>
            </a:r>
            <a:r>
              <a:rPr lang="en-GB" sz="2100" dirty="0" err="1">
                <a:solidFill>
                  <a:schemeClr val="accent1">
                    <a:lumMod val="50000"/>
                  </a:schemeClr>
                </a:solidFill>
                <a:latin typeface="Century Gothic" panose="020B0502020202020204" pitchFamily="34" charset="0"/>
              </a:rPr>
              <a:t>Étudiant</a:t>
            </a:r>
            <a:r>
              <a:rPr lang="en-GB" sz="2100" dirty="0">
                <a:solidFill>
                  <a:schemeClr val="accent1">
                    <a:lumMod val="50000"/>
                  </a:schemeClr>
                </a:solidFill>
                <a:latin typeface="Century Gothic" panose="020B0502020202020204" pitchFamily="34" charset="0"/>
              </a:rPr>
              <a:t>(e) </a:t>
            </a:r>
            <a:r>
              <a:rPr lang="en-GB" sz="2100" b="1" dirty="0">
                <a:solidFill>
                  <a:schemeClr val="accent1">
                    <a:lumMod val="50000"/>
                  </a:schemeClr>
                </a:solidFill>
                <a:latin typeface="Century Gothic" panose="020B0502020202020204" pitchFamily="34" charset="0"/>
              </a:rPr>
              <a:t>A</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parle</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Étudiant</a:t>
            </a:r>
            <a:r>
              <a:rPr lang="en-GB" sz="2100" dirty="0">
                <a:solidFill>
                  <a:schemeClr val="accent1">
                    <a:lumMod val="50000"/>
                  </a:schemeClr>
                </a:solidFill>
                <a:latin typeface="Century Gothic" panose="020B0502020202020204" pitchFamily="34" charset="0"/>
              </a:rPr>
              <a:t>(e) </a:t>
            </a:r>
            <a:r>
              <a:rPr lang="en-GB" sz="2100" b="1" dirty="0">
                <a:solidFill>
                  <a:schemeClr val="accent1">
                    <a:lumMod val="50000"/>
                  </a:schemeClr>
                </a:solidFill>
                <a:latin typeface="Century Gothic" panose="020B0502020202020204" pitchFamily="34" charset="0"/>
              </a:rPr>
              <a:t>B </a:t>
            </a:r>
            <a:r>
              <a:rPr lang="en-GB" sz="2100" dirty="0" err="1">
                <a:solidFill>
                  <a:schemeClr val="accent1">
                    <a:lumMod val="50000"/>
                  </a:schemeClr>
                </a:solidFill>
                <a:latin typeface="Century Gothic" panose="020B0502020202020204" pitchFamily="34" charset="0"/>
              </a:rPr>
              <a:t>écoute</a:t>
            </a:r>
            <a:r>
              <a:rPr lang="en-GB" sz="2100" dirty="0">
                <a:solidFill>
                  <a:schemeClr val="accent1">
                    <a:lumMod val="50000"/>
                  </a:schemeClr>
                </a:solidFill>
                <a:latin typeface="Century Gothic" panose="020B0502020202020204" pitchFamily="34" charset="0"/>
              </a:rPr>
              <a:t> et </a:t>
            </a:r>
            <a:r>
              <a:rPr lang="en-GB" sz="2100" dirty="0" err="1">
                <a:solidFill>
                  <a:schemeClr val="accent1">
                    <a:lumMod val="50000"/>
                  </a:schemeClr>
                </a:solidFill>
                <a:latin typeface="Century Gothic" panose="020B0502020202020204" pitchFamily="34" charset="0"/>
              </a:rPr>
              <a:t>écrit</a:t>
            </a:r>
            <a:r>
              <a:rPr lang="en-GB" sz="2100" dirty="0">
                <a:solidFill>
                  <a:schemeClr val="accent1">
                    <a:lumMod val="50000"/>
                  </a:schemeClr>
                </a:solidFill>
                <a:latin typeface="Century Gothic" panose="020B0502020202020204" pitchFamily="34" charset="0"/>
              </a:rPr>
              <a:t> ‘nous’ </a:t>
            </a:r>
            <a:r>
              <a:rPr lang="en-GB" sz="2100" dirty="0" err="1">
                <a:solidFill>
                  <a:schemeClr val="accent1">
                    <a:lumMod val="50000"/>
                  </a:schemeClr>
                </a:solidFill>
                <a:latin typeface="Century Gothic" panose="020B0502020202020204" pitchFamily="34" charset="0"/>
              </a:rPr>
              <a:t>ou</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a:t>
            </a:r>
          </a:p>
        </p:txBody>
      </p:sp>
      <p:graphicFrame>
        <p:nvGraphicFramePr>
          <p:cNvPr id="2" name="Table 1"/>
          <p:cNvGraphicFramePr>
            <a:graphicFrameLocks noGrp="1"/>
          </p:cNvGraphicFramePr>
          <p:nvPr>
            <p:extLst>
              <p:ext uri="{D42A27DB-BD31-4B8C-83A1-F6EECF244321}">
                <p14:modId xmlns:p14="http://schemas.microsoft.com/office/powerpoint/2010/main" val="3522150327"/>
              </p:ext>
            </p:extLst>
          </p:nvPr>
        </p:nvGraphicFramePr>
        <p:xfrm>
          <a:off x="542834" y="2169641"/>
          <a:ext cx="11122296" cy="3800084"/>
        </p:xfrm>
        <a:graphic>
          <a:graphicData uri="http://schemas.openxmlformats.org/drawingml/2006/table">
            <a:tbl>
              <a:tblPr firstRow="1" bandRow="1">
                <a:tableStyleId>{7436B53B-AF2B-4ED9-AE7D-DA19A883150E}</a:tableStyleId>
              </a:tblPr>
              <a:tblGrid>
                <a:gridCol w="3707432">
                  <a:extLst>
                    <a:ext uri="{9D8B030D-6E8A-4147-A177-3AD203B41FA5}">
                      <a16:colId xmlns:a16="http://schemas.microsoft.com/office/drawing/2014/main" val="1554379549"/>
                    </a:ext>
                  </a:extLst>
                </a:gridCol>
                <a:gridCol w="3707432">
                  <a:extLst>
                    <a:ext uri="{9D8B030D-6E8A-4147-A177-3AD203B41FA5}">
                      <a16:colId xmlns:a16="http://schemas.microsoft.com/office/drawing/2014/main" val="2129211314"/>
                    </a:ext>
                  </a:extLst>
                </a:gridCol>
                <a:gridCol w="3707432">
                  <a:extLst>
                    <a:ext uri="{9D8B030D-6E8A-4147-A177-3AD203B41FA5}">
                      <a16:colId xmlns:a16="http://schemas.microsoft.com/office/drawing/2014/main" val="2983072248"/>
                    </a:ext>
                  </a:extLst>
                </a:gridCol>
              </a:tblGrid>
              <a:tr h="1900042">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3920954866"/>
                  </a:ext>
                </a:extLst>
              </a:tr>
              <a:tr h="1900042">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234402091"/>
                  </a:ext>
                </a:extLst>
              </a:tr>
            </a:tbl>
          </a:graphicData>
        </a:graphic>
      </p:graphicFrame>
      <p:pic>
        <p:nvPicPr>
          <p:cNvPr id="14" name="Picture 16" descr="Televisio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5799" y="2432245"/>
            <a:ext cx="996897" cy="9105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7925" y="3631475"/>
            <a:ext cx="3608209" cy="415498"/>
          </a:xfrm>
          <a:prstGeom prst="rect">
            <a:avLst/>
          </a:prstGeom>
          <a:solidFill>
            <a:schemeClr val="bg1"/>
          </a:solidFill>
        </p:spPr>
        <p:txBody>
          <a:bodyPr wrap="square" lIns="0" rIns="0" rtlCol="0">
            <a:spAutoFit/>
          </a:bodyPr>
          <a:lstStyle/>
          <a:p>
            <a:r>
              <a:rPr lang="en-GB" sz="2100" dirty="0">
                <a:solidFill>
                  <a:schemeClr val="accent1">
                    <a:lumMod val="50000"/>
                  </a:schemeClr>
                </a:solidFill>
                <a:latin typeface="Century Gothic" panose="020B0502020202020204" pitchFamily="34" charset="0"/>
              </a:rPr>
              <a:t>nous (we)        </a:t>
            </a:r>
            <a:r>
              <a:rPr lang="en-GB" sz="2100"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pic>
        <p:nvPicPr>
          <p:cNvPr id="18" name="Picture 6" descr="Phone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2518" y="2464042"/>
            <a:ext cx="922964" cy="9419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Phone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3389" y="2464428"/>
            <a:ext cx="922964" cy="9419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Book, Books, Library Books, Reading, Verb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06789" y="4419085"/>
            <a:ext cx="1059083" cy="103747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Automobile, Car, Red, French, Old, Vehic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4174" y="4381876"/>
            <a:ext cx="2332575" cy="116628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8"/>
          <a:stretch>
            <a:fillRect/>
          </a:stretch>
        </p:blipFill>
        <p:spPr>
          <a:xfrm>
            <a:off x="1684640" y="4337107"/>
            <a:ext cx="1319213" cy="1201426"/>
          </a:xfrm>
          <a:prstGeom prst="rect">
            <a:avLst/>
          </a:prstGeom>
        </p:spPr>
      </p:pic>
      <p:pic>
        <p:nvPicPr>
          <p:cNvPr id="27" name="Picture 8" descr="Radio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55727" y="2526182"/>
            <a:ext cx="1100448" cy="72262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Radio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26453" y="2526181"/>
            <a:ext cx="1100448" cy="722627"/>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592623" y="3643525"/>
            <a:ext cx="3608209" cy="415498"/>
          </a:xfrm>
          <a:prstGeom prst="rect">
            <a:avLst/>
          </a:prstGeom>
          <a:solidFill>
            <a:schemeClr val="bg1"/>
          </a:solidFill>
        </p:spPr>
        <p:txBody>
          <a:bodyPr wrap="square" lIns="0" rIns="0" rtlCol="0">
            <a:spAutoFit/>
          </a:bodyPr>
          <a:lstStyle/>
          <a:p>
            <a:r>
              <a:rPr lang="en-GB" sz="2100" b="1" dirty="0">
                <a:solidFill>
                  <a:schemeClr val="accent1">
                    <a:lumMod val="50000"/>
                  </a:schemeClr>
                </a:solidFill>
                <a:latin typeface="Century Gothic" panose="020B0502020202020204" pitchFamily="34" charset="0"/>
              </a:rPr>
              <a:t>nous</a:t>
            </a:r>
            <a:r>
              <a:rPr lang="en-GB" sz="2100" dirty="0">
                <a:solidFill>
                  <a:schemeClr val="accent1">
                    <a:lumMod val="50000"/>
                  </a:schemeClr>
                </a:solidFill>
                <a:latin typeface="Century Gothic" panose="020B0502020202020204" pitchFamily="34" charset="0"/>
              </a:rPr>
              <a:t> (we)        </a:t>
            </a:r>
            <a:r>
              <a:rPr lang="en-GB" sz="2100"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sp>
        <p:nvSpPr>
          <p:cNvPr id="42" name="TextBox 41"/>
          <p:cNvSpPr txBox="1"/>
          <p:nvPr/>
        </p:nvSpPr>
        <p:spPr>
          <a:xfrm>
            <a:off x="4325217" y="3631475"/>
            <a:ext cx="3608209" cy="415498"/>
          </a:xfrm>
          <a:prstGeom prst="rect">
            <a:avLst/>
          </a:prstGeom>
          <a:solidFill>
            <a:schemeClr val="bg1"/>
          </a:solidFill>
        </p:spPr>
        <p:txBody>
          <a:bodyPr wrap="square" lIns="0" rIns="0" rtlCol="0">
            <a:spAutoFit/>
          </a:bodyPr>
          <a:lstStyle/>
          <a:p>
            <a:r>
              <a:rPr lang="en-GB" sz="2100" dirty="0">
                <a:solidFill>
                  <a:schemeClr val="accent1">
                    <a:lumMod val="50000"/>
                  </a:schemeClr>
                </a:solidFill>
                <a:latin typeface="Century Gothic" panose="020B0502020202020204" pitchFamily="34" charset="0"/>
              </a:rPr>
              <a:t>nous (we)        </a:t>
            </a:r>
            <a:r>
              <a:rPr lang="en-GB" sz="2100"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sp>
        <p:nvSpPr>
          <p:cNvPr id="43" name="TextBox 42"/>
          <p:cNvSpPr txBox="1"/>
          <p:nvPr/>
        </p:nvSpPr>
        <p:spPr>
          <a:xfrm>
            <a:off x="8007530" y="3626197"/>
            <a:ext cx="3608209" cy="415498"/>
          </a:xfrm>
          <a:prstGeom prst="rect">
            <a:avLst/>
          </a:prstGeom>
          <a:solidFill>
            <a:schemeClr val="bg1"/>
          </a:solidFill>
        </p:spPr>
        <p:txBody>
          <a:bodyPr wrap="square" lIns="0" rIns="0" rtlCol="0">
            <a:spAutoFit/>
          </a:bodyPr>
          <a:lstStyle/>
          <a:p>
            <a:r>
              <a:rPr lang="en-GB" sz="2100" dirty="0">
                <a:solidFill>
                  <a:schemeClr val="accent1">
                    <a:lumMod val="50000"/>
                  </a:schemeClr>
                </a:solidFill>
                <a:latin typeface="Century Gothic" panose="020B0502020202020204" pitchFamily="34" charset="0"/>
              </a:rPr>
              <a:t>nous (we)        </a:t>
            </a:r>
            <a:r>
              <a:rPr lang="en-GB" sz="2100"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sp>
        <p:nvSpPr>
          <p:cNvPr id="44" name="TextBox 43"/>
          <p:cNvSpPr txBox="1"/>
          <p:nvPr/>
        </p:nvSpPr>
        <p:spPr>
          <a:xfrm>
            <a:off x="617924" y="5530390"/>
            <a:ext cx="3608209" cy="415498"/>
          </a:xfrm>
          <a:prstGeom prst="rect">
            <a:avLst/>
          </a:prstGeom>
          <a:solidFill>
            <a:schemeClr val="bg1"/>
          </a:solidFill>
        </p:spPr>
        <p:txBody>
          <a:bodyPr wrap="square" lIns="0" rIns="0" rtlCol="0">
            <a:spAutoFit/>
          </a:bodyPr>
          <a:lstStyle/>
          <a:p>
            <a:r>
              <a:rPr lang="en-GB" sz="2100" dirty="0">
                <a:solidFill>
                  <a:schemeClr val="accent1">
                    <a:lumMod val="50000"/>
                  </a:schemeClr>
                </a:solidFill>
                <a:latin typeface="Century Gothic" panose="020B0502020202020204" pitchFamily="34" charset="0"/>
              </a:rPr>
              <a:t>nous (we)        </a:t>
            </a:r>
            <a:r>
              <a:rPr lang="en-GB" sz="2100"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sp>
        <p:nvSpPr>
          <p:cNvPr id="45" name="TextBox 44"/>
          <p:cNvSpPr txBox="1"/>
          <p:nvPr/>
        </p:nvSpPr>
        <p:spPr>
          <a:xfrm>
            <a:off x="4299877" y="5534653"/>
            <a:ext cx="3608209" cy="415498"/>
          </a:xfrm>
          <a:prstGeom prst="rect">
            <a:avLst/>
          </a:prstGeom>
          <a:solidFill>
            <a:schemeClr val="bg1"/>
          </a:solidFill>
        </p:spPr>
        <p:txBody>
          <a:bodyPr wrap="square" lIns="0" rIns="0" rtlCol="0">
            <a:spAutoFit/>
          </a:bodyPr>
          <a:lstStyle/>
          <a:p>
            <a:r>
              <a:rPr lang="en-GB" sz="2100" dirty="0">
                <a:solidFill>
                  <a:schemeClr val="accent1">
                    <a:lumMod val="50000"/>
                  </a:schemeClr>
                </a:solidFill>
                <a:latin typeface="Century Gothic" panose="020B0502020202020204" pitchFamily="34" charset="0"/>
              </a:rPr>
              <a:t>nous (we)        </a:t>
            </a:r>
            <a:r>
              <a:rPr lang="en-GB" sz="2100"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sp>
        <p:nvSpPr>
          <p:cNvPr id="46" name="TextBox 45"/>
          <p:cNvSpPr txBox="1"/>
          <p:nvPr/>
        </p:nvSpPr>
        <p:spPr>
          <a:xfrm>
            <a:off x="8032225" y="5548164"/>
            <a:ext cx="3608209" cy="415498"/>
          </a:xfrm>
          <a:prstGeom prst="rect">
            <a:avLst/>
          </a:prstGeom>
          <a:solidFill>
            <a:schemeClr val="bg1"/>
          </a:solidFill>
        </p:spPr>
        <p:txBody>
          <a:bodyPr wrap="square" lIns="0" rIns="0" rtlCol="0">
            <a:spAutoFit/>
          </a:bodyPr>
          <a:lstStyle/>
          <a:p>
            <a:r>
              <a:rPr lang="en-GB" sz="2100" dirty="0">
                <a:solidFill>
                  <a:schemeClr val="accent1">
                    <a:lumMod val="50000"/>
                  </a:schemeClr>
                </a:solidFill>
                <a:latin typeface="Century Gothic" panose="020B0502020202020204" pitchFamily="34" charset="0"/>
              </a:rPr>
              <a:t>nous (we)        </a:t>
            </a:r>
            <a:r>
              <a:rPr lang="en-GB" sz="2100"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sp>
        <p:nvSpPr>
          <p:cNvPr id="48" name="TextBox 47"/>
          <p:cNvSpPr txBox="1"/>
          <p:nvPr/>
        </p:nvSpPr>
        <p:spPr>
          <a:xfrm>
            <a:off x="4299915" y="3647769"/>
            <a:ext cx="3608209" cy="415498"/>
          </a:xfrm>
          <a:prstGeom prst="rect">
            <a:avLst/>
          </a:prstGeom>
          <a:solidFill>
            <a:schemeClr val="bg1"/>
          </a:solidFill>
        </p:spPr>
        <p:txBody>
          <a:bodyPr wrap="square" lIns="0" rIns="0" rtlCol="0">
            <a:spAutoFit/>
          </a:bodyPr>
          <a:lstStyle/>
          <a:p>
            <a:r>
              <a:rPr lang="en-GB" sz="2100" b="1" dirty="0">
                <a:solidFill>
                  <a:schemeClr val="accent1">
                    <a:lumMod val="50000"/>
                  </a:schemeClr>
                </a:solidFill>
                <a:latin typeface="Century Gothic" panose="020B0502020202020204" pitchFamily="34" charset="0"/>
              </a:rPr>
              <a:t>nous</a:t>
            </a:r>
            <a:r>
              <a:rPr lang="en-GB" sz="2100" dirty="0">
                <a:solidFill>
                  <a:schemeClr val="accent1">
                    <a:lumMod val="50000"/>
                  </a:schemeClr>
                </a:solidFill>
                <a:latin typeface="Century Gothic" panose="020B0502020202020204" pitchFamily="34" charset="0"/>
              </a:rPr>
              <a:t> (we)        </a:t>
            </a:r>
            <a:r>
              <a:rPr lang="en-GB" sz="2100"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sp>
        <p:nvSpPr>
          <p:cNvPr id="49" name="TextBox 48"/>
          <p:cNvSpPr txBox="1"/>
          <p:nvPr/>
        </p:nvSpPr>
        <p:spPr>
          <a:xfrm>
            <a:off x="8007207" y="3639281"/>
            <a:ext cx="3608209" cy="415498"/>
          </a:xfrm>
          <a:prstGeom prst="rect">
            <a:avLst/>
          </a:prstGeom>
          <a:solidFill>
            <a:schemeClr val="bg1"/>
          </a:solidFill>
        </p:spPr>
        <p:txBody>
          <a:bodyPr wrap="square" lIns="0" rIns="0" rtlCol="0">
            <a:spAutoFit/>
          </a:bodyPr>
          <a:lstStyle/>
          <a:p>
            <a:r>
              <a:rPr lang="en-GB" sz="2100" dirty="0">
                <a:solidFill>
                  <a:schemeClr val="accent1">
                    <a:lumMod val="50000"/>
                  </a:schemeClr>
                </a:solidFill>
                <a:latin typeface="Century Gothic" panose="020B0502020202020204" pitchFamily="34" charset="0"/>
              </a:rPr>
              <a:t>nous (we)        </a:t>
            </a:r>
            <a:r>
              <a:rPr lang="en-GB" sz="2100" b="1"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sp>
        <p:nvSpPr>
          <p:cNvPr id="50" name="TextBox 49"/>
          <p:cNvSpPr txBox="1"/>
          <p:nvPr/>
        </p:nvSpPr>
        <p:spPr>
          <a:xfrm>
            <a:off x="592623" y="5527571"/>
            <a:ext cx="3608209" cy="415498"/>
          </a:xfrm>
          <a:prstGeom prst="rect">
            <a:avLst/>
          </a:prstGeom>
          <a:solidFill>
            <a:schemeClr val="bg1"/>
          </a:solidFill>
        </p:spPr>
        <p:txBody>
          <a:bodyPr wrap="square" lIns="0" rIns="0" rtlCol="0">
            <a:spAutoFit/>
          </a:bodyPr>
          <a:lstStyle/>
          <a:p>
            <a:r>
              <a:rPr lang="en-GB" sz="2100" b="1" dirty="0">
                <a:solidFill>
                  <a:schemeClr val="accent1">
                    <a:lumMod val="50000"/>
                  </a:schemeClr>
                </a:solidFill>
                <a:latin typeface="Century Gothic" panose="020B0502020202020204" pitchFamily="34" charset="0"/>
              </a:rPr>
              <a:t>nous</a:t>
            </a:r>
            <a:r>
              <a:rPr lang="en-GB" sz="2100" dirty="0">
                <a:solidFill>
                  <a:schemeClr val="accent1">
                    <a:lumMod val="50000"/>
                  </a:schemeClr>
                </a:solidFill>
                <a:latin typeface="Century Gothic" panose="020B0502020202020204" pitchFamily="34" charset="0"/>
              </a:rPr>
              <a:t> (we)        </a:t>
            </a:r>
            <a:r>
              <a:rPr lang="en-GB" sz="2100"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sp>
        <p:nvSpPr>
          <p:cNvPr id="51" name="TextBox 50"/>
          <p:cNvSpPr txBox="1"/>
          <p:nvPr/>
        </p:nvSpPr>
        <p:spPr>
          <a:xfrm>
            <a:off x="4299915" y="5523517"/>
            <a:ext cx="3608209" cy="415498"/>
          </a:xfrm>
          <a:prstGeom prst="rect">
            <a:avLst/>
          </a:prstGeom>
          <a:solidFill>
            <a:schemeClr val="bg1"/>
          </a:solidFill>
        </p:spPr>
        <p:txBody>
          <a:bodyPr wrap="square" lIns="0" rIns="0" rtlCol="0">
            <a:spAutoFit/>
          </a:bodyPr>
          <a:lstStyle/>
          <a:p>
            <a:r>
              <a:rPr lang="en-GB" sz="2100" dirty="0">
                <a:solidFill>
                  <a:schemeClr val="accent1">
                    <a:lumMod val="50000"/>
                  </a:schemeClr>
                </a:solidFill>
                <a:latin typeface="Century Gothic" panose="020B0502020202020204" pitchFamily="34" charset="0"/>
              </a:rPr>
              <a:t>nous (we)        </a:t>
            </a:r>
            <a:r>
              <a:rPr lang="en-GB" sz="2100" b="1"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sp>
        <p:nvSpPr>
          <p:cNvPr id="52" name="TextBox 51"/>
          <p:cNvSpPr txBox="1"/>
          <p:nvPr/>
        </p:nvSpPr>
        <p:spPr>
          <a:xfrm>
            <a:off x="8007207" y="5525544"/>
            <a:ext cx="3608209" cy="415498"/>
          </a:xfrm>
          <a:prstGeom prst="rect">
            <a:avLst/>
          </a:prstGeom>
          <a:solidFill>
            <a:schemeClr val="bg1"/>
          </a:solidFill>
        </p:spPr>
        <p:txBody>
          <a:bodyPr wrap="square" lIns="0" rIns="0" rtlCol="0">
            <a:spAutoFit/>
          </a:bodyPr>
          <a:lstStyle/>
          <a:p>
            <a:r>
              <a:rPr lang="en-GB" sz="2100" b="1" dirty="0">
                <a:solidFill>
                  <a:schemeClr val="accent1">
                    <a:lumMod val="50000"/>
                  </a:schemeClr>
                </a:solidFill>
                <a:latin typeface="Century Gothic" panose="020B0502020202020204" pitchFamily="34" charset="0"/>
              </a:rPr>
              <a:t>nous</a:t>
            </a:r>
            <a:r>
              <a:rPr lang="en-GB" sz="2100" dirty="0">
                <a:solidFill>
                  <a:schemeClr val="accent1">
                    <a:lumMod val="50000"/>
                  </a:schemeClr>
                </a:solidFill>
                <a:latin typeface="Century Gothic" panose="020B0502020202020204" pitchFamily="34" charset="0"/>
              </a:rPr>
              <a:t> (we)        </a:t>
            </a:r>
            <a:r>
              <a:rPr lang="en-GB" sz="2100"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spTree>
    <p:extLst>
      <p:ext uri="{BB962C8B-B14F-4D97-AF65-F5344CB8AC3E}">
        <p14:creationId xmlns:p14="http://schemas.microsoft.com/office/powerpoint/2010/main" val="120290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0" grpId="0" animBg="1"/>
      <p:bldP spid="51" grpId="0" animBg="1"/>
      <p:bldP spid="5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2"/>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Century Gothic"/>
              <a:buNone/>
            </a:pPr>
            <a:r>
              <a:rPr lang="en-GB" sz="3200" b="1" dirty="0">
                <a:solidFill>
                  <a:schemeClr val="lt1"/>
                </a:solidFill>
              </a:rPr>
              <a:t>Nous </a:t>
            </a:r>
            <a:r>
              <a:rPr lang="en-GB" sz="3200" b="1" dirty="0" err="1">
                <a:solidFill>
                  <a:schemeClr val="lt1"/>
                </a:solidFill>
              </a:rPr>
              <a:t>ou</a:t>
            </a:r>
            <a:r>
              <a:rPr lang="en-GB" sz="3200" b="1" dirty="0">
                <a:solidFill>
                  <a:schemeClr val="lt1"/>
                </a:solidFill>
              </a:rPr>
              <a:t> </a:t>
            </a:r>
            <a:r>
              <a:rPr lang="en-GB" sz="3200" b="1" dirty="0" err="1">
                <a:solidFill>
                  <a:schemeClr val="lt1"/>
                </a:solidFill>
              </a:rPr>
              <a:t>vous</a:t>
            </a:r>
            <a:r>
              <a:rPr lang="en-GB" sz="3200" b="1" dirty="0">
                <a:solidFill>
                  <a:schemeClr val="lt1"/>
                </a:solidFill>
              </a:rPr>
              <a:t>?</a:t>
            </a:r>
            <a:endParaRPr sz="3200" b="1" dirty="0">
              <a:solidFill>
                <a:schemeClr val="lt1"/>
              </a:solidFill>
            </a:endParaRPr>
          </a:p>
        </p:txBody>
      </p:sp>
      <p:graphicFrame>
        <p:nvGraphicFramePr>
          <p:cNvPr id="2" name="Table 1"/>
          <p:cNvGraphicFramePr>
            <a:graphicFrameLocks noGrp="1"/>
          </p:cNvGraphicFramePr>
          <p:nvPr/>
        </p:nvGraphicFramePr>
        <p:xfrm>
          <a:off x="542834" y="2169641"/>
          <a:ext cx="11122296" cy="3800084"/>
        </p:xfrm>
        <a:graphic>
          <a:graphicData uri="http://schemas.openxmlformats.org/drawingml/2006/table">
            <a:tbl>
              <a:tblPr firstRow="1" bandRow="1">
                <a:tableStyleId>{7436B53B-AF2B-4ED9-AE7D-DA19A883150E}</a:tableStyleId>
              </a:tblPr>
              <a:tblGrid>
                <a:gridCol w="3707432">
                  <a:extLst>
                    <a:ext uri="{9D8B030D-6E8A-4147-A177-3AD203B41FA5}">
                      <a16:colId xmlns:a16="http://schemas.microsoft.com/office/drawing/2014/main" val="1554379549"/>
                    </a:ext>
                  </a:extLst>
                </a:gridCol>
                <a:gridCol w="3707432">
                  <a:extLst>
                    <a:ext uri="{9D8B030D-6E8A-4147-A177-3AD203B41FA5}">
                      <a16:colId xmlns:a16="http://schemas.microsoft.com/office/drawing/2014/main" val="2129211314"/>
                    </a:ext>
                  </a:extLst>
                </a:gridCol>
                <a:gridCol w="3707432">
                  <a:extLst>
                    <a:ext uri="{9D8B030D-6E8A-4147-A177-3AD203B41FA5}">
                      <a16:colId xmlns:a16="http://schemas.microsoft.com/office/drawing/2014/main" val="2983072248"/>
                    </a:ext>
                  </a:extLst>
                </a:gridCol>
              </a:tblGrid>
              <a:tr h="1900042">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3920954866"/>
                  </a:ext>
                </a:extLst>
              </a:tr>
              <a:tr h="1900042">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234402091"/>
                  </a:ext>
                </a:extLst>
              </a:tr>
            </a:tbl>
          </a:graphicData>
        </a:graphic>
      </p:graphicFrame>
      <p:sp>
        <p:nvSpPr>
          <p:cNvPr id="3" name="TextBox 2"/>
          <p:cNvSpPr txBox="1"/>
          <p:nvPr/>
        </p:nvSpPr>
        <p:spPr>
          <a:xfrm>
            <a:off x="542834" y="1355905"/>
            <a:ext cx="11122296" cy="415498"/>
          </a:xfrm>
          <a:prstGeom prst="rect">
            <a:avLst/>
          </a:prstGeom>
          <a:noFill/>
        </p:spPr>
        <p:txBody>
          <a:bodyPr wrap="square" rtlCol="0">
            <a:spAutoFit/>
          </a:bodyPr>
          <a:lstStyle/>
          <a:p>
            <a:r>
              <a:rPr lang="en-GB" sz="2100" dirty="0">
                <a:solidFill>
                  <a:schemeClr val="accent1">
                    <a:lumMod val="50000"/>
                  </a:schemeClr>
                </a:solidFill>
                <a:latin typeface="Century Gothic" panose="020B0502020202020204" pitchFamily="34" charset="0"/>
              </a:rPr>
              <a:t>Who has what? </a:t>
            </a:r>
            <a:r>
              <a:rPr lang="en-GB" sz="2100" dirty="0" err="1">
                <a:solidFill>
                  <a:schemeClr val="accent1">
                    <a:lumMod val="50000"/>
                  </a:schemeClr>
                </a:solidFill>
                <a:latin typeface="Century Gothic" panose="020B0502020202020204" pitchFamily="34" charset="0"/>
              </a:rPr>
              <a:t>Étudiant</a:t>
            </a:r>
            <a:r>
              <a:rPr lang="en-GB" sz="2100" dirty="0">
                <a:solidFill>
                  <a:schemeClr val="accent1">
                    <a:lumMod val="50000"/>
                  </a:schemeClr>
                </a:solidFill>
                <a:latin typeface="Century Gothic" panose="020B0502020202020204" pitchFamily="34" charset="0"/>
              </a:rPr>
              <a:t>(e) </a:t>
            </a:r>
            <a:r>
              <a:rPr lang="en-GB" sz="2100" b="1" dirty="0">
                <a:solidFill>
                  <a:schemeClr val="accent1">
                    <a:lumMod val="50000"/>
                  </a:schemeClr>
                </a:solidFill>
                <a:latin typeface="Century Gothic" panose="020B0502020202020204" pitchFamily="34" charset="0"/>
              </a:rPr>
              <a:t>B</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parle</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Étudiant</a:t>
            </a:r>
            <a:r>
              <a:rPr lang="en-GB" sz="2100" dirty="0">
                <a:solidFill>
                  <a:schemeClr val="accent1">
                    <a:lumMod val="50000"/>
                  </a:schemeClr>
                </a:solidFill>
                <a:latin typeface="Century Gothic" panose="020B0502020202020204" pitchFamily="34" charset="0"/>
              </a:rPr>
              <a:t>(e) </a:t>
            </a:r>
            <a:r>
              <a:rPr lang="en-GB" sz="2100" b="1" dirty="0">
                <a:solidFill>
                  <a:schemeClr val="accent1">
                    <a:lumMod val="50000"/>
                  </a:schemeClr>
                </a:solidFill>
                <a:latin typeface="Century Gothic" panose="020B0502020202020204" pitchFamily="34" charset="0"/>
              </a:rPr>
              <a:t>A </a:t>
            </a:r>
            <a:r>
              <a:rPr lang="en-GB" sz="2100" dirty="0" err="1">
                <a:solidFill>
                  <a:schemeClr val="accent1">
                    <a:lumMod val="50000"/>
                  </a:schemeClr>
                </a:solidFill>
                <a:latin typeface="Century Gothic" panose="020B0502020202020204" pitchFamily="34" charset="0"/>
              </a:rPr>
              <a:t>écoute</a:t>
            </a:r>
            <a:r>
              <a:rPr lang="en-GB" sz="2100" dirty="0">
                <a:solidFill>
                  <a:schemeClr val="accent1">
                    <a:lumMod val="50000"/>
                  </a:schemeClr>
                </a:solidFill>
                <a:latin typeface="Century Gothic" panose="020B0502020202020204" pitchFamily="34" charset="0"/>
              </a:rPr>
              <a:t> et </a:t>
            </a:r>
            <a:r>
              <a:rPr lang="en-GB" sz="2100" dirty="0" err="1">
                <a:solidFill>
                  <a:schemeClr val="accent1">
                    <a:lumMod val="50000"/>
                  </a:schemeClr>
                </a:solidFill>
                <a:latin typeface="Century Gothic" panose="020B0502020202020204" pitchFamily="34" charset="0"/>
              </a:rPr>
              <a:t>écrit</a:t>
            </a:r>
            <a:r>
              <a:rPr lang="en-GB" sz="2100" dirty="0">
                <a:solidFill>
                  <a:schemeClr val="accent1">
                    <a:lumMod val="50000"/>
                  </a:schemeClr>
                </a:solidFill>
                <a:latin typeface="Century Gothic" panose="020B0502020202020204" pitchFamily="34" charset="0"/>
              </a:rPr>
              <a:t> ‘nous’ </a:t>
            </a:r>
            <a:r>
              <a:rPr lang="en-GB" sz="2100" dirty="0" err="1">
                <a:solidFill>
                  <a:schemeClr val="accent1">
                    <a:lumMod val="50000"/>
                  </a:schemeClr>
                </a:solidFill>
                <a:latin typeface="Century Gothic" panose="020B0502020202020204" pitchFamily="34" charset="0"/>
              </a:rPr>
              <a:t>ou</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a:t>
            </a:r>
          </a:p>
        </p:txBody>
      </p:sp>
      <p:sp>
        <p:nvSpPr>
          <p:cNvPr id="4" name="TextBox 3"/>
          <p:cNvSpPr txBox="1"/>
          <p:nvPr/>
        </p:nvSpPr>
        <p:spPr>
          <a:xfrm>
            <a:off x="617925" y="3631475"/>
            <a:ext cx="3608209" cy="415498"/>
          </a:xfrm>
          <a:prstGeom prst="rect">
            <a:avLst/>
          </a:prstGeom>
          <a:solidFill>
            <a:schemeClr val="bg1"/>
          </a:solidFill>
        </p:spPr>
        <p:txBody>
          <a:bodyPr wrap="square" lIns="0" rIns="0" rtlCol="0">
            <a:spAutoFit/>
          </a:bodyPr>
          <a:lstStyle/>
          <a:p>
            <a:r>
              <a:rPr lang="en-GB" sz="2100" dirty="0">
                <a:solidFill>
                  <a:schemeClr val="accent1">
                    <a:lumMod val="50000"/>
                  </a:schemeClr>
                </a:solidFill>
                <a:latin typeface="Century Gothic" panose="020B0502020202020204" pitchFamily="34" charset="0"/>
              </a:rPr>
              <a:t>nous (we)        </a:t>
            </a:r>
            <a:r>
              <a:rPr lang="en-GB" sz="2100"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pic>
        <p:nvPicPr>
          <p:cNvPr id="14" name="Picture 16" descr="Televisio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5799" y="2432245"/>
            <a:ext cx="996897" cy="9105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Phone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2518" y="2464042"/>
            <a:ext cx="922964" cy="9419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Phone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3389" y="2464428"/>
            <a:ext cx="922964" cy="9419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Book, Books, Library Books, Reading, Verb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06789" y="4419085"/>
            <a:ext cx="1059083" cy="103747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Automobile, Car, Red, French, Old, Vehic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4174" y="4381876"/>
            <a:ext cx="2332575" cy="116628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8"/>
          <a:stretch>
            <a:fillRect/>
          </a:stretch>
        </p:blipFill>
        <p:spPr>
          <a:xfrm>
            <a:off x="1684640" y="4337107"/>
            <a:ext cx="1319213" cy="1201426"/>
          </a:xfrm>
          <a:prstGeom prst="rect">
            <a:avLst/>
          </a:prstGeom>
        </p:spPr>
      </p:pic>
      <p:pic>
        <p:nvPicPr>
          <p:cNvPr id="27" name="Picture 8" descr="Radio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55727" y="2526182"/>
            <a:ext cx="1100448" cy="72262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Radio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26453" y="2526181"/>
            <a:ext cx="1100448" cy="722627"/>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4325217" y="3631475"/>
            <a:ext cx="3608209" cy="415498"/>
          </a:xfrm>
          <a:prstGeom prst="rect">
            <a:avLst/>
          </a:prstGeom>
          <a:solidFill>
            <a:schemeClr val="bg1"/>
          </a:solidFill>
        </p:spPr>
        <p:txBody>
          <a:bodyPr wrap="square" lIns="0" rIns="0" rtlCol="0">
            <a:spAutoFit/>
          </a:bodyPr>
          <a:lstStyle/>
          <a:p>
            <a:r>
              <a:rPr lang="en-GB" sz="2100" dirty="0">
                <a:solidFill>
                  <a:schemeClr val="accent1">
                    <a:lumMod val="50000"/>
                  </a:schemeClr>
                </a:solidFill>
                <a:latin typeface="Century Gothic" panose="020B0502020202020204" pitchFamily="34" charset="0"/>
              </a:rPr>
              <a:t>nous (we)        </a:t>
            </a:r>
            <a:r>
              <a:rPr lang="en-GB" sz="2100"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sp>
        <p:nvSpPr>
          <p:cNvPr id="43" name="TextBox 42"/>
          <p:cNvSpPr txBox="1"/>
          <p:nvPr/>
        </p:nvSpPr>
        <p:spPr>
          <a:xfrm>
            <a:off x="8007530" y="3626197"/>
            <a:ext cx="3608209" cy="415498"/>
          </a:xfrm>
          <a:prstGeom prst="rect">
            <a:avLst/>
          </a:prstGeom>
          <a:solidFill>
            <a:schemeClr val="bg1"/>
          </a:solidFill>
        </p:spPr>
        <p:txBody>
          <a:bodyPr wrap="square" lIns="0" rIns="0" rtlCol="0">
            <a:spAutoFit/>
          </a:bodyPr>
          <a:lstStyle/>
          <a:p>
            <a:r>
              <a:rPr lang="en-GB" sz="2100" dirty="0">
                <a:solidFill>
                  <a:schemeClr val="accent1">
                    <a:lumMod val="50000"/>
                  </a:schemeClr>
                </a:solidFill>
                <a:latin typeface="Century Gothic" panose="020B0502020202020204" pitchFamily="34" charset="0"/>
              </a:rPr>
              <a:t>nous (we)        </a:t>
            </a:r>
            <a:r>
              <a:rPr lang="en-GB" sz="2100"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sp>
        <p:nvSpPr>
          <p:cNvPr id="44" name="TextBox 43"/>
          <p:cNvSpPr txBox="1"/>
          <p:nvPr/>
        </p:nvSpPr>
        <p:spPr>
          <a:xfrm>
            <a:off x="617924" y="5475585"/>
            <a:ext cx="3608209" cy="415498"/>
          </a:xfrm>
          <a:prstGeom prst="rect">
            <a:avLst/>
          </a:prstGeom>
          <a:solidFill>
            <a:schemeClr val="bg1"/>
          </a:solidFill>
        </p:spPr>
        <p:txBody>
          <a:bodyPr wrap="square" lIns="0" rIns="0" rtlCol="0">
            <a:spAutoFit/>
          </a:bodyPr>
          <a:lstStyle/>
          <a:p>
            <a:r>
              <a:rPr lang="en-GB" sz="2100" dirty="0">
                <a:solidFill>
                  <a:schemeClr val="accent1">
                    <a:lumMod val="50000"/>
                  </a:schemeClr>
                </a:solidFill>
                <a:latin typeface="Century Gothic" panose="020B0502020202020204" pitchFamily="34" charset="0"/>
              </a:rPr>
              <a:t>nous (we)        </a:t>
            </a:r>
            <a:r>
              <a:rPr lang="en-GB" sz="2100"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sp>
        <p:nvSpPr>
          <p:cNvPr id="45" name="TextBox 44"/>
          <p:cNvSpPr txBox="1"/>
          <p:nvPr/>
        </p:nvSpPr>
        <p:spPr>
          <a:xfrm>
            <a:off x="4299877" y="5534653"/>
            <a:ext cx="3608209" cy="415498"/>
          </a:xfrm>
          <a:prstGeom prst="rect">
            <a:avLst/>
          </a:prstGeom>
          <a:solidFill>
            <a:schemeClr val="bg1"/>
          </a:solidFill>
        </p:spPr>
        <p:txBody>
          <a:bodyPr wrap="square" lIns="0" rIns="0" rtlCol="0">
            <a:spAutoFit/>
          </a:bodyPr>
          <a:lstStyle/>
          <a:p>
            <a:r>
              <a:rPr lang="en-GB" sz="2100" dirty="0">
                <a:solidFill>
                  <a:schemeClr val="accent1">
                    <a:lumMod val="50000"/>
                  </a:schemeClr>
                </a:solidFill>
                <a:latin typeface="Century Gothic" panose="020B0502020202020204" pitchFamily="34" charset="0"/>
              </a:rPr>
              <a:t>nous (we)        </a:t>
            </a:r>
            <a:r>
              <a:rPr lang="en-GB" sz="2100"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sp>
        <p:nvSpPr>
          <p:cNvPr id="46" name="TextBox 45"/>
          <p:cNvSpPr txBox="1"/>
          <p:nvPr/>
        </p:nvSpPr>
        <p:spPr>
          <a:xfrm>
            <a:off x="8032225" y="5548164"/>
            <a:ext cx="3608209" cy="415498"/>
          </a:xfrm>
          <a:prstGeom prst="rect">
            <a:avLst/>
          </a:prstGeom>
          <a:solidFill>
            <a:schemeClr val="bg1"/>
          </a:solidFill>
        </p:spPr>
        <p:txBody>
          <a:bodyPr wrap="square" lIns="0" rIns="0" rtlCol="0">
            <a:spAutoFit/>
          </a:bodyPr>
          <a:lstStyle/>
          <a:p>
            <a:r>
              <a:rPr lang="en-GB" sz="2100" dirty="0">
                <a:solidFill>
                  <a:schemeClr val="accent1">
                    <a:lumMod val="50000"/>
                  </a:schemeClr>
                </a:solidFill>
                <a:latin typeface="Century Gothic" panose="020B0502020202020204" pitchFamily="34" charset="0"/>
              </a:rPr>
              <a:t>nous (we)        </a:t>
            </a:r>
            <a:r>
              <a:rPr lang="en-GB" sz="2100"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sp>
        <p:nvSpPr>
          <p:cNvPr id="47" name="TextBox 46"/>
          <p:cNvSpPr txBox="1"/>
          <p:nvPr/>
        </p:nvSpPr>
        <p:spPr>
          <a:xfrm>
            <a:off x="605255" y="3625794"/>
            <a:ext cx="3608209" cy="415498"/>
          </a:xfrm>
          <a:prstGeom prst="rect">
            <a:avLst/>
          </a:prstGeom>
          <a:solidFill>
            <a:schemeClr val="bg1"/>
          </a:solidFill>
        </p:spPr>
        <p:txBody>
          <a:bodyPr wrap="square" lIns="0" rIns="0" rtlCol="0">
            <a:spAutoFit/>
          </a:bodyPr>
          <a:lstStyle/>
          <a:p>
            <a:r>
              <a:rPr lang="en-GB" sz="2100" b="1" dirty="0">
                <a:solidFill>
                  <a:schemeClr val="accent1">
                    <a:lumMod val="50000"/>
                  </a:schemeClr>
                </a:solidFill>
                <a:latin typeface="Century Gothic" panose="020B0502020202020204" pitchFamily="34" charset="0"/>
              </a:rPr>
              <a:t>nous</a:t>
            </a:r>
            <a:r>
              <a:rPr lang="en-GB" sz="2100" dirty="0">
                <a:solidFill>
                  <a:schemeClr val="accent1">
                    <a:lumMod val="50000"/>
                  </a:schemeClr>
                </a:solidFill>
                <a:latin typeface="Century Gothic" panose="020B0502020202020204" pitchFamily="34" charset="0"/>
              </a:rPr>
              <a:t> (we)        </a:t>
            </a:r>
            <a:r>
              <a:rPr lang="en-GB" sz="2100"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sp>
        <p:nvSpPr>
          <p:cNvPr id="48" name="TextBox 47"/>
          <p:cNvSpPr txBox="1"/>
          <p:nvPr/>
        </p:nvSpPr>
        <p:spPr>
          <a:xfrm>
            <a:off x="4306212" y="3636186"/>
            <a:ext cx="3608209" cy="415498"/>
          </a:xfrm>
          <a:prstGeom prst="rect">
            <a:avLst/>
          </a:prstGeom>
          <a:solidFill>
            <a:schemeClr val="bg1"/>
          </a:solidFill>
        </p:spPr>
        <p:txBody>
          <a:bodyPr wrap="square" lIns="0" rIns="0" rtlCol="0">
            <a:spAutoFit/>
          </a:bodyPr>
          <a:lstStyle/>
          <a:p>
            <a:r>
              <a:rPr lang="en-GB" sz="2100" dirty="0">
                <a:solidFill>
                  <a:schemeClr val="accent1">
                    <a:lumMod val="50000"/>
                  </a:schemeClr>
                </a:solidFill>
                <a:latin typeface="Century Gothic" panose="020B0502020202020204" pitchFamily="34" charset="0"/>
              </a:rPr>
              <a:t>nous (we)        </a:t>
            </a:r>
            <a:r>
              <a:rPr lang="en-GB" sz="2100" b="1" dirty="0" err="1">
                <a:solidFill>
                  <a:schemeClr val="accent1">
                    <a:lumMod val="50000"/>
                  </a:schemeClr>
                </a:solidFill>
                <a:latin typeface="Century Gothic" panose="020B0502020202020204" pitchFamily="34" charset="0"/>
              </a:rPr>
              <a:t>vous</a:t>
            </a:r>
            <a:r>
              <a:rPr lang="en-GB" sz="2100" b="1" dirty="0">
                <a:solidFill>
                  <a:schemeClr val="accent1">
                    <a:lumMod val="50000"/>
                  </a:schemeClr>
                </a:solidFill>
                <a:latin typeface="Century Gothic" panose="020B0502020202020204" pitchFamily="34" charset="0"/>
              </a:rPr>
              <a:t> </a:t>
            </a:r>
            <a:r>
              <a:rPr lang="en-GB" sz="2100" dirty="0">
                <a:solidFill>
                  <a:schemeClr val="accent1">
                    <a:lumMod val="50000"/>
                  </a:schemeClr>
                </a:solidFill>
                <a:latin typeface="Century Gothic" panose="020B0502020202020204" pitchFamily="34" charset="0"/>
              </a:rPr>
              <a:t>(you pl.)</a:t>
            </a:r>
          </a:p>
        </p:txBody>
      </p:sp>
      <p:sp>
        <p:nvSpPr>
          <p:cNvPr id="49" name="TextBox 48"/>
          <p:cNvSpPr txBox="1"/>
          <p:nvPr/>
        </p:nvSpPr>
        <p:spPr>
          <a:xfrm>
            <a:off x="8007168" y="3615402"/>
            <a:ext cx="3608209" cy="415498"/>
          </a:xfrm>
          <a:prstGeom prst="rect">
            <a:avLst/>
          </a:prstGeom>
          <a:solidFill>
            <a:schemeClr val="bg1"/>
          </a:solidFill>
        </p:spPr>
        <p:txBody>
          <a:bodyPr wrap="square" lIns="0" rIns="0" rtlCol="0">
            <a:spAutoFit/>
          </a:bodyPr>
          <a:lstStyle/>
          <a:p>
            <a:r>
              <a:rPr lang="en-GB" sz="2100" b="1" dirty="0">
                <a:solidFill>
                  <a:schemeClr val="accent1">
                    <a:lumMod val="50000"/>
                  </a:schemeClr>
                </a:solidFill>
                <a:latin typeface="Century Gothic" panose="020B0502020202020204" pitchFamily="34" charset="0"/>
              </a:rPr>
              <a:t>nous</a:t>
            </a:r>
            <a:r>
              <a:rPr lang="en-GB" sz="2100" dirty="0">
                <a:solidFill>
                  <a:schemeClr val="accent1">
                    <a:lumMod val="50000"/>
                  </a:schemeClr>
                </a:solidFill>
                <a:latin typeface="Century Gothic" panose="020B0502020202020204" pitchFamily="34" charset="0"/>
              </a:rPr>
              <a:t> (we)        </a:t>
            </a:r>
            <a:r>
              <a:rPr lang="en-GB" sz="2100"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sp>
        <p:nvSpPr>
          <p:cNvPr id="50" name="TextBox 49"/>
          <p:cNvSpPr txBox="1"/>
          <p:nvPr/>
        </p:nvSpPr>
        <p:spPr>
          <a:xfrm>
            <a:off x="593513" y="5533079"/>
            <a:ext cx="3608209" cy="415498"/>
          </a:xfrm>
          <a:prstGeom prst="rect">
            <a:avLst/>
          </a:prstGeom>
          <a:solidFill>
            <a:schemeClr val="bg1"/>
          </a:solidFill>
        </p:spPr>
        <p:txBody>
          <a:bodyPr wrap="square" lIns="0" rIns="0" rtlCol="0">
            <a:spAutoFit/>
          </a:bodyPr>
          <a:lstStyle/>
          <a:p>
            <a:r>
              <a:rPr lang="en-GB" sz="2100" dirty="0">
                <a:solidFill>
                  <a:schemeClr val="accent1">
                    <a:lumMod val="50000"/>
                  </a:schemeClr>
                </a:solidFill>
                <a:latin typeface="Century Gothic" panose="020B0502020202020204" pitchFamily="34" charset="0"/>
              </a:rPr>
              <a:t>nous (we)        </a:t>
            </a:r>
            <a:r>
              <a:rPr lang="en-GB" sz="2100" b="1"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sp>
        <p:nvSpPr>
          <p:cNvPr id="51" name="TextBox 50"/>
          <p:cNvSpPr txBox="1"/>
          <p:nvPr/>
        </p:nvSpPr>
        <p:spPr>
          <a:xfrm>
            <a:off x="4312869" y="5544440"/>
            <a:ext cx="3608209" cy="415498"/>
          </a:xfrm>
          <a:prstGeom prst="rect">
            <a:avLst/>
          </a:prstGeom>
          <a:solidFill>
            <a:schemeClr val="bg1"/>
          </a:solidFill>
        </p:spPr>
        <p:txBody>
          <a:bodyPr wrap="square" lIns="0" rIns="0" rtlCol="0">
            <a:spAutoFit/>
          </a:bodyPr>
          <a:lstStyle/>
          <a:p>
            <a:r>
              <a:rPr lang="en-GB" sz="2100" b="1" dirty="0">
                <a:solidFill>
                  <a:schemeClr val="accent1">
                    <a:lumMod val="50000"/>
                  </a:schemeClr>
                </a:solidFill>
                <a:latin typeface="Century Gothic" panose="020B0502020202020204" pitchFamily="34" charset="0"/>
              </a:rPr>
              <a:t>nous</a:t>
            </a:r>
            <a:r>
              <a:rPr lang="en-GB" sz="2100" dirty="0">
                <a:solidFill>
                  <a:schemeClr val="accent1">
                    <a:lumMod val="50000"/>
                  </a:schemeClr>
                </a:solidFill>
                <a:latin typeface="Century Gothic" panose="020B0502020202020204" pitchFamily="34" charset="0"/>
              </a:rPr>
              <a:t> (we)        </a:t>
            </a:r>
            <a:r>
              <a:rPr lang="en-GB" sz="2100"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sp>
        <p:nvSpPr>
          <p:cNvPr id="52" name="TextBox 51"/>
          <p:cNvSpPr txBox="1"/>
          <p:nvPr/>
        </p:nvSpPr>
        <p:spPr>
          <a:xfrm>
            <a:off x="8032225" y="5534135"/>
            <a:ext cx="3608209" cy="415498"/>
          </a:xfrm>
          <a:prstGeom prst="rect">
            <a:avLst/>
          </a:prstGeom>
          <a:solidFill>
            <a:schemeClr val="bg1"/>
          </a:solidFill>
        </p:spPr>
        <p:txBody>
          <a:bodyPr wrap="square" lIns="0" rIns="0" rtlCol="0">
            <a:spAutoFit/>
          </a:bodyPr>
          <a:lstStyle/>
          <a:p>
            <a:r>
              <a:rPr lang="en-GB" sz="2100" b="1" dirty="0">
                <a:solidFill>
                  <a:schemeClr val="accent1">
                    <a:lumMod val="50000"/>
                  </a:schemeClr>
                </a:solidFill>
                <a:latin typeface="Century Gothic" panose="020B0502020202020204" pitchFamily="34" charset="0"/>
              </a:rPr>
              <a:t>nous</a:t>
            </a:r>
            <a:r>
              <a:rPr lang="en-GB" sz="2100" dirty="0">
                <a:solidFill>
                  <a:schemeClr val="accent1">
                    <a:lumMod val="50000"/>
                  </a:schemeClr>
                </a:solidFill>
                <a:latin typeface="Century Gothic" panose="020B0502020202020204" pitchFamily="34" charset="0"/>
              </a:rPr>
              <a:t> (we)        </a:t>
            </a:r>
            <a:r>
              <a:rPr lang="en-GB" sz="2100"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sp>
        <p:nvSpPr>
          <p:cNvPr id="28" name="Google Shape;147;p2">
            <a:extLst>
              <a:ext uri="{FF2B5EF4-FFF2-40B4-BE49-F238E27FC236}">
                <a16:creationId xmlns:a16="http://schemas.microsoft.com/office/drawing/2014/main" id="{410B9376-EDBC-403A-934F-C2B4FBD6E7FA}"/>
              </a:ext>
            </a:extLst>
          </p:cNvPr>
          <p:cNvSpPr/>
          <p:nvPr/>
        </p:nvSpPr>
        <p:spPr>
          <a:xfrm>
            <a:off x="8910918" y="249869"/>
            <a:ext cx="2999003" cy="449007"/>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err="1">
                <a:solidFill>
                  <a:srgbClr val="FFFFFF"/>
                </a:solidFill>
                <a:latin typeface="Century Gothic"/>
                <a:ea typeface="Century Gothic"/>
                <a:cs typeface="Century Gothic"/>
                <a:sym typeface="Century Gothic"/>
              </a:rPr>
              <a:t>p</a:t>
            </a:r>
            <a:r>
              <a:rPr lang="en-GB" sz="1800" b="1" i="0" u="none" strike="noStrike" cap="none" dirty="0" err="1">
                <a:solidFill>
                  <a:srgbClr val="FFFFFF"/>
                </a:solidFill>
                <a:latin typeface="Century Gothic"/>
                <a:ea typeface="Century Gothic"/>
                <a:cs typeface="Century Gothic"/>
                <a:sym typeface="Century Gothic"/>
              </a:rPr>
              <a:t>arler</a:t>
            </a:r>
            <a:r>
              <a:rPr lang="en-GB" sz="1800" b="1" dirty="0">
                <a:solidFill>
                  <a:srgbClr val="FFFFFF"/>
                </a:solidFill>
                <a:latin typeface="Century Gothic"/>
                <a:ea typeface="Century Gothic"/>
                <a:cs typeface="Century Gothic"/>
                <a:sym typeface="Century Gothic"/>
              </a:rPr>
              <a:t> / </a:t>
            </a:r>
            <a:r>
              <a:rPr lang="en-GB" sz="1800" b="1" dirty="0" err="1">
                <a:solidFill>
                  <a:srgbClr val="FFFFFF"/>
                </a:solidFill>
                <a:latin typeface="Century Gothic"/>
                <a:ea typeface="Century Gothic"/>
                <a:cs typeface="Century Gothic"/>
                <a:sym typeface="Century Gothic"/>
              </a:rPr>
              <a:t>écouter</a:t>
            </a:r>
            <a:r>
              <a:rPr lang="en-GB" sz="1800" b="1" dirty="0">
                <a:solidFill>
                  <a:srgbClr val="FFFFFF"/>
                </a:solidFill>
                <a:latin typeface="Century Gothic"/>
                <a:ea typeface="Century Gothic"/>
                <a:cs typeface="Century Gothic"/>
                <a:sym typeface="Century Gothic"/>
              </a:rPr>
              <a:t> (2/2)</a:t>
            </a:r>
            <a:endParaRPr sz="1800" b="1" i="0" u="none" strike="noStrike" cap="none" dirty="0">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46571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0" grpId="0" animBg="1"/>
      <p:bldP spid="51" grpId="0" animBg="1"/>
      <p:bldP spid="52"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pic>
        <p:nvPicPr>
          <p:cNvPr id="6" name="Google Shape;145;p2"/>
          <p:cNvPicPr preferRelativeResize="0"/>
          <p:nvPr/>
        </p:nvPicPr>
        <p:blipFill rotWithShape="1">
          <a:blip r:embed="rId3">
            <a:alphaModFix/>
          </a:blip>
          <a:srcRect/>
          <a:stretch/>
        </p:blipFill>
        <p:spPr>
          <a:xfrm>
            <a:off x="0" y="296864"/>
            <a:ext cx="7902055" cy="867128"/>
          </a:xfrm>
          <a:prstGeom prst="rect">
            <a:avLst/>
          </a:prstGeom>
          <a:noFill/>
          <a:ln>
            <a:noFill/>
          </a:ln>
        </p:spPr>
      </p:pic>
      <p:sp>
        <p:nvSpPr>
          <p:cNvPr id="7"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3600"/>
            </a:pPr>
            <a:r>
              <a:rPr lang="en-GB" sz="2600" b="1">
                <a:solidFill>
                  <a:schemeClr val="lt1"/>
                </a:solidFill>
              </a:rPr>
              <a:t>Saying what people have: </a:t>
            </a:r>
            <a:r>
              <a:rPr lang="en-GB" sz="2600" b="1" i="1">
                <a:solidFill>
                  <a:schemeClr val="lt1"/>
                </a:solidFill>
              </a:rPr>
              <a:t>ils</a:t>
            </a:r>
            <a:r>
              <a:rPr lang="en-GB" sz="2600" b="1">
                <a:solidFill>
                  <a:schemeClr val="lt1"/>
                </a:solidFill>
              </a:rPr>
              <a:t> and </a:t>
            </a:r>
            <a:r>
              <a:rPr lang="en-GB" sz="2600" b="1" i="1">
                <a:solidFill>
                  <a:schemeClr val="lt1"/>
                </a:solidFill>
              </a:rPr>
              <a:t>elles</a:t>
            </a:r>
            <a:endParaRPr lang="en-GB" sz="2600" b="1" dirty="0">
              <a:solidFill>
                <a:schemeClr val="lt1"/>
              </a:solidFill>
            </a:endParaRPr>
          </a:p>
        </p:txBody>
      </p:sp>
      <p:sp>
        <p:nvSpPr>
          <p:cNvPr id="8" name="Google Shape;147;p2"/>
          <p:cNvSpPr/>
          <p:nvPr/>
        </p:nvSpPr>
        <p:spPr>
          <a:xfrm>
            <a:off x="10177532" y="296864"/>
            <a:ext cx="1646805"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i="0" u="none" strike="noStrike" cap="none" dirty="0" err="1">
                <a:solidFill>
                  <a:srgbClr val="FFFFFF"/>
                </a:solidFill>
                <a:latin typeface="Century Gothic"/>
                <a:ea typeface="Century Gothic"/>
                <a:cs typeface="Century Gothic"/>
                <a:sym typeface="Century Gothic"/>
              </a:rPr>
              <a:t>grammaire</a:t>
            </a:r>
            <a:endParaRPr sz="1800" b="1" i="0" u="none" strike="noStrike" cap="none" dirty="0">
              <a:solidFill>
                <a:srgbClr val="FFFFFF"/>
              </a:solidFill>
              <a:latin typeface="Century Gothic"/>
              <a:ea typeface="Century Gothic"/>
              <a:cs typeface="Century Gothic"/>
              <a:sym typeface="Century Gothic"/>
            </a:endParaRPr>
          </a:p>
        </p:txBody>
      </p:sp>
      <p:sp>
        <p:nvSpPr>
          <p:cNvPr id="9" name="TextBox 8"/>
          <p:cNvSpPr txBox="1"/>
          <p:nvPr/>
        </p:nvSpPr>
        <p:spPr>
          <a:xfrm>
            <a:off x="147999" y="1227846"/>
            <a:ext cx="11943917" cy="4939814"/>
          </a:xfrm>
          <a:prstGeom prst="rect">
            <a:avLst/>
          </a:prstGeom>
          <a:noFill/>
        </p:spPr>
        <p:txBody>
          <a:bodyPr wrap="square" rtlCol="0">
            <a:spAutoFit/>
          </a:bodyPr>
          <a:lstStyle/>
          <a:p>
            <a:r>
              <a:rPr lang="en-GB" sz="2100" dirty="0">
                <a:solidFill>
                  <a:schemeClr val="accent5">
                    <a:lumMod val="50000"/>
                  </a:schemeClr>
                </a:solidFill>
                <a:latin typeface="Century Gothic" panose="020B0502020202020204" pitchFamily="34" charset="0"/>
              </a:rPr>
              <a:t>To say </a:t>
            </a:r>
            <a:r>
              <a:rPr lang="en-GB" sz="2100" b="1" dirty="0">
                <a:solidFill>
                  <a:schemeClr val="accent5">
                    <a:lumMod val="50000"/>
                  </a:schemeClr>
                </a:solidFill>
                <a:latin typeface="Century Gothic" panose="020B0502020202020204" pitchFamily="34" charset="0"/>
              </a:rPr>
              <a:t>one person</a:t>
            </a:r>
            <a:r>
              <a:rPr lang="en-GB" sz="2100" dirty="0">
                <a:solidFill>
                  <a:schemeClr val="accent5">
                    <a:lumMod val="50000"/>
                  </a:schemeClr>
                </a:solidFill>
                <a:latin typeface="Century Gothic" panose="020B0502020202020204" pitchFamily="34" charset="0"/>
              </a:rPr>
              <a:t> has something, use </a:t>
            </a:r>
            <a:r>
              <a:rPr lang="en-GB" sz="2100" i="1" dirty="0" err="1">
                <a:solidFill>
                  <a:schemeClr val="accent5">
                    <a:lumMod val="50000"/>
                  </a:schemeClr>
                </a:solidFill>
                <a:latin typeface="Century Gothic" panose="020B0502020202020204" pitchFamily="34" charset="0"/>
              </a:rPr>
              <a:t>il</a:t>
            </a:r>
            <a:r>
              <a:rPr lang="en-GB" sz="2100" dirty="0">
                <a:solidFill>
                  <a:schemeClr val="accent5">
                    <a:lumMod val="50000"/>
                  </a:schemeClr>
                </a:solidFill>
                <a:latin typeface="Century Gothic" panose="020B0502020202020204" pitchFamily="34" charset="0"/>
              </a:rPr>
              <a:t> (m.) or </a:t>
            </a:r>
            <a:r>
              <a:rPr lang="en-GB" sz="2100" i="1" dirty="0" err="1">
                <a:solidFill>
                  <a:schemeClr val="accent5">
                    <a:lumMod val="50000"/>
                  </a:schemeClr>
                </a:solidFill>
                <a:latin typeface="Century Gothic" panose="020B0502020202020204" pitchFamily="34" charset="0"/>
              </a:rPr>
              <a:t>elle</a:t>
            </a:r>
            <a:r>
              <a:rPr lang="en-GB" sz="2100" dirty="0">
                <a:solidFill>
                  <a:schemeClr val="accent5">
                    <a:lumMod val="50000"/>
                  </a:schemeClr>
                </a:solidFill>
                <a:latin typeface="Century Gothic" panose="020B0502020202020204" pitchFamily="34" charset="0"/>
              </a:rPr>
              <a:t> (f.) with the correct form of </a:t>
            </a:r>
            <a:r>
              <a:rPr lang="en-GB" sz="2100" b="1" i="1" dirty="0" err="1">
                <a:solidFill>
                  <a:schemeClr val="accent5">
                    <a:lumMod val="50000"/>
                  </a:schemeClr>
                </a:solidFill>
                <a:latin typeface="Century Gothic" panose="020B0502020202020204" pitchFamily="34" charset="0"/>
              </a:rPr>
              <a:t>avoir</a:t>
            </a:r>
            <a:r>
              <a:rPr lang="en-GB" sz="2100" b="1" dirty="0">
                <a:solidFill>
                  <a:schemeClr val="accent5">
                    <a:lumMod val="50000"/>
                  </a:schemeClr>
                </a:solidFill>
                <a:latin typeface="Century Gothic" panose="020B0502020202020204" pitchFamily="34" charset="0"/>
              </a:rPr>
              <a:t>.</a:t>
            </a:r>
            <a:endParaRPr lang="en-GB" sz="2100" dirty="0">
              <a:solidFill>
                <a:schemeClr val="accent5">
                  <a:lumMod val="50000"/>
                </a:schemeClr>
              </a:solidFill>
              <a:latin typeface="Century Gothic" panose="020B0502020202020204" pitchFamily="34" charset="0"/>
            </a:endParaRPr>
          </a:p>
          <a:p>
            <a:endParaRPr lang="en-GB" sz="2100" dirty="0">
              <a:solidFill>
                <a:schemeClr val="accent5">
                  <a:lumMod val="50000"/>
                </a:schemeClr>
              </a:solidFill>
              <a:latin typeface="Century Gothic" panose="020B0502020202020204" pitchFamily="34" charset="0"/>
            </a:endParaRPr>
          </a:p>
          <a:p>
            <a:r>
              <a:rPr lang="en-GB" sz="2100" dirty="0">
                <a:solidFill>
                  <a:schemeClr val="accent5">
                    <a:lumMod val="50000"/>
                  </a:schemeClr>
                </a:solidFill>
                <a:latin typeface="Century Gothic" panose="020B0502020202020204" pitchFamily="34" charset="0"/>
              </a:rPr>
              <a:t>Il </a:t>
            </a:r>
            <a:r>
              <a:rPr lang="en-GB" sz="2100" b="1" dirty="0">
                <a:solidFill>
                  <a:srgbClr val="EE6000"/>
                </a:solidFill>
                <a:latin typeface="Century Gothic" panose="020B0502020202020204" pitchFamily="34" charset="0"/>
              </a:rPr>
              <a:t>a</a:t>
            </a:r>
            <a:r>
              <a:rPr lang="en-GB" sz="2100" dirty="0">
                <a:solidFill>
                  <a:schemeClr val="accent5">
                    <a:lumMod val="50000"/>
                  </a:schemeClr>
                </a:solidFill>
                <a:latin typeface="Century Gothic" panose="020B0502020202020204" pitchFamily="34" charset="0"/>
              </a:rPr>
              <a:t> des </a:t>
            </a:r>
            <a:r>
              <a:rPr lang="en-GB" sz="2100" dirty="0" err="1">
                <a:solidFill>
                  <a:schemeClr val="accent5">
                    <a:lumMod val="50000"/>
                  </a:schemeClr>
                </a:solidFill>
                <a:latin typeface="Century Gothic" panose="020B0502020202020204" pitchFamily="34" charset="0"/>
              </a:rPr>
              <a:t>chiens</a:t>
            </a:r>
            <a:r>
              <a:rPr lang="en-GB" sz="2100" dirty="0">
                <a:solidFill>
                  <a:schemeClr val="accent5">
                    <a:lumMod val="50000"/>
                  </a:schemeClr>
                </a:solidFill>
                <a:latin typeface="Century Gothic" panose="020B0502020202020204" pitchFamily="34" charset="0"/>
              </a:rPr>
              <a:t>.				Elle </a:t>
            </a:r>
            <a:r>
              <a:rPr lang="en-GB" sz="2100" b="1" dirty="0">
                <a:solidFill>
                  <a:srgbClr val="EE6000"/>
                </a:solidFill>
                <a:latin typeface="Century Gothic" panose="020B0502020202020204" pitchFamily="34" charset="0"/>
              </a:rPr>
              <a:t>a</a:t>
            </a:r>
            <a:r>
              <a:rPr lang="en-GB" sz="2100" dirty="0">
                <a:solidFill>
                  <a:schemeClr val="accent5">
                    <a:lumMod val="50000"/>
                  </a:schemeClr>
                </a:solidFill>
                <a:latin typeface="Century Gothic" panose="020B0502020202020204" pitchFamily="34" charset="0"/>
              </a:rPr>
              <a:t> des </a:t>
            </a:r>
            <a:r>
              <a:rPr lang="en-GB" sz="2100" dirty="0" err="1">
                <a:solidFill>
                  <a:schemeClr val="accent5">
                    <a:lumMod val="50000"/>
                  </a:schemeClr>
                </a:solidFill>
                <a:latin typeface="Century Gothic" panose="020B0502020202020204" pitchFamily="34" charset="0"/>
              </a:rPr>
              <a:t>chiens</a:t>
            </a:r>
            <a:r>
              <a:rPr lang="en-GB" sz="2100" dirty="0">
                <a:solidFill>
                  <a:schemeClr val="accent5">
                    <a:lumMod val="50000"/>
                  </a:schemeClr>
                </a:solidFill>
                <a:latin typeface="Century Gothic" panose="020B0502020202020204" pitchFamily="34" charset="0"/>
              </a:rPr>
              <a:t>.		</a:t>
            </a:r>
          </a:p>
          <a:p>
            <a:endParaRPr lang="en-GB" sz="2100" dirty="0">
              <a:solidFill>
                <a:srgbClr val="4472C4">
                  <a:lumMod val="50000"/>
                </a:srgbClr>
              </a:solidFill>
              <a:latin typeface="Century Gothic" panose="020B0502020202020204" pitchFamily="34" charset="0"/>
            </a:endParaRPr>
          </a:p>
          <a:p>
            <a:r>
              <a:rPr lang="en-GB" sz="2100" dirty="0">
                <a:solidFill>
                  <a:srgbClr val="4472C4">
                    <a:lumMod val="50000"/>
                  </a:srgbClr>
                </a:solidFill>
                <a:latin typeface="Century Gothic" panose="020B0502020202020204" pitchFamily="34" charset="0"/>
              </a:rPr>
              <a:t>He </a:t>
            </a:r>
            <a:r>
              <a:rPr lang="en-GB" sz="2100" b="1" dirty="0">
                <a:solidFill>
                  <a:srgbClr val="EE6000"/>
                </a:solidFill>
                <a:latin typeface="Century Gothic" panose="020B0502020202020204" pitchFamily="34" charset="0"/>
              </a:rPr>
              <a:t>has</a:t>
            </a:r>
            <a:r>
              <a:rPr lang="en-GB" sz="2100" dirty="0">
                <a:solidFill>
                  <a:srgbClr val="4472C4">
                    <a:lumMod val="50000"/>
                  </a:srgbClr>
                </a:solidFill>
                <a:latin typeface="Century Gothic" panose="020B0502020202020204" pitchFamily="34" charset="0"/>
              </a:rPr>
              <a:t> dogs.					She </a:t>
            </a:r>
            <a:r>
              <a:rPr lang="en-GB" sz="2100" b="1" dirty="0">
                <a:solidFill>
                  <a:srgbClr val="EE6000"/>
                </a:solidFill>
                <a:latin typeface="Century Gothic" panose="020B0502020202020204" pitchFamily="34" charset="0"/>
              </a:rPr>
              <a:t>has</a:t>
            </a:r>
            <a:r>
              <a:rPr lang="en-GB" sz="2100" dirty="0">
                <a:solidFill>
                  <a:srgbClr val="4472C4">
                    <a:lumMod val="50000"/>
                  </a:srgbClr>
                </a:solidFill>
                <a:latin typeface="Century Gothic" panose="020B0502020202020204" pitchFamily="34" charset="0"/>
              </a:rPr>
              <a:t> dogs.	   	</a:t>
            </a:r>
          </a:p>
          <a:p>
            <a:endParaRPr lang="en-GB" sz="2100" dirty="0">
              <a:solidFill>
                <a:srgbClr val="4472C4">
                  <a:lumMod val="50000"/>
                </a:srgbClr>
              </a:solidFill>
              <a:latin typeface="Century Gothic" panose="020B0502020202020204" pitchFamily="34" charset="0"/>
            </a:endParaRPr>
          </a:p>
          <a:p>
            <a:r>
              <a:rPr lang="en-GB" sz="2100" dirty="0">
                <a:solidFill>
                  <a:srgbClr val="4472C4">
                    <a:lumMod val="50000"/>
                  </a:srgbClr>
                </a:solidFill>
                <a:latin typeface="Century Gothic" panose="020B0502020202020204" pitchFamily="34" charset="0"/>
              </a:rPr>
              <a:t>To say </a:t>
            </a:r>
            <a:r>
              <a:rPr lang="en-GB" sz="2100" b="1" dirty="0">
                <a:solidFill>
                  <a:srgbClr val="4472C4">
                    <a:lumMod val="50000"/>
                  </a:srgbClr>
                </a:solidFill>
                <a:latin typeface="Century Gothic" panose="020B0502020202020204" pitchFamily="34" charset="0"/>
              </a:rPr>
              <a:t>‘they’ + </a:t>
            </a:r>
            <a:r>
              <a:rPr lang="en-GB" sz="2100" b="1" dirty="0" err="1">
                <a:solidFill>
                  <a:srgbClr val="4472C4">
                    <a:lumMod val="50000"/>
                  </a:srgbClr>
                </a:solidFill>
                <a:latin typeface="Century Gothic" panose="020B0502020202020204" pitchFamily="34" charset="0"/>
              </a:rPr>
              <a:t>avoir</a:t>
            </a:r>
            <a:r>
              <a:rPr lang="en-GB" sz="2100" b="1" dirty="0">
                <a:solidFill>
                  <a:srgbClr val="4472C4">
                    <a:lumMod val="50000"/>
                  </a:srgbClr>
                </a:solidFill>
                <a:latin typeface="Century Gothic" panose="020B0502020202020204" pitchFamily="34" charset="0"/>
              </a:rPr>
              <a:t> </a:t>
            </a:r>
            <a:r>
              <a:rPr lang="en-GB" sz="2100" dirty="0">
                <a:solidFill>
                  <a:srgbClr val="4472C4">
                    <a:lumMod val="50000"/>
                  </a:srgbClr>
                </a:solidFill>
                <a:latin typeface="Century Gothic" panose="020B0502020202020204" pitchFamily="34" charset="0"/>
              </a:rPr>
              <a:t>(third person plural):</a:t>
            </a:r>
          </a:p>
          <a:p>
            <a:endParaRPr lang="en-GB" sz="2100" dirty="0">
              <a:solidFill>
                <a:schemeClr val="accent5">
                  <a:lumMod val="50000"/>
                </a:schemeClr>
              </a:solidFill>
              <a:latin typeface="Century Gothic" panose="020B0502020202020204" pitchFamily="34" charset="0"/>
            </a:endParaRPr>
          </a:p>
          <a:p>
            <a:r>
              <a:rPr lang="en-GB" sz="2100" dirty="0" err="1">
                <a:solidFill>
                  <a:schemeClr val="accent5">
                    <a:lumMod val="50000"/>
                  </a:schemeClr>
                </a:solidFill>
                <a:latin typeface="Century Gothic" panose="020B0502020202020204" pitchFamily="34" charset="0"/>
              </a:rPr>
              <a:t>Ils</a:t>
            </a:r>
            <a:r>
              <a:rPr lang="en-GB" sz="2100" dirty="0">
                <a:solidFill>
                  <a:schemeClr val="accent5">
                    <a:lumMod val="50000"/>
                  </a:schemeClr>
                </a:solidFill>
                <a:latin typeface="Century Gothic" panose="020B0502020202020204" pitchFamily="34" charset="0"/>
              </a:rPr>
              <a:t> </a:t>
            </a:r>
            <a:r>
              <a:rPr lang="en-GB" sz="2100" b="1" dirty="0" err="1">
                <a:solidFill>
                  <a:srgbClr val="EE6000"/>
                </a:solidFill>
                <a:latin typeface="Century Gothic" panose="020B0502020202020204" pitchFamily="34" charset="0"/>
              </a:rPr>
              <a:t>ont</a:t>
            </a:r>
            <a:r>
              <a:rPr lang="en-GB" sz="2100" dirty="0">
                <a:solidFill>
                  <a:schemeClr val="accent5">
                    <a:lumMod val="50000"/>
                  </a:schemeClr>
                </a:solidFill>
                <a:latin typeface="Century Gothic" panose="020B0502020202020204" pitchFamily="34" charset="0"/>
              </a:rPr>
              <a:t> des </a:t>
            </a:r>
            <a:r>
              <a:rPr lang="en-GB" sz="2100" dirty="0" err="1">
                <a:solidFill>
                  <a:schemeClr val="accent5">
                    <a:lumMod val="50000"/>
                  </a:schemeClr>
                </a:solidFill>
                <a:latin typeface="Century Gothic" panose="020B0502020202020204" pitchFamily="34" charset="0"/>
              </a:rPr>
              <a:t>chiens</a:t>
            </a:r>
            <a:r>
              <a:rPr lang="en-GB" sz="2100" dirty="0">
                <a:solidFill>
                  <a:schemeClr val="accent5">
                    <a:lumMod val="50000"/>
                  </a:schemeClr>
                </a:solidFill>
                <a:latin typeface="Century Gothic" panose="020B0502020202020204" pitchFamily="34" charset="0"/>
              </a:rPr>
              <a:t>.				They (m. pl.) </a:t>
            </a:r>
            <a:r>
              <a:rPr lang="en-GB" sz="2100" b="1" dirty="0">
                <a:solidFill>
                  <a:srgbClr val="EE6000"/>
                </a:solidFill>
                <a:latin typeface="Century Gothic" panose="020B0502020202020204" pitchFamily="34" charset="0"/>
              </a:rPr>
              <a:t>have </a:t>
            </a:r>
            <a:r>
              <a:rPr lang="en-GB" sz="2100" dirty="0">
                <a:solidFill>
                  <a:schemeClr val="accent5">
                    <a:lumMod val="50000"/>
                  </a:schemeClr>
                </a:solidFill>
                <a:latin typeface="Century Gothic" panose="020B0502020202020204" pitchFamily="34" charset="0"/>
              </a:rPr>
              <a:t>dogs.</a:t>
            </a:r>
          </a:p>
          <a:p>
            <a:endParaRPr lang="en-GB" sz="2100" dirty="0">
              <a:solidFill>
                <a:schemeClr val="accent5">
                  <a:lumMod val="50000"/>
                </a:schemeClr>
              </a:solidFill>
              <a:latin typeface="Century Gothic" panose="020B0502020202020204" pitchFamily="34" charset="0"/>
            </a:endParaRPr>
          </a:p>
          <a:p>
            <a:r>
              <a:rPr lang="en-GB" sz="2100" dirty="0">
                <a:solidFill>
                  <a:schemeClr val="accent5">
                    <a:lumMod val="50000"/>
                  </a:schemeClr>
                </a:solidFill>
                <a:latin typeface="Century Gothic" panose="020B0502020202020204" pitchFamily="34" charset="0"/>
              </a:rPr>
              <a:t>						They (mixed pl.) </a:t>
            </a:r>
            <a:r>
              <a:rPr lang="en-GB" sz="2100" b="1" dirty="0">
                <a:solidFill>
                  <a:srgbClr val="EE6000"/>
                </a:solidFill>
                <a:latin typeface="Century Gothic" panose="020B0502020202020204" pitchFamily="34" charset="0"/>
              </a:rPr>
              <a:t>have </a:t>
            </a:r>
            <a:r>
              <a:rPr lang="en-GB" sz="2100" dirty="0">
                <a:solidFill>
                  <a:schemeClr val="accent5">
                    <a:lumMod val="50000"/>
                  </a:schemeClr>
                </a:solidFill>
                <a:latin typeface="Century Gothic" panose="020B0502020202020204" pitchFamily="34" charset="0"/>
              </a:rPr>
              <a:t>dogs.</a:t>
            </a:r>
          </a:p>
          <a:p>
            <a:endParaRPr lang="en-GB" sz="2100" dirty="0">
              <a:solidFill>
                <a:schemeClr val="accent5">
                  <a:lumMod val="50000"/>
                </a:schemeClr>
              </a:solidFill>
              <a:latin typeface="Century Gothic" panose="020B0502020202020204" pitchFamily="34" charset="0"/>
            </a:endParaRPr>
          </a:p>
          <a:p>
            <a:r>
              <a:rPr lang="en-GB" sz="2100" dirty="0" err="1">
                <a:solidFill>
                  <a:schemeClr val="accent5">
                    <a:lumMod val="50000"/>
                  </a:schemeClr>
                </a:solidFill>
                <a:latin typeface="Century Gothic" panose="020B0502020202020204" pitchFamily="34" charset="0"/>
              </a:rPr>
              <a:t>Elles</a:t>
            </a:r>
            <a:r>
              <a:rPr lang="en-GB" sz="2100" dirty="0">
                <a:solidFill>
                  <a:schemeClr val="accent5">
                    <a:lumMod val="50000"/>
                  </a:schemeClr>
                </a:solidFill>
                <a:latin typeface="Century Gothic" panose="020B0502020202020204" pitchFamily="34" charset="0"/>
              </a:rPr>
              <a:t> </a:t>
            </a:r>
            <a:r>
              <a:rPr lang="en-GB" sz="2100" b="1" dirty="0" err="1">
                <a:solidFill>
                  <a:srgbClr val="EE6000"/>
                </a:solidFill>
                <a:latin typeface="Century Gothic" panose="020B0502020202020204" pitchFamily="34" charset="0"/>
              </a:rPr>
              <a:t>ont</a:t>
            </a:r>
            <a:r>
              <a:rPr lang="en-GB" sz="2100" dirty="0">
                <a:solidFill>
                  <a:schemeClr val="accent5">
                    <a:lumMod val="50000"/>
                  </a:schemeClr>
                </a:solidFill>
                <a:latin typeface="Century Gothic" panose="020B0502020202020204" pitchFamily="34" charset="0"/>
              </a:rPr>
              <a:t> des </a:t>
            </a:r>
            <a:r>
              <a:rPr lang="en-GB" sz="2100" dirty="0" err="1">
                <a:solidFill>
                  <a:schemeClr val="accent5">
                    <a:lumMod val="50000"/>
                  </a:schemeClr>
                </a:solidFill>
                <a:latin typeface="Century Gothic" panose="020B0502020202020204" pitchFamily="34" charset="0"/>
              </a:rPr>
              <a:t>chiens</a:t>
            </a:r>
            <a:r>
              <a:rPr lang="en-GB" sz="2100" dirty="0">
                <a:solidFill>
                  <a:schemeClr val="accent5">
                    <a:lumMod val="50000"/>
                  </a:schemeClr>
                </a:solidFill>
                <a:latin typeface="Century Gothic" panose="020B0502020202020204" pitchFamily="34" charset="0"/>
              </a:rPr>
              <a:t>.				They (f. pl.) </a:t>
            </a:r>
            <a:r>
              <a:rPr lang="en-GB" sz="2100" b="1" dirty="0">
                <a:solidFill>
                  <a:srgbClr val="EE6000"/>
                </a:solidFill>
                <a:latin typeface="Century Gothic" panose="020B0502020202020204" pitchFamily="34" charset="0"/>
              </a:rPr>
              <a:t>have </a:t>
            </a:r>
            <a:r>
              <a:rPr lang="en-GB" sz="2100" dirty="0">
                <a:solidFill>
                  <a:schemeClr val="accent5">
                    <a:lumMod val="50000"/>
                  </a:schemeClr>
                </a:solidFill>
                <a:latin typeface="Century Gothic" panose="020B0502020202020204" pitchFamily="34" charset="0"/>
              </a:rPr>
              <a:t>dogs. 	</a:t>
            </a:r>
          </a:p>
          <a:p>
            <a:endParaRPr lang="en-GB" sz="2100" dirty="0">
              <a:solidFill>
                <a:schemeClr val="accent5">
                  <a:lumMod val="50000"/>
                </a:schemeClr>
              </a:solidFill>
              <a:latin typeface="Century Gothic" panose="020B0502020202020204" pitchFamily="34" charset="0"/>
            </a:endParaRPr>
          </a:p>
          <a:p>
            <a:r>
              <a:rPr lang="en-GB" sz="2100" dirty="0">
                <a:solidFill>
                  <a:schemeClr val="accent5">
                    <a:lumMod val="50000"/>
                  </a:schemeClr>
                </a:solidFill>
                <a:latin typeface="Century Gothic" panose="020B0502020202020204" pitchFamily="34" charset="0"/>
              </a:rPr>
              <a:t>Marc et </a:t>
            </a:r>
            <a:r>
              <a:rPr lang="en-GB" sz="2100" dirty="0" err="1">
                <a:solidFill>
                  <a:schemeClr val="accent5">
                    <a:lumMod val="50000"/>
                  </a:schemeClr>
                </a:solidFill>
                <a:latin typeface="Century Gothic" panose="020B0502020202020204" pitchFamily="34" charset="0"/>
              </a:rPr>
              <a:t>Léa</a:t>
            </a:r>
            <a:r>
              <a:rPr lang="en-GB" sz="2100" dirty="0">
                <a:solidFill>
                  <a:schemeClr val="accent5">
                    <a:lumMod val="50000"/>
                  </a:schemeClr>
                </a:solidFill>
                <a:latin typeface="Century Gothic" panose="020B0502020202020204" pitchFamily="34" charset="0"/>
              </a:rPr>
              <a:t> </a:t>
            </a:r>
            <a:r>
              <a:rPr lang="en-GB" sz="2100" b="1" dirty="0" err="1">
                <a:solidFill>
                  <a:srgbClr val="EE6000"/>
                </a:solidFill>
                <a:latin typeface="Century Gothic" panose="020B0502020202020204" pitchFamily="34" charset="0"/>
              </a:rPr>
              <a:t>ont</a:t>
            </a:r>
            <a:r>
              <a:rPr lang="en-GB" sz="2100" dirty="0">
                <a:solidFill>
                  <a:schemeClr val="accent5">
                    <a:lumMod val="50000"/>
                  </a:schemeClr>
                </a:solidFill>
                <a:latin typeface="Century Gothic" panose="020B0502020202020204" pitchFamily="34" charset="0"/>
              </a:rPr>
              <a:t> des </a:t>
            </a:r>
            <a:r>
              <a:rPr lang="en-GB" sz="2100" dirty="0" err="1">
                <a:solidFill>
                  <a:schemeClr val="accent5">
                    <a:lumMod val="50000"/>
                  </a:schemeClr>
                </a:solidFill>
                <a:latin typeface="Century Gothic" panose="020B0502020202020204" pitchFamily="34" charset="0"/>
              </a:rPr>
              <a:t>chiens</a:t>
            </a:r>
            <a:r>
              <a:rPr lang="en-GB" sz="2100" dirty="0">
                <a:solidFill>
                  <a:schemeClr val="accent5">
                    <a:lumMod val="50000"/>
                  </a:schemeClr>
                </a:solidFill>
                <a:latin typeface="Century Gothic" panose="020B0502020202020204" pitchFamily="34" charset="0"/>
              </a:rPr>
              <a:t>.			Marc and </a:t>
            </a:r>
            <a:r>
              <a:rPr lang="en-GB" sz="2100" dirty="0" err="1">
                <a:solidFill>
                  <a:schemeClr val="accent5">
                    <a:lumMod val="50000"/>
                  </a:schemeClr>
                </a:solidFill>
                <a:latin typeface="Century Gothic" panose="020B0502020202020204" pitchFamily="34" charset="0"/>
              </a:rPr>
              <a:t>Léa</a:t>
            </a:r>
            <a:r>
              <a:rPr lang="en-GB" sz="2100" dirty="0">
                <a:solidFill>
                  <a:schemeClr val="accent5">
                    <a:lumMod val="50000"/>
                  </a:schemeClr>
                </a:solidFill>
                <a:latin typeface="Century Gothic" panose="020B0502020202020204" pitchFamily="34" charset="0"/>
              </a:rPr>
              <a:t> </a:t>
            </a:r>
            <a:r>
              <a:rPr lang="en-GB" sz="2100" b="1" dirty="0">
                <a:solidFill>
                  <a:srgbClr val="EE6000"/>
                </a:solidFill>
                <a:latin typeface="Century Gothic" panose="020B0502020202020204" pitchFamily="34" charset="0"/>
              </a:rPr>
              <a:t>have </a:t>
            </a:r>
            <a:r>
              <a:rPr lang="en-GB" sz="2100" dirty="0">
                <a:solidFill>
                  <a:schemeClr val="accent5">
                    <a:lumMod val="50000"/>
                  </a:schemeClr>
                </a:solidFill>
                <a:latin typeface="Century Gothic" panose="020B0502020202020204" pitchFamily="34" charset="0"/>
              </a:rPr>
              <a:t>dogs. </a:t>
            </a:r>
          </a:p>
        </p:txBody>
      </p:sp>
      <p:sp>
        <p:nvSpPr>
          <p:cNvPr id="10" name="Rectangle 9"/>
          <p:cNvSpPr/>
          <p:nvPr/>
        </p:nvSpPr>
        <p:spPr>
          <a:xfrm>
            <a:off x="5659200" y="1901555"/>
            <a:ext cx="489600" cy="3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solidFill>
                  <a:schemeClr val="accent5">
                    <a:lumMod val="50000"/>
                  </a:schemeClr>
                </a:solidFill>
                <a:latin typeface="Century Gothic" panose="020B0502020202020204" pitchFamily="34" charset="0"/>
              </a:rPr>
              <a:t>__</a:t>
            </a:r>
          </a:p>
        </p:txBody>
      </p:sp>
      <p:sp>
        <p:nvSpPr>
          <p:cNvPr id="11" name="Rectangle 10"/>
          <p:cNvSpPr/>
          <p:nvPr/>
        </p:nvSpPr>
        <p:spPr>
          <a:xfrm>
            <a:off x="100084" y="1901554"/>
            <a:ext cx="323850" cy="3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solidFill>
                  <a:schemeClr val="accent5">
                    <a:lumMod val="50000"/>
                  </a:schemeClr>
                </a:solidFill>
                <a:latin typeface="Century Gothic" panose="020B0502020202020204" pitchFamily="34" charset="0"/>
              </a:rPr>
              <a:t>__</a:t>
            </a:r>
          </a:p>
        </p:txBody>
      </p:sp>
      <p:sp>
        <p:nvSpPr>
          <p:cNvPr id="15" name="Rounded Rectangular Callout 14"/>
          <p:cNvSpPr/>
          <p:nvPr/>
        </p:nvSpPr>
        <p:spPr>
          <a:xfrm>
            <a:off x="4376634" y="3475879"/>
            <a:ext cx="3054731" cy="2568455"/>
          </a:xfrm>
          <a:prstGeom prst="wedgeRoundRectCallout">
            <a:avLst>
              <a:gd name="adj1" fmla="val -57141"/>
              <a:gd name="adj2" fmla="val 14570"/>
              <a:gd name="adj3" fmla="val 16667"/>
            </a:avLst>
          </a:prstGeom>
          <a:solidFill>
            <a:schemeClr val="accent1">
              <a:lumMod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latin typeface="Century Gothic" panose="020B0502020202020204" pitchFamily="34" charset="0"/>
              </a:rPr>
              <a:t>The final consonant in </a:t>
            </a:r>
            <a:r>
              <a:rPr lang="en-GB" sz="2200" i="1" dirty="0" err="1">
                <a:latin typeface="Century Gothic" panose="020B0502020202020204" pitchFamily="34" charset="0"/>
              </a:rPr>
              <a:t>il</a:t>
            </a:r>
            <a:r>
              <a:rPr lang="en-GB" sz="2200" b="1" i="1" dirty="0" err="1">
                <a:latin typeface="Century Gothic" panose="020B0502020202020204" pitchFamily="34" charset="0"/>
              </a:rPr>
              <a:t>s</a:t>
            </a:r>
            <a:r>
              <a:rPr lang="en-GB" sz="2200" i="1" dirty="0">
                <a:latin typeface="Century Gothic" panose="020B0502020202020204" pitchFamily="34" charset="0"/>
              </a:rPr>
              <a:t> </a:t>
            </a:r>
            <a:r>
              <a:rPr lang="en-GB" sz="2200" dirty="0">
                <a:latin typeface="Century Gothic" panose="020B0502020202020204" pitchFamily="34" charset="0"/>
              </a:rPr>
              <a:t>and </a:t>
            </a:r>
            <a:r>
              <a:rPr lang="en-GB" sz="2200" i="1" dirty="0" err="1">
                <a:latin typeface="Century Gothic" panose="020B0502020202020204" pitchFamily="34" charset="0"/>
              </a:rPr>
              <a:t>elle</a:t>
            </a:r>
            <a:r>
              <a:rPr lang="en-GB" sz="2200" b="1" i="1" dirty="0" err="1">
                <a:latin typeface="Century Gothic" panose="020B0502020202020204" pitchFamily="34" charset="0"/>
              </a:rPr>
              <a:t>s</a:t>
            </a:r>
            <a:r>
              <a:rPr lang="en-GB" sz="2200" b="1" dirty="0">
                <a:latin typeface="Century Gothic" panose="020B0502020202020204" pitchFamily="34" charset="0"/>
              </a:rPr>
              <a:t> </a:t>
            </a:r>
            <a:r>
              <a:rPr lang="en-GB" sz="2200" dirty="0">
                <a:latin typeface="Century Gothic" panose="020B0502020202020204" pitchFamily="34" charset="0"/>
              </a:rPr>
              <a:t>is</a:t>
            </a:r>
            <a:r>
              <a:rPr lang="en-GB" sz="2200" b="1" dirty="0">
                <a:latin typeface="Century Gothic" panose="020B0502020202020204" pitchFamily="34" charset="0"/>
              </a:rPr>
              <a:t> not</a:t>
            </a:r>
            <a:r>
              <a:rPr lang="en-GB" sz="2200" dirty="0">
                <a:latin typeface="Century Gothic" panose="020B0502020202020204" pitchFamily="34" charset="0"/>
              </a:rPr>
              <a:t> an SFC here! Because the </a:t>
            </a:r>
            <a:r>
              <a:rPr lang="en-GB" sz="2200" b="1" dirty="0">
                <a:latin typeface="Century Gothic" panose="020B0502020202020204" pitchFamily="34" charset="0"/>
              </a:rPr>
              <a:t>-s </a:t>
            </a:r>
            <a:r>
              <a:rPr lang="en-GB" sz="2200" dirty="0">
                <a:latin typeface="Century Gothic" panose="020B0502020202020204" pitchFamily="34" charset="0"/>
              </a:rPr>
              <a:t>is followed by a </a:t>
            </a:r>
            <a:r>
              <a:rPr lang="en-GB" sz="2200" b="1" dirty="0">
                <a:latin typeface="Century Gothic" panose="020B0502020202020204" pitchFamily="34" charset="0"/>
              </a:rPr>
              <a:t>vowel,</a:t>
            </a:r>
            <a:r>
              <a:rPr lang="en-GB" sz="2200" dirty="0">
                <a:latin typeface="Century Gothic" panose="020B0502020202020204" pitchFamily="34" charset="0"/>
              </a:rPr>
              <a:t> </a:t>
            </a:r>
            <a:r>
              <a:rPr lang="en-GB" sz="2200" b="1" dirty="0">
                <a:latin typeface="Century Gothic" panose="020B0502020202020204" pitchFamily="34" charset="0"/>
              </a:rPr>
              <a:t>liaison </a:t>
            </a:r>
            <a:r>
              <a:rPr lang="en-GB" sz="2200" dirty="0">
                <a:latin typeface="Century Gothic" panose="020B0502020202020204" pitchFamily="34" charset="0"/>
              </a:rPr>
              <a:t>occurs.</a:t>
            </a:r>
            <a:endParaRPr lang="en-GB" sz="2200" b="1" dirty="0"/>
          </a:p>
        </p:txBody>
      </p:sp>
      <p:sp>
        <p:nvSpPr>
          <p:cNvPr id="18" name="Rectangle 17">
            <a:extLst>
              <a:ext uri="{FF2B5EF4-FFF2-40B4-BE49-F238E27FC236}">
                <a16:creationId xmlns:a16="http://schemas.microsoft.com/office/drawing/2014/main" id="{7DF059FC-001D-4A57-8B86-67ABCA5702FA}"/>
              </a:ext>
            </a:extLst>
          </p:cNvPr>
          <p:cNvSpPr/>
          <p:nvPr/>
        </p:nvSpPr>
        <p:spPr>
          <a:xfrm>
            <a:off x="122087" y="3780804"/>
            <a:ext cx="398121" cy="3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solidFill>
                  <a:schemeClr val="accent5">
                    <a:lumMod val="50000"/>
                  </a:schemeClr>
                </a:solidFill>
                <a:latin typeface="Century Gothic" panose="020B0502020202020204" pitchFamily="34" charset="0"/>
              </a:rPr>
              <a:t>__</a:t>
            </a:r>
          </a:p>
        </p:txBody>
      </p:sp>
      <p:sp>
        <p:nvSpPr>
          <p:cNvPr id="19" name="Rectangle 18">
            <a:extLst>
              <a:ext uri="{FF2B5EF4-FFF2-40B4-BE49-F238E27FC236}">
                <a16:creationId xmlns:a16="http://schemas.microsoft.com/office/drawing/2014/main" id="{C25830D8-1492-45E1-AB80-22A44A55F0C3}"/>
              </a:ext>
            </a:extLst>
          </p:cNvPr>
          <p:cNvSpPr/>
          <p:nvPr/>
        </p:nvSpPr>
        <p:spPr>
          <a:xfrm>
            <a:off x="100084" y="5085951"/>
            <a:ext cx="700016" cy="3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solidFill>
                  <a:schemeClr val="accent5">
                    <a:lumMod val="50000"/>
                  </a:schemeClr>
                </a:solidFill>
                <a:latin typeface="Century Gothic" panose="020B0502020202020204" pitchFamily="34" charset="0"/>
              </a:rPr>
              <a:t>__</a:t>
            </a:r>
          </a:p>
        </p:txBody>
      </p:sp>
      <p:grpSp>
        <p:nvGrpSpPr>
          <p:cNvPr id="2" name="Group 1">
            <a:extLst>
              <a:ext uri="{FF2B5EF4-FFF2-40B4-BE49-F238E27FC236}">
                <a16:creationId xmlns:a16="http://schemas.microsoft.com/office/drawing/2014/main" id="{FD9EF71C-73AF-4A48-B710-73E95C6C0485}"/>
              </a:ext>
            </a:extLst>
          </p:cNvPr>
          <p:cNvGrpSpPr/>
          <p:nvPr/>
        </p:nvGrpSpPr>
        <p:grpSpPr>
          <a:xfrm>
            <a:off x="262009" y="2200674"/>
            <a:ext cx="3052376" cy="2550411"/>
            <a:chOff x="262009" y="2200674"/>
            <a:chExt cx="3052376" cy="2550411"/>
          </a:xfrm>
        </p:grpSpPr>
        <p:sp>
          <p:nvSpPr>
            <p:cNvPr id="16" name="Rounded Rectangular Callout 12">
              <a:extLst>
                <a:ext uri="{FF2B5EF4-FFF2-40B4-BE49-F238E27FC236}">
                  <a16:creationId xmlns:a16="http://schemas.microsoft.com/office/drawing/2014/main" id="{66721DC7-E9FD-42F8-9A13-EA1C0A7D3C18}"/>
                </a:ext>
              </a:extLst>
            </p:cNvPr>
            <p:cNvSpPr/>
            <p:nvPr/>
          </p:nvSpPr>
          <p:spPr>
            <a:xfrm>
              <a:off x="262009" y="2200674"/>
              <a:ext cx="3052376" cy="2550411"/>
            </a:xfrm>
            <a:prstGeom prst="wedgeRoundRectCallout">
              <a:avLst>
                <a:gd name="adj1" fmla="val -19607"/>
                <a:gd name="adj2" fmla="val 62004"/>
                <a:gd name="adj3" fmla="val 16667"/>
              </a:avLst>
            </a:prstGeom>
            <a:solidFill>
              <a:schemeClr val="accent1">
                <a:lumMod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latin typeface="Century Gothic" panose="020B0502020202020204" pitchFamily="34" charset="0"/>
              </a:endParaRPr>
            </a:p>
            <a:p>
              <a:pPr algn="ctr"/>
              <a:endParaRPr lang="en-GB" sz="2200" dirty="0">
                <a:latin typeface="Century Gothic" panose="020B0502020202020204" pitchFamily="34" charset="0"/>
              </a:endParaRPr>
            </a:p>
            <a:p>
              <a:pPr algn="ctr"/>
              <a:endParaRPr lang="en-GB" sz="2200" dirty="0">
                <a:latin typeface="Century Gothic" panose="020B0502020202020204" pitchFamily="34" charset="0"/>
              </a:endParaRPr>
            </a:p>
            <a:p>
              <a:pPr algn="ctr"/>
              <a:r>
                <a:rPr lang="en-GB" sz="2200" dirty="0">
                  <a:latin typeface="Century Gothic" panose="020B0502020202020204" pitchFamily="34" charset="0"/>
                </a:rPr>
                <a:t>The final –t in </a:t>
              </a:r>
              <a:r>
                <a:rPr lang="en-GB" sz="2200" i="1" dirty="0" err="1">
                  <a:latin typeface="Century Gothic" panose="020B0502020202020204" pitchFamily="34" charset="0"/>
                </a:rPr>
                <a:t>on</a:t>
              </a:r>
              <a:r>
                <a:rPr lang="en-GB" sz="2200" b="1" i="1" dirty="0" err="1">
                  <a:latin typeface="Century Gothic" panose="020B0502020202020204" pitchFamily="34" charset="0"/>
                </a:rPr>
                <a:t>t</a:t>
              </a:r>
              <a:endParaRPr lang="en-GB" sz="2200" b="1" i="1" dirty="0">
                <a:latin typeface="Century Gothic" panose="020B0502020202020204" pitchFamily="34" charset="0"/>
              </a:endParaRPr>
            </a:p>
            <a:p>
              <a:pPr algn="ctr"/>
              <a:r>
                <a:rPr lang="en-GB" sz="2200" i="1" dirty="0">
                  <a:latin typeface="Century Gothic" panose="020B0502020202020204" pitchFamily="34" charset="0"/>
                </a:rPr>
                <a:t> </a:t>
              </a:r>
              <a:r>
                <a:rPr lang="en-GB" sz="2200" dirty="0">
                  <a:latin typeface="Century Gothic" panose="020B0502020202020204" pitchFamily="34" charset="0"/>
                </a:rPr>
                <a:t>is a </a:t>
              </a:r>
              <a:r>
                <a:rPr lang="en-GB" sz="2200" b="1" dirty="0">
                  <a:latin typeface="Century Gothic" panose="020B0502020202020204" pitchFamily="34" charset="0"/>
                </a:rPr>
                <a:t>S</a:t>
              </a:r>
              <a:r>
                <a:rPr lang="en-GB" sz="2200" dirty="0">
                  <a:latin typeface="Century Gothic" panose="020B0502020202020204" pitchFamily="34" charset="0"/>
                </a:rPr>
                <a:t>ilent </a:t>
              </a:r>
              <a:r>
                <a:rPr lang="en-GB" sz="2200" b="1" dirty="0">
                  <a:latin typeface="Century Gothic" panose="020B0502020202020204" pitchFamily="34" charset="0"/>
                </a:rPr>
                <a:t>F</a:t>
              </a:r>
              <a:r>
                <a:rPr lang="en-GB" sz="2200" dirty="0">
                  <a:latin typeface="Century Gothic" panose="020B0502020202020204" pitchFamily="34" charset="0"/>
                </a:rPr>
                <a:t>inal </a:t>
              </a:r>
              <a:r>
                <a:rPr lang="en-GB" sz="2200" b="1" dirty="0">
                  <a:latin typeface="Century Gothic" panose="020B0502020202020204" pitchFamily="34" charset="0"/>
                </a:rPr>
                <a:t>C</a:t>
              </a:r>
              <a:r>
                <a:rPr lang="en-GB" sz="2200" dirty="0">
                  <a:latin typeface="Century Gothic" panose="020B0502020202020204" pitchFamily="34" charset="0"/>
                </a:rPr>
                <a:t>onsonant.</a:t>
              </a:r>
            </a:p>
          </p:txBody>
        </p:sp>
        <p:pic>
          <p:nvPicPr>
            <p:cNvPr id="17" name="Picture 2" descr="Quiet Sign Clip Art">
              <a:extLst>
                <a:ext uri="{FF2B5EF4-FFF2-40B4-BE49-F238E27FC236}">
                  <a16:creationId xmlns:a16="http://schemas.microsoft.com/office/drawing/2014/main" id="{C6E94F95-03A1-4DC1-B52D-6E60C1528F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4822" y="2486024"/>
              <a:ext cx="666750" cy="942976"/>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19">
            <a:extLst>
              <a:ext uri="{FF2B5EF4-FFF2-40B4-BE49-F238E27FC236}">
                <a16:creationId xmlns:a16="http://schemas.microsoft.com/office/drawing/2014/main" id="{8A277685-72DA-451D-97E1-37771287A1F8}"/>
              </a:ext>
            </a:extLst>
          </p:cNvPr>
          <p:cNvSpPr/>
          <p:nvPr/>
        </p:nvSpPr>
        <p:spPr>
          <a:xfrm>
            <a:off x="188942" y="5681075"/>
            <a:ext cx="1633133" cy="3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solidFill>
                  <a:schemeClr val="accent5">
                    <a:lumMod val="50000"/>
                  </a:schemeClr>
                </a:solidFill>
                <a:latin typeface="Century Gothic" panose="020B0502020202020204" pitchFamily="34" charset="0"/>
              </a:rPr>
              <a:t>___________</a:t>
            </a:r>
          </a:p>
        </p:txBody>
      </p:sp>
    </p:spTree>
    <p:extLst>
      <p:ext uri="{BB962C8B-B14F-4D97-AF65-F5344CB8AC3E}">
        <p14:creationId xmlns:p14="http://schemas.microsoft.com/office/powerpoint/2010/main" val="376723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10" end="1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xEl>
                                              <p:pRg st="14" end="1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animBg="1"/>
      <p:bldP spid="18" grpId="0" animBg="1"/>
      <p:bldP spid="18" grpId="1" animBg="1"/>
      <p:bldP spid="19" grpId="0" animBg="1"/>
      <p:bldP spid="19" grpId="1" animBg="1"/>
      <p:bldP spid="20" grpId="0" animBg="1"/>
      <p:bldP spid="20" grpId="1"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pic>
        <p:nvPicPr>
          <p:cNvPr id="6" name="Google Shape;145;p2"/>
          <p:cNvPicPr preferRelativeResize="0"/>
          <p:nvPr/>
        </p:nvPicPr>
        <p:blipFill rotWithShape="1">
          <a:blip r:embed="rId3">
            <a:alphaModFix/>
          </a:blip>
          <a:srcRect/>
          <a:stretch/>
        </p:blipFill>
        <p:spPr>
          <a:xfrm>
            <a:off x="0" y="296864"/>
            <a:ext cx="7902055" cy="867128"/>
          </a:xfrm>
          <a:prstGeom prst="rect">
            <a:avLst/>
          </a:prstGeom>
          <a:noFill/>
          <a:ln>
            <a:noFill/>
          </a:ln>
        </p:spPr>
      </p:pic>
      <p:sp>
        <p:nvSpPr>
          <p:cNvPr id="7"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3600"/>
            </a:pPr>
            <a:r>
              <a:rPr lang="en-GB" sz="2600" b="1">
                <a:solidFill>
                  <a:schemeClr val="lt1"/>
                </a:solidFill>
              </a:rPr>
              <a:t>Saying what people have: </a:t>
            </a:r>
            <a:r>
              <a:rPr lang="en-GB" sz="2600" b="1" i="1">
                <a:solidFill>
                  <a:schemeClr val="lt1"/>
                </a:solidFill>
              </a:rPr>
              <a:t>ils</a:t>
            </a:r>
            <a:r>
              <a:rPr lang="en-GB" sz="2600" b="1">
                <a:solidFill>
                  <a:schemeClr val="lt1"/>
                </a:solidFill>
              </a:rPr>
              <a:t> and </a:t>
            </a:r>
            <a:r>
              <a:rPr lang="en-GB" sz="2600" b="1" i="1">
                <a:solidFill>
                  <a:schemeClr val="lt1"/>
                </a:solidFill>
              </a:rPr>
              <a:t>elles</a:t>
            </a:r>
            <a:endParaRPr lang="en-GB" sz="2600" b="1" dirty="0">
              <a:solidFill>
                <a:schemeClr val="lt1"/>
              </a:solidFill>
            </a:endParaRPr>
          </a:p>
        </p:txBody>
      </p:sp>
      <p:sp>
        <p:nvSpPr>
          <p:cNvPr id="8" name="Google Shape;147;p2"/>
          <p:cNvSpPr/>
          <p:nvPr/>
        </p:nvSpPr>
        <p:spPr>
          <a:xfrm>
            <a:off x="9936479" y="268608"/>
            <a:ext cx="1973441" cy="401952"/>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err="1">
                <a:solidFill>
                  <a:srgbClr val="FFFFFF"/>
                </a:solidFill>
                <a:latin typeface="Century Gothic"/>
                <a:ea typeface="Century Gothic"/>
                <a:cs typeface="Century Gothic"/>
                <a:sym typeface="Century Gothic"/>
              </a:rPr>
              <a:t>prononcer</a:t>
            </a:r>
            <a:endParaRPr sz="1800" b="1" i="0" u="none" strike="noStrike" cap="none" dirty="0">
              <a:solidFill>
                <a:srgbClr val="FFFFFF"/>
              </a:solidFill>
              <a:latin typeface="Century Gothic"/>
              <a:ea typeface="Century Gothic"/>
              <a:cs typeface="Century Gothic"/>
              <a:sym typeface="Century Gothic"/>
            </a:endParaRPr>
          </a:p>
        </p:txBody>
      </p:sp>
      <p:sp>
        <p:nvSpPr>
          <p:cNvPr id="9" name="TextBox 8"/>
          <p:cNvSpPr txBox="1"/>
          <p:nvPr/>
        </p:nvSpPr>
        <p:spPr>
          <a:xfrm>
            <a:off x="3472292" y="1646330"/>
            <a:ext cx="5054110" cy="2154436"/>
          </a:xfrm>
          <a:prstGeom prst="rect">
            <a:avLst/>
          </a:prstGeom>
          <a:noFill/>
        </p:spPr>
        <p:txBody>
          <a:bodyPr wrap="square" rtlCol="0">
            <a:spAutoFit/>
          </a:bodyPr>
          <a:lstStyle/>
          <a:p>
            <a:r>
              <a:rPr lang="en-GB" sz="13400" b="1" dirty="0" err="1">
                <a:solidFill>
                  <a:schemeClr val="accent1">
                    <a:lumMod val="50000"/>
                  </a:schemeClr>
                </a:solidFill>
                <a:latin typeface="Century Gothic" panose="020B0502020202020204" pitchFamily="34" charset="0"/>
              </a:rPr>
              <a:t>il</a:t>
            </a:r>
            <a:r>
              <a:rPr lang="en-GB" sz="13400" b="1" dirty="0" err="1">
                <a:solidFill>
                  <a:srgbClr val="EE6000"/>
                </a:solidFill>
                <a:latin typeface="Century Gothic" panose="020B0502020202020204" pitchFamily="34" charset="0"/>
              </a:rPr>
              <a:t>s</a:t>
            </a:r>
            <a:r>
              <a:rPr lang="en-GB" sz="13400" b="1" dirty="0">
                <a:solidFill>
                  <a:schemeClr val="accent1">
                    <a:lumMod val="50000"/>
                  </a:schemeClr>
                </a:solidFill>
                <a:latin typeface="Century Gothic" panose="020B0502020202020204" pitchFamily="34" charset="0"/>
              </a:rPr>
              <a:t> </a:t>
            </a:r>
            <a:r>
              <a:rPr lang="en-GB" sz="13400" b="1" dirty="0" err="1">
                <a:solidFill>
                  <a:srgbClr val="EE6000"/>
                </a:solidFill>
                <a:latin typeface="Century Gothic" panose="020B0502020202020204" pitchFamily="34" charset="0"/>
              </a:rPr>
              <a:t>o</a:t>
            </a:r>
            <a:r>
              <a:rPr lang="en-GB" sz="13400" b="1" dirty="0" err="1">
                <a:solidFill>
                  <a:schemeClr val="accent1">
                    <a:lumMod val="50000"/>
                  </a:schemeClr>
                </a:solidFill>
                <a:latin typeface="Century Gothic" panose="020B0502020202020204" pitchFamily="34" charset="0"/>
              </a:rPr>
              <a:t>nt</a:t>
            </a:r>
            <a:endParaRPr lang="en-GB" sz="13400" b="1" dirty="0">
              <a:solidFill>
                <a:schemeClr val="accent1">
                  <a:lumMod val="50000"/>
                </a:schemeClr>
              </a:solidFill>
              <a:latin typeface="Century Gothic" panose="020B0502020202020204" pitchFamily="34" charset="0"/>
            </a:endParaRPr>
          </a:p>
        </p:txBody>
      </p:sp>
      <p:sp>
        <p:nvSpPr>
          <p:cNvPr id="10" name="Arc 9"/>
          <p:cNvSpPr/>
          <p:nvPr/>
        </p:nvSpPr>
        <p:spPr>
          <a:xfrm rot="7925323">
            <a:off x="4551777" y="1821162"/>
            <a:ext cx="1896542" cy="2038688"/>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Action Button: Forward or Next 10">
            <a:hlinkClick r:id="" action="ppaction://noaction" highlightClick="1">
              <a:snd r:embed="rId4" name="ils ont.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7B9130C5-3C21-4947-9DB2-3D833CEEA4F9}"/>
              </a:ext>
            </a:extLst>
          </p:cNvPr>
          <p:cNvSpPr txBox="1"/>
          <p:nvPr/>
        </p:nvSpPr>
        <p:spPr>
          <a:xfrm>
            <a:off x="2524800" y="4227472"/>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they</a:t>
            </a:r>
            <a:r>
              <a:rPr lang="en-GB" sz="3600" dirty="0">
                <a:solidFill>
                  <a:schemeClr val="accent1">
                    <a:lumMod val="50000"/>
                  </a:schemeClr>
                </a:solidFill>
                <a:latin typeface="Century Gothic" panose="020B0502020202020204" pitchFamily="34" charset="0"/>
              </a:rPr>
              <a:t> (m or m/f) </a:t>
            </a:r>
            <a:r>
              <a:rPr lang="en-GB" sz="3600" b="1" dirty="0">
                <a:solidFill>
                  <a:schemeClr val="accent1">
                    <a:lumMod val="50000"/>
                  </a:schemeClr>
                </a:solidFill>
                <a:latin typeface="Century Gothic" panose="020B0502020202020204" pitchFamily="34" charset="0"/>
              </a:rPr>
              <a:t>have</a:t>
            </a:r>
          </a:p>
        </p:txBody>
      </p:sp>
    </p:spTree>
    <p:extLst>
      <p:ext uri="{BB962C8B-B14F-4D97-AF65-F5344CB8AC3E}">
        <p14:creationId xmlns:p14="http://schemas.microsoft.com/office/powerpoint/2010/main" val="80514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9" name="TextBox 8"/>
          <p:cNvSpPr txBox="1"/>
          <p:nvPr/>
        </p:nvSpPr>
        <p:spPr>
          <a:xfrm>
            <a:off x="1384002" y="1646330"/>
            <a:ext cx="9408798" cy="2154436"/>
          </a:xfrm>
          <a:prstGeom prst="rect">
            <a:avLst/>
          </a:prstGeom>
          <a:noFill/>
        </p:spPr>
        <p:txBody>
          <a:bodyPr wrap="square" rtlCol="0">
            <a:spAutoFit/>
          </a:bodyPr>
          <a:lstStyle/>
          <a:p>
            <a:pPr algn="ctr"/>
            <a:r>
              <a:rPr lang="en-GB" sz="13400" b="1" dirty="0" err="1">
                <a:solidFill>
                  <a:schemeClr val="accent1">
                    <a:lumMod val="50000"/>
                  </a:schemeClr>
                </a:solidFill>
                <a:latin typeface="Century Gothic" panose="020B0502020202020204" pitchFamily="34" charset="0"/>
              </a:rPr>
              <a:t>elle</a:t>
            </a:r>
            <a:r>
              <a:rPr lang="en-GB" sz="13400" b="1" dirty="0" err="1">
                <a:solidFill>
                  <a:srgbClr val="EE6000"/>
                </a:solidFill>
                <a:latin typeface="Century Gothic" panose="020B0502020202020204" pitchFamily="34" charset="0"/>
              </a:rPr>
              <a:t>s</a:t>
            </a:r>
            <a:r>
              <a:rPr lang="en-GB" sz="13400" b="1" dirty="0">
                <a:solidFill>
                  <a:schemeClr val="accent1">
                    <a:lumMod val="50000"/>
                  </a:schemeClr>
                </a:solidFill>
                <a:latin typeface="Century Gothic" panose="020B0502020202020204" pitchFamily="34" charset="0"/>
              </a:rPr>
              <a:t> </a:t>
            </a:r>
            <a:r>
              <a:rPr lang="en-GB" sz="13400" b="1" dirty="0" err="1">
                <a:solidFill>
                  <a:srgbClr val="EE6000"/>
                </a:solidFill>
                <a:latin typeface="Century Gothic" panose="020B0502020202020204" pitchFamily="34" charset="0"/>
              </a:rPr>
              <a:t>o</a:t>
            </a:r>
            <a:r>
              <a:rPr lang="en-GB" sz="13400" b="1" dirty="0" err="1">
                <a:solidFill>
                  <a:schemeClr val="accent1">
                    <a:lumMod val="50000"/>
                  </a:schemeClr>
                </a:solidFill>
                <a:latin typeface="Century Gothic" panose="020B0502020202020204" pitchFamily="34" charset="0"/>
              </a:rPr>
              <a:t>nt</a:t>
            </a:r>
            <a:endParaRPr lang="en-GB" sz="13400" b="1" dirty="0">
              <a:solidFill>
                <a:schemeClr val="accent1">
                  <a:lumMod val="50000"/>
                </a:schemeClr>
              </a:solidFill>
              <a:latin typeface="Century Gothic" panose="020B0502020202020204" pitchFamily="34" charset="0"/>
            </a:endParaRPr>
          </a:p>
        </p:txBody>
      </p:sp>
      <p:sp>
        <p:nvSpPr>
          <p:cNvPr id="10" name="Arc 9"/>
          <p:cNvSpPr/>
          <p:nvPr/>
        </p:nvSpPr>
        <p:spPr>
          <a:xfrm rot="7925323">
            <a:off x="5746977" y="1821161"/>
            <a:ext cx="1896542" cy="2038688"/>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pic>
        <p:nvPicPr>
          <p:cNvPr id="6" name="Google Shape;145;p2"/>
          <p:cNvPicPr preferRelativeResize="0"/>
          <p:nvPr/>
        </p:nvPicPr>
        <p:blipFill rotWithShape="1">
          <a:blip r:embed="rId3">
            <a:alphaModFix/>
          </a:blip>
          <a:srcRect/>
          <a:stretch/>
        </p:blipFill>
        <p:spPr>
          <a:xfrm>
            <a:off x="0" y="296864"/>
            <a:ext cx="7902055" cy="867128"/>
          </a:xfrm>
          <a:prstGeom prst="rect">
            <a:avLst/>
          </a:prstGeom>
          <a:noFill/>
          <a:ln>
            <a:noFill/>
          </a:ln>
        </p:spPr>
      </p:pic>
      <p:sp>
        <p:nvSpPr>
          <p:cNvPr id="7"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3600"/>
            </a:pPr>
            <a:r>
              <a:rPr lang="en-GB" sz="2600" b="1">
                <a:solidFill>
                  <a:schemeClr val="lt1"/>
                </a:solidFill>
              </a:rPr>
              <a:t>Saying what people have: </a:t>
            </a:r>
            <a:r>
              <a:rPr lang="en-GB" sz="2600" b="1" i="1">
                <a:solidFill>
                  <a:schemeClr val="lt1"/>
                </a:solidFill>
              </a:rPr>
              <a:t>ils</a:t>
            </a:r>
            <a:r>
              <a:rPr lang="en-GB" sz="2600" b="1">
                <a:solidFill>
                  <a:schemeClr val="lt1"/>
                </a:solidFill>
              </a:rPr>
              <a:t> and </a:t>
            </a:r>
            <a:r>
              <a:rPr lang="en-GB" sz="2600" b="1" i="1">
                <a:solidFill>
                  <a:schemeClr val="lt1"/>
                </a:solidFill>
              </a:rPr>
              <a:t>elles</a:t>
            </a:r>
            <a:endParaRPr lang="en-GB" sz="2600" b="1" dirty="0">
              <a:solidFill>
                <a:schemeClr val="lt1"/>
              </a:solidFill>
            </a:endParaRPr>
          </a:p>
        </p:txBody>
      </p:sp>
      <p:sp>
        <p:nvSpPr>
          <p:cNvPr id="8" name="Google Shape;147;p2"/>
          <p:cNvSpPr/>
          <p:nvPr/>
        </p:nvSpPr>
        <p:spPr>
          <a:xfrm>
            <a:off x="9936479" y="268608"/>
            <a:ext cx="1973441" cy="401952"/>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err="1">
                <a:solidFill>
                  <a:srgbClr val="FFFFFF"/>
                </a:solidFill>
                <a:latin typeface="Century Gothic"/>
                <a:ea typeface="Century Gothic"/>
                <a:cs typeface="Century Gothic"/>
                <a:sym typeface="Century Gothic"/>
              </a:rPr>
              <a:t>prononcer</a:t>
            </a:r>
            <a:endParaRPr sz="1800" b="1" i="0" u="none" strike="noStrike" cap="none" dirty="0">
              <a:solidFill>
                <a:srgbClr val="FFFFFF"/>
              </a:solidFill>
              <a:latin typeface="Century Gothic"/>
              <a:ea typeface="Century Gothic"/>
              <a:cs typeface="Century Gothic"/>
              <a:sym typeface="Century Gothic"/>
            </a:endParaRPr>
          </a:p>
        </p:txBody>
      </p:sp>
      <p:sp>
        <p:nvSpPr>
          <p:cNvPr id="11" name="Action Button: Forward or Next 10">
            <a:hlinkClick r:id="" action="ppaction://noaction" highlightClick="1">
              <a:snd r:embed="rId4" name="elles ont.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7B9130C5-3C21-4947-9DB2-3D833CEEA4F9}"/>
              </a:ext>
            </a:extLst>
          </p:cNvPr>
          <p:cNvSpPr txBox="1"/>
          <p:nvPr/>
        </p:nvSpPr>
        <p:spPr>
          <a:xfrm>
            <a:off x="2524800" y="4227472"/>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they</a:t>
            </a:r>
            <a:r>
              <a:rPr lang="en-GB" sz="3600" dirty="0">
                <a:solidFill>
                  <a:schemeClr val="accent1">
                    <a:lumMod val="50000"/>
                  </a:schemeClr>
                </a:solidFill>
                <a:latin typeface="Century Gothic" panose="020B0502020202020204" pitchFamily="34" charset="0"/>
              </a:rPr>
              <a:t> (f) </a:t>
            </a:r>
            <a:r>
              <a:rPr lang="en-GB" sz="3600" b="1" dirty="0">
                <a:solidFill>
                  <a:schemeClr val="accent1">
                    <a:lumMod val="50000"/>
                  </a:schemeClr>
                </a:solidFill>
                <a:latin typeface="Century Gothic" panose="020B0502020202020204" pitchFamily="34" charset="0"/>
              </a:rPr>
              <a:t>have</a:t>
            </a:r>
          </a:p>
        </p:txBody>
      </p:sp>
    </p:spTree>
    <p:extLst>
      <p:ext uri="{BB962C8B-B14F-4D97-AF65-F5344CB8AC3E}">
        <p14:creationId xmlns:p14="http://schemas.microsoft.com/office/powerpoint/2010/main" val="403870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pic>
        <p:nvPicPr>
          <p:cNvPr id="6" name="Google Shape;145;p2"/>
          <p:cNvPicPr preferRelativeResize="0"/>
          <p:nvPr/>
        </p:nvPicPr>
        <p:blipFill rotWithShape="1">
          <a:blip r:embed="rId3">
            <a:alphaModFix/>
          </a:blip>
          <a:srcRect/>
          <a:stretch/>
        </p:blipFill>
        <p:spPr>
          <a:xfrm>
            <a:off x="0" y="296864"/>
            <a:ext cx="7902055" cy="867128"/>
          </a:xfrm>
          <a:prstGeom prst="rect">
            <a:avLst/>
          </a:prstGeom>
          <a:noFill/>
          <a:ln>
            <a:noFill/>
          </a:ln>
        </p:spPr>
      </p:pic>
      <p:sp>
        <p:nvSpPr>
          <p:cNvPr id="7"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3600"/>
            </a:pPr>
            <a:r>
              <a:rPr lang="en-GB" sz="2600" b="1">
                <a:solidFill>
                  <a:schemeClr val="lt1"/>
                </a:solidFill>
              </a:rPr>
              <a:t>Saying what people have: </a:t>
            </a:r>
            <a:r>
              <a:rPr lang="en-GB" sz="2600" b="1" i="1">
                <a:solidFill>
                  <a:schemeClr val="lt1"/>
                </a:solidFill>
              </a:rPr>
              <a:t>ils</a:t>
            </a:r>
            <a:r>
              <a:rPr lang="en-GB" sz="2600" b="1">
                <a:solidFill>
                  <a:schemeClr val="lt1"/>
                </a:solidFill>
              </a:rPr>
              <a:t> and </a:t>
            </a:r>
            <a:r>
              <a:rPr lang="en-GB" sz="2600" b="1" i="1">
                <a:solidFill>
                  <a:schemeClr val="lt1"/>
                </a:solidFill>
              </a:rPr>
              <a:t>elles</a:t>
            </a:r>
            <a:endParaRPr lang="en-GB" sz="2600" b="1" dirty="0">
              <a:solidFill>
                <a:schemeClr val="lt1"/>
              </a:solidFill>
            </a:endParaRPr>
          </a:p>
        </p:txBody>
      </p:sp>
      <p:sp>
        <p:nvSpPr>
          <p:cNvPr id="8" name="Google Shape;147;p2"/>
          <p:cNvSpPr/>
          <p:nvPr/>
        </p:nvSpPr>
        <p:spPr>
          <a:xfrm>
            <a:off x="9936479" y="268608"/>
            <a:ext cx="1973441" cy="401952"/>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err="1">
                <a:solidFill>
                  <a:srgbClr val="FFFFFF"/>
                </a:solidFill>
                <a:latin typeface="Century Gothic"/>
                <a:ea typeface="Century Gothic"/>
                <a:cs typeface="Century Gothic"/>
                <a:sym typeface="Century Gothic"/>
              </a:rPr>
              <a:t>prononcer</a:t>
            </a:r>
            <a:endParaRPr sz="1800" b="1" i="0" u="none" strike="noStrike" cap="none" dirty="0">
              <a:solidFill>
                <a:srgbClr val="FFFFFF"/>
              </a:solidFill>
              <a:latin typeface="Century Gothic"/>
              <a:ea typeface="Century Gothic"/>
              <a:cs typeface="Century Gothic"/>
              <a:sym typeface="Century Gothic"/>
            </a:endParaRPr>
          </a:p>
        </p:txBody>
      </p:sp>
      <p:sp>
        <p:nvSpPr>
          <p:cNvPr id="9" name="TextBox 8"/>
          <p:cNvSpPr txBox="1"/>
          <p:nvPr/>
        </p:nvSpPr>
        <p:spPr>
          <a:xfrm>
            <a:off x="3472292" y="1646330"/>
            <a:ext cx="5054110" cy="2154436"/>
          </a:xfrm>
          <a:prstGeom prst="rect">
            <a:avLst/>
          </a:prstGeom>
          <a:noFill/>
        </p:spPr>
        <p:txBody>
          <a:bodyPr wrap="square" rtlCol="0">
            <a:spAutoFit/>
          </a:bodyPr>
          <a:lstStyle/>
          <a:p>
            <a:r>
              <a:rPr lang="en-GB" sz="13400" b="1" dirty="0" err="1">
                <a:solidFill>
                  <a:schemeClr val="accent1">
                    <a:lumMod val="50000"/>
                  </a:schemeClr>
                </a:solidFill>
                <a:latin typeface="Century Gothic" panose="020B0502020202020204" pitchFamily="34" charset="0"/>
              </a:rPr>
              <a:t>il</a:t>
            </a:r>
            <a:r>
              <a:rPr lang="en-GB" sz="13400" b="1" dirty="0" err="1">
                <a:solidFill>
                  <a:srgbClr val="EE6000"/>
                </a:solidFill>
                <a:latin typeface="Century Gothic" panose="020B0502020202020204" pitchFamily="34" charset="0"/>
              </a:rPr>
              <a:t>s</a:t>
            </a:r>
            <a:r>
              <a:rPr lang="en-GB" sz="13400" b="1" dirty="0">
                <a:solidFill>
                  <a:schemeClr val="accent1">
                    <a:lumMod val="50000"/>
                  </a:schemeClr>
                </a:solidFill>
                <a:latin typeface="Century Gothic" panose="020B0502020202020204" pitchFamily="34" charset="0"/>
              </a:rPr>
              <a:t> </a:t>
            </a:r>
            <a:r>
              <a:rPr lang="en-GB" sz="13400" b="1" dirty="0" err="1">
                <a:solidFill>
                  <a:srgbClr val="EE6000"/>
                </a:solidFill>
                <a:latin typeface="Century Gothic" panose="020B0502020202020204" pitchFamily="34" charset="0"/>
              </a:rPr>
              <a:t>o</a:t>
            </a:r>
            <a:r>
              <a:rPr lang="en-GB" sz="13400" b="1" dirty="0" err="1">
                <a:solidFill>
                  <a:schemeClr val="accent1">
                    <a:lumMod val="50000"/>
                  </a:schemeClr>
                </a:solidFill>
                <a:latin typeface="Century Gothic" panose="020B0502020202020204" pitchFamily="34" charset="0"/>
              </a:rPr>
              <a:t>nt</a:t>
            </a:r>
            <a:endParaRPr lang="en-GB" sz="13400" b="1" dirty="0">
              <a:solidFill>
                <a:schemeClr val="accent1">
                  <a:lumMod val="50000"/>
                </a:schemeClr>
              </a:solidFill>
              <a:latin typeface="Century Gothic" panose="020B0502020202020204" pitchFamily="34" charset="0"/>
            </a:endParaRPr>
          </a:p>
        </p:txBody>
      </p:sp>
      <p:sp>
        <p:nvSpPr>
          <p:cNvPr id="10" name="Arc 9"/>
          <p:cNvSpPr/>
          <p:nvPr/>
        </p:nvSpPr>
        <p:spPr>
          <a:xfrm rot="7925323">
            <a:off x="4551777" y="1821162"/>
            <a:ext cx="1896542" cy="2038688"/>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Action Button: Forward or Next 10">
            <a:hlinkClick r:id="" action="ppaction://noaction" highlightClick="1">
              <a:snd r:embed="rId4" name="ils ont.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7B9130C5-3C21-4947-9DB2-3D833CEEA4F9}"/>
              </a:ext>
            </a:extLst>
          </p:cNvPr>
          <p:cNvSpPr txBox="1"/>
          <p:nvPr/>
        </p:nvSpPr>
        <p:spPr>
          <a:xfrm>
            <a:off x="2524800" y="4227472"/>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they</a:t>
            </a:r>
            <a:r>
              <a:rPr lang="en-GB" sz="3600" dirty="0">
                <a:solidFill>
                  <a:schemeClr val="accent1">
                    <a:lumMod val="50000"/>
                  </a:schemeClr>
                </a:solidFill>
                <a:latin typeface="Century Gothic" panose="020B0502020202020204" pitchFamily="34" charset="0"/>
              </a:rPr>
              <a:t> (m or m/f) </a:t>
            </a:r>
            <a:r>
              <a:rPr lang="en-GB" sz="3600" b="1" dirty="0">
                <a:solidFill>
                  <a:schemeClr val="accent1">
                    <a:lumMod val="50000"/>
                  </a:schemeClr>
                </a:solidFill>
                <a:latin typeface="Century Gothic" panose="020B0502020202020204" pitchFamily="34" charset="0"/>
              </a:rPr>
              <a:t>have</a:t>
            </a:r>
          </a:p>
        </p:txBody>
      </p:sp>
    </p:spTree>
    <p:extLst>
      <p:ext uri="{BB962C8B-B14F-4D97-AF65-F5344CB8AC3E}">
        <p14:creationId xmlns:p14="http://schemas.microsoft.com/office/powerpoint/2010/main" val="367304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9" name="TextBox 8"/>
          <p:cNvSpPr txBox="1"/>
          <p:nvPr/>
        </p:nvSpPr>
        <p:spPr>
          <a:xfrm>
            <a:off x="1384002" y="1646330"/>
            <a:ext cx="9408798" cy="2154436"/>
          </a:xfrm>
          <a:prstGeom prst="rect">
            <a:avLst/>
          </a:prstGeom>
          <a:noFill/>
        </p:spPr>
        <p:txBody>
          <a:bodyPr wrap="square" rtlCol="0">
            <a:spAutoFit/>
          </a:bodyPr>
          <a:lstStyle/>
          <a:p>
            <a:pPr algn="ctr"/>
            <a:r>
              <a:rPr lang="en-GB" sz="13400" b="1" dirty="0" err="1">
                <a:solidFill>
                  <a:schemeClr val="accent1">
                    <a:lumMod val="50000"/>
                  </a:schemeClr>
                </a:solidFill>
                <a:latin typeface="Century Gothic" panose="020B0502020202020204" pitchFamily="34" charset="0"/>
              </a:rPr>
              <a:t>elle</a:t>
            </a:r>
            <a:r>
              <a:rPr lang="en-GB" sz="13400" b="1" dirty="0" err="1">
                <a:solidFill>
                  <a:srgbClr val="EE6000"/>
                </a:solidFill>
                <a:latin typeface="Century Gothic" panose="020B0502020202020204" pitchFamily="34" charset="0"/>
              </a:rPr>
              <a:t>s</a:t>
            </a:r>
            <a:r>
              <a:rPr lang="en-GB" sz="13400" b="1" dirty="0">
                <a:solidFill>
                  <a:schemeClr val="accent1">
                    <a:lumMod val="50000"/>
                  </a:schemeClr>
                </a:solidFill>
                <a:latin typeface="Century Gothic" panose="020B0502020202020204" pitchFamily="34" charset="0"/>
              </a:rPr>
              <a:t> </a:t>
            </a:r>
            <a:r>
              <a:rPr lang="en-GB" sz="13400" b="1" dirty="0" err="1">
                <a:solidFill>
                  <a:srgbClr val="EE6000"/>
                </a:solidFill>
                <a:latin typeface="Century Gothic" panose="020B0502020202020204" pitchFamily="34" charset="0"/>
              </a:rPr>
              <a:t>o</a:t>
            </a:r>
            <a:r>
              <a:rPr lang="en-GB" sz="13400" b="1" dirty="0" err="1">
                <a:solidFill>
                  <a:schemeClr val="accent1">
                    <a:lumMod val="50000"/>
                  </a:schemeClr>
                </a:solidFill>
                <a:latin typeface="Century Gothic" panose="020B0502020202020204" pitchFamily="34" charset="0"/>
              </a:rPr>
              <a:t>nt</a:t>
            </a:r>
            <a:endParaRPr lang="en-GB" sz="13400" b="1" dirty="0">
              <a:solidFill>
                <a:schemeClr val="accent1">
                  <a:lumMod val="50000"/>
                </a:schemeClr>
              </a:solidFill>
              <a:latin typeface="Century Gothic" panose="020B0502020202020204" pitchFamily="34" charset="0"/>
            </a:endParaRPr>
          </a:p>
        </p:txBody>
      </p:sp>
      <p:sp>
        <p:nvSpPr>
          <p:cNvPr id="10" name="Arc 9"/>
          <p:cNvSpPr/>
          <p:nvPr/>
        </p:nvSpPr>
        <p:spPr>
          <a:xfrm rot="7925323">
            <a:off x="5746977" y="1821161"/>
            <a:ext cx="1896542" cy="2038688"/>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pic>
        <p:nvPicPr>
          <p:cNvPr id="6" name="Google Shape;145;p2"/>
          <p:cNvPicPr preferRelativeResize="0"/>
          <p:nvPr/>
        </p:nvPicPr>
        <p:blipFill rotWithShape="1">
          <a:blip r:embed="rId3">
            <a:alphaModFix/>
          </a:blip>
          <a:srcRect/>
          <a:stretch/>
        </p:blipFill>
        <p:spPr>
          <a:xfrm>
            <a:off x="0" y="296864"/>
            <a:ext cx="7902055" cy="867128"/>
          </a:xfrm>
          <a:prstGeom prst="rect">
            <a:avLst/>
          </a:prstGeom>
          <a:noFill/>
          <a:ln>
            <a:noFill/>
          </a:ln>
        </p:spPr>
      </p:pic>
      <p:sp>
        <p:nvSpPr>
          <p:cNvPr id="7"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3600"/>
            </a:pPr>
            <a:r>
              <a:rPr lang="en-GB" sz="2600" b="1">
                <a:solidFill>
                  <a:schemeClr val="lt1"/>
                </a:solidFill>
              </a:rPr>
              <a:t>Saying what people have: </a:t>
            </a:r>
            <a:r>
              <a:rPr lang="en-GB" sz="2600" b="1" i="1">
                <a:solidFill>
                  <a:schemeClr val="lt1"/>
                </a:solidFill>
              </a:rPr>
              <a:t>ils</a:t>
            </a:r>
            <a:r>
              <a:rPr lang="en-GB" sz="2600" b="1">
                <a:solidFill>
                  <a:schemeClr val="lt1"/>
                </a:solidFill>
              </a:rPr>
              <a:t> and </a:t>
            </a:r>
            <a:r>
              <a:rPr lang="en-GB" sz="2600" b="1" i="1">
                <a:solidFill>
                  <a:schemeClr val="lt1"/>
                </a:solidFill>
              </a:rPr>
              <a:t>elles</a:t>
            </a:r>
            <a:endParaRPr lang="en-GB" sz="2600" b="1" dirty="0">
              <a:solidFill>
                <a:schemeClr val="lt1"/>
              </a:solidFill>
            </a:endParaRPr>
          </a:p>
        </p:txBody>
      </p:sp>
      <p:sp>
        <p:nvSpPr>
          <p:cNvPr id="8" name="Google Shape;147;p2"/>
          <p:cNvSpPr/>
          <p:nvPr/>
        </p:nvSpPr>
        <p:spPr>
          <a:xfrm>
            <a:off x="9936479" y="268608"/>
            <a:ext cx="1973441" cy="401952"/>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err="1">
                <a:solidFill>
                  <a:srgbClr val="FFFFFF"/>
                </a:solidFill>
                <a:latin typeface="Century Gothic"/>
                <a:ea typeface="Century Gothic"/>
                <a:cs typeface="Century Gothic"/>
                <a:sym typeface="Century Gothic"/>
              </a:rPr>
              <a:t>prononcer</a:t>
            </a:r>
            <a:endParaRPr sz="1800" b="1" i="0" u="none" strike="noStrike" cap="none" dirty="0">
              <a:solidFill>
                <a:srgbClr val="FFFFFF"/>
              </a:solidFill>
              <a:latin typeface="Century Gothic"/>
              <a:ea typeface="Century Gothic"/>
              <a:cs typeface="Century Gothic"/>
              <a:sym typeface="Century Gothic"/>
            </a:endParaRPr>
          </a:p>
        </p:txBody>
      </p:sp>
      <p:sp>
        <p:nvSpPr>
          <p:cNvPr id="11" name="Action Button: Forward or Next 10">
            <a:hlinkClick r:id="" action="ppaction://noaction" highlightClick="1">
              <a:snd r:embed="rId4" name="elles ont.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7B9130C5-3C21-4947-9DB2-3D833CEEA4F9}"/>
              </a:ext>
            </a:extLst>
          </p:cNvPr>
          <p:cNvSpPr txBox="1"/>
          <p:nvPr/>
        </p:nvSpPr>
        <p:spPr>
          <a:xfrm>
            <a:off x="2524800" y="4227472"/>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they</a:t>
            </a:r>
            <a:r>
              <a:rPr lang="en-GB" sz="3600" dirty="0">
                <a:solidFill>
                  <a:schemeClr val="accent1">
                    <a:lumMod val="50000"/>
                  </a:schemeClr>
                </a:solidFill>
                <a:latin typeface="Century Gothic" panose="020B0502020202020204" pitchFamily="34" charset="0"/>
              </a:rPr>
              <a:t> (f) </a:t>
            </a:r>
            <a:r>
              <a:rPr lang="en-GB" sz="3600" b="1" dirty="0">
                <a:solidFill>
                  <a:schemeClr val="accent1">
                    <a:lumMod val="50000"/>
                  </a:schemeClr>
                </a:solidFill>
                <a:latin typeface="Century Gothic" panose="020B0502020202020204" pitchFamily="34" charset="0"/>
              </a:rPr>
              <a:t>have</a:t>
            </a:r>
          </a:p>
        </p:txBody>
      </p:sp>
    </p:spTree>
    <p:extLst>
      <p:ext uri="{BB962C8B-B14F-4D97-AF65-F5344CB8AC3E}">
        <p14:creationId xmlns:p14="http://schemas.microsoft.com/office/powerpoint/2010/main" val="343840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pic>
        <p:nvPicPr>
          <p:cNvPr id="3" name="Google Shape;145;p2"/>
          <p:cNvPicPr preferRelativeResize="0"/>
          <p:nvPr/>
        </p:nvPicPr>
        <p:blipFill rotWithShape="1">
          <a:blip r:embed="rId3">
            <a:alphaModFix/>
          </a:blip>
          <a:srcRect/>
          <a:stretch/>
        </p:blipFill>
        <p:spPr>
          <a:xfrm>
            <a:off x="0" y="296864"/>
            <a:ext cx="7902055" cy="867128"/>
          </a:xfrm>
          <a:prstGeom prst="rect">
            <a:avLst/>
          </a:prstGeom>
          <a:noFill/>
          <a:ln>
            <a:noFill/>
          </a:ln>
        </p:spPr>
      </p:pic>
      <p:sp>
        <p:nvSpPr>
          <p:cNvPr id="4"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3600"/>
            </a:pPr>
            <a:r>
              <a:rPr lang="en-GB" sz="2600" b="1">
                <a:solidFill>
                  <a:schemeClr val="lt1"/>
                </a:solidFill>
              </a:rPr>
              <a:t>Saying what people have: </a:t>
            </a:r>
            <a:r>
              <a:rPr lang="en-GB" sz="2600" b="1" i="1">
                <a:solidFill>
                  <a:schemeClr val="lt1"/>
                </a:solidFill>
              </a:rPr>
              <a:t>ils</a:t>
            </a:r>
            <a:r>
              <a:rPr lang="en-GB" sz="2600" b="1">
                <a:solidFill>
                  <a:schemeClr val="lt1"/>
                </a:solidFill>
              </a:rPr>
              <a:t> and </a:t>
            </a:r>
            <a:r>
              <a:rPr lang="en-GB" sz="2600" b="1" i="1">
                <a:solidFill>
                  <a:schemeClr val="lt1"/>
                </a:solidFill>
              </a:rPr>
              <a:t>elles</a:t>
            </a:r>
            <a:endParaRPr lang="en-GB" sz="2600" b="1" dirty="0">
              <a:solidFill>
                <a:schemeClr val="lt1"/>
              </a:solidFill>
            </a:endParaRPr>
          </a:p>
        </p:txBody>
      </p:sp>
      <p:sp>
        <p:nvSpPr>
          <p:cNvPr id="5" name="Google Shape;147;p2"/>
          <p:cNvSpPr/>
          <p:nvPr/>
        </p:nvSpPr>
        <p:spPr>
          <a:xfrm>
            <a:off x="9324001" y="268608"/>
            <a:ext cx="2585920" cy="387993"/>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err="1">
                <a:solidFill>
                  <a:srgbClr val="FFFFFF"/>
                </a:solidFill>
                <a:latin typeface="Century Gothic"/>
                <a:ea typeface="Century Gothic"/>
                <a:cs typeface="Century Gothic"/>
                <a:sym typeface="Century Gothic"/>
              </a:rPr>
              <a:t>prononcer</a:t>
            </a:r>
            <a:r>
              <a:rPr lang="en-GB" sz="1800" b="1" dirty="0">
                <a:solidFill>
                  <a:srgbClr val="FFFFFF"/>
                </a:solidFill>
                <a:latin typeface="Century Gothic"/>
                <a:ea typeface="Century Gothic"/>
                <a:cs typeface="Century Gothic"/>
                <a:sym typeface="Century Gothic"/>
              </a:rPr>
              <a:t> et </a:t>
            </a:r>
            <a:r>
              <a:rPr lang="en-GB" sz="1800" b="1" dirty="0" err="1">
                <a:solidFill>
                  <a:srgbClr val="FFFFFF"/>
                </a:solidFill>
                <a:latin typeface="Century Gothic"/>
                <a:ea typeface="Century Gothic"/>
                <a:cs typeface="Century Gothic"/>
                <a:sym typeface="Century Gothic"/>
              </a:rPr>
              <a:t>traduire</a:t>
            </a:r>
            <a:endParaRPr lang="en-GB" sz="1800" b="1" dirty="0">
              <a:solidFill>
                <a:srgbClr val="FFFFFF"/>
              </a:solidFill>
              <a:latin typeface="Century Gothic"/>
              <a:ea typeface="Century Gothic"/>
              <a:cs typeface="Century Gothic"/>
              <a:sym typeface="Century Gothic"/>
            </a:endParaRPr>
          </a:p>
        </p:txBody>
      </p:sp>
      <p:sp>
        <p:nvSpPr>
          <p:cNvPr id="6" name="TextBox 5"/>
          <p:cNvSpPr txBox="1"/>
          <p:nvPr/>
        </p:nvSpPr>
        <p:spPr>
          <a:xfrm>
            <a:off x="1874499" y="1684395"/>
            <a:ext cx="8443002" cy="1200329"/>
          </a:xfrm>
          <a:prstGeom prst="rect">
            <a:avLst/>
          </a:prstGeom>
          <a:noFill/>
        </p:spPr>
        <p:txBody>
          <a:bodyPr wrap="square" rtlCol="0">
            <a:spAutoFit/>
          </a:bodyPr>
          <a:lstStyle/>
          <a:p>
            <a:r>
              <a:rPr lang="en-GB" sz="7200" b="1" dirty="0" err="1">
                <a:solidFill>
                  <a:schemeClr val="accent1">
                    <a:lumMod val="50000"/>
                  </a:schemeClr>
                </a:solidFill>
                <a:latin typeface="Century Gothic" panose="020B0502020202020204" pitchFamily="34" charset="0"/>
              </a:rPr>
              <a:t>Il</a:t>
            </a:r>
            <a:r>
              <a:rPr lang="en-GB" sz="7200" b="1" dirty="0" err="1">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o</a:t>
            </a:r>
            <a:r>
              <a:rPr lang="en-GB" sz="7200" b="1" dirty="0" err="1">
                <a:solidFill>
                  <a:schemeClr val="accent1">
                    <a:lumMod val="50000"/>
                  </a:schemeClr>
                </a:solidFill>
                <a:latin typeface="Century Gothic" panose="020B0502020202020204" pitchFamily="34" charset="0"/>
              </a:rPr>
              <a:t>nt</a:t>
            </a:r>
            <a:r>
              <a:rPr lang="en-GB" sz="7200" b="1" dirty="0">
                <a:solidFill>
                  <a:schemeClr val="accent1">
                    <a:lumMod val="50000"/>
                  </a:schemeClr>
                </a:solidFill>
                <a:latin typeface="Century Gothic" panose="020B0502020202020204" pitchFamily="34" charset="0"/>
              </a:rPr>
              <a:t> </a:t>
            </a:r>
            <a:r>
              <a:rPr lang="en-GB" sz="7200" b="1" dirty="0" err="1">
                <a:solidFill>
                  <a:schemeClr val="accent1">
                    <a:lumMod val="50000"/>
                  </a:schemeClr>
                </a:solidFill>
                <a:latin typeface="Century Gothic" panose="020B0502020202020204" pitchFamily="34" charset="0"/>
              </a:rPr>
              <a:t>deux</a:t>
            </a:r>
            <a:r>
              <a:rPr lang="en-GB" sz="7200" b="1" dirty="0">
                <a:solidFill>
                  <a:schemeClr val="accent1">
                    <a:lumMod val="50000"/>
                  </a:schemeClr>
                </a:solidFill>
                <a:latin typeface="Century Gothic" panose="020B0502020202020204" pitchFamily="34" charset="0"/>
              </a:rPr>
              <a:t> </a:t>
            </a:r>
            <a:r>
              <a:rPr lang="en-GB" sz="7200" b="1" dirty="0" err="1">
                <a:solidFill>
                  <a:schemeClr val="accent1">
                    <a:lumMod val="50000"/>
                  </a:schemeClr>
                </a:solidFill>
                <a:latin typeface="Century Gothic" panose="020B0502020202020204" pitchFamily="34" charset="0"/>
              </a:rPr>
              <a:t>sœurs</a:t>
            </a:r>
            <a:r>
              <a:rPr lang="en-GB" sz="7200" b="1" dirty="0">
                <a:solidFill>
                  <a:schemeClr val="accent1">
                    <a:lumMod val="50000"/>
                  </a:schemeClr>
                </a:solidFill>
                <a:latin typeface="Century Gothic" panose="020B0502020202020204" pitchFamily="34" charset="0"/>
              </a:rPr>
              <a:t>.</a:t>
            </a:r>
          </a:p>
        </p:txBody>
      </p:sp>
      <p:sp>
        <p:nvSpPr>
          <p:cNvPr id="7" name="Action Button: Forward or Next 6">
            <a:hlinkClick r:id="" action="ppaction://noaction" highlightClick="1">
              <a:snd r:embed="rId4" name="ils ont deux soeur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c 7"/>
          <p:cNvSpPr/>
          <p:nvPr/>
        </p:nvSpPr>
        <p:spPr>
          <a:xfrm rot="7615317">
            <a:off x="2478393" y="1908406"/>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9" name="Picture 2" descr="Boy, Adult, Relationship, Girl, Son, Matrimony, Par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4069" y="4307376"/>
            <a:ext cx="3665851" cy="189402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B2DCB1B-0351-4A62-86B4-A5D8AD159979}"/>
              </a:ext>
            </a:extLst>
          </p:cNvPr>
          <p:cNvSpPr txBox="1"/>
          <p:nvPr/>
        </p:nvSpPr>
        <p:spPr>
          <a:xfrm>
            <a:off x="2524800" y="3235147"/>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They</a:t>
            </a:r>
            <a:r>
              <a:rPr lang="en-GB" sz="3600" dirty="0">
                <a:solidFill>
                  <a:schemeClr val="accent1">
                    <a:lumMod val="50000"/>
                  </a:schemeClr>
                </a:solidFill>
                <a:latin typeface="Century Gothic" panose="020B0502020202020204" pitchFamily="34" charset="0"/>
              </a:rPr>
              <a:t> (m/f) </a:t>
            </a:r>
            <a:r>
              <a:rPr lang="en-GB" sz="3600" b="1" dirty="0">
                <a:solidFill>
                  <a:schemeClr val="accent1">
                    <a:lumMod val="50000"/>
                  </a:schemeClr>
                </a:solidFill>
                <a:latin typeface="Century Gothic" panose="020B0502020202020204" pitchFamily="34" charset="0"/>
              </a:rPr>
              <a:t>have two sisters.</a:t>
            </a:r>
          </a:p>
        </p:txBody>
      </p:sp>
    </p:spTree>
    <p:extLst>
      <p:ext uri="{BB962C8B-B14F-4D97-AF65-F5344CB8AC3E}">
        <p14:creationId xmlns:p14="http://schemas.microsoft.com/office/powerpoint/2010/main" val="269823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pic>
        <p:nvPicPr>
          <p:cNvPr id="3" name="Google Shape;145;p2"/>
          <p:cNvPicPr preferRelativeResize="0"/>
          <p:nvPr/>
        </p:nvPicPr>
        <p:blipFill rotWithShape="1">
          <a:blip r:embed="rId3">
            <a:alphaModFix/>
          </a:blip>
          <a:srcRect/>
          <a:stretch/>
        </p:blipFill>
        <p:spPr>
          <a:xfrm>
            <a:off x="0" y="296864"/>
            <a:ext cx="7902055" cy="867128"/>
          </a:xfrm>
          <a:prstGeom prst="rect">
            <a:avLst/>
          </a:prstGeom>
          <a:noFill/>
          <a:ln>
            <a:noFill/>
          </a:ln>
        </p:spPr>
      </p:pic>
      <p:sp>
        <p:nvSpPr>
          <p:cNvPr id="4"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3600"/>
            </a:pPr>
            <a:r>
              <a:rPr lang="en-GB" sz="2600" b="1">
                <a:solidFill>
                  <a:schemeClr val="lt1"/>
                </a:solidFill>
              </a:rPr>
              <a:t>Saying what people have: </a:t>
            </a:r>
            <a:r>
              <a:rPr lang="en-GB" sz="2600" b="1" i="1">
                <a:solidFill>
                  <a:schemeClr val="lt1"/>
                </a:solidFill>
              </a:rPr>
              <a:t>ils</a:t>
            </a:r>
            <a:r>
              <a:rPr lang="en-GB" sz="2600" b="1">
                <a:solidFill>
                  <a:schemeClr val="lt1"/>
                </a:solidFill>
              </a:rPr>
              <a:t> and </a:t>
            </a:r>
            <a:r>
              <a:rPr lang="en-GB" sz="2600" b="1" i="1">
                <a:solidFill>
                  <a:schemeClr val="lt1"/>
                </a:solidFill>
              </a:rPr>
              <a:t>elles</a:t>
            </a:r>
            <a:endParaRPr lang="en-GB" sz="2600" b="1" dirty="0">
              <a:solidFill>
                <a:schemeClr val="lt1"/>
              </a:solidFill>
            </a:endParaRPr>
          </a:p>
        </p:txBody>
      </p:sp>
      <p:sp>
        <p:nvSpPr>
          <p:cNvPr id="6" name="TextBox 5"/>
          <p:cNvSpPr txBox="1"/>
          <p:nvPr/>
        </p:nvSpPr>
        <p:spPr>
          <a:xfrm>
            <a:off x="2182474" y="1769074"/>
            <a:ext cx="8692384" cy="1200329"/>
          </a:xfrm>
          <a:prstGeom prst="rect">
            <a:avLst/>
          </a:prstGeom>
          <a:noFill/>
        </p:spPr>
        <p:txBody>
          <a:bodyPr wrap="square" rtlCol="0">
            <a:spAutoFit/>
          </a:bodyPr>
          <a:lstStyle/>
          <a:p>
            <a:r>
              <a:rPr lang="en-GB" sz="7200" b="1" dirty="0" err="1">
                <a:solidFill>
                  <a:schemeClr val="accent1">
                    <a:lumMod val="50000"/>
                  </a:schemeClr>
                </a:solidFill>
                <a:latin typeface="Century Gothic" panose="020B0502020202020204" pitchFamily="34" charset="0"/>
              </a:rPr>
              <a:t>Elle</a:t>
            </a:r>
            <a:r>
              <a:rPr lang="en-GB" sz="7200" b="1" dirty="0" err="1">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o</a:t>
            </a:r>
            <a:r>
              <a:rPr lang="en-GB" sz="7200" b="1" dirty="0" err="1">
                <a:solidFill>
                  <a:schemeClr val="accent1">
                    <a:lumMod val="50000"/>
                  </a:schemeClr>
                </a:solidFill>
                <a:latin typeface="Century Gothic" panose="020B0502020202020204" pitchFamily="34" charset="0"/>
              </a:rPr>
              <a:t>nt</a:t>
            </a:r>
            <a:r>
              <a:rPr lang="en-GB" sz="7200" b="1" dirty="0">
                <a:solidFill>
                  <a:schemeClr val="accent1">
                    <a:lumMod val="50000"/>
                  </a:schemeClr>
                </a:solidFill>
                <a:latin typeface="Century Gothic" panose="020B0502020202020204" pitchFamily="34" charset="0"/>
              </a:rPr>
              <a:t> des </a:t>
            </a:r>
            <a:r>
              <a:rPr lang="en-GB" sz="7200" b="1" dirty="0" err="1">
                <a:solidFill>
                  <a:schemeClr val="accent1">
                    <a:lumMod val="50000"/>
                  </a:schemeClr>
                </a:solidFill>
                <a:latin typeface="Century Gothic" panose="020B0502020202020204" pitchFamily="34" charset="0"/>
              </a:rPr>
              <a:t>vélos</a:t>
            </a:r>
            <a:r>
              <a:rPr lang="en-GB" sz="7200" b="1" dirty="0">
                <a:solidFill>
                  <a:schemeClr val="accent1">
                    <a:lumMod val="50000"/>
                  </a:schemeClr>
                </a:solidFill>
                <a:latin typeface="Century Gothic" panose="020B0502020202020204" pitchFamily="34" charset="0"/>
              </a:rPr>
              <a:t>.</a:t>
            </a:r>
          </a:p>
        </p:txBody>
      </p:sp>
      <p:sp>
        <p:nvSpPr>
          <p:cNvPr id="7" name="Action Button: Forward or Next 6">
            <a:hlinkClick r:id="" action="ppaction://noaction" highlightClick="1">
              <a:snd r:embed="rId4" name="elles ont des vélo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c 7"/>
          <p:cNvSpPr/>
          <p:nvPr/>
        </p:nvSpPr>
        <p:spPr>
          <a:xfrm rot="7615317">
            <a:off x="3754873" y="1925017"/>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9" name="Picture 2" descr="Bike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2098" y="4412965"/>
            <a:ext cx="2517822" cy="15442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Bike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8666" y="4392475"/>
            <a:ext cx="2301108" cy="1564754"/>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47;p2">
            <a:extLst>
              <a:ext uri="{FF2B5EF4-FFF2-40B4-BE49-F238E27FC236}">
                <a16:creationId xmlns:a16="http://schemas.microsoft.com/office/drawing/2014/main" id="{1CA7A4ED-708B-4E31-ACB0-28473C921430}"/>
              </a:ext>
            </a:extLst>
          </p:cNvPr>
          <p:cNvSpPr/>
          <p:nvPr/>
        </p:nvSpPr>
        <p:spPr>
          <a:xfrm>
            <a:off x="9324001" y="268608"/>
            <a:ext cx="2585920" cy="387993"/>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err="1">
                <a:solidFill>
                  <a:srgbClr val="FFFFFF"/>
                </a:solidFill>
                <a:latin typeface="Century Gothic"/>
                <a:ea typeface="Century Gothic"/>
                <a:cs typeface="Century Gothic"/>
                <a:sym typeface="Century Gothic"/>
              </a:rPr>
              <a:t>prononcer</a:t>
            </a:r>
            <a:r>
              <a:rPr lang="en-GB" sz="1800" b="1" dirty="0">
                <a:solidFill>
                  <a:srgbClr val="FFFFFF"/>
                </a:solidFill>
                <a:latin typeface="Century Gothic"/>
                <a:ea typeface="Century Gothic"/>
                <a:cs typeface="Century Gothic"/>
                <a:sym typeface="Century Gothic"/>
              </a:rPr>
              <a:t> et </a:t>
            </a:r>
            <a:r>
              <a:rPr lang="en-GB" sz="1800" b="1" dirty="0" err="1">
                <a:solidFill>
                  <a:srgbClr val="FFFFFF"/>
                </a:solidFill>
                <a:latin typeface="Century Gothic"/>
                <a:ea typeface="Century Gothic"/>
                <a:cs typeface="Century Gothic"/>
                <a:sym typeface="Century Gothic"/>
              </a:rPr>
              <a:t>traduire</a:t>
            </a:r>
            <a:endParaRPr lang="en-GB" sz="1800" b="1" dirty="0">
              <a:solidFill>
                <a:srgbClr val="FFFFFF"/>
              </a:solidFill>
              <a:latin typeface="Century Gothic"/>
              <a:ea typeface="Century Gothic"/>
              <a:cs typeface="Century Gothic"/>
              <a:sym typeface="Century Gothic"/>
            </a:endParaRPr>
          </a:p>
        </p:txBody>
      </p:sp>
      <p:sp>
        <p:nvSpPr>
          <p:cNvPr id="12" name="TextBox 11">
            <a:extLst>
              <a:ext uri="{FF2B5EF4-FFF2-40B4-BE49-F238E27FC236}">
                <a16:creationId xmlns:a16="http://schemas.microsoft.com/office/drawing/2014/main" id="{DA123CC5-3AFF-4899-99CA-010B5ED9FA18}"/>
              </a:ext>
            </a:extLst>
          </p:cNvPr>
          <p:cNvSpPr txBox="1"/>
          <p:nvPr/>
        </p:nvSpPr>
        <p:spPr>
          <a:xfrm>
            <a:off x="2524800" y="3235147"/>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They</a:t>
            </a:r>
            <a:r>
              <a:rPr lang="en-GB" sz="3600" dirty="0">
                <a:solidFill>
                  <a:schemeClr val="accent1">
                    <a:lumMod val="50000"/>
                  </a:schemeClr>
                </a:solidFill>
                <a:latin typeface="Century Gothic" panose="020B0502020202020204" pitchFamily="34" charset="0"/>
              </a:rPr>
              <a:t> (f) </a:t>
            </a:r>
            <a:r>
              <a:rPr lang="en-GB" sz="3600" b="1" dirty="0">
                <a:solidFill>
                  <a:schemeClr val="accent1">
                    <a:lumMod val="50000"/>
                  </a:schemeClr>
                </a:solidFill>
                <a:latin typeface="Century Gothic" panose="020B0502020202020204" pitchFamily="34" charset="0"/>
              </a:rPr>
              <a:t>have bikes.</a:t>
            </a:r>
          </a:p>
        </p:txBody>
      </p:sp>
    </p:spTree>
    <p:extLst>
      <p:ext uri="{BB962C8B-B14F-4D97-AF65-F5344CB8AC3E}">
        <p14:creationId xmlns:p14="http://schemas.microsoft.com/office/powerpoint/2010/main" val="224997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47998" y="296864"/>
            <a:ext cx="6801441" cy="707849"/>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3600"/>
            </a:pPr>
            <a:r>
              <a:rPr lang="en-GB" sz="2600" b="1" dirty="0">
                <a:solidFill>
                  <a:schemeClr val="lt1"/>
                </a:solidFill>
              </a:rPr>
              <a:t>Saying what people have: </a:t>
            </a:r>
            <a:r>
              <a:rPr lang="en-GB" sz="2600" b="1" i="1" dirty="0">
                <a:solidFill>
                  <a:schemeClr val="lt1"/>
                </a:solidFill>
              </a:rPr>
              <a:t>nous</a:t>
            </a:r>
            <a:r>
              <a:rPr lang="en-GB" sz="2600" b="1" dirty="0">
                <a:solidFill>
                  <a:schemeClr val="lt1"/>
                </a:solidFill>
              </a:rPr>
              <a:t> and </a:t>
            </a:r>
            <a:r>
              <a:rPr lang="en-GB" sz="2600" b="1" i="1" dirty="0" err="1">
                <a:solidFill>
                  <a:schemeClr val="lt1"/>
                </a:solidFill>
              </a:rPr>
              <a:t>vous</a:t>
            </a:r>
            <a:endParaRPr sz="2600" b="1" dirty="0">
              <a:solidFill>
                <a:schemeClr val="lt1"/>
              </a:solidFill>
            </a:endParaRPr>
          </a:p>
        </p:txBody>
      </p:sp>
      <p:sp>
        <p:nvSpPr>
          <p:cNvPr id="147" name="Google Shape;147;p2"/>
          <p:cNvSpPr/>
          <p:nvPr/>
        </p:nvSpPr>
        <p:spPr>
          <a:xfrm>
            <a:off x="10118957" y="296864"/>
            <a:ext cx="1790964"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i="0" u="none" strike="noStrike" cap="none" dirty="0" err="1">
                <a:solidFill>
                  <a:srgbClr val="FFFFFF"/>
                </a:solidFill>
                <a:latin typeface="Century Gothic"/>
                <a:ea typeface="Century Gothic"/>
                <a:cs typeface="Century Gothic"/>
                <a:sym typeface="Century Gothic"/>
              </a:rPr>
              <a:t>prononciation</a:t>
            </a:r>
            <a:endParaRPr sz="1800" b="1" i="0" u="none" strike="noStrike" cap="none" dirty="0">
              <a:solidFill>
                <a:srgbClr val="FFFFFF"/>
              </a:solidFill>
              <a:latin typeface="Century Gothic"/>
              <a:ea typeface="Century Gothic"/>
              <a:cs typeface="Century Gothic"/>
              <a:sym typeface="Century Gothic"/>
            </a:endParaRPr>
          </a:p>
        </p:txBody>
      </p:sp>
      <p:sp>
        <p:nvSpPr>
          <p:cNvPr id="2" name="TextBox 1"/>
          <p:cNvSpPr txBox="1"/>
          <p:nvPr/>
        </p:nvSpPr>
        <p:spPr>
          <a:xfrm>
            <a:off x="147998" y="1347652"/>
            <a:ext cx="11943917" cy="5262979"/>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Nous </a:t>
            </a:r>
            <a:r>
              <a:rPr lang="en-GB" sz="2400" dirty="0" err="1">
                <a:solidFill>
                  <a:schemeClr val="accent5">
                    <a:lumMod val="50000"/>
                  </a:schemeClr>
                </a:solidFill>
                <a:latin typeface="Century Gothic" panose="020B0502020202020204" pitchFamily="34" charset="0"/>
              </a:rPr>
              <a:t>avon</a:t>
            </a:r>
            <a:r>
              <a:rPr lang="en-GB" sz="2400" b="1" dirty="0" err="1">
                <a:solidFill>
                  <a:schemeClr val="accent5">
                    <a:lumMod val="50000"/>
                  </a:schemeClr>
                </a:solidFill>
                <a:latin typeface="Century Gothic" panose="020B0502020202020204" pitchFamily="34" charset="0"/>
              </a:rPr>
              <a:t>s</a:t>
            </a:r>
            <a:r>
              <a:rPr lang="en-GB" sz="2400" dirty="0">
                <a:solidFill>
                  <a:schemeClr val="accent5">
                    <a:lumMod val="50000"/>
                  </a:schemeClr>
                </a:solidFill>
                <a:latin typeface="Century Gothic" panose="020B0502020202020204" pitchFamily="34" charset="0"/>
              </a:rPr>
              <a:t> des </a:t>
            </a:r>
            <a:r>
              <a:rPr lang="en-GB" sz="2400" dirty="0" err="1">
                <a:solidFill>
                  <a:schemeClr val="accent5">
                    <a:lumMod val="50000"/>
                  </a:schemeClr>
                </a:solidFill>
                <a:latin typeface="Century Gothic" panose="020B0502020202020204" pitchFamily="34" charset="0"/>
              </a:rPr>
              <a:t>chiens</a:t>
            </a:r>
            <a:r>
              <a:rPr lang="en-GB" sz="2400" dirty="0">
                <a:solidFill>
                  <a:schemeClr val="accent5">
                    <a:lumMod val="50000"/>
                  </a:schemeClr>
                </a:solidFill>
                <a:latin typeface="Century Gothic" panose="020B0502020202020204" pitchFamily="34" charset="0"/>
              </a:rPr>
              <a:t>.		We have</a:t>
            </a:r>
            <a:r>
              <a:rPr lang="en-GB" sz="2400" b="1" dirty="0">
                <a:solidFill>
                  <a:srgbClr val="EE6000"/>
                </a:solidFill>
                <a:latin typeface="Century Gothic" panose="020B0502020202020204" pitchFamily="34" charset="0"/>
              </a:rPr>
              <a:t> </a:t>
            </a:r>
            <a:r>
              <a:rPr lang="en-GB" sz="2400" dirty="0">
                <a:solidFill>
                  <a:schemeClr val="accent5">
                    <a:lumMod val="50000"/>
                  </a:schemeClr>
                </a:solidFill>
                <a:latin typeface="Century Gothic" panose="020B0502020202020204" pitchFamily="34" charset="0"/>
              </a:rPr>
              <a:t>dogs.	</a:t>
            </a:r>
          </a:p>
          <a:p>
            <a:endParaRPr lang="en-GB" sz="2400" dirty="0">
              <a:solidFill>
                <a:schemeClr val="accent5">
                  <a:lumMod val="50000"/>
                </a:schemeClr>
              </a:solidFill>
              <a:latin typeface="Century Gothic" panose="020B0502020202020204" pitchFamily="34" charset="0"/>
            </a:endParaRPr>
          </a:p>
          <a:p>
            <a:r>
              <a:rPr lang="en-GB" sz="2400" dirty="0">
                <a:solidFill>
                  <a:schemeClr val="accent5">
                    <a:lumMod val="50000"/>
                  </a:schemeClr>
                </a:solidFill>
                <a:latin typeface="Century Gothic" panose="020B0502020202020204" pitchFamily="34" charset="0"/>
              </a:rPr>
              <a:t>The final –</a:t>
            </a:r>
            <a:r>
              <a:rPr lang="en-GB" sz="2400" b="1" dirty="0">
                <a:solidFill>
                  <a:schemeClr val="accent5">
                    <a:lumMod val="50000"/>
                  </a:schemeClr>
                </a:solidFill>
                <a:latin typeface="Century Gothic" panose="020B0502020202020204" pitchFamily="34" charset="0"/>
              </a:rPr>
              <a:t>s</a:t>
            </a:r>
            <a:r>
              <a:rPr lang="en-GB" sz="2400" dirty="0">
                <a:solidFill>
                  <a:schemeClr val="accent5">
                    <a:lumMod val="50000"/>
                  </a:schemeClr>
                </a:solidFill>
                <a:latin typeface="Century Gothic" panose="020B0502020202020204" pitchFamily="34" charset="0"/>
              </a:rPr>
              <a:t> in </a:t>
            </a:r>
            <a:r>
              <a:rPr lang="en-GB" sz="2400" dirty="0" err="1">
                <a:solidFill>
                  <a:schemeClr val="accent5">
                    <a:lumMod val="50000"/>
                  </a:schemeClr>
                </a:solidFill>
                <a:latin typeface="Century Gothic" panose="020B0502020202020204" pitchFamily="34" charset="0"/>
              </a:rPr>
              <a:t>avon</a:t>
            </a:r>
            <a:r>
              <a:rPr lang="en-GB" sz="2400" b="1" dirty="0" err="1">
                <a:solidFill>
                  <a:schemeClr val="accent5">
                    <a:lumMod val="50000"/>
                  </a:schemeClr>
                </a:solidFill>
                <a:latin typeface="Century Gothic" panose="020B0502020202020204" pitchFamily="34" charset="0"/>
              </a:rPr>
              <a:t>s</a:t>
            </a:r>
            <a:r>
              <a:rPr lang="en-GB" sz="2400" dirty="0">
                <a:solidFill>
                  <a:schemeClr val="accent5">
                    <a:lumMod val="50000"/>
                  </a:schemeClr>
                </a:solidFill>
                <a:latin typeface="Century Gothic" panose="020B0502020202020204" pitchFamily="34" charset="0"/>
              </a:rPr>
              <a:t> is a </a:t>
            </a:r>
            <a:r>
              <a:rPr lang="en-GB" sz="2400" b="1" dirty="0">
                <a:solidFill>
                  <a:schemeClr val="accent5">
                    <a:lumMod val="50000"/>
                  </a:schemeClr>
                </a:solidFill>
                <a:latin typeface="Century Gothic" panose="020B0502020202020204" pitchFamily="34" charset="0"/>
              </a:rPr>
              <a:t>Silent Final Consonant</a:t>
            </a:r>
            <a:r>
              <a:rPr lang="en-GB" sz="2400" dirty="0">
                <a:solidFill>
                  <a:schemeClr val="accent5">
                    <a:lumMod val="50000"/>
                  </a:schemeClr>
                </a:solidFill>
                <a:latin typeface="Century Gothic" panose="020B0502020202020204" pitchFamily="34" charset="0"/>
              </a:rPr>
              <a:t>.</a:t>
            </a:r>
          </a:p>
          <a:p>
            <a:endParaRPr lang="en-GB" sz="2400" dirty="0">
              <a:solidFill>
                <a:schemeClr val="accent5">
                  <a:lumMod val="50000"/>
                </a:schemeClr>
              </a:solidFill>
              <a:latin typeface="Century Gothic" panose="020B0502020202020204" pitchFamily="34" charset="0"/>
            </a:endParaRPr>
          </a:p>
          <a:p>
            <a:r>
              <a:rPr lang="en-GB" sz="2400" b="1" dirty="0">
                <a:solidFill>
                  <a:schemeClr val="accent5">
                    <a:lumMod val="50000"/>
                  </a:schemeClr>
                </a:solidFill>
                <a:latin typeface="Century Gothic" panose="020B0502020202020204" pitchFamily="34" charset="0"/>
              </a:rPr>
              <a:t>But …</a:t>
            </a:r>
          </a:p>
          <a:p>
            <a:endParaRPr lang="en-GB" sz="2400" b="1" dirty="0">
              <a:solidFill>
                <a:schemeClr val="accent5">
                  <a:lumMod val="50000"/>
                </a:schemeClr>
              </a:solidFill>
              <a:latin typeface="Century Gothic" panose="020B0502020202020204" pitchFamily="34" charset="0"/>
            </a:endParaRPr>
          </a:p>
          <a:p>
            <a:r>
              <a:rPr lang="en-GB" sz="2400" dirty="0">
                <a:solidFill>
                  <a:schemeClr val="accent5">
                    <a:lumMod val="50000"/>
                  </a:schemeClr>
                </a:solidFill>
                <a:latin typeface="Century Gothic" panose="020B0502020202020204" pitchFamily="34" charset="0"/>
              </a:rPr>
              <a:t>Nou</a:t>
            </a:r>
            <a:r>
              <a:rPr lang="en-GB" sz="2400" b="1" dirty="0">
                <a:solidFill>
                  <a:srgbClr val="FA6500"/>
                </a:solidFill>
                <a:latin typeface="Century Gothic" panose="020B0502020202020204" pitchFamily="34" charset="0"/>
              </a:rPr>
              <a:t>s</a:t>
            </a:r>
            <a:r>
              <a:rPr lang="en-GB" sz="2400" dirty="0">
                <a:solidFill>
                  <a:schemeClr val="accent5">
                    <a:lumMod val="50000"/>
                  </a:schemeClr>
                </a:solidFill>
                <a:latin typeface="Century Gothic" panose="020B0502020202020204" pitchFamily="34" charset="0"/>
              </a:rPr>
              <a:t> </a:t>
            </a:r>
            <a:r>
              <a:rPr lang="en-GB" sz="2400" b="1" dirty="0" err="1">
                <a:solidFill>
                  <a:srgbClr val="EE6000"/>
                </a:solidFill>
                <a:latin typeface="Century Gothic" panose="020B0502020202020204" pitchFamily="34" charset="0"/>
              </a:rPr>
              <a:t>a</a:t>
            </a:r>
            <a:r>
              <a:rPr lang="en-GB" sz="2400" dirty="0" err="1">
                <a:solidFill>
                  <a:schemeClr val="accent5">
                    <a:lumMod val="50000"/>
                  </a:schemeClr>
                </a:solidFill>
                <a:latin typeface="Century Gothic" panose="020B0502020202020204" pitchFamily="34" charset="0"/>
              </a:rPr>
              <a:t>von</a:t>
            </a:r>
            <a:r>
              <a:rPr lang="en-GB" sz="2400" b="1" dirty="0" err="1">
                <a:solidFill>
                  <a:schemeClr val="accent5">
                    <a:lumMod val="50000"/>
                  </a:schemeClr>
                </a:solidFill>
                <a:latin typeface="Century Gothic" panose="020B0502020202020204" pitchFamily="34" charset="0"/>
              </a:rPr>
              <a:t>s</a:t>
            </a:r>
            <a:r>
              <a:rPr lang="en-GB" sz="2400" dirty="0">
                <a:solidFill>
                  <a:schemeClr val="accent5">
                    <a:lumMod val="50000"/>
                  </a:schemeClr>
                </a:solidFill>
                <a:latin typeface="Century Gothic" panose="020B0502020202020204" pitchFamily="34" charset="0"/>
              </a:rPr>
              <a:t> des </a:t>
            </a:r>
            <a:r>
              <a:rPr lang="en-GB" sz="2400" dirty="0" err="1">
                <a:solidFill>
                  <a:schemeClr val="accent5">
                    <a:lumMod val="50000"/>
                  </a:schemeClr>
                </a:solidFill>
                <a:latin typeface="Century Gothic" panose="020B0502020202020204" pitchFamily="34" charset="0"/>
              </a:rPr>
              <a:t>chiens</a:t>
            </a:r>
            <a:r>
              <a:rPr lang="en-GB" sz="2400" dirty="0">
                <a:solidFill>
                  <a:schemeClr val="accent5">
                    <a:lumMod val="50000"/>
                  </a:schemeClr>
                </a:solidFill>
                <a:latin typeface="Century Gothic" panose="020B0502020202020204" pitchFamily="34" charset="0"/>
              </a:rPr>
              <a:t>.		We have</a:t>
            </a:r>
            <a:r>
              <a:rPr lang="en-GB" sz="2400" b="1" dirty="0">
                <a:solidFill>
                  <a:srgbClr val="EE6000"/>
                </a:solidFill>
                <a:latin typeface="Century Gothic" panose="020B0502020202020204" pitchFamily="34" charset="0"/>
              </a:rPr>
              <a:t> </a:t>
            </a:r>
            <a:r>
              <a:rPr lang="en-GB" sz="2400" dirty="0">
                <a:solidFill>
                  <a:schemeClr val="accent5">
                    <a:lumMod val="50000"/>
                  </a:schemeClr>
                </a:solidFill>
                <a:latin typeface="Century Gothic" panose="020B0502020202020204" pitchFamily="34" charset="0"/>
              </a:rPr>
              <a:t>dogs.</a:t>
            </a:r>
          </a:p>
          <a:p>
            <a:endParaRPr lang="en-GB" sz="2400" dirty="0">
              <a:solidFill>
                <a:schemeClr val="accent5">
                  <a:lumMod val="50000"/>
                </a:schemeClr>
              </a:solidFill>
              <a:latin typeface="Century Gothic" panose="020B0502020202020204" pitchFamily="34" charset="0"/>
            </a:endParaRPr>
          </a:p>
          <a:p>
            <a:r>
              <a:rPr lang="en-GB" sz="2400" dirty="0">
                <a:solidFill>
                  <a:schemeClr val="accent5">
                    <a:lumMod val="50000"/>
                  </a:schemeClr>
                </a:solidFill>
                <a:latin typeface="Century Gothic" panose="020B0502020202020204" pitchFamily="34" charset="0"/>
              </a:rPr>
              <a:t>The final consonant in </a:t>
            </a:r>
            <a:r>
              <a:rPr lang="en-GB" sz="2400" i="1" dirty="0">
                <a:solidFill>
                  <a:schemeClr val="accent5">
                    <a:lumMod val="50000"/>
                  </a:schemeClr>
                </a:solidFill>
                <a:latin typeface="Century Gothic" panose="020B0502020202020204" pitchFamily="34" charset="0"/>
              </a:rPr>
              <a:t>nou</a:t>
            </a:r>
            <a:r>
              <a:rPr lang="en-GB" sz="2400" b="1" i="1" dirty="0">
                <a:solidFill>
                  <a:srgbClr val="FA6500"/>
                </a:solidFill>
                <a:latin typeface="Century Gothic" panose="020B0502020202020204" pitchFamily="34" charset="0"/>
              </a:rPr>
              <a:t>s</a:t>
            </a:r>
            <a:r>
              <a:rPr lang="en-GB" sz="2400" dirty="0">
                <a:solidFill>
                  <a:schemeClr val="accent5">
                    <a:lumMod val="50000"/>
                  </a:schemeClr>
                </a:solidFill>
                <a:latin typeface="Century Gothic" panose="020B0502020202020204" pitchFamily="34" charset="0"/>
              </a:rPr>
              <a:t> is </a:t>
            </a:r>
            <a:r>
              <a:rPr lang="en-GB" sz="2400" b="1" dirty="0">
                <a:solidFill>
                  <a:schemeClr val="accent5">
                    <a:lumMod val="50000"/>
                  </a:schemeClr>
                </a:solidFill>
                <a:latin typeface="Century Gothic" panose="020B0502020202020204" pitchFamily="34" charset="0"/>
              </a:rPr>
              <a:t>not</a:t>
            </a:r>
            <a:r>
              <a:rPr lang="en-GB" sz="2400" dirty="0">
                <a:solidFill>
                  <a:schemeClr val="accent5">
                    <a:lumMod val="50000"/>
                  </a:schemeClr>
                </a:solidFill>
                <a:latin typeface="Century Gothic" panose="020B0502020202020204" pitchFamily="34" charset="0"/>
              </a:rPr>
              <a:t> an SFC!</a:t>
            </a:r>
          </a:p>
          <a:p>
            <a:endParaRPr lang="en-GB" sz="2400" dirty="0">
              <a:solidFill>
                <a:schemeClr val="accent5">
                  <a:lumMod val="50000"/>
                </a:schemeClr>
              </a:solidFill>
              <a:latin typeface="Century Gothic" panose="020B0502020202020204" pitchFamily="34" charset="0"/>
            </a:endParaRPr>
          </a:p>
          <a:p>
            <a:r>
              <a:rPr lang="en-GB" sz="2400" dirty="0">
                <a:solidFill>
                  <a:schemeClr val="accent5">
                    <a:lumMod val="50000"/>
                  </a:schemeClr>
                </a:solidFill>
                <a:latin typeface="Century Gothic" panose="020B0502020202020204" pitchFamily="34" charset="0"/>
              </a:rPr>
              <a:t>Because the </a:t>
            </a:r>
            <a:r>
              <a:rPr lang="en-GB" sz="2400" b="1" dirty="0">
                <a:solidFill>
                  <a:srgbClr val="FA6500"/>
                </a:solidFill>
                <a:latin typeface="Century Gothic" panose="020B0502020202020204" pitchFamily="34" charset="0"/>
              </a:rPr>
              <a:t>-s</a:t>
            </a:r>
            <a:r>
              <a:rPr lang="en-GB" sz="2400" b="1" dirty="0">
                <a:solidFill>
                  <a:schemeClr val="accent5">
                    <a:lumMod val="50000"/>
                  </a:schemeClr>
                </a:solidFill>
                <a:latin typeface="Century Gothic" panose="020B0502020202020204" pitchFamily="34" charset="0"/>
              </a:rPr>
              <a:t> </a:t>
            </a:r>
            <a:r>
              <a:rPr lang="en-GB" sz="2400" dirty="0">
                <a:solidFill>
                  <a:schemeClr val="accent5">
                    <a:lumMod val="50000"/>
                  </a:schemeClr>
                </a:solidFill>
                <a:latin typeface="Century Gothic" panose="020B0502020202020204" pitchFamily="34" charset="0"/>
              </a:rPr>
              <a:t>is followed by a </a:t>
            </a:r>
            <a:r>
              <a:rPr lang="en-GB" sz="2400" b="1" dirty="0">
                <a:solidFill>
                  <a:schemeClr val="accent5">
                    <a:lumMod val="50000"/>
                  </a:schemeClr>
                </a:solidFill>
                <a:latin typeface="Century Gothic" panose="020B0502020202020204" pitchFamily="34" charset="0"/>
              </a:rPr>
              <a:t>vowel, </a:t>
            </a:r>
            <a:r>
              <a:rPr lang="en-GB" sz="2400" dirty="0">
                <a:solidFill>
                  <a:schemeClr val="accent5">
                    <a:lumMod val="50000"/>
                  </a:schemeClr>
                </a:solidFill>
                <a:latin typeface="Century Gothic" panose="020B0502020202020204" pitchFamily="34" charset="0"/>
              </a:rPr>
              <a:t>it is pronounced like the English ‘z’.</a:t>
            </a:r>
          </a:p>
          <a:p>
            <a:endParaRPr lang="en-GB" sz="2400" dirty="0">
              <a:solidFill>
                <a:schemeClr val="accent5">
                  <a:lumMod val="50000"/>
                </a:schemeClr>
              </a:solidFill>
              <a:latin typeface="Century Gothic" panose="020B0502020202020204" pitchFamily="34" charset="0"/>
            </a:endParaRPr>
          </a:p>
          <a:p>
            <a:r>
              <a:rPr lang="en-GB" sz="2400" dirty="0">
                <a:solidFill>
                  <a:schemeClr val="accent5">
                    <a:lumMod val="50000"/>
                  </a:schemeClr>
                </a:solidFill>
                <a:latin typeface="Century Gothic" panose="020B0502020202020204" pitchFamily="34" charset="0"/>
              </a:rPr>
              <a:t>This pronunciation change is known as </a:t>
            </a:r>
            <a:r>
              <a:rPr lang="en-GB" sz="2400" b="1" dirty="0">
                <a:solidFill>
                  <a:schemeClr val="accent5">
                    <a:lumMod val="50000"/>
                  </a:schemeClr>
                </a:solidFill>
                <a:latin typeface="Century Gothic" panose="020B0502020202020204" pitchFamily="34" charset="0"/>
              </a:rPr>
              <a:t>liaison</a:t>
            </a:r>
            <a:r>
              <a:rPr lang="en-GB" sz="2400" dirty="0">
                <a:solidFill>
                  <a:schemeClr val="accent5">
                    <a:lumMod val="50000"/>
                  </a:schemeClr>
                </a:solidFill>
                <a:latin typeface="Century Gothic" panose="020B0502020202020204" pitchFamily="34" charset="0"/>
              </a:rPr>
              <a:t>. </a:t>
            </a:r>
            <a:endParaRPr lang="en-GB" sz="2400" b="1" dirty="0">
              <a:solidFill>
                <a:schemeClr val="accent5">
                  <a:lumMod val="50000"/>
                </a:schemeClr>
              </a:solidFill>
            </a:endParaRPr>
          </a:p>
          <a:p>
            <a:endParaRPr lang="en-GB" sz="2400" dirty="0">
              <a:solidFill>
                <a:schemeClr val="accent5">
                  <a:lumMod val="50000"/>
                </a:schemeClr>
              </a:solidFill>
              <a:latin typeface="Century Gothic" panose="020B0502020202020204" pitchFamily="34" charset="0"/>
            </a:endParaRPr>
          </a:p>
        </p:txBody>
      </p:sp>
      <p:pic>
        <p:nvPicPr>
          <p:cNvPr id="25" name="Picture 2" descr="Quiet Sig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2992" y="1502443"/>
            <a:ext cx="666750" cy="942976"/>
          </a:xfrm>
          <a:prstGeom prst="rect">
            <a:avLst/>
          </a:prstGeom>
          <a:noFill/>
          <a:extLst>
            <a:ext uri="{909E8E84-426E-40DD-AFC4-6F175D3DCCD1}">
              <a14:hiddenFill xmlns:a14="http://schemas.microsoft.com/office/drawing/2010/main">
                <a:solidFill>
                  <a:srgbClr val="FFFFFF"/>
                </a:solidFill>
              </a14:hiddenFill>
            </a:ext>
          </a:extLst>
        </p:spPr>
      </p:pic>
      <p:pic>
        <p:nvPicPr>
          <p:cNvPr id="29" name="Google Shape;145;p2"/>
          <p:cNvPicPr preferRelativeResize="0"/>
          <p:nvPr/>
        </p:nvPicPr>
        <p:blipFill rotWithShape="1">
          <a:blip r:embed="rId4">
            <a:alphaModFix/>
          </a:blip>
          <a:srcRect/>
          <a:stretch/>
        </p:blipFill>
        <p:spPr>
          <a:xfrm>
            <a:off x="0" y="296864"/>
            <a:ext cx="8179724" cy="867128"/>
          </a:xfrm>
          <a:prstGeom prst="rect">
            <a:avLst/>
          </a:prstGeom>
          <a:noFill/>
          <a:ln>
            <a:noFill/>
          </a:ln>
        </p:spPr>
      </p:pic>
      <p:sp>
        <p:nvSpPr>
          <p:cNvPr id="30" name="Google Shape;146;p2"/>
          <p:cNvSpPr txBox="1">
            <a:spLocks/>
          </p:cNvSpPr>
          <p:nvPr/>
        </p:nvSpPr>
        <p:spPr>
          <a:xfrm>
            <a:off x="147999" y="296864"/>
            <a:ext cx="6951070" cy="707849"/>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spcBef>
                <a:spcPts val="0"/>
              </a:spcBef>
              <a:buClr>
                <a:schemeClr val="lt1"/>
              </a:buClr>
              <a:buSzPts val="3600"/>
              <a:buFontTx/>
            </a:pPr>
            <a:r>
              <a:rPr lang="en-GB" sz="2600" b="1" dirty="0">
                <a:solidFill>
                  <a:schemeClr val="lt1"/>
                </a:solidFill>
              </a:rPr>
              <a:t>La liaison</a:t>
            </a:r>
          </a:p>
        </p:txBody>
      </p:sp>
    </p:spTree>
    <p:extLst>
      <p:ext uri="{BB962C8B-B14F-4D97-AF65-F5344CB8AC3E}">
        <p14:creationId xmlns:p14="http://schemas.microsoft.com/office/powerpoint/2010/main" val="418943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6" name="TextBox 15">
            <a:extLst>
              <a:ext uri="{FF2B5EF4-FFF2-40B4-BE49-F238E27FC236}">
                <a16:creationId xmlns:a16="http://schemas.microsoft.com/office/drawing/2014/main" id="{D45DCE7F-189E-472D-9E56-A33A68EE0664}"/>
              </a:ext>
            </a:extLst>
          </p:cNvPr>
          <p:cNvSpPr txBox="1"/>
          <p:nvPr/>
        </p:nvSpPr>
        <p:spPr>
          <a:xfrm>
            <a:off x="2524800" y="3235147"/>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They</a:t>
            </a:r>
            <a:r>
              <a:rPr lang="en-GB" sz="3600" dirty="0">
                <a:solidFill>
                  <a:schemeClr val="accent1">
                    <a:lumMod val="50000"/>
                  </a:schemeClr>
                </a:solidFill>
                <a:latin typeface="Century Gothic" panose="020B0502020202020204" pitchFamily="34" charset="0"/>
              </a:rPr>
              <a:t> (m/f) </a:t>
            </a:r>
            <a:r>
              <a:rPr lang="en-GB" sz="3600" b="1" dirty="0">
                <a:solidFill>
                  <a:schemeClr val="accent1">
                    <a:lumMod val="50000"/>
                  </a:schemeClr>
                </a:solidFill>
                <a:latin typeface="Century Gothic" panose="020B0502020202020204" pitchFamily="34" charset="0"/>
              </a:rPr>
              <a:t>have dreams.</a:t>
            </a:r>
          </a:p>
        </p:txBody>
      </p:sp>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pic>
        <p:nvPicPr>
          <p:cNvPr id="3" name="Google Shape;145;p2"/>
          <p:cNvPicPr preferRelativeResize="0"/>
          <p:nvPr/>
        </p:nvPicPr>
        <p:blipFill rotWithShape="1">
          <a:blip r:embed="rId3">
            <a:alphaModFix/>
          </a:blip>
          <a:srcRect/>
          <a:stretch/>
        </p:blipFill>
        <p:spPr>
          <a:xfrm>
            <a:off x="0" y="296864"/>
            <a:ext cx="7902055" cy="867128"/>
          </a:xfrm>
          <a:prstGeom prst="rect">
            <a:avLst/>
          </a:prstGeom>
          <a:noFill/>
          <a:ln>
            <a:noFill/>
          </a:ln>
        </p:spPr>
      </p:pic>
      <p:sp>
        <p:nvSpPr>
          <p:cNvPr id="4"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3600"/>
            </a:pPr>
            <a:r>
              <a:rPr lang="en-GB" sz="2600" b="1">
                <a:solidFill>
                  <a:schemeClr val="lt1"/>
                </a:solidFill>
              </a:rPr>
              <a:t>Saying what people have: </a:t>
            </a:r>
            <a:r>
              <a:rPr lang="en-GB" sz="2600" b="1" i="1">
                <a:solidFill>
                  <a:schemeClr val="lt1"/>
                </a:solidFill>
              </a:rPr>
              <a:t>ils</a:t>
            </a:r>
            <a:r>
              <a:rPr lang="en-GB" sz="2600" b="1">
                <a:solidFill>
                  <a:schemeClr val="lt1"/>
                </a:solidFill>
              </a:rPr>
              <a:t> and </a:t>
            </a:r>
            <a:r>
              <a:rPr lang="en-GB" sz="2600" b="1" i="1">
                <a:solidFill>
                  <a:schemeClr val="lt1"/>
                </a:solidFill>
              </a:rPr>
              <a:t>elles</a:t>
            </a:r>
            <a:endParaRPr lang="en-GB" sz="2600" b="1" dirty="0">
              <a:solidFill>
                <a:schemeClr val="lt1"/>
              </a:solidFill>
            </a:endParaRPr>
          </a:p>
        </p:txBody>
      </p:sp>
      <p:sp>
        <p:nvSpPr>
          <p:cNvPr id="6" name="TextBox 5"/>
          <p:cNvSpPr txBox="1"/>
          <p:nvPr/>
        </p:nvSpPr>
        <p:spPr>
          <a:xfrm>
            <a:off x="2215321" y="1564084"/>
            <a:ext cx="7761358" cy="1200329"/>
          </a:xfrm>
          <a:prstGeom prst="rect">
            <a:avLst/>
          </a:prstGeom>
          <a:noFill/>
        </p:spPr>
        <p:txBody>
          <a:bodyPr wrap="square" rtlCol="0">
            <a:spAutoFit/>
          </a:bodyPr>
          <a:lstStyle/>
          <a:p>
            <a:r>
              <a:rPr lang="en-GB" sz="7200" b="1" dirty="0" err="1">
                <a:solidFill>
                  <a:schemeClr val="accent1">
                    <a:lumMod val="50000"/>
                  </a:schemeClr>
                </a:solidFill>
                <a:latin typeface="Century Gothic" panose="020B0502020202020204" pitchFamily="34" charset="0"/>
              </a:rPr>
              <a:t>Il</a:t>
            </a:r>
            <a:r>
              <a:rPr lang="en-GB" sz="7200" b="1" dirty="0" err="1">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o</a:t>
            </a:r>
            <a:r>
              <a:rPr lang="en-GB" sz="7200" b="1" dirty="0" err="1">
                <a:solidFill>
                  <a:schemeClr val="accent1">
                    <a:lumMod val="50000"/>
                  </a:schemeClr>
                </a:solidFill>
                <a:latin typeface="Century Gothic" panose="020B0502020202020204" pitchFamily="34" charset="0"/>
              </a:rPr>
              <a:t>nt</a:t>
            </a:r>
            <a:r>
              <a:rPr lang="en-GB" sz="7200" b="1" dirty="0">
                <a:solidFill>
                  <a:schemeClr val="accent1">
                    <a:lumMod val="50000"/>
                  </a:schemeClr>
                </a:solidFill>
                <a:latin typeface="Century Gothic" panose="020B0502020202020204" pitchFamily="34" charset="0"/>
              </a:rPr>
              <a:t> des </a:t>
            </a:r>
            <a:r>
              <a:rPr lang="en-GB" sz="7200" b="1" dirty="0" err="1">
                <a:solidFill>
                  <a:schemeClr val="accent1">
                    <a:lumMod val="50000"/>
                  </a:schemeClr>
                </a:solidFill>
                <a:latin typeface="Century Gothic" panose="020B0502020202020204" pitchFamily="34" charset="0"/>
              </a:rPr>
              <a:t>rêves</a:t>
            </a:r>
            <a:r>
              <a:rPr lang="en-GB" sz="7200" b="1" dirty="0">
                <a:solidFill>
                  <a:schemeClr val="accent1">
                    <a:lumMod val="50000"/>
                  </a:schemeClr>
                </a:solidFill>
                <a:latin typeface="Century Gothic" panose="020B0502020202020204" pitchFamily="34" charset="0"/>
              </a:rPr>
              <a:t>.</a:t>
            </a:r>
          </a:p>
        </p:txBody>
      </p:sp>
      <p:sp>
        <p:nvSpPr>
          <p:cNvPr id="7" name="Action Button: Forward or Next 6">
            <a:hlinkClick r:id="" action="ppaction://noaction" highlightClick="1">
              <a:snd r:embed="rId4" name="ils ont des rêve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c 7"/>
          <p:cNvSpPr/>
          <p:nvPr/>
        </p:nvSpPr>
        <p:spPr>
          <a:xfrm rot="7615317">
            <a:off x="2861680" y="1744709"/>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9" name="Group 8"/>
          <p:cNvGrpSpPr/>
          <p:nvPr/>
        </p:nvGrpSpPr>
        <p:grpSpPr>
          <a:xfrm>
            <a:off x="9614079" y="3920836"/>
            <a:ext cx="2295841" cy="2183526"/>
            <a:chOff x="9411250" y="3785032"/>
            <a:chExt cx="2415389" cy="2319330"/>
          </a:xfrm>
        </p:grpSpPr>
        <p:grpSp>
          <p:nvGrpSpPr>
            <p:cNvPr id="10" name="Group 9"/>
            <p:cNvGrpSpPr/>
            <p:nvPr/>
          </p:nvGrpSpPr>
          <p:grpSpPr>
            <a:xfrm>
              <a:off x="9431845" y="5030437"/>
              <a:ext cx="2355197" cy="1073925"/>
              <a:chOff x="8908712" y="4635279"/>
              <a:chExt cx="2888843" cy="1372102"/>
            </a:xfrm>
          </p:grpSpPr>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08712" y="4635279"/>
                <a:ext cx="1367497" cy="1372102"/>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06220" y="4714518"/>
                <a:ext cx="1191335" cy="1213622"/>
              </a:xfrm>
              <a:prstGeom prst="rect">
                <a:avLst/>
              </a:prstGeom>
            </p:spPr>
          </p:pic>
        </p:grpSp>
        <p:sp>
          <p:nvSpPr>
            <p:cNvPr id="11" name="Cloud Callout 10"/>
            <p:cNvSpPr/>
            <p:nvPr/>
          </p:nvSpPr>
          <p:spPr>
            <a:xfrm>
              <a:off x="10776181" y="3785032"/>
              <a:ext cx="1050458" cy="606158"/>
            </a:xfrm>
            <a:prstGeom prst="cloudCallout">
              <a:avLst>
                <a:gd name="adj1" fmla="val 1748"/>
                <a:gd name="adj2" fmla="val 132516"/>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loud Callout 11"/>
            <p:cNvSpPr/>
            <p:nvPr/>
          </p:nvSpPr>
          <p:spPr>
            <a:xfrm>
              <a:off x="9411250" y="3785032"/>
              <a:ext cx="1050458" cy="606158"/>
            </a:xfrm>
            <a:prstGeom prst="cloudCallout">
              <a:avLst>
                <a:gd name="adj1" fmla="val 1748"/>
                <a:gd name="adj2" fmla="val 134802"/>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Google Shape;147;p2">
            <a:extLst>
              <a:ext uri="{FF2B5EF4-FFF2-40B4-BE49-F238E27FC236}">
                <a16:creationId xmlns:a16="http://schemas.microsoft.com/office/drawing/2014/main" id="{213A4EB4-CA4D-431E-A7EE-BC13BDBC538C}"/>
              </a:ext>
            </a:extLst>
          </p:cNvPr>
          <p:cNvSpPr/>
          <p:nvPr/>
        </p:nvSpPr>
        <p:spPr>
          <a:xfrm>
            <a:off x="9324001" y="268608"/>
            <a:ext cx="2585920" cy="387993"/>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err="1">
                <a:solidFill>
                  <a:srgbClr val="FFFFFF"/>
                </a:solidFill>
                <a:latin typeface="Century Gothic"/>
                <a:ea typeface="Century Gothic"/>
                <a:cs typeface="Century Gothic"/>
                <a:sym typeface="Century Gothic"/>
              </a:rPr>
              <a:t>prononcer</a:t>
            </a:r>
            <a:r>
              <a:rPr lang="en-GB" sz="1800" b="1" dirty="0">
                <a:solidFill>
                  <a:srgbClr val="FFFFFF"/>
                </a:solidFill>
                <a:latin typeface="Century Gothic"/>
                <a:ea typeface="Century Gothic"/>
                <a:cs typeface="Century Gothic"/>
                <a:sym typeface="Century Gothic"/>
              </a:rPr>
              <a:t> et </a:t>
            </a:r>
            <a:r>
              <a:rPr lang="en-GB" sz="1800" b="1" dirty="0" err="1">
                <a:solidFill>
                  <a:srgbClr val="FFFFFF"/>
                </a:solidFill>
                <a:latin typeface="Century Gothic"/>
                <a:ea typeface="Century Gothic"/>
                <a:cs typeface="Century Gothic"/>
                <a:sym typeface="Century Gothic"/>
              </a:rPr>
              <a:t>traduire</a:t>
            </a:r>
            <a:endParaRPr lang="en-GB" sz="1800" b="1" dirty="0">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84914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2" name="TextBox 11">
            <a:extLst>
              <a:ext uri="{FF2B5EF4-FFF2-40B4-BE49-F238E27FC236}">
                <a16:creationId xmlns:a16="http://schemas.microsoft.com/office/drawing/2014/main" id="{D2ADFCDA-2F08-4EED-A62D-EEFB9951B211}"/>
              </a:ext>
            </a:extLst>
          </p:cNvPr>
          <p:cNvSpPr txBox="1"/>
          <p:nvPr/>
        </p:nvSpPr>
        <p:spPr>
          <a:xfrm>
            <a:off x="2524800" y="3235147"/>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They</a:t>
            </a:r>
            <a:r>
              <a:rPr lang="en-GB" sz="3600" dirty="0">
                <a:solidFill>
                  <a:schemeClr val="accent1">
                    <a:lumMod val="50000"/>
                  </a:schemeClr>
                </a:solidFill>
                <a:latin typeface="Century Gothic" panose="020B0502020202020204" pitchFamily="34" charset="0"/>
              </a:rPr>
              <a:t> (f) </a:t>
            </a:r>
            <a:r>
              <a:rPr lang="en-GB" sz="3600" b="1" dirty="0">
                <a:solidFill>
                  <a:schemeClr val="accent1">
                    <a:lumMod val="50000"/>
                  </a:schemeClr>
                </a:solidFill>
                <a:latin typeface="Century Gothic" panose="020B0502020202020204" pitchFamily="34" charset="0"/>
              </a:rPr>
              <a:t>have shirts.</a:t>
            </a:r>
          </a:p>
        </p:txBody>
      </p:sp>
      <p:sp>
        <p:nvSpPr>
          <p:cNvPr id="6" name="TextBox 5"/>
          <p:cNvSpPr txBox="1"/>
          <p:nvPr/>
        </p:nvSpPr>
        <p:spPr>
          <a:xfrm>
            <a:off x="1025869" y="1719838"/>
            <a:ext cx="11541431" cy="1200329"/>
          </a:xfrm>
          <a:prstGeom prst="rect">
            <a:avLst/>
          </a:prstGeom>
          <a:noFill/>
        </p:spPr>
        <p:txBody>
          <a:bodyPr wrap="square" rtlCol="0">
            <a:spAutoFit/>
          </a:bodyPr>
          <a:lstStyle/>
          <a:p>
            <a:r>
              <a:rPr lang="en-GB" sz="7200" b="1" dirty="0" err="1">
                <a:solidFill>
                  <a:schemeClr val="accent1">
                    <a:lumMod val="50000"/>
                  </a:schemeClr>
                </a:solidFill>
                <a:latin typeface="Century Gothic" panose="020B0502020202020204" pitchFamily="34" charset="0"/>
              </a:rPr>
              <a:t>Elle</a:t>
            </a:r>
            <a:r>
              <a:rPr lang="en-GB" sz="7200" b="1" dirty="0" err="1">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o</a:t>
            </a:r>
            <a:r>
              <a:rPr lang="en-GB" sz="7200" b="1" dirty="0" err="1">
                <a:solidFill>
                  <a:schemeClr val="accent1">
                    <a:lumMod val="50000"/>
                  </a:schemeClr>
                </a:solidFill>
                <a:latin typeface="Century Gothic" panose="020B0502020202020204" pitchFamily="34" charset="0"/>
              </a:rPr>
              <a:t>nt</a:t>
            </a:r>
            <a:r>
              <a:rPr lang="en-GB" sz="7200" b="1" dirty="0">
                <a:solidFill>
                  <a:schemeClr val="accent1">
                    <a:lumMod val="50000"/>
                  </a:schemeClr>
                </a:solidFill>
                <a:latin typeface="Century Gothic" panose="020B0502020202020204" pitchFamily="34" charset="0"/>
              </a:rPr>
              <a:t> des chemises.</a:t>
            </a:r>
          </a:p>
        </p:txBody>
      </p:sp>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pic>
        <p:nvPicPr>
          <p:cNvPr id="3" name="Google Shape;145;p2"/>
          <p:cNvPicPr preferRelativeResize="0"/>
          <p:nvPr/>
        </p:nvPicPr>
        <p:blipFill rotWithShape="1">
          <a:blip r:embed="rId3">
            <a:alphaModFix/>
          </a:blip>
          <a:srcRect/>
          <a:stretch/>
        </p:blipFill>
        <p:spPr>
          <a:xfrm>
            <a:off x="0" y="296864"/>
            <a:ext cx="7902055" cy="867128"/>
          </a:xfrm>
          <a:prstGeom prst="rect">
            <a:avLst/>
          </a:prstGeom>
          <a:noFill/>
          <a:ln>
            <a:noFill/>
          </a:ln>
        </p:spPr>
      </p:pic>
      <p:sp>
        <p:nvSpPr>
          <p:cNvPr id="4"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3600"/>
            </a:pPr>
            <a:r>
              <a:rPr lang="en-GB" sz="2600" b="1">
                <a:solidFill>
                  <a:schemeClr val="lt1"/>
                </a:solidFill>
              </a:rPr>
              <a:t>Saying what people have: </a:t>
            </a:r>
            <a:r>
              <a:rPr lang="en-GB" sz="2600" b="1" i="1">
                <a:solidFill>
                  <a:schemeClr val="lt1"/>
                </a:solidFill>
              </a:rPr>
              <a:t>ils</a:t>
            </a:r>
            <a:r>
              <a:rPr lang="en-GB" sz="2600" b="1">
                <a:solidFill>
                  <a:schemeClr val="lt1"/>
                </a:solidFill>
              </a:rPr>
              <a:t> and </a:t>
            </a:r>
            <a:r>
              <a:rPr lang="en-GB" sz="2600" b="1" i="1">
                <a:solidFill>
                  <a:schemeClr val="lt1"/>
                </a:solidFill>
              </a:rPr>
              <a:t>elles</a:t>
            </a:r>
            <a:endParaRPr lang="en-GB" sz="2600" b="1" dirty="0">
              <a:solidFill>
                <a:schemeClr val="lt1"/>
              </a:solidFill>
            </a:endParaRPr>
          </a:p>
        </p:txBody>
      </p:sp>
      <p:sp>
        <p:nvSpPr>
          <p:cNvPr id="7" name="Action Button: Forward or Next 6">
            <a:hlinkClick r:id="" action="ppaction://noaction" highlightClick="1">
              <a:snd r:embed="rId4" name="elles ont des chemise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c 7"/>
          <p:cNvSpPr/>
          <p:nvPr/>
        </p:nvSpPr>
        <p:spPr>
          <a:xfrm rot="7615317">
            <a:off x="2631282" y="1872179"/>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pic>
        <p:nvPicPr>
          <p:cNvPr id="9" name="Picture 8"/>
          <p:cNvPicPr>
            <a:picLocks noChangeAspect="1"/>
          </p:cNvPicPr>
          <p:nvPr/>
        </p:nvPicPr>
        <p:blipFill>
          <a:blip r:embed="rId5"/>
          <a:stretch>
            <a:fillRect/>
          </a:stretch>
        </p:blipFill>
        <p:spPr>
          <a:xfrm>
            <a:off x="10141642" y="4511438"/>
            <a:ext cx="1866900" cy="1485900"/>
          </a:xfrm>
          <a:prstGeom prst="rect">
            <a:avLst/>
          </a:prstGeom>
        </p:spPr>
      </p:pic>
      <p:pic>
        <p:nvPicPr>
          <p:cNvPr id="10" name="Picture 9"/>
          <p:cNvPicPr>
            <a:picLocks noChangeAspect="1"/>
          </p:cNvPicPr>
          <p:nvPr/>
        </p:nvPicPr>
        <p:blipFill>
          <a:blip r:embed="rId5"/>
          <a:stretch>
            <a:fillRect/>
          </a:stretch>
        </p:blipFill>
        <p:spPr>
          <a:xfrm>
            <a:off x="8274742" y="4511438"/>
            <a:ext cx="1866900" cy="1485900"/>
          </a:xfrm>
          <a:prstGeom prst="rect">
            <a:avLst/>
          </a:prstGeom>
        </p:spPr>
      </p:pic>
      <p:sp>
        <p:nvSpPr>
          <p:cNvPr id="11" name="Google Shape;147;p2">
            <a:extLst>
              <a:ext uri="{FF2B5EF4-FFF2-40B4-BE49-F238E27FC236}">
                <a16:creationId xmlns:a16="http://schemas.microsoft.com/office/drawing/2014/main" id="{D327D12A-2B50-42F1-8717-FEA2053968F2}"/>
              </a:ext>
            </a:extLst>
          </p:cNvPr>
          <p:cNvSpPr/>
          <p:nvPr/>
        </p:nvSpPr>
        <p:spPr>
          <a:xfrm>
            <a:off x="9324001" y="268608"/>
            <a:ext cx="2585920" cy="387993"/>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err="1">
                <a:solidFill>
                  <a:srgbClr val="FFFFFF"/>
                </a:solidFill>
                <a:latin typeface="Century Gothic"/>
                <a:ea typeface="Century Gothic"/>
                <a:cs typeface="Century Gothic"/>
                <a:sym typeface="Century Gothic"/>
              </a:rPr>
              <a:t>prononcer</a:t>
            </a:r>
            <a:r>
              <a:rPr lang="en-GB" sz="1800" b="1" dirty="0">
                <a:solidFill>
                  <a:srgbClr val="FFFFFF"/>
                </a:solidFill>
                <a:latin typeface="Century Gothic"/>
                <a:ea typeface="Century Gothic"/>
                <a:cs typeface="Century Gothic"/>
                <a:sym typeface="Century Gothic"/>
              </a:rPr>
              <a:t> et </a:t>
            </a:r>
            <a:r>
              <a:rPr lang="en-GB" sz="1800" b="1" dirty="0" err="1">
                <a:solidFill>
                  <a:srgbClr val="FFFFFF"/>
                </a:solidFill>
                <a:latin typeface="Century Gothic"/>
                <a:ea typeface="Century Gothic"/>
                <a:cs typeface="Century Gothic"/>
                <a:sym typeface="Century Gothic"/>
              </a:rPr>
              <a:t>traduire</a:t>
            </a:r>
            <a:endParaRPr lang="en-GB" sz="1800" b="1" dirty="0">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59614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 name="TextBox 13">
            <a:extLst>
              <a:ext uri="{FF2B5EF4-FFF2-40B4-BE49-F238E27FC236}">
                <a16:creationId xmlns:a16="http://schemas.microsoft.com/office/drawing/2014/main" id="{65FA82CC-F846-4AB7-BD24-83EB31F84A63}"/>
              </a:ext>
            </a:extLst>
          </p:cNvPr>
          <p:cNvSpPr txBox="1"/>
          <p:nvPr/>
        </p:nvSpPr>
        <p:spPr>
          <a:xfrm>
            <a:off x="2524800" y="3235147"/>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They</a:t>
            </a:r>
            <a:r>
              <a:rPr lang="en-GB" sz="3600" dirty="0">
                <a:solidFill>
                  <a:schemeClr val="accent1">
                    <a:lumMod val="50000"/>
                  </a:schemeClr>
                </a:solidFill>
                <a:latin typeface="Century Gothic" panose="020B0502020202020204" pitchFamily="34" charset="0"/>
              </a:rPr>
              <a:t> (m) </a:t>
            </a:r>
            <a:r>
              <a:rPr lang="en-GB" sz="3600" b="1" dirty="0">
                <a:solidFill>
                  <a:schemeClr val="accent1">
                    <a:lumMod val="50000"/>
                  </a:schemeClr>
                </a:solidFill>
                <a:latin typeface="Century Gothic" panose="020B0502020202020204" pitchFamily="34" charset="0"/>
              </a:rPr>
              <a:t>have a problem.</a:t>
            </a:r>
          </a:p>
        </p:txBody>
      </p:sp>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pic>
        <p:nvPicPr>
          <p:cNvPr id="3" name="Google Shape;145;p2"/>
          <p:cNvPicPr preferRelativeResize="0"/>
          <p:nvPr/>
        </p:nvPicPr>
        <p:blipFill rotWithShape="1">
          <a:blip r:embed="rId3">
            <a:alphaModFix/>
          </a:blip>
          <a:srcRect/>
          <a:stretch/>
        </p:blipFill>
        <p:spPr>
          <a:xfrm>
            <a:off x="0" y="296864"/>
            <a:ext cx="7902055" cy="867128"/>
          </a:xfrm>
          <a:prstGeom prst="rect">
            <a:avLst/>
          </a:prstGeom>
          <a:noFill/>
          <a:ln>
            <a:noFill/>
          </a:ln>
        </p:spPr>
      </p:pic>
      <p:sp>
        <p:nvSpPr>
          <p:cNvPr id="4"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3600"/>
            </a:pPr>
            <a:r>
              <a:rPr lang="en-GB" sz="2600" b="1">
                <a:solidFill>
                  <a:schemeClr val="lt1"/>
                </a:solidFill>
              </a:rPr>
              <a:t>Saying what people have: </a:t>
            </a:r>
            <a:r>
              <a:rPr lang="en-GB" sz="2600" b="1" i="1">
                <a:solidFill>
                  <a:schemeClr val="lt1"/>
                </a:solidFill>
              </a:rPr>
              <a:t>ils</a:t>
            </a:r>
            <a:r>
              <a:rPr lang="en-GB" sz="2600" b="1">
                <a:solidFill>
                  <a:schemeClr val="lt1"/>
                </a:solidFill>
              </a:rPr>
              <a:t> and </a:t>
            </a:r>
            <a:r>
              <a:rPr lang="en-GB" sz="2600" b="1" i="1">
                <a:solidFill>
                  <a:schemeClr val="lt1"/>
                </a:solidFill>
              </a:rPr>
              <a:t>elles</a:t>
            </a:r>
            <a:endParaRPr lang="en-GB" sz="2600" b="1" dirty="0">
              <a:solidFill>
                <a:schemeClr val="lt1"/>
              </a:solidFill>
            </a:endParaRPr>
          </a:p>
        </p:txBody>
      </p:sp>
      <p:sp>
        <p:nvSpPr>
          <p:cNvPr id="6" name="TextBox 5"/>
          <p:cNvSpPr txBox="1"/>
          <p:nvPr/>
        </p:nvSpPr>
        <p:spPr>
          <a:xfrm>
            <a:off x="1671951" y="1558716"/>
            <a:ext cx="11541431" cy="1200329"/>
          </a:xfrm>
          <a:prstGeom prst="rect">
            <a:avLst/>
          </a:prstGeom>
          <a:noFill/>
        </p:spPr>
        <p:txBody>
          <a:bodyPr wrap="square" rtlCol="0">
            <a:spAutoFit/>
          </a:bodyPr>
          <a:lstStyle/>
          <a:p>
            <a:r>
              <a:rPr lang="en-GB" sz="7200" b="1" dirty="0" err="1">
                <a:solidFill>
                  <a:schemeClr val="accent1">
                    <a:lumMod val="50000"/>
                  </a:schemeClr>
                </a:solidFill>
                <a:latin typeface="Century Gothic" panose="020B0502020202020204" pitchFamily="34" charset="0"/>
              </a:rPr>
              <a:t>Il</a:t>
            </a:r>
            <a:r>
              <a:rPr lang="en-GB" sz="7200" b="1" dirty="0" err="1">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o</a:t>
            </a:r>
            <a:r>
              <a:rPr lang="en-GB" sz="7200" b="1" dirty="0" err="1">
                <a:solidFill>
                  <a:schemeClr val="accent1">
                    <a:lumMod val="50000"/>
                  </a:schemeClr>
                </a:solidFill>
                <a:latin typeface="Century Gothic" panose="020B0502020202020204" pitchFamily="34" charset="0"/>
              </a:rPr>
              <a:t>n</a:t>
            </a:r>
            <a:r>
              <a:rPr lang="en-GB" sz="7200" b="1" dirty="0" err="1">
                <a:solidFill>
                  <a:srgbClr val="EE6000"/>
                </a:solidFill>
                <a:latin typeface="Century Gothic" panose="020B0502020202020204" pitchFamily="34" charset="0"/>
              </a:rPr>
              <a:t>t</a:t>
            </a:r>
            <a:r>
              <a:rPr lang="en-GB" sz="7200" b="1" dirty="0">
                <a:solidFill>
                  <a:srgbClr val="EE6000"/>
                </a:solidFill>
                <a:latin typeface="Century Gothic" panose="020B0502020202020204" pitchFamily="34" charset="0"/>
              </a:rPr>
              <a:t> u</a:t>
            </a:r>
            <a:r>
              <a:rPr lang="en-GB" sz="7200" b="1" dirty="0">
                <a:solidFill>
                  <a:schemeClr val="accent1">
                    <a:lumMod val="50000"/>
                  </a:schemeClr>
                </a:solidFill>
                <a:latin typeface="Century Gothic" panose="020B0502020202020204" pitchFamily="34" charset="0"/>
              </a:rPr>
              <a:t>n </a:t>
            </a:r>
            <a:r>
              <a:rPr lang="en-GB" sz="7200" b="1" dirty="0" err="1">
                <a:solidFill>
                  <a:schemeClr val="accent1">
                    <a:lumMod val="50000"/>
                  </a:schemeClr>
                </a:solidFill>
                <a:latin typeface="Century Gothic" panose="020B0502020202020204" pitchFamily="34" charset="0"/>
              </a:rPr>
              <a:t>problème</a:t>
            </a:r>
            <a:r>
              <a:rPr lang="en-GB" sz="7200" b="1" dirty="0">
                <a:solidFill>
                  <a:schemeClr val="accent1">
                    <a:lumMod val="50000"/>
                  </a:schemeClr>
                </a:solidFill>
                <a:latin typeface="Century Gothic" panose="020B0502020202020204" pitchFamily="34" charset="0"/>
              </a:rPr>
              <a:t>.</a:t>
            </a:r>
          </a:p>
        </p:txBody>
      </p:sp>
      <p:sp>
        <p:nvSpPr>
          <p:cNvPr id="7" name="Action Button: Forward or Next 6">
            <a:hlinkClick r:id="" action="ppaction://noaction" highlightClick="1">
              <a:snd r:embed="rId4" name="ils ont un problème.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c 7"/>
          <p:cNvSpPr/>
          <p:nvPr/>
        </p:nvSpPr>
        <p:spPr>
          <a:xfrm rot="7615317">
            <a:off x="2285682" y="1741810"/>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Arc 8"/>
          <p:cNvSpPr/>
          <p:nvPr/>
        </p:nvSpPr>
        <p:spPr>
          <a:xfrm rot="7615317">
            <a:off x="3956421" y="1741810"/>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0" name="Picture 9"/>
          <p:cNvPicPr>
            <a:picLocks noChangeAspect="1"/>
          </p:cNvPicPr>
          <p:nvPr/>
        </p:nvPicPr>
        <p:blipFill>
          <a:blip r:embed="rId5"/>
          <a:stretch>
            <a:fillRect/>
          </a:stretch>
        </p:blipFill>
        <p:spPr>
          <a:xfrm>
            <a:off x="10538320" y="3948113"/>
            <a:ext cx="1371600" cy="2133600"/>
          </a:xfrm>
          <a:prstGeom prst="rect">
            <a:avLst/>
          </a:prstGeom>
        </p:spPr>
      </p:pic>
      <p:pic>
        <p:nvPicPr>
          <p:cNvPr id="11" name="Picture 10"/>
          <p:cNvPicPr>
            <a:picLocks noChangeAspect="1"/>
          </p:cNvPicPr>
          <p:nvPr/>
        </p:nvPicPr>
        <p:blipFill>
          <a:blip r:embed="rId6"/>
          <a:stretch>
            <a:fillRect/>
          </a:stretch>
        </p:blipFill>
        <p:spPr>
          <a:xfrm>
            <a:off x="9401176" y="3948113"/>
            <a:ext cx="938310" cy="2034723"/>
          </a:xfrm>
          <a:prstGeom prst="rect">
            <a:avLst/>
          </a:prstGeom>
        </p:spPr>
      </p:pic>
      <p:sp>
        <p:nvSpPr>
          <p:cNvPr id="12" name="Rounded Rectangular Callout 11"/>
          <p:cNvSpPr/>
          <p:nvPr/>
        </p:nvSpPr>
        <p:spPr>
          <a:xfrm>
            <a:off x="3556695" y="4521816"/>
            <a:ext cx="3499305" cy="1559897"/>
          </a:xfrm>
          <a:prstGeom prst="wedgeRoundRectCallout">
            <a:avLst>
              <a:gd name="adj1" fmla="val -20331"/>
              <a:gd name="adj2" fmla="val -62666"/>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latin typeface="Century Gothic" panose="020B0502020202020204" pitchFamily="34" charset="0"/>
              </a:rPr>
              <a:t>Here, there is a </a:t>
            </a:r>
            <a:r>
              <a:rPr lang="en-GB" sz="2200" b="1" dirty="0">
                <a:latin typeface="Century Gothic" panose="020B0502020202020204" pitchFamily="34" charset="0"/>
              </a:rPr>
              <a:t>liaison</a:t>
            </a:r>
            <a:r>
              <a:rPr lang="en-GB" sz="2200" dirty="0">
                <a:latin typeface="Century Gothic" panose="020B0502020202020204" pitchFamily="34" charset="0"/>
              </a:rPr>
              <a:t> between </a:t>
            </a:r>
            <a:r>
              <a:rPr lang="en-GB" sz="2200" b="1" dirty="0">
                <a:latin typeface="Century Gothic" panose="020B0502020202020204" pitchFamily="34" charset="0"/>
              </a:rPr>
              <a:t>–t </a:t>
            </a:r>
            <a:r>
              <a:rPr lang="en-GB" sz="2200" dirty="0">
                <a:latin typeface="Century Gothic" panose="020B0502020202020204" pitchFamily="34" charset="0"/>
              </a:rPr>
              <a:t>and the vowel which follows.</a:t>
            </a:r>
          </a:p>
        </p:txBody>
      </p:sp>
      <p:sp>
        <p:nvSpPr>
          <p:cNvPr id="13" name="Google Shape;147;p2">
            <a:extLst>
              <a:ext uri="{FF2B5EF4-FFF2-40B4-BE49-F238E27FC236}">
                <a16:creationId xmlns:a16="http://schemas.microsoft.com/office/drawing/2014/main" id="{ECDFE2DB-44BD-41D6-A80C-56F2EB5C3661}"/>
              </a:ext>
            </a:extLst>
          </p:cNvPr>
          <p:cNvSpPr/>
          <p:nvPr/>
        </p:nvSpPr>
        <p:spPr>
          <a:xfrm>
            <a:off x="9324001" y="268608"/>
            <a:ext cx="2585920" cy="387993"/>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err="1">
                <a:solidFill>
                  <a:srgbClr val="FFFFFF"/>
                </a:solidFill>
                <a:latin typeface="Century Gothic"/>
                <a:ea typeface="Century Gothic"/>
                <a:cs typeface="Century Gothic"/>
                <a:sym typeface="Century Gothic"/>
              </a:rPr>
              <a:t>prononcer</a:t>
            </a:r>
            <a:r>
              <a:rPr lang="en-GB" sz="1800" b="1" dirty="0">
                <a:solidFill>
                  <a:srgbClr val="FFFFFF"/>
                </a:solidFill>
                <a:latin typeface="Century Gothic"/>
                <a:ea typeface="Century Gothic"/>
                <a:cs typeface="Century Gothic"/>
                <a:sym typeface="Century Gothic"/>
              </a:rPr>
              <a:t> et </a:t>
            </a:r>
            <a:r>
              <a:rPr lang="en-GB" sz="1800" b="1" dirty="0" err="1">
                <a:solidFill>
                  <a:srgbClr val="FFFFFF"/>
                </a:solidFill>
                <a:latin typeface="Century Gothic"/>
                <a:ea typeface="Century Gothic"/>
                <a:cs typeface="Century Gothic"/>
                <a:sym typeface="Century Gothic"/>
              </a:rPr>
              <a:t>traduire</a:t>
            </a:r>
            <a:endParaRPr lang="en-GB" sz="1800" b="1" dirty="0">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14975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animBg="1"/>
      <p:bldP spid="9"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2" name="TextBox 11">
            <a:extLst>
              <a:ext uri="{FF2B5EF4-FFF2-40B4-BE49-F238E27FC236}">
                <a16:creationId xmlns:a16="http://schemas.microsoft.com/office/drawing/2014/main" id="{C3756422-C20F-4525-B680-D16B4C142B52}"/>
              </a:ext>
            </a:extLst>
          </p:cNvPr>
          <p:cNvSpPr txBox="1"/>
          <p:nvPr/>
        </p:nvSpPr>
        <p:spPr>
          <a:xfrm>
            <a:off x="2524800" y="3235147"/>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They</a:t>
            </a:r>
            <a:r>
              <a:rPr lang="en-GB" sz="3600" dirty="0">
                <a:solidFill>
                  <a:schemeClr val="accent1">
                    <a:lumMod val="50000"/>
                  </a:schemeClr>
                </a:solidFill>
                <a:latin typeface="Century Gothic" panose="020B0502020202020204" pitchFamily="34" charset="0"/>
              </a:rPr>
              <a:t> (f) </a:t>
            </a:r>
            <a:r>
              <a:rPr lang="en-GB" sz="3600" b="1" dirty="0">
                <a:solidFill>
                  <a:schemeClr val="accent1">
                    <a:lumMod val="50000"/>
                  </a:schemeClr>
                </a:solidFill>
                <a:latin typeface="Century Gothic" panose="020B0502020202020204" pitchFamily="34" charset="0"/>
              </a:rPr>
              <a:t>have a house.</a:t>
            </a:r>
          </a:p>
        </p:txBody>
      </p:sp>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pic>
        <p:nvPicPr>
          <p:cNvPr id="3" name="Google Shape;145;p2"/>
          <p:cNvPicPr preferRelativeResize="0"/>
          <p:nvPr/>
        </p:nvPicPr>
        <p:blipFill rotWithShape="1">
          <a:blip r:embed="rId3">
            <a:alphaModFix/>
          </a:blip>
          <a:srcRect/>
          <a:stretch/>
        </p:blipFill>
        <p:spPr>
          <a:xfrm>
            <a:off x="0" y="296864"/>
            <a:ext cx="7902055" cy="867128"/>
          </a:xfrm>
          <a:prstGeom prst="rect">
            <a:avLst/>
          </a:prstGeom>
          <a:noFill/>
          <a:ln>
            <a:noFill/>
          </a:ln>
        </p:spPr>
      </p:pic>
      <p:sp>
        <p:nvSpPr>
          <p:cNvPr id="4"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3600"/>
            </a:pPr>
            <a:r>
              <a:rPr lang="en-GB" sz="2600" b="1">
                <a:solidFill>
                  <a:schemeClr val="lt1"/>
                </a:solidFill>
              </a:rPr>
              <a:t>Saying what people have: </a:t>
            </a:r>
            <a:r>
              <a:rPr lang="en-GB" sz="2600" b="1" i="1">
                <a:solidFill>
                  <a:schemeClr val="lt1"/>
                </a:solidFill>
              </a:rPr>
              <a:t>ils</a:t>
            </a:r>
            <a:r>
              <a:rPr lang="en-GB" sz="2600" b="1">
                <a:solidFill>
                  <a:schemeClr val="lt1"/>
                </a:solidFill>
              </a:rPr>
              <a:t> and </a:t>
            </a:r>
            <a:r>
              <a:rPr lang="en-GB" sz="2600" b="1" i="1">
                <a:solidFill>
                  <a:schemeClr val="lt1"/>
                </a:solidFill>
              </a:rPr>
              <a:t>elles</a:t>
            </a:r>
            <a:endParaRPr lang="en-GB" sz="2600" b="1" dirty="0">
              <a:solidFill>
                <a:schemeClr val="lt1"/>
              </a:solidFill>
            </a:endParaRPr>
          </a:p>
        </p:txBody>
      </p:sp>
      <p:sp>
        <p:nvSpPr>
          <p:cNvPr id="6" name="TextBox 5"/>
          <p:cNvSpPr txBox="1"/>
          <p:nvPr/>
        </p:nvSpPr>
        <p:spPr>
          <a:xfrm>
            <a:off x="1442468" y="1723263"/>
            <a:ext cx="11541431" cy="1200329"/>
          </a:xfrm>
          <a:prstGeom prst="rect">
            <a:avLst/>
          </a:prstGeom>
          <a:noFill/>
        </p:spPr>
        <p:txBody>
          <a:bodyPr wrap="square" rtlCol="0">
            <a:spAutoFit/>
          </a:bodyPr>
          <a:lstStyle/>
          <a:p>
            <a:r>
              <a:rPr lang="en-GB" sz="7200" b="1" dirty="0" err="1">
                <a:solidFill>
                  <a:schemeClr val="accent1">
                    <a:lumMod val="50000"/>
                  </a:schemeClr>
                </a:solidFill>
                <a:latin typeface="Century Gothic" panose="020B0502020202020204" pitchFamily="34" charset="0"/>
              </a:rPr>
              <a:t>Elle</a:t>
            </a:r>
            <a:r>
              <a:rPr lang="en-GB" sz="7200" b="1" dirty="0" err="1">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o</a:t>
            </a:r>
            <a:r>
              <a:rPr lang="en-GB" sz="7200" b="1" dirty="0" err="1">
                <a:solidFill>
                  <a:schemeClr val="accent1">
                    <a:lumMod val="50000"/>
                  </a:schemeClr>
                </a:solidFill>
                <a:latin typeface="Century Gothic" panose="020B0502020202020204" pitchFamily="34" charset="0"/>
              </a:rPr>
              <a:t>n</a:t>
            </a:r>
            <a:r>
              <a:rPr lang="en-GB" sz="7200" b="1" dirty="0" err="1">
                <a:solidFill>
                  <a:srgbClr val="EE6000"/>
                </a:solidFill>
                <a:latin typeface="Century Gothic" panose="020B0502020202020204" pitchFamily="34" charset="0"/>
              </a:rPr>
              <a:t>t</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u</a:t>
            </a:r>
            <a:r>
              <a:rPr lang="en-GB" sz="7200" b="1" dirty="0" err="1">
                <a:solidFill>
                  <a:schemeClr val="accent1">
                    <a:lumMod val="50000"/>
                  </a:schemeClr>
                </a:solidFill>
                <a:latin typeface="Century Gothic" panose="020B0502020202020204" pitchFamily="34" charset="0"/>
              </a:rPr>
              <a:t>ne</a:t>
            </a:r>
            <a:r>
              <a:rPr lang="en-GB" sz="7200" b="1" dirty="0">
                <a:solidFill>
                  <a:schemeClr val="accent1">
                    <a:lumMod val="50000"/>
                  </a:schemeClr>
                </a:solidFill>
                <a:latin typeface="Century Gothic" panose="020B0502020202020204" pitchFamily="34" charset="0"/>
              </a:rPr>
              <a:t> </a:t>
            </a:r>
            <a:r>
              <a:rPr lang="en-GB" sz="7200" b="1" dirty="0" err="1">
                <a:solidFill>
                  <a:schemeClr val="accent1">
                    <a:lumMod val="50000"/>
                  </a:schemeClr>
                </a:solidFill>
                <a:latin typeface="Century Gothic" panose="020B0502020202020204" pitchFamily="34" charset="0"/>
              </a:rPr>
              <a:t>maison</a:t>
            </a:r>
            <a:r>
              <a:rPr lang="en-GB" sz="7200" b="1" dirty="0">
                <a:solidFill>
                  <a:schemeClr val="accent1">
                    <a:lumMod val="50000"/>
                  </a:schemeClr>
                </a:solidFill>
                <a:latin typeface="Century Gothic" panose="020B0502020202020204" pitchFamily="34" charset="0"/>
              </a:rPr>
              <a:t>.</a:t>
            </a:r>
          </a:p>
        </p:txBody>
      </p:sp>
      <p:sp>
        <p:nvSpPr>
          <p:cNvPr id="7" name="Action Button: Forward or Next 6">
            <a:hlinkClick r:id="" action="ppaction://noaction" highlightClick="1">
              <a:snd r:embed="rId4" name="elles ont une maison.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c 7"/>
          <p:cNvSpPr/>
          <p:nvPr/>
        </p:nvSpPr>
        <p:spPr>
          <a:xfrm rot="7615317">
            <a:off x="3076394" y="1886505"/>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Arc 8"/>
          <p:cNvSpPr/>
          <p:nvPr/>
        </p:nvSpPr>
        <p:spPr>
          <a:xfrm rot="7615317">
            <a:off x="4796544" y="1891854"/>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0" name="Picture 2" descr="Save Your Home Corp.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4026" y="4225636"/>
            <a:ext cx="2425336" cy="1752083"/>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47;p2">
            <a:extLst>
              <a:ext uri="{FF2B5EF4-FFF2-40B4-BE49-F238E27FC236}">
                <a16:creationId xmlns:a16="http://schemas.microsoft.com/office/drawing/2014/main" id="{5FA61135-061D-4FAE-B780-DF98E9284FDA}"/>
              </a:ext>
            </a:extLst>
          </p:cNvPr>
          <p:cNvSpPr/>
          <p:nvPr/>
        </p:nvSpPr>
        <p:spPr>
          <a:xfrm>
            <a:off x="9324001" y="268608"/>
            <a:ext cx="2585920" cy="387993"/>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err="1">
                <a:solidFill>
                  <a:srgbClr val="FFFFFF"/>
                </a:solidFill>
                <a:latin typeface="Century Gothic"/>
                <a:ea typeface="Century Gothic"/>
                <a:cs typeface="Century Gothic"/>
                <a:sym typeface="Century Gothic"/>
              </a:rPr>
              <a:t>prononcer</a:t>
            </a:r>
            <a:r>
              <a:rPr lang="en-GB" sz="1800" b="1" dirty="0">
                <a:solidFill>
                  <a:srgbClr val="FFFFFF"/>
                </a:solidFill>
                <a:latin typeface="Century Gothic"/>
                <a:ea typeface="Century Gothic"/>
                <a:cs typeface="Century Gothic"/>
                <a:sym typeface="Century Gothic"/>
              </a:rPr>
              <a:t> et </a:t>
            </a:r>
            <a:r>
              <a:rPr lang="en-GB" sz="1800" b="1" dirty="0" err="1">
                <a:solidFill>
                  <a:srgbClr val="FFFFFF"/>
                </a:solidFill>
                <a:latin typeface="Century Gothic"/>
                <a:ea typeface="Century Gothic"/>
                <a:cs typeface="Century Gothic"/>
                <a:sym typeface="Century Gothic"/>
              </a:rPr>
              <a:t>traduire</a:t>
            </a:r>
            <a:endParaRPr lang="en-GB" sz="1800" b="1" dirty="0">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16088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 name="TextBox 14">
            <a:extLst>
              <a:ext uri="{FF2B5EF4-FFF2-40B4-BE49-F238E27FC236}">
                <a16:creationId xmlns:a16="http://schemas.microsoft.com/office/drawing/2014/main" id="{A549394B-5433-44C2-A9D9-720E58F8E7AD}"/>
              </a:ext>
            </a:extLst>
          </p:cNvPr>
          <p:cNvSpPr txBox="1"/>
          <p:nvPr/>
        </p:nvSpPr>
        <p:spPr>
          <a:xfrm>
            <a:off x="2524800" y="3235147"/>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They</a:t>
            </a:r>
            <a:r>
              <a:rPr lang="en-GB" sz="3600" dirty="0">
                <a:solidFill>
                  <a:schemeClr val="accent1">
                    <a:lumMod val="50000"/>
                  </a:schemeClr>
                </a:solidFill>
                <a:latin typeface="Century Gothic" panose="020B0502020202020204" pitchFamily="34" charset="0"/>
              </a:rPr>
              <a:t> (f) </a:t>
            </a:r>
            <a:r>
              <a:rPr lang="en-GB" sz="3600" b="1" dirty="0">
                <a:solidFill>
                  <a:schemeClr val="accent1">
                    <a:lumMod val="50000"/>
                  </a:schemeClr>
                </a:solidFill>
                <a:latin typeface="Century Gothic" panose="020B0502020202020204" pitchFamily="34" charset="0"/>
              </a:rPr>
              <a:t>have a family.</a:t>
            </a:r>
          </a:p>
        </p:txBody>
      </p:sp>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pic>
        <p:nvPicPr>
          <p:cNvPr id="3" name="Google Shape;145;p2"/>
          <p:cNvPicPr preferRelativeResize="0"/>
          <p:nvPr/>
        </p:nvPicPr>
        <p:blipFill rotWithShape="1">
          <a:blip r:embed="rId3">
            <a:alphaModFix/>
          </a:blip>
          <a:srcRect/>
          <a:stretch/>
        </p:blipFill>
        <p:spPr>
          <a:xfrm>
            <a:off x="0" y="296864"/>
            <a:ext cx="7902055" cy="867128"/>
          </a:xfrm>
          <a:prstGeom prst="rect">
            <a:avLst/>
          </a:prstGeom>
          <a:noFill/>
          <a:ln>
            <a:noFill/>
          </a:ln>
        </p:spPr>
      </p:pic>
      <p:sp>
        <p:nvSpPr>
          <p:cNvPr id="4"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3600"/>
            </a:pPr>
            <a:r>
              <a:rPr lang="en-GB" sz="2600" b="1">
                <a:solidFill>
                  <a:schemeClr val="lt1"/>
                </a:solidFill>
              </a:rPr>
              <a:t>Saying what people have: </a:t>
            </a:r>
            <a:r>
              <a:rPr lang="en-GB" sz="2600" b="1" i="1">
                <a:solidFill>
                  <a:schemeClr val="lt1"/>
                </a:solidFill>
              </a:rPr>
              <a:t>ils</a:t>
            </a:r>
            <a:r>
              <a:rPr lang="en-GB" sz="2600" b="1">
                <a:solidFill>
                  <a:schemeClr val="lt1"/>
                </a:solidFill>
              </a:rPr>
              <a:t> and </a:t>
            </a:r>
            <a:r>
              <a:rPr lang="en-GB" sz="2600" b="1" i="1">
                <a:solidFill>
                  <a:schemeClr val="lt1"/>
                </a:solidFill>
              </a:rPr>
              <a:t>elles</a:t>
            </a:r>
            <a:endParaRPr lang="en-GB" sz="2600" b="1" dirty="0">
              <a:solidFill>
                <a:schemeClr val="lt1"/>
              </a:solidFill>
            </a:endParaRPr>
          </a:p>
        </p:txBody>
      </p:sp>
      <p:sp>
        <p:nvSpPr>
          <p:cNvPr id="6" name="TextBox 5"/>
          <p:cNvSpPr txBox="1"/>
          <p:nvPr/>
        </p:nvSpPr>
        <p:spPr>
          <a:xfrm>
            <a:off x="2020205" y="1696238"/>
            <a:ext cx="11541431" cy="1200329"/>
          </a:xfrm>
          <a:prstGeom prst="rect">
            <a:avLst/>
          </a:prstGeom>
          <a:noFill/>
        </p:spPr>
        <p:txBody>
          <a:bodyPr wrap="square" rtlCol="0">
            <a:spAutoFit/>
          </a:bodyPr>
          <a:lstStyle/>
          <a:p>
            <a:r>
              <a:rPr lang="en-GB" sz="7200" b="1" dirty="0" err="1">
                <a:solidFill>
                  <a:schemeClr val="accent1">
                    <a:lumMod val="50000"/>
                  </a:schemeClr>
                </a:solidFill>
                <a:latin typeface="Century Gothic" panose="020B0502020202020204" pitchFamily="34" charset="0"/>
              </a:rPr>
              <a:t>Elle</a:t>
            </a:r>
            <a:r>
              <a:rPr lang="en-GB" sz="7200" b="1" dirty="0" err="1">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o</a:t>
            </a:r>
            <a:r>
              <a:rPr lang="en-GB" sz="7200" b="1" dirty="0" err="1">
                <a:solidFill>
                  <a:schemeClr val="accent1">
                    <a:lumMod val="50000"/>
                  </a:schemeClr>
                </a:solidFill>
                <a:latin typeface="Century Gothic" panose="020B0502020202020204" pitchFamily="34" charset="0"/>
              </a:rPr>
              <a:t>n</a:t>
            </a:r>
            <a:r>
              <a:rPr lang="en-GB" sz="7200" b="1" dirty="0" err="1">
                <a:solidFill>
                  <a:srgbClr val="EE6000"/>
                </a:solidFill>
                <a:latin typeface="Century Gothic" panose="020B0502020202020204" pitchFamily="34" charset="0"/>
              </a:rPr>
              <a:t>t</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u</a:t>
            </a:r>
            <a:r>
              <a:rPr lang="en-GB" sz="7200" b="1" dirty="0" err="1">
                <a:solidFill>
                  <a:schemeClr val="accent1">
                    <a:lumMod val="50000"/>
                  </a:schemeClr>
                </a:solidFill>
                <a:latin typeface="Century Gothic" panose="020B0502020202020204" pitchFamily="34" charset="0"/>
              </a:rPr>
              <a:t>ne</a:t>
            </a:r>
            <a:r>
              <a:rPr lang="en-GB" sz="7200" b="1" dirty="0">
                <a:solidFill>
                  <a:schemeClr val="accent1">
                    <a:lumMod val="50000"/>
                  </a:schemeClr>
                </a:solidFill>
                <a:latin typeface="Century Gothic" panose="020B0502020202020204" pitchFamily="34" charset="0"/>
              </a:rPr>
              <a:t> </a:t>
            </a:r>
            <a:r>
              <a:rPr lang="en-GB" sz="7200" b="1" dirty="0" err="1">
                <a:solidFill>
                  <a:schemeClr val="accent1">
                    <a:lumMod val="50000"/>
                  </a:schemeClr>
                </a:solidFill>
                <a:latin typeface="Century Gothic" panose="020B0502020202020204" pitchFamily="34" charset="0"/>
              </a:rPr>
              <a:t>famille</a:t>
            </a:r>
            <a:r>
              <a:rPr lang="en-GB" sz="7200" b="1" dirty="0">
                <a:solidFill>
                  <a:schemeClr val="accent1">
                    <a:lumMod val="50000"/>
                  </a:schemeClr>
                </a:solidFill>
                <a:latin typeface="Century Gothic" panose="020B0502020202020204" pitchFamily="34" charset="0"/>
              </a:rPr>
              <a:t>.</a:t>
            </a:r>
          </a:p>
        </p:txBody>
      </p:sp>
      <p:sp>
        <p:nvSpPr>
          <p:cNvPr id="7" name="Action Button: Forward or Next 6">
            <a:hlinkClick r:id="" action="ppaction://noaction" highlightClick="1">
              <a:snd r:embed="rId4" name="elles ont une famille.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c 7"/>
          <p:cNvSpPr/>
          <p:nvPr/>
        </p:nvSpPr>
        <p:spPr>
          <a:xfrm rot="7615317">
            <a:off x="3676054" y="1954119"/>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Arc 8"/>
          <p:cNvSpPr/>
          <p:nvPr/>
        </p:nvSpPr>
        <p:spPr>
          <a:xfrm rot="7615317">
            <a:off x="5421235" y="1954118"/>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3" name="Picture 2" descr="Family Sign Symbol Black Clip Art">
            <a:extLst>
              <a:ext uri="{FF2B5EF4-FFF2-40B4-BE49-F238E27FC236}">
                <a16:creationId xmlns:a16="http://schemas.microsoft.com/office/drawing/2014/main" id="{BD2B4571-BF2E-4B7E-BD09-73BB35C31C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24805" y="4545106"/>
            <a:ext cx="1980571" cy="1432613"/>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147;p2">
            <a:extLst>
              <a:ext uri="{FF2B5EF4-FFF2-40B4-BE49-F238E27FC236}">
                <a16:creationId xmlns:a16="http://schemas.microsoft.com/office/drawing/2014/main" id="{7DCDD5CF-C987-4C39-A983-ADD070BF5FDD}"/>
              </a:ext>
            </a:extLst>
          </p:cNvPr>
          <p:cNvSpPr/>
          <p:nvPr/>
        </p:nvSpPr>
        <p:spPr>
          <a:xfrm>
            <a:off x="9324001" y="268608"/>
            <a:ext cx="2585920" cy="387993"/>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err="1">
                <a:solidFill>
                  <a:srgbClr val="FFFFFF"/>
                </a:solidFill>
                <a:latin typeface="Century Gothic"/>
                <a:ea typeface="Century Gothic"/>
                <a:cs typeface="Century Gothic"/>
                <a:sym typeface="Century Gothic"/>
              </a:rPr>
              <a:t>prononcer</a:t>
            </a:r>
            <a:r>
              <a:rPr lang="en-GB" sz="1800" b="1" dirty="0">
                <a:solidFill>
                  <a:srgbClr val="FFFFFF"/>
                </a:solidFill>
                <a:latin typeface="Century Gothic"/>
                <a:ea typeface="Century Gothic"/>
                <a:cs typeface="Century Gothic"/>
                <a:sym typeface="Century Gothic"/>
              </a:rPr>
              <a:t> et </a:t>
            </a:r>
            <a:r>
              <a:rPr lang="en-GB" sz="1800" b="1" dirty="0" err="1">
                <a:solidFill>
                  <a:srgbClr val="FFFFFF"/>
                </a:solidFill>
                <a:latin typeface="Century Gothic"/>
                <a:ea typeface="Century Gothic"/>
                <a:cs typeface="Century Gothic"/>
                <a:sym typeface="Century Gothic"/>
              </a:rPr>
              <a:t>traduire</a:t>
            </a:r>
            <a:endParaRPr lang="en-GB" sz="1800" b="1" dirty="0">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47712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6" name="TextBox 15">
            <a:extLst>
              <a:ext uri="{FF2B5EF4-FFF2-40B4-BE49-F238E27FC236}">
                <a16:creationId xmlns:a16="http://schemas.microsoft.com/office/drawing/2014/main" id="{193A0629-AFB3-4587-B610-DB0E48448AA8}"/>
              </a:ext>
            </a:extLst>
          </p:cNvPr>
          <p:cNvSpPr txBox="1"/>
          <p:nvPr/>
        </p:nvSpPr>
        <p:spPr>
          <a:xfrm>
            <a:off x="2403987" y="3193726"/>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They</a:t>
            </a:r>
            <a:r>
              <a:rPr lang="en-GB" sz="3600" dirty="0">
                <a:solidFill>
                  <a:schemeClr val="accent1">
                    <a:lumMod val="50000"/>
                  </a:schemeClr>
                </a:solidFill>
                <a:latin typeface="Century Gothic" panose="020B0502020202020204" pitchFamily="34" charset="0"/>
              </a:rPr>
              <a:t> (m, m/f) </a:t>
            </a:r>
            <a:r>
              <a:rPr lang="en-GB" sz="3600" b="1" dirty="0">
                <a:solidFill>
                  <a:schemeClr val="accent1">
                    <a:lumMod val="50000"/>
                  </a:schemeClr>
                </a:solidFill>
                <a:latin typeface="Century Gothic" panose="020B0502020202020204" pitchFamily="34" charset="0"/>
              </a:rPr>
              <a:t>have a child.</a:t>
            </a:r>
          </a:p>
        </p:txBody>
      </p:sp>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pic>
        <p:nvPicPr>
          <p:cNvPr id="3" name="Google Shape;145;p2"/>
          <p:cNvPicPr preferRelativeResize="0"/>
          <p:nvPr/>
        </p:nvPicPr>
        <p:blipFill rotWithShape="1">
          <a:blip r:embed="rId3">
            <a:alphaModFix/>
          </a:blip>
          <a:srcRect/>
          <a:stretch/>
        </p:blipFill>
        <p:spPr>
          <a:xfrm>
            <a:off x="0" y="212197"/>
            <a:ext cx="7902055" cy="867128"/>
          </a:xfrm>
          <a:prstGeom prst="rect">
            <a:avLst/>
          </a:prstGeom>
          <a:noFill/>
          <a:ln>
            <a:noFill/>
          </a:ln>
        </p:spPr>
      </p:pic>
      <p:sp>
        <p:nvSpPr>
          <p:cNvPr id="4"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3600"/>
            </a:pPr>
            <a:r>
              <a:rPr lang="en-GB" sz="2600" b="1">
                <a:solidFill>
                  <a:schemeClr val="lt1"/>
                </a:solidFill>
              </a:rPr>
              <a:t>Saying what people have: </a:t>
            </a:r>
            <a:r>
              <a:rPr lang="en-GB" sz="2600" b="1" i="1">
                <a:solidFill>
                  <a:schemeClr val="lt1"/>
                </a:solidFill>
              </a:rPr>
              <a:t>ils</a:t>
            </a:r>
            <a:r>
              <a:rPr lang="en-GB" sz="2600" b="1">
                <a:solidFill>
                  <a:schemeClr val="lt1"/>
                </a:solidFill>
              </a:rPr>
              <a:t> and </a:t>
            </a:r>
            <a:r>
              <a:rPr lang="en-GB" sz="2600" b="1" i="1">
                <a:solidFill>
                  <a:schemeClr val="lt1"/>
                </a:solidFill>
              </a:rPr>
              <a:t>elles</a:t>
            </a:r>
            <a:endParaRPr lang="en-GB" sz="2600" b="1" dirty="0">
              <a:solidFill>
                <a:schemeClr val="lt1"/>
              </a:solidFill>
            </a:endParaRPr>
          </a:p>
        </p:txBody>
      </p:sp>
      <p:sp>
        <p:nvSpPr>
          <p:cNvPr id="6" name="TextBox 5"/>
          <p:cNvSpPr txBox="1"/>
          <p:nvPr/>
        </p:nvSpPr>
        <p:spPr>
          <a:xfrm>
            <a:off x="2131339" y="1891324"/>
            <a:ext cx="11541431" cy="1200329"/>
          </a:xfrm>
          <a:prstGeom prst="rect">
            <a:avLst/>
          </a:prstGeom>
          <a:noFill/>
        </p:spPr>
        <p:txBody>
          <a:bodyPr wrap="square" rtlCol="0">
            <a:spAutoFit/>
          </a:bodyPr>
          <a:lstStyle/>
          <a:p>
            <a:r>
              <a:rPr lang="en-GB" sz="7200" b="1" dirty="0" err="1">
                <a:solidFill>
                  <a:schemeClr val="accent1">
                    <a:lumMod val="50000"/>
                  </a:schemeClr>
                </a:solidFill>
                <a:latin typeface="Century Gothic" panose="020B0502020202020204" pitchFamily="34" charset="0"/>
              </a:rPr>
              <a:t>Il</a:t>
            </a:r>
            <a:r>
              <a:rPr lang="en-GB" sz="7200" b="1" dirty="0" err="1">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o</a:t>
            </a:r>
            <a:r>
              <a:rPr lang="en-GB" sz="7200" b="1" dirty="0" err="1">
                <a:solidFill>
                  <a:schemeClr val="accent1">
                    <a:lumMod val="50000"/>
                  </a:schemeClr>
                </a:solidFill>
                <a:latin typeface="Century Gothic" panose="020B0502020202020204" pitchFamily="34" charset="0"/>
              </a:rPr>
              <a:t>n</a:t>
            </a:r>
            <a:r>
              <a:rPr lang="en-GB" sz="7200" b="1" dirty="0" err="1">
                <a:solidFill>
                  <a:srgbClr val="EE6000"/>
                </a:solidFill>
                <a:latin typeface="Century Gothic" panose="020B0502020202020204" pitchFamily="34" charset="0"/>
              </a:rPr>
              <a:t>t</a:t>
            </a:r>
            <a:r>
              <a:rPr lang="en-GB" sz="7200" b="1" dirty="0">
                <a:solidFill>
                  <a:schemeClr val="accent1">
                    <a:lumMod val="50000"/>
                  </a:schemeClr>
                </a:solidFill>
                <a:latin typeface="Century Gothic" panose="020B0502020202020204" pitchFamily="34" charset="0"/>
              </a:rPr>
              <a:t> </a:t>
            </a:r>
            <a:r>
              <a:rPr lang="en-GB" sz="7200" b="1" dirty="0">
                <a:solidFill>
                  <a:srgbClr val="EE6000"/>
                </a:solidFill>
                <a:latin typeface="Century Gothic" panose="020B0502020202020204" pitchFamily="34" charset="0"/>
              </a:rPr>
              <a:t>u</a:t>
            </a:r>
            <a:r>
              <a:rPr lang="en-GB" sz="7200" b="1" dirty="0">
                <a:solidFill>
                  <a:schemeClr val="accent1">
                    <a:lumMod val="50000"/>
                  </a:schemeClr>
                </a:solidFill>
                <a:latin typeface="Century Gothic" panose="020B0502020202020204" pitchFamily="34" charset="0"/>
              </a:rPr>
              <a:t>n enfant.</a:t>
            </a:r>
          </a:p>
        </p:txBody>
      </p:sp>
      <p:sp>
        <p:nvSpPr>
          <p:cNvPr id="7" name="Action Button: Forward or Next 6">
            <a:hlinkClick r:id="" action="ppaction://noaction" highlightClick="1">
              <a:snd r:embed="rId4" name="ils ont un enfant.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c 7"/>
          <p:cNvSpPr/>
          <p:nvPr/>
        </p:nvSpPr>
        <p:spPr>
          <a:xfrm rot="7615317">
            <a:off x="2658747" y="2060424"/>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Arc 8"/>
          <p:cNvSpPr/>
          <p:nvPr/>
        </p:nvSpPr>
        <p:spPr>
          <a:xfrm rot="7615317">
            <a:off x="4473189" y="2041184"/>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10" name="Group 9"/>
          <p:cNvGrpSpPr/>
          <p:nvPr/>
        </p:nvGrpSpPr>
        <p:grpSpPr>
          <a:xfrm>
            <a:off x="9568416" y="4966676"/>
            <a:ext cx="2341505" cy="1011043"/>
            <a:chOff x="9633655" y="5093319"/>
            <a:chExt cx="2341505" cy="1011043"/>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33655" y="5093319"/>
              <a:ext cx="1059704" cy="1011043"/>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48778" y="5317772"/>
              <a:ext cx="1126382" cy="786590"/>
            </a:xfrm>
            <a:prstGeom prst="rect">
              <a:avLst/>
            </a:prstGeom>
          </p:spPr>
        </p:pic>
      </p:grpSp>
      <p:sp>
        <p:nvSpPr>
          <p:cNvPr id="15" name="Google Shape;147;p2">
            <a:extLst>
              <a:ext uri="{FF2B5EF4-FFF2-40B4-BE49-F238E27FC236}">
                <a16:creationId xmlns:a16="http://schemas.microsoft.com/office/drawing/2014/main" id="{9230C32C-3C35-4430-A05F-C960BFE8B8D1}"/>
              </a:ext>
            </a:extLst>
          </p:cNvPr>
          <p:cNvSpPr/>
          <p:nvPr/>
        </p:nvSpPr>
        <p:spPr>
          <a:xfrm>
            <a:off x="9324001" y="268608"/>
            <a:ext cx="2585920" cy="387993"/>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err="1">
                <a:solidFill>
                  <a:srgbClr val="FFFFFF"/>
                </a:solidFill>
                <a:latin typeface="Century Gothic"/>
                <a:ea typeface="Century Gothic"/>
                <a:cs typeface="Century Gothic"/>
                <a:sym typeface="Century Gothic"/>
              </a:rPr>
              <a:t>prononcer</a:t>
            </a:r>
            <a:r>
              <a:rPr lang="en-GB" sz="1800" b="1" dirty="0">
                <a:solidFill>
                  <a:srgbClr val="FFFFFF"/>
                </a:solidFill>
                <a:latin typeface="Century Gothic"/>
                <a:ea typeface="Century Gothic"/>
                <a:cs typeface="Century Gothic"/>
                <a:sym typeface="Century Gothic"/>
              </a:rPr>
              <a:t> et </a:t>
            </a:r>
            <a:r>
              <a:rPr lang="en-GB" sz="1800" b="1" dirty="0" err="1">
                <a:solidFill>
                  <a:srgbClr val="FFFFFF"/>
                </a:solidFill>
                <a:latin typeface="Century Gothic"/>
                <a:ea typeface="Century Gothic"/>
                <a:cs typeface="Century Gothic"/>
                <a:sym typeface="Century Gothic"/>
              </a:rPr>
              <a:t>traduire</a:t>
            </a:r>
            <a:endParaRPr lang="en-GB" sz="1800" b="1" dirty="0">
              <a:solidFill>
                <a:srgbClr val="FFFFFF"/>
              </a:solidFill>
              <a:latin typeface="Century Gothic"/>
              <a:ea typeface="Century Gothic"/>
              <a:cs typeface="Century Gothic"/>
              <a:sym typeface="Century Gothic"/>
            </a:endParaRPr>
          </a:p>
        </p:txBody>
      </p:sp>
      <p:pic>
        <p:nvPicPr>
          <p:cNvPr id="17" name="Picture 16">
            <a:extLst>
              <a:ext uri="{FF2B5EF4-FFF2-40B4-BE49-F238E27FC236}">
                <a16:creationId xmlns:a16="http://schemas.microsoft.com/office/drawing/2014/main" id="{745D9AE7-1B0F-406D-96D4-9D0F1BA76C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5469" y="5020838"/>
            <a:ext cx="1082987" cy="1011043"/>
          </a:xfrm>
          <a:prstGeom prst="rect">
            <a:avLst/>
          </a:prstGeom>
        </p:spPr>
      </p:pic>
      <p:sp>
        <p:nvSpPr>
          <p:cNvPr id="2" name="Arrow: Down 1">
            <a:extLst>
              <a:ext uri="{FF2B5EF4-FFF2-40B4-BE49-F238E27FC236}">
                <a16:creationId xmlns:a16="http://schemas.microsoft.com/office/drawing/2014/main" id="{C2964C62-36EF-44DF-A9AF-EBB88160D7DE}"/>
              </a:ext>
            </a:extLst>
          </p:cNvPr>
          <p:cNvSpPr/>
          <p:nvPr/>
        </p:nvSpPr>
        <p:spPr>
          <a:xfrm>
            <a:off x="11233518" y="4296681"/>
            <a:ext cx="226423" cy="7865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425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animBg="1"/>
      <p:bldP spid="9" grpId="0" animBg="1"/>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7" name="TextBox 16"/>
          <p:cNvSpPr txBox="1"/>
          <p:nvPr/>
        </p:nvSpPr>
        <p:spPr>
          <a:xfrm>
            <a:off x="4390803" y="2980473"/>
            <a:ext cx="3134376" cy="769441"/>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Ils</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ont</a:t>
            </a:r>
            <a:r>
              <a:rPr lang="en-GB" sz="2200" b="1" dirty="0">
                <a:solidFill>
                  <a:schemeClr val="accent1">
                    <a:lumMod val="50000"/>
                  </a:schemeClr>
                </a:solidFill>
                <a:latin typeface="Century Gothic" panose="020B0502020202020204" pitchFamily="34" charset="0"/>
              </a:rPr>
              <a:t> </a:t>
            </a:r>
          </a:p>
          <a:p>
            <a:pPr algn="ctr"/>
            <a:r>
              <a:rPr lang="en-GB" sz="2200" dirty="0" err="1">
                <a:solidFill>
                  <a:schemeClr val="accent1">
                    <a:lumMod val="50000"/>
                  </a:schemeClr>
                </a:solidFill>
                <a:latin typeface="Century Gothic" panose="020B0502020202020204" pitchFamily="34" charset="0"/>
              </a:rPr>
              <a:t>une</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voiture</a:t>
            </a:r>
            <a:r>
              <a:rPr lang="en-GB" sz="2200" dirty="0">
                <a:solidFill>
                  <a:schemeClr val="accent1">
                    <a:lumMod val="50000"/>
                  </a:schemeClr>
                </a:solidFill>
                <a:latin typeface="Century Gothic" panose="020B0502020202020204" pitchFamily="34" charset="0"/>
              </a:rPr>
              <a:t>.</a:t>
            </a:r>
          </a:p>
        </p:txBody>
      </p:sp>
      <p:pic>
        <p:nvPicPr>
          <p:cNvPr id="145" name="Google Shape;145;p2"/>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lvl="0">
              <a:buClr>
                <a:schemeClr val="lt1"/>
              </a:buClr>
              <a:buSzPts val="3600"/>
            </a:pPr>
            <a:r>
              <a:rPr lang="en-GB" sz="3200" b="1" dirty="0">
                <a:solidFill>
                  <a:schemeClr val="lt1"/>
                </a:solidFill>
              </a:rPr>
              <a:t>Il, </a:t>
            </a:r>
            <a:r>
              <a:rPr lang="en-GB" sz="3200" b="1" dirty="0" err="1">
                <a:solidFill>
                  <a:schemeClr val="lt1"/>
                </a:solidFill>
              </a:rPr>
              <a:t>elle</a:t>
            </a:r>
            <a:r>
              <a:rPr lang="en-GB" sz="3200" b="1" dirty="0">
                <a:solidFill>
                  <a:schemeClr val="lt1"/>
                </a:solidFill>
              </a:rPr>
              <a:t>, </a:t>
            </a:r>
            <a:r>
              <a:rPr lang="en-GB" sz="3200" b="1" dirty="0" err="1">
                <a:solidFill>
                  <a:schemeClr val="lt1"/>
                </a:solidFill>
              </a:rPr>
              <a:t>ils</a:t>
            </a:r>
            <a:r>
              <a:rPr lang="en-GB" sz="3200" b="1" dirty="0">
                <a:solidFill>
                  <a:schemeClr val="lt1"/>
                </a:solidFill>
              </a:rPr>
              <a:t> </a:t>
            </a:r>
            <a:r>
              <a:rPr lang="en-GB" sz="3200" b="1" dirty="0" err="1">
                <a:solidFill>
                  <a:schemeClr val="lt1"/>
                </a:solidFill>
              </a:rPr>
              <a:t>ou</a:t>
            </a:r>
            <a:r>
              <a:rPr lang="en-GB" sz="3200" b="1" dirty="0">
                <a:solidFill>
                  <a:schemeClr val="lt1"/>
                </a:solidFill>
              </a:rPr>
              <a:t> </a:t>
            </a:r>
            <a:r>
              <a:rPr lang="en-GB" sz="3200" b="1" dirty="0" err="1">
                <a:solidFill>
                  <a:schemeClr val="lt1"/>
                </a:solidFill>
              </a:rPr>
              <a:t>elles</a:t>
            </a:r>
            <a:r>
              <a:rPr lang="en-GB" sz="3200" b="1" dirty="0">
                <a:solidFill>
                  <a:schemeClr val="lt1"/>
                </a:solidFill>
              </a:rPr>
              <a:t>?</a:t>
            </a:r>
            <a:endParaRPr sz="3200" b="1" dirty="0">
              <a:solidFill>
                <a:schemeClr val="lt1"/>
              </a:solidFill>
            </a:endParaRPr>
          </a:p>
        </p:txBody>
      </p:sp>
      <p:sp>
        <p:nvSpPr>
          <p:cNvPr id="147" name="Google Shape;147;p2"/>
          <p:cNvSpPr/>
          <p:nvPr/>
        </p:nvSpPr>
        <p:spPr>
          <a:xfrm>
            <a:off x="8936966" y="223743"/>
            <a:ext cx="2972954" cy="430887"/>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i="0" u="none" strike="noStrike" cap="none" dirty="0" err="1">
                <a:solidFill>
                  <a:srgbClr val="FFFFFF"/>
                </a:solidFill>
                <a:latin typeface="Century Gothic"/>
                <a:ea typeface="Century Gothic"/>
                <a:cs typeface="Century Gothic"/>
                <a:sym typeface="Century Gothic"/>
              </a:rPr>
              <a:t>écouter</a:t>
            </a:r>
            <a:r>
              <a:rPr lang="en-GB" sz="1800" b="1" dirty="0">
                <a:solidFill>
                  <a:srgbClr val="FFFFFF"/>
                </a:solidFill>
                <a:latin typeface="Century Gothic"/>
                <a:ea typeface="Century Gothic"/>
                <a:cs typeface="Century Gothic"/>
                <a:sym typeface="Century Gothic"/>
              </a:rPr>
              <a:t>, </a:t>
            </a:r>
            <a:r>
              <a:rPr lang="en-GB" sz="1800" b="1" dirty="0" err="1">
                <a:solidFill>
                  <a:srgbClr val="FFFFFF"/>
                </a:solidFill>
                <a:latin typeface="Century Gothic"/>
                <a:ea typeface="Century Gothic"/>
                <a:cs typeface="Century Gothic"/>
                <a:sym typeface="Century Gothic"/>
              </a:rPr>
              <a:t>écrire</a:t>
            </a:r>
            <a:r>
              <a:rPr lang="en-GB" sz="1800" b="1" dirty="0">
                <a:solidFill>
                  <a:srgbClr val="FFFFFF"/>
                </a:solidFill>
                <a:latin typeface="Century Gothic"/>
                <a:ea typeface="Century Gothic"/>
                <a:cs typeface="Century Gothic"/>
                <a:sym typeface="Century Gothic"/>
              </a:rPr>
              <a:t> </a:t>
            </a:r>
            <a:r>
              <a:rPr lang="en-GB" sz="1800" b="1" i="0" u="none" strike="noStrike" cap="none" dirty="0">
                <a:solidFill>
                  <a:srgbClr val="FFFFFF"/>
                </a:solidFill>
                <a:latin typeface="Century Gothic"/>
                <a:ea typeface="Century Gothic"/>
                <a:cs typeface="Century Gothic"/>
                <a:sym typeface="Century Gothic"/>
              </a:rPr>
              <a:t>et </a:t>
            </a:r>
            <a:r>
              <a:rPr lang="en-GB" sz="1800" b="1" i="0" u="none" strike="noStrike" cap="none" dirty="0" err="1">
                <a:solidFill>
                  <a:srgbClr val="FFFFFF"/>
                </a:solidFill>
                <a:latin typeface="Century Gothic"/>
                <a:ea typeface="Century Gothic"/>
                <a:cs typeface="Century Gothic"/>
                <a:sym typeface="Century Gothic"/>
              </a:rPr>
              <a:t>parler</a:t>
            </a:r>
            <a:endParaRPr sz="1800" b="1" i="0" u="none" strike="noStrike" cap="none" dirty="0">
              <a:solidFill>
                <a:srgbClr val="FFFFFF"/>
              </a:solidFill>
              <a:latin typeface="Century Gothic"/>
              <a:ea typeface="Century Gothic"/>
              <a:cs typeface="Century Gothic"/>
              <a:sym typeface="Century Gothic"/>
            </a:endParaRPr>
          </a:p>
        </p:txBody>
      </p:sp>
      <p:sp>
        <p:nvSpPr>
          <p:cNvPr id="4" name="TextBox 3"/>
          <p:cNvSpPr txBox="1"/>
          <p:nvPr/>
        </p:nvSpPr>
        <p:spPr>
          <a:xfrm>
            <a:off x="188942" y="1345474"/>
            <a:ext cx="11538098" cy="492443"/>
          </a:xfrm>
          <a:prstGeom prst="rect">
            <a:avLst/>
          </a:prstGeom>
          <a:noFill/>
        </p:spPr>
        <p:txBody>
          <a:bodyPr wrap="square" rtlCol="0">
            <a:spAutoFit/>
          </a:bodyPr>
          <a:lstStyle/>
          <a:p>
            <a:r>
              <a:rPr lang="en-GB" sz="2600" dirty="0">
                <a:solidFill>
                  <a:schemeClr val="accent1">
                    <a:lumMod val="50000"/>
                  </a:schemeClr>
                </a:solidFill>
                <a:latin typeface="Century Gothic" panose="020B0502020202020204" pitchFamily="34" charset="0"/>
              </a:rPr>
              <a:t>Whose things are these? </a:t>
            </a:r>
            <a:r>
              <a:rPr lang="en-GB" sz="2600" dirty="0" err="1">
                <a:solidFill>
                  <a:schemeClr val="accent1">
                    <a:lumMod val="50000"/>
                  </a:schemeClr>
                </a:solidFill>
                <a:latin typeface="Century Gothic" panose="020B0502020202020204" pitchFamily="34" charset="0"/>
              </a:rPr>
              <a:t>Écoute</a:t>
            </a:r>
            <a:r>
              <a:rPr lang="en-GB" sz="2600" dirty="0">
                <a:solidFill>
                  <a:schemeClr val="accent1">
                    <a:lumMod val="50000"/>
                  </a:schemeClr>
                </a:solidFill>
                <a:latin typeface="Century Gothic" panose="020B0502020202020204" pitchFamily="34" charset="0"/>
              </a:rPr>
              <a:t>, </a:t>
            </a:r>
            <a:r>
              <a:rPr lang="en-GB" sz="2600" dirty="0" err="1">
                <a:solidFill>
                  <a:schemeClr val="accent1">
                    <a:lumMod val="50000"/>
                  </a:schemeClr>
                </a:solidFill>
                <a:latin typeface="Century Gothic" panose="020B0502020202020204" pitchFamily="34" charset="0"/>
              </a:rPr>
              <a:t>écris</a:t>
            </a:r>
            <a:r>
              <a:rPr lang="en-GB" sz="2600" dirty="0">
                <a:solidFill>
                  <a:schemeClr val="accent1">
                    <a:lumMod val="50000"/>
                  </a:schemeClr>
                </a:solidFill>
                <a:latin typeface="Century Gothic" panose="020B0502020202020204" pitchFamily="34" charset="0"/>
              </a:rPr>
              <a:t> et </a:t>
            </a:r>
            <a:r>
              <a:rPr lang="en-GB" sz="2600" dirty="0" err="1">
                <a:solidFill>
                  <a:schemeClr val="accent1">
                    <a:lumMod val="50000"/>
                  </a:schemeClr>
                </a:solidFill>
                <a:latin typeface="Century Gothic" panose="020B0502020202020204" pitchFamily="34" charset="0"/>
              </a:rPr>
              <a:t>parle</a:t>
            </a:r>
            <a:r>
              <a:rPr lang="en-GB" sz="2600" dirty="0">
                <a:solidFill>
                  <a:schemeClr val="accent1">
                    <a:lumMod val="50000"/>
                  </a:schemeClr>
                </a:solidFill>
                <a:latin typeface="Century Gothic" panose="020B0502020202020204" pitchFamily="34" charset="0"/>
              </a:rPr>
              <a:t>! </a:t>
            </a:r>
          </a:p>
        </p:txBody>
      </p:sp>
      <p:sp>
        <p:nvSpPr>
          <p:cNvPr id="5" name="TextBox 4">
            <a:hlinkClick r:id="" action="ppaction://noaction">
              <a:snd r:embed="rId4" name="2.1.3 Lesson Qs - 1. voiture.wav"/>
            </a:hlinkClick>
          </p:cNvPr>
          <p:cNvSpPr txBox="1"/>
          <p:nvPr/>
        </p:nvSpPr>
        <p:spPr>
          <a:xfrm>
            <a:off x="7494536" y="223743"/>
            <a:ext cx="561703" cy="430887"/>
          </a:xfrm>
          <a:prstGeom prst="rect">
            <a:avLst/>
          </a:prstGeom>
          <a:solidFill>
            <a:srgbClr val="EE6000"/>
          </a:solidFill>
          <a:ln>
            <a:solidFill>
              <a:schemeClr val="accent1">
                <a:lumMod val="50000"/>
              </a:schemeClr>
            </a:solidFill>
          </a:ln>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Q</a:t>
            </a:r>
          </a:p>
        </p:txBody>
      </p:sp>
      <p:sp>
        <p:nvSpPr>
          <p:cNvPr id="15" name="TextBox 14">
            <a:hlinkClick r:id="" action="ppaction://noaction">
              <a:snd r:embed="rId5" name="2.1.3 Lesson As - 1. voiture.wav"/>
            </a:hlinkClick>
          </p:cNvPr>
          <p:cNvSpPr txBox="1"/>
          <p:nvPr/>
        </p:nvSpPr>
        <p:spPr>
          <a:xfrm>
            <a:off x="8221941" y="223743"/>
            <a:ext cx="561703" cy="430887"/>
          </a:xfrm>
          <a:prstGeom prst="rect">
            <a:avLst/>
          </a:prstGeom>
          <a:solidFill>
            <a:srgbClr val="EE6000"/>
          </a:solidFill>
          <a:ln>
            <a:solidFill>
              <a:schemeClr val="accent1">
                <a:lumMod val="50000"/>
              </a:schemeClr>
            </a:solidFill>
          </a:ln>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A</a:t>
            </a:r>
          </a:p>
        </p:txBody>
      </p:sp>
      <p:grpSp>
        <p:nvGrpSpPr>
          <p:cNvPr id="14" name="Group 13"/>
          <p:cNvGrpSpPr/>
          <p:nvPr/>
        </p:nvGrpSpPr>
        <p:grpSpPr>
          <a:xfrm>
            <a:off x="1765582" y="4487305"/>
            <a:ext cx="1463040" cy="1616869"/>
            <a:chOff x="1765582" y="4487305"/>
            <a:chExt cx="1463040" cy="1616869"/>
          </a:xfrm>
        </p:grpSpPr>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6264" y="4487305"/>
              <a:ext cx="1181675" cy="1127413"/>
            </a:xfrm>
            <a:prstGeom prst="rect">
              <a:avLst/>
            </a:prstGeom>
          </p:spPr>
        </p:pic>
        <p:sp>
          <p:nvSpPr>
            <p:cNvPr id="11" name="TextBox 10"/>
            <p:cNvSpPr txBox="1"/>
            <p:nvPr/>
          </p:nvSpPr>
          <p:spPr>
            <a:xfrm>
              <a:off x="1765582" y="5673287"/>
              <a:ext cx="1463040"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elle</a:t>
              </a:r>
              <a:r>
                <a:rPr lang="en-GB" sz="2200" dirty="0">
                  <a:solidFill>
                    <a:schemeClr val="accent1">
                      <a:lumMod val="50000"/>
                    </a:schemeClr>
                  </a:solidFill>
                  <a:latin typeface="Century Gothic" panose="020B0502020202020204" pitchFamily="34" charset="0"/>
                </a:rPr>
                <a:t> (she)</a:t>
              </a:r>
            </a:p>
          </p:txBody>
        </p:sp>
      </p:grpSp>
      <p:grpSp>
        <p:nvGrpSpPr>
          <p:cNvPr id="12" name="Group 11"/>
          <p:cNvGrpSpPr/>
          <p:nvPr/>
        </p:nvGrpSpPr>
        <p:grpSpPr>
          <a:xfrm>
            <a:off x="7904203" y="4487305"/>
            <a:ext cx="2878128" cy="1616868"/>
            <a:chOff x="7904203" y="4487305"/>
            <a:chExt cx="2878128" cy="1616868"/>
          </a:xfrm>
        </p:grpSpPr>
        <p:grpSp>
          <p:nvGrpSpPr>
            <p:cNvPr id="10" name="Group 9"/>
            <p:cNvGrpSpPr/>
            <p:nvPr/>
          </p:nvGrpSpPr>
          <p:grpSpPr>
            <a:xfrm>
              <a:off x="7904203" y="4487305"/>
              <a:ext cx="2878128" cy="1127413"/>
              <a:chOff x="7412391" y="4336868"/>
              <a:chExt cx="3577326" cy="1453985"/>
            </a:xfrm>
          </p:grpSpPr>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65752" y="4336868"/>
                <a:ext cx="1523965" cy="1453985"/>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12391" y="4336868"/>
                <a:ext cx="1501016" cy="1453985"/>
              </a:xfrm>
              <a:prstGeom prst="rect">
                <a:avLst/>
              </a:prstGeom>
            </p:spPr>
          </p:pic>
        </p:grpSp>
        <p:sp>
          <p:nvSpPr>
            <p:cNvPr id="19" name="TextBox 18"/>
            <p:cNvSpPr txBox="1"/>
            <p:nvPr/>
          </p:nvSpPr>
          <p:spPr>
            <a:xfrm>
              <a:off x="8502793" y="5673286"/>
              <a:ext cx="1463040"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ils</a:t>
              </a:r>
              <a:r>
                <a:rPr lang="en-GB" sz="2200" dirty="0">
                  <a:solidFill>
                    <a:schemeClr val="accent1">
                      <a:lumMod val="50000"/>
                    </a:schemeClr>
                  </a:solidFill>
                  <a:latin typeface="Century Gothic" panose="020B0502020202020204" pitchFamily="34" charset="0"/>
                </a:rPr>
                <a:t> (they)</a:t>
              </a:r>
            </a:p>
          </p:txBody>
        </p:sp>
      </p:grpSp>
      <p:pic>
        <p:nvPicPr>
          <p:cNvPr id="1026" name="Picture 2" descr="Automobile, Car, Red, French, Old, Vehic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28115" y="2484996"/>
            <a:ext cx="3276088" cy="1638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64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9167E-6 -2.96296E-6 L 0.29297 0.26783 " pathEditMode="relative" rAng="0" ptsTypes="AA">
                                      <p:cBhvr>
                                        <p:cTn id="6" dur="2000" fill="hold"/>
                                        <p:tgtEl>
                                          <p:spTgt spid="1026"/>
                                        </p:tgtEl>
                                        <p:attrNameLst>
                                          <p:attrName>ppt_x</p:attrName>
                                          <p:attrName>ppt_y</p:attrName>
                                        </p:attrNameLst>
                                      </p:cBhvr>
                                      <p:rCtr x="14648" y="133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2"/>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lvl="0">
              <a:buClr>
                <a:schemeClr val="lt1"/>
              </a:buClr>
              <a:buSzPts val="3600"/>
            </a:pPr>
            <a:r>
              <a:rPr lang="en-GB" sz="3200" b="1" dirty="0">
                <a:solidFill>
                  <a:schemeClr val="lt1"/>
                </a:solidFill>
              </a:rPr>
              <a:t>Il, </a:t>
            </a:r>
            <a:r>
              <a:rPr lang="en-GB" sz="3200" b="1" dirty="0" err="1">
                <a:solidFill>
                  <a:schemeClr val="lt1"/>
                </a:solidFill>
              </a:rPr>
              <a:t>elle</a:t>
            </a:r>
            <a:r>
              <a:rPr lang="en-GB" sz="3200" b="1" dirty="0">
                <a:solidFill>
                  <a:schemeClr val="lt1"/>
                </a:solidFill>
              </a:rPr>
              <a:t>, </a:t>
            </a:r>
            <a:r>
              <a:rPr lang="en-GB" sz="3200" b="1" dirty="0" err="1">
                <a:solidFill>
                  <a:schemeClr val="lt1"/>
                </a:solidFill>
              </a:rPr>
              <a:t>ils</a:t>
            </a:r>
            <a:r>
              <a:rPr lang="en-GB" sz="3200" b="1" dirty="0">
                <a:solidFill>
                  <a:schemeClr val="lt1"/>
                </a:solidFill>
              </a:rPr>
              <a:t> </a:t>
            </a:r>
            <a:r>
              <a:rPr lang="en-GB" sz="3200" b="1" dirty="0" err="1">
                <a:solidFill>
                  <a:schemeClr val="lt1"/>
                </a:solidFill>
              </a:rPr>
              <a:t>ou</a:t>
            </a:r>
            <a:r>
              <a:rPr lang="en-GB" sz="3200" b="1" dirty="0">
                <a:solidFill>
                  <a:schemeClr val="lt1"/>
                </a:solidFill>
              </a:rPr>
              <a:t> </a:t>
            </a:r>
            <a:r>
              <a:rPr lang="en-GB" sz="3200" b="1" dirty="0" err="1">
                <a:solidFill>
                  <a:schemeClr val="lt1"/>
                </a:solidFill>
              </a:rPr>
              <a:t>elles</a:t>
            </a:r>
            <a:r>
              <a:rPr lang="en-GB" sz="3200" b="1" dirty="0">
                <a:solidFill>
                  <a:schemeClr val="lt1"/>
                </a:solidFill>
              </a:rPr>
              <a:t>?</a:t>
            </a:r>
            <a:endParaRPr sz="3200" b="1" dirty="0">
              <a:solidFill>
                <a:schemeClr val="lt1"/>
              </a:solidFill>
            </a:endParaRPr>
          </a:p>
        </p:txBody>
      </p:sp>
      <p:sp>
        <p:nvSpPr>
          <p:cNvPr id="11" name="TextBox 10"/>
          <p:cNvSpPr txBox="1"/>
          <p:nvPr/>
        </p:nvSpPr>
        <p:spPr>
          <a:xfrm>
            <a:off x="1765582" y="5673287"/>
            <a:ext cx="1463040"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il</a:t>
            </a:r>
            <a:r>
              <a:rPr lang="en-GB" sz="2200" dirty="0">
                <a:solidFill>
                  <a:schemeClr val="accent1">
                    <a:lumMod val="50000"/>
                  </a:schemeClr>
                </a:solidFill>
                <a:latin typeface="Century Gothic" panose="020B0502020202020204" pitchFamily="34" charset="0"/>
              </a:rPr>
              <a:t> (he)</a:t>
            </a:r>
          </a:p>
        </p:txBody>
      </p:sp>
      <p:grpSp>
        <p:nvGrpSpPr>
          <p:cNvPr id="12" name="Group 11"/>
          <p:cNvGrpSpPr/>
          <p:nvPr/>
        </p:nvGrpSpPr>
        <p:grpSpPr>
          <a:xfrm>
            <a:off x="8667528" y="4487305"/>
            <a:ext cx="2114803" cy="1616869"/>
            <a:chOff x="8667528" y="4487305"/>
            <a:chExt cx="2114803" cy="1616869"/>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6229" y="4487305"/>
              <a:ext cx="1226102" cy="1127413"/>
            </a:xfrm>
            <a:prstGeom prst="rect">
              <a:avLst/>
            </a:prstGeom>
          </p:spPr>
        </p:pic>
        <p:sp>
          <p:nvSpPr>
            <p:cNvPr id="19" name="TextBox 18"/>
            <p:cNvSpPr txBox="1"/>
            <p:nvPr/>
          </p:nvSpPr>
          <p:spPr>
            <a:xfrm>
              <a:off x="8667528" y="5673287"/>
              <a:ext cx="1724942"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elles</a:t>
              </a:r>
              <a:r>
                <a:rPr lang="en-GB" sz="2200" dirty="0">
                  <a:solidFill>
                    <a:schemeClr val="accent1">
                      <a:lumMod val="50000"/>
                    </a:schemeClr>
                  </a:solidFill>
                  <a:latin typeface="Century Gothic" panose="020B0502020202020204" pitchFamily="34" charset="0"/>
                </a:rPr>
                <a:t> (they)</a:t>
              </a:r>
            </a:p>
          </p:txBody>
        </p:sp>
      </p:gr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0891" y="4748876"/>
            <a:ext cx="1126382" cy="786590"/>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93283" y="4487305"/>
            <a:ext cx="1207638" cy="1127413"/>
          </a:xfrm>
          <a:prstGeom prst="rect">
            <a:avLst/>
          </a:prstGeom>
        </p:spPr>
      </p:pic>
      <p:sp>
        <p:nvSpPr>
          <p:cNvPr id="22" name="Google Shape;147;p2"/>
          <p:cNvSpPr/>
          <p:nvPr/>
        </p:nvSpPr>
        <p:spPr>
          <a:xfrm>
            <a:off x="8936966" y="223743"/>
            <a:ext cx="2972954" cy="430887"/>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i="0" u="none" strike="noStrike" cap="none" dirty="0" err="1">
                <a:solidFill>
                  <a:srgbClr val="FFFFFF"/>
                </a:solidFill>
                <a:latin typeface="Century Gothic"/>
                <a:ea typeface="Century Gothic"/>
                <a:cs typeface="Century Gothic"/>
                <a:sym typeface="Century Gothic"/>
              </a:rPr>
              <a:t>écouter</a:t>
            </a:r>
            <a:r>
              <a:rPr lang="en-GB" sz="1800" b="1" dirty="0">
                <a:solidFill>
                  <a:srgbClr val="FFFFFF"/>
                </a:solidFill>
                <a:latin typeface="Century Gothic"/>
                <a:ea typeface="Century Gothic"/>
                <a:cs typeface="Century Gothic"/>
                <a:sym typeface="Century Gothic"/>
              </a:rPr>
              <a:t>, </a:t>
            </a:r>
            <a:r>
              <a:rPr lang="en-GB" sz="1800" b="1" dirty="0" err="1">
                <a:solidFill>
                  <a:srgbClr val="FFFFFF"/>
                </a:solidFill>
                <a:latin typeface="Century Gothic"/>
                <a:ea typeface="Century Gothic"/>
                <a:cs typeface="Century Gothic"/>
                <a:sym typeface="Century Gothic"/>
              </a:rPr>
              <a:t>écrire</a:t>
            </a:r>
            <a:r>
              <a:rPr lang="en-GB" sz="1800" b="1" dirty="0">
                <a:solidFill>
                  <a:srgbClr val="FFFFFF"/>
                </a:solidFill>
                <a:latin typeface="Century Gothic"/>
                <a:ea typeface="Century Gothic"/>
                <a:cs typeface="Century Gothic"/>
                <a:sym typeface="Century Gothic"/>
              </a:rPr>
              <a:t> </a:t>
            </a:r>
            <a:r>
              <a:rPr lang="en-GB" sz="1800" b="1" i="0" u="none" strike="noStrike" cap="none" dirty="0">
                <a:solidFill>
                  <a:srgbClr val="FFFFFF"/>
                </a:solidFill>
                <a:latin typeface="Century Gothic"/>
                <a:ea typeface="Century Gothic"/>
                <a:cs typeface="Century Gothic"/>
                <a:sym typeface="Century Gothic"/>
              </a:rPr>
              <a:t>et </a:t>
            </a:r>
            <a:r>
              <a:rPr lang="en-GB" sz="1800" b="1" i="0" u="none" strike="noStrike" cap="none" dirty="0" err="1">
                <a:solidFill>
                  <a:srgbClr val="FFFFFF"/>
                </a:solidFill>
                <a:latin typeface="Century Gothic"/>
                <a:ea typeface="Century Gothic"/>
                <a:cs typeface="Century Gothic"/>
                <a:sym typeface="Century Gothic"/>
              </a:rPr>
              <a:t>parler</a:t>
            </a:r>
            <a:endParaRPr sz="1800" b="1" i="0" u="none" strike="noStrike" cap="none" dirty="0">
              <a:solidFill>
                <a:srgbClr val="FFFFFF"/>
              </a:solidFill>
              <a:latin typeface="Century Gothic"/>
              <a:ea typeface="Century Gothic"/>
              <a:cs typeface="Century Gothic"/>
              <a:sym typeface="Century Gothic"/>
            </a:endParaRPr>
          </a:p>
        </p:txBody>
      </p:sp>
      <p:sp>
        <p:nvSpPr>
          <p:cNvPr id="23" name="TextBox 22"/>
          <p:cNvSpPr txBox="1"/>
          <p:nvPr/>
        </p:nvSpPr>
        <p:spPr>
          <a:xfrm>
            <a:off x="188942" y="1345474"/>
            <a:ext cx="11538098" cy="492443"/>
          </a:xfrm>
          <a:prstGeom prst="rect">
            <a:avLst/>
          </a:prstGeom>
          <a:noFill/>
        </p:spPr>
        <p:txBody>
          <a:bodyPr wrap="square" rtlCol="0">
            <a:spAutoFit/>
          </a:bodyPr>
          <a:lstStyle/>
          <a:p>
            <a:r>
              <a:rPr lang="en-GB" sz="2600" dirty="0">
                <a:solidFill>
                  <a:schemeClr val="accent1">
                    <a:lumMod val="50000"/>
                  </a:schemeClr>
                </a:solidFill>
                <a:latin typeface="Century Gothic" panose="020B0502020202020204" pitchFamily="34" charset="0"/>
              </a:rPr>
              <a:t>Whose things are these? </a:t>
            </a:r>
            <a:r>
              <a:rPr lang="en-GB" sz="2600" dirty="0" err="1">
                <a:solidFill>
                  <a:schemeClr val="accent1">
                    <a:lumMod val="50000"/>
                  </a:schemeClr>
                </a:solidFill>
                <a:latin typeface="Century Gothic" panose="020B0502020202020204" pitchFamily="34" charset="0"/>
              </a:rPr>
              <a:t>Écoute</a:t>
            </a:r>
            <a:r>
              <a:rPr lang="en-GB" sz="2600" dirty="0">
                <a:solidFill>
                  <a:schemeClr val="accent1">
                    <a:lumMod val="50000"/>
                  </a:schemeClr>
                </a:solidFill>
                <a:latin typeface="Century Gothic" panose="020B0502020202020204" pitchFamily="34" charset="0"/>
              </a:rPr>
              <a:t>, </a:t>
            </a:r>
            <a:r>
              <a:rPr lang="en-GB" sz="2600" dirty="0" err="1">
                <a:solidFill>
                  <a:schemeClr val="accent1">
                    <a:lumMod val="50000"/>
                  </a:schemeClr>
                </a:solidFill>
                <a:latin typeface="Century Gothic" panose="020B0502020202020204" pitchFamily="34" charset="0"/>
              </a:rPr>
              <a:t>écris</a:t>
            </a:r>
            <a:r>
              <a:rPr lang="en-GB" sz="2600" dirty="0">
                <a:solidFill>
                  <a:schemeClr val="accent1">
                    <a:lumMod val="50000"/>
                  </a:schemeClr>
                </a:solidFill>
                <a:latin typeface="Century Gothic" panose="020B0502020202020204" pitchFamily="34" charset="0"/>
              </a:rPr>
              <a:t> et </a:t>
            </a:r>
            <a:r>
              <a:rPr lang="en-GB" sz="2600" dirty="0" err="1">
                <a:solidFill>
                  <a:schemeClr val="accent1">
                    <a:lumMod val="50000"/>
                  </a:schemeClr>
                </a:solidFill>
                <a:latin typeface="Century Gothic" panose="020B0502020202020204" pitchFamily="34" charset="0"/>
              </a:rPr>
              <a:t>parle</a:t>
            </a:r>
            <a:r>
              <a:rPr lang="en-GB" sz="2600" dirty="0">
                <a:solidFill>
                  <a:schemeClr val="accent1">
                    <a:lumMod val="50000"/>
                  </a:schemeClr>
                </a:solidFill>
                <a:latin typeface="Century Gothic" panose="020B0502020202020204" pitchFamily="34" charset="0"/>
              </a:rPr>
              <a:t>! </a:t>
            </a:r>
          </a:p>
        </p:txBody>
      </p:sp>
      <p:sp>
        <p:nvSpPr>
          <p:cNvPr id="24" name="TextBox 23">
            <a:hlinkClick r:id="" action="ppaction://noaction">
              <a:snd r:embed="rId7" name="2.1.3 Lesson Qs - 2. idée.wav"/>
            </a:hlinkClick>
          </p:cNvPr>
          <p:cNvSpPr txBox="1"/>
          <p:nvPr/>
        </p:nvSpPr>
        <p:spPr>
          <a:xfrm>
            <a:off x="7494536" y="223743"/>
            <a:ext cx="561703" cy="430887"/>
          </a:xfrm>
          <a:prstGeom prst="rect">
            <a:avLst/>
          </a:prstGeom>
          <a:solidFill>
            <a:srgbClr val="EE6000"/>
          </a:solidFill>
          <a:ln>
            <a:solidFill>
              <a:schemeClr val="accent1">
                <a:lumMod val="50000"/>
              </a:schemeClr>
            </a:solidFill>
          </a:ln>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Q</a:t>
            </a:r>
          </a:p>
        </p:txBody>
      </p:sp>
      <p:sp>
        <p:nvSpPr>
          <p:cNvPr id="25" name="TextBox 24">
            <a:hlinkClick r:id="" action="ppaction://noaction">
              <a:snd r:embed="rId8" name="2.1.3 Lesson As - 2. idée.wav"/>
            </a:hlinkClick>
          </p:cNvPr>
          <p:cNvSpPr txBox="1"/>
          <p:nvPr/>
        </p:nvSpPr>
        <p:spPr>
          <a:xfrm>
            <a:off x="8221941" y="223743"/>
            <a:ext cx="561703" cy="430887"/>
          </a:xfrm>
          <a:prstGeom prst="rect">
            <a:avLst/>
          </a:prstGeom>
          <a:solidFill>
            <a:srgbClr val="EE6000"/>
          </a:solidFill>
          <a:ln>
            <a:solidFill>
              <a:schemeClr val="accent1">
                <a:lumMod val="50000"/>
              </a:schemeClr>
            </a:solidFill>
          </a:ln>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A</a:t>
            </a:r>
          </a:p>
        </p:txBody>
      </p:sp>
      <p:sp>
        <p:nvSpPr>
          <p:cNvPr id="26" name="TextBox 25"/>
          <p:cNvSpPr txBox="1"/>
          <p:nvPr/>
        </p:nvSpPr>
        <p:spPr>
          <a:xfrm>
            <a:off x="4641011" y="2743200"/>
            <a:ext cx="3134376" cy="769441"/>
          </a:xfrm>
          <a:prstGeom prst="rect">
            <a:avLst/>
          </a:prstGeom>
          <a:noFill/>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Il a </a:t>
            </a:r>
          </a:p>
          <a:p>
            <a:pPr algn="ctr"/>
            <a:r>
              <a:rPr lang="en-GB" sz="2200" dirty="0" err="1">
                <a:solidFill>
                  <a:schemeClr val="accent1">
                    <a:lumMod val="50000"/>
                  </a:schemeClr>
                </a:solidFill>
                <a:latin typeface="Century Gothic" panose="020B0502020202020204" pitchFamily="34" charset="0"/>
              </a:rPr>
              <a:t>une</a:t>
            </a:r>
            <a:r>
              <a:rPr lang="en-GB" sz="2200" dirty="0">
                <a:solidFill>
                  <a:schemeClr val="accent1">
                    <a:lumMod val="50000"/>
                  </a:schemeClr>
                </a:solidFill>
                <a:latin typeface="Century Gothic" panose="020B0502020202020204" pitchFamily="34" charset="0"/>
              </a:rPr>
              <a:t> idée</a:t>
            </a:r>
          </a:p>
        </p:txBody>
      </p:sp>
      <p:pic>
        <p:nvPicPr>
          <p:cNvPr id="3" name="Picture 2"/>
          <p:cNvPicPr>
            <a:picLocks noChangeAspect="1"/>
          </p:cNvPicPr>
          <p:nvPr/>
        </p:nvPicPr>
        <p:blipFill>
          <a:blip r:embed="rId9"/>
          <a:stretch>
            <a:fillRect/>
          </a:stretch>
        </p:blipFill>
        <p:spPr>
          <a:xfrm>
            <a:off x="5365242" y="2670570"/>
            <a:ext cx="1562100" cy="1495425"/>
          </a:xfrm>
          <a:prstGeom prst="rect">
            <a:avLst/>
          </a:prstGeom>
        </p:spPr>
      </p:pic>
    </p:spTree>
    <p:extLst>
      <p:ext uri="{BB962C8B-B14F-4D97-AF65-F5344CB8AC3E}">
        <p14:creationId xmlns:p14="http://schemas.microsoft.com/office/powerpoint/2010/main" val="176590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3.7037E-7 L -0.28776 0.03287 " pathEditMode="relative" rAng="0" ptsTypes="AA">
                                      <p:cBhvr>
                                        <p:cTn id="6" dur="2000" fill="hold"/>
                                        <p:tgtEl>
                                          <p:spTgt spid="3"/>
                                        </p:tgtEl>
                                        <p:attrNameLst>
                                          <p:attrName>ppt_x</p:attrName>
                                          <p:attrName>ppt_y</p:attrName>
                                        </p:attrNameLst>
                                      </p:cBhvr>
                                      <p:rCtr x="-14388" y="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2"/>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lvl="0">
              <a:buClr>
                <a:schemeClr val="lt1"/>
              </a:buClr>
              <a:buSzPts val="3600"/>
            </a:pPr>
            <a:r>
              <a:rPr lang="en-GB" sz="3200" b="1" dirty="0">
                <a:solidFill>
                  <a:schemeClr val="lt1"/>
                </a:solidFill>
              </a:rPr>
              <a:t>Il, </a:t>
            </a:r>
            <a:r>
              <a:rPr lang="en-GB" sz="3200" b="1" dirty="0" err="1">
                <a:solidFill>
                  <a:schemeClr val="lt1"/>
                </a:solidFill>
              </a:rPr>
              <a:t>elle</a:t>
            </a:r>
            <a:r>
              <a:rPr lang="en-GB" sz="3200" b="1" dirty="0">
                <a:solidFill>
                  <a:schemeClr val="lt1"/>
                </a:solidFill>
              </a:rPr>
              <a:t>, </a:t>
            </a:r>
            <a:r>
              <a:rPr lang="en-GB" sz="3200" b="1" dirty="0" err="1">
                <a:solidFill>
                  <a:schemeClr val="lt1"/>
                </a:solidFill>
              </a:rPr>
              <a:t>ils</a:t>
            </a:r>
            <a:r>
              <a:rPr lang="en-GB" sz="3200" b="1" dirty="0">
                <a:solidFill>
                  <a:schemeClr val="lt1"/>
                </a:solidFill>
              </a:rPr>
              <a:t> </a:t>
            </a:r>
            <a:r>
              <a:rPr lang="en-GB" sz="3200" b="1" dirty="0" err="1">
                <a:solidFill>
                  <a:schemeClr val="lt1"/>
                </a:solidFill>
              </a:rPr>
              <a:t>ou</a:t>
            </a:r>
            <a:r>
              <a:rPr lang="en-GB" sz="3200" b="1" dirty="0">
                <a:solidFill>
                  <a:schemeClr val="lt1"/>
                </a:solidFill>
              </a:rPr>
              <a:t> </a:t>
            </a:r>
            <a:r>
              <a:rPr lang="en-GB" sz="3200" b="1" dirty="0" err="1">
                <a:solidFill>
                  <a:schemeClr val="lt1"/>
                </a:solidFill>
              </a:rPr>
              <a:t>elles</a:t>
            </a:r>
            <a:r>
              <a:rPr lang="en-GB" sz="3200" b="1" dirty="0">
                <a:solidFill>
                  <a:schemeClr val="lt1"/>
                </a:solidFill>
              </a:rPr>
              <a:t>?</a:t>
            </a:r>
            <a:endParaRPr sz="3200" b="1" dirty="0">
              <a:solidFill>
                <a:schemeClr val="lt1"/>
              </a:solidFill>
            </a:endParaRPr>
          </a:p>
        </p:txBody>
      </p:sp>
      <p:grpSp>
        <p:nvGrpSpPr>
          <p:cNvPr id="12" name="Group 11"/>
          <p:cNvGrpSpPr/>
          <p:nvPr/>
        </p:nvGrpSpPr>
        <p:grpSpPr>
          <a:xfrm>
            <a:off x="8667528" y="4487305"/>
            <a:ext cx="2114803" cy="1616869"/>
            <a:chOff x="8667528" y="4487305"/>
            <a:chExt cx="2114803" cy="1616869"/>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6229" y="4487305"/>
              <a:ext cx="1226102" cy="1127413"/>
            </a:xfrm>
            <a:prstGeom prst="rect">
              <a:avLst/>
            </a:prstGeom>
          </p:spPr>
        </p:pic>
        <p:sp>
          <p:nvSpPr>
            <p:cNvPr id="19" name="TextBox 18"/>
            <p:cNvSpPr txBox="1"/>
            <p:nvPr/>
          </p:nvSpPr>
          <p:spPr>
            <a:xfrm>
              <a:off x="8667528" y="5673287"/>
              <a:ext cx="1724942"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elles</a:t>
              </a:r>
              <a:r>
                <a:rPr lang="en-GB" sz="2200" dirty="0">
                  <a:solidFill>
                    <a:schemeClr val="accent1">
                      <a:lumMod val="50000"/>
                    </a:schemeClr>
                  </a:solidFill>
                  <a:latin typeface="Century Gothic" panose="020B0502020202020204" pitchFamily="34" charset="0"/>
                </a:rPr>
                <a:t> (they)</a:t>
              </a:r>
            </a:p>
          </p:txBody>
        </p:sp>
      </p:gr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0891" y="4748876"/>
            <a:ext cx="1126382" cy="786590"/>
          </a:xfrm>
          <a:prstGeom prst="rect">
            <a:avLst/>
          </a:prstGeom>
        </p:spPr>
      </p:pic>
      <p:grpSp>
        <p:nvGrpSpPr>
          <p:cNvPr id="16" name="Group 15"/>
          <p:cNvGrpSpPr/>
          <p:nvPr/>
        </p:nvGrpSpPr>
        <p:grpSpPr>
          <a:xfrm>
            <a:off x="1765582" y="4487305"/>
            <a:ext cx="1463040" cy="1616869"/>
            <a:chOff x="1765582" y="4487305"/>
            <a:chExt cx="1463040" cy="1616869"/>
          </a:xfrm>
        </p:grpSpPr>
        <p:sp>
          <p:nvSpPr>
            <p:cNvPr id="22" name="TextBox 21"/>
            <p:cNvSpPr txBox="1"/>
            <p:nvPr/>
          </p:nvSpPr>
          <p:spPr>
            <a:xfrm>
              <a:off x="1765582" y="5673287"/>
              <a:ext cx="1463040"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elle</a:t>
              </a:r>
              <a:r>
                <a:rPr lang="en-GB" sz="2200" dirty="0">
                  <a:solidFill>
                    <a:schemeClr val="accent1">
                      <a:lumMod val="50000"/>
                    </a:schemeClr>
                  </a:solidFill>
                  <a:latin typeface="Century Gothic" panose="020B0502020202020204" pitchFamily="34" charset="0"/>
                </a:rPr>
                <a:t> (she)</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6264" y="4487305"/>
              <a:ext cx="1181675" cy="1127413"/>
            </a:xfrm>
            <a:prstGeom prst="rect">
              <a:avLst/>
            </a:prstGeom>
          </p:spPr>
        </p:pic>
      </p:grpSp>
      <p:sp>
        <p:nvSpPr>
          <p:cNvPr id="23" name="Google Shape;147;p2"/>
          <p:cNvSpPr/>
          <p:nvPr/>
        </p:nvSpPr>
        <p:spPr>
          <a:xfrm>
            <a:off x="8936966" y="223743"/>
            <a:ext cx="2972954" cy="430887"/>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i="0" u="none" strike="noStrike" cap="none" dirty="0" err="1">
                <a:solidFill>
                  <a:srgbClr val="FFFFFF"/>
                </a:solidFill>
                <a:latin typeface="Century Gothic"/>
                <a:ea typeface="Century Gothic"/>
                <a:cs typeface="Century Gothic"/>
                <a:sym typeface="Century Gothic"/>
              </a:rPr>
              <a:t>écouter</a:t>
            </a:r>
            <a:r>
              <a:rPr lang="en-GB" sz="1800" b="1" dirty="0">
                <a:solidFill>
                  <a:srgbClr val="FFFFFF"/>
                </a:solidFill>
                <a:latin typeface="Century Gothic"/>
                <a:ea typeface="Century Gothic"/>
                <a:cs typeface="Century Gothic"/>
                <a:sym typeface="Century Gothic"/>
              </a:rPr>
              <a:t>, </a:t>
            </a:r>
            <a:r>
              <a:rPr lang="en-GB" sz="1800" b="1" dirty="0" err="1">
                <a:solidFill>
                  <a:srgbClr val="FFFFFF"/>
                </a:solidFill>
                <a:latin typeface="Century Gothic"/>
                <a:ea typeface="Century Gothic"/>
                <a:cs typeface="Century Gothic"/>
                <a:sym typeface="Century Gothic"/>
              </a:rPr>
              <a:t>écrire</a:t>
            </a:r>
            <a:r>
              <a:rPr lang="en-GB" sz="1800" b="1" dirty="0">
                <a:solidFill>
                  <a:srgbClr val="FFFFFF"/>
                </a:solidFill>
                <a:latin typeface="Century Gothic"/>
                <a:ea typeface="Century Gothic"/>
                <a:cs typeface="Century Gothic"/>
                <a:sym typeface="Century Gothic"/>
              </a:rPr>
              <a:t> </a:t>
            </a:r>
            <a:r>
              <a:rPr lang="en-GB" sz="1800" b="1" i="0" u="none" strike="noStrike" cap="none" dirty="0">
                <a:solidFill>
                  <a:srgbClr val="FFFFFF"/>
                </a:solidFill>
                <a:latin typeface="Century Gothic"/>
                <a:ea typeface="Century Gothic"/>
                <a:cs typeface="Century Gothic"/>
                <a:sym typeface="Century Gothic"/>
              </a:rPr>
              <a:t>et </a:t>
            </a:r>
            <a:r>
              <a:rPr lang="en-GB" sz="1800" b="1" i="0" u="none" strike="noStrike" cap="none" dirty="0" err="1">
                <a:solidFill>
                  <a:srgbClr val="FFFFFF"/>
                </a:solidFill>
                <a:latin typeface="Century Gothic"/>
                <a:ea typeface="Century Gothic"/>
                <a:cs typeface="Century Gothic"/>
                <a:sym typeface="Century Gothic"/>
              </a:rPr>
              <a:t>parler</a:t>
            </a:r>
            <a:endParaRPr sz="1800" b="1" i="0" u="none" strike="noStrike" cap="none" dirty="0">
              <a:solidFill>
                <a:srgbClr val="FFFFFF"/>
              </a:solidFill>
              <a:latin typeface="Century Gothic"/>
              <a:ea typeface="Century Gothic"/>
              <a:cs typeface="Century Gothic"/>
              <a:sym typeface="Century Gothic"/>
            </a:endParaRPr>
          </a:p>
        </p:txBody>
      </p:sp>
      <p:sp>
        <p:nvSpPr>
          <p:cNvPr id="24" name="TextBox 23"/>
          <p:cNvSpPr txBox="1"/>
          <p:nvPr/>
        </p:nvSpPr>
        <p:spPr>
          <a:xfrm>
            <a:off x="188942" y="1345474"/>
            <a:ext cx="11538098" cy="492443"/>
          </a:xfrm>
          <a:prstGeom prst="rect">
            <a:avLst/>
          </a:prstGeom>
          <a:noFill/>
        </p:spPr>
        <p:txBody>
          <a:bodyPr wrap="square" rtlCol="0">
            <a:spAutoFit/>
          </a:bodyPr>
          <a:lstStyle/>
          <a:p>
            <a:r>
              <a:rPr lang="en-GB" sz="2600" dirty="0">
                <a:solidFill>
                  <a:schemeClr val="accent1">
                    <a:lumMod val="50000"/>
                  </a:schemeClr>
                </a:solidFill>
                <a:latin typeface="Century Gothic" panose="020B0502020202020204" pitchFamily="34" charset="0"/>
              </a:rPr>
              <a:t>Whose things are these? </a:t>
            </a:r>
            <a:r>
              <a:rPr lang="en-GB" sz="2600" dirty="0" err="1">
                <a:solidFill>
                  <a:schemeClr val="accent1">
                    <a:lumMod val="50000"/>
                  </a:schemeClr>
                </a:solidFill>
                <a:latin typeface="Century Gothic" panose="020B0502020202020204" pitchFamily="34" charset="0"/>
              </a:rPr>
              <a:t>Écoute</a:t>
            </a:r>
            <a:r>
              <a:rPr lang="en-GB" sz="2600" dirty="0">
                <a:solidFill>
                  <a:schemeClr val="accent1">
                    <a:lumMod val="50000"/>
                  </a:schemeClr>
                </a:solidFill>
                <a:latin typeface="Century Gothic" panose="020B0502020202020204" pitchFamily="34" charset="0"/>
              </a:rPr>
              <a:t>, </a:t>
            </a:r>
            <a:r>
              <a:rPr lang="en-GB" sz="2600" dirty="0" err="1">
                <a:solidFill>
                  <a:schemeClr val="accent1">
                    <a:lumMod val="50000"/>
                  </a:schemeClr>
                </a:solidFill>
                <a:latin typeface="Century Gothic" panose="020B0502020202020204" pitchFamily="34" charset="0"/>
              </a:rPr>
              <a:t>écris</a:t>
            </a:r>
            <a:r>
              <a:rPr lang="en-GB" sz="2600" dirty="0">
                <a:solidFill>
                  <a:schemeClr val="accent1">
                    <a:lumMod val="50000"/>
                  </a:schemeClr>
                </a:solidFill>
                <a:latin typeface="Century Gothic" panose="020B0502020202020204" pitchFamily="34" charset="0"/>
              </a:rPr>
              <a:t> et </a:t>
            </a:r>
            <a:r>
              <a:rPr lang="en-GB" sz="2600" dirty="0" err="1">
                <a:solidFill>
                  <a:schemeClr val="accent1">
                    <a:lumMod val="50000"/>
                  </a:schemeClr>
                </a:solidFill>
                <a:latin typeface="Century Gothic" panose="020B0502020202020204" pitchFamily="34" charset="0"/>
              </a:rPr>
              <a:t>parle</a:t>
            </a:r>
            <a:r>
              <a:rPr lang="en-GB" sz="2600" dirty="0">
                <a:solidFill>
                  <a:schemeClr val="accent1">
                    <a:lumMod val="50000"/>
                  </a:schemeClr>
                </a:solidFill>
                <a:latin typeface="Century Gothic" panose="020B0502020202020204" pitchFamily="34" charset="0"/>
              </a:rPr>
              <a:t>! </a:t>
            </a:r>
          </a:p>
        </p:txBody>
      </p:sp>
      <p:sp>
        <p:nvSpPr>
          <p:cNvPr id="25" name="TextBox 24">
            <a:hlinkClick r:id="" action="ppaction://noaction">
              <a:snd r:embed="rId6" name="2.1.3 Lesson Qs - 3. bateau.wav"/>
            </a:hlinkClick>
          </p:cNvPr>
          <p:cNvSpPr txBox="1"/>
          <p:nvPr/>
        </p:nvSpPr>
        <p:spPr>
          <a:xfrm>
            <a:off x="7494536" y="223743"/>
            <a:ext cx="561703" cy="430887"/>
          </a:xfrm>
          <a:prstGeom prst="rect">
            <a:avLst/>
          </a:prstGeom>
          <a:solidFill>
            <a:srgbClr val="EE6000"/>
          </a:solidFill>
          <a:ln>
            <a:solidFill>
              <a:schemeClr val="accent1">
                <a:lumMod val="50000"/>
              </a:schemeClr>
            </a:solidFill>
          </a:ln>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Q</a:t>
            </a:r>
          </a:p>
        </p:txBody>
      </p:sp>
      <p:sp>
        <p:nvSpPr>
          <p:cNvPr id="26" name="TextBox 25">
            <a:hlinkClick r:id="" action="ppaction://noaction">
              <a:snd r:embed="rId7" name="2.1.3 Lesson As - 3. bateau.wav"/>
            </a:hlinkClick>
          </p:cNvPr>
          <p:cNvSpPr txBox="1"/>
          <p:nvPr/>
        </p:nvSpPr>
        <p:spPr>
          <a:xfrm>
            <a:off x="8221941" y="223743"/>
            <a:ext cx="561703" cy="430887"/>
          </a:xfrm>
          <a:prstGeom prst="rect">
            <a:avLst/>
          </a:prstGeom>
          <a:solidFill>
            <a:srgbClr val="EE6000"/>
          </a:solidFill>
          <a:ln>
            <a:solidFill>
              <a:schemeClr val="accent1">
                <a:lumMod val="50000"/>
              </a:schemeClr>
            </a:solidFill>
          </a:ln>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A</a:t>
            </a:r>
          </a:p>
        </p:txBody>
      </p:sp>
      <p:sp>
        <p:nvSpPr>
          <p:cNvPr id="27" name="TextBox 26"/>
          <p:cNvSpPr txBox="1"/>
          <p:nvPr/>
        </p:nvSpPr>
        <p:spPr>
          <a:xfrm>
            <a:off x="4641011" y="2743200"/>
            <a:ext cx="3134376" cy="769441"/>
          </a:xfrm>
          <a:prstGeom prst="rect">
            <a:avLst/>
          </a:prstGeom>
          <a:noFill/>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Elle a </a:t>
            </a:r>
          </a:p>
          <a:p>
            <a:pPr algn="ctr"/>
            <a:r>
              <a:rPr lang="en-GB" sz="2200" dirty="0">
                <a:solidFill>
                  <a:schemeClr val="accent1">
                    <a:lumMod val="50000"/>
                  </a:schemeClr>
                </a:solidFill>
                <a:latin typeface="Century Gothic" panose="020B0502020202020204" pitchFamily="34" charset="0"/>
              </a:rPr>
              <a:t>un bateau.</a:t>
            </a:r>
          </a:p>
        </p:txBody>
      </p:sp>
      <p:pic>
        <p:nvPicPr>
          <p:cNvPr id="2" name="Picture 1"/>
          <p:cNvPicPr>
            <a:picLocks noChangeAspect="1"/>
          </p:cNvPicPr>
          <p:nvPr/>
        </p:nvPicPr>
        <p:blipFill>
          <a:blip r:embed="rId8"/>
          <a:stretch>
            <a:fillRect/>
          </a:stretch>
        </p:blipFill>
        <p:spPr>
          <a:xfrm>
            <a:off x="5141399" y="2520521"/>
            <a:ext cx="2133600" cy="1943100"/>
          </a:xfrm>
          <a:prstGeom prst="rect">
            <a:avLst/>
          </a:prstGeom>
        </p:spPr>
      </p:pic>
    </p:spTree>
    <p:extLst>
      <p:ext uri="{BB962C8B-B14F-4D97-AF65-F5344CB8AC3E}">
        <p14:creationId xmlns:p14="http://schemas.microsoft.com/office/powerpoint/2010/main" val="140443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79167E-6 7.40741E-7 L -0.29335 0.23194 " pathEditMode="relative" rAng="0" ptsTypes="AA">
                                      <p:cBhvr>
                                        <p:cTn id="6" dur="2000" fill="hold"/>
                                        <p:tgtEl>
                                          <p:spTgt spid="2"/>
                                        </p:tgtEl>
                                        <p:attrNameLst>
                                          <p:attrName>ppt_x</p:attrName>
                                          <p:attrName>ppt_y</p:attrName>
                                        </p:attrNameLst>
                                      </p:cBhvr>
                                      <p:rCtr x="-14674" y="1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5" name="TextBox 24"/>
          <p:cNvSpPr txBox="1"/>
          <p:nvPr/>
        </p:nvSpPr>
        <p:spPr>
          <a:xfrm>
            <a:off x="4641011" y="2743200"/>
            <a:ext cx="3134376" cy="769441"/>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Ils</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ont</a:t>
            </a:r>
            <a:r>
              <a:rPr lang="en-GB" sz="2200" b="1" dirty="0">
                <a:solidFill>
                  <a:schemeClr val="accent1">
                    <a:lumMod val="50000"/>
                  </a:schemeClr>
                </a:solidFill>
                <a:latin typeface="Century Gothic" panose="020B0502020202020204" pitchFamily="34" charset="0"/>
              </a:rPr>
              <a:t> </a:t>
            </a:r>
          </a:p>
          <a:p>
            <a:pPr algn="ctr"/>
            <a:r>
              <a:rPr lang="en-GB" sz="2200" dirty="0" err="1">
                <a:solidFill>
                  <a:schemeClr val="accent1">
                    <a:lumMod val="50000"/>
                  </a:schemeClr>
                </a:solidFill>
                <a:latin typeface="Century Gothic" panose="020B0502020202020204" pitchFamily="34" charset="0"/>
              </a:rPr>
              <a:t>une</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chambre</a:t>
            </a:r>
            <a:r>
              <a:rPr lang="en-GB" sz="2200" dirty="0">
                <a:solidFill>
                  <a:schemeClr val="accent1">
                    <a:lumMod val="50000"/>
                  </a:schemeClr>
                </a:solidFill>
                <a:latin typeface="Century Gothic" panose="020B0502020202020204" pitchFamily="34" charset="0"/>
              </a:rPr>
              <a:t>.</a:t>
            </a:r>
          </a:p>
        </p:txBody>
      </p:sp>
      <p:pic>
        <p:nvPicPr>
          <p:cNvPr id="5122" name="Picture 2" descr="Bedroom, Bedroom Interior, Design, B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7479" y="2568403"/>
            <a:ext cx="3796724" cy="1471230"/>
          </a:xfrm>
          <a:prstGeom prst="rect">
            <a:avLst/>
          </a:prstGeom>
          <a:noFill/>
          <a:extLst>
            <a:ext uri="{909E8E84-426E-40DD-AFC4-6F175D3DCCD1}">
              <a14:hiddenFill xmlns:a14="http://schemas.microsoft.com/office/drawing/2010/main">
                <a:solidFill>
                  <a:srgbClr val="FFFFFF"/>
                </a:solidFill>
              </a14:hiddenFill>
            </a:ext>
          </a:extLst>
        </p:spPr>
      </p:pic>
      <p:pic>
        <p:nvPicPr>
          <p:cNvPr id="145" name="Google Shape;145;p2"/>
          <p:cNvPicPr preferRelativeResize="0"/>
          <p:nvPr/>
        </p:nvPicPr>
        <p:blipFill rotWithShape="1">
          <a:blip r:embed="rId4">
            <a:alphaModFix/>
          </a:blip>
          <a:srcRect/>
          <a:stretch/>
        </p:blipFill>
        <p:spPr>
          <a:xfrm>
            <a:off x="-1" y="296864"/>
            <a:ext cx="6457246" cy="867128"/>
          </a:xfrm>
          <a:prstGeom prst="rect">
            <a:avLst/>
          </a:prstGeom>
          <a:noFill/>
          <a:ln>
            <a:noFill/>
          </a:ln>
        </p:spPr>
      </p:pic>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lvl="0">
              <a:buClr>
                <a:schemeClr val="lt1"/>
              </a:buClr>
              <a:buSzPts val="3600"/>
            </a:pPr>
            <a:r>
              <a:rPr lang="en-GB" sz="3200" b="1" dirty="0">
                <a:solidFill>
                  <a:schemeClr val="lt1"/>
                </a:solidFill>
              </a:rPr>
              <a:t>Il, </a:t>
            </a:r>
            <a:r>
              <a:rPr lang="en-GB" sz="3200" b="1" dirty="0" err="1">
                <a:solidFill>
                  <a:schemeClr val="lt1"/>
                </a:solidFill>
              </a:rPr>
              <a:t>elle</a:t>
            </a:r>
            <a:r>
              <a:rPr lang="en-GB" sz="3200" b="1" dirty="0">
                <a:solidFill>
                  <a:schemeClr val="lt1"/>
                </a:solidFill>
              </a:rPr>
              <a:t>, </a:t>
            </a:r>
            <a:r>
              <a:rPr lang="en-GB" sz="3200" b="1" dirty="0" err="1">
                <a:solidFill>
                  <a:schemeClr val="lt1"/>
                </a:solidFill>
              </a:rPr>
              <a:t>ils</a:t>
            </a:r>
            <a:r>
              <a:rPr lang="en-GB" sz="3200" b="1" dirty="0">
                <a:solidFill>
                  <a:schemeClr val="lt1"/>
                </a:solidFill>
              </a:rPr>
              <a:t> </a:t>
            </a:r>
            <a:r>
              <a:rPr lang="en-GB" sz="3200" b="1" dirty="0" err="1">
                <a:solidFill>
                  <a:schemeClr val="lt1"/>
                </a:solidFill>
              </a:rPr>
              <a:t>ou</a:t>
            </a:r>
            <a:r>
              <a:rPr lang="en-GB" sz="3200" b="1" dirty="0">
                <a:solidFill>
                  <a:schemeClr val="lt1"/>
                </a:solidFill>
              </a:rPr>
              <a:t> </a:t>
            </a:r>
            <a:r>
              <a:rPr lang="en-GB" sz="3200" b="1" dirty="0" err="1">
                <a:solidFill>
                  <a:schemeClr val="lt1"/>
                </a:solidFill>
              </a:rPr>
              <a:t>elles</a:t>
            </a:r>
            <a:r>
              <a:rPr lang="en-GB" sz="3200" b="1" dirty="0">
                <a:solidFill>
                  <a:schemeClr val="lt1"/>
                </a:solidFill>
              </a:rPr>
              <a:t>?</a:t>
            </a:r>
            <a:endParaRPr sz="3200" b="1" dirty="0">
              <a:solidFill>
                <a:schemeClr val="lt1"/>
              </a:solidFill>
            </a:endParaRPr>
          </a:p>
        </p:txBody>
      </p:sp>
      <p:grpSp>
        <p:nvGrpSpPr>
          <p:cNvPr id="12" name="Group 11"/>
          <p:cNvGrpSpPr/>
          <p:nvPr/>
        </p:nvGrpSpPr>
        <p:grpSpPr>
          <a:xfrm>
            <a:off x="7904203" y="4487305"/>
            <a:ext cx="2878128" cy="1616868"/>
            <a:chOff x="7904203" y="4487305"/>
            <a:chExt cx="2878128" cy="1616868"/>
          </a:xfrm>
        </p:grpSpPr>
        <p:grpSp>
          <p:nvGrpSpPr>
            <p:cNvPr id="10" name="Group 9"/>
            <p:cNvGrpSpPr/>
            <p:nvPr/>
          </p:nvGrpSpPr>
          <p:grpSpPr>
            <a:xfrm>
              <a:off x="7904203" y="4487305"/>
              <a:ext cx="2878128" cy="1127413"/>
              <a:chOff x="7412391" y="4336868"/>
              <a:chExt cx="3577326" cy="1453985"/>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65752" y="4336868"/>
                <a:ext cx="1523965" cy="145398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12391" y="4336868"/>
                <a:ext cx="1501016" cy="1453985"/>
              </a:xfrm>
              <a:prstGeom prst="rect">
                <a:avLst/>
              </a:prstGeom>
            </p:spPr>
          </p:pic>
        </p:grpSp>
        <p:sp>
          <p:nvSpPr>
            <p:cNvPr id="19" name="TextBox 18"/>
            <p:cNvSpPr txBox="1"/>
            <p:nvPr/>
          </p:nvSpPr>
          <p:spPr>
            <a:xfrm>
              <a:off x="8502793" y="5673286"/>
              <a:ext cx="1463040"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ils</a:t>
              </a:r>
              <a:r>
                <a:rPr lang="en-GB" sz="2200" dirty="0">
                  <a:solidFill>
                    <a:schemeClr val="accent1">
                      <a:lumMod val="50000"/>
                    </a:schemeClr>
                  </a:solidFill>
                  <a:latin typeface="Century Gothic" panose="020B0502020202020204" pitchFamily="34" charset="0"/>
                </a:rPr>
                <a:t> (they)</a:t>
              </a:r>
            </a:p>
          </p:txBody>
        </p:sp>
      </p:grpSp>
      <p:sp>
        <p:nvSpPr>
          <p:cNvPr id="18" name="TextBox 17"/>
          <p:cNvSpPr txBox="1"/>
          <p:nvPr/>
        </p:nvSpPr>
        <p:spPr>
          <a:xfrm>
            <a:off x="1765582" y="5673287"/>
            <a:ext cx="1463040"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il</a:t>
            </a:r>
            <a:r>
              <a:rPr lang="en-GB" sz="2200" dirty="0">
                <a:solidFill>
                  <a:schemeClr val="accent1">
                    <a:lumMod val="50000"/>
                  </a:schemeClr>
                </a:solidFill>
                <a:latin typeface="Century Gothic" panose="020B0502020202020204" pitchFamily="34" charset="0"/>
              </a:rPr>
              <a:t> (he)</a:t>
            </a:r>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93283" y="4487305"/>
            <a:ext cx="1207638" cy="1127413"/>
          </a:xfrm>
          <a:prstGeom prst="rect">
            <a:avLst/>
          </a:prstGeom>
        </p:spPr>
      </p:pic>
      <p:sp>
        <p:nvSpPr>
          <p:cNvPr id="21" name="Google Shape;147;p2"/>
          <p:cNvSpPr/>
          <p:nvPr/>
        </p:nvSpPr>
        <p:spPr>
          <a:xfrm>
            <a:off x="8936966" y="223743"/>
            <a:ext cx="2972954" cy="430887"/>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i="0" u="none" strike="noStrike" cap="none" dirty="0" err="1">
                <a:solidFill>
                  <a:srgbClr val="FFFFFF"/>
                </a:solidFill>
                <a:latin typeface="Century Gothic"/>
                <a:ea typeface="Century Gothic"/>
                <a:cs typeface="Century Gothic"/>
                <a:sym typeface="Century Gothic"/>
              </a:rPr>
              <a:t>écouter</a:t>
            </a:r>
            <a:r>
              <a:rPr lang="en-GB" sz="1800" b="1" dirty="0">
                <a:solidFill>
                  <a:srgbClr val="FFFFFF"/>
                </a:solidFill>
                <a:latin typeface="Century Gothic"/>
                <a:ea typeface="Century Gothic"/>
                <a:cs typeface="Century Gothic"/>
                <a:sym typeface="Century Gothic"/>
              </a:rPr>
              <a:t>, </a:t>
            </a:r>
            <a:r>
              <a:rPr lang="en-GB" sz="1800" b="1" dirty="0" err="1">
                <a:solidFill>
                  <a:srgbClr val="FFFFFF"/>
                </a:solidFill>
                <a:latin typeface="Century Gothic"/>
                <a:ea typeface="Century Gothic"/>
                <a:cs typeface="Century Gothic"/>
                <a:sym typeface="Century Gothic"/>
              </a:rPr>
              <a:t>écrire</a:t>
            </a:r>
            <a:r>
              <a:rPr lang="en-GB" sz="1800" b="1" dirty="0">
                <a:solidFill>
                  <a:srgbClr val="FFFFFF"/>
                </a:solidFill>
                <a:latin typeface="Century Gothic"/>
                <a:ea typeface="Century Gothic"/>
                <a:cs typeface="Century Gothic"/>
                <a:sym typeface="Century Gothic"/>
              </a:rPr>
              <a:t> </a:t>
            </a:r>
            <a:r>
              <a:rPr lang="en-GB" sz="1800" b="1" i="0" u="none" strike="noStrike" cap="none" dirty="0">
                <a:solidFill>
                  <a:srgbClr val="FFFFFF"/>
                </a:solidFill>
                <a:latin typeface="Century Gothic"/>
                <a:ea typeface="Century Gothic"/>
                <a:cs typeface="Century Gothic"/>
                <a:sym typeface="Century Gothic"/>
              </a:rPr>
              <a:t>et </a:t>
            </a:r>
            <a:r>
              <a:rPr lang="en-GB" sz="1800" b="1" i="0" u="none" strike="noStrike" cap="none" dirty="0" err="1">
                <a:solidFill>
                  <a:srgbClr val="FFFFFF"/>
                </a:solidFill>
                <a:latin typeface="Century Gothic"/>
                <a:ea typeface="Century Gothic"/>
                <a:cs typeface="Century Gothic"/>
                <a:sym typeface="Century Gothic"/>
              </a:rPr>
              <a:t>parler</a:t>
            </a:r>
            <a:endParaRPr sz="1800" b="1" i="0" u="none" strike="noStrike" cap="none" dirty="0">
              <a:solidFill>
                <a:srgbClr val="FFFFFF"/>
              </a:solidFill>
              <a:latin typeface="Century Gothic"/>
              <a:ea typeface="Century Gothic"/>
              <a:cs typeface="Century Gothic"/>
              <a:sym typeface="Century Gothic"/>
            </a:endParaRPr>
          </a:p>
        </p:txBody>
      </p:sp>
      <p:sp>
        <p:nvSpPr>
          <p:cNvPr id="22" name="TextBox 21"/>
          <p:cNvSpPr txBox="1"/>
          <p:nvPr/>
        </p:nvSpPr>
        <p:spPr>
          <a:xfrm>
            <a:off x="188942" y="1345474"/>
            <a:ext cx="11538098" cy="492443"/>
          </a:xfrm>
          <a:prstGeom prst="rect">
            <a:avLst/>
          </a:prstGeom>
          <a:noFill/>
        </p:spPr>
        <p:txBody>
          <a:bodyPr wrap="square" rtlCol="0">
            <a:spAutoFit/>
          </a:bodyPr>
          <a:lstStyle/>
          <a:p>
            <a:r>
              <a:rPr lang="en-GB" sz="2600" dirty="0">
                <a:solidFill>
                  <a:schemeClr val="accent1">
                    <a:lumMod val="50000"/>
                  </a:schemeClr>
                </a:solidFill>
                <a:latin typeface="Century Gothic" panose="020B0502020202020204" pitchFamily="34" charset="0"/>
              </a:rPr>
              <a:t>Whose things are these? </a:t>
            </a:r>
            <a:r>
              <a:rPr lang="en-GB" sz="2600" dirty="0" err="1">
                <a:solidFill>
                  <a:schemeClr val="accent1">
                    <a:lumMod val="50000"/>
                  </a:schemeClr>
                </a:solidFill>
                <a:latin typeface="Century Gothic" panose="020B0502020202020204" pitchFamily="34" charset="0"/>
              </a:rPr>
              <a:t>Écoute</a:t>
            </a:r>
            <a:r>
              <a:rPr lang="en-GB" sz="2600" dirty="0">
                <a:solidFill>
                  <a:schemeClr val="accent1">
                    <a:lumMod val="50000"/>
                  </a:schemeClr>
                </a:solidFill>
                <a:latin typeface="Century Gothic" panose="020B0502020202020204" pitchFamily="34" charset="0"/>
              </a:rPr>
              <a:t>, </a:t>
            </a:r>
            <a:r>
              <a:rPr lang="en-GB" sz="2600" dirty="0" err="1">
                <a:solidFill>
                  <a:schemeClr val="accent1">
                    <a:lumMod val="50000"/>
                  </a:schemeClr>
                </a:solidFill>
                <a:latin typeface="Century Gothic" panose="020B0502020202020204" pitchFamily="34" charset="0"/>
              </a:rPr>
              <a:t>écris</a:t>
            </a:r>
            <a:r>
              <a:rPr lang="en-GB" sz="2600" dirty="0">
                <a:solidFill>
                  <a:schemeClr val="accent1">
                    <a:lumMod val="50000"/>
                  </a:schemeClr>
                </a:solidFill>
                <a:latin typeface="Century Gothic" panose="020B0502020202020204" pitchFamily="34" charset="0"/>
              </a:rPr>
              <a:t> et </a:t>
            </a:r>
            <a:r>
              <a:rPr lang="en-GB" sz="2600" dirty="0" err="1">
                <a:solidFill>
                  <a:schemeClr val="accent1">
                    <a:lumMod val="50000"/>
                  </a:schemeClr>
                </a:solidFill>
                <a:latin typeface="Century Gothic" panose="020B0502020202020204" pitchFamily="34" charset="0"/>
              </a:rPr>
              <a:t>parle</a:t>
            </a:r>
            <a:r>
              <a:rPr lang="en-GB" sz="2600" dirty="0">
                <a:solidFill>
                  <a:schemeClr val="accent1">
                    <a:lumMod val="50000"/>
                  </a:schemeClr>
                </a:solidFill>
                <a:latin typeface="Century Gothic" panose="020B0502020202020204" pitchFamily="34" charset="0"/>
              </a:rPr>
              <a:t>! </a:t>
            </a:r>
          </a:p>
        </p:txBody>
      </p:sp>
      <p:sp>
        <p:nvSpPr>
          <p:cNvPr id="23" name="TextBox 22">
            <a:hlinkClick r:id="" action="ppaction://noaction">
              <a:snd r:embed="rId7" name="2.1.3 Lesson Qs - 4. chambre.wav"/>
            </a:hlinkClick>
          </p:cNvPr>
          <p:cNvSpPr txBox="1"/>
          <p:nvPr/>
        </p:nvSpPr>
        <p:spPr>
          <a:xfrm>
            <a:off x="7494536" y="223743"/>
            <a:ext cx="561703" cy="430887"/>
          </a:xfrm>
          <a:prstGeom prst="rect">
            <a:avLst/>
          </a:prstGeom>
          <a:solidFill>
            <a:srgbClr val="EE6000"/>
          </a:solidFill>
          <a:ln>
            <a:solidFill>
              <a:schemeClr val="accent1">
                <a:lumMod val="50000"/>
              </a:schemeClr>
            </a:solidFill>
          </a:ln>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Q</a:t>
            </a:r>
          </a:p>
        </p:txBody>
      </p:sp>
      <p:sp>
        <p:nvSpPr>
          <p:cNvPr id="24" name="TextBox 23">
            <a:hlinkClick r:id="" action="ppaction://noaction">
              <a:snd r:embed="rId8" name="2.1.3 Lesson As - 4. chambre.wav"/>
            </a:hlinkClick>
          </p:cNvPr>
          <p:cNvSpPr txBox="1"/>
          <p:nvPr/>
        </p:nvSpPr>
        <p:spPr>
          <a:xfrm>
            <a:off x="8221941" y="223743"/>
            <a:ext cx="561703" cy="430887"/>
          </a:xfrm>
          <a:prstGeom prst="rect">
            <a:avLst/>
          </a:prstGeom>
          <a:solidFill>
            <a:srgbClr val="EE6000"/>
          </a:solidFill>
          <a:ln>
            <a:solidFill>
              <a:schemeClr val="accent1">
                <a:lumMod val="50000"/>
              </a:schemeClr>
            </a:solidFill>
          </a:ln>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A</a:t>
            </a:r>
          </a:p>
        </p:txBody>
      </p:sp>
    </p:spTree>
    <p:extLst>
      <p:ext uri="{BB962C8B-B14F-4D97-AF65-F5344CB8AC3E}">
        <p14:creationId xmlns:p14="http://schemas.microsoft.com/office/powerpoint/2010/main" val="99375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875E-6 -2.96296E-6 L 0.27409 0.23357 " pathEditMode="relative" rAng="0" ptsTypes="AA">
                                      <p:cBhvr>
                                        <p:cTn id="6" dur="2000" fill="hold"/>
                                        <p:tgtEl>
                                          <p:spTgt spid="5122"/>
                                        </p:tgtEl>
                                        <p:attrNameLst>
                                          <p:attrName>ppt_x</p:attrName>
                                          <p:attrName>ppt_y</p:attrName>
                                        </p:attrNameLst>
                                      </p:cBhvr>
                                      <p:rCtr x="13698" y="116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8" name="TextBox 7">
            <a:extLst>
              <a:ext uri="{FF2B5EF4-FFF2-40B4-BE49-F238E27FC236}">
                <a16:creationId xmlns:a16="http://schemas.microsoft.com/office/drawing/2014/main" id="{6D7F314A-1F18-46C3-B2C2-8CDD3A7E7ED1}"/>
              </a:ext>
            </a:extLst>
          </p:cNvPr>
          <p:cNvSpPr txBox="1"/>
          <p:nvPr/>
        </p:nvSpPr>
        <p:spPr>
          <a:xfrm>
            <a:off x="2524800" y="4180146"/>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we</a:t>
            </a:r>
            <a:r>
              <a:rPr lang="en-GB" sz="3600" dirty="0">
                <a:solidFill>
                  <a:schemeClr val="accent1">
                    <a:lumMod val="50000"/>
                  </a:schemeClr>
                </a:solidFill>
                <a:latin typeface="Century Gothic" panose="020B0502020202020204" pitchFamily="34" charset="0"/>
              </a:rPr>
              <a:t> </a:t>
            </a:r>
            <a:r>
              <a:rPr lang="en-GB" sz="3600" b="1" dirty="0">
                <a:solidFill>
                  <a:schemeClr val="accent1">
                    <a:lumMod val="50000"/>
                  </a:schemeClr>
                </a:solidFill>
                <a:latin typeface="Century Gothic" panose="020B0502020202020204" pitchFamily="34" charset="0"/>
              </a:rPr>
              <a:t>have</a:t>
            </a:r>
          </a:p>
        </p:txBody>
      </p:sp>
      <p:pic>
        <p:nvPicPr>
          <p:cNvPr id="145" name="Google Shape;145;p2"/>
          <p:cNvPicPr preferRelativeResize="0"/>
          <p:nvPr/>
        </p:nvPicPr>
        <p:blipFill rotWithShape="1">
          <a:blip r:embed="rId3">
            <a:alphaModFix/>
          </a:blip>
          <a:srcRect/>
          <a:stretch/>
        </p:blipFill>
        <p:spPr>
          <a:xfrm>
            <a:off x="0" y="296864"/>
            <a:ext cx="8179724" cy="867128"/>
          </a:xfrm>
          <a:prstGeom prst="rect">
            <a:avLst/>
          </a:prstGeom>
          <a:noFill/>
          <a:ln>
            <a:noFill/>
          </a:ln>
        </p:spPr>
      </p:pic>
      <p:sp>
        <p:nvSpPr>
          <p:cNvPr id="146" name="Google Shape;146;p2"/>
          <p:cNvSpPr txBox="1">
            <a:spLocks noGrp="1"/>
          </p:cNvSpPr>
          <p:nvPr>
            <p:ph type="title"/>
          </p:nvPr>
        </p:nvSpPr>
        <p:spPr>
          <a:xfrm>
            <a:off x="147999" y="296864"/>
            <a:ext cx="6951070" cy="707849"/>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3600"/>
            </a:pPr>
            <a:r>
              <a:rPr lang="en-GB" sz="2600" b="1" dirty="0">
                <a:solidFill>
                  <a:schemeClr val="lt1"/>
                </a:solidFill>
              </a:rPr>
              <a:t>Saying what people have: </a:t>
            </a:r>
            <a:r>
              <a:rPr lang="en-GB" sz="2600" b="1" i="1" dirty="0">
                <a:solidFill>
                  <a:schemeClr val="lt1"/>
                </a:solidFill>
              </a:rPr>
              <a:t>nous</a:t>
            </a:r>
            <a:r>
              <a:rPr lang="en-GB" sz="2600" b="1" dirty="0">
                <a:solidFill>
                  <a:schemeClr val="lt1"/>
                </a:solidFill>
              </a:rPr>
              <a:t> and </a:t>
            </a:r>
            <a:r>
              <a:rPr lang="en-GB" sz="2600" b="1" i="1" dirty="0" err="1">
                <a:solidFill>
                  <a:schemeClr val="lt1"/>
                </a:solidFill>
              </a:rPr>
              <a:t>vous</a:t>
            </a:r>
            <a:endParaRPr sz="2600" b="1" dirty="0">
              <a:solidFill>
                <a:schemeClr val="lt1"/>
              </a:solidFill>
            </a:endParaRPr>
          </a:p>
        </p:txBody>
      </p:sp>
      <p:sp>
        <p:nvSpPr>
          <p:cNvPr id="147" name="Google Shape;147;p2"/>
          <p:cNvSpPr/>
          <p:nvPr/>
        </p:nvSpPr>
        <p:spPr>
          <a:xfrm>
            <a:off x="9936479" y="268608"/>
            <a:ext cx="1973441" cy="401952"/>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err="1">
                <a:solidFill>
                  <a:srgbClr val="FFFFFF"/>
                </a:solidFill>
                <a:latin typeface="Century Gothic"/>
                <a:ea typeface="Century Gothic"/>
                <a:cs typeface="Century Gothic"/>
                <a:sym typeface="Century Gothic"/>
              </a:rPr>
              <a:t>prononcer</a:t>
            </a:r>
            <a:endParaRPr sz="1800" b="1" i="0" u="none" strike="noStrike" cap="none" dirty="0">
              <a:solidFill>
                <a:srgbClr val="FFFFFF"/>
              </a:solidFill>
              <a:latin typeface="Century Gothic"/>
              <a:ea typeface="Century Gothic"/>
              <a:cs typeface="Century Gothic"/>
              <a:sym typeface="Century Gothic"/>
            </a:endParaRPr>
          </a:p>
        </p:txBody>
      </p:sp>
      <p:sp>
        <p:nvSpPr>
          <p:cNvPr id="6" name="TextBox 5"/>
          <p:cNvSpPr txBox="1"/>
          <p:nvPr/>
        </p:nvSpPr>
        <p:spPr>
          <a:xfrm>
            <a:off x="1573824" y="1679814"/>
            <a:ext cx="9499776" cy="2154436"/>
          </a:xfrm>
          <a:prstGeom prst="rect">
            <a:avLst/>
          </a:prstGeom>
          <a:noFill/>
        </p:spPr>
        <p:txBody>
          <a:bodyPr wrap="square" rtlCol="0">
            <a:spAutoFit/>
          </a:bodyPr>
          <a:lstStyle/>
          <a:p>
            <a:r>
              <a:rPr lang="en-GB" sz="13400" b="1" dirty="0">
                <a:solidFill>
                  <a:schemeClr val="accent1">
                    <a:lumMod val="50000"/>
                  </a:schemeClr>
                </a:solidFill>
                <a:latin typeface="Century Gothic" panose="020B0502020202020204" pitchFamily="34" charset="0"/>
              </a:rPr>
              <a:t>nou</a:t>
            </a:r>
            <a:r>
              <a:rPr lang="en-GB" sz="13400" b="1" dirty="0">
                <a:solidFill>
                  <a:srgbClr val="EE6000"/>
                </a:solidFill>
                <a:latin typeface="Century Gothic" panose="020B0502020202020204" pitchFamily="34" charset="0"/>
              </a:rPr>
              <a:t>s</a:t>
            </a:r>
            <a:r>
              <a:rPr lang="en-GB" sz="13400" b="1" dirty="0">
                <a:solidFill>
                  <a:schemeClr val="accent1">
                    <a:lumMod val="50000"/>
                  </a:schemeClr>
                </a:solidFill>
                <a:latin typeface="Century Gothic" panose="020B0502020202020204" pitchFamily="34" charset="0"/>
              </a:rPr>
              <a:t> </a:t>
            </a:r>
            <a:r>
              <a:rPr lang="en-GB" sz="13400" b="1" dirty="0" err="1">
                <a:solidFill>
                  <a:srgbClr val="EE6000"/>
                </a:solidFill>
                <a:latin typeface="Century Gothic" panose="020B0502020202020204" pitchFamily="34" charset="0"/>
              </a:rPr>
              <a:t>a</a:t>
            </a:r>
            <a:r>
              <a:rPr lang="en-GB" sz="13400" b="1" dirty="0" err="1">
                <a:solidFill>
                  <a:schemeClr val="accent1">
                    <a:lumMod val="50000"/>
                  </a:schemeClr>
                </a:solidFill>
                <a:latin typeface="Century Gothic" panose="020B0502020202020204" pitchFamily="34" charset="0"/>
              </a:rPr>
              <a:t>vons</a:t>
            </a:r>
            <a:endParaRPr lang="en-GB" sz="13400" b="1" dirty="0">
              <a:solidFill>
                <a:schemeClr val="accent1">
                  <a:lumMod val="50000"/>
                </a:schemeClr>
              </a:solidFill>
              <a:latin typeface="Century Gothic" panose="020B0502020202020204" pitchFamily="34" charset="0"/>
            </a:endParaRPr>
          </a:p>
        </p:txBody>
      </p:sp>
      <p:sp>
        <p:nvSpPr>
          <p:cNvPr id="9" name="Arc 8"/>
          <p:cNvSpPr/>
          <p:nvPr/>
        </p:nvSpPr>
        <p:spPr>
          <a:xfrm rot="7925323">
            <a:off x="4979967" y="1975436"/>
            <a:ext cx="1896542" cy="2038688"/>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Action Button: Forward or Next 9">
            <a:hlinkClick r:id="" action="ppaction://noaction" highlightClick="1">
              <a:snd r:embed="rId4" name="nous avon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1343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5" name="TextBox 24"/>
          <p:cNvSpPr txBox="1"/>
          <p:nvPr/>
        </p:nvSpPr>
        <p:spPr>
          <a:xfrm>
            <a:off x="4641011" y="2743200"/>
            <a:ext cx="3134376" cy="769441"/>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Elles</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ont</a:t>
            </a:r>
            <a:r>
              <a:rPr lang="en-GB" sz="2200" b="1" dirty="0">
                <a:solidFill>
                  <a:schemeClr val="accent1">
                    <a:lumMod val="50000"/>
                  </a:schemeClr>
                </a:solidFill>
                <a:latin typeface="Century Gothic" panose="020B0502020202020204" pitchFamily="34" charset="0"/>
              </a:rPr>
              <a:t> </a:t>
            </a:r>
          </a:p>
          <a:p>
            <a:pPr algn="ctr"/>
            <a:r>
              <a:rPr lang="en-GB" sz="2200" dirty="0">
                <a:solidFill>
                  <a:schemeClr val="accent1">
                    <a:lumMod val="50000"/>
                  </a:schemeClr>
                </a:solidFill>
                <a:latin typeface="Century Gothic" panose="020B0502020202020204" pitchFamily="34" charset="0"/>
              </a:rPr>
              <a:t>un livre.</a:t>
            </a:r>
          </a:p>
        </p:txBody>
      </p:sp>
      <p:pic>
        <p:nvPicPr>
          <p:cNvPr id="6146" name="Picture 2" descr="Blue Harcover Book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3730" y="2453798"/>
            <a:ext cx="1448938" cy="1679196"/>
          </a:xfrm>
          <a:prstGeom prst="rect">
            <a:avLst/>
          </a:prstGeom>
          <a:noFill/>
          <a:extLst>
            <a:ext uri="{909E8E84-426E-40DD-AFC4-6F175D3DCCD1}">
              <a14:hiddenFill xmlns:a14="http://schemas.microsoft.com/office/drawing/2010/main">
                <a:solidFill>
                  <a:srgbClr val="FFFFFF"/>
                </a:solidFill>
              </a14:hiddenFill>
            </a:ext>
          </a:extLst>
        </p:spPr>
      </p:pic>
      <p:pic>
        <p:nvPicPr>
          <p:cNvPr id="145" name="Google Shape;145;p2"/>
          <p:cNvPicPr preferRelativeResize="0"/>
          <p:nvPr/>
        </p:nvPicPr>
        <p:blipFill rotWithShape="1">
          <a:blip r:embed="rId4">
            <a:alphaModFix/>
          </a:blip>
          <a:srcRect/>
          <a:stretch/>
        </p:blipFill>
        <p:spPr>
          <a:xfrm>
            <a:off x="-1" y="296864"/>
            <a:ext cx="6457246" cy="867128"/>
          </a:xfrm>
          <a:prstGeom prst="rect">
            <a:avLst/>
          </a:prstGeom>
          <a:noFill/>
          <a:ln>
            <a:noFill/>
          </a:ln>
        </p:spPr>
      </p:pic>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lvl="0">
              <a:buClr>
                <a:schemeClr val="lt1"/>
              </a:buClr>
              <a:buSzPts val="3600"/>
            </a:pPr>
            <a:r>
              <a:rPr lang="en-GB" sz="3200" b="1" dirty="0">
                <a:solidFill>
                  <a:schemeClr val="lt1"/>
                </a:solidFill>
              </a:rPr>
              <a:t>Il, </a:t>
            </a:r>
            <a:r>
              <a:rPr lang="en-GB" sz="3200" b="1" dirty="0" err="1">
                <a:solidFill>
                  <a:schemeClr val="lt1"/>
                </a:solidFill>
              </a:rPr>
              <a:t>elle</a:t>
            </a:r>
            <a:r>
              <a:rPr lang="en-GB" sz="3200" b="1" dirty="0">
                <a:solidFill>
                  <a:schemeClr val="lt1"/>
                </a:solidFill>
              </a:rPr>
              <a:t>, </a:t>
            </a:r>
            <a:r>
              <a:rPr lang="en-GB" sz="3200" b="1" dirty="0" err="1">
                <a:solidFill>
                  <a:schemeClr val="lt1"/>
                </a:solidFill>
              </a:rPr>
              <a:t>ils</a:t>
            </a:r>
            <a:r>
              <a:rPr lang="en-GB" sz="3200" b="1" dirty="0">
                <a:solidFill>
                  <a:schemeClr val="lt1"/>
                </a:solidFill>
              </a:rPr>
              <a:t> </a:t>
            </a:r>
            <a:r>
              <a:rPr lang="en-GB" sz="3200" b="1" dirty="0" err="1">
                <a:solidFill>
                  <a:schemeClr val="lt1"/>
                </a:solidFill>
              </a:rPr>
              <a:t>ou</a:t>
            </a:r>
            <a:r>
              <a:rPr lang="en-GB" sz="3200" b="1" dirty="0">
                <a:solidFill>
                  <a:schemeClr val="lt1"/>
                </a:solidFill>
              </a:rPr>
              <a:t> </a:t>
            </a:r>
            <a:r>
              <a:rPr lang="en-GB" sz="3200" b="1" dirty="0" err="1">
                <a:solidFill>
                  <a:schemeClr val="lt1"/>
                </a:solidFill>
              </a:rPr>
              <a:t>elles</a:t>
            </a:r>
            <a:r>
              <a:rPr lang="en-GB" sz="3200" b="1" dirty="0">
                <a:solidFill>
                  <a:schemeClr val="lt1"/>
                </a:solidFill>
              </a:rPr>
              <a:t>?</a:t>
            </a:r>
            <a:endParaRPr sz="3200" b="1" dirty="0">
              <a:solidFill>
                <a:schemeClr val="lt1"/>
              </a:solidFill>
            </a:endParaRPr>
          </a:p>
        </p:txBody>
      </p:sp>
      <p:sp>
        <p:nvSpPr>
          <p:cNvPr id="11" name="TextBox 10"/>
          <p:cNvSpPr txBox="1"/>
          <p:nvPr/>
        </p:nvSpPr>
        <p:spPr>
          <a:xfrm>
            <a:off x="1765582" y="5673287"/>
            <a:ext cx="1463040"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il</a:t>
            </a:r>
            <a:r>
              <a:rPr lang="en-GB" sz="2200" dirty="0">
                <a:solidFill>
                  <a:schemeClr val="accent1">
                    <a:lumMod val="50000"/>
                  </a:schemeClr>
                </a:solidFill>
                <a:latin typeface="Century Gothic" panose="020B0502020202020204" pitchFamily="34" charset="0"/>
              </a:rPr>
              <a:t> (he)</a:t>
            </a:r>
          </a:p>
        </p:txBody>
      </p:sp>
      <p:grpSp>
        <p:nvGrpSpPr>
          <p:cNvPr id="12" name="Group 11"/>
          <p:cNvGrpSpPr/>
          <p:nvPr/>
        </p:nvGrpSpPr>
        <p:grpSpPr>
          <a:xfrm>
            <a:off x="8667528" y="4487305"/>
            <a:ext cx="2114803" cy="1616869"/>
            <a:chOff x="8667528" y="4487305"/>
            <a:chExt cx="2114803" cy="1616869"/>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56229" y="4487305"/>
              <a:ext cx="1226102" cy="1127413"/>
            </a:xfrm>
            <a:prstGeom prst="rect">
              <a:avLst/>
            </a:prstGeom>
          </p:spPr>
        </p:pic>
        <p:sp>
          <p:nvSpPr>
            <p:cNvPr id="19" name="TextBox 18"/>
            <p:cNvSpPr txBox="1"/>
            <p:nvPr/>
          </p:nvSpPr>
          <p:spPr>
            <a:xfrm>
              <a:off x="8667528" y="5673287"/>
              <a:ext cx="1724942"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elles</a:t>
              </a:r>
              <a:r>
                <a:rPr lang="en-GB" sz="2200" dirty="0">
                  <a:solidFill>
                    <a:schemeClr val="accent1">
                      <a:lumMod val="50000"/>
                    </a:schemeClr>
                  </a:solidFill>
                  <a:latin typeface="Century Gothic" panose="020B0502020202020204" pitchFamily="34" charset="0"/>
                </a:rPr>
                <a:t> (they)</a:t>
              </a:r>
            </a:p>
          </p:txBody>
        </p:sp>
      </p:gr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40891" y="4748876"/>
            <a:ext cx="1126382" cy="786590"/>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93283" y="4487305"/>
            <a:ext cx="1207638" cy="1127413"/>
          </a:xfrm>
          <a:prstGeom prst="rect">
            <a:avLst/>
          </a:prstGeom>
        </p:spPr>
      </p:pic>
      <p:sp>
        <p:nvSpPr>
          <p:cNvPr id="17" name="Google Shape;147;p2"/>
          <p:cNvSpPr/>
          <p:nvPr/>
        </p:nvSpPr>
        <p:spPr>
          <a:xfrm>
            <a:off x="8936966" y="223743"/>
            <a:ext cx="2972954" cy="430887"/>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i="0" u="none" strike="noStrike" cap="none" dirty="0" err="1">
                <a:solidFill>
                  <a:srgbClr val="FFFFFF"/>
                </a:solidFill>
                <a:latin typeface="Century Gothic"/>
                <a:ea typeface="Century Gothic"/>
                <a:cs typeface="Century Gothic"/>
                <a:sym typeface="Century Gothic"/>
              </a:rPr>
              <a:t>écouter</a:t>
            </a:r>
            <a:r>
              <a:rPr lang="en-GB" sz="1800" b="1" dirty="0">
                <a:solidFill>
                  <a:srgbClr val="FFFFFF"/>
                </a:solidFill>
                <a:latin typeface="Century Gothic"/>
                <a:ea typeface="Century Gothic"/>
                <a:cs typeface="Century Gothic"/>
                <a:sym typeface="Century Gothic"/>
              </a:rPr>
              <a:t>, </a:t>
            </a:r>
            <a:r>
              <a:rPr lang="en-GB" sz="1800" b="1" dirty="0" err="1">
                <a:solidFill>
                  <a:srgbClr val="FFFFFF"/>
                </a:solidFill>
                <a:latin typeface="Century Gothic"/>
                <a:ea typeface="Century Gothic"/>
                <a:cs typeface="Century Gothic"/>
                <a:sym typeface="Century Gothic"/>
              </a:rPr>
              <a:t>écrire</a:t>
            </a:r>
            <a:r>
              <a:rPr lang="en-GB" sz="1800" b="1" dirty="0">
                <a:solidFill>
                  <a:srgbClr val="FFFFFF"/>
                </a:solidFill>
                <a:latin typeface="Century Gothic"/>
                <a:ea typeface="Century Gothic"/>
                <a:cs typeface="Century Gothic"/>
                <a:sym typeface="Century Gothic"/>
              </a:rPr>
              <a:t> </a:t>
            </a:r>
            <a:r>
              <a:rPr lang="en-GB" sz="1800" b="1" i="0" u="none" strike="noStrike" cap="none" dirty="0">
                <a:solidFill>
                  <a:srgbClr val="FFFFFF"/>
                </a:solidFill>
                <a:latin typeface="Century Gothic"/>
                <a:ea typeface="Century Gothic"/>
                <a:cs typeface="Century Gothic"/>
                <a:sym typeface="Century Gothic"/>
              </a:rPr>
              <a:t>et </a:t>
            </a:r>
            <a:r>
              <a:rPr lang="en-GB" sz="1800" b="1" i="0" u="none" strike="noStrike" cap="none" dirty="0" err="1">
                <a:solidFill>
                  <a:srgbClr val="FFFFFF"/>
                </a:solidFill>
                <a:latin typeface="Century Gothic"/>
                <a:ea typeface="Century Gothic"/>
                <a:cs typeface="Century Gothic"/>
                <a:sym typeface="Century Gothic"/>
              </a:rPr>
              <a:t>parler</a:t>
            </a:r>
            <a:endParaRPr sz="1800" b="1" i="0" u="none" strike="noStrike" cap="none" dirty="0">
              <a:solidFill>
                <a:srgbClr val="FFFFFF"/>
              </a:solidFill>
              <a:latin typeface="Century Gothic"/>
              <a:ea typeface="Century Gothic"/>
              <a:cs typeface="Century Gothic"/>
              <a:sym typeface="Century Gothic"/>
            </a:endParaRPr>
          </a:p>
        </p:txBody>
      </p:sp>
      <p:sp>
        <p:nvSpPr>
          <p:cNvPr id="22" name="TextBox 21"/>
          <p:cNvSpPr txBox="1"/>
          <p:nvPr/>
        </p:nvSpPr>
        <p:spPr>
          <a:xfrm>
            <a:off x="188942" y="1345474"/>
            <a:ext cx="11538098" cy="492443"/>
          </a:xfrm>
          <a:prstGeom prst="rect">
            <a:avLst/>
          </a:prstGeom>
          <a:noFill/>
        </p:spPr>
        <p:txBody>
          <a:bodyPr wrap="square" rtlCol="0">
            <a:spAutoFit/>
          </a:bodyPr>
          <a:lstStyle/>
          <a:p>
            <a:r>
              <a:rPr lang="en-GB" sz="2600" dirty="0">
                <a:solidFill>
                  <a:schemeClr val="accent1">
                    <a:lumMod val="50000"/>
                  </a:schemeClr>
                </a:solidFill>
                <a:latin typeface="Century Gothic" panose="020B0502020202020204" pitchFamily="34" charset="0"/>
              </a:rPr>
              <a:t>Whose things are these? </a:t>
            </a:r>
            <a:r>
              <a:rPr lang="en-GB" sz="2600" dirty="0" err="1">
                <a:solidFill>
                  <a:schemeClr val="accent1">
                    <a:lumMod val="50000"/>
                  </a:schemeClr>
                </a:solidFill>
                <a:latin typeface="Century Gothic" panose="020B0502020202020204" pitchFamily="34" charset="0"/>
              </a:rPr>
              <a:t>Écoute</a:t>
            </a:r>
            <a:r>
              <a:rPr lang="en-GB" sz="2600" dirty="0">
                <a:solidFill>
                  <a:schemeClr val="accent1">
                    <a:lumMod val="50000"/>
                  </a:schemeClr>
                </a:solidFill>
                <a:latin typeface="Century Gothic" panose="020B0502020202020204" pitchFamily="34" charset="0"/>
              </a:rPr>
              <a:t>, </a:t>
            </a:r>
            <a:r>
              <a:rPr lang="en-GB" sz="2600" dirty="0" err="1">
                <a:solidFill>
                  <a:schemeClr val="accent1">
                    <a:lumMod val="50000"/>
                  </a:schemeClr>
                </a:solidFill>
                <a:latin typeface="Century Gothic" panose="020B0502020202020204" pitchFamily="34" charset="0"/>
              </a:rPr>
              <a:t>écris</a:t>
            </a:r>
            <a:r>
              <a:rPr lang="en-GB" sz="2600" dirty="0">
                <a:solidFill>
                  <a:schemeClr val="accent1">
                    <a:lumMod val="50000"/>
                  </a:schemeClr>
                </a:solidFill>
                <a:latin typeface="Century Gothic" panose="020B0502020202020204" pitchFamily="34" charset="0"/>
              </a:rPr>
              <a:t> et </a:t>
            </a:r>
            <a:r>
              <a:rPr lang="en-GB" sz="2600" dirty="0" err="1">
                <a:solidFill>
                  <a:schemeClr val="accent1">
                    <a:lumMod val="50000"/>
                  </a:schemeClr>
                </a:solidFill>
                <a:latin typeface="Century Gothic" panose="020B0502020202020204" pitchFamily="34" charset="0"/>
              </a:rPr>
              <a:t>parle</a:t>
            </a:r>
            <a:r>
              <a:rPr lang="en-GB" sz="2600" dirty="0">
                <a:solidFill>
                  <a:schemeClr val="accent1">
                    <a:lumMod val="50000"/>
                  </a:schemeClr>
                </a:solidFill>
                <a:latin typeface="Century Gothic" panose="020B0502020202020204" pitchFamily="34" charset="0"/>
              </a:rPr>
              <a:t>! </a:t>
            </a:r>
          </a:p>
        </p:txBody>
      </p:sp>
      <p:sp>
        <p:nvSpPr>
          <p:cNvPr id="23" name="TextBox 22">
            <a:hlinkClick r:id="" action="ppaction://noaction">
              <a:snd r:embed="rId8" name="2.1.3 Lesson Qs - 5. livre.wav"/>
            </a:hlinkClick>
          </p:cNvPr>
          <p:cNvSpPr txBox="1"/>
          <p:nvPr/>
        </p:nvSpPr>
        <p:spPr>
          <a:xfrm>
            <a:off x="7494536" y="223743"/>
            <a:ext cx="561703" cy="430887"/>
          </a:xfrm>
          <a:prstGeom prst="rect">
            <a:avLst/>
          </a:prstGeom>
          <a:solidFill>
            <a:srgbClr val="EE6000"/>
          </a:solidFill>
          <a:ln>
            <a:solidFill>
              <a:schemeClr val="accent1">
                <a:lumMod val="50000"/>
              </a:schemeClr>
            </a:solidFill>
          </a:ln>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Q</a:t>
            </a:r>
          </a:p>
        </p:txBody>
      </p:sp>
      <p:sp>
        <p:nvSpPr>
          <p:cNvPr id="24" name="TextBox 23">
            <a:hlinkClick r:id="" action="ppaction://noaction">
              <a:snd r:embed="rId9" name="2.1.3 Lesson As - 5. livre.wav"/>
            </a:hlinkClick>
          </p:cNvPr>
          <p:cNvSpPr txBox="1"/>
          <p:nvPr/>
        </p:nvSpPr>
        <p:spPr>
          <a:xfrm>
            <a:off x="8221941" y="223743"/>
            <a:ext cx="561703" cy="430887"/>
          </a:xfrm>
          <a:prstGeom prst="rect">
            <a:avLst/>
          </a:prstGeom>
          <a:solidFill>
            <a:srgbClr val="EE6000"/>
          </a:solidFill>
          <a:ln>
            <a:solidFill>
              <a:schemeClr val="accent1">
                <a:lumMod val="50000"/>
              </a:schemeClr>
            </a:solidFill>
          </a:ln>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A</a:t>
            </a:r>
          </a:p>
        </p:txBody>
      </p:sp>
    </p:spTree>
    <p:extLst>
      <p:ext uri="{BB962C8B-B14F-4D97-AF65-F5344CB8AC3E}">
        <p14:creationId xmlns:p14="http://schemas.microsoft.com/office/powerpoint/2010/main" val="93528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58333E-6 -2.59259E-6 L 0.29662 0.21227 " pathEditMode="relative" rAng="0" ptsTypes="AA">
                                      <p:cBhvr>
                                        <p:cTn id="6" dur="2000" fill="hold"/>
                                        <p:tgtEl>
                                          <p:spTgt spid="6146"/>
                                        </p:tgtEl>
                                        <p:attrNameLst>
                                          <p:attrName>ppt_x</p:attrName>
                                          <p:attrName>ppt_y</p:attrName>
                                        </p:attrNameLst>
                                      </p:cBhvr>
                                      <p:rCtr x="14831" y="10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5" name="TextBox 24"/>
          <p:cNvSpPr txBox="1"/>
          <p:nvPr/>
        </p:nvSpPr>
        <p:spPr>
          <a:xfrm>
            <a:off x="4641011" y="2743200"/>
            <a:ext cx="3134376" cy="769441"/>
          </a:xfrm>
          <a:prstGeom prst="rect">
            <a:avLst/>
          </a:prstGeom>
          <a:noFill/>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Elle a </a:t>
            </a:r>
          </a:p>
          <a:p>
            <a:pPr algn="ctr"/>
            <a:r>
              <a:rPr lang="en-GB" sz="2200" dirty="0">
                <a:solidFill>
                  <a:schemeClr val="accent1">
                    <a:lumMod val="50000"/>
                  </a:schemeClr>
                </a:solidFill>
                <a:latin typeface="Century Gothic" panose="020B0502020202020204" pitchFamily="34" charset="0"/>
              </a:rPr>
              <a:t>un </a:t>
            </a:r>
            <a:r>
              <a:rPr lang="en-GB" sz="2200" dirty="0" err="1">
                <a:solidFill>
                  <a:schemeClr val="accent1">
                    <a:lumMod val="50000"/>
                  </a:schemeClr>
                </a:solidFill>
                <a:latin typeface="Century Gothic" panose="020B0502020202020204" pitchFamily="34" charset="0"/>
              </a:rPr>
              <a:t>chien</a:t>
            </a:r>
            <a:r>
              <a:rPr lang="en-GB" sz="2200" dirty="0">
                <a:solidFill>
                  <a:schemeClr val="accent1">
                    <a:lumMod val="50000"/>
                  </a:schemeClr>
                </a:solidFill>
                <a:latin typeface="Century Gothic" panose="020B0502020202020204" pitchFamily="34" charset="0"/>
              </a:rPr>
              <a:t>.</a:t>
            </a:r>
          </a:p>
        </p:txBody>
      </p:sp>
      <p:pic>
        <p:nvPicPr>
          <p:cNvPr id="20" name="Picture 19"/>
          <p:cNvPicPr>
            <a:picLocks noChangeAspect="1"/>
          </p:cNvPicPr>
          <p:nvPr/>
        </p:nvPicPr>
        <p:blipFill>
          <a:blip r:embed="rId3"/>
          <a:stretch>
            <a:fillRect/>
          </a:stretch>
        </p:blipFill>
        <p:spPr>
          <a:xfrm>
            <a:off x="5104018" y="2528761"/>
            <a:ext cx="2208361" cy="1793946"/>
          </a:xfrm>
          <a:prstGeom prst="rect">
            <a:avLst/>
          </a:prstGeom>
        </p:spPr>
      </p:pic>
      <p:pic>
        <p:nvPicPr>
          <p:cNvPr id="145" name="Google Shape;145;p2"/>
          <p:cNvPicPr preferRelativeResize="0"/>
          <p:nvPr/>
        </p:nvPicPr>
        <p:blipFill rotWithShape="1">
          <a:blip r:embed="rId4">
            <a:alphaModFix/>
          </a:blip>
          <a:srcRect/>
          <a:stretch/>
        </p:blipFill>
        <p:spPr>
          <a:xfrm>
            <a:off x="-1" y="296864"/>
            <a:ext cx="6457246" cy="867128"/>
          </a:xfrm>
          <a:prstGeom prst="rect">
            <a:avLst/>
          </a:prstGeom>
          <a:noFill/>
          <a:ln>
            <a:noFill/>
          </a:ln>
        </p:spPr>
      </p:pic>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lvl="0">
              <a:buClr>
                <a:schemeClr val="lt1"/>
              </a:buClr>
              <a:buSzPts val="3600"/>
            </a:pPr>
            <a:r>
              <a:rPr lang="en-GB" sz="3200" b="1" dirty="0">
                <a:solidFill>
                  <a:schemeClr val="lt1"/>
                </a:solidFill>
              </a:rPr>
              <a:t>Il, </a:t>
            </a:r>
            <a:r>
              <a:rPr lang="en-GB" sz="3200" b="1" dirty="0" err="1">
                <a:solidFill>
                  <a:schemeClr val="lt1"/>
                </a:solidFill>
              </a:rPr>
              <a:t>elle</a:t>
            </a:r>
            <a:r>
              <a:rPr lang="en-GB" sz="3200" b="1" dirty="0">
                <a:solidFill>
                  <a:schemeClr val="lt1"/>
                </a:solidFill>
              </a:rPr>
              <a:t>, </a:t>
            </a:r>
            <a:r>
              <a:rPr lang="en-GB" sz="3200" b="1" dirty="0" err="1">
                <a:solidFill>
                  <a:schemeClr val="lt1"/>
                </a:solidFill>
              </a:rPr>
              <a:t>ils</a:t>
            </a:r>
            <a:r>
              <a:rPr lang="en-GB" sz="3200" b="1" dirty="0">
                <a:solidFill>
                  <a:schemeClr val="lt1"/>
                </a:solidFill>
              </a:rPr>
              <a:t> </a:t>
            </a:r>
            <a:r>
              <a:rPr lang="en-GB" sz="3200" b="1" dirty="0" err="1">
                <a:solidFill>
                  <a:schemeClr val="lt1"/>
                </a:solidFill>
              </a:rPr>
              <a:t>ou</a:t>
            </a:r>
            <a:r>
              <a:rPr lang="en-GB" sz="3200" b="1" dirty="0">
                <a:solidFill>
                  <a:schemeClr val="lt1"/>
                </a:solidFill>
              </a:rPr>
              <a:t> </a:t>
            </a:r>
            <a:r>
              <a:rPr lang="en-GB" sz="3200" b="1" dirty="0" err="1">
                <a:solidFill>
                  <a:schemeClr val="lt1"/>
                </a:solidFill>
              </a:rPr>
              <a:t>elles</a:t>
            </a:r>
            <a:r>
              <a:rPr lang="en-GB" sz="3200" b="1" dirty="0">
                <a:solidFill>
                  <a:schemeClr val="lt1"/>
                </a:solidFill>
              </a:rPr>
              <a:t>?</a:t>
            </a:r>
            <a:endParaRPr sz="3200" b="1" dirty="0">
              <a:solidFill>
                <a:schemeClr val="lt1"/>
              </a:solidFill>
            </a:endParaRPr>
          </a:p>
        </p:txBody>
      </p:sp>
      <p:sp>
        <p:nvSpPr>
          <p:cNvPr id="11" name="TextBox 10"/>
          <p:cNvSpPr txBox="1"/>
          <p:nvPr/>
        </p:nvSpPr>
        <p:spPr>
          <a:xfrm>
            <a:off x="1765582" y="5673287"/>
            <a:ext cx="1463040"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elle</a:t>
            </a:r>
            <a:r>
              <a:rPr lang="en-GB" sz="2200" dirty="0">
                <a:solidFill>
                  <a:schemeClr val="accent1">
                    <a:lumMod val="50000"/>
                  </a:schemeClr>
                </a:solidFill>
                <a:latin typeface="Century Gothic" panose="020B0502020202020204" pitchFamily="34" charset="0"/>
              </a:rPr>
              <a:t> (she)</a:t>
            </a:r>
          </a:p>
        </p:txBody>
      </p:sp>
      <p:grpSp>
        <p:nvGrpSpPr>
          <p:cNvPr id="12" name="Group 11"/>
          <p:cNvGrpSpPr/>
          <p:nvPr/>
        </p:nvGrpSpPr>
        <p:grpSpPr>
          <a:xfrm>
            <a:off x="8131309" y="4487305"/>
            <a:ext cx="2651022" cy="1616868"/>
            <a:chOff x="8131309" y="4487305"/>
            <a:chExt cx="2651022" cy="1616868"/>
          </a:xfrm>
        </p:grpSpPr>
        <p:grpSp>
          <p:nvGrpSpPr>
            <p:cNvPr id="10" name="Group 9"/>
            <p:cNvGrpSpPr/>
            <p:nvPr/>
          </p:nvGrpSpPr>
          <p:grpSpPr>
            <a:xfrm>
              <a:off x="8131309" y="4487305"/>
              <a:ext cx="2651022" cy="1127413"/>
              <a:chOff x="7694669" y="4336868"/>
              <a:chExt cx="3295048" cy="1453985"/>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65752" y="4336868"/>
                <a:ext cx="1523965" cy="145398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94669" y="4336868"/>
                <a:ext cx="1501016" cy="1453985"/>
              </a:xfrm>
              <a:prstGeom prst="rect">
                <a:avLst/>
              </a:prstGeom>
            </p:spPr>
          </p:pic>
        </p:grpSp>
        <p:sp>
          <p:nvSpPr>
            <p:cNvPr id="19" name="TextBox 18"/>
            <p:cNvSpPr txBox="1"/>
            <p:nvPr/>
          </p:nvSpPr>
          <p:spPr>
            <a:xfrm>
              <a:off x="8502793" y="5673286"/>
              <a:ext cx="1463040"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ils</a:t>
              </a:r>
              <a:r>
                <a:rPr lang="en-GB" sz="2200" dirty="0">
                  <a:solidFill>
                    <a:schemeClr val="accent1">
                      <a:lumMod val="50000"/>
                    </a:schemeClr>
                  </a:solidFill>
                  <a:latin typeface="Century Gothic" panose="020B0502020202020204" pitchFamily="34" charset="0"/>
                </a:rPr>
                <a:t> (they)</a:t>
              </a:r>
            </a:p>
          </p:txBody>
        </p:sp>
      </p:gr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33911" y="4606067"/>
            <a:ext cx="1126382" cy="786590"/>
          </a:xfrm>
          <a:prstGeom prst="rect">
            <a:avLst/>
          </a:prstGeom>
        </p:spPr>
      </p:pic>
      <p:sp>
        <p:nvSpPr>
          <p:cNvPr id="21" name="Google Shape;147;p2"/>
          <p:cNvSpPr/>
          <p:nvPr/>
        </p:nvSpPr>
        <p:spPr>
          <a:xfrm>
            <a:off x="8936966" y="223743"/>
            <a:ext cx="2972954" cy="430887"/>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i="0" u="none" strike="noStrike" cap="none" dirty="0" err="1">
                <a:solidFill>
                  <a:srgbClr val="FFFFFF"/>
                </a:solidFill>
                <a:latin typeface="Century Gothic"/>
                <a:ea typeface="Century Gothic"/>
                <a:cs typeface="Century Gothic"/>
                <a:sym typeface="Century Gothic"/>
              </a:rPr>
              <a:t>écouter</a:t>
            </a:r>
            <a:r>
              <a:rPr lang="en-GB" sz="1800" b="1" dirty="0">
                <a:solidFill>
                  <a:srgbClr val="FFFFFF"/>
                </a:solidFill>
                <a:latin typeface="Century Gothic"/>
                <a:ea typeface="Century Gothic"/>
                <a:cs typeface="Century Gothic"/>
                <a:sym typeface="Century Gothic"/>
              </a:rPr>
              <a:t>, </a:t>
            </a:r>
            <a:r>
              <a:rPr lang="en-GB" sz="1800" b="1" dirty="0" err="1">
                <a:solidFill>
                  <a:srgbClr val="FFFFFF"/>
                </a:solidFill>
                <a:latin typeface="Century Gothic"/>
                <a:ea typeface="Century Gothic"/>
                <a:cs typeface="Century Gothic"/>
                <a:sym typeface="Century Gothic"/>
              </a:rPr>
              <a:t>écrire</a:t>
            </a:r>
            <a:r>
              <a:rPr lang="en-GB" sz="1800" b="1" dirty="0">
                <a:solidFill>
                  <a:srgbClr val="FFFFFF"/>
                </a:solidFill>
                <a:latin typeface="Century Gothic"/>
                <a:ea typeface="Century Gothic"/>
                <a:cs typeface="Century Gothic"/>
                <a:sym typeface="Century Gothic"/>
              </a:rPr>
              <a:t> </a:t>
            </a:r>
            <a:r>
              <a:rPr lang="en-GB" sz="1800" b="1" i="0" u="none" strike="noStrike" cap="none" dirty="0">
                <a:solidFill>
                  <a:srgbClr val="FFFFFF"/>
                </a:solidFill>
                <a:latin typeface="Century Gothic"/>
                <a:ea typeface="Century Gothic"/>
                <a:cs typeface="Century Gothic"/>
                <a:sym typeface="Century Gothic"/>
              </a:rPr>
              <a:t>et </a:t>
            </a:r>
            <a:r>
              <a:rPr lang="en-GB" sz="1800" b="1" i="0" u="none" strike="noStrike" cap="none" dirty="0" err="1">
                <a:solidFill>
                  <a:srgbClr val="FFFFFF"/>
                </a:solidFill>
                <a:latin typeface="Century Gothic"/>
                <a:ea typeface="Century Gothic"/>
                <a:cs typeface="Century Gothic"/>
                <a:sym typeface="Century Gothic"/>
              </a:rPr>
              <a:t>parler</a:t>
            </a:r>
            <a:endParaRPr sz="1800" b="1" i="0" u="none" strike="noStrike" cap="none" dirty="0">
              <a:solidFill>
                <a:srgbClr val="FFFFFF"/>
              </a:solidFill>
              <a:latin typeface="Century Gothic"/>
              <a:ea typeface="Century Gothic"/>
              <a:cs typeface="Century Gothic"/>
              <a:sym typeface="Century Gothic"/>
            </a:endParaRPr>
          </a:p>
        </p:txBody>
      </p:sp>
      <p:sp>
        <p:nvSpPr>
          <p:cNvPr id="22" name="TextBox 21"/>
          <p:cNvSpPr txBox="1"/>
          <p:nvPr/>
        </p:nvSpPr>
        <p:spPr>
          <a:xfrm>
            <a:off x="188942" y="1345474"/>
            <a:ext cx="11538098" cy="492443"/>
          </a:xfrm>
          <a:prstGeom prst="rect">
            <a:avLst/>
          </a:prstGeom>
          <a:noFill/>
        </p:spPr>
        <p:txBody>
          <a:bodyPr wrap="square" rtlCol="0">
            <a:spAutoFit/>
          </a:bodyPr>
          <a:lstStyle/>
          <a:p>
            <a:r>
              <a:rPr lang="en-GB" sz="2600" dirty="0">
                <a:solidFill>
                  <a:schemeClr val="accent1">
                    <a:lumMod val="50000"/>
                  </a:schemeClr>
                </a:solidFill>
                <a:latin typeface="Century Gothic" panose="020B0502020202020204" pitchFamily="34" charset="0"/>
              </a:rPr>
              <a:t>Whose things are these? </a:t>
            </a:r>
            <a:r>
              <a:rPr lang="en-GB" sz="2600" dirty="0" err="1">
                <a:solidFill>
                  <a:schemeClr val="accent1">
                    <a:lumMod val="50000"/>
                  </a:schemeClr>
                </a:solidFill>
                <a:latin typeface="Century Gothic" panose="020B0502020202020204" pitchFamily="34" charset="0"/>
              </a:rPr>
              <a:t>Écoute</a:t>
            </a:r>
            <a:r>
              <a:rPr lang="en-GB" sz="2600" dirty="0">
                <a:solidFill>
                  <a:schemeClr val="accent1">
                    <a:lumMod val="50000"/>
                  </a:schemeClr>
                </a:solidFill>
                <a:latin typeface="Century Gothic" panose="020B0502020202020204" pitchFamily="34" charset="0"/>
              </a:rPr>
              <a:t>, </a:t>
            </a:r>
            <a:r>
              <a:rPr lang="en-GB" sz="2600" dirty="0" err="1">
                <a:solidFill>
                  <a:schemeClr val="accent1">
                    <a:lumMod val="50000"/>
                  </a:schemeClr>
                </a:solidFill>
                <a:latin typeface="Century Gothic" panose="020B0502020202020204" pitchFamily="34" charset="0"/>
              </a:rPr>
              <a:t>écris</a:t>
            </a:r>
            <a:r>
              <a:rPr lang="en-GB" sz="2600" dirty="0">
                <a:solidFill>
                  <a:schemeClr val="accent1">
                    <a:lumMod val="50000"/>
                  </a:schemeClr>
                </a:solidFill>
                <a:latin typeface="Century Gothic" panose="020B0502020202020204" pitchFamily="34" charset="0"/>
              </a:rPr>
              <a:t> et </a:t>
            </a:r>
            <a:r>
              <a:rPr lang="en-GB" sz="2600" dirty="0" err="1">
                <a:solidFill>
                  <a:schemeClr val="accent1">
                    <a:lumMod val="50000"/>
                  </a:schemeClr>
                </a:solidFill>
                <a:latin typeface="Century Gothic" panose="020B0502020202020204" pitchFamily="34" charset="0"/>
              </a:rPr>
              <a:t>parle</a:t>
            </a:r>
            <a:r>
              <a:rPr lang="en-GB" sz="2600" dirty="0">
                <a:solidFill>
                  <a:schemeClr val="accent1">
                    <a:lumMod val="50000"/>
                  </a:schemeClr>
                </a:solidFill>
                <a:latin typeface="Century Gothic" panose="020B0502020202020204" pitchFamily="34" charset="0"/>
              </a:rPr>
              <a:t>! </a:t>
            </a:r>
          </a:p>
        </p:txBody>
      </p:sp>
      <p:sp>
        <p:nvSpPr>
          <p:cNvPr id="23" name="TextBox 22">
            <a:hlinkClick r:id="" action="ppaction://noaction">
              <a:snd r:embed="rId8" name="2.1.3 Lesson Qs - 6. chien.wav"/>
            </a:hlinkClick>
          </p:cNvPr>
          <p:cNvSpPr txBox="1"/>
          <p:nvPr/>
        </p:nvSpPr>
        <p:spPr>
          <a:xfrm>
            <a:off x="7494536" y="223743"/>
            <a:ext cx="561703" cy="430887"/>
          </a:xfrm>
          <a:prstGeom prst="rect">
            <a:avLst/>
          </a:prstGeom>
          <a:solidFill>
            <a:srgbClr val="EE6000"/>
          </a:solidFill>
          <a:ln>
            <a:solidFill>
              <a:schemeClr val="accent1">
                <a:lumMod val="50000"/>
              </a:schemeClr>
            </a:solidFill>
          </a:ln>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Q</a:t>
            </a:r>
          </a:p>
        </p:txBody>
      </p:sp>
      <p:sp>
        <p:nvSpPr>
          <p:cNvPr id="24" name="TextBox 23">
            <a:hlinkClick r:id="" action="ppaction://noaction">
              <a:snd r:embed="rId9" name="2.1.3 Lesson As - 6. chien.wav"/>
            </a:hlinkClick>
          </p:cNvPr>
          <p:cNvSpPr txBox="1"/>
          <p:nvPr/>
        </p:nvSpPr>
        <p:spPr>
          <a:xfrm>
            <a:off x="8221941" y="223743"/>
            <a:ext cx="561703" cy="430887"/>
          </a:xfrm>
          <a:prstGeom prst="rect">
            <a:avLst/>
          </a:prstGeom>
          <a:solidFill>
            <a:srgbClr val="EE6000"/>
          </a:solidFill>
          <a:ln>
            <a:solidFill>
              <a:schemeClr val="accent1">
                <a:lumMod val="50000"/>
              </a:schemeClr>
            </a:solidFill>
          </a:ln>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A</a:t>
            </a:r>
          </a:p>
        </p:txBody>
      </p:sp>
    </p:spTree>
    <p:extLst>
      <p:ext uri="{BB962C8B-B14F-4D97-AF65-F5344CB8AC3E}">
        <p14:creationId xmlns:p14="http://schemas.microsoft.com/office/powerpoint/2010/main" val="389667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58333E-6 2.96296E-6 L -0.30338 0.20625 " pathEditMode="relative" rAng="0" ptsTypes="AA">
                                      <p:cBhvr>
                                        <p:cTn id="6" dur="2000" fill="hold"/>
                                        <p:tgtEl>
                                          <p:spTgt spid="20"/>
                                        </p:tgtEl>
                                        <p:attrNameLst>
                                          <p:attrName>ppt_x</p:attrName>
                                          <p:attrName>ppt_y</p:attrName>
                                        </p:attrNameLst>
                                      </p:cBhvr>
                                      <p:rCtr x="-15169" y="10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2"/>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lvl="0">
              <a:buClr>
                <a:schemeClr val="lt1"/>
              </a:buClr>
              <a:buSzPts val="3600"/>
            </a:pPr>
            <a:r>
              <a:rPr lang="en-GB" sz="3200" b="1" dirty="0">
                <a:solidFill>
                  <a:schemeClr val="lt1"/>
                </a:solidFill>
              </a:rPr>
              <a:t>Il, </a:t>
            </a:r>
            <a:r>
              <a:rPr lang="en-GB" sz="3200" b="1" dirty="0" err="1">
                <a:solidFill>
                  <a:schemeClr val="lt1"/>
                </a:solidFill>
              </a:rPr>
              <a:t>elle</a:t>
            </a:r>
            <a:r>
              <a:rPr lang="en-GB" sz="3200" b="1" dirty="0">
                <a:solidFill>
                  <a:schemeClr val="lt1"/>
                </a:solidFill>
              </a:rPr>
              <a:t>, </a:t>
            </a:r>
            <a:r>
              <a:rPr lang="en-GB" sz="3200" b="1" dirty="0" err="1">
                <a:solidFill>
                  <a:schemeClr val="lt1"/>
                </a:solidFill>
              </a:rPr>
              <a:t>ils</a:t>
            </a:r>
            <a:r>
              <a:rPr lang="en-GB" sz="3200" b="1" dirty="0">
                <a:solidFill>
                  <a:schemeClr val="lt1"/>
                </a:solidFill>
              </a:rPr>
              <a:t> </a:t>
            </a:r>
            <a:r>
              <a:rPr lang="en-GB" sz="3200" b="1" dirty="0" err="1">
                <a:solidFill>
                  <a:schemeClr val="lt1"/>
                </a:solidFill>
              </a:rPr>
              <a:t>ou</a:t>
            </a:r>
            <a:r>
              <a:rPr lang="en-GB" sz="3200" b="1" dirty="0">
                <a:solidFill>
                  <a:schemeClr val="lt1"/>
                </a:solidFill>
              </a:rPr>
              <a:t> </a:t>
            </a:r>
            <a:r>
              <a:rPr lang="en-GB" sz="3200" b="1" dirty="0" err="1">
                <a:solidFill>
                  <a:schemeClr val="lt1"/>
                </a:solidFill>
              </a:rPr>
              <a:t>elles</a:t>
            </a:r>
            <a:r>
              <a:rPr lang="en-GB" sz="3200" b="1" dirty="0">
                <a:solidFill>
                  <a:schemeClr val="lt1"/>
                </a:solidFill>
              </a:rPr>
              <a:t>?</a:t>
            </a:r>
            <a:endParaRPr sz="3200" b="1" dirty="0">
              <a:solidFill>
                <a:schemeClr val="lt1"/>
              </a:solidFill>
            </a:endParaRPr>
          </a:p>
        </p:txBody>
      </p:sp>
      <p:grpSp>
        <p:nvGrpSpPr>
          <p:cNvPr id="16" name="Group 15"/>
          <p:cNvGrpSpPr/>
          <p:nvPr/>
        </p:nvGrpSpPr>
        <p:grpSpPr>
          <a:xfrm>
            <a:off x="1765582" y="4487305"/>
            <a:ext cx="1463040" cy="1616869"/>
            <a:chOff x="1765582" y="4487305"/>
            <a:chExt cx="1463040" cy="1616869"/>
          </a:xfrm>
        </p:grpSpPr>
        <p:sp>
          <p:nvSpPr>
            <p:cNvPr id="22" name="TextBox 21"/>
            <p:cNvSpPr txBox="1"/>
            <p:nvPr/>
          </p:nvSpPr>
          <p:spPr>
            <a:xfrm>
              <a:off x="1765582" y="5673287"/>
              <a:ext cx="1463040"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elle</a:t>
              </a:r>
              <a:r>
                <a:rPr lang="en-GB" sz="2200" dirty="0">
                  <a:solidFill>
                    <a:schemeClr val="accent1">
                      <a:lumMod val="50000"/>
                    </a:schemeClr>
                  </a:solidFill>
                  <a:latin typeface="Century Gothic" panose="020B0502020202020204" pitchFamily="34" charset="0"/>
                </a:rPr>
                <a:t> (she)</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6264" y="4487305"/>
              <a:ext cx="1181675" cy="1127413"/>
            </a:xfrm>
            <a:prstGeom prst="rect">
              <a:avLst/>
            </a:prstGeom>
          </p:spPr>
        </p:pic>
      </p:grpSp>
      <p:sp>
        <p:nvSpPr>
          <p:cNvPr id="21" name="Google Shape;147;p2"/>
          <p:cNvSpPr/>
          <p:nvPr/>
        </p:nvSpPr>
        <p:spPr>
          <a:xfrm>
            <a:off x="8936966" y="223743"/>
            <a:ext cx="2972954" cy="430887"/>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i="0" u="none" strike="noStrike" cap="none" dirty="0" err="1">
                <a:solidFill>
                  <a:srgbClr val="FFFFFF"/>
                </a:solidFill>
                <a:latin typeface="Century Gothic"/>
                <a:ea typeface="Century Gothic"/>
                <a:cs typeface="Century Gothic"/>
                <a:sym typeface="Century Gothic"/>
              </a:rPr>
              <a:t>écouter</a:t>
            </a:r>
            <a:r>
              <a:rPr lang="en-GB" sz="1800" b="1" dirty="0">
                <a:solidFill>
                  <a:srgbClr val="FFFFFF"/>
                </a:solidFill>
                <a:latin typeface="Century Gothic"/>
                <a:ea typeface="Century Gothic"/>
                <a:cs typeface="Century Gothic"/>
                <a:sym typeface="Century Gothic"/>
              </a:rPr>
              <a:t>, </a:t>
            </a:r>
            <a:r>
              <a:rPr lang="en-GB" sz="1800" b="1" dirty="0" err="1">
                <a:solidFill>
                  <a:srgbClr val="FFFFFF"/>
                </a:solidFill>
                <a:latin typeface="Century Gothic"/>
                <a:ea typeface="Century Gothic"/>
                <a:cs typeface="Century Gothic"/>
                <a:sym typeface="Century Gothic"/>
              </a:rPr>
              <a:t>écrire</a:t>
            </a:r>
            <a:r>
              <a:rPr lang="en-GB" sz="1800" b="1" dirty="0">
                <a:solidFill>
                  <a:srgbClr val="FFFFFF"/>
                </a:solidFill>
                <a:latin typeface="Century Gothic"/>
                <a:ea typeface="Century Gothic"/>
                <a:cs typeface="Century Gothic"/>
                <a:sym typeface="Century Gothic"/>
              </a:rPr>
              <a:t> </a:t>
            </a:r>
            <a:r>
              <a:rPr lang="en-GB" sz="1800" b="1" i="0" u="none" strike="noStrike" cap="none" dirty="0">
                <a:solidFill>
                  <a:srgbClr val="FFFFFF"/>
                </a:solidFill>
                <a:latin typeface="Century Gothic"/>
                <a:ea typeface="Century Gothic"/>
                <a:cs typeface="Century Gothic"/>
                <a:sym typeface="Century Gothic"/>
              </a:rPr>
              <a:t>et </a:t>
            </a:r>
            <a:r>
              <a:rPr lang="en-GB" sz="1800" b="1" i="0" u="none" strike="noStrike" cap="none" dirty="0" err="1">
                <a:solidFill>
                  <a:srgbClr val="FFFFFF"/>
                </a:solidFill>
                <a:latin typeface="Century Gothic"/>
                <a:ea typeface="Century Gothic"/>
                <a:cs typeface="Century Gothic"/>
                <a:sym typeface="Century Gothic"/>
              </a:rPr>
              <a:t>parler</a:t>
            </a:r>
            <a:endParaRPr sz="1800" b="1" i="0" u="none" strike="noStrike" cap="none" dirty="0">
              <a:solidFill>
                <a:srgbClr val="FFFFFF"/>
              </a:solidFill>
              <a:latin typeface="Century Gothic"/>
              <a:ea typeface="Century Gothic"/>
              <a:cs typeface="Century Gothic"/>
              <a:sym typeface="Century Gothic"/>
            </a:endParaRPr>
          </a:p>
        </p:txBody>
      </p:sp>
      <p:sp>
        <p:nvSpPr>
          <p:cNvPr id="23" name="TextBox 22"/>
          <p:cNvSpPr txBox="1"/>
          <p:nvPr/>
        </p:nvSpPr>
        <p:spPr>
          <a:xfrm>
            <a:off x="188942" y="1345474"/>
            <a:ext cx="11538098" cy="492443"/>
          </a:xfrm>
          <a:prstGeom prst="rect">
            <a:avLst/>
          </a:prstGeom>
          <a:noFill/>
        </p:spPr>
        <p:txBody>
          <a:bodyPr wrap="square" rtlCol="0">
            <a:spAutoFit/>
          </a:bodyPr>
          <a:lstStyle/>
          <a:p>
            <a:r>
              <a:rPr lang="en-GB" sz="2600" dirty="0">
                <a:solidFill>
                  <a:schemeClr val="accent1">
                    <a:lumMod val="50000"/>
                  </a:schemeClr>
                </a:solidFill>
                <a:latin typeface="Century Gothic" panose="020B0502020202020204" pitchFamily="34" charset="0"/>
              </a:rPr>
              <a:t>Whose things are these? </a:t>
            </a:r>
            <a:r>
              <a:rPr lang="en-GB" sz="2600" dirty="0" err="1">
                <a:solidFill>
                  <a:schemeClr val="accent1">
                    <a:lumMod val="50000"/>
                  </a:schemeClr>
                </a:solidFill>
                <a:latin typeface="Century Gothic" panose="020B0502020202020204" pitchFamily="34" charset="0"/>
              </a:rPr>
              <a:t>Écoute</a:t>
            </a:r>
            <a:r>
              <a:rPr lang="en-GB" sz="2600" dirty="0">
                <a:solidFill>
                  <a:schemeClr val="accent1">
                    <a:lumMod val="50000"/>
                  </a:schemeClr>
                </a:solidFill>
                <a:latin typeface="Century Gothic" panose="020B0502020202020204" pitchFamily="34" charset="0"/>
              </a:rPr>
              <a:t>, </a:t>
            </a:r>
            <a:r>
              <a:rPr lang="en-GB" sz="2600" dirty="0" err="1">
                <a:solidFill>
                  <a:schemeClr val="accent1">
                    <a:lumMod val="50000"/>
                  </a:schemeClr>
                </a:solidFill>
                <a:latin typeface="Century Gothic" panose="020B0502020202020204" pitchFamily="34" charset="0"/>
              </a:rPr>
              <a:t>écris</a:t>
            </a:r>
            <a:r>
              <a:rPr lang="en-GB" sz="2600" dirty="0">
                <a:solidFill>
                  <a:schemeClr val="accent1">
                    <a:lumMod val="50000"/>
                  </a:schemeClr>
                </a:solidFill>
                <a:latin typeface="Century Gothic" panose="020B0502020202020204" pitchFamily="34" charset="0"/>
              </a:rPr>
              <a:t> et </a:t>
            </a:r>
            <a:r>
              <a:rPr lang="en-GB" sz="2600" dirty="0" err="1">
                <a:solidFill>
                  <a:schemeClr val="accent1">
                    <a:lumMod val="50000"/>
                  </a:schemeClr>
                </a:solidFill>
                <a:latin typeface="Century Gothic" panose="020B0502020202020204" pitchFamily="34" charset="0"/>
              </a:rPr>
              <a:t>parle</a:t>
            </a:r>
            <a:r>
              <a:rPr lang="en-GB" sz="2600" dirty="0">
                <a:solidFill>
                  <a:schemeClr val="accent1">
                    <a:lumMod val="50000"/>
                  </a:schemeClr>
                </a:solidFill>
                <a:latin typeface="Century Gothic" panose="020B0502020202020204" pitchFamily="34" charset="0"/>
              </a:rPr>
              <a:t>! </a:t>
            </a:r>
          </a:p>
        </p:txBody>
      </p:sp>
      <p:sp>
        <p:nvSpPr>
          <p:cNvPr id="24" name="TextBox 23">
            <a:hlinkClick r:id="" action="ppaction://noaction">
              <a:snd r:embed="rId5" name="2.1.3 Lesson Qs - 7. ordinateur.wav"/>
            </a:hlinkClick>
          </p:cNvPr>
          <p:cNvSpPr txBox="1"/>
          <p:nvPr/>
        </p:nvSpPr>
        <p:spPr>
          <a:xfrm>
            <a:off x="7494536" y="223743"/>
            <a:ext cx="561703" cy="430887"/>
          </a:xfrm>
          <a:prstGeom prst="rect">
            <a:avLst/>
          </a:prstGeom>
          <a:solidFill>
            <a:srgbClr val="EE6000"/>
          </a:solidFill>
          <a:ln>
            <a:solidFill>
              <a:schemeClr val="accent1">
                <a:lumMod val="50000"/>
              </a:schemeClr>
            </a:solidFill>
          </a:ln>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Q</a:t>
            </a:r>
          </a:p>
        </p:txBody>
      </p:sp>
      <p:sp>
        <p:nvSpPr>
          <p:cNvPr id="25" name="TextBox 24">
            <a:hlinkClick r:id="" action="ppaction://noaction">
              <a:snd r:embed="rId6" name="2.1.3 Lesson As - 7. ordinateur.wav"/>
            </a:hlinkClick>
          </p:cNvPr>
          <p:cNvSpPr txBox="1"/>
          <p:nvPr/>
        </p:nvSpPr>
        <p:spPr>
          <a:xfrm>
            <a:off x="8221941" y="223743"/>
            <a:ext cx="561703" cy="430887"/>
          </a:xfrm>
          <a:prstGeom prst="rect">
            <a:avLst/>
          </a:prstGeom>
          <a:solidFill>
            <a:srgbClr val="EE6000"/>
          </a:solidFill>
          <a:ln>
            <a:solidFill>
              <a:schemeClr val="accent1">
                <a:lumMod val="50000"/>
              </a:schemeClr>
            </a:solidFill>
          </a:ln>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A</a:t>
            </a:r>
          </a:p>
        </p:txBody>
      </p:sp>
      <p:sp>
        <p:nvSpPr>
          <p:cNvPr id="27" name="TextBox 26"/>
          <p:cNvSpPr txBox="1"/>
          <p:nvPr/>
        </p:nvSpPr>
        <p:spPr>
          <a:xfrm>
            <a:off x="4641011" y="2743200"/>
            <a:ext cx="3134376" cy="769441"/>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Elles</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ont</a:t>
            </a:r>
            <a:r>
              <a:rPr lang="en-GB" sz="2200" b="1" dirty="0">
                <a:solidFill>
                  <a:schemeClr val="accent1">
                    <a:lumMod val="50000"/>
                  </a:schemeClr>
                </a:solidFill>
                <a:latin typeface="Century Gothic" panose="020B0502020202020204" pitchFamily="34" charset="0"/>
              </a:rPr>
              <a:t> </a:t>
            </a:r>
          </a:p>
          <a:p>
            <a:pPr algn="ctr"/>
            <a:r>
              <a:rPr lang="en-GB" sz="2200" dirty="0">
                <a:solidFill>
                  <a:schemeClr val="accent1">
                    <a:lumMod val="50000"/>
                  </a:schemeClr>
                </a:solidFill>
                <a:latin typeface="Century Gothic" panose="020B0502020202020204" pitchFamily="34" charset="0"/>
              </a:rPr>
              <a:t>un </a:t>
            </a:r>
            <a:r>
              <a:rPr lang="en-GB" sz="2200" dirty="0" err="1">
                <a:solidFill>
                  <a:schemeClr val="accent1">
                    <a:lumMod val="50000"/>
                  </a:schemeClr>
                </a:solidFill>
                <a:latin typeface="Century Gothic" panose="020B0502020202020204" pitchFamily="34" charset="0"/>
              </a:rPr>
              <a:t>ordinateur</a:t>
            </a:r>
            <a:r>
              <a:rPr lang="en-GB" sz="2200" dirty="0">
                <a:solidFill>
                  <a:schemeClr val="accent1">
                    <a:lumMod val="50000"/>
                  </a:schemeClr>
                </a:solidFill>
                <a:latin typeface="Century Gothic" panose="020B0502020202020204" pitchFamily="34" charset="0"/>
              </a:rPr>
              <a:t>.</a:t>
            </a:r>
          </a:p>
        </p:txBody>
      </p:sp>
      <p:pic>
        <p:nvPicPr>
          <p:cNvPr id="2" name="Picture 1"/>
          <p:cNvPicPr>
            <a:picLocks noChangeAspect="1"/>
          </p:cNvPicPr>
          <p:nvPr/>
        </p:nvPicPr>
        <p:blipFill>
          <a:blip r:embed="rId7"/>
          <a:stretch>
            <a:fillRect/>
          </a:stretch>
        </p:blipFill>
        <p:spPr>
          <a:xfrm>
            <a:off x="4643437" y="2471737"/>
            <a:ext cx="2905125" cy="1914525"/>
          </a:xfrm>
          <a:prstGeom prst="rect">
            <a:avLst/>
          </a:prstGeom>
        </p:spPr>
      </p:pic>
      <p:grpSp>
        <p:nvGrpSpPr>
          <p:cNvPr id="12" name="Group 11"/>
          <p:cNvGrpSpPr/>
          <p:nvPr/>
        </p:nvGrpSpPr>
        <p:grpSpPr>
          <a:xfrm>
            <a:off x="8667528" y="4487305"/>
            <a:ext cx="2114803" cy="1616869"/>
            <a:chOff x="8667528" y="4487305"/>
            <a:chExt cx="2114803" cy="1616869"/>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6229" y="4487305"/>
              <a:ext cx="1226102" cy="1127413"/>
            </a:xfrm>
            <a:prstGeom prst="rect">
              <a:avLst/>
            </a:prstGeom>
          </p:spPr>
        </p:pic>
        <p:sp>
          <p:nvSpPr>
            <p:cNvPr id="19" name="TextBox 18"/>
            <p:cNvSpPr txBox="1"/>
            <p:nvPr/>
          </p:nvSpPr>
          <p:spPr>
            <a:xfrm>
              <a:off x="8667528" y="5673287"/>
              <a:ext cx="1724942"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elles</a:t>
              </a:r>
              <a:r>
                <a:rPr lang="en-GB" sz="2200" dirty="0">
                  <a:solidFill>
                    <a:schemeClr val="accent1">
                      <a:lumMod val="50000"/>
                    </a:schemeClr>
                  </a:solidFill>
                  <a:latin typeface="Century Gothic" panose="020B0502020202020204" pitchFamily="34" charset="0"/>
                </a:rPr>
                <a:t> (they)</a:t>
              </a:r>
            </a:p>
          </p:txBody>
        </p:sp>
      </p:grpSp>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40891" y="4748876"/>
            <a:ext cx="1126382" cy="786590"/>
          </a:xfrm>
          <a:prstGeom prst="rect">
            <a:avLst/>
          </a:prstGeom>
        </p:spPr>
      </p:pic>
    </p:spTree>
    <p:extLst>
      <p:ext uri="{BB962C8B-B14F-4D97-AF65-F5344CB8AC3E}">
        <p14:creationId xmlns:p14="http://schemas.microsoft.com/office/powerpoint/2010/main" val="299352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0 L 0.28385 0.22894 " pathEditMode="relative" rAng="0" ptsTypes="AA">
                                      <p:cBhvr>
                                        <p:cTn id="6" dur="2000" fill="hold"/>
                                        <p:tgtEl>
                                          <p:spTgt spid="2"/>
                                        </p:tgtEl>
                                        <p:attrNameLst>
                                          <p:attrName>ppt_x</p:attrName>
                                          <p:attrName>ppt_y</p:attrName>
                                        </p:attrNameLst>
                                      </p:cBhvr>
                                      <p:rCtr x="14193" y="114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pic>
        <p:nvPicPr>
          <p:cNvPr id="3" name="Google Shape;145;p2"/>
          <p:cNvPicPr preferRelativeResize="0"/>
          <p:nvPr/>
        </p:nvPicPr>
        <p:blipFill rotWithShape="1">
          <a:blip r:embed="rId3">
            <a:alphaModFix/>
          </a:blip>
          <a:srcRect/>
          <a:stretch/>
        </p:blipFill>
        <p:spPr>
          <a:xfrm>
            <a:off x="-1" y="212197"/>
            <a:ext cx="7071361" cy="867128"/>
          </a:xfrm>
          <a:prstGeom prst="rect">
            <a:avLst/>
          </a:prstGeom>
          <a:noFill/>
          <a:ln>
            <a:noFill/>
          </a:ln>
        </p:spPr>
      </p:pic>
      <p:sp>
        <p:nvSpPr>
          <p:cNvPr id="4" name="Google Shape;146;p2"/>
          <p:cNvSpPr txBox="1">
            <a:spLocks/>
          </p:cNvSpPr>
          <p:nvPr/>
        </p:nvSpPr>
        <p:spPr>
          <a:xfrm>
            <a:off x="188942" y="220238"/>
            <a:ext cx="5907058" cy="707849"/>
          </a:xfrm>
          <a:prstGeom prst="rect">
            <a:avLst/>
          </a:prstGeom>
          <a:noFill/>
          <a:ln>
            <a:noFill/>
          </a:ln>
        </p:spPr>
        <p:txBody>
          <a:bodyPr spcFirstLastPara="1" wrap="square" lIns="91425" tIns="45700" rIns="91425" bIns="45700" anchor="ctr" anchorCtr="0">
            <a:normAutofit fontScale="77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3600"/>
            </a:pPr>
            <a:r>
              <a:rPr lang="en-GB" sz="3600" b="1" dirty="0">
                <a:solidFill>
                  <a:schemeClr val="lt1"/>
                </a:solidFill>
              </a:rPr>
              <a:t>Une situation </a:t>
            </a:r>
            <a:r>
              <a:rPr lang="en-GB" sz="3600" b="1" dirty="0" err="1">
                <a:solidFill>
                  <a:schemeClr val="lt1"/>
                </a:solidFill>
              </a:rPr>
              <a:t>d'urgence</a:t>
            </a:r>
            <a:r>
              <a:rPr lang="en-GB" sz="3600" b="1" dirty="0">
                <a:solidFill>
                  <a:schemeClr val="lt1"/>
                </a:solidFill>
              </a:rPr>
              <a:t> à </a:t>
            </a:r>
            <a:r>
              <a:rPr lang="en-GB" sz="3600" b="1" dirty="0" err="1">
                <a:solidFill>
                  <a:schemeClr val="lt1"/>
                </a:solidFill>
              </a:rPr>
              <a:t>l'école</a:t>
            </a:r>
            <a:endParaRPr lang="en-GB" sz="3600" b="1" dirty="0">
              <a:solidFill>
                <a:schemeClr val="lt1"/>
              </a:solidFill>
            </a:endParaRPr>
          </a:p>
        </p:txBody>
      </p:sp>
      <p:sp>
        <p:nvSpPr>
          <p:cNvPr id="5" name="Google Shape;147;p2"/>
          <p:cNvSpPr/>
          <p:nvPr/>
        </p:nvSpPr>
        <p:spPr>
          <a:xfrm>
            <a:off x="9127671" y="165203"/>
            <a:ext cx="2782250" cy="419602"/>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a:solidFill>
                  <a:srgbClr val="FFFFFF"/>
                </a:solidFill>
                <a:latin typeface="Century Gothic"/>
                <a:ea typeface="Century Gothic"/>
                <a:cs typeface="Century Gothic"/>
                <a:sym typeface="Century Gothic"/>
              </a:rPr>
              <a:t>lire, </a:t>
            </a:r>
            <a:r>
              <a:rPr lang="en-GB" sz="1800" b="1" dirty="0" err="1">
                <a:solidFill>
                  <a:srgbClr val="FFFFFF"/>
                </a:solidFill>
                <a:latin typeface="Century Gothic"/>
                <a:ea typeface="Century Gothic"/>
                <a:cs typeface="Century Gothic"/>
                <a:sym typeface="Century Gothic"/>
              </a:rPr>
              <a:t>écouter</a:t>
            </a:r>
            <a:r>
              <a:rPr lang="en-GB" sz="1800" b="1" dirty="0">
                <a:solidFill>
                  <a:srgbClr val="FFFFFF"/>
                </a:solidFill>
                <a:latin typeface="Century Gothic"/>
                <a:ea typeface="Century Gothic"/>
                <a:cs typeface="Century Gothic"/>
                <a:sym typeface="Century Gothic"/>
              </a:rPr>
              <a:t> et </a:t>
            </a:r>
            <a:r>
              <a:rPr lang="en-GB" sz="1800" b="1" dirty="0" err="1">
                <a:solidFill>
                  <a:srgbClr val="FFFFFF"/>
                </a:solidFill>
                <a:latin typeface="Century Gothic"/>
                <a:ea typeface="Century Gothic"/>
                <a:cs typeface="Century Gothic"/>
                <a:sym typeface="Century Gothic"/>
              </a:rPr>
              <a:t>parler</a:t>
            </a:r>
            <a:r>
              <a:rPr lang="en-GB" sz="1800" b="1" dirty="0">
                <a:solidFill>
                  <a:srgbClr val="FFFFFF"/>
                </a:solidFill>
                <a:latin typeface="Century Gothic"/>
                <a:ea typeface="Century Gothic"/>
                <a:cs typeface="Century Gothic"/>
                <a:sym typeface="Century Gothic"/>
              </a:rPr>
              <a:t> </a:t>
            </a:r>
            <a:endParaRPr sz="1800" b="1" i="0" u="none" strike="noStrike" cap="none" dirty="0">
              <a:solidFill>
                <a:srgbClr val="FFFFFF"/>
              </a:solidFill>
              <a:latin typeface="Century Gothic"/>
              <a:ea typeface="Century Gothic"/>
              <a:cs typeface="Century Gothic"/>
              <a:sym typeface="Century Gothic"/>
            </a:endParaRPr>
          </a:p>
        </p:txBody>
      </p:sp>
      <p:pic>
        <p:nvPicPr>
          <p:cNvPr id="6" name="Picture 5"/>
          <p:cNvPicPr>
            <a:picLocks noChangeAspect="1"/>
          </p:cNvPicPr>
          <p:nvPr/>
        </p:nvPicPr>
        <p:blipFill>
          <a:blip r:embed="rId4"/>
          <a:stretch>
            <a:fillRect/>
          </a:stretch>
        </p:blipFill>
        <p:spPr>
          <a:xfrm>
            <a:off x="432483" y="1734363"/>
            <a:ext cx="11477438" cy="4545196"/>
          </a:xfrm>
          <a:prstGeom prst="rect">
            <a:avLst/>
          </a:prstGeom>
        </p:spPr>
      </p:pic>
      <p:sp>
        <p:nvSpPr>
          <p:cNvPr id="7" name="TextBox 6"/>
          <p:cNvSpPr txBox="1"/>
          <p:nvPr/>
        </p:nvSpPr>
        <p:spPr>
          <a:xfrm>
            <a:off x="600075" y="2028825"/>
            <a:ext cx="5086350" cy="400110"/>
          </a:xfrm>
          <a:prstGeom prst="rect">
            <a:avLst/>
          </a:prstGeom>
          <a:noFill/>
        </p:spPr>
        <p:txBody>
          <a:bodyPr wrap="square" rtlCol="0">
            <a:spAutoFit/>
          </a:bodyPr>
          <a:lstStyle/>
          <a:p>
            <a:endParaRPr lang="en-GB" sz="2000" dirty="0">
              <a:latin typeface="Century Gothic" panose="020B0502020202020204" pitchFamily="34" charset="0"/>
            </a:endParaRPr>
          </a:p>
        </p:txBody>
      </p:sp>
      <p:sp>
        <p:nvSpPr>
          <p:cNvPr id="8" name="TextBox 7"/>
          <p:cNvSpPr txBox="1"/>
          <p:nvPr/>
        </p:nvSpPr>
        <p:spPr>
          <a:xfrm>
            <a:off x="601651" y="2198101"/>
            <a:ext cx="5253942" cy="3477875"/>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Les </a:t>
            </a:r>
            <a:r>
              <a:rPr lang="en-GB" sz="2200" dirty="0" err="1">
                <a:solidFill>
                  <a:schemeClr val="accent1">
                    <a:lumMod val="50000"/>
                  </a:schemeClr>
                </a:solidFill>
                <a:latin typeface="Century Gothic" panose="020B0502020202020204" pitchFamily="34" charset="0"/>
              </a:rPr>
              <a:t>professeurs</a:t>
            </a:r>
            <a:r>
              <a:rPr lang="en-GB" sz="2200" dirty="0">
                <a:solidFill>
                  <a:schemeClr val="accent1">
                    <a:lumMod val="50000"/>
                  </a:schemeClr>
                </a:solidFill>
                <a:latin typeface="Century Gothic" panose="020B0502020202020204" pitchFamily="34" charset="0"/>
              </a:rPr>
              <a:t> de 6ème </a:t>
            </a:r>
            <a:r>
              <a:rPr lang="en-GB" sz="2200" dirty="0" err="1">
                <a:solidFill>
                  <a:schemeClr val="accent1">
                    <a:lumMod val="50000"/>
                  </a:schemeClr>
                </a:solidFill>
                <a:latin typeface="Century Gothic" panose="020B0502020202020204" pitchFamily="34" charset="0"/>
              </a:rPr>
              <a:t>organisent</a:t>
            </a:r>
            <a:r>
              <a:rPr lang="en-GB" sz="2200" dirty="0">
                <a:solidFill>
                  <a:schemeClr val="accent1">
                    <a:lumMod val="50000"/>
                  </a:schemeClr>
                </a:solidFill>
                <a:latin typeface="Century Gothic" panose="020B0502020202020204" pitchFamily="34" charset="0"/>
              </a:rPr>
              <a:t> un concert pour les enfants. Le concert </a:t>
            </a:r>
            <a:r>
              <a:rPr lang="en-GB" sz="2200" dirty="0" err="1">
                <a:solidFill>
                  <a:schemeClr val="accent1">
                    <a:lumMod val="50000"/>
                  </a:schemeClr>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grand et important et les enfants </a:t>
            </a:r>
            <a:r>
              <a:rPr lang="en-GB" sz="2200" dirty="0" err="1">
                <a:solidFill>
                  <a:schemeClr val="accent1">
                    <a:lumMod val="50000"/>
                  </a:schemeClr>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enthousiastes</a:t>
            </a:r>
            <a:r>
              <a:rPr lang="en-GB" sz="2200" dirty="0">
                <a:solidFill>
                  <a:schemeClr val="accent1">
                    <a:lumMod val="50000"/>
                  </a:schemeClr>
                </a:solidFill>
                <a:latin typeface="Century Gothic" panose="020B0502020202020204" pitchFamily="34" charset="0"/>
              </a:rPr>
              <a:t>.</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Les chanteurs </a:t>
            </a:r>
            <a:r>
              <a:rPr lang="en-GB" sz="2200" dirty="0" err="1">
                <a:solidFill>
                  <a:schemeClr val="accent1">
                    <a:lumMod val="50000"/>
                  </a:schemeClr>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drôles</a:t>
            </a:r>
            <a:r>
              <a:rPr lang="en-GB" sz="2200" dirty="0">
                <a:solidFill>
                  <a:schemeClr val="accent1">
                    <a:lumMod val="50000"/>
                  </a:schemeClr>
                </a:solidFill>
                <a:latin typeface="Century Gothic" panose="020B0502020202020204" pitchFamily="34" charset="0"/>
              </a:rPr>
              <a:t> et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amusants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Ils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chantent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anglais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Mais</a:t>
            </a:r>
            <a:r>
              <a:rPr lang="en-GB" sz="2200" dirty="0">
                <a:solidFill>
                  <a:schemeClr val="accent1">
                    <a:lumMod val="50000"/>
                  </a:schemeClr>
                </a:solidFill>
                <a:latin typeface="Century Gothic" panose="020B0502020202020204" pitchFamily="34" charset="0"/>
              </a:rPr>
              <a:t> les </a:t>
            </a:r>
            <a:r>
              <a:rPr lang="en-GB" sz="2200" dirty="0" err="1">
                <a:solidFill>
                  <a:schemeClr val="accent1">
                    <a:lumMod val="50000"/>
                  </a:schemeClr>
                </a:solidFill>
                <a:latin typeface="Century Gothic" panose="020B0502020202020204" pitchFamily="34" charset="0"/>
              </a:rPr>
              <a:t>professeurs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ont</a:t>
            </a:r>
            <a:r>
              <a:rPr lang="en-GB" sz="2200" dirty="0">
                <a:solidFill>
                  <a:schemeClr val="accent1">
                    <a:lumMod val="50000"/>
                  </a:schemeClr>
                </a:solidFill>
                <a:latin typeface="Century Gothic" panose="020B0502020202020204" pitchFamily="34" charset="0"/>
              </a:rPr>
              <a:t> un </a:t>
            </a:r>
            <a:r>
              <a:rPr lang="en-GB" sz="2200" dirty="0" err="1">
                <a:solidFill>
                  <a:schemeClr val="accent1">
                    <a:lumMod val="50000"/>
                  </a:schemeClr>
                </a:solidFill>
                <a:latin typeface="Century Gothic" panose="020B0502020202020204" pitchFamily="34" charset="0"/>
              </a:rPr>
              <a:t>problème</a:t>
            </a:r>
            <a:r>
              <a:rPr lang="en-GB" sz="2200" dirty="0">
                <a:solidFill>
                  <a:schemeClr val="accent1">
                    <a:lumMod val="50000"/>
                  </a:schemeClr>
                </a:solidFill>
                <a:latin typeface="Century Gothic" panose="020B0502020202020204" pitchFamily="34" charset="0"/>
              </a:rPr>
              <a:t>. Les </a:t>
            </a:r>
            <a:r>
              <a:rPr lang="en-GB" sz="2200" dirty="0" err="1">
                <a:solidFill>
                  <a:schemeClr val="accent1">
                    <a:lumMod val="50000"/>
                  </a:schemeClr>
                </a:solidFill>
                <a:latin typeface="Century Gothic" panose="020B0502020202020204" pitchFamily="34" charset="0"/>
              </a:rPr>
              <a:t>chanteurs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malades</a:t>
            </a:r>
            <a:r>
              <a:rPr lang="en-GB" sz="2200" dirty="0">
                <a:solidFill>
                  <a:schemeClr val="accent1">
                    <a:lumMod val="50000"/>
                  </a:schemeClr>
                </a:solidFill>
                <a:latin typeface="Century Gothic" panose="020B0502020202020204" pitchFamily="34" charset="0"/>
              </a:rPr>
              <a:t>! La situation </a:t>
            </a:r>
            <a:r>
              <a:rPr lang="en-GB" sz="2200" dirty="0" err="1">
                <a:solidFill>
                  <a:schemeClr val="accent1">
                    <a:lumMod val="50000"/>
                  </a:schemeClr>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difficile.</a:t>
            </a:r>
          </a:p>
        </p:txBody>
      </p:sp>
      <p:sp>
        <p:nvSpPr>
          <p:cNvPr id="9" name="TextBox 8"/>
          <p:cNvSpPr txBox="1"/>
          <p:nvPr/>
        </p:nvSpPr>
        <p:spPr>
          <a:xfrm>
            <a:off x="6457245" y="2198101"/>
            <a:ext cx="5219021" cy="3816429"/>
          </a:xfrm>
          <a:prstGeom prst="rect">
            <a:avLst/>
          </a:prstGeom>
          <a:noFill/>
        </p:spPr>
        <p:txBody>
          <a:bodyPr wrap="square" rtlCol="0">
            <a:spAutoFit/>
          </a:bodyPr>
          <a:lstStyle/>
          <a:p>
            <a:r>
              <a:rPr lang="fr-FR" sz="2200" dirty="0">
                <a:solidFill>
                  <a:schemeClr val="accent1">
                    <a:lumMod val="50000"/>
                  </a:schemeClr>
                </a:solidFill>
                <a:latin typeface="Century Gothic" panose="020B0502020202020204" pitchFamily="34" charset="0"/>
              </a:rPr>
              <a:t>Les professeurs ont une idée. Ils sont drôles et amusants, et ils parlent très bien anglais aussi …</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Les </a:t>
            </a:r>
            <a:r>
              <a:rPr lang="en-GB" sz="2200" dirty="0" err="1">
                <a:solidFill>
                  <a:schemeClr val="accent1">
                    <a:lumMod val="50000"/>
                  </a:schemeClr>
                </a:solidFill>
                <a:latin typeface="Century Gothic" panose="020B0502020202020204" pitchFamily="34" charset="0"/>
              </a:rPr>
              <a:t>professeurs</a:t>
            </a:r>
            <a:r>
              <a:rPr lang="en-GB" sz="2200" dirty="0">
                <a:solidFill>
                  <a:schemeClr val="accent1">
                    <a:lumMod val="50000"/>
                  </a:schemeClr>
                </a:solidFill>
                <a:latin typeface="Century Gothic" panose="020B0502020202020204" pitchFamily="34" charset="0"/>
              </a:rPr>
              <a:t> portent des </a:t>
            </a:r>
            <a:r>
              <a:rPr lang="en-GB" sz="2200" dirty="0" err="1">
                <a:solidFill>
                  <a:schemeClr val="accent1">
                    <a:lumMod val="50000"/>
                  </a:schemeClr>
                </a:solidFill>
                <a:latin typeface="Century Gothic" panose="020B0502020202020204" pitchFamily="34" charset="0"/>
              </a:rPr>
              <a:t>uniformes</a:t>
            </a:r>
            <a:r>
              <a:rPr lang="en-GB" sz="2200" dirty="0">
                <a:solidFill>
                  <a:schemeClr val="accent1">
                    <a:lumMod val="50000"/>
                  </a:schemeClr>
                </a:solidFill>
                <a:latin typeface="Century Gothic" panose="020B0502020202020204" pitchFamily="34" charset="0"/>
              </a:rPr>
              <a:t> violets et </a:t>
            </a:r>
            <a:r>
              <a:rPr lang="en-GB" sz="2200" dirty="0" err="1">
                <a:solidFill>
                  <a:schemeClr val="accent1">
                    <a:lumMod val="50000"/>
                  </a:schemeClr>
                </a:solidFill>
                <a:latin typeface="Century Gothic" panose="020B0502020202020204" pitchFamily="34" charset="0"/>
              </a:rPr>
              <a:t>ils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chantent</a:t>
            </a:r>
            <a:r>
              <a:rPr lang="en-GB" sz="2200" dirty="0">
                <a:solidFill>
                  <a:schemeClr val="accent1">
                    <a:lumMod val="50000"/>
                  </a:schemeClr>
                </a:solidFill>
                <a:latin typeface="Century Gothic" panose="020B0502020202020204" pitchFamily="34" charset="0"/>
              </a:rPr>
              <a:t> au concert. </a:t>
            </a:r>
            <a:r>
              <a:rPr lang="en-GB" sz="2200" dirty="0" err="1">
                <a:solidFill>
                  <a:schemeClr val="accent1">
                    <a:lumMod val="50000"/>
                  </a:schemeClr>
                </a:solidFill>
                <a:latin typeface="Century Gothic" panose="020B0502020202020204" pitchFamily="34" charset="0"/>
              </a:rPr>
              <a:t>Ils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des </a:t>
            </a:r>
            <a:r>
              <a:rPr lang="en-GB" sz="2200" dirty="0" err="1">
                <a:solidFill>
                  <a:schemeClr val="accent1">
                    <a:lumMod val="50000"/>
                  </a:schemeClr>
                </a:solidFill>
                <a:latin typeface="Century Gothic" panose="020B0502020202020204" pitchFamily="34" charset="0"/>
              </a:rPr>
              <a:t>acteurs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fantastiques</a:t>
            </a:r>
            <a:r>
              <a:rPr lang="en-GB" sz="2200" dirty="0">
                <a:solidFill>
                  <a:schemeClr val="accent1">
                    <a:lumMod val="50000"/>
                  </a:schemeClr>
                </a:solidFill>
                <a:latin typeface="Century Gothic" panose="020B0502020202020204" pitchFamily="34" charset="0"/>
              </a:rPr>
              <a:t>!</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Les enfants </a:t>
            </a:r>
            <a:r>
              <a:rPr lang="en-GB" sz="2200" dirty="0" err="1">
                <a:solidFill>
                  <a:schemeClr val="accent1">
                    <a:lumMod val="50000"/>
                  </a:schemeClr>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contents. La solution </a:t>
            </a:r>
            <a:r>
              <a:rPr lang="en-GB" sz="2200" dirty="0" err="1">
                <a:solidFill>
                  <a:schemeClr val="accent1">
                    <a:lumMod val="50000"/>
                  </a:schemeClr>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super!</a:t>
            </a:r>
          </a:p>
          <a:p>
            <a:r>
              <a:rPr lang="en-GB" sz="2200" dirty="0">
                <a:solidFill>
                  <a:schemeClr val="accent1">
                    <a:lumMod val="50000"/>
                  </a:schemeClr>
                </a:solidFill>
                <a:latin typeface="Century Gothic" panose="020B0502020202020204" pitchFamily="34" charset="0"/>
              </a:rPr>
              <a:t> </a:t>
            </a:r>
          </a:p>
        </p:txBody>
      </p:sp>
      <p:sp>
        <p:nvSpPr>
          <p:cNvPr id="10" name="Action Button: Sound 9">
            <a:hlinkClick r:id="" action="ppaction://noaction" highlightClick="1">
              <a:snd r:embed="rId5" name="story.wav"/>
            </a:hlinkClick>
          </p:cNvPr>
          <p:cNvSpPr/>
          <p:nvPr/>
        </p:nvSpPr>
        <p:spPr>
          <a:xfrm>
            <a:off x="8525144" y="168153"/>
            <a:ext cx="455570" cy="416652"/>
          </a:xfrm>
          <a:prstGeom prst="actionButtonSound">
            <a:avLst/>
          </a:prstGeom>
          <a:solidFill>
            <a:srgbClr val="DAA52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442912" y="1271370"/>
            <a:ext cx="10487025" cy="430887"/>
          </a:xfrm>
          <a:prstGeom prst="rect">
            <a:avLst/>
          </a:prstGeom>
          <a:noFill/>
        </p:spPr>
        <p:txBody>
          <a:bodyPr wrap="square" rtlCol="0">
            <a:spAutoFit/>
          </a:bodyPr>
          <a:lstStyle/>
          <a:p>
            <a:r>
              <a:rPr lang="en-GB" sz="2200" dirty="0" err="1">
                <a:solidFill>
                  <a:schemeClr val="accent1">
                    <a:lumMod val="50000"/>
                  </a:schemeClr>
                </a:solidFill>
                <a:latin typeface="Century Gothic" panose="020B0502020202020204" pitchFamily="34" charset="0"/>
              </a:rPr>
              <a:t>Écoute</a:t>
            </a:r>
            <a:r>
              <a:rPr lang="en-GB" sz="2200" dirty="0">
                <a:solidFill>
                  <a:schemeClr val="accent1">
                    <a:lumMod val="50000"/>
                  </a:schemeClr>
                </a:solidFill>
                <a:latin typeface="Century Gothic" panose="020B0502020202020204" pitchFamily="34" charset="0"/>
              </a:rPr>
              <a:t> et </a:t>
            </a:r>
            <a:r>
              <a:rPr lang="en-GB" sz="2200" dirty="0" err="1">
                <a:solidFill>
                  <a:schemeClr val="accent1">
                    <a:lumMod val="50000"/>
                  </a:schemeClr>
                </a:solidFill>
                <a:latin typeface="Century Gothic" panose="020B0502020202020204" pitchFamily="34" charset="0"/>
              </a:rPr>
              <a:t>lis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l’histoire</a:t>
            </a:r>
            <a:r>
              <a:rPr lang="en-GB" sz="2200" dirty="0">
                <a:solidFill>
                  <a:schemeClr val="accent1">
                    <a:lumMod val="50000"/>
                  </a:schemeClr>
                </a:solidFill>
                <a:latin typeface="Century Gothic" panose="020B0502020202020204" pitchFamily="34" charset="0"/>
              </a:rPr>
              <a:t>.</a:t>
            </a:r>
          </a:p>
        </p:txBody>
      </p:sp>
    </p:spTree>
    <p:extLst>
      <p:ext uri="{BB962C8B-B14F-4D97-AF65-F5344CB8AC3E}">
        <p14:creationId xmlns:p14="http://schemas.microsoft.com/office/powerpoint/2010/main" val="16586766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sp>
        <p:nvSpPr>
          <p:cNvPr id="5" name="Google Shape;147;p2"/>
          <p:cNvSpPr/>
          <p:nvPr/>
        </p:nvSpPr>
        <p:spPr>
          <a:xfrm>
            <a:off x="10929937" y="249869"/>
            <a:ext cx="979984" cy="419602"/>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a:solidFill>
                  <a:srgbClr val="FFFFFF"/>
                </a:solidFill>
                <a:latin typeface="Century Gothic"/>
                <a:ea typeface="Century Gothic"/>
                <a:cs typeface="Century Gothic"/>
                <a:sym typeface="Century Gothic"/>
              </a:rPr>
              <a:t>lire </a:t>
            </a:r>
            <a:endParaRPr sz="1800" b="1" i="0" u="none" strike="noStrike" cap="none" dirty="0">
              <a:solidFill>
                <a:srgbClr val="FFFFFF"/>
              </a:solidFill>
              <a:latin typeface="Century Gothic"/>
              <a:ea typeface="Century Gothic"/>
              <a:cs typeface="Century Gothic"/>
              <a:sym typeface="Century Gothic"/>
            </a:endParaRPr>
          </a:p>
        </p:txBody>
      </p:sp>
      <p:pic>
        <p:nvPicPr>
          <p:cNvPr id="6" name="Picture 5"/>
          <p:cNvPicPr>
            <a:picLocks noChangeAspect="1"/>
          </p:cNvPicPr>
          <p:nvPr/>
        </p:nvPicPr>
        <p:blipFill>
          <a:blip r:embed="rId3"/>
          <a:stretch>
            <a:fillRect/>
          </a:stretch>
        </p:blipFill>
        <p:spPr>
          <a:xfrm>
            <a:off x="432483" y="1734363"/>
            <a:ext cx="11477438" cy="4545196"/>
          </a:xfrm>
          <a:prstGeom prst="rect">
            <a:avLst/>
          </a:prstGeom>
        </p:spPr>
      </p:pic>
      <p:sp>
        <p:nvSpPr>
          <p:cNvPr id="7" name="TextBox 6"/>
          <p:cNvSpPr txBox="1"/>
          <p:nvPr/>
        </p:nvSpPr>
        <p:spPr>
          <a:xfrm>
            <a:off x="600075" y="2028825"/>
            <a:ext cx="5086350" cy="400110"/>
          </a:xfrm>
          <a:prstGeom prst="rect">
            <a:avLst/>
          </a:prstGeom>
          <a:noFill/>
        </p:spPr>
        <p:txBody>
          <a:bodyPr wrap="square" rtlCol="0">
            <a:spAutoFit/>
          </a:bodyPr>
          <a:lstStyle/>
          <a:p>
            <a:endParaRPr lang="en-GB" sz="2000" dirty="0">
              <a:latin typeface="Century Gothic" panose="020B0502020202020204" pitchFamily="34" charset="0"/>
            </a:endParaRPr>
          </a:p>
        </p:txBody>
      </p:sp>
      <p:sp>
        <p:nvSpPr>
          <p:cNvPr id="8" name="TextBox 7"/>
          <p:cNvSpPr txBox="1"/>
          <p:nvPr/>
        </p:nvSpPr>
        <p:spPr>
          <a:xfrm>
            <a:off x="601651" y="2198101"/>
            <a:ext cx="5253942" cy="3477875"/>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Les </a:t>
            </a:r>
            <a:r>
              <a:rPr lang="en-GB" sz="2200" dirty="0" err="1">
                <a:solidFill>
                  <a:schemeClr val="accent1">
                    <a:lumMod val="50000"/>
                  </a:schemeClr>
                </a:solidFill>
                <a:latin typeface="Century Gothic" panose="020B0502020202020204" pitchFamily="34" charset="0"/>
              </a:rPr>
              <a:t>professeurs</a:t>
            </a:r>
            <a:r>
              <a:rPr lang="en-GB" sz="2200" dirty="0">
                <a:solidFill>
                  <a:schemeClr val="accent1">
                    <a:lumMod val="50000"/>
                  </a:schemeClr>
                </a:solidFill>
                <a:latin typeface="Century Gothic" panose="020B0502020202020204" pitchFamily="34" charset="0"/>
              </a:rPr>
              <a:t> de 6ème </a:t>
            </a:r>
            <a:r>
              <a:rPr lang="en-GB" sz="2200" dirty="0" err="1">
                <a:solidFill>
                  <a:schemeClr val="accent1">
                    <a:lumMod val="50000"/>
                  </a:schemeClr>
                </a:solidFill>
                <a:latin typeface="Century Gothic" panose="020B0502020202020204" pitchFamily="34" charset="0"/>
              </a:rPr>
              <a:t>organisent</a:t>
            </a:r>
            <a:r>
              <a:rPr lang="en-GB" sz="2200" dirty="0">
                <a:solidFill>
                  <a:schemeClr val="accent1">
                    <a:lumMod val="50000"/>
                  </a:schemeClr>
                </a:solidFill>
                <a:latin typeface="Century Gothic" panose="020B0502020202020204" pitchFamily="34" charset="0"/>
              </a:rPr>
              <a:t> un concert pour les enfants. Le concert </a:t>
            </a:r>
            <a:r>
              <a:rPr lang="en-GB" sz="2200" dirty="0" err="1">
                <a:solidFill>
                  <a:schemeClr val="accent1">
                    <a:lumMod val="50000"/>
                  </a:schemeClr>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grand et important et les enfants </a:t>
            </a:r>
            <a:r>
              <a:rPr lang="en-GB" sz="2200" dirty="0" err="1">
                <a:solidFill>
                  <a:schemeClr val="accent1">
                    <a:lumMod val="50000"/>
                  </a:schemeClr>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enthousiastes</a:t>
            </a:r>
            <a:r>
              <a:rPr lang="en-GB" sz="2200" dirty="0">
                <a:solidFill>
                  <a:schemeClr val="accent1">
                    <a:lumMod val="50000"/>
                  </a:schemeClr>
                </a:solidFill>
                <a:latin typeface="Century Gothic" panose="020B0502020202020204" pitchFamily="34" charset="0"/>
              </a:rPr>
              <a:t>.</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Les chanteurs </a:t>
            </a:r>
            <a:r>
              <a:rPr lang="en-GB" sz="2200" dirty="0" err="1">
                <a:solidFill>
                  <a:schemeClr val="accent1">
                    <a:lumMod val="50000"/>
                  </a:schemeClr>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drôles</a:t>
            </a:r>
            <a:r>
              <a:rPr lang="en-GB" sz="2200" dirty="0">
                <a:solidFill>
                  <a:schemeClr val="accent1">
                    <a:lumMod val="50000"/>
                  </a:schemeClr>
                </a:solidFill>
                <a:latin typeface="Century Gothic" panose="020B0502020202020204" pitchFamily="34" charset="0"/>
              </a:rPr>
              <a:t> et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amusants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Ils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chantent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anglais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Mais</a:t>
            </a:r>
            <a:r>
              <a:rPr lang="en-GB" sz="2200" dirty="0">
                <a:solidFill>
                  <a:schemeClr val="accent1">
                    <a:lumMod val="50000"/>
                  </a:schemeClr>
                </a:solidFill>
                <a:latin typeface="Century Gothic" panose="020B0502020202020204" pitchFamily="34" charset="0"/>
              </a:rPr>
              <a:t> les </a:t>
            </a:r>
            <a:r>
              <a:rPr lang="en-GB" sz="2200" dirty="0" err="1">
                <a:solidFill>
                  <a:schemeClr val="accent1">
                    <a:lumMod val="50000"/>
                  </a:schemeClr>
                </a:solidFill>
                <a:latin typeface="Century Gothic" panose="020B0502020202020204" pitchFamily="34" charset="0"/>
              </a:rPr>
              <a:t>professeurs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ont</a:t>
            </a:r>
            <a:r>
              <a:rPr lang="en-GB" sz="2200" dirty="0">
                <a:solidFill>
                  <a:schemeClr val="accent1">
                    <a:lumMod val="50000"/>
                  </a:schemeClr>
                </a:solidFill>
                <a:latin typeface="Century Gothic" panose="020B0502020202020204" pitchFamily="34" charset="0"/>
              </a:rPr>
              <a:t> un </a:t>
            </a:r>
            <a:r>
              <a:rPr lang="en-GB" sz="2200" dirty="0" err="1">
                <a:solidFill>
                  <a:schemeClr val="accent1">
                    <a:lumMod val="50000"/>
                  </a:schemeClr>
                </a:solidFill>
                <a:latin typeface="Century Gothic" panose="020B0502020202020204" pitchFamily="34" charset="0"/>
              </a:rPr>
              <a:t>problème</a:t>
            </a:r>
            <a:r>
              <a:rPr lang="en-GB" sz="2200" dirty="0">
                <a:solidFill>
                  <a:schemeClr val="accent1">
                    <a:lumMod val="50000"/>
                  </a:schemeClr>
                </a:solidFill>
                <a:latin typeface="Century Gothic" panose="020B0502020202020204" pitchFamily="34" charset="0"/>
              </a:rPr>
              <a:t>. Les chanteurs </a:t>
            </a:r>
            <a:r>
              <a:rPr lang="en-GB" sz="2200" dirty="0" err="1">
                <a:solidFill>
                  <a:schemeClr val="accent1">
                    <a:lumMod val="50000"/>
                  </a:schemeClr>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malades</a:t>
            </a:r>
            <a:r>
              <a:rPr lang="en-GB" sz="2200" dirty="0">
                <a:solidFill>
                  <a:schemeClr val="accent1">
                    <a:lumMod val="50000"/>
                  </a:schemeClr>
                </a:solidFill>
                <a:latin typeface="Century Gothic" panose="020B0502020202020204" pitchFamily="34" charset="0"/>
              </a:rPr>
              <a:t>! La situation </a:t>
            </a:r>
            <a:r>
              <a:rPr lang="en-GB" sz="2200" dirty="0" err="1">
                <a:solidFill>
                  <a:schemeClr val="accent1">
                    <a:lumMod val="50000"/>
                  </a:schemeClr>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difficile.</a:t>
            </a:r>
          </a:p>
        </p:txBody>
      </p:sp>
      <p:sp>
        <p:nvSpPr>
          <p:cNvPr id="9" name="TextBox 8"/>
          <p:cNvSpPr txBox="1"/>
          <p:nvPr/>
        </p:nvSpPr>
        <p:spPr>
          <a:xfrm>
            <a:off x="6457245" y="2198101"/>
            <a:ext cx="5219021" cy="3816429"/>
          </a:xfrm>
          <a:prstGeom prst="rect">
            <a:avLst/>
          </a:prstGeom>
          <a:noFill/>
        </p:spPr>
        <p:txBody>
          <a:bodyPr wrap="square" rtlCol="0">
            <a:spAutoFit/>
          </a:bodyPr>
          <a:lstStyle/>
          <a:p>
            <a:r>
              <a:rPr lang="fr-FR" sz="2200" dirty="0">
                <a:solidFill>
                  <a:schemeClr val="accent1">
                    <a:lumMod val="50000"/>
                  </a:schemeClr>
                </a:solidFill>
                <a:latin typeface="Century Gothic" panose="020B0502020202020204" pitchFamily="34" charset="0"/>
              </a:rPr>
              <a:t>Les professeurs ont une idée. Ils sont drôles et amusants, et ils parlent très bien anglais aussi …</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Les </a:t>
            </a:r>
            <a:r>
              <a:rPr lang="en-GB" sz="2200" dirty="0" err="1">
                <a:solidFill>
                  <a:schemeClr val="accent1">
                    <a:lumMod val="50000"/>
                  </a:schemeClr>
                </a:solidFill>
                <a:latin typeface="Century Gothic" panose="020B0502020202020204" pitchFamily="34" charset="0"/>
              </a:rPr>
              <a:t>professeurs</a:t>
            </a:r>
            <a:r>
              <a:rPr lang="en-GB" sz="2200" dirty="0">
                <a:solidFill>
                  <a:schemeClr val="accent1">
                    <a:lumMod val="50000"/>
                  </a:schemeClr>
                </a:solidFill>
                <a:latin typeface="Century Gothic" panose="020B0502020202020204" pitchFamily="34" charset="0"/>
              </a:rPr>
              <a:t> portent des </a:t>
            </a:r>
            <a:r>
              <a:rPr lang="en-GB" sz="2200" dirty="0" err="1">
                <a:solidFill>
                  <a:schemeClr val="accent1">
                    <a:lumMod val="50000"/>
                  </a:schemeClr>
                </a:solidFill>
                <a:latin typeface="Century Gothic" panose="020B0502020202020204" pitchFamily="34" charset="0"/>
              </a:rPr>
              <a:t>uniformes</a:t>
            </a:r>
            <a:r>
              <a:rPr lang="en-GB" sz="2200" dirty="0">
                <a:solidFill>
                  <a:schemeClr val="accent1">
                    <a:lumMod val="50000"/>
                  </a:schemeClr>
                </a:solidFill>
                <a:latin typeface="Century Gothic" panose="020B0502020202020204" pitchFamily="34" charset="0"/>
              </a:rPr>
              <a:t> violets et </a:t>
            </a:r>
            <a:r>
              <a:rPr lang="en-GB" sz="2200" dirty="0" err="1">
                <a:solidFill>
                  <a:schemeClr val="accent1">
                    <a:lumMod val="50000"/>
                  </a:schemeClr>
                </a:solidFill>
                <a:latin typeface="Century Gothic" panose="020B0502020202020204" pitchFamily="34" charset="0"/>
              </a:rPr>
              <a:t>ils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chantent</a:t>
            </a:r>
            <a:r>
              <a:rPr lang="en-GB" sz="2200" dirty="0">
                <a:solidFill>
                  <a:schemeClr val="accent1">
                    <a:lumMod val="50000"/>
                  </a:schemeClr>
                </a:solidFill>
                <a:latin typeface="Century Gothic" panose="020B0502020202020204" pitchFamily="34" charset="0"/>
              </a:rPr>
              <a:t> au concert. </a:t>
            </a:r>
            <a:r>
              <a:rPr lang="en-GB" sz="2200" dirty="0" err="1">
                <a:solidFill>
                  <a:schemeClr val="accent1">
                    <a:lumMod val="50000"/>
                  </a:schemeClr>
                </a:solidFill>
                <a:latin typeface="Century Gothic" panose="020B0502020202020204" pitchFamily="34" charset="0"/>
              </a:rPr>
              <a:t>Ils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des </a:t>
            </a:r>
            <a:r>
              <a:rPr lang="en-GB" sz="2200" dirty="0" err="1">
                <a:solidFill>
                  <a:schemeClr val="accent1">
                    <a:lumMod val="50000"/>
                  </a:schemeClr>
                </a:solidFill>
                <a:latin typeface="Century Gothic" panose="020B0502020202020204" pitchFamily="34" charset="0"/>
              </a:rPr>
              <a:t>acteurs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fantastiques</a:t>
            </a:r>
            <a:r>
              <a:rPr lang="en-GB" sz="2200" dirty="0">
                <a:solidFill>
                  <a:schemeClr val="accent1">
                    <a:lumMod val="50000"/>
                  </a:schemeClr>
                </a:solidFill>
                <a:latin typeface="Century Gothic" panose="020B0502020202020204" pitchFamily="34" charset="0"/>
              </a:rPr>
              <a:t>!</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Les enfants </a:t>
            </a:r>
            <a:r>
              <a:rPr lang="en-GB" sz="2200" dirty="0" err="1">
                <a:solidFill>
                  <a:schemeClr val="accent1">
                    <a:lumMod val="50000"/>
                  </a:schemeClr>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contents. La solution </a:t>
            </a:r>
            <a:r>
              <a:rPr lang="en-GB" sz="2200" dirty="0" err="1">
                <a:solidFill>
                  <a:schemeClr val="accent1">
                    <a:lumMod val="50000"/>
                  </a:schemeClr>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super!</a:t>
            </a:r>
          </a:p>
          <a:p>
            <a:r>
              <a:rPr lang="en-GB" sz="2200" dirty="0">
                <a:solidFill>
                  <a:schemeClr val="accent1">
                    <a:lumMod val="50000"/>
                  </a:schemeClr>
                </a:solidFill>
                <a:latin typeface="Century Gothic" panose="020B0502020202020204" pitchFamily="34" charset="0"/>
              </a:rPr>
              <a:t> </a:t>
            </a:r>
          </a:p>
        </p:txBody>
      </p:sp>
      <p:sp>
        <p:nvSpPr>
          <p:cNvPr id="10" name="TextBox 9"/>
          <p:cNvSpPr txBox="1"/>
          <p:nvPr/>
        </p:nvSpPr>
        <p:spPr>
          <a:xfrm>
            <a:off x="442912" y="1271370"/>
            <a:ext cx="10487025" cy="430887"/>
          </a:xfrm>
          <a:prstGeom prst="rect">
            <a:avLst/>
          </a:prstGeom>
          <a:noFill/>
        </p:spPr>
        <p:txBody>
          <a:bodyPr wrap="square" rtlCol="0">
            <a:spAutoFit/>
          </a:bodyPr>
          <a:lstStyle/>
          <a:p>
            <a:r>
              <a:rPr lang="en-GB" sz="2200" dirty="0" err="1">
                <a:solidFill>
                  <a:schemeClr val="accent1">
                    <a:lumMod val="50000"/>
                  </a:schemeClr>
                </a:solidFill>
                <a:latin typeface="Century Gothic" panose="020B0502020202020204" pitchFamily="34" charset="0"/>
              </a:rPr>
              <a:t>Trouve</a:t>
            </a:r>
            <a:r>
              <a:rPr lang="en-GB" sz="2200" dirty="0">
                <a:solidFill>
                  <a:schemeClr val="accent1">
                    <a:lumMod val="50000"/>
                  </a:schemeClr>
                </a:solidFill>
                <a:latin typeface="Century Gothic" panose="020B0502020202020204" pitchFamily="34" charset="0"/>
              </a:rPr>
              <a:t> 16 </a:t>
            </a:r>
            <a:r>
              <a:rPr lang="en-GB" sz="2200" dirty="0" err="1">
                <a:solidFill>
                  <a:schemeClr val="accent1">
                    <a:lumMod val="50000"/>
                  </a:schemeClr>
                </a:solidFill>
                <a:latin typeface="Century Gothic" panose="020B0502020202020204" pitchFamily="34" charset="0"/>
              </a:rPr>
              <a:t>verbes</a:t>
            </a:r>
            <a:r>
              <a:rPr lang="en-GB" sz="2200" dirty="0">
                <a:solidFill>
                  <a:schemeClr val="accent1">
                    <a:lumMod val="50000"/>
                  </a:schemeClr>
                </a:solidFill>
                <a:latin typeface="Century Gothic" panose="020B0502020202020204" pitchFamily="34" charset="0"/>
              </a:rPr>
              <a:t> dans le </a:t>
            </a:r>
            <a:r>
              <a:rPr lang="en-GB" sz="2200" dirty="0" err="1">
                <a:solidFill>
                  <a:schemeClr val="accent1">
                    <a:lumMod val="50000"/>
                  </a:schemeClr>
                </a:solidFill>
                <a:latin typeface="Century Gothic" panose="020B0502020202020204" pitchFamily="34" charset="0"/>
              </a:rPr>
              <a:t>texte</a:t>
            </a:r>
            <a:r>
              <a:rPr lang="en-GB" sz="2200" dirty="0">
                <a:solidFill>
                  <a:schemeClr val="accent1">
                    <a:lumMod val="50000"/>
                  </a:schemeClr>
                </a:solidFill>
                <a:latin typeface="Century Gothic" panose="020B0502020202020204" pitchFamily="34" charset="0"/>
              </a:rPr>
              <a:t>.</a:t>
            </a:r>
          </a:p>
        </p:txBody>
      </p:sp>
      <p:pic>
        <p:nvPicPr>
          <p:cNvPr id="11" name="Google Shape;145;p2">
            <a:extLst>
              <a:ext uri="{FF2B5EF4-FFF2-40B4-BE49-F238E27FC236}">
                <a16:creationId xmlns:a16="http://schemas.microsoft.com/office/drawing/2014/main" id="{C7C431BC-7EEA-4C9B-9E29-77E4A4C5BD63}"/>
              </a:ext>
            </a:extLst>
          </p:cNvPr>
          <p:cNvPicPr preferRelativeResize="0"/>
          <p:nvPr/>
        </p:nvPicPr>
        <p:blipFill rotWithShape="1">
          <a:blip r:embed="rId4">
            <a:alphaModFix/>
          </a:blip>
          <a:srcRect/>
          <a:stretch/>
        </p:blipFill>
        <p:spPr>
          <a:xfrm>
            <a:off x="-1" y="212197"/>
            <a:ext cx="7071361" cy="867128"/>
          </a:xfrm>
          <a:prstGeom prst="rect">
            <a:avLst/>
          </a:prstGeom>
          <a:noFill/>
          <a:ln>
            <a:noFill/>
          </a:ln>
        </p:spPr>
      </p:pic>
      <p:sp>
        <p:nvSpPr>
          <p:cNvPr id="12" name="Google Shape;146;p2">
            <a:extLst>
              <a:ext uri="{FF2B5EF4-FFF2-40B4-BE49-F238E27FC236}">
                <a16:creationId xmlns:a16="http://schemas.microsoft.com/office/drawing/2014/main" id="{EFB0D345-055A-4935-BC11-3BC2FA5ED986}"/>
              </a:ext>
            </a:extLst>
          </p:cNvPr>
          <p:cNvSpPr txBox="1">
            <a:spLocks/>
          </p:cNvSpPr>
          <p:nvPr/>
        </p:nvSpPr>
        <p:spPr>
          <a:xfrm>
            <a:off x="188942" y="220238"/>
            <a:ext cx="5907058" cy="707849"/>
          </a:xfrm>
          <a:prstGeom prst="rect">
            <a:avLst/>
          </a:prstGeom>
          <a:noFill/>
          <a:ln>
            <a:noFill/>
          </a:ln>
        </p:spPr>
        <p:txBody>
          <a:bodyPr spcFirstLastPara="1" wrap="square" lIns="91425" tIns="45700" rIns="91425" bIns="45700" anchor="ctr" anchorCtr="0">
            <a:normAutofit fontScale="77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3600"/>
            </a:pPr>
            <a:r>
              <a:rPr lang="en-GB" sz="3600" b="1" dirty="0">
                <a:solidFill>
                  <a:schemeClr val="lt1"/>
                </a:solidFill>
              </a:rPr>
              <a:t>Une situation </a:t>
            </a:r>
            <a:r>
              <a:rPr lang="en-GB" sz="3600" b="1" dirty="0" err="1">
                <a:solidFill>
                  <a:schemeClr val="lt1"/>
                </a:solidFill>
              </a:rPr>
              <a:t>d'urgence</a:t>
            </a:r>
            <a:r>
              <a:rPr lang="en-GB" sz="3600" b="1" dirty="0">
                <a:solidFill>
                  <a:schemeClr val="lt1"/>
                </a:solidFill>
              </a:rPr>
              <a:t> à </a:t>
            </a:r>
            <a:r>
              <a:rPr lang="en-GB" sz="3600" b="1" dirty="0" err="1">
                <a:solidFill>
                  <a:schemeClr val="lt1"/>
                </a:solidFill>
              </a:rPr>
              <a:t>l'école</a:t>
            </a:r>
            <a:endParaRPr lang="en-GB" sz="3600" b="1" dirty="0">
              <a:solidFill>
                <a:schemeClr val="lt1"/>
              </a:solidFill>
            </a:endParaRPr>
          </a:p>
        </p:txBody>
      </p:sp>
    </p:spTree>
    <p:extLst>
      <p:ext uri="{BB962C8B-B14F-4D97-AF65-F5344CB8AC3E}">
        <p14:creationId xmlns:p14="http://schemas.microsoft.com/office/powerpoint/2010/main" val="26028230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pic>
        <p:nvPicPr>
          <p:cNvPr id="5" name="Picture 4"/>
          <p:cNvPicPr>
            <a:picLocks noChangeAspect="1"/>
          </p:cNvPicPr>
          <p:nvPr/>
        </p:nvPicPr>
        <p:blipFill>
          <a:blip r:embed="rId3"/>
          <a:stretch>
            <a:fillRect/>
          </a:stretch>
        </p:blipFill>
        <p:spPr>
          <a:xfrm>
            <a:off x="432483" y="1734363"/>
            <a:ext cx="11477438" cy="4545196"/>
          </a:xfrm>
          <a:prstGeom prst="rect">
            <a:avLst/>
          </a:prstGeom>
        </p:spPr>
      </p:pic>
      <p:sp>
        <p:nvSpPr>
          <p:cNvPr id="6" name="TextBox 5"/>
          <p:cNvSpPr txBox="1"/>
          <p:nvPr/>
        </p:nvSpPr>
        <p:spPr>
          <a:xfrm>
            <a:off x="600075" y="2028825"/>
            <a:ext cx="5086350" cy="400110"/>
          </a:xfrm>
          <a:prstGeom prst="rect">
            <a:avLst/>
          </a:prstGeom>
          <a:noFill/>
        </p:spPr>
        <p:txBody>
          <a:bodyPr wrap="square" rtlCol="0">
            <a:spAutoFit/>
          </a:bodyPr>
          <a:lstStyle/>
          <a:p>
            <a:endParaRPr lang="en-GB" sz="2000" dirty="0">
              <a:latin typeface="Century Gothic" panose="020B0502020202020204" pitchFamily="34" charset="0"/>
            </a:endParaRPr>
          </a:p>
        </p:txBody>
      </p:sp>
      <p:sp>
        <p:nvSpPr>
          <p:cNvPr id="7" name="TextBox 6"/>
          <p:cNvSpPr txBox="1"/>
          <p:nvPr/>
        </p:nvSpPr>
        <p:spPr>
          <a:xfrm>
            <a:off x="601651" y="2198101"/>
            <a:ext cx="5253942" cy="3477875"/>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Les </a:t>
            </a:r>
            <a:r>
              <a:rPr lang="en-GB" sz="2200" dirty="0" err="1">
                <a:solidFill>
                  <a:schemeClr val="accent1">
                    <a:lumMod val="50000"/>
                  </a:schemeClr>
                </a:solidFill>
                <a:latin typeface="Century Gothic" panose="020B0502020202020204" pitchFamily="34" charset="0"/>
              </a:rPr>
              <a:t>professeurs</a:t>
            </a:r>
            <a:r>
              <a:rPr lang="en-GB" sz="2200" dirty="0">
                <a:solidFill>
                  <a:schemeClr val="accent1">
                    <a:lumMod val="50000"/>
                  </a:schemeClr>
                </a:solidFill>
                <a:latin typeface="Century Gothic" panose="020B0502020202020204" pitchFamily="34" charset="0"/>
              </a:rPr>
              <a:t> de 6ème </a:t>
            </a:r>
            <a:r>
              <a:rPr lang="en-GB" sz="2200" dirty="0" err="1">
                <a:solidFill>
                  <a:srgbClr val="EE6000"/>
                </a:solidFill>
                <a:latin typeface="Century Gothic" panose="020B0502020202020204" pitchFamily="34" charset="0"/>
              </a:rPr>
              <a:t>organisent</a:t>
            </a:r>
            <a:r>
              <a:rPr lang="en-GB" sz="2200" dirty="0">
                <a:solidFill>
                  <a:schemeClr val="accent1">
                    <a:lumMod val="50000"/>
                  </a:schemeClr>
                </a:solidFill>
                <a:latin typeface="Century Gothic" panose="020B0502020202020204" pitchFamily="34" charset="0"/>
              </a:rPr>
              <a:t> un concert pour les enfants. Le concert </a:t>
            </a:r>
            <a:r>
              <a:rPr lang="en-GB" sz="2200" dirty="0" err="1">
                <a:solidFill>
                  <a:srgbClr val="EE6000"/>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grand et important et les enfants </a:t>
            </a:r>
            <a:r>
              <a:rPr lang="en-GB" sz="2200" dirty="0" err="1">
                <a:solidFill>
                  <a:srgbClr val="EE6000"/>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enthousiastes</a:t>
            </a:r>
            <a:r>
              <a:rPr lang="en-GB" sz="2200" dirty="0">
                <a:solidFill>
                  <a:schemeClr val="accent1">
                    <a:lumMod val="50000"/>
                  </a:schemeClr>
                </a:solidFill>
                <a:latin typeface="Century Gothic" panose="020B0502020202020204" pitchFamily="34" charset="0"/>
              </a:rPr>
              <a:t>.</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Les chanteurs </a:t>
            </a:r>
            <a:r>
              <a:rPr lang="en-GB" sz="2200" dirty="0" err="1">
                <a:solidFill>
                  <a:srgbClr val="EE6000"/>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drôles</a:t>
            </a:r>
            <a:r>
              <a:rPr lang="en-GB" sz="2200" dirty="0">
                <a:solidFill>
                  <a:schemeClr val="accent1">
                    <a:lumMod val="50000"/>
                  </a:schemeClr>
                </a:solidFill>
                <a:latin typeface="Century Gothic" panose="020B0502020202020204" pitchFamily="34" charset="0"/>
              </a:rPr>
              <a:t> et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amusants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Ils</a:t>
            </a:r>
            <a:r>
              <a:rPr lang="en-GB" sz="2200" dirty="0">
                <a:solidFill>
                  <a:schemeClr val="accent1">
                    <a:lumMod val="50000"/>
                  </a:schemeClr>
                </a:solidFill>
                <a:latin typeface="Century Gothic" panose="020B0502020202020204" pitchFamily="34" charset="0"/>
              </a:rPr>
              <a:t> </a:t>
            </a:r>
            <a:r>
              <a:rPr lang="en-GB" sz="2200" dirty="0" err="1">
                <a:solidFill>
                  <a:srgbClr val="EE6000"/>
                </a:solidFill>
                <a:latin typeface="Century Gothic" panose="020B0502020202020204" pitchFamily="34" charset="0"/>
              </a:rPr>
              <a:t>chantent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anglais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Mais</a:t>
            </a:r>
            <a:r>
              <a:rPr lang="en-GB" sz="2200" dirty="0">
                <a:solidFill>
                  <a:schemeClr val="accent1">
                    <a:lumMod val="50000"/>
                  </a:schemeClr>
                </a:solidFill>
                <a:latin typeface="Century Gothic" panose="020B0502020202020204" pitchFamily="34" charset="0"/>
              </a:rPr>
              <a:t> les </a:t>
            </a:r>
            <a:r>
              <a:rPr lang="en-GB" sz="2200" dirty="0" err="1">
                <a:solidFill>
                  <a:schemeClr val="accent1">
                    <a:lumMod val="50000"/>
                  </a:schemeClr>
                </a:solidFill>
                <a:latin typeface="Century Gothic" panose="020B0502020202020204" pitchFamily="34" charset="0"/>
              </a:rPr>
              <a:t>professeurs</a:t>
            </a:r>
            <a:r>
              <a:rPr lang="en-GB" sz="2200" dirty="0">
                <a:solidFill>
                  <a:schemeClr val="accent1">
                    <a:lumMod val="50000"/>
                  </a:schemeClr>
                </a:solidFill>
                <a:latin typeface="Century Gothic" panose="020B0502020202020204" pitchFamily="34" charset="0"/>
              </a:rPr>
              <a:t> </a:t>
            </a:r>
            <a:r>
              <a:rPr lang="en-GB" sz="2200" dirty="0" err="1">
                <a:solidFill>
                  <a:srgbClr val="EE6000"/>
                </a:solidFill>
                <a:latin typeface="Century Gothic" panose="020B0502020202020204" pitchFamily="34" charset="0"/>
              </a:rPr>
              <a:t>ont</a:t>
            </a:r>
            <a:r>
              <a:rPr lang="en-GB" sz="2200" dirty="0">
                <a:solidFill>
                  <a:schemeClr val="accent1">
                    <a:lumMod val="50000"/>
                  </a:schemeClr>
                </a:solidFill>
                <a:latin typeface="Century Gothic" panose="020B0502020202020204" pitchFamily="34" charset="0"/>
              </a:rPr>
              <a:t> un </a:t>
            </a:r>
            <a:r>
              <a:rPr lang="en-GB" sz="2200" dirty="0" err="1">
                <a:solidFill>
                  <a:schemeClr val="accent1">
                    <a:lumMod val="50000"/>
                  </a:schemeClr>
                </a:solidFill>
                <a:latin typeface="Century Gothic" panose="020B0502020202020204" pitchFamily="34" charset="0"/>
              </a:rPr>
              <a:t>problème</a:t>
            </a:r>
            <a:r>
              <a:rPr lang="en-GB" sz="2200" dirty="0">
                <a:solidFill>
                  <a:schemeClr val="accent1">
                    <a:lumMod val="50000"/>
                  </a:schemeClr>
                </a:solidFill>
                <a:latin typeface="Century Gothic" panose="020B0502020202020204" pitchFamily="34" charset="0"/>
              </a:rPr>
              <a:t>. Les </a:t>
            </a:r>
            <a:r>
              <a:rPr lang="en-GB" sz="2200" dirty="0" err="1">
                <a:solidFill>
                  <a:schemeClr val="accent1">
                    <a:lumMod val="50000"/>
                  </a:schemeClr>
                </a:solidFill>
                <a:latin typeface="Century Gothic" panose="020B0502020202020204" pitchFamily="34" charset="0"/>
              </a:rPr>
              <a:t>chanteurs</a:t>
            </a:r>
            <a:r>
              <a:rPr lang="en-GB" sz="2200" dirty="0">
                <a:solidFill>
                  <a:schemeClr val="accent1">
                    <a:lumMod val="50000"/>
                  </a:schemeClr>
                </a:solidFill>
                <a:latin typeface="Century Gothic" panose="020B0502020202020204" pitchFamily="34" charset="0"/>
              </a:rPr>
              <a:t> </a:t>
            </a:r>
            <a:r>
              <a:rPr lang="en-GB" sz="2200" dirty="0" err="1">
                <a:solidFill>
                  <a:srgbClr val="EE6000"/>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malades</a:t>
            </a:r>
            <a:r>
              <a:rPr lang="en-GB" sz="2200" dirty="0">
                <a:solidFill>
                  <a:schemeClr val="accent1">
                    <a:lumMod val="50000"/>
                  </a:schemeClr>
                </a:solidFill>
                <a:latin typeface="Century Gothic" panose="020B0502020202020204" pitchFamily="34" charset="0"/>
              </a:rPr>
              <a:t>! La situation </a:t>
            </a:r>
            <a:r>
              <a:rPr lang="en-GB" sz="2200" dirty="0" err="1">
                <a:solidFill>
                  <a:srgbClr val="EE6000"/>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difficile.</a:t>
            </a:r>
          </a:p>
        </p:txBody>
      </p:sp>
      <p:sp>
        <p:nvSpPr>
          <p:cNvPr id="8" name="TextBox 7"/>
          <p:cNvSpPr txBox="1"/>
          <p:nvPr/>
        </p:nvSpPr>
        <p:spPr>
          <a:xfrm>
            <a:off x="6457245" y="2198101"/>
            <a:ext cx="5219021" cy="3816429"/>
          </a:xfrm>
          <a:prstGeom prst="rect">
            <a:avLst/>
          </a:prstGeom>
          <a:noFill/>
        </p:spPr>
        <p:txBody>
          <a:bodyPr wrap="square" rtlCol="0">
            <a:spAutoFit/>
          </a:bodyPr>
          <a:lstStyle/>
          <a:p>
            <a:r>
              <a:rPr lang="fr-FR" sz="2200" dirty="0">
                <a:solidFill>
                  <a:schemeClr val="accent1">
                    <a:lumMod val="50000"/>
                  </a:schemeClr>
                </a:solidFill>
                <a:latin typeface="Century Gothic" panose="020B0502020202020204" pitchFamily="34" charset="0"/>
              </a:rPr>
              <a:t>Les professeurs </a:t>
            </a:r>
            <a:r>
              <a:rPr lang="fr-FR" sz="2200" dirty="0">
                <a:solidFill>
                  <a:srgbClr val="EE6000"/>
                </a:solidFill>
                <a:latin typeface="Century Gothic" panose="020B0502020202020204" pitchFamily="34" charset="0"/>
              </a:rPr>
              <a:t>ont </a:t>
            </a:r>
            <a:r>
              <a:rPr lang="fr-FR" sz="2200" dirty="0">
                <a:solidFill>
                  <a:schemeClr val="accent1">
                    <a:lumMod val="50000"/>
                  </a:schemeClr>
                </a:solidFill>
                <a:latin typeface="Century Gothic" panose="020B0502020202020204" pitchFamily="34" charset="0"/>
              </a:rPr>
              <a:t>une idée. Ils </a:t>
            </a:r>
            <a:r>
              <a:rPr lang="fr-FR" sz="2200" dirty="0">
                <a:solidFill>
                  <a:srgbClr val="EE6000"/>
                </a:solidFill>
                <a:latin typeface="Century Gothic" panose="020B0502020202020204" pitchFamily="34" charset="0"/>
              </a:rPr>
              <a:t>sont</a:t>
            </a:r>
            <a:r>
              <a:rPr lang="fr-FR" sz="2200" dirty="0">
                <a:solidFill>
                  <a:schemeClr val="accent1">
                    <a:lumMod val="50000"/>
                  </a:schemeClr>
                </a:solidFill>
                <a:latin typeface="Century Gothic" panose="020B0502020202020204" pitchFamily="34" charset="0"/>
              </a:rPr>
              <a:t> drôles et amusants, et ils</a:t>
            </a:r>
            <a:r>
              <a:rPr lang="fr-FR" sz="2200" dirty="0">
                <a:solidFill>
                  <a:srgbClr val="EE6000"/>
                </a:solidFill>
                <a:latin typeface="Century Gothic" panose="020B0502020202020204" pitchFamily="34" charset="0"/>
              </a:rPr>
              <a:t> parlent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bien </a:t>
            </a:r>
            <a:r>
              <a:rPr lang="fr-FR" sz="2200" dirty="0">
                <a:solidFill>
                  <a:schemeClr val="accent1">
                    <a:lumMod val="50000"/>
                  </a:schemeClr>
                </a:solidFill>
                <a:latin typeface="Century Gothic" panose="020B0502020202020204" pitchFamily="34" charset="0"/>
              </a:rPr>
              <a:t>anglais aussi …</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Les </a:t>
            </a:r>
            <a:r>
              <a:rPr lang="en-GB" sz="2200" dirty="0" err="1">
                <a:solidFill>
                  <a:schemeClr val="accent1">
                    <a:lumMod val="50000"/>
                  </a:schemeClr>
                </a:solidFill>
                <a:latin typeface="Century Gothic" panose="020B0502020202020204" pitchFamily="34" charset="0"/>
              </a:rPr>
              <a:t>professeurs</a:t>
            </a:r>
            <a:r>
              <a:rPr lang="en-GB" sz="2200" dirty="0">
                <a:solidFill>
                  <a:schemeClr val="accent1">
                    <a:lumMod val="50000"/>
                  </a:schemeClr>
                </a:solidFill>
                <a:latin typeface="Century Gothic" panose="020B0502020202020204" pitchFamily="34" charset="0"/>
              </a:rPr>
              <a:t> </a:t>
            </a:r>
            <a:r>
              <a:rPr lang="en-GB" sz="2200" dirty="0">
                <a:solidFill>
                  <a:srgbClr val="EE6000"/>
                </a:solidFill>
                <a:latin typeface="Century Gothic" panose="020B0502020202020204" pitchFamily="34" charset="0"/>
              </a:rPr>
              <a:t>portent </a:t>
            </a:r>
            <a:r>
              <a:rPr lang="en-GB" sz="2200" dirty="0">
                <a:solidFill>
                  <a:schemeClr val="accent1">
                    <a:lumMod val="50000"/>
                  </a:schemeClr>
                </a:solidFill>
                <a:latin typeface="Century Gothic" panose="020B0502020202020204" pitchFamily="34" charset="0"/>
              </a:rPr>
              <a:t>des </a:t>
            </a:r>
            <a:r>
              <a:rPr lang="en-GB" sz="2200" dirty="0" err="1">
                <a:solidFill>
                  <a:schemeClr val="accent1">
                    <a:lumMod val="50000"/>
                  </a:schemeClr>
                </a:solidFill>
                <a:latin typeface="Century Gothic" panose="020B0502020202020204" pitchFamily="34" charset="0"/>
              </a:rPr>
              <a:t>uniformes</a:t>
            </a:r>
            <a:r>
              <a:rPr lang="en-GB" sz="2200" dirty="0">
                <a:solidFill>
                  <a:schemeClr val="accent1">
                    <a:lumMod val="50000"/>
                  </a:schemeClr>
                </a:solidFill>
                <a:latin typeface="Century Gothic" panose="020B0502020202020204" pitchFamily="34" charset="0"/>
              </a:rPr>
              <a:t> violets et </a:t>
            </a:r>
            <a:r>
              <a:rPr lang="en-GB" sz="2200" dirty="0" err="1">
                <a:solidFill>
                  <a:schemeClr val="accent1">
                    <a:lumMod val="50000"/>
                  </a:schemeClr>
                </a:solidFill>
                <a:latin typeface="Century Gothic" panose="020B0502020202020204" pitchFamily="34" charset="0"/>
              </a:rPr>
              <a:t>ils</a:t>
            </a:r>
            <a:r>
              <a:rPr lang="en-GB" sz="2200" dirty="0">
                <a:solidFill>
                  <a:schemeClr val="accent1">
                    <a:lumMod val="50000"/>
                  </a:schemeClr>
                </a:solidFill>
                <a:latin typeface="Century Gothic" panose="020B0502020202020204" pitchFamily="34" charset="0"/>
              </a:rPr>
              <a:t> </a:t>
            </a:r>
            <a:r>
              <a:rPr lang="en-GB" sz="2200" dirty="0" err="1">
                <a:solidFill>
                  <a:srgbClr val="EE6000"/>
                </a:solidFill>
                <a:latin typeface="Century Gothic" panose="020B0502020202020204" pitchFamily="34" charset="0"/>
              </a:rPr>
              <a:t>chantent</a:t>
            </a:r>
            <a:r>
              <a:rPr lang="en-GB" sz="2200" dirty="0">
                <a:solidFill>
                  <a:schemeClr val="accent1">
                    <a:lumMod val="50000"/>
                  </a:schemeClr>
                </a:solidFill>
                <a:latin typeface="Century Gothic" panose="020B0502020202020204" pitchFamily="34" charset="0"/>
              </a:rPr>
              <a:t> au concert. </a:t>
            </a:r>
            <a:r>
              <a:rPr lang="en-GB" sz="2200" dirty="0" err="1">
                <a:solidFill>
                  <a:schemeClr val="accent1">
                    <a:lumMod val="50000"/>
                  </a:schemeClr>
                </a:solidFill>
                <a:latin typeface="Century Gothic" panose="020B0502020202020204" pitchFamily="34" charset="0"/>
              </a:rPr>
              <a:t>Ils</a:t>
            </a:r>
            <a:r>
              <a:rPr lang="en-GB" sz="2200" dirty="0">
                <a:solidFill>
                  <a:schemeClr val="accent1">
                    <a:lumMod val="50000"/>
                  </a:schemeClr>
                </a:solidFill>
                <a:latin typeface="Century Gothic" panose="020B0502020202020204" pitchFamily="34" charset="0"/>
              </a:rPr>
              <a:t> </a:t>
            </a:r>
            <a:r>
              <a:rPr lang="en-GB" sz="2200" dirty="0" err="1">
                <a:solidFill>
                  <a:srgbClr val="EE6000"/>
                </a:solidFill>
                <a:latin typeface="Century Gothic" panose="020B0502020202020204" pitchFamily="34" charset="0"/>
              </a:rPr>
              <a:t>sont</a:t>
            </a:r>
            <a:r>
              <a:rPr lang="en-GB" sz="2200" dirty="0">
                <a:solidFill>
                  <a:srgbClr val="EE6000"/>
                </a:solidFill>
                <a:latin typeface="Century Gothic" panose="020B0502020202020204" pitchFamily="34" charset="0"/>
              </a:rPr>
              <a:t> </a:t>
            </a:r>
            <a:r>
              <a:rPr lang="en-GB" sz="2200" dirty="0">
                <a:solidFill>
                  <a:schemeClr val="accent1">
                    <a:lumMod val="50000"/>
                  </a:schemeClr>
                </a:solidFill>
                <a:latin typeface="Century Gothic" panose="020B0502020202020204" pitchFamily="34" charset="0"/>
              </a:rPr>
              <a:t>des </a:t>
            </a:r>
            <a:r>
              <a:rPr lang="en-GB" sz="2200" dirty="0" err="1">
                <a:solidFill>
                  <a:schemeClr val="accent1">
                    <a:lumMod val="50000"/>
                  </a:schemeClr>
                </a:solidFill>
                <a:latin typeface="Century Gothic" panose="020B0502020202020204" pitchFamily="34" charset="0"/>
              </a:rPr>
              <a:t>acteurs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fantastiques</a:t>
            </a:r>
            <a:r>
              <a:rPr lang="en-GB" sz="2200" dirty="0">
                <a:solidFill>
                  <a:schemeClr val="accent1">
                    <a:lumMod val="50000"/>
                  </a:schemeClr>
                </a:solidFill>
                <a:latin typeface="Century Gothic" panose="020B0502020202020204" pitchFamily="34" charset="0"/>
              </a:rPr>
              <a:t>!</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Les enfants </a:t>
            </a:r>
            <a:r>
              <a:rPr lang="en-GB" sz="2200" dirty="0" err="1">
                <a:solidFill>
                  <a:srgbClr val="EE6000"/>
                </a:solidFill>
                <a:latin typeface="Century Gothic" panose="020B0502020202020204" pitchFamily="34" charset="0"/>
              </a:rPr>
              <a:t>sont</a:t>
            </a:r>
            <a:r>
              <a:rPr lang="en-GB" sz="2200" dirty="0">
                <a:solidFill>
                  <a:srgbClr val="EE6000"/>
                </a:solidFill>
                <a:latin typeface="Century Gothic" panose="020B0502020202020204" pitchFamily="34" charset="0"/>
              </a:rPr>
              <a:t> </a:t>
            </a:r>
            <a:r>
              <a:rPr lang="en-GB" sz="2200" dirty="0">
                <a:solidFill>
                  <a:schemeClr val="accent1">
                    <a:lumMod val="50000"/>
                  </a:schemeClr>
                </a:solidFill>
                <a:latin typeface="Century Gothic" panose="020B0502020202020204" pitchFamily="34" charset="0"/>
              </a:rPr>
              <a:t>contents. La solution </a:t>
            </a:r>
            <a:r>
              <a:rPr lang="en-GB" sz="2200" dirty="0" err="1">
                <a:solidFill>
                  <a:srgbClr val="EE6000"/>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super!</a:t>
            </a:r>
          </a:p>
          <a:p>
            <a:r>
              <a:rPr lang="en-GB" sz="2200" dirty="0">
                <a:solidFill>
                  <a:schemeClr val="accent1">
                    <a:lumMod val="50000"/>
                  </a:schemeClr>
                </a:solidFill>
                <a:latin typeface="Century Gothic" panose="020B0502020202020204" pitchFamily="34" charset="0"/>
              </a:rPr>
              <a:t> </a:t>
            </a:r>
          </a:p>
        </p:txBody>
      </p:sp>
      <p:sp>
        <p:nvSpPr>
          <p:cNvPr id="9" name="TextBox 8"/>
          <p:cNvSpPr txBox="1"/>
          <p:nvPr/>
        </p:nvSpPr>
        <p:spPr>
          <a:xfrm>
            <a:off x="442912" y="1271370"/>
            <a:ext cx="10487025" cy="430887"/>
          </a:xfrm>
          <a:prstGeom prst="rect">
            <a:avLst/>
          </a:prstGeom>
          <a:noFill/>
        </p:spPr>
        <p:txBody>
          <a:bodyPr wrap="square" rtlCol="0">
            <a:spAutoFit/>
          </a:bodyPr>
          <a:lstStyle/>
          <a:p>
            <a:r>
              <a:rPr lang="en-GB" sz="2200" dirty="0" err="1">
                <a:solidFill>
                  <a:schemeClr val="accent1">
                    <a:lumMod val="50000"/>
                  </a:schemeClr>
                </a:solidFill>
                <a:latin typeface="Century Gothic" panose="020B0502020202020204" pitchFamily="34" charset="0"/>
              </a:rPr>
              <a:t>Trouve</a:t>
            </a:r>
            <a:r>
              <a:rPr lang="en-GB" sz="2200" dirty="0">
                <a:solidFill>
                  <a:schemeClr val="accent1">
                    <a:lumMod val="50000"/>
                  </a:schemeClr>
                </a:solidFill>
                <a:latin typeface="Century Gothic" panose="020B0502020202020204" pitchFamily="34" charset="0"/>
              </a:rPr>
              <a:t> 16 </a:t>
            </a:r>
            <a:r>
              <a:rPr lang="en-GB" sz="2200" dirty="0" err="1">
                <a:solidFill>
                  <a:schemeClr val="accent1">
                    <a:lumMod val="50000"/>
                  </a:schemeClr>
                </a:solidFill>
                <a:latin typeface="Century Gothic" panose="020B0502020202020204" pitchFamily="34" charset="0"/>
              </a:rPr>
              <a:t>verbes</a:t>
            </a:r>
            <a:r>
              <a:rPr lang="en-GB" sz="2200" dirty="0">
                <a:solidFill>
                  <a:schemeClr val="accent1">
                    <a:lumMod val="50000"/>
                  </a:schemeClr>
                </a:solidFill>
                <a:latin typeface="Century Gothic" panose="020B0502020202020204" pitchFamily="34" charset="0"/>
              </a:rPr>
              <a:t> dans le </a:t>
            </a:r>
            <a:r>
              <a:rPr lang="en-GB" sz="2200" dirty="0" err="1">
                <a:solidFill>
                  <a:schemeClr val="accent1">
                    <a:lumMod val="50000"/>
                  </a:schemeClr>
                </a:solidFill>
                <a:latin typeface="Century Gothic" panose="020B0502020202020204" pitchFamily="34" charset="0"/>
              </a:rPr>
              <a:t>texte</a:t>
            </a:r>
            <a:r>
              <a:rPr lang="en-GB" sz="2200" dirty="0">
                <a:solidFill>
                  <a:schemeClr val="accent1">
                    <a:lumMod val="50000"/>
                  </a:schemeClr>
                </a:solidFill>
                <a:latin typeface="Century Gothic" panose="020B0502020202020204" pitchFamily="34" charset="0"/>
              </a:rPr>
              <a:t>.</a:t>
            </a:r>
          </a:p>
        </p:txBody>
      </p:sp>
      <p:sp>
        <p:nvSpPr>
          <p:cNvPr id="10" name="Google Shape;147;p2"/>
          <p:cNvSpPr/>
          <p:nvPr/>
        </p:nvSpPr>
        <p:spPr>
          <a:xfrm>
            <a:off x="10929937" y="249869"/>
            <a:ext cx="979984" cy="419602"/>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a:solidFill>
                  <a:srgbClr val="FFFFFF"/>
                </a:solidFill>
                <a:latin typeface="Century Gothic"/>
                <a:ea typeface="Century Gothic"/>
                <a:cs typeface="Century Gothic"/>
                <a:sym typeface="Century Gothic"/>
              </a:rPr>
              <a:t>lire </a:t>
            </a:r>
            <a:endParaRPr sz="1800" b="1" i="0" u="none" strike="noStrike" cap="none" dirty="0">
              <a:solidFill>
                <a:srgbClr val="FFFFFF"/>
              </a:solidFill>
              <a:latin typeface="Century Gothic"/>
              <a:ea typeface="Century Gothic"/>
              <a:cs typeface="Century Gothic"/>
              <a:sym typeface="Century Gothic"/>
            </a:endParaRPr>
          </a:p>
        </p:txBody>
      </p:sp>
      <p:pic>
        <p:nvPicPr>
          <p:cNvPr id="11" name="Google Shape;145;p2">
            <a:extLst>
              <a:ext uri="{FF2B5EF4-FFF2-40B4-BE49-F238E27FC236}">
                <a16:creationId xmlns:a16="http://schemas.microsoft.com/office/drawing/2014/main" id="{0EDC3487-9E41-4C7A-8015-FB32E082F29C}"/>
              </a:ext>
            </a:extLst>
          </p:cNvPr>
          <p:cNvPicPr preferRelativeResize="0"/>
          <p:nvPr/>
        </p:nvPicPr>
        <p:blipFill rotWithShape="1">
          <a:blip r:embed="rId4">
            <a:alphaModFix/>
          </a:blip>
          <a:srcRect/>
          <a:stretch/>
        </p:blipFill>
        <p:spPr>
          <a:xfrm>
            <a:off x="-1" y="212197"/>
            <a:ext cx="7071361" cy="867128"/>
          </a:xfrm>
          <a:prstGeom prst="rect">
            <a:avLst/>
          </a:prstGeom>
          <a:noFill/>
          <a:ln>
            <a:noFill/>
          </a:ln>
        </p:spPr>
      </p:pic>
      <p:sp>
        <p:nvSpPr>
          <p:cNvPr id="12" name="Google Shape;146;p2">
            <a:extLst>
              <a:ext uri="{FF2B5EF4-FFF2-40B4-BE49-F238E27FC236}">
                <a16:creationId xmlns:a16="http://schemas.microsoft.com/office/drawing/2014/main" id="{48DFC529-83CA-4124-8DCC-385D2E801710}"/>
              </a:ext>
            </a:extLst>
          </p:cNvPr>
          <p:cNvSpPr txBox="1">
            <a:spLocks/>
          </p:cNvSpPr>
          <p:nvPr/>
        </p:nvSpPr>
        <p:spPr>
          <a:xfrm>
            <a:off x="188942" y="220238"/>
            <a:ext cx="5907058" cy="707849"/>
          </a:xfrm>
          <a:prstGeom prst="rect">
            <a:avLst/>
          </a:prstGeom>
          <a:noFill/>
          <a:ln>
            <a:noFill/>
          </a:ln>
        </p:spPr>
        <p:txBody>
          <a:bodyPr spcFirstLastPara="1" wrap="square" lIns="91425" tIns="45700" rIns="91425" bIns="45700" anchor="ctr" anchorCtr="0">
            <a:normAutofit fontScale="77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3600"/>
            </a:pPr>
            <a:r>
              <a:rPr lang="en-GB" sz="3600" b="1" dirty="0">
                <a:solidFill>
                  <a:schemeClr val="lt1"/>
                </a:solidFill>
              </a:rPr>
              <a:t>Une situation </a:t>
            </a:r>
            <a:r>
              <a:rPr lang="en-GB" sz="3600" b="1" dirty="0" err="1">
                <a:solidFill>
                  <a:schemeClr val="lt1"/>
                </a:solidFill>
              </a:rPr>
              <a:t>d'urgence</a:t>
            </a:r>
            <a:r>
              <a:rPr lang="en-GB" sz="3600" b="1" dirty="0">
                <a:solidFill>
                  <a:schemeClr val="lt1"/>
                </a:solidFill>
              </a:rPr>
              <a:t> à </a:t>
            </a:r>
            <a:r>
              <a:rPr lang="en-GB" sz="3600" b="1" dirty="0" err="1">
                <a:solidFill>
                  <a:schemeClr val="lt1"/>
                </a:solidFill>
              </a:rPr>
              <a:t>l'école</a:t>
            </a:r>
            <a:endParaRPr lang="en-GB" sz="3600" b="1" dirty="0">
              <a:solidFill>
                <a:schemeClr val="lt1"/>
              </a:solidFill>
            </a:endParaRPr>
          </a:p>
        </p:txBody>
      </p:sp>
    </p:spTree>
    <p:extLst>
      <p:ext uri="{BB962C8B-B14F-4D97-AF65-F5344CB8AC3E}">
        <p14:creationId xmlns:p14="http://schemas.microsoft.com/office/powerpoint/2010/main" val="17957546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sp>
        <p:nvSpPr>
          <p:cNvPr id="5" name="Google Shape;147;p2"/>
          <p:cNvSpPr/>
          <p:nvPr/>
        </p:nvSpPr>
        <p:spPr>
          <a:xfrm>
            <a:off x="10401300" y="249869"/>
            <a:ext cx="1508621" cy="419602"/>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err="1">
                <a:solidFill>
                  <a:srgbClr val="FFFFFF"/>
                </a:solidFill>
                <a:latin typeface="Century Gothic"/>
                <a:ea typeface="Century Gothic"/>
                <a:cs typeface="Century Gothic"/>
                <a:sym typeface="Century Gothic"/>
              </a:rPr>
              <a:t>traduire</a:t>
            </a:r>
            <a:endParaRPr sz="1800" b="1" i="0" u="none" strike="noStrike" cap="none" dirty="0">
              <a:solidFill>
                <a:srgbClr val="FFFFFF"/>
              </a:solidFill>
              <a:latin typeface="Century Gothic"/>
              <a:ea typeface="Century Gothic"/>
              <a:cs typeface="Century Gothic"/>
              <a:sym typeface="Century Gothic"/>
            </a:endParaRPr>
          </a:p>
        </p:txBody>
      </p:sp>
      <p:pic>
        <p:nvPicPr>
          <p:cNvPr id="6" name="Picture 5"/>
          <p:cNvPicPr>
            <a:picLocks noChangeAspect="1"/>
          </p:cNvPicPr>
          <p:nvPr/>
        </p:nvPicPr>
        <p:blipFill>
          <a:blip r:embed="rId3"/>
          <a:stretch>
            <a:fillRect/>
          </a:stretch>
        </p:blipFill>
        <p:spPr>
          <a:xfrm>
            <a:off x="432483" y="1734363"/>
            <a:ext cx="11477438" cy="4545196"/>
          </a:xfrm>
          <a:prstGeom prst="rect">
            <a:avLst/>
          </a:prstGeom>
        </p:spPr>
      </p:pic>
      <p:sp>
        <p:nvSpPr>
          <p:cNvPr id="7" name="TextBox 6"/>
          <p:cNvSpPr txBox="1"/>
          <p:nvPr/>
        </p:nvSpPr>
        <p:spPr>
          <a:xfrm>
            <a:off x="600075" y="2028825"/>
            <a:ext cx="5086350" cy="400110"/>
          </a:xfrm>
          <a:prstGeom prst="rect">
            <a:avLst/>
          </a:prstGeom>
          <a:noFill/>
        </p:spPr>
        <p:txBody>
          <a:bodyPr wrap="square" rtlCol="0">
            <a:spAutoFit/>
          </a:bodyPr>
          <a:lstStyle/>
          <a:p>
            <a:endParaRPr lang="en-GB" sz="2000" dirty="0">
              <a:latin typeface="Century Gothic" panose="020B0502020202020204" pitchFamily="34" charset="0"/>
            </a:endParaRPr>
          </a:p>
        </p:txBody>
      </p:sp>
      <p:sp>
        <p:nvSpPr>
          <p:cNvPr id="10" name="TextBox 9"/>
          <p:cNvSpPr txBox="1"/>
          <p:nvPr/>
        </p:nvSpPr>
        <p:spPr>
          <a:xfrm>
            <a:off x="442912" y="1271370"/>
            <a:ext cx="11368088" cy="430887"/>
          </a:xfrm>
          <a:prstGeom prst="rect">
            <a:avLst/>
          </a:prstGeom>
          <a:noFill/>
        </p:spPr>
        <p:txBody>
          <a:bodyPr wrap="square" rtlCol="0">
            <a:spAutoFit/>
          </a:bodyPr>
          <a:lstStyle/>
          <a:p>
            <a:r>
              <a:rPr lang="en-GB" sz="2200" dirty="0" err="1">
                <a:solidFill>
                  <a:schemeClr val="accent1">
                    <a:lumMod val="50000"/>
                  </a:schemeClr>
                </a:solidFill>
                <a:latin typeface="Century Gothic" panose="020B0502020202020204" pitchFamily="34" charset="0"/>
              </a:rPr>
              <a:t>Écris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l’histoire</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anglais</a:t>
            </a:r>
            <a:r>
              <a:rPr lang="en-GB" sz="2200" dirty="0">
                <a:solidFill>
                  <a:schemeClr val="accent1">
                    <a:lumMod val="50000"/>
                  </a:schemeClr>
                </a:solidFill>
                <a:latin typeface="Century Gothic" panose="020B0502020202020204" pitchFamily="34" charset="0"/>
              </a:rPr>
              <a:t>! </a:t>
            </a:r>
            <a:r>
              <a:rPr lang="fr-FR" sz="2200" b="1" dirty="0">
                <a:solidFill>
                  <a:schemeClr val="accent1">
                    <a:lumMod val="50000"/>
                  </a:schemeClr>
                </a:solidFill>
                <a:latin typeface="Century Gothic" panose="020B0502020202020204" pitchFamily="34" charset="0"/>
              </a:rPr>
              <a:t>Attention</a:t>
            </a:r>
            <a:r>
              <a:rPr lang="fr-FR" sz="2200" b="1" dirty="0">
                <a:solidFill>
                  <a:srgbClr val="EE6000"/>
                </a:solidFill>
                <a:latin typeface="Century Gothic" panose="020B0502020202020204" pitchFamily="34" charset="0"/>
              </a:rPr>
              <a:t> </a:t>
            </a:r>
            <a:r>
              <a:rPr lang="fr-FR" sz="2200" dirty="0">
                <a:solidFill>
                  <a:schemeClr val="accent1">
                    <a:lumMod val="50000"/>
                  </a:schemeClr>
                </a:solidFill>
                <a:latin typeface="Century Gothic" panose="020B0502020202020204" pitchFamily="34" charset="0"/>
              </a:rPr>
              <a:t>aux verbes au présent</a:t>
            </a:r>
            <a:r>
              <a:rPr lang="en-GB" sz="2200" dirty="0">
                <a:solidFill>
                  <a:schemeClr val="accent1">
                    <a:lumMod val="50000"/>
                  </a:schemeClr>
                </a:solidFill>
                <a:latin typeface="Century Gothic" panose="020B0502020202020204" pitchFamily="34" charset="0"/>
              </a:rPr>
              <a:t>! </a:t>
            </a:r>
            <a:r>
              <a:rPr lang="en-GB" sz="2200" b="1" dirty="0">
                <a:solidFill>
                  <a:schemeClr val="accent1">
                    <a:lumMod val="50000"/>
                  </a:schemeClr>
                </a:solidFill>
                <a:latin typeface="Century Gothic" panose="020B0502020202020204" pitchFamily="34" charset="0"/>
              </a:rPr>
              <a:t>Simple</a:t>
            </a:r>
            <a:r>
              <a:rPr lang="en-GB" sz="2200" dirty="0">
                <a:solidFill>
                  <a:schemeClr val="accent1">
                    <a:lumMod val="50000"/>
                  </a:schemeClr>
                </a:solidFill>
                <a:latin typeface="Century Gothic" panose="020B0502020202020204" pitchFamily="34" charset="0"/>
              </a:rPr>
              <a:t> or </a:t>
            </a:r>
            <a:r>
              <a:rPr lang="en-GB" sz="2200" b="1" dirty="0">
                <a:solidFill>
                  <a:schemeClr val="accent1">
                    <a:lumMod val="50000"/>
                  </a:schemeClr>
                </a:solidFill>
                <a:latin typeface="Century Gothic" panose="020B0502020202020204" pitchFamily="34" charset="0"/>
              </a:rPr>
              <a:t>continuous</a:t>
            </a:r>
            <a:r>
              <a:rPr lang="en-GB" sz="2200" dirty="0">
                <a:solidFill>
                  <a:schemeClr val="accent1">
                    <a:lumMod val="50000"/>
                  </a:schemeClr>
                </a:solidFill>
                <a:latin typeface="Century Gothic" panose="020B0502020202020204" pitchFamily="34" charset="0"/>
              </a:rPr>
              <a:t>?</a:t>
            </a:r>
          </a:p>
        </p:txBody>
      </p:sp>
      <p:sp>
        <p:nvSpPr>
          <p:cNvPr id="12" name="TextBox 11"/>
          <p:cNvSpPr txBox="1"/>
          <p:nvPr/>
        </p:nvSpPr>
        <p:spPr>
          <a:xfrm>
            <a:off x="601651" y="2198101"/>
            <a:ext cx="5253942" cy="3477875"/>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Les </a:t>
            </a:r>
            <a:r>
              <a:rPr lang="en-GB" sz="2200" dirty="0" err="1">
                <a:solidFill>
                  <a:schemeClr val="accent1">
                    <a:lumMod val="50000"/>
                  </a:schemeClr>
                </a:solidFill>
                <a:latin typeface="Century Gothic" panose="020B0502020202020204" pitchFamily="34" charset="0"/>
              </a:rPr>
              <a:t>professeurs</a:t>
            </a:r>
            <a:r>
              <a:rPr lang="en-GB" sz="2200" dirty="0">
                <a:solidFill>
                  <a:schemeClr val="accent1">
                    <a:lumMod val="50000"/>
                  </a:schemeClr>
                </a:solidFill>
                <a:latin typeface="Century Gothic" panose="020B0502020202020204" pitchFamily="34" charset="0"/>
              </a:rPr>
              <a:t> de 6ème </a:t>
            </a:r>
            <a:r>
              <a:rPr lang="en-GB" sz="2200" dirty="0" err="1">
                <a:solidFill>
                  <a:srgbClr val="EE6000"/>
                </a:solidFill>
                <a:latin typeface="Century Gothic" panose="020B0502020202020204" pitchFamily="34" charset="0"/>
              </a:rPr>
              <a:t>organisent</a:t>
            </a:r>
            <a:r>
              <a:rPr lang="en-GB" sz="2200" dirty="0">
                <a:solidFill>
                  <a:schemeClr val="accent1">
                    <a:lumMod val="50000"/>
                  </a:schemeClr>
                </a:solidFill>
                <a:latin typeface="Century Gothic" panose="020B0502020202020204" pitchFamily="34" charset="0"/>
              </a:rPr>
              <a:t> un concert pour les enfants. Le concert </a:t>
            </a:r>
            <a:r>
              <a:rPr lang="en-GB" sz="2200" dirty="0" err="1">
                <a:solidFill>
                  <a:srgbClr val="EE6000"/>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grand et important et les enfants </a:t>
            </a:r>
            <a:r>
              <a:rPr lang="en-GB" sz="2200" dirty="0" err="1">
                <a:solidFill>
                  <a:srgbClr val="EE6000"/>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enthousiastes</a:t>
            </a:r>
            <a:r>
              <a:rPr lang="en-GB" sz="2200" dirty="0">
                <a:solidFill>
                  <a:schemeClr val="accent1">
                    <a:lumMod val="50000"/>
                  </a:schemeClr>
                </a:solidFill>
                <a:latin typeface="Century Gothic" panose="020B0502020202020204" pitchFamily="34" charset="0"/>
              </a:rPr>
              <a:t>.</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Les chanteurs </a:t>
            </a:r>
            <a:r>
              <a:rPr lang="en-GB" sz="2200" dirty="0" err="1">
                <a:solidFill>
                  <a:srgbClr val="EE6000"/>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drôles</a:t>
            </a:r>
            <a:r>
              <a:rPr lang="en-GB" sz="2200" dirty="0">
                <a:solidFill>
                  <a:schemeClr val="accent1">
                    <a:lumMod val="50000"/>
                  </a:schemeClr>
                </a:solidFill>
                <a:latin typeface="Century Gothic" panose="020B0502020202020204" pitchFamily="34" charset="0"/>
              </a:rPr>
              <a:t> et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amusants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Ils</a:t>
            </a:r>
            <a:r>
              <a:rPr lang="en-GB" sz="2200" dirty="0">
                <a:solidFill>
                  <a:schemeClr val="accent1">
                    <a:lumMod val="50000"/>
                  </a:schemeClr>
                </a:solidFill>
                <a:latin typeface="Century Gothic" panose="020B0502020202020204" pitchFamily="34" charset="0"/>
              </a:rPr>
              <a:t> </a:t>
            </a:r>
            <a:r>
              <a:rPr lang="en-GB" sz="2200" dirty="0" err="1">
                <a:solidFill>
                  <a:srgbClr val="EE6000"/>
                </a:solidFill>
                <a:latin typeface="Century Gothic" panose="020B0502020202020204" pitchFamily="34" charset="0"/>
              </a:rPr>
              <a:t>chantent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anglais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Mais</a:t>
            </a:r>
            <a:r>
              <a:rPr lang="en-GB" sz="2200" dirty="0">
                <a:solidFill>
                  <a:schemeClr val="accent1">
                    <a:lumMod val="50000"/>
                  </a:schemeClr>
                </a:solidFill>
                <a:latin typeface="Century Gothic" panose="020B0502020202020204" pitchFamily="34" charset="0"/>
              </a:rPr>
              <a:t> les </a:t>
            </a:r>
            <a:r>
              <a:rPr lang="en-GB" sz="2200" dirty="0" err="1">
                <a:solidFill>
                  <a:schemeClr val="accent1">
                    <a:lumMod val="50000"/>
                  </a:schemeClr>
                </a:solidFill>
                <a:latin typeface="Century Gothic" panose="020B0502020202020204" pitchFamily="34" charset="0"/>
              </a:rPr>
              <a:t>professeurs</a:t>
            </a:r>
            <a:r>
              <a:rPr lang="en-GB" sz="2200" dirty="0">
                <a:solidFill>
                  <a:schemeClr val="accent1">
                    <a:lumMod val="50000"/>
                  </a:schemeClr>
                </a:solidFill>
                <a:latin typeface="Century Gothic" panose="020B0502020202020204" pitchFamily="34" charset="0"/>
              </a:rPr>
              <a:t> </a:t>
            </a:r>
            <a:r>
              <a:rPr lang="en-GB" sz="2200" dirty="0" err="1">
                <a:solidFill>
                  <a:srgbClr val="EE6000"/>
                </a:solidFill>
                <a:latin typeface="Century Gothic" panose="020B0502020202020204" pitchFamily="34" charset="0"/>
              </a:rPr>
              <a:t>ont</a:t>
            </a:r>
            <a:r>
              <a:rPr lang="en-GB" sz="2200" dirty="0">
                <a:solidFill>
                  <a:schemeClr val="accent1">
                    <a:lumMod val="50000"/>
                  </a:schemeClr>
                </a:solidFill>
                <a:latin typeface="Century Gothic" panose="020B0502020202020204" pitchFamily="34" charset="0"/>
              </a:rPr>
              <a:t> un </a:t>
            </a:r>
            <a:r>
              <a:rPr lang="en-GB" sz="2200" dirty="0" err="1">
                <a:solidFill>
                  <a:schemeClr val="accent1">
                    <a:lumMod val="50000"/>
                  </a:schemeClr>
                </a:solidFill>
                <a:latin typeface="Century Gothic" panose="020B0502020202020204" pitchFamily="34" charset="0"/>
              </a:rPr>
              <a:t>problème</a:t>
            </a:r>
            <a:r>
              <a:rPr lang="en-GB" sz="2200" dirty="0">
                <a:solidFill>
                  <a:schemeClr val="accent1">
                    <a:lumMod val="50000"/>
                  </a:schemeClr>
                </a:solidFill>
                <a:latin typeface="Century Gothic" panose="020B0502020202020204" pitchFamily="34" charset="0"/>
              </a:rPr>
              <a:t>. Les </a:t>
            </a:r>
            <a:r>
              <a:rPr lang="en-GB" sz="2200" dirty="0" err="1">
                <a:solidFill>
                  <a:schemeClr val="accent1">
                    <a:lumMod val="50000"/>
                  </a:schemeClr>
                </a:solidFill>
                <a:latin typeface="Century Gothic" panose="020B0502020202020204" pitchFamily="34" charset="0"/>
              </a:rPr>
              <a:t>chanteurs</a:t>
            </a:r>
            <a:r>
              <a:rPr lang="en-GB" sz="2200" dirty="0">
                <a:solidFill>
                  <a:schemeClr val="accent1">
                    <a:lumMod val="50000"/>
                  </a:schemeClr>
                </a:solidFill>
                <a:latin typeface="Century Gothic" panose="020B0502020202020204" pitchFamily="34" charset="0"/>
              </a:rPr>
              <a:t> </a:t>
            </a:r>
            <a:r>
              <a:rPr lang="en-GB" sz="2200" dirty="0" err="1">
                <a:solidFill>
                  <a:srgbClr val="EE6000"/>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malades</a:t>
            </a:r>
            <a:r>
              <a:rPr lang="en-GB" sz="2200" dirty="0">
                <a:solidFill>
                  <a:schemeClr val="accent1">
                    <a:lumMod val="50000"/>
                  </a:schemeClr>
                </a:solidFill>
                <a:latin typeface="Century Gothic" panose="020B0502020202020204" pitchFamily="34" charset="0"/>
              </a:rPr>
              <a:t>! La situation </a:t>
            </a:r>
            <a:r>
              <a:rPr lang="en-GB" sz="2200" dirty="0" err="1">
                <a:solidFill>
                  <a:srgbClr val="EE6000"/>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difficile.</a:t>
            </a:r>
          </a:p>
        </p:txBody>
      </p:sp>
      <p:sp>
        <p:nvSpPr>
          <p:cNvPr id="13" name="TextBox 12"/>
          <p:cNvSpPr txBox="1"/>
          <p:nvPr/>
        </p:nvSpPr>
        <p:spPr>
          <a:xfrm>
            <a:off x="6457245" y="2198101"/>
            <a:ext cx="5219021" cy="3816429"/>
          </a:xfrm>
          <a:prstGeom prst="rect">
            <a:avLst/>
          </a:prstGeom>
          <a:noFill/>
        </p:spPr>
        <p:txBody>
          <a:bodyPr wrap="square" rtlCol="0">
            <a:spAutoFit/>
          </a:bodyPr>
          <a:lstStyle/>
          <a:p>
            <a:r>
              <a:rPr lang="fr-FR" sz="2200" dirty="0">
                <a:solidFill>
                  <a:schemeClr val="accent1">
                    <a:lumMod val="50000"/>
                  </a:schemeClr>
                </a:solidFill>
                <a:latin typeface="Century Gothic" panose="020B0502020202020204" pitchFamily="34" charset="0"/>
              </a:rPr>
              <a:t>Les professeurs </a:t>
            </a:r>
            <a:r>
              <a:rPr lang="fr-FR" sz="2200" dirty="0">
                <a:solidFill>
                  <a:srgbClr val="EE6000"/>
                </a:solidFill>
                <a:latin typeface="Century Gothic" panose="020B0502020202020204" pitchFamily="34" charset="0"/>
              </a:rPr>
              <a:t>ont </a:t>
            </a:r>
            <a:r>
              <a:rPr lang="fr-FR" sz="2200" dirty="0">
                <a:solidFill>
                  <a:schemeClr val="accent1">
                    <a:lumMod val="50000"/>
                  </a:schemeClr>
                </a:solidFill>
                <a:latin typeface="Century Gothic" panose="020B0502020202020204" pitchFamily="34" charset="0"/>
              </a:rPr>
              <a:t>une idée. Ils </a:t>
            </a:r>
            <a:r>
              <a:rPr lang="fr-FR" sz="2200" dirty="0">
                <a:solidFill>
                  <a:srgbClr val="EE6000"/>
                </a:solidFill>
                <a:latin typeface="Century Gothic" panose="020B0502020202020204" pitchFamily="34" charset="0"/>
              </a:rPr>
              <a:t>sont</a:t>
            </a:r>
            <a:r>
              <a:rPr lang="fr-FR" sz="2200" dirty="0">
                <a:solidFill>
                  <a:schemeClr val="accent1">
                    <a:lumMod val="50000"/>
                  </a:schemeClr>
                </a:solidFill>
                <a:latin typeface="Century Gothic" panose="020B0502020202020204" pitchFamily="34" charset="0"/>
              </a:rPr>
              <a:t> drôles et amusants, et ils</a:t>
            </a:r>
            <a:r>
              <a:rPr lang="fr-FR" sz="2200" dirty="0">
                <a:solidFill>
                  <a:srgbClr val="EE6000"/>
                </a:solidFill>
                <a:latin typeface="Century Gothic" panose="020B0502020202020204" pitchFamily="34" charset="0"/>
              </a:rPr>
              <a:t> parlent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bien </a:t>
            </a:r>
            <a:r>
              <a:rPr lang="fr-FR" sz="2200" dirty="0">
                <a:solidFill>
                  <a:schemeClr val="accent1">
                    <a:lumMod val="50000"/>
                  </a:schemeClr>
                </a:solidFill>
                <a:latin typeface="Century Gothic" panose="020B0502020202020204" pitchFamily="34" charset="0"/>
              </a:rPr>
              <a:t>anglais aussi …</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Les </a:t>
            </a:r>
            <a:r>
              <a:rPr lang="en-GB" sz="2200" dirty="0" err="1">
                <a:solidFill>
                  <a:schemeClr val="accent1">
                    <a:lumMod val="50000"/>
                  </a:schemeClr>
                </a:solidFill>
                <a:latin typeface="Century Gothic" panose="020B0502020202020204" pitchFamily="34" charset="0"/>
              </a:rPr>
              <a:t>professeurs</a:t>
            </a:r>
            <a:r>
              <a:rPr lang="en-GB" sz="2200" dirty="0">
                <a:solidFill>
                  <a:schemeClr val="accent1">
                    <a:lumMod val="50000"/>
                  </a:schemeClr>
                </a:solidFill>
                <a:latin typeface="Century Gothic" panose="020B0502020202020204" pitchFamily="34" charset="0"/>
              </a:rPr>
              <a:t> </a:t>
            </a:r>
            <a:r>
              <a:rPr lang="en-GB" sz="2200" dirty="0">
                <a:solidFill>
                  <a:srgbClr val="EE6000"/>
                </a:solidFill>
                <a:latin typeface="Century Gothic" panose="020B0502020202020204" pitchFamily="34" charset="0"/>
              </a:rPr>
              <a:t>portent </a:t>
            </a:r>
            <a:r>
              <a:rPr lang="en-GB" sz="2200" dirty="0">
                <a:solidFill>
                  <a:schemeClr val="accent1">
                    <a:lumMod val="50000"/>
                  </a:schemeClr>
                </a:solidFill>
                <a:latin typeface="Century Gothic" panose="020B0502020202020204" pitchFamily="34" charset="0"/>
              </a:rPr>
              <a:t>des </a:t>
            </a:r>
            <a:r>
              <a:rPr lang="en-GB" sz="2200" dirty="0" err="1">
                <a:solidFill>
                  <a:schemeClr val="accent1">
                    <a:lumMod val="50000"/>
                  </a:schemeClr>
                </a:solidFill>
                <a:latin typeface="Century Gothic" panose="020B0502020202020204" pitchFamily="34" charset="0"/>
              </a:rPr>
              <a:t>uniformes</a:t>
            </a:r>
            <a:r>
              <a:rPr lang="en-GB" sz="2200" dirty="0">
                <a:solidFill>
                  <a:schemeClr val="accent1">
                    <a:lumMod val="50000"/>
                  </a:schemeClr>
                </a:solidFill>
                <a:latin typeface="Century Gothic" panose="020B0502020202020204" pitchFamily="34" charset="0"/>
              </a:rPr>
              <a:t> violets et </a:t>
            </a:r>
            <a:r>
              <a:rPr lang="en-GB" sz="2200" dirty="0" err="1">
                <a:solidFill>
                  <a:schemeClr val="accent1">
                    <a:lumMod val="50000"/>
                  </a:schemeClr>
                </a:solidFill>
                <a:latin typeface="Century Gothic" panose="020B0502020202020204" pitchFamily="34" charset="0"/>
              </a:rPr>
              <a:t>ils</a:t>
            </a:r>
            <a:r>
              <a:rPr lang="en-GB" sz="2200" dirty="0">
                <a:solidFill>
                  <a:schemeClr val="accent1">
                    <a:lumMod val="50000"/>
                  </a:schemeClr>
                </a:solidFill>
                <a:latin typeface="Century Gothic" panose="020B0502020202020204" pitchFamily="34" charset="0"/>
              </a:rPr>
              <a:t> </a:t>
            </a:r>
            <a:r>
              <a:rPr lang="en-GB" sz="2200" dirty="0" err="1">
                <a:solidFill>
                  <a:srgbClr val="EE6000"/>
                </a:solidFill>
                <a:latin typeface="Century Gothic" panose="020B0502020202020204" pitchFamily="34" charset="0"/>
              </a:rPr>
              <a:t>chantent</a:t>
            </a:r>
            <a:r>
              <a:rPr lang="en-GB" sz="2200" dirty="0">
                <a:solidFill>
                  <a:schemeClr val="accent1">
                    <a:lumMod val="50000"/>
                  </a:schemeClr>
                </a:solidFill>
                <a:latin typeface="Century Gothic" panose="020B0502020202020204" pitchFamily="34" charset="0"/>
              </a:rPr>
              <a:t> au concert. </a:t>
            </a:r>
            <a:r>
              <a:rPr lang="en-GB" sz="2200" dirty="0" err="1">
                <a:solidFill>
                  <a:schemeClr val="accent1">
                    <a:lumMod val="50000"/>
                  </a:schemeClr>
                </a:solidFill>
                <a:latin typeface="Century Gothic" panose="020B0502020202020204" pitchFamily="34" charset="0"/>
              </a:rPr>
              <a:t>Ils</a:t>
            </a:r>
            <a:r>
              <a:rPr lang="en-GB" sz="2200" dirty="0">
                <a:solidFill>
                  <a:schemeClr val="accent1">
                    <a:lumMod val="50000"/>
                  </a:schemeClr>
                </a:solidFill>
                <a:latin typeface="Century Gothic" panose="020B0502020202020204" pitchFamily="34" charset="0"/>
              </a:rPr>
              <a:t> </a:t>
            </a:r>
            <a:r>
              <a:rPr lang="en-GB" sz="2200" dirty="0" err="1">
                <a:solidFill>
                  <a:srgbClr val="EE6000"/>
                </a:solidFill>
                <a:latin typeface="Century Gothic" panose="020B0502020202020204" pitchFamily="34" charset="0"/>
              </a:rPr>
              <a:t>sont</a:t>
            </a:r>
            <a:r>
              <a:rPr lang="en-GB" sz="2200" dirty="0">
                <a:solidFill>
                  <a:srgbClr val="EE6000"/>
                </a:solidFill>
                <a:latin typeface="Century Gothic" panose="020B0502020202020204" pitchFamily="34" charset="0"/>
              </a:rPr>
              <a:t> </a:t>
            </a:r>
            <a:r>
              <a:rPr lang="en-GB" sz="2200" dirty="0">
                <a:solidFill>
                  <a:schemeClr val="accent1">
                    <a:lumMod val="50000"/>
                  </a:schemeClr>
                </a:solidFill>
                <a:latin typeface="Century Gothic" panose="020B0502020202020204" pitchFamily="34" charset="0"/>
              </a:rPr>
              <a:t>des </a:t>
            </a:r>
            <a:r>
              <a:rPr lang="en-GB" sz="2200" dirty="0" err="1">
                <a:solidFill>
                  <a:schemeClr val="accent1">
                    <a:lumMod val="50000"/>
                  </a:schemeClr>
                </a:solidFill>
                <a:latin typeface="Century Gothic" panose="020B0502020202020204" pitchFamily="34" charset="0"/>
              </a:rPr>
              <a:t>acteurs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fantastiques</a:t>
            </a:r>
            <a:r>
              <a:rPr lang="en-GB" sz="2200" dirty="0">
                <a:solidFill>
                  <a:schemeClr val="accent1">
                    <a:lumMod val="50000"/>
                  </a:schemeClr>
                </a:solidFill>
                <a:latin typeface="Century Gothic" panose="020B0502020202020204" pitchFamily="34" charset="0"/>
              </a:rPr>
              <a:t>!</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Les enfants </a:t>
            </a:r>
            <a:r>
              <a:rPr lang="en-GB" sz="2200" dirty="0" err="1">
                <a:solidFill>
                  <a:srgbClr val="EE6000"/>
                </a:solidFill>
                <a:latin typeface="Century Gothic" panose="020B0502020202020204" pitchFamily="34" charset="0"/>
              </a:rPr>
              <a:t>sont</a:t>
            </a:r>
            <a:r>
              <a:rPr lang="en-GB" sz="2200" dirty="0">
                <a:solidFill>
                  <a:srgbClr val="EE6000"/>
                </a:solidFill>
                <a:latin typeface="Century Gothic" panose="020B0502020202020204" pitchFamily="34" charset="0"/>
              </a:rPr>
              <a:t> </a:t>
            </a:r>
            <a:r>
              <a:rPr lang="en-GB" sz="2200" dirty="0">
                <a:solidFill>
                  <a:schemeClr val="accent1">
                    <a:lumMod val="50000"/>
                  </a:schemeClr>
                </a:solidFill>
                <a:latin typeface="Century Gothic" panose="020B0502020202020204" pitchFamily="34" charset="0"/>
              </a:rPr>
              <a:t>contents. La solution </a:t>
            </a:r>
            <a:r>
              <a:rPr lang="en-GB" sz="2200" dirty="0" err="1">
                <a:solidFill>
                  <a:srgbClr val="EE6000"/>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super!</a:t>
            </a:r>
          </a:p>
          <a:p>
            <a:r>
              <a:rPr lang="en-GB" sz="2200" dirty="0">
                <a:solidFill>
                  <a:schemeClr val="accent1">
                    <a:lumMod val="50000"/>
                  </a:schemeClr>
                </a:solidFill>
                <a:latin typeface="Century Gothic" panose="020B0502020202020204" pitchFamily="34" charset="0"/>
              </a:rPr>
              <a:t> </a:t>
            </a:r>
          </a:p>
        </p:txBody>
      </p:sp>
      <p:pic>
        <p:nvPicPr>
          <p:cNvPr id="11" name="Google Shape;145;p2">
            <a:extLst>
              <a:ext uri="{FF2B5EF4-FFF2-40B4-BE49-F238E27FC236}">
                <a16:creationId xmlns:a16="http://schemas.microsoft.com/office/drawing/2014/main" id="{931B7D60-4F3F-4D26-BD06-3AD10F31DB23}"/>
              </a:ext>
            </a:extLst>
          </p:cNvPr>
          <p:cNvPicPr preferRelativeResize="0"/>
          <p:nvPr/>
        </p:nvPicPr>
        <p:blipFill rotWithShape="1">
          <a:blip r:embed="rId4">
            <a:alphaModFix/>
          </a:blip>
          <a:srcRect/>
          <a:stretch/>
        </p:blipFill>
        <p:spPr>
          <a:xfrm>
            <a:off x="-1" y="212197"/>
            <a:ext cx="7071361" cy="867128"/>
          </a:xfrm>
          <a:prstGeom prst="rect">
            <a:avLst/>
          </a:prstGeom>
          <a:noFill/>
          <a:ln>
            <a:noFill/>
          </a:ln>
        </p:spPr>
      </p:pic>
      <p:sp>
        <p:nvSpPr>
          <p:cNvPr id="14" name="Google Shape;146;p2">
            <a:extLst>
              <a:ext uri="{FF2B5EF4-FFF2-40B4-BE49-F238E27FC236}">
                <a16:creationId xmlns:a16="http://schemas.microsoft.com/office/drawing/2014/main" id="{7AB8C3B8-3F7B-4456-87B1-F0B66390DD4F}"/>
              </a:ext>
            </a:extLst>
          </p:cNvPr>
          <p:cNvSpPr txBox="1">
            <a:spLocks/>
          </p:cNvSpPr>
          <p:nvPr/>
        </p:nvSpPr>
        <p:spPr>
          <a:xfrm>
            <a:off x="188942" y="220238"/>
            <a:ext cx="5907058" cy="707849"/>
          </a:xfrm>
          <a:prstGeom prst="rect">
            <a:avLst/>
          </a:prstGeom>
          <a:noFill/>
          <a:ln>
            <a:noFill/>
          </a:ln>
        </p:spPr>
        <p:txBody>
          <a:bodyPr spcFirstLastPara="1" wrap="square" lIns="91425" tIns="45700" rIns="91425" bIns="45700" anchor="ctr" anchorCtr="0">
            <a:normAutofit fontScale="77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3600"/>
            </a:pPr>
            <a:r>
              <a:rPr lang="en-GB" sz="3600" b="1" dirty="0">
                <a:solidFill>
                  <a:schemeClr val="lt1"/>
                </a:solidFill>
              </a:rPr>
              <a:t>Une situation </a:t>
            </a:r>
            <a:r>
              <a:rPr lang="en-GB" sz="3600" b="1" dirty="0" err="1">
                <a:solidFill>
                  <a:schemeClr val="lt1"/>
                </a:solidFill>
              </a:rPr>
              <a:t>d'urgence</a:t>
            </a:r>
            <a:r>
              <a:rPr lang="en-GB" sz="3600" b="1" dirty="0">
                <a:solidFill>
                  <a:schemeClr val="lt1"/>
                </a:solidFill>
              </a:rPr>
              <a:t> à </a:t>
            </a:r>
            <a:r>
              <a:rPr lang="en-GB" sz="3600" b="1" dirty="0" err="1">
                <a:solidFill>
                  <a:schemeClr val="lt1"/>
                </a:solidFill>
              </a:rPr>
              <a:t>l'école</a:t>
            </a:r>
            <a:endParaRPr lang="en-GB" sz="3600" b="1" dirty="0">
              <a:solidFill>
                <a:schemeClr val="lt1"/>
              </a:solidFill>
            </a:endParaRPr>
          </a:p>
        </p:txBody>
      </p:sp>
    </p:spTree>
    <p:extLst>
      <p:ext uri="{BB962C8B-B14F-4D97-AF65-F5344CB8AC3E}">
        <p14:creationId xmlns:p14="http://schemas.microsoft.com/office/powerpoint/2010/main" val="8707660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pic>
        <p:nvPicPr>
          <p:cNvPr id="5" name="Picture 4"/>
          <p:cNvPicPr>
            <a:picLocks noChangeAspect="1"/>
          </p:cNvPicPr>
          <p:nvPr/>
        </p:nvPicPr>
        <p:blipFill>
          <a:blip r:embed="rId3"/>
          <a:stretch>
            <a:fillRect/>
          </a:stretch>
        </p:blipFill>
        <p:spPr>
          <a:xfrm>
            <a:off x="432483" y="1734363"/>
            <a:ext cx="11477438" cy="4545196"/>
          </a:xfrm>
          <a:prstGeom prst="rect">
            <a:avLst/>
          </a:prstGeom>
        </p:spPr>
      </p:pic>
      <p:sp>
        <p:nvSpPr>
          <p:cNvPr id="6" name="TextBox 5"/>
          <p:cNvSpPr txBox="1"/>
          <p:nvPr/>
        </p:nvSpPr>
        <p:spPr>
          <a:xfrm>
            <a:off x="600075" y="2028825"/>
            <a:ext cx="5086350" cy="400110"/>
          </a:xfrm>
          <a:prstGeom prst="rect">
            <a:avLst/>
          </a:prstGeom>
          <a:noFill/>
        </p:spPr>
        <p:txBody>
          <a:bodyPr wrap="square" rtlCol="0">
            <a:spAutoFit/>
          </a:bodyPr>
          <a:lstStyle/>
          <a:p>
            <a:endParaRPr lang="en-GB" sz="2000" dirty="0">
              <a:latin typeface="Century Gothic" panose="020B0502020202020204" pitchFamily="34" charset="0"/>
            </a:endParaRPr>
          </a:p>
        </p:txBody>
      </p:sp>
      <p:sp>
        <p:nvSpPr>
          <p:cNvPr id="7" name="TextBox 6"/>
          <p:cNvSpPr txBox="1"/>
          <p:nvPr/>
        </p:nvSpPr>
        <p:spPr>
          <a:xfrm>
            <a:off x="626008" y="2028825"/>
            <a:ext cx="5253942" cy="3816429"/>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Les </a:t>
            </a:r>
            <a:r>
              <a:rPr lang="en-GB" sz="2200" dirty="0" err="1">
                <a:solidFill>
                  <a:schemeClr val="accent1">
                    <a:lumMod val="50000"/>
                  </a:schemeClr>
                </a:solidFill>
                <a:latin typeface="Century Gothic" panose="020B0502020202020204" pitchFamily="34" charset="0"/>
              </a:rPr>
              <a:t>professeurs</a:t>
            </a:r>
            <a:r>
              <a:rPr lang="en-GB" sz="2200" dirty="0">
                <a:solidFill>
                  <a:schemeClr val="accent1">
                    <a:lumMod val="50000"/>
                  </a:schemeClr>
                </a:solidFill>
                <a:latin typeface="Century Gothic" panose="020B0502020202020204" pitchFamily="34" charset="0"/>
              </a:rPr>
              <a:t> de 6ème </a:t>
            </a:r>
            <a:r>
              <a:rPr lang="en-GB" sz="2200" dirty="0" err="1">
                <a:solidFill>
                  <a:srgbClr val="EE6000"/>
                </a:solidFill>
                <a:latin typeface="Century Gothic" panose="020B0502020202020204" pitchFamily="34" charset="0"/>
              </a:rPr>
              <a:t>organisent</a:t>
            </a:r>
            <a:r>
              <a:rPr lang="en-GB" sz="2200" dirty="0">
                <a:solidFill>
                  <a:schemeClr val="accent1">
                    <a:lumMod val="50000"/>
                  </a:schemeClr>
                </a:solidFill>
                <a:latin typeface="Century Gothic" panose="020B0502020202020204" pitchFamily="34" charset="0"/>
              </a:rPr>
              <a:t> un concert pour les enfants. </a:t>
            </a:r>
          </a:p>
          <a:p>
            <a:r>
              <a:rPr lang="en-GB" sz="2200" dirty="0">
                <a:solidFill>
                  <a:schemeClr val="accent1">
                    <a:lumMod val="50000"/>
                  </a:schemeClr>
                </a:solidFill>
                <a:latin typeface="Century Gothic" panose="020B0502020202020204" pitchFamily="34" charset="0"/>
              </a:rPr>
              <a:t>Le concert </a:t>
            </a:r>
            <a:r>
              <a:rPr lang="en-GB" sz="2200" dirty="0" err="1">
                <a:solidFill>
                  <a:srgbClr val="EE6000"/>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grand et important et les enfants </a:t>
            </a:r>
            <a:r>
              <a:rPr lang="en-GB" sz="2200" dirty="0" err="1">
                <a:solidFill>
                  <a:srgbClr val="EE6000"/>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enthousiastes</a:t>
            </a:r>
            <a:r>
              <a:rPr lang="en-GB" sz="2200" dirty="0">
                <a:solidFill>
                  <a:schemeClr val="accent1">
                    <a:lumMod val="50000"/>
                  </a:schemeClr>
                </a:solidFill>
                <a:latin typeface="Century Gothic" panose="020B0502020202020204" pitchFamily="34" charset="0"/>
              </a:rPr>
              <a:t>.</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Les chanteurs </a:t>
            </a:r>
            <a:r>
              <a:rPr lang="en-GB" sz="2200" dirty="0" err="1">
                <a:solidFill>
                  <a:srgbClr val="EE6000"/>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drôles</a:t>
            </a:r>
            <a:r>
              <a:rPr lang="en-GB" sz="2200" dirty="0">
                <a:solidFill>
                  <a:schemeClr val="accent1">
                    <a:lumMod val="50000"/>
                  </a:schemeClr>
                </a:solidFill>
                <a:latin typeface="Century Gothic" panose="020B0502020202020204" pitchFamily="34" charset="0"/>
              </a:rPr>
              <a:t> et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amusants</a:t>
            </a:r>
            <a:r>
              <a:rPr lang="en-GB" sz="2200" dirty="0">
                <a:solidFill>
                  <a:schemeClr val="accent1">
                    <a:lumMod val="50000"/>
                  </a:schemeClr>
                </a:solidFill>
                <a:latin typeface="Century Gothic" panose="020B0502020202020204" pitchFamily="34" charset="0"/>
              </a:rPr>
              <a:t>. </a:t>
            </a:r>
          </a:p>
          <a:p>
            <a:r>
              <a:rPr lang="en-GB" sz="2200" dirty="0" err="1">
                <a:solidFill>
                  <a:schemeClr val="accent1">
                    <a:lumMod val="50000"/>
                  </a:schemeClr>
                </a:solidFill>
                <a:latin typeface="Century Gothic" panose="020B0502020202020204" pitchFamily="34" charset="0"/>
              </a:rPr>
              <a:t>Ils</a:t>
            </a:r>
            <a:r>
              <a:rPr lang="en-GB" sz="2200" dirty="0">
                <a:solidFill>
                  <a:schemeClr val="accent1">
                    <a:lumMod val="50000"/>
                  </a:schemeClr>
                </a:solidFill>
                <a:latin typeface="Century Gothic" panose="020B0502020202020204" pitchFamily="34" charset="0"/>
              </a:rPr>
              <a:t> </a:t>
            </a:r>
            <a:r>
              <a:rPr lang="en-GB" sz="2200" dirty="0" err="1">
                <a:solidFill>
                  <a:srgbClr val="EE6000"/>
                </a:solidFill>
                <a:latin typeface="Century Gothic" panose="020B0502020202020204" pitchFamily="34" charset="0"/>
              </a:rPr>
              <a:t>chantent</a:t>
            </a:r>
            <a:r>
              <a:rPr lang="en-GB" sz="2200" dirty="0">
                <a:solidFill>
                  <a:srgbClr val="EE6000"/>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anglais</a:t>
            </a:r>
            <a:r>
              <a:rPr lang="en-GB" sz="2200" dirty="0">
                <a:solidFill>
                  <a:schemeClr val="accent1">
                    <a:lumMod val="50000"/>
                  </a:schemeClr>
                </a:solidFill>
                <a:latin typeface="Century Gothic" panose="020B0502020202020204" pitchFamily="34" charset="0"/>
              </a:rPr>
              <a:t>. </a:t>
            </a:r>
          </a:p>
          <a:p>
            <a:r>
              <a:rPr lang="en-GB" sz="2200" dirty="0" err="1">
                <a:solidFill>
                  <a:schemeClr val="accent1">
                    <a:lumMod val="50000"/>
                  </a:schemeClr>
                </a:solidFill>
                <a:latin typeface="Century Gothic" panose="020B0502020202020204" pitchFamily="34" charset="0"/>
              </a:rPr>
              <a:t>Mais</a:t>
            </a:r>
            <a:r>
              <a:rPr lang="en-GB" sz="2200" dirty="0">
                <a:solidFill>
                  <a:schemeClr val="accent1">
                    <a:lumMod val="50000"/>
                  </a:schemeClr>
                </a:solidFill>
                <a:latin typeface="Century Gothic" panose="020B0502020202020204" pitchFamily="34" charset="0"/>
              </a:rPr>
              <a:t> les </a:t>
            </a:r>
            <a:r>
              <a:rPr lang="en-GB" sz="2200" dirty="0" err="1">
                <a:solidFill>
                  <a:schemeClr val="accent1">
                    <a:lumMod val="50000"/>
                  </a:schemeClr>
                </a:solidFill>
                <a:latin typeface="Century Gothic" panose="020B0502020202020204" pitchFamily="34" charset="0"/>
              </a:rPr>
              <a:t>professeurs</a:t>
            </a:r>
            <a:r>
              <a:rPr lang="en-GB" sz="2200" dirty="0">
                <a:solidFill>
                  <a:schemeClr val="accent1">
                    <a:lumMod val="50000"/>
                  </a:schemeClr>
                </a:solidFill>
                <a:latin typeface="Century Gothic" panose="020B0502020202020204" pitchFamily="34" charset="0"/>
              </a:rPr>
              <a:t> </a:t>
            </a:r>
            <a:r>
              <a:rPr lang="en-GB" sz="2200" dirty="0" err="1">
                <a:solidFill>
                  <a:srgbClr val="EE6000"/>
                </a:solidFill>
                <a:latin typeface="Century Gothic" panose="020B0502020202020204" pitchFamily="34" charset="0"/>
              </a:rPr>
              <a:t>ont</a:t>
            </a:r>
            <a:r>
              <a:rPr lang="en-GB" sz="2200" dirty="0">
                <a:solidFill>
                  <a:schemeClr val="accent1">
                    <a:lumMod val="50000"/>
                  </a:schemeClr>
                </a:solidFill>
                <a:latin typeface="Century Gothic" panose="020B0502020202020204" pitchFamily="34" charset="0"/>
              </a:rPr>
              <a:t> un </a:t>
            </a:r>
            <a:r>
              <a:rPr lang="en-GB" sz="2200" dirty="0" err="1">
                <a:solidFill>
                  <a:schemeClr val="accent1">
                    <a:lumMod val="50000"/>
                  </a:schemeClr>
                </a:solidFill>
                <a:latin typeface="Century Gothic" panose="020B0502020202020204" pitchFamily="34" charset="0"/>
              </a:rPr>
              <a:t>problème</a:t>
            </a:r>
            <a:r>
              <a:rPr lang="en-GB" sz="2200" dirty="0">
                <a:solidFill>
                  <a:schemeClr val="accent1">
                    <a:lumMod val="50000"/>
                  </a:schemeClr>
                </a:solidFill>
                <a:latin typeface="Century Gothic" panose="020B0502020202020204" pitchFamily="34" charset="0"/>
              </a:rPr>
              <a:t>. Les </a:t>
            </a:r>
            <a:r>
              <a:rPr lang="en-GB" sz="2200" dirty="0" err="1">
                <a:solidFill>
                  <a:schemeClr val="accent1">
                    <a:lumMod val="50000"/>
                  </a:schemeClr>
                </a:solidFill>
                <a:latin typeface="Century Gothic" panose="020B0502020202020204" pitchFamily="34" charset="0"/>
              </a:rPr>
              <a:t>chanteurs</a:t>
            </a:r>
            <a:r>
              <a:rPr lang="en-GB" sz="2200" dirty="0">
                <a:solidFill>
                  <a:schemeClr val="accent1">
                    <a:lumMod val="50000"/>
                  </a:schemeClr>
                </a:solidFill>
                <a:latin typeface="Century Gothic" panose="020B0502020202020204" pitchFamily="34" charset="0"/>
              </a:rPr>
              <a:t> </a:t>
            </a:r>
            <a:r>
              <a:rPr lang="en-GB" sz="2200" dirty="0" err="1">
                <a:solidFill>
                  <a:srgbClr val="EE6000"/>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malades</a:t>
            </a:r>
            <a:r>
              <a:rPr lang="en-GB" sz="2200" dirty="0">
                <a:solidFill>
                  <a:schemeClr val="accent1">
                    <a:lumMod val="50000"/>
                  </a:schemeClr>
                </a:solidFill>
                <a:latin typeface="Century Gothic" panose="020B0502020202020204" pitchFamily="34" charset="0"/>
              </a:rPr>
              <a:t>! </a:t>
            </a:r>
          </a:p>
          <a:p>
            <a:r>
              <a:rPr lang="en-GB" sz="2200" dirty="0">
                <a:solidFill>
                  <a:schemeClr val="accent1">
                    <a:lumMod val="50000"/>
                  </a:schemeClr>
                </a:solidFill>
                <a:latin typeface="Century Gothic" panose="020B0502020202020204" pitchFamily="34" charset="0"/>
              </a:rPr>
              <a:t>La situation </a:t>
            </a:r>
            <a:r>
              <a:rPr lang="en-GB" sz="2200" dirty="0" err="1">
                <a:solidFill>
                  <a:srgbClr val="EE6000"/>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difficile.</a:t>
            </a:r>
          </a:p>
        </p:txBody>
      </p:sp>
      <p:sp>
        <p:nvSpPr>
          <p:cNvPr id="8" name="TextBox 7"/>
          <p:cNvSpPr txBox="1"/>
          <p:nvPr/>
        </p:nvSpPr>
        <p:spPr>
          <a:xfrm>
            <a:off x="442912" y="1271370"/>
            <a:ext cx="11368088" cy="430887"/>
          </a:xfrm>
          <a:prstGeom prst="rect">
            <a:avLst/>
          </a:prstGeom>
          <a:noFill/>
        </p:spPr>
        <p:txBody>
          <a:bodyPr wrap="square" rtlCol="0">
            <a:spAutoFit/>
          </a:bodyPr>
          <a:lstStyle/>
          <a:p>
            <a:r>
              <a:rPr lang="en-GB" sz="2200" dirty="0" err="1">
                <a:solidFill>
                  <a:schemeClr val="accent1">
                    <a:lumMod val="50000"/>
                  </a:schemeClr>
                </a:solidFill>
                <a:latin typeface="Century Gothic" panose="020B0502020202020204" pitchFamily="34" charset="0"/>
              </a:rPr>
              <a:t>Écris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l’histoire</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anglais</a:t>
            </a:r>
            <a:r>
              <a:rPr lang="en-GB" sz="2200" dirty="0">
                <a:solidFill>
                  <a:schemeClr val="accent1">
                    <a:lumMod val="50000"/>
                  </a:schemeClr>
                </a:solidFill>
                <a:latin typeface="Century Gothic" panose="020B0502020202020204" pitchFamily="34" charset="0"/>
              </a:rPr>
              <a:t>! </a:t>
            </a:r>
            <a:r>
              <a:rPr lang="fr-FR" sz="2200" b="1" dirty="0">
                <a:solidFill>
                  <a:schemeClr val="accent1">
                    <a:lumMod val="50000"/>
                  </a:schemeClr>
                </a:solidFill>
                <a:latin typeface="Century Gothic" panose="020B0502020202020204" pitchFamily="34" charset="0"/>
              </a:rPr>
              <a:t>Attention</a:t>
            </a:r>
            <a:r>
              <a:rPr lang="fr-FR" sz="2200" b="1" dirty="0">
                <a:solidFill>
                  <a:srgbClr val="EE6000"/>
                </a:solidFill>
                <a:latin typeface="Century Gothic" panose="020B0502020202020204" pitchFamily="34" charset="0"/>
              </a:rPr>
              <a:t> </a:t>
            </a:r>
            <a:r>
              <a:rPr lang="fr-FR" sz="2200" dirty="0">
                <a:solidFill>
                  <a:schemeClr val="accent1">
                    <a:lumMod val="50000"/>
                  </a:schemeClr>
                </a:solidFill>
                <a:latin typeface="Century Gothic" panose="020B0502020202020204" pitchFamily="34" charset="0"/>
              </a:rPr>
              <a:t>aux verbes au présent</a:t>
            </a:r>
            <a:r>
              <a:rPr lang="en-GB" sz="2200" dirty="0">
                <a:solidFill>
                  <a:schemeClr val="accent1">
                    <a:lumMod val="50000"/>
                  </a:schemeClr>
                </a:solidFill>
                <a:latin typeface="Century Gothic" panose="020B0502020202020204" pitchFamily="34" charset="0"/>
              </a:rPr>
              <a:t>! Simple or continuous?</a:t>
            </a:r>
          </a:p>
        </p:txBody>
      </p:sp>
      <p:sp>
        <p:nvSpPr>
          <p:cNvPr id="9" name="Google Shape;147;p2"/>
          <p:cNvSpPr/>
          <p:nvPr/>
        </p:nvSpPr>
        <p:spPr>
          <a:xfrm>
            <a:off x="10401300" y="249869"/>
            <a:ext cx="1508621" cy="419602"/>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err="1">
                <a:solidFill>
                  <a:srgbClr val="FFFFFF"/>
                </a:solidFill>
                <a:latin typeface="Century Gothic"/>
                <a:ea typeface="Century Gothic"/>
                <a:cs typeface="Century Gothic"/>
                <a:sym typeface="Century Gothic"/>
              </a:rPr>
              <a:t>traduire</a:t>
            </a:r>
            <a:endParaRPr sz="1800" b="1" i="0" u="none" strike="noStrike" cap="none" dirty="0">
              <a:solidFill>
                <a:srgbClr val="FFFFFF"/>
              </a:solidFill>
              <a:latin typeface="Century Gothic"/>
              <a:ea typeface="Century Gothic"/>
              <a:cs typeface="Century Gothic"/>
              <a:sym typeface="Century Gothic"/>
            </a:endParaRPr>
          </a:p>
        </p:txBody>
      </p:sp>
      <p:grpSp>
        <p:nvGrpSpPr>
          <p:cNvPr id="17" name="Group 16"/>
          <p:cNvGrpSpPr/>
          <p:nvPr/>
        </p:nvGrpSpPr>
        <p:grpSpPr>
          <a:xfrm>
            <a:off x="6270171" y="3805084"/>
            <a:ext cx="5406095" cy="832593"/>
            <a:chOff x="6480413" y="3805084"/>
            <a:chExt cx="3643301" cy="832593"/>
          </a:xfrm>
        </p:grpSpPr>
        <p:sp>
          <p:nvSpPr>
            <p:cNvPr id="18" name="Rectangle 17"/>
            <p:cNvSpPr/>
            <p:nvPr/>
          </p:nvSpPr>
          <p:spPr>
            <a:xfrm>
              <a:off x="6480413" y="3805084"/>
              <a:ext cx="3643301" cy="416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6558319" y="4145922"/>
              <a:ext cx="1743744" cy="4917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Rectangle 19"/>
          <p:cNvSpPr/>
          <p:nvPr/>
        </p:nvSpPr>
        <p:spPr>
          <a:xfrm>
            <a:off x="8302063" y="4216598"/>
            <a:ext cx="2627873" cy="3972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p:cNvGrpSpPr/>
          <p:nvPr/>
        </p:nvGrpSpPr>
        <p:grpSpPr>
          <a:xfrm>
            <a:off x="6558319" y="4245539"/>
            <a:ext cx="5002310" cy="657871"/>
            <a:chOff x="6558319" y="4245539"/>
            <a:chExt cx="5002310" cy="657871"/>
          </a:xfrm>
        </p:grpSpPr>
        <p:sp>
          <p:nvSpPr>
            <p:cNvPr id="22" name="Rectangle 21"/>
            <p:cNvSpPr/>
            <p:nvPr/>
          </p:nvSpPr>
          <p:spPr>
            <a:xfrm>
              <a:off x="6558319" y="4593974"/>
              <a:ext cx="4071581" cy="3094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10929936" y="4245539"/>
              <a:ext cx="630693" cy="317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 name="Group 23"/>
          <p:cNvGrpSpPr/>
          <p:nvPr/>
        </p:nvGrpSpPr>
        <p:grpSpPr>
          <a:xfrm>
            <a:off x="6451330" y="4637678"/>
            <a:ext cx="4780222" cy="708866"/>
            <a:chOff x="6451330" y="4637678"/>
            <a:chExt cx="4780222" cy="708866"/>
          </a:xfrm>
        </p:grpSpPr>
        <p:sp>
          <p:nvSpPr>
            <p:cNvPr id="25" name="Rectangle 24"/>
            <p:cNvSpPr/>
            <p:nvPr/>
          </p:nvSpPr>
          <p:spPr>
            <a:xfrm>
              <a:off x="6451330" y="4987944"/>
              <a:ext cx="1821650" cy="35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10689923" y="4637678"/>
              <a:ext cx="541629" cy="388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 name="Group 26"/>
          <p:cNvGrpSpPr/>
          <p:nvPr/>
        </p:nvGrpSpPr>
        <p:grpSpPr>
          <a:xfrm>
            <a:off x="6480413" y="4917773"/>
            <a:ext cx="3920887" cy="755132"/>
            <a:chOff x="6480413" y="4917773"/>
            <a:chExt cx="3920887" cy="755132"/>
          </a:xfrm>
        </p:grpSpPr>
        <p:sp>
          <p:nvSpPr>
            <p:cNvPr id="28" name="Rectangle 27"/>
            <p:cNvSpPr/>
            <p:nvPr/>
          </p:nvSpPr>
          <p:spPr>
            <a:xfrm>
              <a:off x="8348170" y="4917773"/>
              <a:ext cx="2053130" cy="372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6480413" y="5300061"/>
              <a:ext cx="2053130" cy="372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p:cNvSpPr txBox="1"/>
          <p:nvPr/>
        </p:nvSpPr>
        <p:spPr>
          <a:xfrm>
            <a:off x="6385771" y="2028824"/>
            <a:ext cx="5253942" cy="3816429"/>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The Year 7 teachers </a:t>
            </a:r>
            <a:r>
              <a:rPr lang="en-GB" sz="2200" dirty="0">
                <a:solidFill>
                  <a:srgbClr val="EE6000"/>
                </a:solidFill>
                <a:latin typeface="Century Gothic" panose="020B0502020202020204" pitchFamily="34" charset="0"/>
              </a:rPr>
              <a:t>are organising </a:t>
            </a:r>
            <a:r>
              <a:rPr lang="en-GB" sz="2200" dirty="0">
                <a:solidFill>
                  <a:schemeClr val="accent1">
                    <a:lumMod val="50000"/>
                  </a:schemeClr>
                </a:solidFill>
                <a:latin typeface="Century Gothic" panose="020B0502020202020204" pitchFamily="34" charset="0"/>
              </a:rPr>
              <a:t>a concert for the children.</a:t>
            </a:r>
          </a:p>
          <a:p>
            <a:r>
              <a:rPr lang="en-GB" sz="2200" dirty="0">
                <a:solidFill>
                  <a:schemeClr val="accent1">
                    <a:lumMod val="50000"/>
                  </a:schemeClr>
                </a:solidFill>
                <a:latin typeface="Century Gothic" panose="020B0502020202020204" pitchFamily="34" charset="0"/>
              </a:rPr>
              <a:t>The concert </a:t>
            </a:r>
            <a:r>
              <a:rPr lang="en-GB" sz="2200" dirty="0">
                <a:solidFill>
                  <a:srgbClr val="EE6000"/>
                </a:solidFill>
                <a:latin typeface="Century Gothic" panose="020B0502020202020204" pitchFamily="34" charset="0"/>
              </a:rPr>
              <a:t>is</a:t>
            </a:r>
            <a:r>
              <a:rPr lang="en-GB" sz="2200" dirty="0">
                <a:solidFill>
                  <a:schemeClr val="accent1">
                    <a:lumMod val="50000"/>
                  </a:schemeClr>
                </a:solidFill>
                <a:latin typeface="Century Gothic" panose="020B0502020202020204" pitchFamily="34" charset="0"/>
              </a:rPr>
              <a:t> big and important and the students </a:t>
            </a:r>
            <a:r>
              <a:rPr lang="en-GB" sz="2200" dirty="0">
                <a:solidFill>
                  <a:srgbClr val="EE6000"/>
                </a:solidFill>
                <a:latin typeface="Century Gothic" panose="020B0502020202020204" pitchFamily="34" charset="0"/>
              </a:rPr>
              <a:t>are</a:t>
            </a:r>
            <a:r>
              <a:rPr lang="en-GB" sz="2200" dirty="0">
                <a:solidFill>
                  <a:schemeClr val="accent1">
                    <a:lumMod val="50000"/>
                  </a:schemeClr>
                </a:solidFill>
                <a:latin typeface="Century Gothic" panose="020B0502020202020204" pitchFamily="34" charset="0"/>
              </a:rPr>
              <a:t> very enthusiastic.</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The singers </a:t>
            </a:r>
            <a:r>
              <a:rPr lang="en-GB" sz="2200" dirty="0">
                <a:solidFill>
                  <a:srgbClr val="EE6000"/>
                </a:solidFill>
                <a:latin typeface="Century Gothic" panose="020B0502020202020204" pitchFamily="34" charset="0"/>
              </a:rPr>
              <a:t>are</a:t>
            </a:r>
            <a:r>
              <a:rPr lang="en-GB" sz="2200" dirty="0">
                <a:solidFill>
                  <a:schemeClr val="accent1">
                    <a:lumMod val="50000"/>
                  </a:schemeClr>
                </a:solidFill>
                <a:latin typeface="Century Gothic" panose="020B0502020202020204" pitchFamily="34" charset="0"/>
              </a:rPr>
              <a:t> funny and very entertaining.</a:t>
            </a:r>
          </a:p>
          <a:p>
            <a:r>
              <a:rPr lang="en-GB" sz="2200" dirty="0">
                <a:solidFill>
                  <a:schemeClr val="accent1">
                    <a:lumMod val="50000"/>
                  </a:schemeClr>
                </a:solidFill>
                <a:latin typeface="Century Gothic" panose="020B0502020202020204" pitchFamily="34" charset="0"/>
              </a:rPr>
              <a:t>They </a:t>
            </a:r>
            <a:r>
              <a:rPr lang="en-GB" sz="2200" dirty="0">
                <a:solidFill>
                  <a:srgbClr val="EE6000"/>
                </a:solidFill>
                <a:latin typeface="Century Gothic" panose="020B0502020202020204" pitchFamily="34" charset="0"/>
              </a:rPr>
              <a:t>sing</a:t>
            </a:r>
            <a:r>
              <a:rPr lang="en-GB" sz="2200" dirty="0">
                <a:solidFill>
                  <a:schemeClr val="accent1">
                    <a:lumMod val="50000"/>
                  </a:schemeClr>
                </a:solidFill>
                <a:latin typeface="Century Gothic" panose="020B0502020202020204" pitchFamily="34" charset="0"/>
              </a:rPr>
              <a:t> in English.</a:t>
            </a:r>
          </a:p>
          <a:p>
            <a:r>
              <a:rPr lang="en-GB" sz="2200" dirty="0">
                <a:solidFill>
                  <a:schemeClr val="accent1">
                    <a:lumMod val="50000"/>
                  </a:schemeClr>
                </a:solidFill>
                <a:latin typeface="Century Gothic" panose="020B0502020202020204" pitchFamily="34" charset="0"/>
              </a:rPr>
              <a:t>But the teachers </a:t>
            </a:r>
            <a:r>
              <a:rPr lang="en-GB" sz="2200" dirty="0">
                <a:solidFill>
                  <a:srgbClr val="EE6000"/>
                </a:solidFill>
                <a:latin typeface="Century Gothic" panose="020B0502020202020204" pitchFamily="34" charset="0"/>
              </a:rPr>
              <a:t>have</a:t>
            </a:r>
            <a:r>
              <a:rPr lang="en-GB" sz="2200" dirty="0">
                <a:solidFill>
                  <a:schemeClr val="accent1">
                    <a:lumMod val="50000"/>
                  </a:schemeClr>
                </a:solidFill>
                <a:latin typeface="Century Gothic" panose="020B0502020202020204" pitchFamily="34" charset="0"/>
              </a:rPr>
              <a:t> a problem.</a:t>
            </a:r>
          </a:p>
          <a:p>
            <a:r>
              <a:rPr lang="en-GB" sz="2200" dirty="0">
                <a:solidFill>
                  <a:schemeClr val="accent1">
                    <a:lumMod val="50000"/>
                  </a:schemeClr>
                </a:solidFill>
                <a:latin typeface="Century Gothic" panose="020B0502020202020204" pitchFamily="34" charset="0"/>
              </a:rPr>
              <a:t>The singers </a:t>
            </a:r>
            <a:r>
              <a:rPr lang="en-GB" sz="2200" dirty="0">
                <a:solidFill>
                  <a:srgbClr val="EE6000"/>
                </a:solidFill>
                <a:latin typeface="Century Gothic" panose="020B0502020202020204" pitchFamily="34" charset="0"/>
              </a:rPr>
              <a:t>are</a:t>
            </a:r>
            <a:r>
              <a:rPr lang="en-GB" sz="2200" dirty="0">
                <a:solidFill>
                  <a:schemeClr val="accent1">
                    <a:lumMod val="50000"/>
                  </a:schemeClr>
                </a:solidFill>
                <a:latin typeface="Century Gothic" panose="020B0502020202020204" pitchFamily="34" charset="0"/>
              </a:rPr>
              <a:t> ill!</a:t>
            </a:r>
          </a:p>
          <a:p>
            <a:r>
              <a:rPr lang="en-GB" sz="2200" dirty="0">
                <a:solidFill>
                  <a:schemeClr val="accent1">
                    <a:lumMod val="50000"/>
                  </a:schemeClr>
                </a:solidFill>
                <a:latin typeface="Century Gothic" panose="020B0502020202020204" pitchFamily="34" charset="0"/>
              </a:rPr>
              <a:t>The situation </a:t>
            </a:r>
            <a:r>
              <a:rPr lang="en-GB" sz="2200" dirty="0">
                <a:solidFill>
                  <a:srgbClr val="EE6000"/>
                </a:solidFill>
                <a:latin typeface="Century Gothic" panose="020B0502020202020204" pitchFamily="34" charset="0"/>
              </a:rPr>
              <a:t>is</a:t>
            </a:r>
            <a:r>
              <a:rPr lang="en-GB" sz="2200" dirty="0">
                <a:solidFill>
                  <a:schemeClr val="accent1">
                    <a:lumMod val="50000"/>
                  </a:schemeClr>
                </a:solidFill>
                <a:latin typeface="Century Gothic" panose="020B0502020202020204" pitchFamily="34" charset="0"/>
              </a:rPr>
              <a:t> very difficult.</a:t>
            </a:r>
          </a:p>
        </p:txBody>
      </p:sp>
      <p:sp>
        <p:nvSpPr>
          <p:cNvPr id="2" name="Rounded Rectangular Callout 1"/>
          <p:cNvSpPr/>
          <p:nvPr/>
        </p:nvSpPr>
        <p:spPr>
          <a:xfrm>
            <a:off x="8967774" y="232839"/>
            <a:ext cx="3038064" cy="1452388"/>
          </a:xfrm>
          <a:prstGeom prst="wedgeRoundRectCallout">
            <a:avLst>
              <a:gd name="adj1" fmla="val -20833"/>
              <a:gd name="adj2" fmla="val 74492"/>
              <a:gd name="adj3" fmla="val 16667"/>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Here, the verb is in the </a:t>
            </a:r>
            <a:r>
              <a:rPr lang="en-GB" sz="2000" b="1" dirty="0">
                <a:latin typeface="Century Gothic" panose="020B0502020202020204" pitchFamily="34" charset="0"/>
              </a:rPr>
              <a:t>continuous</a:t>
            </a:r>
            <a:r>
              <a:rPr lang="en-GB" sz="2000" dirty="0">
                <a:latin typeface="Century Gothic" panose="020B0502020202020204" pitchFamily="34" charset="0"/>
              </a:rPr>
              <a:t> form because the action is </a:t>
            </a:r>
            <a:r>
              <a:rPr lang="en-GB" sz="2000" b="1" dirty="0">
                <a:latin typeface="Century Gothic" panose="020B0502020202020204" pitchFamily="34" charset="0"/>
              </a:rPr>
              <a:t>current </a:t>
            </a:r>
            <a:r>
              <a:rPr lang="en-GB" sz="2000" dirty="0">
                <a:latin typeface="Century Gothic" panose="020B0502020202020204" pitchFamily="34" charset="0"/>
              </a:rPr>
              <a:t>and </a:t>
            </a:r>
            <a:r>
              <a:rPr lang="en-GB" sz="2000" b="1" dirty="0">
                <a:latin typeface="Century Gothic" panose="020B0502020202020204" pitchFamily="34" charset="0"/>
              </a:rPr>
              <a:t>ongoing</a:t>
            </a:r>
            <a:r>
              <a:rPr lang="en-GB" sz="2000" dirty="0">
                <a:latin typeface="Century Gothic" panose="020B0502020202020204" pitchFamily="34" charset="0"/>
              </a:rPr>
              <a:t>.</a:t>
            </a:r>
          </a:p>
        </p:txBody>
      </p:sp>
      <p:sp>
        <p:nvSpPr>
          <p:cNvPr id="31" name="Rounded Rectangular Callout 32">
            <a:extLst>
              <a:ext uri="{FF2B5EF4-FFF2-40B4-BE49-F238E27FC236}">
                <a16:creationId xmlns:a16="http://schemas.microsoft.com/office/drawing/2014/main" id="{5CE8EC8C-43A4-4833-B4FC-616CA97BD4E1}"/>
              </a:ext>
            </a:extLst>
          </p:cNvPr>
          <p:cNvSpPr/>
          <p:nvPr/>
        </p:nvSpPr>
        <p:spPr>
          <a:xfrm>
            <a:off x="8497692" y="3805084"/>
            <a:ext cx="3038064" cy="1452388"/>
          </a:xfrm>
          <a:prstGeom prst="wedgeRoundRectCallout">
            <a:avLst>
              <a:gd name="adj1" fmla="val -62039"/>
              <a:gd name="adj2" fmla="val 10784"/>
              <a:gd name="adj3" fmla="val 16667"/>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Here, the verb is in the </a:t>
            </a:r>
            <a:r>
              <a:rPr lang="en-GB" sz="2000" b="1" dirty="0">
                <a:latin typeface="Century Gothic" panose="020B0502020202020204" pitchFamily="34" charset="0"/>
              </a:rPr>
              <a:t>simple</a:t>
            </a:r>
            <a:r>
              <a:rPr lang="en-GB" sz="2000" dirty="0">
                <a:latin typeface="Century Gothic" panose="020B0502020202020204" pitchFamily="34" charset="0"/>
              </a:rPr>
              <a:t> form because the action is </a:t>
            </a:r>
            <a:r>
              <a:rPr lang="en-GB" sz="2000" b="1" dirty="0">
                <a:latin typeface="Century Gothic" panose="020B0502020202020204" pitchFamily="34" charset="0"/>
              </a:rPr>
              <a:t>routine.</a:t>
            </a:r>
            <a:endParaRPr lang="en-GB" sz="2000" dirty="0">
              <a:latin typeface="Century Gothic" panose="020B0502020202020204" pitchFamily="34" charset="0"/>
            </a:endParaRPr>
          </a:p>
        </p:txBody>
      </p:sp>
      <p:pic>
        <p:nvPicPr>
          <p:cNvPr id="32" name="Google Shape;145;p2">
            <a:extLst>
              <a:ext uri="{FF2B5EF4-FFF2-40B4-BE49-F238E27FC236}">
                <a16:creationId xmlns:a16="http://schemas.microsoft.com/office/drawing/2014/main" id="{FE57BBEC-E1A3-4445-95CD-3B16D285CC0B}"/>
              </a:ext>
            </a:extLst>
          </p:cNvPr>
          <p:cNvPicPr preferRelativeResize="0"/>
          <p:nvPr/>
        </p:nvPicPr>
        <p:blipFill rotWithShape="1">
          <a:blip r:embed="rId4">
            <a:alphaModFix/>
          </a:blip>
          <a:srcRect/>
          <a:stretch/>
        </p:blipFill>
        <p:spPr>
          <a:xfrm>
            <a:off x="-1" y="212197"/>
            <a:ext cx="7071361" cy="867128"/>
          </a:xfrm>
          <a:prstGeom prst="rect">
            <a:avLst/>
          </a:prstGeom>
          <a:noFill/>
          <a:ln>
            <a:noFill/>
          </a:ln>
        </p:spPr>
      </p:pic>
      <p:sp>
        <p:nvSpPr>
          <p:cNvPr id="33" name="Google Shape;146;p2">
            <a:extLst>
              <a:ext uri="{FF2B5EF4-FFF2-40B4-BE49-F238E27FC236}">
                <a16:creationId xmlns:a16="http://schemas.microsoft.com/office/drawing/2014/main" id="{671155FD-8E06-4218-9166-0F372702F868}"/>
              </a:ext>
            </a:extLst>
          </p:cNvPr>
          <p:cNvSpPr txBox="1">
            <a:spLocks/>
          </p:cNvSpPr>
          <p:nvPr/>
        </p:nvSpPr>
        <p:spPr>
          <a:xfrm>
            <a:off x="188942" y="220238"/>
            <a:ext cx="5907058" cy="707849"/>
          </a:xfrm>
          <a:prstGeom prst="rect">
            <a:avLst/>
          </a:prstGeom>
          <a:noFill/>
          <a:ln>
            <a:noFill/>
          </a:ln>
        </p:spPr>
        <p:txBody>
          <a:bodyPr spcFirstLastPara="1" wrap="square" lIns="91425" tIns="45700" rIns="91425" bIns="45700" anchor="ctr" anchorCtr="0">
            <a:normAutofit fontScale="77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3600"/>
            </a:pPr>
            <a:r>
              <a:rPr lang="en-GB" sz="3600" b="1" dirty="0">
                <a:solidFill>
                  <a:schemeClr val="lt1"/>
                </a:solidFill>
              </a:rPr>
              <a:t>Une situation </a:t>
            </a:r>
            <a:r>
              <a:rPr lang="en-GB" sz="3600" b="1" dirty="0" err="1">
                <a:solidFill>
                  <a:schemeClr val="lt1"/>
                </a:solidFill>
              </a:rPr>
              <a:t>d'urgence</a:t>
            </a:r>
            <a:r>
              <a:rPr lang="en-GB" sz="3600" b="1" dirty="0">
                <a:solidFill>
                  <a:schemeClr val="lt1"/>
                </a:solidFill>
              </a:rPr>
              <a:t> à </a:t>
            </a:r>
            <a:r>
              <a:rPr lang="en-GB" sz="3600" b="1" dirty="0" err="1">
                <a:solidFill>
                  <a:schemeClr val="lt1"/>
                </a:solidFill>
              </a:rPr>
              <a:t>l'école</a:t>
            </a:r>
            <a:endParaRPr lang="en-GB" sz="3600" b="1" dirty="0">
              <a:solidFill>
                <a:schemeClr val="lt1"/>
              </a:solidFill>
            </a:endParaRPr>
          </a:p>
        </p:txBody>
      </p:sp>
    </p:spTree>
    <p:extLst>
      <p:ext uri="{BB962C8B-B14F-4D97-AF65-F5344CB8AC3E}">
        <p14:creationId xmlns:p14="http://schemas.microsoft.com/office/powerpoint/2010/main" val="190583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pic>
        <p:nvPicPr>
          <p:cNvPr id="5" name="Picture 4"/>
          <p:cNvPicPr>
            <a:picLocks noChangeAspect="1"/>
          </p:cNvPicPr>
          <p:nvPr/>
        </p:nvPicPr>
        <p:blipFill>
          <a:blip r:embed="rId3"/>
          <a:stretch>
            <a:fillRect/>
          </a:stretch>
        </p:blipFill>
        <p:spPr>
          <a:xfrm>
            <a:off x="432483" y="1734363"/>
            <a:ext cx="11477438" cy="4545196"/>
          </a:xfrm>
          <a:prstGeom prst="rect">
            <a:avLst/>
          </a:prstGeom>
        </p:spPr>
      </p:pic>
      <p:sp>
        <p:nvSpPr>
          <p:cNvPr id="6" name="TextBox 5"/>
          <p:cNvSpPr txBox="1"/>
          <p:nvPr/>
        </p:nvSpPr>
        <p:spPr>
          <a:xfrm>
            <a:off x="600075" y="2028825"/>
            <a:ext cx="5086350" cy="400110"/>
          </a:xfrm>
          <a:prstGeom prst="rect">
            <a:avLst/>
          </a:prstGeom>
          <a:noFill/>
        </p:spPr>
        <p:txBody>
          <a:bodyPr wrap="square" rtlCol="0">
            <a:spAutoFit/>
          </a:bodyPr>
          <a:lstStyle/>
          <a:p>
            <a:endParaRPr lang="en-GB" sz="2000" dirty="0">
              <a:latin typeface="Century Gothic" panose="020B0502020202020204" pitchFamily="34" charset="0"/>
            </a:endParaRPr>
          </a:p>
        </p:txBody>
      </p:sp>
      <p:sp>
        <p:nvSpPr>
          <p:cNvPr id="7" name="TextBox 6"/>
          <p:cNvSpPr txBox="1"/>
          <p:nvPr/>
        </p:nvSpPr>
        <p:spPr>
          <a:xfrm>
            <a:off x="6337985" y="2198100"/>
            <a:ext cx="5452676" cy="3816429"/>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The teachers </a:t>
            </a:r>
            <a:r>
              <a:rPr lang="en-GB" sz="2200" dirty="0">
                <a:solidFill>
                  <a:srgbClr val="EE6000"/>
                </a:solidFill>
                <a:latin typeface="Century Gothic" panose="020B0502020202020204" pitchFamily="34" charset="0"/>
              </a:rPr>
              <a:t>have</a:t>
            </a:r>
            <a:r>
              <a:rPr lang="en-GB" sz="2200" dirty="0">
                <a:solidFill>
                  <a:schemeClr val="accent1">
                    <a:lumMod val="50000"/>
                  </a:schemeClr>
                </a:solidFill>
                <a:latin typeface="Century Gothic" panose="020B0502020202020204" pitchFamily="34" charset="0"/>
              </a:rPr>
              <a:t> an idea. </a:t>
            </a:r>
          </a:p>
          <a:p>
            <a:r>
              <a:rPr lang="en-GB" sz="2200" dirty="0">
                <a:solidFill>
                  <a:schemeClr val="accent1">
                    <a:lumMod val="50000"/>
                  </a:schemeClr>
                </a:solidFill>
                <a:latin typeface="Century Gothic" panose="020B0502020202020204" pitchFamily="34" charset="0"/>
              </a:rPr>
              <a:t>They </a:t>
            </a:r>
            <a:r>
              <a:rPr lang="en-GB" sz="2200" dirty="0">
                <a:solidFill>
                  <a:srgbClr val="EE6000"/>
                </a:solidFill>
                <a:latin typeface="Century Gothic" panose="020B0502020202020204" pitchFamily="34" charset="0"/>
              </a:rPr>
              <a:t>are</a:t>
            </a:r>
            <a:r>
              <a:rPr lang="en-GB" sz="2200" dirty="0">
                <a:solidFill>
                  <a:schemeClr val="accent1">
                    <a:lumMod val="50000"/>
                  </a:schemeClr>
                </a:solidFill>
                <a:latin typeface="Century Gothic" panose="020B0502020202020204" pitchFamily="34" charset="0"/>
              </a:rPr>
              <a:t> funny and entertaining, and they </a:t>
            </a:r>
            <a:r>
              <a:rPr lang="en-GB" sz="2200" dirty="0">
                <a:solidFill>
                  <a:srgbClr val="EE6000"/>
                </a:solidFill>
                <a:latin typeface="Century Gothic" panose="020B0502020202020204" pitchFamily="34" charset="0"/>
              </a:rPr>
              <a:t>speak </a:t>
            </a:r>
            <a:r>
              <a:rPr lang="en-GB" sz="2200" dirty="0">
                <a:solidFill>
                  <a:schemeClr val="accent1">
                    <a:lumMod val="50000"/>
                  </a:schemeClr>
                </a:solidFill>
                <a:latin typeface="Century Gothic" panose="020B0502020202020204" pitchFamily="34" charset="0"/>
              </a:rPr>
              <a:t>English very well too …</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The teachers </a:t>
            </a:r>
            <a:r>
              <a:rPr lang="en-GB" sz="2200" dirty="0">
                <a:solidFill>
                  <a:srgbClr val="EE6000"/>
                </a:solidFill>
                <a:latin typeface="Century Gothic" panose="020B0502020202020204" pitchFamily="34" charset="0"/>
              </a:rPr>
              <a:t>wear/are wearing </a:t>
            </a:r>
            <a:r>
              <a:rPr lang="en-GB" sz="2200" dirty="0">
                <a:solidFill>
                  <a:schemeClr val="accent1">
                    <a:lumMod val="50000"/>
                  </a:schemeClr>
                </a:solidFill>
                <a:latin typeface="Century Gothic" panose="020B0502020202020204" pitchFamily="34" charset="0"/>
              </a:rPr>
              <a:t>purple uniforms and </a:t>
            </a:r>
            <a:r>
              <a:rPr lang="en-GB" sz="2200" dirty="0">
                <a:solidFill>
                  <a:srgbClr val="EE6000"/>
                </a:solidFill>
                <a:latin typeface="Century Gothic" panose="020B0502020202020204" pitchFamily="34" charset="0"/>
              </a:rPr>
              <a:t>sing/are singing </a:t>
            </a:r>
            <a:r>
              <a:rPr lang="en-GB" sz="2200" dirty="0">
                <a:solidFill>
                  <a:schemeClr val="accent1">
                    <a:lumMod val="50000"/>
                  </a:schemeClr>
                </a:solidFill>
                <a:latin typeface="Century Gothic" panose="020B0502020202020204" pitchFamily="34" charset="0"/>
              </a:rPr>
              <a:t>at the concert. They </a:t>
            </a:r>
            <a:r>
              <a:rPr lang="en-GB" sz="2200" dirty="0">
                <a:solidFill>
                  <a:srgbClr val="EE6000"/>
                </a:solidFill>
                <a:latin typeface="Century Gothic" panose="020B0502020202020204" pitchFamily="34" charset="0"/>
              </a:rPr>
              <a:t>are</a:t>
            </a:r>
            <a:r>
              <a:rPr lang="en-GB" sz="2200" dirty="0">
                <a:solidFill>
                  <a:schemeClr val="accent1">
                    <a:lumMod val="50000"/>
                  </a:schemeClr>
                </a:solidFill>
                <a:latin typeface="Century Gothic" panose="020B0502020202020204" pitchFamily="34" charset="0"/>
              </a:rPr>
              <a:t> fantastic actors!</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The children </a:t>
            </a:r>
            <a:r>
              <a:rPr lang="en-GB" sz="2200" dirty="0">
                <a:solidFill>
                  <a:srgbClr val="EE6000"/>
                </a:solidFill>
                <a:latin typeface="Century Gothic" panose="020B0502020202020204" pitchFamily="34" charset="0"/>
              </a:rPr>
              <a:t>are</a:t>
            </a:r>
            <a:r>
              <a:rPr lang="en-GB" sz="2200" dirty="0">
                <a:solidFill>
                  <a:schemeClr val="accent1">
                    <a:lumMod val="50000"/>
                  </a:schemeClr>
                </a:solidFill>
                <a:latin typeface="Century Gothic" panose="020B0502020202020204" pitchFamily="34" charset="0"/>
              </a:rPr>
              <a:t> happy. </a:t>
            </a:r>
          </a:p>
          <a:p>
            <a:r>
              <a:rPr lang="en-GB" sz="2200" dirty="0">
                <a:solidFill>
                  <a:schemeClr val="accent1">
                    <a:lumMod val="50000"/>
                  </a:schemeClr>
                </a:solidFill>
                <a:latin typeface="Century Gothic" panose="020B0502020202020204" pitchFamily="34" charset="0"/>
              </a:rPr>
              <a:t>The solution </a:t>
            </a:r>
            <a:r>
              <a:rPr lang="en-GB" sz="2200" dirty="0">
                <a:solidFill>
                  <a:srgbClr val="EE6000"/>
                </a:solidFill>
                <a:latin typeface="Century Gothic" panose="020B0502020202020204" pitchFamily="34" charset="0"/>
              </a:rPr>
              <a:t>is</a:t>
            </a:r>
            <a:r>
              <a:rPr lang="en-GB" sz="2200" dirty="0">
                <a:solidFill>
                  <a:schemeClr val="accent1">
                    <a:lumMod val="50000"/>
                  </a:schemeClr>
                </a:solidFill>
                <a:latin typeface="Century Gothic" panose="020B0502020202020204" pitchFamily="34" charset="0"/>
              </a:rPr>
              <a:t> brilliant!</a:t>
            </a:r>
          </a:p>
          <a:p>
            <a:r>
              <a:rPr lang="en-GB" sz="2200" dirty="0">
                <a:solidFill>
                  <a:schemeClr val="accent1">
                    <a:lumMod val="50000"/>
                  </a:schemeClr>
                </a:solidFill>
                <a:latin typeface="Century Gothic" panose="020B0502020202020204" pitchFamily="34" charset="0"/>
              </a:rPr>
              <a:t> </a:t>
            </a:r>
          </a:p>
        </p:txBody>
      </p:sp>
      <p:sp>
        <p:nvSpPr>
          <p:cNvPr id="8" name="TextBox 7"/>
          <p:cNvSpPr txBox="1"/>
          <p:nvPr/>
        </p:nvSpPr>
        <p:spPr>
          <a:xfrm>
            <a:off x="442912" y="1271370"/>
            <a:ext cx="11467009" cy="430887"/>
          </a:xfrm>
          <a:prstGeom prst="rect">
            <a:avLst/>
          </a:prstGeom>
          <a:noFill/>
        </p:spPr>
        <p:txBody>
          <a:bodyPr wrap="square" rtlCol="0">
            <a:spAutoFit/>
          </a:bodyPr>
          <a:lstStyle/>
          <a:p>
            <a:r>
              <a:rPr lang="en-GB" sz="2200" dirty="0" err="1">
                <a:solidFill>
                  <a:schemeClr val="accent1">
                    <a:lumMod val="50000"/>
                  </a:schemeClr>
                </a:solidFill>
                <a:latin typeface="Century Gothic" panose="020B0502020202020204" pitchFamily="34" charset="0"/>
              </a:rPr>
              <a:t>Écris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l’histoire</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anglais</a:t>
            </a:r>
            <a:r>
              <a:rPr lang="en-GB" sz="2200" dirty="0">
                <a:solidFill>
                  <a:schemeClr val="accent1">
                    <a:lumMod val="50000"/>
                  </a:schemeClr>
                </a:solidFill>
                <a:latin typeface="Century Gothic" panose="020B0502020202020204" pitchFamily="34" charset="0"/>
              </a:rPr>
              <a:t>! </a:t>
            </a:r>
            <a:r>
              <a:rPr lang="fr-FR" sz="2200" b="1" dirty="0">
                <a:solidFill>
                  <a:schemeClr val="accent1">
                    <a:lumMod val="50000"/>
                  </a:schemeClr>
                </a:solidFill>
                <a:latin typeface="Century Gothic" panose="020B0502020202020204" pitchFamily="34" charset="0"/>
              </a:rPr>
              <a:t>Attention</a:t>
            </a:r>
            <a:r>
              <a:rPr lang="fr-FR" sz="2200" b="1" dirty="0">
                <a:solidFill>
                  <a:srgbClr val="EE6000"/>
                </a:solidFill>
                <a:latin typeface="Century Gothic" panose="020B0502020202020204" pitchFamily="34" charset="0"/>
              </a:rPr>
              <a:t> </a:t>
            </a:r>
            <a:r>
              <a:rPr lang="fr-FR" sz="2200" dirty="0">
                <a:solidFill>
                  <a:schemeClr val="accent1">
                    <a:lumMod val="50000"/>
                  </a:schemeClr>
                </a:solidFill>
                <a:latin typeface="Century Gothic" panose="020B0502020202020204" pitchFamily="34" charset="0"/>
              </a:rPr>
              <a:t>aux verbes au présent</a:t>
            </a:r>
            <a:r>
              <a:rPr lang="en-GB" sz="2200" dirty="0">
                <a:solidFill>
                  <a:schemeClr val="accent1">
                    <a:lumMod val="50000"/>
                  </a:schemeClr>
                </a:solidFill>
                <a:latin typeface="Century Gothic" panose="020B0502020202020204" pitchFamily="34" charset="0"/>
              </a:rPr>
              <a:t>! Simple or continuous?</a:t>
            </a:r>
          </a:p>
        </p:txBody>
      </p:sp>
      <p:sp>
        <p:nvSpPr>
          <p:cNvPr id="9" name="Google Shape;147;p2"/>
          <p:cNvSpPr/>
          <p:nvPr/>
        </p:nvSpPr>
        <p:spPr>
          <a:xfrm>
            <a:off x="10401300" y="249869"/>
            <a:ext cx="1508621" cy="419602"/>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err="1">
                <a:solidFill>
                  <a:srgbClr val="FFFFFF"/>
                </a:solidFill>
                <a:latin typeface="Century Gothic"/>
                <a:ea typeface="Century Gothic"/>
                <a:cs typeface="Century Gothic"/>
                <a:sym typeface="Century Gothic"/>
              </a:rPr>
              <a:t>traduire</a:t>
            </a:r>
            <a:endParaRPr sz="1800" b="1" i="0" u="none" strike="noStrike" cap="none" dirty="0">
              <a:solidFill>
                <a:srgbClr val="FFFFFF"/>
              </a:solidFill>
              <a:latin typeface="Century Gothic"/>
              <a:ea typeface="Century Gothic"/>
              <a:cs typeface="Century Gothic"/>
              <a:sym typeface="Century Gothic"/>
            </a:endParaRPr>
          </a:p>
        </p:txBody>
      </p:sp>
      <p:sp>
        <p:nvSpPr>
          <p:cNvPr id="10" name="TextBox 9"/>
          <p:cNvSpPr txBox="1"/>
          <p:nvPr/>
        </p:nvSpPr>
        <p:spPr>
          <a:xfrm>
            <a:off x="634996" y="2198100"/>
            <a:ext cx="5219021" cy="3816429"/>
          </a:xfrm>
          <a:prstGeom prst="rect">
            <a:avLst/>
          </a:prstGeom>
          <a:noFill/>
        </p:spPr>
        <p:txBody>
          <a:bodyPr wrap="square" rtlCol="0">
            <a:spAutoFit/>
          </a:bodyPr>
          <a:lstStyle/>
          <a:p>
            <a:r>
              <a:rPr lang="fr-FR" sz="2200" dirty="0">
                <a:solidFill>
                  <a:schemeClr val="accent1">
                    <a:lumMod val="50000"/>
                  </a:schemeClr>
                </a:solidFill>
                <a:latin typeface="Century Gothic" panose="020B0502020202020204" pitchFamily="34" charset="0"/>
              </a:rPr>
              <a:t>Les professeurs </a:t>
            </a:r>
            <a:r>
              <a:rPr lang="fr-FR" sz="2200" dirty="0">
                <a:solidFill>
                  <a:srgbClr val="EE6000"/>
                </a:solidFill>
                <a:latin typeface="Century Gothic" panose="020B0502020202020204" pitchFamily="34" charset="0"/>
              </a:rPr>
              <a:t>ont</a:t>
            </a:r>
            <a:r>
              <a:rPr lang="fr-FR" sz="2200" dirty="0">
                <a:solidFill>
                  <a:schemeClr val="accent1">
                    <a:lumMod val="50000"/>
                  </a:schemeClr>
                </a:solidFill>
                <a:latin typeface="Century Gothic" panose="020B0502020202020204" pitchFamily="34" charset="0"/>
              </a:rPr>
              <a:t> une idée. </a:t>
            </a:r>
          </a:p>
          <a:p>
            <a:r>
              <a:rPr lang="fr-FR" sz="2200" dirty="0">
                <a:solidFill>
                  <a:schemeClr val="accent1">
                    <a:lumMod val="50000"/>
                  </a:schemeClr>
                </a:solidFill>
                <a:latin typeface="Century Gothic" panose="020B0502020202020204" pitchFamily="34" charset="0"/>
              </a:rPr>
              <a:t>Ils </a:t>
            </a:r>
            <a:r>
              <a:rPr lang="fr-FR" sz="2200" dirty="0">
                <a:solidFill>
                  <a:srgbClr val="EE6000"/>
                </a:solidFill>
                <a:latin typeface="Century Gothic" panose="020B0502020202020204" pitchFamily="34" charset="0"/>
              </a:rPr>
              <a:t>sont </a:t>
            </a:r>
            <a:r>
              <a:rPr lang="fr-FR" sz="2200" dirty="0">
                <a:solidFill>
                  <a:schemeClr val="accent1">
                    <a:lumMod val="50000"/>
                  </a:schemeClr>
                </a:solidFill>
                <a:latin typeface="Century Gothic" panose="020B0502020202020204" pitchFamily="34" charset="0"/>
              </a:rPr>
              <a:t>drôles et amusants, et ils </a:t>
            </a:r>
            <a:r>
              <a:rPr lang="fr-FR" sz="2200" dirty="0">
                <a:solidFill>
                  <a:srgbClr val="EE6000"/>
                </a:solidFill>
                <a:latin typeface="Century Gothic" panose="020B0502020202020204" pitchFamily="34" charset="0"/>
              </a:rPr>
              <a:t>parlent</a:t>
            </a:r>
            <a:r>
              <a:rPr lang="fr-FR"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bien </a:t>
            </a:r>
            <a:r>
              <a:rPr lang="fr-FR" sz="2200" dirty="0">
                <a:solidFill>
                  <a:schemeClr val="accent1">
                    <a:lumMod val="50000"/>
                  </a:schemeClr>
                </a:solidFill>
                <a:latin typeface="Century Gothic" panose="020B0502020202020204" pitchFamily="34" charset="0"/>
              </a:rPr>
              <a:t>anglais aussi …</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Les </a:t>
            </a:r>
            <a:r>
              <a:rPr lang="en-GB" sz="2200" dirty="0" err="1">
                <a:solidFill>
                  <a:schemeClr val="accent1">
                    <a:lumMod val="50000"/>
                  </a:schemeClr>
                </a:solidFill>
                <a:latin typeface="Century Gothic" panose="020B0502020202020204" pitchFamily="34" charset="0"/>
              </a:rPr>
              <a:t>professeurs</a:t>
            </a:r>
            <a:r>
              <a:rPr lang="en-GB" sz="2200" dirty="0">
                <a:solidFill>
                  <a:schemeClr val="accent1">
                    <a:lumMod val="50000"/>
                  </a:schemeClr>
                </a:solidFill>
                <a:latin typeface="Century Gothic" panose="020B0502020202020204" pitchFamily="34" charset="0"/>
              </a:rPr>
              <a:t> </a:t>
            </a:r>
            <a:r>
              <a:rPr lang="en-GB" sz="2200" dirty="0">
                <a:solidFill>
                  <a:srgbClr val="EE6000"/>
                </a:solidFill>
                <a:latin typeface="Century Gothic" panose="020B0502020202020204" pitchFamily="34" charset="0"/>
              </a:rPr>
              <a:t>portent</a:t>
            </a:r>
            <a:r>
              <a:rPr lang="en-GB" sz="2200" dirty="0">
                <a:solidFill>
                  <a:schemeClr val="accent1">
                    <a:lumMod val="50000"/>
                  </a:schemeClr>
                </a:solidFill>
                <a:latin typeface="Century Gothic" panose="020B0502020202020204" pitchFamily="34" charset="0"/>
              </a:rPr>
              <a:t> des </a:t>
            </a:r>
            <a:r>
              <a:rPr lang="en-GB" sz="2200" dirty="0" err="1">
                <a:solidFill>
                  <a:schemeClr val="accent1">
                    <a:lumMod val="50000"/>
                  </a:schemeClr>
                </a:solidFill>
                <a:latin typeface="Century Gothic" panose="020B0502020202020204" pitchFamily="34" charset="0"/>
              </a:rPr>
              <a:t>uniformes</a:t>
            </a:r>
            <a:r>
              <a:rPr lang="en-GB" sz="2200" dirty="0">
                <a:solidFill>
                  <a:schemeClr val="accent1">
                    <a:lumMod val="50000"/>
                  </a:schemeClr>
                </a:solidFill>
                <a:latin typeface="Century Gothic" panose="020B0502020202020204" pitchFamily="34" charset="0"/>
              </a:rPr>
              <a:t> violets et </a:t>
            </a:r>
            <a:r>
              <a:rPr lang="en-GB" sz="2200" dirty="0" err="1">
                <a:solidFill>
                  <a:schemeClr val="accent1">
                    <a:lumMod val="50000"/>
                  </a:schemeClr>
                </a:solidFill>
                <a:latin typeface="Century Gothic" panose="020B0502020202020204" pitchFamily="34" charset="0"/>
              </a:rPr>
              <a:t>ils</a:t>
            </a:r>
            <a:r>
              <a:rPr lang="en-GB" sz="2200" dirty="0">
                <a:solidFill>
                  <a:schemeClr val="accent1">
                    <a:lumMod val="50000"/>
                  </a:schemeClr>
                </a:solidFill>
                <a:latin typeface="Century Gothic" panose="020B0502020202020204" pitchFamily="34" charset="0"/>
              </a:rPr>
              <a:t> </a:t>
            </a:r>
            <a:r>
              <a:rPr lang="en-GB" sz="2200" dirty="0" err="1">
                <a:solidFill>
                  <a:srgbClr val="EE6000"/>
                </a:solidFill>
                <a:latin typeface="Century Gothic" panose="020B0502020202020204" pitchFamily="34" charset="0"/>
              </a:rPr>
              <a:t>chantent</a:t>
            </a:r>
            <a:r>
              <a:rPr lang="en-GB" sz="2200" dirty="0">
                <a:solidFill>
                  <a:schemeClr val="accent1">
                    <a:lumMod val="50000"/>
                  </a:schemeClr>
                </a:solidFill>
                <a:latin typeface="Century Gothic" panose="020B0502020202020204" pitchFamily="34" charset="0"/>
              </a:rPr>
              <a:t> au concert. </a:t>
            </a:r>
          </a:p>
          <a:p>
            <a:r>
              <a:rPr lang="en-GB" sz="2200" dirty="0" err="1">
                <a:solidFill>
                  <a:schemeClr val="accent1">
                    <a:lumMod val="50000"/>
                  </a:schemeClr>
                </a:solidFill>
                <a:latin typeface="Century Gothic" panose="020B0502020202020204" pitchFamily="34" charset="0"/>
              </a:rPr>
              <a:t>Ils</a:t>
            </a:r>
            <a:r>
              <a:rPr lang="en-GB" sz="2200" dirty="0">
                <a:solidFill>
                  <a:schemeClr val="accent1">
                    <a:lumMod val="50000"/>
                  </a:schemeClr>
                </a:solidFill>
                <a:latin typeface="Century Gothic" panose="020B0502020202020204" pitchFamily="34" charset="0"/>
              </a:rPr>
              <a:t> </a:t>
            </a:r>
            <a:r>
              <a:rPr lang="en-GB" sz="2200" dirty="0" err="1">
                <a:solidFill>
                  <a:srgbClr val="EE6000"/>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des </a:t>
            </a:r>
            <a:r>
              <a:rPr lang="en-GB" sz="2200" dirty="0" err="1">
                <a:solidFill>
                  <a:schemeClr val="accent1">
                    <a:lumMod val="50000"/>
                  </a:schemeClr>
                </a:solidFill>
                <a:latin typeface="Century Gothic" panose="020B0502020202020204" pitchFamily="34" charset="0"/>
              </a:rPr>
              <a:t>acteurs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fantastiques</a:t>
            </a:r>
            <a:r>
              <a:rPr lang="en-GB" sz="2200" dirty="0">
                <a:solidFill>
                  <a:schemeClr val="accent1">
                    <a:lumMod val="50000"/>
                  </a:schemeClr>
                </a:solidFill>
                <a:latin typeface="Century Gothic" panose="020B0502020202020204" pitchFamily="34" charset="0"/>
              </a:rPr>
              <a:t>!</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Les enfants </a:t>
            </a:r>
            <a:r>
              <a:rPr lang="en-GB" sz="2200" dirty="0" err="1">
                <a:solidFill>
                  <a:srgbClr val="EE6000"/>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contents. </a:t>
            </a:r>
          </a:p>
          <a:p>
            <a:r>
              <a:rPr lang="en-GB" sz="2200" dirty="0">
                <a:solidFill>
                  <a:schemeClr val="accent1">
                    <a:lumMod val="50000"/>
                  </a:schemeClr>
                </a:solidFill>
                <a:latin typeface="Century Gothic" panose="020B0502020202020204" pitchFamily="34" charset="0"/>
              </a:rPr>
              <a:t>La solution </a:t>
            </a:r>
            <a:r>
              <a:rPr lang="en-GB" sz="2200" dirty="0" err="1">
                <a:solidFill>
                  <a:srgbClr val="EE6000"/>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super!</a:t>
            </a:r>
          </a:p>
          <a:p>
            <a:r>
              <a:rPr lang="en-GB" sz="2200" dirty="0">
                <a:solidFill>
                  <a:schemeClr val="accent1">
                    <a:lumMod val="50000"/>
                  </a:schemeClr>
                </a:solidFill>
                <a:latin typeface="Century Gothic" panose="020B0502020202020204" pitchFamily="34" charset="0"/>
              </a:rPr>
              <a:t> </a:t>
            </a:r>
          </a:p>
        </p:txBody>
      </p:sp>
      <p:pic>
        <p:nvPicPr>
          <p:cNvPr id="14" name="Google Shape;145;p2">
            <a:extLst>
              <a:ext uri="{FF2B5EF4-FFF2-40B4-BE49-F238E27FC236}">
                <a16:creationId xmlns:a16="http://schemas.microsoft.com/office/drawing/2014/main" id="{44DEF395-2C3E-45D2-8258-E3AAC58AAA8D}"/>
              </a:ext>
            </a:extLst>
          </p:cNvPr>
          <p:cNvPicPr preferRelativeResize="0"/>
          <p:nvPr/>
        </p:nvPicPr>
        <p:blipFill rotWithShape="1">
          <a:blip r:embed="rId4">
            <a:alphaModFix/>
          </a:blip>
          <a:srcRect/>
          <a:stretch/>
        </p:blipFill>
        <p:spPr>
          <a:xfrm>
            <a:off x="-1" y="212197"/>
            <a:ext cx="7071361" cy="867128"/>
          </a:xfrm>
          <a:prstGeom prst="rect">
            <a:avLst/>
          </a:prstGeom>
          <a:noFill/>
          <a:ln>
            <a:noFill/>
          </a:ln>
        </p:spPr>
      </p:pic>
      <p:sp>
        <p:nvSpPr>
          <p:cNvPr id="15" name="Google Shape;146;p2">
            <a:extLst>
              <a:ext uri="{FF2B5EF4-FFF2-40B4-BE49-F238E27FC236}">
                <a16:creationId xmlns:a16="http://schemas.microsoft.com/office/drawing/2014/main" id="{8739B7BA-2934-4692-9D0D-759234EC9AA9}"/>
              </a:ext>
            </a:extLst>
          </p:cNvPr>
          <p:cNvSpPr txBox="1">
            <a:spLocks/>
          </p:cNvSpPr>
          <p:nvPr/>
        </p:nvSpPr>
        <p:spPr>
          <a:xfrm>
            <a:off x="188942" y="220238"/>
            <a:ext cx="5907058" cy="707849"/>
          </a:xfrm>
          <a:prstGeom prst="rect">
            <a:avLst/>
          </a:prstGeom>
          <a:noFill/>
          <a:ln>
            <a:noFill/>
          </a:ln>
        </p:spPr>
        <p:txBody>
          <a:bodyPr spcFirstLastPara="1" wrap="square" lIns="91425" tIns="45700" rIns="91425" bIns="45700" anchor="ctr" anchorCtr="0">
            <a:normAutofit fontScale="77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3600"/>
            </a:pPr>
            <a:r>
              <a:rPr lang="en-GB" sz="3600" b="1" dirty="0">
                <a:solidFill>
                  <a:schemeClr val="lt1"/>
                </a:solidFill>
              </a:rPr>
              <a:t>Une situation </a:t>
            </a:r>
            <a:r>
              <a:rPr lang="en-GB" sz="3600" b="1" dirty="0" err="1">
                <a:solidFill>
                  <a:schemeClr val="lt1"/>
                </a:solidFill>
              </a:rPr>
              <a:t>d'urgence</a:t>
            </a:r>
            <a:r>
              <a:rPr lang="en-GB" sz="3600" b="1" dirty="0">
                <a:solidFill>
                  <a:schemeClr val="lt1"/>
                </a:solidFill>
              </a:rPr>
              <a:t> à </a:t>
            </a:r>
            <a:r>
              <a:rPr lang="en-GB" sz="3600" b="1" dirty="0" err="1">
                <a:solidFill>
                  <a:schemeClr val="lt1"/>
                </a:solidFill>
              </a:rPr>
              <a:t>l'école</a:t>
            </a:r>
            <a:endParaRPr lang="en-GB" sz="3600" b="1" dirty="0">
              <a:solidFill>
                <a:schemeClr val="lt1"/>
              </a:solidFill>
            </a:endParaRPr>
          </a:p>
        </p:txBody>
      </p:sp>
      <p:sp>
        <p:nvSpPr>
          <p:cNvPr id="16" name="Rounded Rectangular Callout 24">
            <a:extLst>
              <a:ext uri="{FF2B5EF4-FFF2-40B4-BE49-F238E27FC236}">
                <a16:creationId xmlns:a16="http://schemas.microsoft.com/office/drawing/2014/main" id="{297EB9B8-F543-414A-8F73-72323F1F045F}"/>
              </a:ext>
            </a:extLst>
          </p:cNvPr>
          <p:cNvSpPr/>
          <p:nvPr/>
        </p:nvSpPr>
        <p:spPr>
          <a:xfrm>
            <a:off x="7363236" y="1290310"/>
            <a:ext cx="3038064" cy="1452388"/>
          </a:xfrm>
          <a:prstGeom prst="wedgeRoundRectCallout">
            <a:avLst>
              <a:gd name="adj1" fmla="val -21192"/>
              <a:gd name="adj2" fmla="val 66997"/>
              <a:gd name="adj3" fmla="val 16667"/>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Here, the verb is in the </a:t>
            </a:r>
            <a:r>
              <a:rPr lang="en-GB" sz="2000" b="1" dirty="0">
                <a:latin typeface="Century Gothic" panose="020B0502020202020204" pitchFamily="34" charset="0"/>
              </a:rPr>
              <a:t>simple</a:t>
            </a:r>
            <a:r>
              <a:rPr lang="en-GB" sz="2000" dirty="0">
                <a:latin typeface="Century Gothic" panose="020B0502020202020204" pitchFamily="34" charset="0"/>
              </a:rPr>
              <a:t> form because the action is </a:t>
            </a:r>
            <a:r>
              <a:rPr lang="en-GB" sz="2000" b="1" dirty="0">
                <a:latin typeface="Century Gothic" panose="020B0502020202020204" pitchFamily="34" charset="0"/>
              </a:rPr>
              <a:t>routine.</a:t>
            </a:r>
            <a:endParaRPr lang="en-GB" sz="2000" dirty="0">
              <a:latin typeface="Century Gothic" panose="020B0502020202020204" pitchFamily="34" charset="0"/>
            </a:endParaRPr>
          </a:p>
        </p:txBody>
      </p:sp>
      <p:sp>
        <p:nvSpPr>
          <p:cNvPr id="17" name="Rounded Rectangular Callout 25">
            <a:extLst>
              <a:ext uri="{FF2B5EF4-FFF2-40B4-BE49-F238E27FC236}">
                <a16:creationId xmlns:a16="http://schemas.microsoft.com/office/drawing/2014/main" id="{0AE6179B-D67E-418E-B8C9-DA6B3A900428}"/>
              </a:ext>
            </a:extLst>
          </p:cNvPr>
          <p:cNvSpPr/>
          <p:nvPr/>
        </p:nvSpPr>
        <p:spPr>
          <a:xfrm>
            <a:off x="4213412" y="3313069"/>
            <a:ext cx="3194558" cy="2414434"/>
          </a:xfrm>
          <a:prstGeom prst="wedgeRoundRectCallout">
            <a:avLst>
              <a:gd name="adj1" fmla="val 59885"/>
              <a:gd name="adj2" fmla="val -24001"/>
              <a:gd name="adj3" fmla="val 16667"/>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Here, the verbs can be either in the </a:t>
            </a:r>
            <a:r>
              <a:rPr lang="en-GB" sz="2000" b="1" dirty="0">
                <a:latin typeface="Century Gothic" panose="020B0502020202020204" pitchFamily="34" charset="0"/>
              </a:rPr>
              <a:t>simple </a:t>
            </a:r>
            <a:r>
              <a:rPr lang="en-GB" sz="2000" dirty="0">
                <a:latin typeface="Century Gothic" panose="020B0502020202020204" pitchFamily="34" charset="0"/>
              </a:rPr>
              <a:t>or </a:t>
            </a:r>
            <a:r>
              <a:rPr lang="en-GB" sz="2000" b="1" dirty="0">
                <a:latin typeface="Century Gothic" panose="020B0502020202020204" pitchFamily="34" charset="0"/>
              </a:rPr>
              <a:t>continuous</a:t>
            </a:r>
            <a:r>
              <a:rPr lang="en-GB" sz="2000" dirty="0">
                <a:latin typeface="Century Gothic" panose="020B0502020202020204" pitchFamily="34" charset="0"/>
              </a:rPr>
              <a:t> form. What difference does the tense make to the meaning?</a:t>
            </a:r>
          </a:p>
        </p:txBody>
      </p:sp>
    </p:spTree>
    <p:extLst>
      <p:ext uri="{BB962C8B-B14F-4D97-AF65-F5344CB8AC3E}">
        <p14:creationId xmlns:p14="http://schemas.microsoft.com/office/powerpoint/2010/main" val="421462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pic>
        <p:nvPicPr>
          <p:cNvPr id="5" name="Picture 4"/>
          <p:cNvPicPr>
            <a:picLocks noChangeAspect="1"/>
          </p:cNvPicPr>
          <p:nvPr/>
        </p:nvPicPr>
        <p:blipFill>
          <a:blip r:embed="rId3"/>
          <a:stretch>
            <a:fillRect/>
          </a:stretch>
        </p:blipFill>
        <p:spPr>
          <a:xfrm>
            <a:off x="432483" y="1734363"/>
            <a:ext cx="11477438" cy="4545196"/>
          </a:xfrm>
          <a:prstGeom prst="rect">
            <a:avLst/>
          </a:prstGeom>
        </p:spPr>
      </p:pic>
      <p:sp>
        <p:nvSpPr>
          <p:cNvPr id="6" name="TextBox 5"/>
          <p:cNvSpPr txBox="1"/>
          <p:nvPr/>
        </p:nvSpPr>
        <p:spPr>
          <a:xfrm>
            <a:off x="600075" y="2268022"/>
            <a:ext cx="5407263" cy="3477875"/>
          </a:xfrm>
          <a:prstGeom prst="rect">
            <a:avLst/>
          </a:prstGeom>
          <a:noFill/>
        </p:spPr>
        <p:txBody>
          <a:bodyPr wrap="square" rtlCol="0">
            <a:spAutoFit/>
          </a:bodyPr>
          <a:lstStyle/>
          <a:p>
            <a:r>
              <a:rPr lang="en-GB" sz="2200" b="1" dirty="0">
                <a:solidFill>
                  <a:schemeClr val="accent1">
                    <a:lumMod val="50000"/>
                  </a:schemeClr>
                </a:solidFill>
                <a:latin typeface="Century Gothic" panose="020B0502020202020204" pitchFamily="34" charset="0"/>
              </a:rPr>
              <a:t>Les </a:t>
            </a:r>
            <a:r>
              <a:rPr lang="en-GB" sz="2200" b="1" dirty="0" err="1">
                <a:solidFill>
                  <a:schemeClr val="accent1">
                    <a:lumMod val="50000"/>
                  </a:schemeClr>
                </a:solidFill>
                <a:latin typeface="Century Gothic" panose="020B0502020202020204" pitchFamily="34" charset="0"/>
              </a:rPr>
              <a:t>professeurs</a:t>
            </a:r>
            <a:r>
              <a:rPr lang="en-GB" sz="2200" b="1" dirty="0">
                <a:solidFill>
                  <a:schemeClr val="accent1">
                    <a:lumMod val="50000"/>
                  </a:schemeClr>
                </a:solidFill>
                <a:latin typeface="Century Gothic" panose="020B0502020202020204" pitchFamily="34" charset="0"/>
              </a:rPr>
              <a:t> de 6ème </a:t>
            </a:r>
            <a:r>
              <a:rPr lang="en-GB" sz="2200" dirty="0" err="1">
                <a:solidFill>
                  <a:schemeClr val="accent1">
                    <a:lumMod val="50000"/>
                  </a:schemeClr>
                </a:solidFill>
                <a:latin typeface="Century Gothic" panose="020B0502020202020204" pitchFamily="34" charset="0"/>
              </a:rPr>
              <a:t>organisent</a:t>
            </a:r>
            <a:r>
              <a:rPr lang="en-GB" sz="2200" dirty="0">
                <a:solidFill>
                  <a:schemeClr val="accent1">
                    <a:lumMod val="50000"/>
                  </a:schemeClr>
                </a:solidFill>
                <a:latin typeface="Century Gothic" panose="020B0502020202020204" pitchFamily="34" charset="0"/>
              </a:rPr>
              <a:t> un concert à </a:t>
            </a:r>
            <a:r>
              <a:rPr lang="en-GB" sz="2200" dirty="0" err="1">
                <a:solidFill>
                  <a:schemeClr val="accent1">
                    <a:lumMod val="50000"/>
                  </a:schemeClr>
                </a:solidFill>
                <a:latin typeface="Century Gothic" panose="020B0502020202020204" pitchFamily="34" charset="0"/>
              </a:rPr>
              <a:t>l'école</a:t>
            </a:r>
            <a:r>
              <a:rPr lang="en-GB" sz="2200" dirty="0">
                <a:solidFill>
                  <a:schemeClr val="accent1">
                    <a:lumMod val="50000"/>
                  </a:schemeClr>
                </a:solidFill>
                <a:latin typeface="Century Gothic" panose="020B0502020202020204" pitchFamily="34" charset="0"/>
              </a:rPr>
              <a:t>. Le concert </a:t>
            </a:r>
            <a:r>
              <a:rPr lang="en-GB" sz="2200" dirty="0" err="1">
                <a:solidFill>
                  <a:schemeClr val="accent1">
                    <a:lumMod val="50000"/>
                  </a:schemeClr>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grand et important et les enfants </a:t>
            </a:r>
            <a:r>
              <a:rPr lang="en-GB" sz="2200" dirty="0" err="1">
                <a:solidFill>
                  <a:schemeClr val="accent1">
                    <a:lumMod val="50000"/>
                  </a:schemeClr>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enthousiastes</a:t>
            </a:r>
            <a:r>
              <a:rPr lang="en-GB" sz="2200" dirty="0">
                <a:solidFill>
                  <a:schemeClr val="accent1">
                    <a:lumMod val="50000"/>
                  </a:schemeClr>
                </a:solidFill>
                <a:latin typeface="Century Gothic" panose="020B0502020202020204" pitchFamily="34" charset="0"/>
              </a:rPr>
              <a:t>.</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Les </a:t>
            </a:r>
            <a:r>
              <a:rPr lang="en-GB" sz="2200" dirty="0" err="1">
                <a:solidFill>
                  <a:schemeClr val="accent1">
                    <a:lumMod val="50000"/>
                  </a:schemeClr>
                </a:solidFill>
                <a:latin typeface="Century Gothic" panose="020B0502020202020204" pitchFamily="34" charset="0"/>
              </a:rPr>
              <a:t>chanteurs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drôles</a:t>
            </a:r>
            <a:r>
              <a:rPr lang="en-GB" sz="2200" dirty="0">
                <a:solidFill>
                  <a:schemeClr val="accent1">
                    <a:lumMod val="50000"/>
                  </a:schemeClr>
                </a:solidFill>
                <a:latin typeface="Century Gothic" panose="020B0502020202020204" pitchFamily="34" charset="0"/>
              </a:rPr>
              <a:t> et </a:t>
            </a:r>
            <a:r>
              <a:rPr lang="en-GB" sz="2200" dirty="0" err="1">
                <a:solidFill>
                  <a:schemeClr val="accent1">
                    <a:lumMod val="50000"/>
                  </a:schemeClr>
                </a:solidFill>
                <a:latin typeface="Century Gothic" panose="020B0502020202020204" pitchFamily="34" charset="0"/>
              </a:rPr>
              <a:t>amusants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Ils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chantent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anglais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Mais</a:t>
            </a:r>
            <a:r>
              <a:rPr lang="en-GB" sz="2200" dirty="0">
                <a:solidFill>
                  <a:schemeClr val="accent1">
                    <a:lumMod val="50000"/>
                  </a:schemeClr>
                </a:solidFill>
                <a:latin typeface="Century Gothic" panose="020B0502020202020204" pitchFamily="34" charset="0"/>
              </a:rPr>
              <a:t> </a:t>
            </a:r>
            <a:r>
              <a:rPr lang="en-GB" sz="2200" b="1" dirty="0">
                <a:solidFill>
                  <a:schemeClr val="accent1">
                    <a:lumMod val="50000"/>
                  </a:schemeClr>
                </a:solidFill>
                <a:latin typeface="Century Gothic" panose="020B0502020202020204" pitchFamily="34" charset="0"/>
              </a:rPr>
              <a:t>les </a:t>
            </a:r>
            <a:r>
              <a:rPr lang="en-GB" sz="2200" b="1" dirty="0" err="1">
                <a:solidFill>
                  <a:schemeClr val="accent1">
                    <a:lumMod val="50000"/>
                  </a:schemeClr>
                </a:solidFill>
                <a:latin typeface="Century Gothic" panose="020B0502020202020204" pitchFamily="34" charset="0"/>
              </a:rPr>
              <a:t>professeurs</a:t>
            </a:r>
            <a:r>
              <a:rPr lang="en-GB" sz="2200" b="1"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ont</a:t>
            </a:r>
            <a:r>
              <a:rPr lang="en-GB" sz="2200" dirty="0">
                <a:solidFill>
                  <a:schemeClr val="accent1">
                    <a:lumMod val="50000"/>
                  </a:schemeClr>
                </a:solidFill>
                <a:latin typeface="Century Gothic" panose="020B0502020202020204" pitchFamily="34" charset="0"/>
              </a:rPr>
              <a:t> un </a:t>
            </a:r>
            <a:r>
              <a:rPr lang="en-GB" sz="2200" dirty="0" err="1">
                <a:solidFill>
                  <a:schemeClr val="accent1">
                    <a:lumMod val="50000"/>
                  </a:schemeClr>
                </a:solidFill>
                <a:latin typeface="Century Gothic" panose="020B0502020202020204" pitchFamily="34" charset="0"/>
              </a:rPr>
              <a:t>problème</a:t>
            </a:r>
            <a:r>
              <a:rPr lang="en-GB" sz="2200" dirty="0">
                <a:solidFill>
                  <a:schemeClr val="accent1">
                    <a:lumMod val="50000"/>
                  </a:schemeClr>
                </a:solidFill>
                <a:latin typeface="Century Gothic" panose="020B0502020202020204" pitchFamily="34" charset="0"/>
              </a:rPr>
              <a:t>. Les </a:t>
            </a:r>
            <a:r>
              <a:rPr lang="en-GB" sz="2200" dirty="0" err="1">
                <a:solidFill>
                  <a:schemeClr val="accent1">
                    <a:lumMod val="50000"/>
                  </a:schemeClr>
                </a:solidFill>
                <a:latin typeface="Century Gothic" panose="020B0502020202020204" pitchFamily="34" charset="0"/>
              </a:rPr>
              <a:t>chanteurs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malades</a:t>
            </a:r>
            <a:r>
              <a:rPr lang="en-GB" sz="2200" dirty="0">
                <a:solidFill>
                  <a:schemeClr val="accent1">
                    <a:lumMod val="50000"/>
                  </a:schemeClr>
                </a:solidFill>
                <a:latin typeface="Century Gothic" panose="020B0502020202020204" pitchFamily="34" charset="0"/>
              </a:rPr>
              <a:t>! La situation </a:t>
            </a:r>
            <a:r>
              <a:rPr lang="en-GB" sz="2200" dirty="0" err="1">
                <a:solidFill>
                  <a:schemeClr val="accent1">
                    <a:lumMod val="50000"/>
                  </a:schemeClr>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problematique</a:t>
            </a:r>
            <a:r>
              <a:rPr lang="en-GB" sz="2200" dirty="0">
                <a:solidFill>
                  <a:schemeClr val="accent1">
                    <a:lumMod val="50000"/>
                  </a:schemeClr>
                </a:solidFill>
                <a:latin typeface="Century Gothic" panose="020B0502020202020204" pitchFamily="34" charset="0"/>
              </a:rPr>
              <a:t>.</a:t>
            </a:r>
          </a:p>
        </p:txBody>
      </p:sp>
      <p:sp>
        <p:nvSpPr>
          <p:cNvPr id="7" name="TextBox 6"/>
          <p:cNvSpPr txBox="1"/>
          <p:nvPr/>
        </p:nvSpPr>
        <p:spPr>
          <a:xfrm>
            <a:off x="6457245" y="2268022"/>
            <a:ext cx="5219021" cy="3816429"/>
          </a:xfrm>
          <a:prstGeom prst="rect">
            <a:avLst/>
          </a:prstGeom>
          <a:noFill/>
        </p:spPr>
        <p:txBody>
          <a:bodyPr wrap="square" rtlCol="0">
            <a:spAutoFit/>
          </a:bodyPr>
          <a:lstStyle/>
          <a:p>
            <a:r>
              <a:rPr lang="en-GB" sz="2200" b="1" dirty="0">
                <a:solidFill>
                  <a:schemeClr val="accent1">
                    <a:lumMod val="50000"/>
                  </a:schemeClr>
                </a:solidFill>
                <a:latin typeface="Century Gothic" panose="020B0502020202020204" pitchFamily="34" charset="0"/>
              </a:rPr>
              <a:t>Les </a:t>
            </a:r>
            <a:r>
              <a:rPr lang="en-GB" sz="2200" b="1" dirty="0" err="1">
                <a:solidFill>
                  <a:schemeClr val="accent1">
                    <a:lumMod val="50000"/>
                  </a:schemeClr>
                </a:solidFill>
                <a:latin typeface="Century Gothic" panose="020B0502020202020204" pitchFamily="34" charset="0"/>
              </a:rPr>
              <a:t>professeurs</a:t>
            </a:r>
            <a:r>
              <a:rPr lang="en-GB" sz="2200" b="1"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une</a:t>
            </a:r>
            <a:r>
              <a:rPr lang="en-GB" sz="2200" dirty="0">
                <a:solidFill>
                  <a:schemeClr val="accent1">
                    <a:lumMod val="50000"/>
                  </a:schemeClr>
                </a:solidFill>
                <a:latin typeface="Century Gothic" panose="020B0502020202020204" pitchFamily="34" charset="0"/>
              </a:rPr>
              <a:t> idée.</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Ils</a:t>
            </a:r>
            <a:r>
              <a:rPr lang="en-GB" sz="2200" b="1"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drôles</a:t>
            </a:r>
            <a:r>
              <a:rPr lang="en-GB" sz="2200" dirty="0">
                <a:solidFill>
                  <a:schemeClr val="accent1">
                    <a:lumMod val="50000"/>
                  </a:schemeClr>
                </a:solidFill>
                <a:latin typeface="Century Gothic" panose="020B0502020202020204" pitchFamily="34" charset="0"/>
              </a:rPr>
              <a:t> et </a:t>
            </a:r>
            <a:r>
              <a:rPr lang="en-GB" sz="2200" dirty="0" err="1">
                <a:solidFill>
                  <a:schemeClr val="accent1">
                    <a:lumMod val="50000"/>
                  </a:schemeClr>
                </a:solidFill>
                <a:latin typeface="Century Gothic" panose="020B0502020202020204" pitchFamily="34" charset="0"/>
              </a:rPr>
              <a:t>amusants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aussi</a:t>
            </a:r>
            <a:r>
              <a:rPr lang="en-GB" sz="2200" dirty="0">
                <a:solidFill>
                  <a:schemeClr val="accent1">
                    <a:lumMod val="50000"/>
                  </a:schemeClr>
                </a:solidFill>
                <a:latin typeface="Century Gothic" panose="020B0502020202020204" pitchFamily="34" charset="0"/>
              </a:rPr>
              <a:t>, et</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ils</a:t>
            </a:r>
            <a:r>
              <a:rPr lang="en-GB" sz="2200" b="1"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parlent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anglais</a:t>
            </a:r>
            <a:r>
              <a:rPr lang="en-GB" sz="2200" dirty="0">
                <a:solidFill>
                  <a:schemeClr val="accent1">
                    <a:lumMod val="50000"/>
                  </a:schemeClr>
                </a:solidFill>
                <a:latin typeface="Century Gothic" panose="020B0502020202020204" pitchFamily="34" charset="0"/>
              </a:rPr>
              <a:t> …</a:t>
            </a:r>
          </a:p>
          <a:p>
            <a:endParaRPr lang="en-GB" sz="2200" dirty="0">
              <a:solidFill>
                <a:schemeClr val="accent1">
                  <a:lumMod val="50000"/>
                </a:schemeClr>
              </a:solidFill>
              <a:latin typeface="Century Gothic" panose="020B0502020202020204" pitchFamily="34" charset="0"/>
            </a:endParaRPr>
          </a:p>
          <a:p>
            <a:r>
              <a:rPr lang="en-GB" sz="2200" b="1" dirty="0">
                <a:solidFill>
                  <a:schemeClr val="accent1">
                    <a:lumMod val="50000"/>
                  </a:schemeClr>
                </a:solidFill>
                <a:latin typeface="Century Gothic" panose="020B0502020202020204" pitchFamily="34" charset="0"/>
              </a:rPr>
              <a:t>Les </a:t>
            </a:r>
            <a:r>
              <a:rPr lang="en-GB" sz="2200" b="1" dirty="0" err="1">
                <a:solidFill>
                  <a:schemeClr val="accent1">
                    <a:lumMod val="50000"/>
                  </a:schemeClr>
                </a:solidFill>
                <a:latin typeface="Century Gothic" panose="020B0502020202020204" pitchFamily="34" charset="0"/>
              </a:rPr>
              <a:t>professeurs</a:t>
            </a:r>
            <a:r>
              <a:rPr lang="en-GB" sz="2200" b="1" dirty="0">
                <a:solidFill>
                  <a:schemeClr val="accent1">
                    <a:lumMod val="50000"/>
                  </a:schemeClr>
                </a:solidFill>
                <a:latin typeface="Century Gothic" panose="020B0502020202020204" pitchFamily="34" charset="0"/>
              </a:rPr>
              <a:t> </a:t>
            </a:r>
            <a:r>
              <a:rPr lang="en-GB" sz="2200" dirty="0">
                <a:solidFill>
                  <a:schemeClr val="accent1">
                    <a:lumMod val="50000"/>
                  </a:schemeClr>
                </a:solidFill>
                <a:latin typeface="Century Gothic" panose="020B0502020202020204" pitchFamily="34" charset="0"/>
              </a:rPr>
              <a:t>portent des </a:t>
            </a:r>
            <a:r>
              <a:rPr lang="en-GB" sz="2200" dirty="0" err="1">
                <a:solidFill>
                  <a:schemeClr val="accent1">
                    <a:lumMod val="50000"/>
                  </a:schemeClr>
                </a:solidFill>
                <a:latin typeface="Century Gothic" panose="020B0502020202020204" pitchFamily="34" charset="0"/>
              </a:rPr>
              <a:t>uniformes</a:t>
            </a:r>
            <a:r>
              <a:rPr lang="en-GB" sz="2200" dirty="0">
                <a:solidFill>
                  <a:schemeClr val="accent1">
                    <a:lumMod val="50000"/>
                  </a:schemeClr>
                </a:solidFill>
                <a:latin typeface="Century Gothic" panose="020B0502020202020204" pitchFamily="34" charset="0"/>
              </a:rPr>
              <a:t> violets et</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ils</a:t>
            </a:r>
            <a:r>
              <a:rPr lang="en-GB" sz="2200" b="1"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chantent</a:t>
            </a:r>
            <a:r>
              <a:rPr lang="en-GB" sz="2200" dirty="0">
                <a:solidFill>
                  <a:schemeClr val="accent1">
                    <a:lumMod val="50000"/>
                  </a:schemeClr>
                </a:solidFill>
                <a:latin typeface="Century Gothic" panose="020B0502020202020204" pitchFamily="34" charset="0"/>
              </a:rPr>
              <a:t> au concert. </a:t>
            </a:r>
            <a:r>
              <a:rPr lang="en-GB" sz="2200" b="1" dirty="0" err="1">
                <a:solidFill>
                  <a:schemeClr val="accent1">
                    <a:lumMod val="50000"/>
                  </a:schemeClr>
                </a:solidFill>
                <a:latin typeface="Century Gothic" panose="020B0502020202020204" pitchFamily="34" charset="0"/>
              </a:rPr>
              <a:t>Ils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des </a:t>
            </a:r>
            <a:r>
              <a:rPr lang="en-GB" sz="2200" dirty="0" err="1">
                <a:solidFill>
                  <a:schemeClr val="accent1">
                    <a:lumMod val="50000"/>
                  </a:schemeClr>
                </a:solidFill>
                <a:latin typeface="Century Gothic" panose="020B0502020202020204" pitchFamily="34" charset="0"/>
              </a:rPr>
              <a:t>bons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acteurs</a:t>
            </a:r>
            <a:r>
              <a:rPr lang="en-GB" sz="2200" dirty="0">
                <a:solidFill>
                  <a:schemeClr val="accent1">
                    <a:lumMod val="50000"/>
                  </a:schemeClr>
                </a:solidFill>
                <a:latin typeface="Century Gothic" panose="020B0502020202020204" pitchFamily="34" charset="0"/>
              </a:rPr>
              <a:t>!</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Les enfants </a:t>
            </a:r>
            <a:r>
              <a:rPr lang="en-GB" sz="2200" dirty="0" err="1">
                <a:solidFill>
                  <a:schemeClr val="accent1">
                    <a:lumMod val="50000"/>
                  </a:schemeClr>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contents. La solution </a:t>
            </a:r>
            <a:r>
              <a:rPr lang="en-GB" sz="2200" dirty="0" err="1">
                <a:solidFill>
                  <a:schemeClr val="accent1">
                    <a:lumMod val="50000"/>
                  </a:schemeClr>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super!</a:t>
            </a:r>
          </a:p>
          <a:p>
            <a:r>
              <a:rPr lang="en-GB" sz="2200" dirty="0">
                <a:solidFill>
                  <a:schemeClr val="accent1">
                    <a:lumMod val="50000"/>
                  </a:schemeClr>
                </a:solidFill>
                <a:latin typeface="Century Gothic" panose="020B0502020202020204" pitchFamily="34" charset="0"/>
              </a:rPr>
              <a:t> </a:t>
            </a:r>
          </a:p>
        </p:txBody>
      </p:sp>
      <p:sp>
        <p:nvSpPr>
          <p:cNvPr id="8" name="TextBox 7"/>
          <p:cNvSpPr txBox="1"/>
          <p:nvPr/>
        </p:nvSpPr>
        <p:spPr>
          <a:xfrm>
            <a:off x="442912" y="1271370"/>
            <a:ext cx="11233354"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Imagine you are telling the story from the teacher’s point of view. What changes? </a:t>
            </a:r>
          </a:p>
        </p:txBody>
      </p:sp>
      <p:sp>
        <p:nvSpPr>
          <p:cNvPr id="9" name="Google Shape;147;p2"/>
          <p:cNvSpPr/>
          <p:nvPr/>
        </p:nvSpPr>
        <p:spPr>
          <a:xfrm>
            <a:off x="10580914" y="249869"/>
            <a:ext cx="1329007" cy="419602"/>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err="1">
                <a:solidFill>
                  <a:srgbClr val="FFFFFF"/>
                </a:solidFill>
                <a:latin typeface="Century Gothic"/>
                <a:ea typeface="Century Gothic"/>
                <a:cs typeface="Century Gothic"/>
                <a:sym typeface="Century Gothic"/>
              </a:rPr>
              <a:t>écrire</a:t>
            </a:r>
            <a:r>
              <a:rPr lang="en-GB" sz="1800" b="1" dirty="0">
                <a:solidFill>
                  <a:srgbClr val="FFFFFF"/>
                </a:solidFill>
                <a:latin typeface="Century Gothic"/>
                <a:ea typeface="Century Gothic"/>
                <a:cs typeface="Century Gothic"/>
                <a:sym typeface="Century Gothic"/>
              </a:rPr>
              <a:t> </a:t>
            </a:r>
            <a:endParaRPr sz="1800" b="1" i="0" u="none" strike="noStrike" cap="none" dirty="0">
              <a:solidFill>
                <a:srgbClr val="FFFFFF"/>
              </a:solidFill>
              <a:latin typeface="Century Gothic"/>
              <a:ea typeface="Century Gothic"/>
              <a:cs typeface="Century Gothic"/>
              <a:sym typeface="Century Gothic"/>
            </a:endParaRPr>
          </a:p>
        </p:txBody>
      </p:sp>
      <p:sp>
        <p:nvSpPr>
          <p:cNvPr id="10" name="TextBox 9"/>
          <p:cNvSpPr txBox="1"/>
          <p:nvPr/>
        </p:nvSpPr>
        <p:spPr>
          <a:xfrm>
            <a:off x="600074" y="2287049"/>
            <a:ext cx="5245555" cy="1446550"/>
          </a:xfrm>
          <a:prstGeom prst="rect">
            <a:avLst/>
          </a:prstGeom>
          <a:solidFill>
            <a:schemeClr val="bg1"/>
          </a:solidFill>
        </p:spPr>
        <p:txBody>
          <a:bodyPr wrap="square" rtlCol="0">
            <a:spAutoFit/>
          </a:bodyPr>
          <a:lstStyle/>
          <a:p>
            <a:r>
              <a:rPr lang="en-GB" sz="2200" b="1" dirty="0">
                <a:solidFill>
                  <a:schemeClr val="accent1">
                    <a:lumMod val="50000"/>
                  </a:schemeClr>
                </a:solidFill>
                <a:latin typeface="Century Gothic" panose="020B0502020202020204" pitchFamily="34" charset="0"/>
              </a:rPr>
              <a:t>Nous </a:t>
            </a:r>
            <a:r>
              <a:rPr lang="en-GB" sz="2200" b="1" dirty="0" err="1">
                <a:solidFill>
                  <a:srgbClr val="EE6000"/>
                </a:solidFill>
                <a:latin typeface="Century Gothic" panose="020B0502020202020204" pitchFamily="34" charset="0"/>
              </a:rPr>
              <a:t>organisons</a:t>
            </a:r>
            <a:r>
              <a:rPr lang="en-GB" sz="2200" b="1" dirty="0">
                <a:solidFill>
                  <a:srgbClr val="EE6000"/>
                </a:solidFill>
                <a:latin typeface="Century Gothic" panose="020B0502020202020204" pitchFamily="34" charset="0"/>
              </a:rPr>
              <a:t> </a:t>
            </a:r>
            <a:r>
              <a:rPr lang="en-GB" sz="2200" dirty="0">
                <a:solidFill>
                  <a:schemeClr val="accent1">
                    <a:lumMod val="50000"/>
                  </a:schemeClr>
                </a:solidFill>
                <a:latin typeface="Century Gothic" panose="020B0502020202020204" pitchFamily="34" charset="0"/>
              </a:rPr>
              <a:t>un concert pour les enfants. Le concert </a:t>
            </a:r>
            <a:r>
              <a:rPr lang="en-GB" sz="2200" dirty="0" err="1">
                <a:solidFill>
                  <a:schemeClr val="accent1">
                    <a:lumMod val="50000"/>
                  </a:schemeClr>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grand et important et les enfants </a:t>
            </a:r>
            <a:r>
              <a:rPr lang="en-GB" sz="2200" dirty="0" err="1">
                <a:solidFill>
                  <a:schemeClr val="accent1">
                    <a:lumMod val="50000"/>
                  </a:schemeClr>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enthousiastes</a:t>
            </a:r>
            <a:r>
              <a:rPr lang="en-GB" sz="2200" dirty="0">
                <a:solidFill>
                  <a:schemeClr val="accent1">
                    <a:lumMod val="50000"/>
                  </a:schemeClr>
                </a:solidFill>
                <a:latin typeface="Century Gothic" panose="020B0502020202020204" pitchFamily="34" charset="0"/>
              </a:rPr>
              <a:t>.</a:t>
            </a:r>
          </a:p>
        </p:txBody>
      </p:sp>
      <p:sp>
        <p:nvSpPr>
          <p:cNvPr id="11" name="TextBox 10"/>
          <p:cNvSpPr txBox="1"/>
          <p:nvPr/>
        </p:nvSpPr>
        <p:spPr>
          <a:xfrm>
            <a:off x="600075" y="4017181"/>
            <a:ext cx="5245554" cy="1785104"/>
          </a:xfrm>
          <a:prstGeom prst="rect">
            <a:avLst/>
          </a:prstGeom>
          <a:solidFill>
            <a:schemeClr val="bg1"/>
          </a:solidFill>
        </p:spPr>
        <p:txBody>
          <a:bodyPr wrap="square" rtlCol="0">
            <a:spAutoFit/>
          </a:bodyPr>
          <a:lstStyle/>
          <a:p>
            <a:r>
              <a:rPr lang="en-GB" sz="2200" dirty="0">
                <a:solidFill>
                  <a:schemeClr val="accent1">
                    <a:lumMod val="50000"/>
                  </a:schemeClr>
                </a:solidFill>
                <a:latin typeface="Century Gothic" panose="020B0502020202020204" pitchFamily="34" charset="0"/>
              </a:rPr>
              <a:t>Les chanteurs </a:t>
            </a:r>
            <a:r>
              <a:rPr lang="en-GB" sz="2200" dirty="0" err="1">
                <a:solidFill>
                  <a:schemeClr val="accent1">
                    <a:lumMod val="50000"/>
                  </a:schemeClr>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drôles</a:t>
            </a:r>
            <a:r>
              <a:rPr lang="en-GB" sz="2200" dirty="0">
                <a:solidFill>
                  <a:schemeClr val="accent1">
                    <a:lumMod val="50000"/>
                  </a:schemeClr>
                </a:solidFill>
                <a:latin typeface="Century Gothic" panose="020B0502020202020204" pitchFamily="34" charset="0"/>
              </a:rPr>
              <a:t> et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amusants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Ils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chantent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anglais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Mais</a:t>
            </a:r>
            <a:r>
              <a:rPr lang="en-GB" sz="2200" b="1" dirty="0">
                <a:solidFill>
                  <a:schemeClr val="accent1">
                    <a:lumMod val="50000"/>
                  </a:schemeClr>
                </a:solidFill>
                <a:latin typeface="Century Gothic" panose="020B0502020202020204" pitchFamily="34" charset="0"/>
              </a:rPr>
              <a:t> nous </a:t>
            </a:r>
            <a:r>
              <a:rPr lang="en-GB" sz="2200" b="1" dirty="0" err="1">
                <a:solidFill>
                  <a:srgbClr val="EE6000"/>
                </a:solidFill>
                <a:latin typeface="Century Gothic" panose="020B0502020202020204" pitchFamily="34" charset="0"/>
              </a:rPr>
              <a:t>avons</a:t>
            </a:r>
            <a:r>
              <a:rPr lang="en-GB" sz="2200" b="1" dirty="0">
                <a:solidFill>
                  <a:srgbClr val="EE6000"/>
                </a:solidFill>
                <a:latin typeface="Century Gothic" panose="020B0502020202020204" pitchFamily="34" charset="0"/>
              </a:rPr>
              <a:t> </a:t>
            </a:r>
            <a:r>
              <a:rPr lang="en-GB" sz="2200" dirty="0">
                <a:solidFill>
                  <a:schemeClr val="accent1">
                    <a:lumMod val="50000"/>
                  </a:schemeClr>
                </a:solidFill>
                <a:latin typeface="Century Gothic" panose="020B0502020202020204" pitchFamily="34" charset="0"/>
              </a:rPr>
              <a:t>un </a:t>
            </a:r>
            <a:r>
              <a:rPr lang="en-GB" sz="2200" dirty="0" err="1">
                <a:solidFill>
                  <a:schemeClr val="accent1">
                    <a:lumMod val="50000"/>
                  </a:schemeClr>
                </a:solidFill>
                <a:latin typeface="Century Gothic" panose="020B0502020202020204" pitchFamily="34" charset="0"/>
              </a:rPr>
              <a:t>problème</a:t>
            </a:r>
            <a:r>
              <a:rPr lang="en-GB" sz="2200" dirty="0">
                <a:solidFill>
                  <a:schemeClr val="accent1">
                    <a:lumMod val="50000"/>
                  </a:schemeClr>
                </a:solidFill>
                <a:latin typeface="Century Gothic" panose="020B0502020202020204" pitchFamily="34" charset="0"/>
              </a:rPr>
              <a:t>. Les </a:t>
            </a:r>
            <a:r>
              <a:rPr lang="en-GB" sz="2200" dirty="0" err="1">
                <a:solidFill>
                  <a:schemeClr val="accent1">
                    <a:lumMod val="50000"/>
                  </a:schemeClr>
                </a:solidFill>
                <a:latin typeface="Century Gothic" panose="020B0502020202020204" pitchFamily="34" charset="0"/>
              </a:rPr>
              <a:t>chanteurs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malades</a:t>
            </a:r>
            <a:r>
              <a:rPr lang="en-GB" sz="2200" dirty="0">
                <a:solidFill>
                  <a:schemeClr val="accent1">
                    <a:lumMod val="50000"/>
                  </a:schemeClr>
                </a:solidFill>
                <a:latin typeface="Century Gothic" panose="020B0502020202020204" pitchFamily="34" charset="0"/>
              </a:rPr>
              <a:t>! La situation </a:t>
            </a:r>
            <a:r>
              <a:rPr lang="en-GB" sz="2200" dirty="0" err="1">
                <a:solidFill>
                  <a:schemeClr val="accent1">
                    <a:lumMod val="50000"/>
                  </a:schemeClr>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difficile.</a:t>
            </a:r>
          </a:p>
        </p:txBody>
      </p:sp>
      <p:sp>
        <p:nvSpPr>
          <p:cNvPr id="12" name="TextBox 11"/>
          <p:cNvSpPr txBox="1"/>
          <p:nvPr/>
        </p:nvSpPr>
        <p:spPr>
          <a:xfrm>
            <a:off x="6457245" y="2268022"/>
            <a:ext cx="5086350" cy="1107996"/>
          </a:xfrm>
          <a:prstGeom prst="rect">
            <a:avLst/>
          </a:prstGeom>
          <a:solidFill>
            <a:schemeClr val="bg1"/>
          </a:solidFill>
        </p:spPr>
        <p:txBody>
          <a:bodyPr wrap="square" rtlCol="0">
            <a:spAutoFit/>
          </a:bodyPr>
          <a:lstStyle/>
          <a:p>
            <a:r>
              <a:rPr lang="en-GB" sz="2200" b="1" dirty="0">
                <a:solidFill>
                  <a:schemeClr val="accent1">
                    <a:lumMod val="50000"/>
                  </a:schemeClr>
                </a:solidFill>
                <a:latin typeface="Century Gothic" panose="020B0502020202020204" pitchFamily="34" charset="0"/>
              </a:rPr>
              <a:t>Nous </a:t>
            </a:r>
            <a:r>
              <a:rPr lang="en-GB" sz="2200" b="1" dirty="0" err="1">
                <a:solidFill>
                  <a:srgbClr val="EE6000"/>
                </a:solidFill>
                <a:latin typeface="Century Gothic" panose="020B0502020202020204" pitchFamily="34" charset="0"/>
              </a:rPr>
              <a:t>avons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une</a:t>
            </a:r>
            <a:r>
              <a:rPr lang="en-GB" sz="2200" dirty="0">
                <a:solidFill>
                  <a:schemeClr val="accent1">
                    <a:lumMod val="50000"/>
                  </a:schemeClr>
                </a:solidFill>
                <a:latin typeface="Century Gothic" panose="020B0502020202020204" pitchFamily="34" charset="0"/>
              </a:rPr>
              <a:t> idée.</a:t>
            </a:r>
            <a:r>
              <a:rPr lang="en-GB" sz="2200" b="1" dirty="0">
                <a:solidFill>
                  <a:schemeClr val="accent1">
                    <a:lumMod val="50000"/>
                  </a:schemeClr>
                </a:solidFill>
                <a:latin typeface="Century Gothic" panose="020B0502020202020204" pitchFamily="34" charset="0"/>
              </a:rPr>
              <a:t> Nous</a:t>
            </a:r>
            <a:r>
              <a:rPr lang="en-GB" sz="2200" b="1" dirty="0">
                <a:solidFill>
                  <a:srgbClr val="EE6000"/>
                </a:solidFill>
                <a:latin typeface="Century Gothic" panose="020B0502020202020204" pitchFamily="34" charset="0"/>
              </a:rPr>
              <a:t> </a:t>
            </a:r>
            <a:r>
              <a:rPr lang="en-GB" sz="2200" b="1" dirty="0" err="1">
                <a:solidFill>
                  <a:srgbClr val="EE6000"/>
                </a:solidFill>
                <a:latin typeface="Century Gothic" panose="020B0502020202020204" pitchFamily="34" charset="0"/>
              </a:rPr>
              <a:t>sommes</a:t>
            </a:r>
            <a:r>
              <a:rPr lang="en-GB" sz="2200" dirty="0">
                <a:solidFill>
                  <a:srgbClr val="EE6000"/>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drôles</a:t>
            </a:r>
            <a:r>
              <a:rPr lang="en-GB" sz="2200" dirty="0">
                <a:solidFill>
                  <a:schemeClr val="accent1">
                    <a:lumMod val="50000"/>
                  </a:schemeClr>
                </a:solidFill>
                <a:latin typeface="Century Gothic" panose="020B0502020202020204" pitchFamily="34" charset="0"/>
              </a:rPr>
              <a:t> et </a:t>
            </a:r>
            <a:r>
              <a:rPr lang="en-GB" sz="2200" dirty="0" err="1">
                <a:solidFill>
                  <a:schemeClr val="accent1">
                    <a:lumMod val="50000"/>
                  </a:schemeClr>
                </a:solidFill>
                <a:latin typeface="Century Gothic" panose="020B0502020202020204" pitchFamily="34" charset="0"/>
              </a:rPr>
              <a:t>amusants</a:t>
            </a:r>
            <a:r>
              <a:rPr lang="en-GB" sz="2200" dirty="0">
                <a:solidFill>
                  <a:schemeClr val="accent1">
                    <a:lumMod val="50000"/>
                  </a:schemeClr>
                </a:solidFill>
                <a:latin typeface="Century Gothic" panose="020B0502020202020204" pitchFamily="34" charset="0"/>
              </a:rPr>
              <a:t>, et</a:t>
            </a:r>
            <a:r>
              <a:rPr lang="en-GB" sz="2200" b="1" dirty="0">
                <a:solidFill>
                  <a:schemeClr val="accent1">
                    <a:lumMod val="50000"/>
                  </a:schemeClr>
                </a:solidFill>
                <a:latin typeface="Century Gothic" panose="020B0502020202020204" pitchFamily="34" charset="0"/>
              </a:rPr>
              <a:t> nous </a:t>
            </a:r>
            <a:r>
              <a:rPr lang="en-GB" sz="2200" b="1" dirty="0" err="1">
                <a:solidFill>
                  <a:srgbClr val="EE6000"/>
                </a:solidFill>
                <a:latin typeface="Century Gothic" panose="020B0502020202020204" pitchFamily="34" charset="0"/>
              </a:rPr>
              <a:t>parlons</a:t>
            </a:r>
            <a:r>
              <a:rPr lang="en-GB" sz="2200" b="1" dirty="0">
                <a:solidFill>
                  <a:srgbClr val="EE6000"/>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bien anglaise </a:t>
            </a:r>
            <a:r>
              <a:rPr lang="fr-FR" sz="2200" dirty="0">
                <a:solidFill>
                  <a:schemeClr val="accent1">
                    <a:lumMod val="50000"/>
                  </a:schemeClr>
                </a:solidFill>
                <a:latin typeface="Century Gothic" panose="020B0502020202020204" pitchFamily="34" charset="0"/>
              </a:rPr>
              <a:t>aussi</a:t>
            </a:r>
            <a:r>
              <a:rPr lang="en-GB" sz="2200" dirty="0">
                <a:solidFill>
                  <a:schemeClr val="accent1">
                    <a:lumMod val="50000"/>
                  </a:schemeClr>
                </a:solidFill>
                <a:latin typeface="Century Gothic" panose="020B0502020202020204" pitchFamily="34" charset="0"/>
              </a:rPr>
              <a:t> …</a:t>
            </a:r>
          </a:p>
        </p:txBody>
      </p:sp>
      <p:sp>
        <p:nvSpPr>
          <p:cNvPr id="13" name="TextBox 12"/>
          <p:cNvSpPr txBox="1"/>
          <p:nvPr/>
        </p:nvSpPr>
        <p:spPr>
          <a:xfrm>
            <a:off x="6457244" y="3668405"/>
            <a:ext cx="5219021" cy="2123658"/>
          </a:xfrm>
          <a:prstGeom prst="rect">
            <a:avLst/>
          </a:prstGeom>
          <a:solidFill>
            <a:schemeClr val="bg1"/>
          </a:solidFill>
        </p:spPr>
        <p:txBody>
          <a:bodyPr wrap="square" rtlCol="0">
            <a:spAutoFit/>
          </a:bodyPr>
          <a:lstStyle/>
          <a:p>
            <a:r>
              <a:rPr lang="en-GB" sz="2200" b="1" dirty="0">
                <a:solidFill>
                  <a:schemeClr val="accent1">
                    <a:lumMod val="50000"/>
                  </a:schemeClr>
                </a:solidFill>
                <a:latin typeface="Century Gothic" panose="020B0502020202020204" pitchFamily="34" charset="0"/>
              </a:rPr>
              <a:t>Nous </a:t>
            </a:r>
            <a:r>
              <a:rPr lang="en-GB" sz="2200" b="1" dirty="0" err="1">
                <a:solidFill>
                  <a:srgbClr val="EE6000"/>
                </a:solidFill>
                <a:latin typeface="Century Gothic" panose="020B0502020202020204" pitchFamily="34" charset="0"/>
              </a:rPr>
              <a:t>portons</a:t>
            </a:r>
            <a:r>
              <a:rPr lang="en-GB" sz="2200" dirty="0">
                <a:solidFill>
                  <a:srgbClr val="EE6000"/>
                </a:solidFill>
                <a:latin typeface="Century Gothic" panose="020B0502020202020204" pitchFamily="34" charset="0"/>
              </a:rPr>
              <a:t> </a:t>
            </a:r>
            <a:r>
              <a:rPr lang="en-GB" sz="2200" dirty="0">
                <a:solidFill>
                  <a:schemeClr val="accent1">
                    <a:lumMod val="50000"/>
                  </a:schemeClr>
                </a:solidFill>
                <a:latin typeface="Century Gothic" panose="020B0502020202020204" pitchFamily="34" charset="0"/>
              </a:rPr>
              <a:t>des </a:t>
            </a:r>
            <a:r>
              <a:rPr lang="en-GB" sz="2200" dirty="0" err="1">
                <a:solidFill>
                  <a:schemeClr val="accent1">
                    <a:lumMod val="50000"/>
                  </a:schemeClr>
                </a:solidFill>
                <a:latin typeface="Century Gothic" panose="020B0502020202020204" pitchFamily="34" charset="0"/>
              </a:rPr>
              <a:t>uniformes</a:t>
            </a:r>
            <a:r>
              <a:rPr lang="en-GB" sz="2200" dirty="0">
                <a:solidFill>
                  <a:schemeClr val="accent1">
                    <a:lumMod val="50000"/>
                  </a:schemeClr>
                </a:solidFill>
                <a:latin typeface="Century Gothic" panose="020B0502020202020204" pitchFamily="34" charset="0"/>
              </a:rPr>
              <a:t> violets et </a:t>
            </a:r>
            <a:r>
              <a:rPr lang="en-GB" sz="2200" b="1" dirty="0">
                <a:solidFill>
                  <a:schemeClr val="accent1">
                    <a:lumMod val="50000"/>
                  </a:schemeClr>
                </a:solidFill>
                <a:latin typeface="Century Gothic" panose="020B0502020202020204" pitchFamily="34" charset="0"/>
              </a:rPr>
              <a:t>nous </a:t>
            </a:r>
            <a:r>
              <a:rPr lang="en-GB" sz="2200" b="1" dirty="0" err="1">
                <a:solidFill>
                  <a:srgbClr val="EE6000"/>
                </a:solidFill>
                <a:latin typeface="Century Gothic" panose="020B0502020202020204" pitchFamily="34" charset="0"/>
              </a:rPr>
              <a:t>chantons</a:t>
            </a:r>
            <a:r>
              <a:rPr lang="en-GB" sz="2200" b="1" dirty="0">
                <a:solidFill>
                  <a:schemeClr val="accent1">
                    <a:lumMod val="50000"/>
                  </a:schemeClr>
                </a:solidFill>
                <a:latin typeface="Century Gothic" panose="020B0502020202020204" pitchFamily="34" charset="0"/>
              </a:rPr>
              <a:t> </a:t>
            </a:r>
            <a:r>
              <a:rPr lang="en-GB" sz="2200" dirty="0">
                <a:solidFill>
                  <a:schemeClr val="accent1">
                    <a:lumMod val="50000"/>
                  </a:schemeClr>
                </a:solidFill>
                <a:latin typeface="Century Gothic" panose="020B0502020202020204" pitchFamily="34" charset="0"/>
              </a:rPr>
              <a:t>au concert. </a:t>
            </a:r>
            <a:r>
              <a:rPr lang="en-GB" sz="2200" b="1" dirty="0">
                <a:solidFill>
                  <a:schemeClr val="accent1">
                    <a:lumMod val="50000"/>
                  </a:schemeClr>
                </a:solidFill>
                <a:latin typeface="Century Gothic" panose="020B0502020202020204" pitchFamily="34" charset="0"/>
              </a:rPr>
              <a:t>Nous </a:t>
            </a:r>
            <a:r>
              <a:rPr lang="en-GB" sz="2200" b="1" dirty="0" err="1">
                <a:solidFill>
                  <a:srgbClr val="EE6000"/>
                </a:solidFill>
                <a:latin typeface="Century Gothic" panose="020B0502020202020204" pitchFamily="34" charset="0"/>
              </a:rPr>
              <a:t>sommes</a:t>
            </a:r>
            <a:r>
              <a:rPr lang="en-GB" sz="2200" dirty="0">
                <a:solidFill>
                  <a:srgbClr val="EE6000"/>
                </a:solidFill>
                <a:latin typeface="Century Gothic" panose="020B0502020202020204" pitchFamily="34" charset="0"/>
              </a:rPr>
              <a:t> </a:t>
            </a:r>
            <a:r>
              <a:rPr lang="en-GB" sz="2200" dirty="0">
                <a:solidFill>
                  <a:schemeClr val="accent1">
                    <a:lumMod val="50000"/>
                  </a:schemeClr>
                </a:solidFill>
                <a:latin typeface="Century Gothic" panose="020B0502020202020204" pitchFamily="34" charset="0"/>
              </a:rPr>
              <a:t>des </a:t>
            </a:r>
            <a:r>
              <a:rPr lang="en-GB" sz="2200" dirty="0" err="1">
                <a:solidFill>
                  <a:schemeClr val="accent1">
                    <a:lumMod val="50000"/>
                  </a:schemeClr>
                </a:solidFill>
                <a:latin typeface="Century Gothic" panose="020B0502020202020204" pitchFamily="34" charset="0"/>
              </a:rPr>
              <a:t>acteurs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fantastiques</a:t>
            </a:r>
            <a:r>
              <a:rPr lang="en-GB" sz="2200" dirty="0">
                <a:solidFill>
                  <a:schemeClr val="accent1">
                    <a:lumMod val="50000"/>
                  </a:schemeClr>
                </a:solidFill>
                <a:latin typeface="Century Gothic" panose="020B0502020202020204" pitchFamily="34" charset="0"/>
              </a:rPr>
              <a:t>!</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Les enfants </a:t>
            </a:r>
            <a:r>
              <a:rPr lang="en-GB" sz="2200" dirty="0" err="1">
                <a:solidFill>
                  <a:schemeClr val="accent1">
                    <a:lumMod val="50000"/>
                  </a:schemeClr>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contents. La solution </a:t>
            </a:r>
            <a:r>
              <a:rPr lang="en-GB" sz="2200" dirty="0" err="1">
                <a:solidFill>
                  <a:schemeClr val="accent1">
                    <a:lumMod val="50000"/>
                  </a:schemeClr>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super!</a:t>
            </a:r>
          </a:p>
        </p:txBody>
      </p:sp>
      <p:pic>
        <p:nvPicPr>
          <p:cNvPr id="14" name="Google Shape;145;p2">
            <a:extLst>
              <a:ext uri="{FF2B5EF4-FFF2-40B4-BE49-F238E27FC236}">
                <a16:creationId xmlns:a16="http://schemas.microsoft.com/office/drawing/2014/main" id="{FA8401E9-CB05-4E17-8A0F-6C059F8C1031}"/>
              </a:ext>
            </a:extLst>
          </p:cNvPr>
          <p:cNvPicPr preferRelativeResize="0"/>
          <p:nvPr/>
        </p:nvPicPr>
        <p:blipFill rotWithShape="1">
          <a:blip r:embed="rId4">
            <a:alphaModFix/>
          </a:blip>
          <a:srcRect/>
          <a:stretch/>
        </p:blipFill>
        <p:spPr>
          <a:xfrm>
            <a:off x="-1" y="212197"/>
            <a:ext cx="7071361" cy="867128"/>
          </a:xfrm>
          <a:prstGeom prst="rect">
            <a:avLst/>
          </a:prstGeom>
          <a:noFill/>
          <a:ln>
            <a:noFill/>
          </a:ln>
        </p:spPr>
      </p:pic>
      <p:sp>
        <p:nvSpPr>
          <p:cNvPr id="15" name="Google Shape;146;p2">
            <a:extLst>
              <a:ext uri="{FF2B5EF4-FFF2-40B4-BE49-F238E27FC236}">
                <a16:creationId xmlns:a16="http://schemas.microsoft.com/office/drawing/2014/main" id="{51A0ED6B-5465-4BC3-B45A-063BA5EAE37C}"/>
              </a:ext>
            </a:extLst>
          </p:cNvPr>
          <p:cNvSpPr txBox="1">
            <a:spLocks/>
          </p:cNvSpPr>
          <p:nvPr/>
        </p:nvSpPr>
        <p:spPr>
          <a:xfrm>
            <a:off x="188942" y="220238"/>
            <a:ext cx="5907058" cy="707849"/>
          </a:xfrm>
          <a:prstGeom prst="rect">
            <a:avLst/>
          </a:prstGeom>
          <a:noFill/>
          <a:ln>
            <a:noFill/>
          </a:ln>
        </p:spPr>
        <p:txBody>
          <a:bodyPr spcFirstLastPara="1" wrap="square" lIns="91425" tIns="45700" rIns="91425" bIns="45700" anchor="ctr" anchorCtr="0">
            <a:normAutofit fontScale="77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3600"/>
            </a:pPr>
            <a:r>
              <a:rPr lang="en-GB" sz="3600" b="1" dirty="0">
                <a:solidFill>
                  <a:schemeClr val="lt1"/>
                </a:solidFill>
              </a:rPr>
              <a:t>Une situation </a:t>
            </a:r>
            <a:r>
              <a:rPr lang="en-GB" sz="3600" b="1" dirty="0" err="1">
                <a:solidFill>
                  <a:schemeClr val="lt1"/>
                </a:solidFill>
              </a:rPr>
              <a:t>d'urgence</a:t>
            </a:r>
            <a:r>
              <a:rPr lang="en-GB" sz="3600" b="1" dirty="0">
                <a:solidFill>
                  <a:schemeClr val="lt1"/>
                </a:solidFill>
              </a:rPr>
              <a:t> à </a:t>
            </a:r>
            <a:r>
              <a:rPr lang="en-GB" sz="3600" b="1" dirty="0" err="1">
                <a:solidFill>
                  <a:schemeClr val="lt1"/>
                </a:solidFill>
              </a:rPr>
              <a:t>l'école</a:t>
            </a:r>
            <a:endParaRPr lang="en-GB" sz="3600" b="1" dirty="0">
              <a:solidFill>
                <a:schemeClr val="lt1"/>
              </a:solidFill>
            </a:endParaRPr>
          </a:p>
        </p:txBody>
      </p:sp>
    </p:spTree>
    <p:extLst>
      <p:ext uri="{BB962C8B-B14F-4D97-AF65-F5344CB8AC3E}">
        <p14:creationId xmlns:p14="http://schemas.microsoft.com/office/powerpoint/2010/main" val="322138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8" name="TextBox 7">
            <a:extLst>
              <a:ext uri="{FF2B5EF4-FFF2-40B4-BE49-F238E27FC236}">
                <a16:creationId xmlns:a16="http://schemas.microsoft.com/office/drawing/2014/main" id="{6D7F314A-1F18-46C3-B2C2-8CDD3A7E7ED1}"/>
              </a:ext>
            </a:extLst>
          </p:cNvPr>
          <p:cNvSpPr txBox="1"/>
          <p:nvPr/>
        </p:nvSpPr>
        <p:spPr>
          <a:xfrm>
            <a:off x="2524799" y="4158566"/>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you </a:t>
            </a:r>
            <a:r>
              <a:rPr lang="en-GB" sz="3600" dirty="0">
                <a:solidFill>
                  <a:schemeClr val="accent1">
                    <a:lumMod val="50000"/>
                  </a:schemeClr>
                </a:solidFill>
                <a:latin typeface="Century Gothic" panose="020B0502020202020204" pitchFamily="34" charset="0"/>
              </a:rPr>
              <a:t>(pl) </a:t>
            </a:r>
            <a:r>
              <a:rPr lang="en-GB" sz="3600" b="1" dirty="0">
                <a:solidFill>
                  <a:schemeClr val="accent1">
                    <a:lumMod val="50000"/>
                  </a:schemeClr>
                </a:solidFill>
                <a:latin typeface="Century Gothic" panose="020B0502020202020204" pitchFamily="34" charset="0"/>
              </a:rPr>
              <a:t>have</a:t>
            </a:r>
          </a:p>
        </p:txBody>
      </p:sp>
      <p:pic>
        <p:nvPicPr>
          <p:cNvPr id="145" name="Google Shape;145;p2"/>
          <p:cNvPicPr preferRelativeResize="0"/>
          <p:nvPr/>
        </p:nvPicPr>
        <p:blipFill rotWithShape="1">
          <a:blip r:embed="rId3">
            <a:alphaModFix/>
          </a:blip>
          <a:srcRect/>
          <a:stretch/>
        </p:blipFill>
        <p:spPr>
          <a:xfrm>
            <a:off x="0" y="296864"/>
            <a:ext cx="8179724" cy="867128"/>
          </a:xfrm>
          <a:prstGeom prst="rect">
            <a:avLst/>
          </a:prstGeom>
          <a:noFill/>
          <a:ln>
            <a:noFill/>
          </a:ln>
        </p:spPr>
      </p:pic>
      <p:sp>
        <p:nvSpPr>
          <p:cNvPr id="146" name="Google Shape;146;p2"/>
          <p:cNvSpPr txBox="1">
            <a:spLocks noGrp="1"/>
          </p:cNvSpPr>
          <p:nvPr>
            <p:ph type="title"/>
          </p:nvPr>
        </p:nvSpPr>
        <p:spPr>
          <a:xfrm>
            <a:off x="147999" y="296864"/>
            <a:ext cx="6951070" cy="707849"/>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3600"/>
            </a:pPr>
            <a:r>
              <a:rPr lang="en-GB" sz="2600" b="1" dirty="0">
                <a:solidFill>
                  <a:schemeClr val="lt1"/>
                </a:solidFill>
              </a:rPr>
              <a:t>Saying what people have: </a:t>
            </a:r>
            <a:r>
              <a:rPr lang="en-GB" sz="2600" b="1" i="1" dirty="0">
                <a:solidFill>
                  <a:schemeClr val="lt1"/>
                </a:solidFill>
              </a:rPr>
              <a:t>nous</a:t>
            </a:r>
            <a:r>
              <a:rPr lang="en-GB" sz="2600" b="1" dirty="0">
                <a:solidFill>
                  <a:schemeClr val="lt1"/>
                </a:solidFill>
              </a:rPr>
              <a:t> and </a:t>
            </a:r>
            <a:r>
              <a:rPr lang="en-GB" sz="2600" b="1" i="1" dirty="0" err="1">
                <a:solidFill>
                  <a:schemeClr val="lt1"/>
                </a:solidFill>
              </a:rPr>
              <a:t>vous</a:t>
            </a:r>
            <a:endParaRPr sz="2600" b="1" dirty="0">
              <a:solidFill>
                <a:schemeClr val="lt1"/>
              </a:solidFill>
            </a:endParaRPr>
          </a:p>
        </p:txBody>
      </p:sp>
      <p:sp>
        <p:nvSpPr>
          <p:cNvPr id="147" name="Google Shape;147;p2"/>
          <p:cNvSpPr/>
          <p:nvPr/>
        </p:nvSpPr>
        <p:spPr>
          <a:xfrm>
            <a:off x="9936479" y="268608"/>
            <a:ext cx="1973441" cy="401952"/>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err="1">
                <a:solidFill>
                  <a:srgbClr val="FFFFFF"/>
                </a:solidFill>
                <a:latin typeface="Century Gothic"/>
                <a:ea typeface="Century Gothic"/>
                <a:cs typeface="Century Gothic"/>
                <a:sym typeface="Century Gothic"/>
              </a:rPr>
              <a:t>prononcer</a:t>
            </a:r>
            <a:endParaRPr sz="1800" b="1" i="0" u="none" strike="noStrike" cap="none" dirty="0">
              <a:solidFill>
                <a:srgbClr val="FFFFFF"/>
              </a:solidFill>
              <a:latin typeface="Century Gothic"/>
              <a:ea typeface="Century Gothic"/>
              <a:cs typeface="Century Gothic"/>
              <a:sym typeface="Century Gothic"/>
            </a:endParaRPr>
          </a:p>
        </p:txBody>
      </p:sp>
      <p:sp>
        <p:nvSpPr>
          <p:cNvPr id="6" name="TextBox 5"/>
          <p:cNvSpPr txBox="1"/>
          <p:nvPr/>
        </p:nvSpPr>
        <p:spPr>
          <a:xfrm>
            <a:off x="2011872" y="1638541"/>
            <a:ext cx="8643455" cy="2154436"/>
          </a:xfrm>
          <a:prstGeom prst="rect">
            <a:avLst/>
          </a:prstGeom>
          <a:noFill/>
        </p:spPr>
        <p:txBody>
          <a:bodyPr wrap="square" rtlCol="0">
            <a:spAutoFit/>
          </a:bodyPr>
          <a:lstStyle/>
          <a:p>
            <a:r>
              <a:rPr lang="en-GB" sz="13400" b="1" dirty="0" err="1">
                <a:solidFill>
                  <a:schemeClr val="accent1">
                    <a:lumMod val="50000"/>
                  </a:schemeClr>
                </a:solidFill>
                <a:latin typeface="Century Gothic" panose="020B0502020202020204" pitchFamily="34" charset="0"/>
              </a:rPr>
              <a:t>vou</a:t>
            </a:r>
            <a:r>
              <a:rPr lang="en-GB" sz="13400" b="1" dirty="0" err="1">
                <a:solidFill>
                  <a:srgbClr val="EE6000"/>
                </a:solidFill>
                <a:latin typeface="Century Gothic" panose="020B0502020202020204" pitchFamily="34" charset="0"/>
              </a:rPr>
              <a:t>s</a:t>
            </a:r>
            <a:r>
              <a:rPr lang="en-GB" sz="13400" b="1" dirty="0">
                <a:solidFill>
                  <a:schemeClr val="accent1">
                    <a:lumMod val="50000"/>
                  </a:schemeClr>
                </a:solidFill>
                <a:latin typeface="Century Gothic" panose="020B0502020202020204" pitchFamily="34" charset="0"/>
              </a:rPr>
              <a:t> </a:t>
            </a:r>
            <a:r>
              <a:rPr lang="en-GB" sz="13400" b="1" dirty="0" err="1">
                <a:solidFill>
                  <a:srgbClr val="EE6000"/>
                </a:solidFill>
                <a:latin typeface="Century Gothic" panose="020B0502020202020204" pitchFamily="34" charset="0"/>
              </a:rPr>
              <a:t>a</a:t>
            </a:r>
            <a:r>
              <a:rPr lang="en-GB" sz="13400" b="1" dirty="0" err="1">
                <a:solidFill>
                  <a:schemeClr val="accent1">
                    <a:lumMod val="50000"/>
                  </a:schemeClr>
                </a:solidFill>
                <a:latin typeface="Century Gothic" panose="020B0502020202020204" pitchFamily="34" charset="0"/>
              </a:rPr>
              <a:t>vez</a:t>
            </a:r>
            <a:endParaRPr lang="en-GB" sz="13400" b="1" dirty="0">
              <a:solidFill>
                <a:schemeClr val="accent1">
                  <a:lumMod val="50000"/>
                </a:schemeClr>
              </a:solidFill>
              <a:latin typeface="Century Gothic" panose="020B0502020202020204" pitchFamily="34" charset="0"/>
            </a:endParaRPr>
          </a:p>
        </p:txBody>
      </p:sp>
      <p:sp>
        <p:nvSpPr>
          <p:cNvPr id="9" name="Arc 8"/>
          <p:cNvSpPr/>
          <p:nvPr/>
        </p:nvSpPr>
        <p:spPr>
          <a:xfrm rot="7925323">
            <a:off x="5231966" y="1897202"/>
            <a:ext cx="1896542" cy="2038688"/>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Action Button: Forward or Next 9">
            <a:hlinkClick r:id="" action="ppaction://noaction" highlightClick="1">
              <a:snd r:embed="rId4" name="vous avez.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0767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8" name="TextBox 7">
            <a:extLst>
              <a:ext uri="{FF2B5EF4-FFF2-40B4-BE49-F238E27FC236}">
                <a16:creationId xmlns:a16="http://schemas.microsoft.com/office/drawing/2014/main" id="{6D7F314A-1F18-46C3-B2C2-8CDD3A7E7ED1}"/>
              </a:ext>
            </a:extLst>
          </p:cNvPr>
          <p:cNvSpPr txBox="1"/>
          <p:nvPr/>
        </p:nvSpPr>
        <p:spPr>
          <a:xfrm>
            <a:off x="2524800" y="4180146"/>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we</a:t>
            </a:r>
            <a:r>
              <a:rPr lang="en-GB" sz="3600" dirty="0">
                <a:solidFill>
                  <a:schemeClr val="accent1">
                    <a:lumMod val="50000"/>
                  </a:schemeClr>
                </a:solidFill>
                <a:latin typeface="Century Gothic" panose="020B0502020202020204" pitchFamily="34" charset="0"/>
              </a:rPr>
              <a:t> </a:t>
            </a:r>
            <a:r>
              <a:rPr lang="en-GB" sz="3600" b="1" dirty="0">
                <a:solidFill>
                  <a:schemeClr val="accent1">
                    <a:lumMod val="50000"/>
                  </a:schemeClr>
                </a:solidFill>
                <a:latin typeface="Century Gothic" panose="020B0502020202020204" pitchFamily="34" charset="0"/>
              </a:rPr>
              <a:t>have</a:t>
            </a:r>
          </a:p>
        </p:txBody>
      </p:sp>
      <p:pic>
        <p:nvPicPr>
          <p:cNvPr id="145" name="Google Shape;145;p2"/>
          <p:cNvPicPr preferRelativeResize="0"/>
          <p:nvPr/>
        </p:nvPicPr>
        <p:blipFill rotWithShape="1">
          <a:blip r:embed="rId3">
            <a:alphaModFix/>
          </a:blip>
          <a:srcRect/>
          <a:stretch/>
        </p:blipFill>
        <p:spPr>
          <a:xfrm>
            <a:off x="0" y="296864"/>
            <a:ext cx="8179724" cy="867128"/>
          </a:xfrm>
          <a:prstGeom prst="rect">
            <a:avLst/>
          </a:prstGeom>
          <a:noFill/>
          <a:ln>
            <a:noFill/>
          </a:ln>
        </p:spPr>
      </p:pic>
      <p:sp>
        <p:nvSpPr>
          <p:cNvPr id="146" name="Google Shape;146;p2"/>
          <p:cNvSpPr txBox="1">
            <a:spLocks noGrp="1"/>
          </p:cNvSpPr>
          <p:nvPr>
            <p:ph type="title"/>
          </p:nvPr>
        </p:nvSpPr>
        <p:spPr>
          <a:xfrm>
            <a:off x="147999" y="296864"/>
            <a:ext cx="6951070" cy="707849"/>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3600"/>
            </a:pPr>
            <a:r>
              <a:rPr lang="en-GB" sz="2600" b="1" dirty="0">
                <a:solidFill>
                  <a:schemeClr val="lt1"/>
                </a:solidFill>
              </a:rPr>
              <a:t>Saying what people have: </a:t>
            </a:r>
            <a:r>
              <a:rPr lang="en-GB" sz="2600" b="1" i="1" dirty="0">
                <a:solidFill>
                  <a:schemeClr val="lt1"/>
                </a:solidFill>
              </a:rPr>
              <a:t>nous</a:t>
            </a:r>
            <a:r>
              <a:rPr lang="en-GB" sz="2600" b="1" dirty="0">
                <a:solidFill>
                  <a:schemeClr val="lt1"/>
                </a:solidFill>
              </a:rPr>
              <a:t> and </a:t>
            </a:r>
            <a:r>
              <a:rPr lang="en-GB" sz="2600" b="1" i="1" dirty="0" err="1">
                <a:solidFill>
                  <a:schemeClr val="lt1"/>
                </a:solidFill>
              </a:rPr>
              <a:t>vous</a:t>
            </a:r>
            <a:endParaRPr sz="2600" b="1" dirty="0">
              <a:solidFill>
                <a:schemeClr val="lt1"/>
              </a:solidFill>
            </a:endParaRPr>
          </a:p>
        </p:txBody>
      </p:sp>
      <p:sp>
        <p:nvSpPr>
          <p:cNvPr id="147" name="Google Shape;147;p2"/>
          <p:cNvSpPr/>
          <p:nvPr/>
        </p:nvSpPr>
        <p:spPr>
          <a:xfrm>
            <a:off x="9936479" y="268608"/>
            <a:ext cx="1973441" cy="401952"/>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err="1">
                <a:solidFill>
                  <a:srgbClr val="FFFFFF"/>
                </a:solidFill>
                <a:latin typeface="Century Gothic"/>
                <a:ea typeface="Century Gothic"/>
                <a:cs typeface="Century Gothic"/>
                <a:sym typeface="Century Gothic"/>
              </a:rPr>
              <a:t>prononcer</a:t>
            </a:r>
            <a:endParaRPr sz="1800" b="1" i="0" u="none" strike="noStrike" cap="none" dirty="0">
              <a:solidFill>
                <a:srgbClr val="FFFFFF"/>
              </a:solidFill>
              <a:latin typeface="Century Gothic"/>
              <a:ea typeface="Century Gothic"/>
              <a:cs typeface="Century Gothic"/>
              <a:sym typeface="Century Gothic"/>
            </a:endParaRPr>
          </a:p>
        </p:txBody>
      </p:sp>
      <p:sp>
        <p:nvSpPr>
          <p:cNvPr id="6" name="TextBox 5"/>
          <p:cNvSpPr txBox="1"/>
          <p:nvPr/>
        </p:nvSpPr>
        <p:spPr>
          <a:xfrm>
            <a:off x="1573824" y="1679814"/>
            <a:ext cx="9499776" cy="2154436"/>
          </a:xfrm>
          <a:prstGeom prst="rect">
            <a:avLst/>
          </a:prstGeom>
          <a:noFill/>
        </p:spPr>
        <p:txBody>
          <a:bodyPr wrap="square" rtlCol="0">
            <a:spAutoFit/>
          </a:bodyPr>
          <a:lstStyle/>
          <a:p>
            <a:r>
              <a:rPr lang="en-GB" sz="13400" b="1" dirty="0">
                <a:solidFill>
                  <a:schemeClr val="accent1">
                    <a:lumMod val="50000"/>
                  </a:schemeClr>
                </a:solidFill>
                <a:latin typeface="Century Gothic" panose="020B0502020202020204" pitchFamily="34" charset="0"/>
              </a:rPr>
              <a:t>nou</a:t>
            </a:r>
            <a:r>
              <a:rPr lang="en-GB" sz="13400" b="1" dirty="0">
                <a:solidFill>
                  <a:srgbClr val="EE6000"/>
                </a:solidFill>
                <a:latin typeface="Century Gothic" panose="020B0502020202020204" pitchFamily="34" charset="0"/>
              </a:rPr>
              <a:t>s</a:t>
            </a:r>
            <a:r>
              <a:rPr lang="en-GB" sz="13400" b="1" dirty="0">
                <a:solidFill>
                  <a:schemeClr val="accent1">
                    <a:lumMod val="50000"/>
                  </a:schemeClr>
                </a:solidFill>
                <a:latin typeface="Century Gothic" panose="020B0502020202020204" pitchFamily="34" charset="0"/>
              </a:rPr>
              <a:t> </a:t>
            </a:r>
            <a:r>
              <a:rPr lang="en-GB" sz="13400" b="1" dirty="0" err="1">
                <a:solidFill>
                  <a:srgbClr val="EE6000"/>
                </a:solidFill>
                <a:latin typeface="Century Gothic" panose="020B0502020202020204" pitchFamily="34" charset="0"/>
              </a:rPr>
              <a:t>a</a:t>
            </a:r>
            <a:r>
              <a:rPr lang="en-GB" sz="13400" b="1" dirty="0" err="1">
                <a:solidFill>
                  <a:schemeClr val="accent1">
                    <a:lumMod val="50000"/>
                  </a:schemeClr>
                </a:solidFill>
                <a:latin typeface="Century Gothic" panose="020B0502020202020204" pitchFamily="34" charset="0"/>
              </a:rPr>
              <a:t>vons</a:t>
            </a:r>
            <a:endParaRPr lang="en-GB" sz="13400" b="1" dirty="0">
              <a:solidFill>
                <a:schemeClr val="accent1">
                  <a:lumMod val="50000"/>
                </a:schemeClr>
              </a:solidFill>
              <a:latin typeface="Century Gothic" panose="020B0502020202020204" pitchFamily="34" charset="0"/>
            </a:endParaRPr>
          </a:p>
        </p:txBody>
      </p:sp>
      <p:sp>
        <p:nvSpPr>
          <p:cNvPr id="9" name="Arc 8"/>
          <p:cNvSpPr/>
          <p:nvPr/>
        </p:nvSpPr>
        <p:spPr>
          <a:xfrm rot="7925323">
            <a:off x="4979967" y="1975436"/>
            <a:ext cx="1896542" cy="2038688"/>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Action Button: Forward or Next 9">
            <a:hlinkClick r:id="" action="ppaction://noaction" highlightClick="1">
              <a:snd r:embed="rId4" name="nous avon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8489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8" name="TextBox 7">
            <a:extLst>
              <a:ext uri="{FF2B5EF4-FFF2-40B4-BE49-F238E27FC236}">
                <a16:creationId xmlns:a16="http://schemas.microsoft.com/office/drawing/2014/main" id="{6D7F314A-1F18-46C3-B2C2-8CDD3A7E7ED1}"/>
              </a:ext>
            </a:extLst>
          </p:cNvPr>
          <p:cNvSpPr txBox="1"/>
          <p:nvPr/>
        </p:nvSpPr>
        <p:spPr>
          <a:xfrm>
            <a:off x="2524799" y="4158566"/>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you </a:t>
            </a:r>
            <a:r>
              <a:rPr lang="en-GB" sz="3600" dirty="0">
                <a:solidFill>
                  <a:schemeClr val="accent1">
                    <a:lumMod val="50000"/>
                  </a:schemeClr>
                </a:solidFill>
                <a:latin typeface="Century Gothic" panose="020B0502020202020204" pitchFamily="34" charset="0"/>
              </a:rPr>
              <a:t>(pl) </a:t>
            </a:r>
            <a:r>
              <a:rPr lang="en-GB" sz="3600" b="1" dirty="0">
                <a:solidFill>
                  <a:schemeClr val="accent1">
                    <a:lumMod val="50000"/>
                  </a:schemeClr>
                </a:solidFill>
                <a:latin typeface="Century Gothic" panose="020B0502020202020204" pitchFamily="34" charset="0"/>
              </a:rPr>
              <a:t>have</a:t>
            </a:r>
          </a:p>
        </p:txBody>
      </p:sp>
      <p:pic>
        <p:nvPicPr>
          <p:cNvPr id="145" name="Google Shape;145;p2"/>
          <p:cNvPicPr preferRelativeResize="0"/>
          <p:nvPr/>
        </p:nvPicPr>
        <p:blipFill rotWithShape="1">
          <a:blip r:embed="rId3">
            <a:alphaModFix/>
          </a:blip>
          <a:srcRect/>
          <a:stretch/>
        </p:blipFill>
        <p:spPr>
          <a:xfrm>
            <a:off x="0" y="296864"/>
            <a:ext cx="8179724" cy="867128"/>
          </a:xfrm>
          <a:prstGeom prst="rect">
            <a:avLst/>
          </a:prstGeom>
          <a:noFill/>
          <a:ln>
            <a:noFill/>
          </a:ln>
        </p:spPr>
      </p:pic>
      <p:sp>
        <p:nvSpPr>
          <p:cNvPr id="146" name="Google Shape;146;p2"/>
          <p:cNvSpPr txBox="1">
            <a:spLocks noGrp="1"/>
          </p:cNvSpPr>
          <p:nvPr>
            <p:ph type="title"/>
          </p:nvPr>
        </p:nvSpPr>
        <p:spPr>
          <a:xfrm>
            <a:off x="147999" y="296864"/>
            <a:ext cx="6951070" cy="707849"/>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3600"/>
            </a:pPr>
            <a:r>
              <a:rPr lang="en-GB" sz="2600" b="1" dirty="0">
                <a:solidFill>
                  <a:schemeClr val="lt1"/>
                </a:solidFill>
              </a:rPr>
              <a:t>Saying what people have: </a:t>
            </a:r>
            <a:r>
              <a:rPr lang="en-GB" sz="2600" b="1" i="1" dirty="0">
                <a:solidFill>
                  <a:schemeClr val="lt1"/>
                </a:solidFill>
              </a:rPr>
              <a:t>nous</a:t>
            </a:r>
            <a:r>
              <a:rPr lang="en-GB" sz="2600" b="1" dirty="0">
                <a:solidFill>
                  <a:schemeClr val="lt1"/>
                </a:solidFill>
              </a:rPr>
              <a:t> and </a:t>
            </a:r>
            <a:r>
              <a:rPr lang="en-GB" sz="2600" b="1" i="1" dirty="0" err="1">
                <a:solidFill>
                  <a:schemeClr val="lt1"/>
                </a:solidFill>
              </a:rPr>
              <a:t>vous</a:t>
            </a:r>
            <a:endParaRPr sz="2600" b="1" dirty="0">
              <a:solidFill>
                <a:schemeClr val="lt1"/>
              </a:solidFill>
            </a:endParaRPr>
          </a:p>
        </p:txBody>
      </p:sp>
      <p:sp>
        <p:nvSpPr>
          <p:cNvPr id="147" name="Google Shape;147;p2"/>
          <p:cNvSpPr/>
          <p:nvPr/>
        </p:nvSpPr>
        <p:spPr>
          <a:xfrm>
            <a:off x="9936479" y="268608"/>
            <a:ext cx="1973441" cy="401952"/>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err="1">
                <a:solidFill>
                  <a:srgbClr val="FFFFFF"/>
                </a:solidFill>
                <a:latin typeface="Century Gothic"/>
                <a:ea typeface="Century Gothic"/>
                <a:cs typeface="Century Gothic"/>
                <a:sym typeface="Century Gothic"/>
              </a:rPr>
              <a:t>prononcer</a:t>
            </a:r>
            <a:endParaRPr sz="1800" b="1" i="0" u="none" strike="noStrike" cap="none" dirty="0">
              <a:solidFill>
                <a:srgbClr val="FFFFFF"/>
              </a:solidFill>
              <a:latin typeface="Century Gothic"/>
              <a:ea typeface="Century Gothic"/>
              <a:cs typeface="Century Gothic"/>
              <a:sym typeface="Century Gothic"/>
            </a:endParaRPr>
          </a:p>
        </p:txBody>
      </p:sp>
      <p:sp>
        <p:nvSpPr>
          <p:cNvPr id="6" name="TextBox 5"/>
          <p:cNvSpPr txBox="1"/>
          <p:nvPr/>
        </p:nvSpPr>
        <p:spPr>
          <a:xfrm>
            <a:off x="2011872" y="1638541"/>
            <a:ext cx="8643455" cy="2154436"/>
          </a:xfrm>
          <a:prstGeom prst="rect">
            <a:avLst/>
          </a:prstGeom>
          <a:noFill/>
        </p:spPr>
        <p:txBody>
          <a:bodyPr wrap="square" rtlCol="0">
            <a:spAutoFit/>
          </a:bodyPr>
          <a:lstStyle/>
          <a:p>
            <a:r>
              <a:rPr lang="en-GB" sz="13400" b="1" dirty="0" err="1">
                <a:solidFill>
                  <a:schemeClr val="accent1">
                    <a:lumMod val="50000"/>
                  </a:schemeClr>
                </a:solidFill>
                <a:latin typeface="Century Gothic" panose="020B0502020202020204" pitchFamily="34" charset="0"/>
              </a:rPr>
              <a:t>vou</a:t>
            </a:r>
            <a:r>
              <a:rPr lang="en-GB" sz="13400" b="1" dirty="0" err="1">
                <a:solidFill>
                  <a:srgbClr val="EE6000"/>
                </a:solidFill>
                <a:latin typeface="Century Gothic" panose="020B0502020202020204" pitchFamily="34" charset="0"/>
              </a:rPr>
              <a:t>s</a:t>
            </a:r>
            <a:r>
              <a:rPr lang="en-GB" sz="13400" b="1" dirty="0">
                <a:solidFill>
                  <a:schemeClr val="accent1">
                    <a:lumMod val="50000"/>
                  </a:schemeClr>
                </a:solidFill>
                <a:latin typeface="Century Gothic" panose="020B0502020202020204" pitchFamily="34" charset="0"/>
              </a:rPr>
              <a:t> </a:t>
            </a:r>
            <a:r>
              <a:rPr lang="en-GB" sz="13400" b="1" dirty="0" err="1">
                <a:solidFill>
                  <a:srgbClr val="EE6000"/>
                </a:solidFill>
                <a:latin typeface="Century Gothic" panose="020B0502020202020204" pitchFamily="34" charset="0"/>
              </a:rPr>
              <a:t>a</a:t>
            </a:r>
            <a:r>
              <a:rPr lang="en-GB" sz="13400" b="1" dirty="0" err="1">
                <a:solidFill>
                  <a:schemeClr val="accent1">
                    <a:lumMod val="50000"/>
                  </a:schemeClr>
                </a:solidFill>
                <a:latin typeface="Century Gothic" panose="020B0502020202020204" pitchFamily="34" charset="0"/>
              </a:rPr>
              <a:t>vez</a:t>
            </a:r>
            <a:endParaRPr lang="en-GB" sz="13400" b="1" dirty="0">
              <a:solidFill>
                <a:schemeClr val="accent1">
                  <a:lumMod val="50000"/>
                </a:schemeClr>
              </a:solidFill>
              <a:latin typeface="Century Gothic" panose="020B0502020202020204" pitchFamily="34" charset="0"/>
            </a:endParaRPr>
          </a:p>
        </p:txBody>
      </p:sp>
      <p:sp>
        <p:nvSpPr>
          <p:cNvPr id="9" name="Arc 8"/>
          <p:cNvSpPr/>
          <p:nvPr/>
        </p:nvSpPr>
        <p:spPr>
          <a:xfrm rot="7925323">
            <a:off x="5231966" y="1897202"/>
            <a:ext cx="1896542" cy="2038688"/>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Action Button: Forward or Next 9">
            <a:hlinkClick r:id="" action="ppaction://noaction" highlightClick="1">
              <a:snd r:embed="rId4" name="vous avez.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4012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1" name="TextBox 10">
            <a:extLst>
              <a:ext uri="{FF2B5EF4-FFF2-40B4-BE49-F238E27FC236}">
                <a16:creationId xmlns:a16="http://schemas.microsoft.com/office/drawing/2014/main" id="{51E8DE09-5DD5-46ED-9503-A6343316A890}"/>
              </a:ext>
            </a:extLst>
          </p:cNvPr>
          <p:cNvSpPr txBox="1"/>
          <p:nvPr/>
        </p:nvSpPr>
        <p:spPr>
          <a:xfrm>
            <a:off x="2524799" y="3227088"/>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We</a:t>
            </a:r>
            <a:r>
              <a:rPr lang="en-GB" sz="3600" dirty="0">
                <a:solidFill>
                  <a:schemeClr val="accent1">
                    <a:lumMod val="50000"/>
                  </a:schemeClr>
                </a:solidFill>
                <a:latin typeface="Century Gothic" panose="020B0502020202020204" pitchFamily="34" charset="0"/>
              </a:rPr>
              <a:t> </a:t>
            </a:r>
            <a:r>
              <a:rPr lang="en-GB" sz="3600" b="1" dirty="0">
                <a:solidFill>
                  <a:schemeClr val="accent1">
                    <a:lumMod val="50000"/>
                  </a:schemeClr>
                </a:solidFill>
                <a:latin typeface="Century Gothic" panose="020B0502020202020204" pitchFamily="34" charset="0"/>
              </a:rPr>
              <a:t>have two sisters.</a:t>
            </a:r>
          </a:p>
        </p:txBody>
      </p:sp>
      <p:sp>
        <p:nvSpPr>
          <p:cNvPr id="146" name="Google Shape;146;p2"/>
          <p:cNvSpPr txBox="1">
            <a:spLocks noGrp="1"/>
          </p:cNvSpPr>
          <p:nvPr>
            <p:ph type="title"/>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3600"/>
            </a:pPr>
            <a:r>
              <a:rPr lang="en-GB" sz="2600" b="1" dirty="0">
                <a:solidFill>
                  <a:schemeClr val="lt1"/>
                </a:solidFill>
              </a:rPr>
              <a:t>Saying what people have: </a:t>
            </a:r>
            <a:r>
              <a:rPr lang="en-GB" sz="2600" b="1" i="1" dirty="0">
                <a:solidFill>
                  <a:schemeClr val="lt1"/>
                </a:solidFill>
              </a:rPr>
              <a:t>nous</a:t>
            </a:r>
            <a:r>
              <a:rPr lang="en-GB" sz="2600" b="1" dirty="0">
                <a:solidFill>
                  <a:schemeClr val="lt1"/>
                </a:solidFill>
              </a:rPr>
              <a:t> and </a:t>
            </a:r>
            <a:r>
              <a:rPr lang="en-GB" sz="2600" b="1" i="1" dirty="0" err="1">
                <a:solidFill>
                  <a:schemeClr val="lt1"/>
                </a:solidFill>
              </a:rPr>
              <a:t>vous</a:t>
            </a:r>
            <a:endParaRPr sz="2600" b="1" dirty="0">
              <a:solidFill>
                <a:schemeClr val="lt1"/>
              </a:solidFill>
            </a:endParaRPr>
          </a:p>
        </p:txBody>
      </p:sp>
      <p:sp>
        <p:nvSpPr>
          <p:cNvPr id="147" name="Google Shape;147;p2"/>
          <p:cNvSpPr/>
          <p:nvPr/>
        </p:nvSpPr>
        <p:spPr>
          <a:xfrm>
            <a:off x="9936479" y="268608"/>
            <a:ext cx="1973441" cy="401952"/>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err="1">
                <a:solidFill>
                  <a:srgbClr val="FFFFFF"/>
                </a:solidFill>
                <a:latin typeface="Century Gothic"/>
                <a:ea typeface="Century Gothic"/>
                <a:cs typeface="Century Gothic"/>
                <a:sym typeface="Century Gothic"/>
              </a:rPr>
              <a:t>prononcer</a:t>
            </a:r>
            <a:endParaRPr lang="en-GB" sz="1800" b="1" dirty="0">
              <a:solidFill>
                <a:srgbClr val="FFFFFF"/>
              </a:solidFill>
              <a:latin typeface="Century Gothic"/>
              <a:ea typeface="Century Gothic"/>
              <a:cs typeface="Century Gothic"/>
              <a:sym typeface="Century Gothic"/>
            </a:endParaRPr>
          </a:p>
        </p:txBody>
      </p:sp>
      <p:sp>
        <p:nvSpPr>
          <p:cNvPr id="6" name="TextBox 5"/>
          <p:cNvSpPr txBox="1"/>
          <p:nvPr/>
        </p:nvSpPr>
        <p:spPr>
          <a:xfrm>
            <a:off x="580778" y="1629675"/>
            <a:ext cx="11541431" cy="1200329"/>
          </a:xfrm>
          <a:prstGeom prst="rect">
            <a:avLst/>
          </a:prstGeom>
          <a:noFill/>
        </p:spPr>
        <p:txBody>
          <a:bodyPr wrap="square" rtlCol="0">
            <a:spAutoFit/>
          </a:bodyPr>
          <a:lstStyle/>
          <a:p>
            <a:r>
              <a:rPr lang="en-GB" sz="7200" b="1" dirty="0">
                <a:solidFill>
                  <a:schemeClr val="accent1">
                    <a:lumMod val="50000"/>
                  </a:schemeClr>
                </a:solidFill>
                <a:latin typeface="Century Gothic" panose="020B0502020202020204" pitchFamily="34" charset="0"/>
              </a:rPr>
              <a:t>Nou</a:t>
            </a:r>
            <a:r>
              <a:rPr lang="en-GB" sz="7200" b="1" dirty="0">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a</a:t>
            </a:r>
            <a:r>
              <a:rPr lang="en-GB" sz="7200" b="1" dirty="0" err="1">
                <a:solidFill>
                  <a:schemeClr val="accent1">
                    <a:lumMod val="50000"/>
                  </a:schemeClr>
                </a:solidFill>
                <a:latin typeface="Century Gothic" panose="020B0502020202020204" pitchFamily="34" charset="0"/>
              </a:rPr>
              <a:t>vons</a:t>
            </a:r>
            <a:r>
              <a:rPr lang="en-GB" sz="7200" b="1" dirty="0">
                <a:solidFill>
                  <a:schemeClr val="accent1">
                    <a:lumMod val="50000"/>
                  </a:schemeClr>
                </a:solidFill>
                <a:latin typeface="Century Gothic" panose="020B0502020202020204" pitchFamily="34" charset="0"/>
              </a:rPr>
              <a:t> </a:t>
            </a:r>
            <a:r>
              <a:rPr lang="en-GB" sz="7200" b="1" dirty="0" err="1">
                <a:solidFill>
                  <a:schemeClr val="accent1">
                    <a:lumMod val="50000"/>
                  </a:schemeClr>
                </a:solidFill>
                <a:latin typeface="Century Gothic" panose="020B0502020202020204" pitchFamily="34" charset="0"/>
              </a:rPr>
              <a:t>deux</a:t>
            </a:r>
            <a:r>
              <a:rPr lang="en-GB" sz="7200" b="1" dirty="0">
                <a:solidFill>
                  <a:schemeClr val="accent1">
                    <a:lumMod val="50000"/>
                  </a:schemeClr>
                </a:solidFill>
                <a:latin typeface="Century Gothic" panose="020B0502020202020204" pitchFamily="34" charset="0"/>
              </a:rPr>
              <a:t> </a:t>
            </a:r>
            <a:r>
              <a:rPr lang="en-GB" sz="7200" b="1" dirty="0" err="1">
                <a:solidFill>
                  <a:schemeClr val="accent1">
                    <a:lumMod val="50000"/>
                  </a:schemeClr>
                </a:solidFill>
                <a:latin typeface="Century Gothic" panose="020B0502020202020204" pitchFamily="34" charset="0"/>
              </a:rPr>
              <a:t>sœurs</a:t>
            </a:r>
            <a:r>
              <a:rPr lang="en-GB" sz="7200" b="1" dirty="0">
                <a:solidFill>
                  <a:schemeClr val="accent1">
                    <a:lumMod val="50000"/>
                  </a:schemeClr>
                </a:solidFill>
                <a:latin typeface="Century Gothic" panose="020B0502020202020204" pitchFamily="34" charset="0"/>
              </a:rPr>
              <a:t>.</a:t>
            </a:r>
          </a:p>
        </p:txBody>
      </p:sp>
      <p:sp>
        <p:nvSpPr>
          <p:cNvPr id="10" name="Action Button: Forward or Next 9">
            <a:hlinkClick r:id="" action="ppaction://noaction" highlightClick="1">
              <a:snd r:embed="rId3" name="nous avons deux soeur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c 7"/>
          <p:cNvSpPr/>
          <p:nvPr/>
        </p:nvSpPr>
        <p:spPr>
          <a:xfrm rot="7615317">
            <a:off x="2541176" y="1878183"/>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2" name="Picture 1"/>
          <p:cNvPicPr>
            <a:picLocks noChangeAspect="1"/>
          </p:cNvPicPr>
          <p:nvPr/>
        </p:nvPicPr>
        <p:blipFill>
          <a:blip r:embed="rId4"/>
          <a:stretch>
            <a:fillRect/>
          </a:stretch>
        </p:blipFill>
        <p:spPr>
          <a:xfrm>
            <a:off x="9982955" y="3985846"/>
            <a:ext cx="1839058" cy="1839058"/>
          </a:xfrm>
          <a:prstGeom prst="rect">
            <a:avLst/>
          </a:prstGeom>
        </p:spPr>
      </p:pic>
      <p:pic>
        <p:nvPicPr>
          <p:cNvPr id="12" name="Google Shape;145;p2"/>
          <p:cNvPicPr preferRelativeResize="0"/>
          <p:nvPr/>
        </p:nvPicPr>
        <p:blipFill rotWithShape="1">
          <a:blip r:embed="rId5">
            <a:alphaModFix/>
          </a:blip>
          <a:srcRect/>
          <a:stretch/>
        </p:blipFill>
        <p:spPr>
          <a:xfrm>
            <a:off x="0" y="296864"/>
            <a:ext cx="8179724" cy="867128"/>
          </a:xfrm>
          <a:prstGeom prst="rect">
            <a:avLst/>
          </a:prstGeom>
          <a:noFill/>
          <a:ln>
            <a:noFill/>
          </a:ln>
        </p:spPr>
      </p:pic>
      <p:sp>
        <p:nvSpPr>
          <p:cNvPr id="13" name="Google Shape;146;p2"/>
          <p:cNvSpPr txBox="1">
            <a:spLocks/>
          </p:cNvSpPr>
          <p:nvPr/>
        </p:nvSpPr>
        <p:spPr>
          <a:xfrm>
            <a:off x="147999" y="296864"/>
            <a:ext cx="6951070" cy="707849"/>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spcBef>
                <a:spcPts val="0"/>
              </a:spcBef>
              <a:buClr>
                <a:schemeClr val="lt1"/>
              </a:buClr>
              <a:buSzPts val="3600"/>
              <a:buFontTx/>
            </a:pPr>
            <a:r>
              <a:rPr lang="en-GB" sz="2600" b="1">
                <a:solidFill>
                  <a:schemeClr val="lt1"/>
                </a:solidFill>
              </a:rPr>
              <a:t>Saying what people have: </a:t>
            </a:r>
            <a:r>
              <a:rPr lang="en-GB" sz="2600" b="1" i="1">
                <a:solidFill>
                  <a:schemeClr val="lt1"/>
                </a:solidFill>
              </a:rPr>
              <a:t>nous</a:t>
            </a:r>
            <a:r>
              <a:rPr lang="en-GB" sz="2600" b="1">
                <a:solidFill>
                  <a:schemeClr val="lt1"/>
                </a:solidFill>
              </a:rPr>
              <a:t> and </a:t>
            </a:r>
            <a:r>
              <a:rPr lang="en-GB" sz="2600" b="1" i="1">
                <a:solidFill>
                  <a:schemeClr val="lt1"/>
                </a:solidFill>
              </a:rPr>
              <a:t>vous</a:t>
            </a:r>
            <a:endParaRPr lang="en-GB" sz="2600" b="1" dirty="0">
              <a:solidFill>
                <a:schemeClr val="lt1"/>
              </a:solidFill>
            </a:endParaRPr>
          </a:p>
        </p:txBody>
      </p:sp>
    </p:spTree>
    <p:extLst>
      <p:ext uri="{BB962C8B-B14F-4D97-AF65-F5344CB8AC3E}">
        <p14:creationId xmlns:p14="http://schemas.microsoft.com/office/powerpoint/2010/main" val="73371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3" name="TextBox 12">
            <a:extLst>
              <a:ext uri="{FF2B5EF4-FFF2-40B4-BE49-F238E27FC236}">
                <a16:creationId xmlns:a16="http://schemas.microsoft.com/office/drawing/2014/main" id="{28DC5BBA-1124-4570-8DCD-C9C01E674399}"/>
              </a:ext>
            </a:extLst>
          </p:cNvPr>
          <p:cNvSpPr txBox="1"/>
          <p:nvPr/>
        </p:nvSpPr>
        <p:spPr>
          <a:xfrm>
            <a:off x="2524799" y="3227088"/>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You </a:t>
            </a:r>
            <a:r>
              <a:rPr lang="en-GB" sz="3600" dirty="0">
                <a:solidFill>
                  <a:schemeClr val="accent1">
                    <a:lumMod val="50000"/>
                  </a:schemeClr>
                </a:solidFill>
                <a:latin typeface="Century Gothic" panose="020B0502020202020204" pitchFamily="34" charset="0"/>
              </a:rPr>
              <a:t>(pl) </a:t>
            </a:r>
            <a:r>
              <a:rPr lang="en-GB" sz="3600" b="1" dirty="0">
                <a:solidFill>
                  <a:schemeClr val="accent1">
                    <a:lumMod val="50000"/>
                  </a:schemeClr>
                </a:solidFill>
                <a:latin typeface="Century Gothic" panose="020B0502020202020204" pitchFamily="34" charset="0"/>
              </a:rPr>
              <a:t>have bikes.</a:t>
            </a:r>
          </a:p>
        </p:txBody>
      </p:sp>
      <p:sp>
        <p:nvSpPr>
          <p:cNvPr id="146" name="Google Shape;146;p2"/>
          <p:cNvSpPr txBox="1">
            <a:spLocks noGrp="1"/>
          </p:cNvSpPr>
          <p:nvPr>
            <p:ph type="title"/>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3600"/>
            </a:pPr>
            <a:r>
              <a:rPr lang="en-GB" sz="2600" b="1" dirty="0">
                <a:solidFill>
                  <a:schemeClr val="lt1"/>
                </a:solidFill>
              </a:rPr>
              <a:t>Saying what people have: </a:t>
            </a:r>
            <a:r>
              <a:rPr lang="en-GB" sz="2600" b="1" i="1" dirty="0">
                <a:solidFill>
                  <a:schemeClr val="lt1"/>
                </a:solidFill>
              </a:rPr>
              <a:t>nous</a:t>
            </a:r>
            <a:r>
              <a:rPr lang="en-GB" sz="2600" b="1" dirty="0">
                <a:solidFill>
                  <a:schemeClr val="lt1"/>
                </a:solidFill>
              </a:rPr>
              <a:t> and </a:t>
            </a:r>
            <a:r>
              <a:rPr lang="en-GB" sz="2600" b="1" i="1" dirty="0" err="1">
                <a:solidFill>
                  <a:schemeClr val="lt1"/>
                </a:solidFill>
              </a:rPr>
              <a:t>vous</a:t>
            </a:r>
            <a:endParaRPr sz="2600" b="1" dirty="0">
              <a:solidFill>
                <a:schemeClr val="lt1"/>
              </a:solidFill>
            </a:endParaRPr>
          </a:p>
        </p:txBody>
      </p:sp>
      <p:sp>
        <p:nvSpPr>
          <p:cNvPr id="147" name="Google Shape;147;p2"/>
          <p:cNvSpPr/>
          <p:nvPr/>
        </p:nvSpPr>
        <p:spPr>
          <a:xfrm>
            <a:off x="9936479" y="268608"/>
            <a:ext cx="1973441" cy="401952"/>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err="1">
                <a:solidFill>
                  <a:srgbClr val="FFFFFF"/>
                </a:solidFill>
                <a:latin typeface="Century Gothic"/>
                <a:ea typeface="Century Gothic"/>
                <a:cs typeface="Century Gothic"/>
                <a:sym typeface="Century Gothic"/>
              </a:rPr>
              <a:t>prononcer</a:t>
            </a:r>
            <a:endParaRPr lang="en-GB" sz="1800" b="1" dirty="0">
              <a:solidFill>
                <a:srgbClr val="FFFFFF"/>
              </a:solidFill>
              <a:latin typeface="Century Gothic"/>
              <a:ea typeface="Century Gothic"/>
              <a:cs typeface="Century Gothic"/>
              <a:sym typeface="Century Gothic"/>
            </a:endParaRPr>
          </a:p>
        </p:txBody>
      </p:sp>
      <p:sp>
        <p:nvSpPr>
          <p:cNvPr id="6" name="TextBox 5"/>
          <p:cNvSpPr txBox="1"/>
          <p:nvPr/>
        </p:nvSpPr>
        <p:spPr>
          <a:xfrm>
            <a:off x="1679578" y="1551986"/>
            <a:ext cx="11541431" cy="1200329"/>
          </a:xfrm>
          <a:prstGeom prst="rect">
            <a:avLst/>
          </a:prstGeom>
          <a:noFill/>
        </p:spPr>
        <p:txBody>
          <a:bodyPr wrap="square" rtlCol="0">
            <a:spAutoFit/>
          </a:bodyPr>
          <a:lstStyle/>
          <a:p>
            <a:r>
              <a:rPr lang="en-GB" sz="7200" b="1" dirty="0" err="1">
                <a:solidFill>
                  <a:schemeClr val="accent1">
                    <a:lumMod val="50000"/>
                  </a:schemeClr>
                </a:solidFill>
                <a:latin typeface="Century Gothic" panose="020B0502020202020204" pitchFamily="34" charset="0"/>
              </a:rPr>
              <a:t>Vou</a:t>
            </a:r>
            <a:r>
              <a:rPr lang="en-GB" sz="7200" b="1" dirty="0" err="1">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a</a:t>
            </a:r>
            <a:r>
              <a:rPr lang="en-GB" sz="7200" b="1" dirty="0" err="1">
                <a:solidFill>
                  <a:schemeClr val="accent1">
                    <a:lumMod val="50000"/>
                  </a:schemeClr>
                </a:solidFill>
                <a:latin typeface="Century Gothic" panose="020B0502020202020204" pitchFamily="34" charset="0"/>
              </a:rPr>
              <a:t>vez</a:t>
            </a:r>
            <a:r>
              <a:rPr lang="en-GB" sz="7200" b="1" dirty="0">
                <a:solidFill>
                  <a:schemeClr val="accent1">
                    <a:lumMod val="50000"/>
                  </a:schemeClr>
                </a:solidFill>
                <a:latin typeface="Century Gothic" panose="020B0502020202020204" pitchFamily="34" charset="0"/>
              </a:rPr>
              <a:t> des </a:t>
            </a:r>
            <a:r>
              <a:rPr lang="en-GB" sz="7200" b="1" dirty="0" err="1">
                <a:solidFill>
                  <a:schemeClr val="accent1">
                    <a:lumMod val="50000"/>
                  </a:schemeClr>
                </a:solidFill>
                <a:latin typeface="Century Gothic" panose="020B0502020202020204" pitchFamily="34" charset="0"/>
              </a:rPr>
              <a:t>vélos</a:t>
            </a:r>
            <a:r>
              <a:rPr lang="en-GB" sz="7200" b="1" dirty="0">
                <a:solidFill>
                  <a:schemeClr val="accent1">
                    <a:lumMod val="50000"/>
                  </a:schemeClr>
                </a:solidFill>
                <a:latin typeface="Century Gothic" panose="020B0502020202020204" pitchFamily="34" charset="0"/>
              </a:rPr>
              <a:t>.</a:t>
            </a:r>
          </a:p>
        </p:txBody>
      </p:sp>
      <p:sp>
        <p:nvSpPr>
          <p:cNvPr id="10" name="Action Button: Forward or Next 9">
            <a:hlinkClick r:id="" action="ppaction://noaction" highlightClick="1">
              <a:snd r:embed="rId3" name="vous avez des vélo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c 7"/>
          <p:cNvSpPr/>
          <p:nvPr/>
        </p:nvSpPr>
        <p:spPr>
          <a:xfrm rot="7615317">
            <a:off x="3549702" y="1756773"/>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2050" name="Picture 2" descr="Bike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2098" y="4412965"/>
            <a:ext cx="2517822" cy="15442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ike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8666" y="4392475"/>
            <a:ext cx="2301108" cy="1564754"/>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145;p2"/>
          <p:cNvPicPr preferRelativeResize="0"/>
          <p:nvPr/>
        </p:nvPicPr>
        <p:blipFill rotWithShape="1">
          <a:blip r:embed="rId6">
            <a:alphaModFix/>
          </a:blip>
          <a:srcRect/>
          <a:stretch/>
        </p:blipFill>
        <p:spPr>
          <a:xfrm>
            <a:off x="0" y="296864"/>
            <a:ext cx="8179724" cy="867128"/>
          </a:xfrm>
          <a:prstGeom prst="rect">
            <a:avLst/>
          </a:prstGeom>
          <a:noFill/>
          <a:ln>
            <a:noFill/>
          </a:ln>
        </p:spPr>
      </p:pic>
      <p:sp>
        <p:nvSpPr>
          <p:cNvPr id="12" name="Google Shape;146;p2"/>
          <p:cNvSpPr txBox="1">
            <a:spLocks/>
          </p:cNvSpPr>
          <p:nvPr/>
        </p:nvSpPr>
        <p:spPr>
          <a:xfrm>
            <a:off x="147999" y="296864"/>
            <a:ext cx="6951070" cy="707849"/>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spcBef>
                <a:spcPts val="0"/>
              </a:spcBef>
              <a:buClr>
                <a:schemeClr val="lt1"/>
              </a:buClr>
              <a:buSzPts val="3600"/>
              <a:buFontTx/>
            </a:pPr>
            <a:r>
              <a:rPr lang="en-GB" sz="2600" b="1">
                <a:solidFill>
                  <a:schemeClr val="lt1"/>
                </a:solidFill>
              </a:rPr>
              <a:t>Saying what people have: </a:t>
            </a:r>
            <a:r>
              <a:rPr lang="en-GB" sz="2600" b="1" i="1">
                <a:solidFill>
                  <a:schemeClr val="lt1"/>
                </a:solidFill>
              </a:rPr>
              <a:t>nous</a:t>
            </a:r>
            <a:r>
              <a:rPr lang="en-GB" sz="2600" b="1">
                <a:solidFill>
                  <a:schemeClr val="lt1"/>
                </a:solidFill>
              </a:rPr>
              <a:t> and </a:t>
            </a:r>
            <a:r>
              <a:rPr lang="en-GB" sz="2600" b="1" i="1">
                <a:solidFill>
                  <a:schemeClr val="lt1"/>
                </a:solidFill>
              </a:rPr>
              <a:t>vous</a:t>
            </a:r>
            <a:endParaRPr lang="en-GB" sz="2600" b="1" dirty="0">
              <a:solidFill>
                <a:schemeClr val="lt1"/>
              </a:solidFill>
            </a:endParaRPr>
          </a:p>
        </p:txBody>
      </p:sp>
    </p:spTree>
    <p:extLst>
      <p:ext uri="{BB962C8B-B14F-4D97-AF65-F5344CB8AC3E}">
        <p14:creationId xmlns:p14="http://schemas.microsoft.com/office/powerpoint/2010/main" val="28341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Lst>
  </p:timing>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4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template.potx" id="{7975DBB2-8D7C-4885-9E44-43EC58968424}" vid="{EFCC0E59-8EF6-433F-9F2F-11390D3FBC59}"/>
    </a:ext>
  </a:ext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6581</TotalTime>
  <Words>7406</Words>
  <Application>Microsoft Office PowerPoint</Application>
  <PresentationFormat>Widescreen</PresentationFormat>
  <Paragraphs>840</Paragraphs>
  <Slides>49</Slides>
  <Notes>49</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49</vt:i4>
      </vt:variant>
    </vt:vector>
  </HeadingPairs>
  <TitlesOfParts>
    <vt:vector size="58" baseType="lpstr">
      <vt:lpstr>Tw Cen MT</vt:lpstr>
      <vt:lpstr>Century Gothic</vt:lpstr>
      <vt:lpstr>Calibri</vt:lpstr>
      <vt:lpstr>Calibri Light</vt:lpstr>
      <vt:lpstr>Arial</vt:lpstr>
      <vt:lpstr>2_Office Theme</vt:lpstr>
      <vt:lpstr>3_Office Theme</vt:lpstr>
      <vt:lpstr>4_Office Theme</vt:lpstr>
      <vt:lpstr>Office Theme</vt:lpstr>
      <vt:lpstr>Grammar </vt:lpstr>
      <vt:lpstr>Saying what people have: nous and vous</vt:lpstr>
      <vt:lpstr>Saying what people have: nous and vous</vt:lpstr>
      <vt:lpstr>Saying what people have: nous and vous</vt:lpstr>
      <vt:lpstr>Saying what people have: nous and vous</vt:lpstr>
      <vt:lpstr>Saying what people have: nous and vous</vt:lpstr>
      <vt:lpstr>Saying what people have: nous and vous</vt:lpstr>
      <vt:lpstr>Saying what people have: nous and vous</vt:lpstr>
      <vt:lpstr>Saying what people have: nous and vous</vt:lpstr>
      <vt:lpstr>Saying what people have: nous and vous</vt:lpstr>
      <vt:lpstr>Saying what people have: nous and vous</vt:lpstr>
      <vt:lpstr>Saying what people have: nous and vous</vt:lpstr>
      <vt:lpstr>Saying what people have: nous and vous</vt:lpstr>
      <vt:lpstr>Saying what people have: nous and vous</vt:lpstr>
      <vt:lpstr>Saying what people have: nous and vous</vt:lpstr>
      <vt:lpstr>PowerPoint Presentation</vt:lpstr>
      <vt:lpstr>PowerPoint Presentation</vt:lpstr>
      <vt:lpstr>Deux villes françaises</vt:lpstr>
      <vt:lpstr>Deux chambres différentes </vt:lpstr>
      <vt:lpstr>Deux chambres différentes </vt:lpstr>
      <vt:lpstr>Nous ou vous?</vt:lpstr>
      <vt:lpstr>Nous ou vous?</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Il, elle, ils ou elles?</vt:lpstr>
      <vt:lpstr>Il, elle, ils ou elles?</vt:lpstr>
      <vt:lpstr>Il, elle, ils ou elles?</vt:lpstr>
      <vt:lpstr>Il, elle, ils ou elles?</vt:lpstr>
      <vt:lpstr>Il, elle, ils ou elles?</vt:lpstr>
      <vt:lpstr>Il, elle, ils ou elles?</vt:lpstr>
      <vt:lpstr>Il, elle, ils ou elles?</vt:lpstr>
      <vt:lpstr>Vocabulaire</vt:lpstr>
      <vt:lpstr>Vocabulaire</vt:lpstr>
      <vt:lpstr>Vocabulaire</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Natalie Finlayson</cp:lastModifiedBy>
  <cp:revision>307</cp:revision>
  <dcterms:created xsi:type="dcterms:W3CDTF">2019-03-27T07:30:03Z</dcterms:created>
  <dcterms:modified xsi:type="dcterms:W3CDTF">2020-01-24T19:03:06Z</dcterms:modified>
</cp:coreProperties>
</file>