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257" r:id="rId3"/>
    <p:sldId id="607" r:id="rId4"/>
    <p:sldId id="610" r:id="rId5"/>
    <p:sldId id="698" r:id="rId6"/>
    <p:sldId id="322" r:id="rId7"/>
    <p:sldId id="527" r:id="rId8"/>
    <p:sldId id="309" r:id="rId9"/>
    <p:sldId id="531" r:id="rId10"/>
    <p:sldId id="701" r:id="rId11"/>
    <p:sldId id="563" r:id="rId12"/>
    <p:sldId id="501" r:id="rId13"/>
    <p:sldId id="500" r:id="rId14"/>
    <p:sldId id="502" r:id="rId15"/>
    <p:sldId id="702" r:id="rId16"/>
    <p:sldId id="613" r:id="rId17"/>
    <p:sldId id="697" r:id="rId18"/>
    <p:sldId id="690" r:id="rId19"/>
    <p:sldId id="691" r:id="rId20"/>
    <p:sldId id="692" r:id="rId21"/>
    <p:sldId id="693" r:id="rId22"/>
    <p:sldId id="694" r:id="rId23"/>
    <p:sldId id="695" r:id="rId24"/>
    <p:sldId id="696" r:id="rId25"/>
    <p:sldId id="699" r:id="rId26"/>
    <p:sldId id="707" r:id="rId27"/>
    <p:sldId id="709" r:id="rId28"/>
    <p:sldId id="703" r:id="rId29"/>
    <p:sldId id="705" r:id="rId30"/>
    <p:sldId id="704" r:id="rId31"/>
    <p:sldId id="708" r:id="rId32"/>
    <p:sldId id="713" r:id="rId33"/>
    <p:sldId id="715" r:id="rId34"/>
    <p:sldId id="61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BF0D5"/>
    <a:srgbClr val="E25B00"/>
    <a:srgbClr val="F66400"/>
    <a:srgbClr val="EE6000"/>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67" autoAdjust="0"/>
    <p:restoredTop sz="91160" autoAdjust="0"/>
  </p:normalViewPr>
  <p:slideViewPr>
    <p:cSldViewPr snapToGrid="0">
      <p:cViewPr varScale="1">
        <p:scale>
          <a:sx n="66" d="100"/>
          <a:sy n="66" d="100"/>
        </p:scale>
        <p:origin x="420"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12/08/2022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With thanks to Rachel Hawkes for her input on the lesson material and 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grammar from 8.3.2.4 – 9.1.2.3 including:</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GB" sz="1200" b="0" kern="1200" dirty="0">
                <a:solidFill>
                  <a:schemeClr val="tx1"/>
                </a:solidFill>
                <a:latin typeface="+mn-lt"/>
                <a:ea typeface="+mn-ea"/>
                <a:cs typeface="+mn-cs"/>
              </a:rPr>
              <a:t>2nd persons singular and plural of </a:t>
            </a:r>
            <a:r>
              <a:rPr lang="en-GB" sz="1200" b="0" kern="1200" dirty="0" err="1">
                <a:solidFill>
                  <a:schemeClr val="tx1"/>
                </a:solidFill>
                <a:latin typeface="+mn-lt"/>
                <a:ea typeface="+mn-ea"/>
                <a:cs typeface="+mn-cs"/>
              </a:rPr>
              <a:t>estar</a:t>
            </a:r>
            <a:r>
              <a:rPr lang="en-GB" sz="1200" b="0" kern="1200" dirty="0">
                <a:solidFill>
                  <a:schemeClr val="tx1"/>
                </a:solidFill>
                <a:latin typeface="+mn-lt"/>
                <a:ea typeface="+mn-ea"/>
                <a:cs typeface="+mn-cs"/>
              </a:rPr>
              <a:t> (</a:t>
            </a:r>
            <a:r>
              <a:rPr lang="en-GB" sz="1200" b="0" kern="1200" dirty="0" err="1">
                <a:solidFill>
                  <a:schemeClr val="tx1"/>
                </a:solidFill>
                <a:latin typeface="+mn-lt"/>
                <a:ea typeface="+mn-ea"/>
                <a:cs typeface="+mn-cs"/>
              </a:rPr>
              <a:t>estás</a:t>
            </a:r>
            <a:r>
              <a:rPr lang="en-GB" sz="1200" b="0" kern="1200" dirty="0">
                <a:solidFill>
                  <a:schemeClr val="tx1"/>
                </a:solidFill>
                <a:latin typeface="+mn-lt"/>
                <a:ea typeface="+mn-ea"/>
                <a:cs typeface="+mn-cs"/>
              </a:rPr>
              <a:t>, </a:t>
            </a:r>
            <a:r>
              <a:rPr lang="en-GB" sz="1200" b="0" kern="1200" dirty="0" err="1">
                <a:solidFill>
                  <a:schemeClr val="tx1"/>
                </a:solidFill>
                <a:latin typeface="+mn-lt"/>
                <a:ea typeface="+mn-ea"/>
                <a:cs typeface="+mn-cs"/>
              </a:rPr>
              <a:t>estáis</a:t>
            </a:r>
            <a:r>
              <a:rPr lang="en-GB" sz="1200" b="0" kern="1200" dirty="0">
                <a:solidFill>
                  <a:schemeClr val="tx1"/>
                </a:solidFill>
                <a:latin typeface="+mn-lt"/>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GB" b="0" dirty="0"/>
              <a:t>Present continuous of </a:t>
            </a:r>
            <a:r>
              <a:rPr lang="en-GB" b="0" dirty="0" err="1"/>
              <a:t>ar</a:t>
            </a:r>
            <a:r>
              <a:rPr lang="en-GB" b="0" dirty="0"/>
              <a:t>/</a:t>
            </a:r>
            <a:r>
              <a:rPr lang="en-GB" b="0" dirty="0" err="1"/>
              <a:t>er</a:t>
            </a:r>
            <a:r>
              <a:rPr lang="en-GB" b="0" dirty="0"/>
              <a:t>/</a:t>
            </a:r>
            <a:r>
              <a:rPr lang="en-GB" b="0" dirty="0" err="1"/>
              <a:t>ir</a:t>
            </a:r>
            <a:r>
              <a:rPr lang="en-GB" b="0" dirty="0"/>
              <a:t> verbs (from Y8)</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GB" b="0" dirty="0"/>
              <a:t>Reflexive pronoun ‘se’ vs personal ‘a’ (contrast self-directed and other-directed actions)</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GB" b="0" dirty="0"/>
              <a:t>Plural direct object pronouns los, las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Strong vowels [consolidation], [</a:t>
            </a:r>
            <a:r>
              <a:rPr lang="en-GB" b="0" dirty="0" err="1"/>
              <a:t>ao</a:t>
            </a:r>
            <a:r>
              <a:rPr lang="en-GB" b="0" dirty="0"/>
              <a:t>], [</a:t>
            </a:r>
            <a:r>
              <a:rPr lang="en-GB" b="0" dirty="0" err="1"/>
              <a:t>oa</a:t>
            </a:r>
            <a:r>
              <a:rPr lang="en-GB" b="0" dirty="0"/>
              <a:t>], [</a:t>
            </a:r>
            <a:r>
              <a:rPr lang="en-GB" b="0" dirty="0" err="1"/>
              <a:t>ee</a:t>
            </a:r>
            <a:r>
              <a:rPr lang="en-GB" b="0" dirty="0"/>
              <a:t>], [</a:t>
            </a:r>
            <a:r>
              <a:rPr lang="en-GB" b="0" dirty="0" err="1"/>
              <a:t>oo</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Frequency rankings of vocabulary </a:t>
            </a:r>
            <a:r>
              <a:rPr lang="en-GB" b="1" u="sng" dirty="0"/>
              <a:t>revisited </a:t>
            </a:r>
            <a:r>
              <a:rPr lang="en-GB" b="1" u="none" dirty="0"/>
              <a:t>this week (1 is the most common word in Spanish)</a:t>
            </a:r>
            <a:endParaRPr lang="en-GB" sz="1200" b="1" i="0" u="sng"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hablar [90]; estudiar [281]; llevar [75]; cenar [3087]; pintar [1329]; describir [1272]; subir [410]; sufrir [505]; volver [112]; discutir [1310]; conducir [998]; blanco [372]; azul [260]; amarillo [262]; rápido [870]; despacio [3383]; ya [39]; coche [1190]; ciencia [738]; inglés [583]; historia [186]; guerra [282]; noticia [859]; periodista [1235]; mientras [127]; realidad [260]; camisa [1873]; bolsa [1581]; falda [2743]; apenas [486]; mamá [675]; papá [865]; tío [988]; tía [1205]; abogado [1211]; abogada [1211]; según [237]; juntos [149], juntas [149]; árbol [748]; sin [54]; ropa [782]; limpiar [1713]; suelo [552]; solo [181]; sola [181]; plato [1808]; equipo [373]; barato [2164]; barata [2164]; caro [2179]; cara [2179]; cumpleaños [3372]; un [6]; una [6]; chino [1349]; y [4]; bajar [484]; marca [1274]; red [744]; salud [613]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6 minutes</a:t>
            </a:r>
          </a:p>
          <a:p>
            <a:endParaRPr lang="en-US" b="1" dirty="0"/>
          </a:p>
          <a:p>
            <a:r>
              <a:rPr lang="en-US" b="1" dirty="0"/>
              <a:t>Aim:</a:t>
            </a:r>
          </a:p>
          <a:p>
            <a:r>
              <a:rPr lang="en-US" b="0" dirty="0"/>
              <a:t>to </a:t>
            </a:r>
            <a:r>
              <a:rPr lang="en-GB" b="0" noProof="0" dirty="0"/>
              <a:t>practise the difference between doing an action to someone else (using the personal ‘a’) and doing an action to oneself (using the reflexive pronoun ‘se’).</a:t>
            </a:r>
            <a:endParaRPr lang="en-GB" b="0" baseline="0" noProof="0" dirty="0"/>
          </a:p>
          <a:p>
            <a:r>
              <a:rPr lang="en-GB" sz="1200" b="0" kern="1200" baseline="0" noProof="0" dirty="0">
                <a:solidFill>
                  <a:schemeClr val="tx1"/>
                </a:solidFill>
                <a:effectLst/>
                <a:latin typeface="+mn-lt"/>
                <a:ea typeface="+mn-ea"/>
                <a:cs typeface="+mn-cs"/>
              </a:rPr>
              <a:t>to understand the vocabulary in the sentences.</a:t>
            </a:r>
            <a:endParaRPr lang="en-GB" sz="120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each phrase and decide which is the correct option depending on the presence or the absence of the reflexive ‘se’.</a:t>
            </a:r>
          </a:p>
          <a:p>
            <a:pPr marL="228600" indent="-228600">
              <a:buAutoNum type="arabicPeriod"/>
            </a:pPr>
            <a:r>
              <a:rPr lang="en-US" b="0" dirty="0"/>
              <a:t>Student listen to each sentence and check their answers.</a:t>
            </a:r>
          </a:p>
          <a:p>
            <a:pPr marL="228600" indent="-228600">
              <a:buAutoNum type="arabicPeriod"/>
            </a:pPr>
            <a:r>
              <a:rPr lang="en-US" b="0" dirty="0"/>
              <a:t>Students complete the start of each question in English.</a:t>
            </a:r>
          </a:p>
          <a:p>
            <a:pPr marL="0" indent="0">
              <a:buNone/>
            </a:pPr>
            <a:endParaRPr lang="en-US" b="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780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recap the direct object pronouns ‘las’ and ‘los’.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explanation and examples.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798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p>
          <a:p>
            <a:endParaRPr lang="en-GB" b="1" dirty="0"/>
          </a:p>
          <a:p>
            <a:r>
              <a:rPr lang="en-GB" b="1" dirty="0"/>
              <a:t>Aim: </a:t>
            </a:r>
            <a:r>
              <a:rPr lang="en-GB" b="0" dirty="0"/>
              <a:t>to</a:t>
            </a:r>
            <a:r>
              <a:rPr lang="en-GB" b="0" baseline="0" dirty="0"/>
              <a:t> practise understanding the meaning of the feminine and the masculine direct object pronouns (‘las’ and ‘los’ for ‘them’) with reference to the preceding noun.</a:t>
            </a:r>
            <a:endParaRPr lang="en-GB" b="1" dirty="0"/>
          </a:p>
          <a:p>
            <a:endParaRPr lang="en-GB" b="1" dirty="0"/>
          </a:p>
          <a:p>
            <a:r>
              <a:rPr lang="en-GB" b="1" dirty="0"/>
              <a:t>Procedure:</a:t>
            </a:r>
          </a:p>
          <a:p>
            <a:pPr marL="228600" indent="-228600">
              <a:buAutoNum type="arabicPeriod"/>
            </a:pPr>
            <a:r>
              <a:rPr lang="en-GB" b="0" dirty="0"/>
              <a:t>Students write 1-6 in their books. For each sentence, they will need to write the missing noun (by paying attention to the pronoun) and</a:t>
            </a:r>
            <a:r>
              <a:rPr lang="en-GB" b="0" baseline="0" dirty="0"/>
              <a:t> to translate the underlined part of the sentence.</a:t>
            </a:r>
          </a:p>
          <a:p>
            <a:pPr marL="228600" indent="-228600">
              <a:buAutoNum type="arabicPeriod"/>
            </a:pPr>
            <a:r>
              <a:rPr lang="en-GB" b="0" baseline="0" dirty="0"/>
              <a:t>Students listen to each sentence.</a:t>
            </a:r>
          </a:p>
          <a:p>
            <a:pPr marL="228600" indent="-228600">
              <a:buAutoNum type="arabicPeriod"/>
            </a:pPr>
            <a:r>
              <a:rPr lang="en-GB" b="0" baseline="0" dirty="0"/>
              <a:t>Click to show answers item by item. The correct noun first appears, and then the English translation of the underlined text. </a:t>
            </a:r>
          </a:p>
          <a:p>
            <a:pPr marL="0" indent="0">
              <a:buNone/>
            </a:pPr>
            <a:endParaRPr lang="en-GB" b="1" dirty="0"/>
          </a:p>
          <a:p>
            <a:r>
              <a:rPr lang="en-GB" b="1" dirty="0"/>
              <a:t>Notes: </a:t>
            </a:r>
          </a:p>
          <a:p>
            <a:r>
              <a:rPr lang="en-GB" b="0" dirty="0"/>
              <a:t>1. The</a:t>
            </a:r>
            <a:r>
              <a:rPr lang="en-GB" b="0" baseline="0" dirty="0"/>
              <a:t> activity could be adapted for different levels of ability by increasing or decreasing the amount of text that students are required to translate. </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935941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Slide 2/2</a:t>
            </a:r>
          </a:p>
          <a:p>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1069318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Timing: </a:t>
            </a:r>
            <a:r>
              <a:rPr lang="en-GB" sz="1200" b="1" i="0" dirty="0">
                <a:latin typeface="+mn-lt"/>
                <a:ea typeface="Calibri"/>
                <a:cs typeface="Calibri"/>
                <a:sym typeface="Calibri"/>
              </a:rPr>
              <a:t>1 minute</a:t>
            </a:r>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2051464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 thanks to Rachel Hawkes and Nick Avery for their input on the lesson material and Blanca Román for native teacher feedback</a:t>
            </a:r>
            <a:r>
              <a:rPr lang="en-GB" b="1" dirty="0"/>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grammar from 8.3.2.4 – 9.1.2.3 including:</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GB" b="0" dirty="0"/>
              <a:t>Possessive adjective </a:t>
            </a:r>
            <a:r>
              <a:rPr lang="en-GB" b="0" dirty="0" err="1"/>
              <a:t>su</a:t>
            </a:r>
            <a:endParaRPr lang="en-GB" b="0" dirty="0"/>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GB" b="0" dirty="0"/>
              <a:t>Indirect object pronouns me, </a:t>
            </a:r>
            <a:r>
              <a:rPr lang="en-GB" b="0" dirty="0" err="1"/>
              <a:t>te</a:t>
            </a:r>
            <a:r>
              <a:rPr lang="en-GB" b="0" dirty="0"/>
              <a:t>, le, les, direct object pronouns lo, la</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GB" b="0" dirty="0" err="1"/>
              <a:t>Gustar</a:t>
            </a:r>
            <a:r>
              <a:rPr lang="en-GB" b="0" dirty="0"/>
              <a:t>-type verbs and indirect object pronouns (me, </a:t>
            </a:r>
            <a:r>
              <a:rPr lang="en-GB" b="0" dirty="0" err="1"/>
              <a:t>te</a:t>
            </a:r>
            <a:r>
              <a:rPr lang="en-GB" b="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Strong vowels [consolidation], [</a:t>
            </a:r>
            <a:r>
              <a:rPr lang="en-GB" b="0" dirty="0" err="1"/>
              <a:t>ao</a:t>
            </a:r>
            <a:r>
              <a:rPr lang="en-GB" b="0" dirty="0"/>
              <a:t>], [</a:t>
            </a:r>
            <a:r>
              <a:rPr lang="en-GB" b="0" dirty="0" err="1"/>
              <a:t>oa</a:t>
            </a:r>
            <a:r>
              <a:rPr lang="en-GB" b="0" dirty="0"/>
              <a:t>], [</a:t>
            </a:r>
            <a:r>
              <a:rPr lang="en-GB" b="0" dirty="0" err="1"/>
              <a:t>ee</a:t>
            </a:r>
            <a:r>
              <a:rPr lang="en-GB" b="0" dirty="0"/>
              <a:t>], [</a:t>
            </a:r>
            <a:r>
              <a:rPr lang="en-GB" b="0" dirty="0" err="1"/>
              <a:t>oo</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Frequency rankings of vocabulary </a:t>
            </a:r>
            <a:r>
              <a:rPr lang="en-GB" b="1" u="sng" dirty="0"/>
              <a:t>revisited </a:t>
            </a:r>
            <a:r>
              <a:rPr lang="en-GB" b="1" u="none" dirty="0"/>
              <a:t>this week (1 is the most common word in Spanish)</a:t>
            </a:r>
            <a:endParaRPr lang="en-GB" sz="1200" b="1" i="0" u="sng"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hablar [90]; estudiar [281]; llevar [75]; cenar [3087]; pintar [1329]; describir [1272]; subir [410]; sufrir [505]; volver [112]; discutir [1310]; conducir [998]; blanco [372]; azul [260]; amarillo [262]; rápido [870]; despacio [3383]; ya [39]; coche [1190]; ciencia [738]; inglés [583]; historia [186]; guerra [282]; noticia [859]; periodista [1235]; mientras [127]; realidad [260]; camisa [1873]; bolsa [1581]; falda [2743]; apenas [486]; mamá [675]; papá [865]; tío [988]; tía [1205]; abogado [1211]; abogada [1211]; según [237]; juntos [149], juntas [149]; árbol [748]; sin [54]; ropa [782]; limpiar [1713]; suelo [552]; solo [181]; sola [181]; plato [1808]; equipo [373]; barato [2164]; barata [2164]; caro [2179]; cara [2179]; cumpleaños [3372]; un [6]; una [6]; chino [1349]; y [4]; bajar [484]; marca [1274]; red [744]; salud [613]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345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8 minutes (if task repeated)</a:t>
            </a:r>
            <a:br>
              <a:rPr lang="en-GB" dirty="0"/>
            </a:br>
            <a:br>
              <a:rPr lang="en-GB" b="1" dirty="0"/>
            </a:br>
            <a:r>
              <a:rPr lang="en-GB" b="1" dirty="0"/>
              <a:t>Aim: </a:t>
            </a:r>
            <a:r>
              <a:rPr lang="en-GB" b="0" dirty="0"/>
              <a:t>to practise oral production of some of this week’s revisited vocabulary in short phrases and sentences.</a:t>
            </a:r>
            <a:br>
              <a:rPr lang="en-GB" b="0" dirty="0"/>
            </a:br>
            <a:r>
              <a:rPr lang="en-GB" b="0" dirty="0"/>
              <a:t>Note: this is similar to part of the speaking achievement tests.</a:t>
            </a:r>
            <a:br>
              <a:rPr lang="en-GB" dirty="0"/>
            </a:br>
            <a:br>
              <a:rPr lang="en-GB" dirty="0"/>
            </a:br>
            <a:r>
              <a:rPr lang="en-GB" b="1" dirty="0"/>
              <a:t>Procedure:</a:t>
            </a:r>
            <a:br>
              <a:rPr lang="en-GB" dirty="0"/>
            </a:br>
            <a:r>
              <a:rPr lang="en-GB" dirty="0"/>
              <a:t>1. Students produce the answers, chorally.</a:t>
            </a:r>
          </a:p>
          <a:p>
            <a:r>
              <a:rPr lang="en-GB" dirty="0"/>
              <a:t>2. Teacher clicks to give item-by-item feedback.</a:t>
            </a:r>
          </a:p>
          <a:p>
            <a:r>
              <a:rPr lang="en-GB" dirty="0"/>
              <a:t>3. Students repeat the task with all items 1-12 to develop fluent recall.</a:t>
            </a:r>
          </a:p>
          <a:p>
            <a:r>
              <a:rPr lang="en-GB" dirty="0"/>
              <a:t>4. Teachers click to provide feedback again.</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3814034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5 minutes (7 slides)</a:t>
            </a:r>
            <a:br>
              <a:rPr lang="en-GB" dirty="0"/>
            </a:br>
            <a:br>
              <a:rPr lang="en-GB" b="1" dirty="0"/>
            </a:br>
            <a:r>
              <a:rPr lang="en-GB" b="1" dirty="0"/>
              <a:t>Aim: </a:t>
            </a:r>
            <a:r>
              <a:rPr lang="en-GB" b="0" dirty="0"/>
              <a:t>to revisit more of this week’s vocabulary items. </a:t>
            </a:r>
          </a:p>
          <a:p>
            <a:endParaRPr lang="en-GB" b="0" dirty="0"/>
          </a:p>
          <a:p>
            <a:r>
              <a:rPr lang="en-GB" b="1" dirty="0"/>
              <a:t>Note: </a:t>
            </a:r>
            <a:r>
              <a:rPr lang="en-GB" sz="1800" dirty="0">
                <a:effectLst/>
                <a:latin typeface="Calibri" panose="020F0502020204030204" pitchFamily="34" charset="0"/>
                <a:ea typeface="DengXian" panose="020B0503020204020204" pitchFamily="2" charset="-122"/>
                <a:cs typeface="Times New Roman" panose="02020603050405020304" pitchFamily="18" charset="0"/>
              </a:rPr>
              <a:t>the</a:t>
            </a:r>
            <a:r>
              <a:rPr lang="en-GB" sz="1800" b="1" i="1" dirty="0">
                <a:effectLst/>
                <a:latin typeface="Calibri" panose="020F0502020204030204" pitchFamily="34" charset="0"/>
                <a:ea typeface="DengXian" panose="020B0503020204020204" pitchFamily="2" charset="-122"/>
                <a:cs typeface="Times New Roman" panose="02020603050405020304" pitchFamily="18" charset="0"/>
              </a:rPr>
              <a:t> </a:t>
            </a:r>
            <a:r>
              <a:rPr lang="en-GB" sz="1800" dirty="0">
                <a:effectLst/>
                <a:latin typeface="Calibri" panose="020F0502020204030204" pitchFamily="34" charset="0"/>
                <a:ea typeface="DengXian" panose="020B0503020204020204" pitchFamily="2" charset="-122"/>
                <a:cs typeface="Times New Roman" panose="02020603050405020304" pitchFamily="18" charset="0"/>
              </a:rPr>
              <a:t>English words chosen are </a:t>
            </a:r>
            <a:r>
              <a:rPr lang="en-GB" sz="1800" b="1" dirty="0">
                <a:effectLst/>
                <a:latin typeface="Calibri" panose="020F0502020204030204" pitchFamily="34" charset="0"/>
                <a:ea typeface="DengXian" panose="020B0503020204020204" pitchFamily="2" charset="-122"/>
                <a:cs typeface="Times New Roman" panose="02020603050405020304" pitchFamily="18" charset="0"/>
              </a:rPr>
              <a:t>not on the vocab list</a:t>
            </a:r>
            <a:r>
              <a:rPr lang="en-GB" sz="1800" dirty="0">
                <a:effectLst/>
                <a:latin typeface="Calibri" panose="020F0502020204030204" pitchFamily="34" charset="0"/>
                <a:ea typeface="DengXian" panose="020B0503020204020204" pitchFamily="2" charset="-122"/>
                <a:cs typeface="Times New Roman" panose="02020603050405020304" pitchFamily="18" charset="0"/>
              </a:rPr>
              <a:t> – students don’t know this anchor word but they do know all the words in the definitions! </a:t>
            </a:r>
            <a:br>
              <a:rPr lang="en-GB" dirty="0"/>
            </a:br>
            <a:r>
              <a:rPr lang="en-GB" dirty="0"/>
              <a:t>This task mirrors a task type we used in the Y8 summer term assessments.</a:t>
            </a:r>
            <a:br>
              <a:rPr lang="en-GB" dirty="0"/>
            </a:br>
            <a:endParaRPr lang="en-US"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391810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1801712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3216447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12 minutes (2 slides)</a:t>
            </a:r>
            <a:br>
              <a:rPr lang="en-GB" b="0" dirty="0"/>
            </a:br>
            <a:br>
              <a:rPr lang="en-GB" b="1" dirty="0"/>
            </a:br>
            <a:r>
              <a:rPr lang="en-GB" b="1" dirty="0"/>
              <a:t>Aims: </a:t>
            </a:r>
            <a:br>
              <a:rPr lang="en-GB" b="1" dirty="0"/>
            </a:br>
            <a:r>
              <a:rPr lang="en-GB" b="0" dirty="0" err="1"/>
              <a:t>i</a:t>
            </a:r>
            <a:r>
              <a:rPr lang="en-GB" b="0" dirty="0"/>
              <a:t>) to review the homework task set last week</a:t>
            </a:r>
            <a:r>
              <a:rPr lang="en-GB" b="0" baseline="0" dirty="0"/>
              <a:t> (9.1.2.3).</a:t>
            </a:r>
            <a:endParaRPr lang="en-GB" b="0" dirty="0"/>
          </a:p>
          <a:p>
            <a:r>
              <a:rPr lang="en-GB" b="0" dirty="0"/>
              <a:t>ii) to develop fluency in decoding by reading aloud the student versions, including pronunciation</a:t>
            </a:r>
            <a:r>
              <a:rPr lang="en-GB" b="0" baseline="0" dirty="0"/>
              <a:t> of </a:t>
            </a:r>
            <a:r>
              <a:rPr lang="en-GB" b="0" dirty="0"/>
              <a:t>words with final syllable stress (</a:t>
            </a:r>
            <a:r>
              <a:rPr lang="en-GB" b="0" dirty="0" err="1"/>
              <a:t>quedé</a:t>
            </a:r>
            <a:r>
              <a:rPr lang="en-GB" b="0" dirty="0"/>
              <a:t>, </a:t>
            </a:r>
            <a:r>
              <a:rPr lang="en-GB" b="0" dirty="0" err="1"/>
              <a:t>levanté</a:t>
            </a:r>
            <a:r>
              <a:rPr lang="en-GB" b="0" dirty="0"/>
              <a:t>, </a:t>
            </a:r>
            <a:r>
              <a:rPr lang="en-GB" b="0" dirty="0" err="1"/>
              <a:t>pasé</a:t>
            </a:r>
            <a:r>
              <a:rPr lang="en-GB" b="0" dirty="0"/>
              <a:t>, </a:t>
            </a:r>
            <a:r>
              <a:rPr lang="en-GB" b="0" dirty="0" err="1"/>
              <a:t>después</a:t>
            </a:r>
            <a:r>
              <a:rPr lang="en-GB" b="0" dirty="0"/>
              <a:t>, </a:t>
            </a:r>
            <a:r>
              <a:rPr lang="en-GB" b="0" dirty="0" err="1"/>
              <a:t>comí</a:t>
            </a:r>
            <a:r>
              <a:rPr lang="en-GB" b="0" dirty="0"/>
              <a:t>, </a:t>
            </a:r>
            <a:r>
              <a:rPr lang="en-GB" b="0" dirty="0" err="1"/>
              <a:t>bebí</a:t>
            </a:r>
            <a:r>
              <a:rPr lang="en-GB" b="0" dirty="0"/>
              <a:t>, </a:t>
            </a:r>
            <a:r>
              <a:rPr lang="en-GB" b="0" dirty="0" err="1"/>
              <a:t>leí</a:t>
            </a:r>
            <a:r>
              <a:rPr lang="en-GB" b="0" dirty="0"/>
              <a:t>,</a:t>
            </a:r>
            <a:r>
              <a:rPr lang="en-GB" b="0" baseline="0" dirty="0"/>
              <a:t> </a:t>
            </a:r>
            <a:r>
              <a:rPr lang="en-GB" b="0" baseline="0" dirty="0" err="1"/>
              <a:t>habitación</a:t>
            </a:r>
            <a:r>
              <a:rPr lang="en-GB" b="0" baseline="0" dirty="0"/>
              <a:t>, </a:t>
            </a:r>
            <a:r>
              <a:rPr lang="en-GB" b="0" baseline="0" dirty="0" err="1"/>
              <a:t>está</a:t>
            </a:r>
            <a:r>
              <a:rPr lang="en-GB" b="0" baseline="0" dirty="0"/>
              <a:t>).</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A reads his/her adapted HW text.  </a:t>
            </a:r>
            <a:br>
              <a:rPr lang="en-GB" dirty="0"/>
            </a:br>
            <a:r>
              <a:rPr lang="en-GB" dirty="0"/>
              <a:t>2. Student B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  </a:t>
            </a:r>
          </a:p>
          <a:p>
            <a:endParaRPr lang="en-GB" dirty="0"/>
          </a:p>
          <a:p>
            <a:r>
              <a:rPr lang="en-GB" b="1" dirty="0"/>
              <a:t>Frequency of unknown</a:t>
            </a:r>
            <a:r>
              <a:rPr lang="en-GB" b="1" baseline="0" dirty="0"/>
              <a:t> language:</a:t>
            </a:r>
          </a:p>
          <a:p>
            <a:r>
              <a:rPr lang="en-GB" baseline="0" dirty="0" err="1"/>
              <a:t>apunte</a:t>
            </a:r>
            <a:r>
              <a:rPr lang="en-GB" baseline="0" dirty="0"/>
              <a:t> [4865]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592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3214802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3953953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4095994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1439017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oral productive recall of 17 of this week’s vocabulary set; to practise reading aloud for fluency; to practise pronouncing cognates and near cognates with the correct stress.</a:t>
            </a:r>
            <a:br>
              <a:rPr lang="en-GB" b="0" dirty="0"/>
            </a:br>
            <a:br>
              <a:rPr lang="en-GB" dirty="0"/>
            </a:br>
            <a:r>
              <a:rPr lang="en-GB" b="1" dirty="0"/>
              <a:t>Procedure:</a:t>
            </a:r>
            <a:br>
              <a:rPr lang="en-GB" dirty="0"/>
            </a:br>
            <a:r>
              <a:rPr lang="en-GB" dirty="0"/>
              <a:t>1. Partner A reads the first part of the text aloud, translating the English words into Spanish.</a:t>
            </a:r>
          </a:p>
          <a:p>
            <a:r>
              <a:rPr lang="en-GB" dirty="0"/>
              <a:t>2. Partner B listens and gives feedback on word recall, pronunciation and word stress.</a:t>
            </a:r>
          </a:p>
          <a:p>
            <a:r>
              <a:rPr lang="en-GB" dirty="0"/>
              <a:t>3. Swap roles for the second part of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or cognate words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caos</a:t>
            </a:r>
            <a:r>
              <a:rPr lang="en-GB" b="0" baseline="0" dirty="0"/>
              <a:t> [3474]; </a:t>
            </a:r>
            <a:r>
              <a:rPr lang="en-GB" b="0" baseline="0" dirty="0" err="1"/>
              <a:t>extraordinario</a:t>
            </a:r>
            <a:r>
              <a:rPr lang="en-GB" b="0" baseline="0" dirty="0"/>
              <a:t> [1346]; oasis [&gt;5000}; </a:t>
            </a:r>
            <a:r>
              <a:rPr lang="en-GB" b="0" baseline="0" dirty="0" err="1"/>
              <a:t>toalla</a:t>
            </a:r>
            <a:r>
              <a:rPr lang="en-GB" b="0" baseline="0" dirty="0"/>
              <a:t> [4242]; </a:t>
            </a:r>
            <a:br>
              <a:rPr lang="en-GB" baseline="0" dirty="0"/>
            </a:b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924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1 minute</a:t>
            </a:r>
          </a:p>
          <a:p>
            <a:endParaRPr lang="en-US" b="0" dirty="0"/>
          </a:p>
          <a:p>
            <a:pPr marL="0"/>
            <a:r>
              <a:rPr lang="en-US" b="1" dirty="0"/>
              <a:t>Aim: </a:t>
            </a:r>
            <a:r>
              <a:rPr lang="en-US" b="0" dirty="0"/>
              <a:t>to </a:t>
            </a:r>
            <a:r>
              <a:rPr lang="es-ES" b="0" dirty="0"/>
              <a:t>recap the use of indirect </a:t>
            </a:r>
            <a:r>
              <a:rPr lang="es-ES" b="0" dirty="0" err="1"/>
              <a:t>object</a:t>
            </a:r>
            <a:r>
              <a:rPr lang="es-ES" b="0" dirty="0"/>
              <a:t> </a:t>
            </a:r>
            <a:r>
              <a:rPr lang="es-ES" b="0" dirty="0" err="1"/>
              <a:t>pronouns</a:t>
            </a:r>
            <a:r>
              <a:rPr lang="es-ES" b="0" dirty="0"/>
              <a:t> ‘le’</a:t>
            </a:r>
            <a:r>
              <a:rPr lang="es-ES" b="0" baseline="0" dirty="0"/>
              <a:t> and ‘les’</a:t>
            </a:r>
          </a:p>
          <a:p>
            <a:pPr marL="0"/>
            <a:endParaRPr lang="en-GB" sz="1200" b="0" kern="1200" dirty="0">
              <a:solidFill>
                <a:schemeClr val="tx1"/>
              </a:solidFill>
              <a:effectLst/>
              <a:latin typeface="+mn-lt"/>
              <a:ea typeface="+mn-ea"/>
              <a:cs typeface="+mn-cs"/>
            </a:endParaRPr>
          </a:p>
          <a:p>
            <a:pPr marL="0"/>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57098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1 minute</a:t>
            </a:r>
          </a:p>
          <a:p>
            <a:endParaRPr lang="en-US" b="0" dirty="0"/>
          </a:p>
          <a:p>
            <a:pPr marL="0"/>
            <a:r>
              <a:rPr lang="en-US" b="1" dirty="0"/>
              <a:t>Aim: </a:t>
            </a:r>
            <a:r>
              <a:rPr lang="en-US" b="0" dirty="0"/>
              <a:t>to </a:t>
            </a:r>
            <a:r>
              <a:rPr lang="es-ES" b="0" dirty="0"/>
              <a:t>recap the use of indirect </a:t>
            </a:r>
            <a:r>
              <a:rPr lang="es-ES" b="0" dirty="0" err="1"/>
              <a:t>object</a:t>
            </a:r>
            <a:r>
              <a:rPr lang="es-ES" b="0" dirty="0"/>
              <a:t> </a:t>
            </a:r>
            <a:r>
              <a:rPr lang="es-ES" b="0" dirty="0" err="1"/>
              <a:t>pronouns</a:t>
            </a:r>
            <a:r>
              <a:rPr lang="es-ES" b="0" dirty="0"/>
              <a:t> </a:t>
            </a:r>
            <a:r>
              <a:rPr lang="en-GB" b="0" dirty="0"/>
              <a:t>‘me’ and ‘</a:t>
            </a:r>
            <a:r>
              <a:rPr lang="en-GB" b="0" dirty="0" err="1"/>
              <a:t>te</a:t>
            </a:r>
            <a:r>
              <a:rPr lang="en-GB" b="0" dirty="0"/>
              <a:t>’</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pPr marL="0"/>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Draw students’ attention to the pronunciation of ‘me’, which is different from the English ‘me’. Click on the orange button to hear a native speaker say the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33907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a:t>
            </a:r>
            <a:r>
              <a:rPr lang="en-GB" b="1" baseline="0" dirty="0"/>
              <a:t> minutes</a:t>
            </a:r>
            <a:endParaRPr lang="en-GB" b="1" dirty="0"/>
          </a:p>
          <a:p>
            <a:endParaRPr lang="en-GB" b="1" dirty="0"/>
          </a:p>
          <a:p>
            <a:r>
              <a:rPr lang="en-GB" b="1" dirty="0"/>
              <a:t>Aims:</a:t>
            </a:r>
          </a:p>
          <a:p>
            <a:r>
              <a:rPr lang="en-GB" dirty="0" err="1"/>
              <a:t>i</a:t>
            </a:r>
            <a:r>
              <a:rPr lang="en-GB" dirty="0"/>
              <a:t>) to</a:t>
            </a:r>
            <a:r>
              <a:rPr lang="en-GB" baseline="0" dirty="0"/>
              <a:t> familiarise students with one type of question from the achievement test.</a:t>
            </a:r>
          </a:p>
          <a:p>
            <a:r>
              <a:rPr lang="en-GB" baseline="0" dirty="0"/>
              <a:t>ii) to consolidate understanding of indirect object pronouns (me, </a:t>
            </a:r>
            <a:r>
              <a:rPr lang="en-GB" baseline="0" dirty="0" err="1"/>
              <a:t>te</a:t>
            </a:r>
            <a:r>
              <a:rPr lang="en-GB" baseline="0" dirty="0"/>
              <a:t>, le, les).</a:t>
            </a:r>
          </a:p>
          <a:p>
            <a:r>
              <a:rPr lang="en-GB" baseline="0" dirty="0"/>
              <a:t>iii) to understand how the presence or absence of a pronoun affects the meaning of the sentence.</a:t>
            </a:r>
          </a:p>
          <a:p>
            <a:endParaRPr lang="en-GB" baseline="0" dirty="0"/>
          </a:p>
          <a:p>
            <a:r>
              <a:rPr lang="en-GB" b="1" baseline="0" dirty="0"/>
              <a:t>Procedure:</a:t>
            </a:r>
          </a:p>
          <a:p>
            <a:pPr marL="228600" indent="-228600">
              <a:buAutoNum type="arabicPeriod"/>
            </a:pPr>
            <a:r>
              <a:rPr lang="en-GB" baseline="0" dirty="0"/>
              <a:t>Go through instructions with students.</a:t>
            </a:r>
          </a:p>
          <a:p>
            <a:pPr marL="228600" indent="-228600">
              <a:buAutoNum type="arabicPeriod"/>
            </a:pPr>
            <a:r>
              <a:rPr lang="en-GB" baseline="0" dirty="0"/>
              <a:t>Click the orange action button to play the audio. Students will hear two sentences </a:t>
            </a:r>
            <a:r>
              <a:rPr lang="en-GB" i="1" baseline="0" dirty="0"/>
              <a:t>with</a:t>
            </a:r>
            <a:r>
              <a:rPr lang="en-GB" baseline="0" dirty="0"/>
              <a:t> a pronoun and two sentences </a:t>
            </a:r>
            <a:r>
              <a:rPr lang="en-GB" i="1" baseline="0" dirty="0"/>
              <a:t>without</a:t>
            </a:r>
            <a:r>
              <a:rPr lang="en-GB" baseline="0" dirty="0"/>
              <a:t> a pronoun.</a:t>
            </a:r>
          </a:p>
          <a:p>
            <a:pPr marL="228600" indent="-228600">
              <a:buAutoNum type="arabicPeriod"/>
            </a:pPr>
            <a:r>
              <a:rPr lang="en-GB" baseline="0" dirty="0"/>
              <a:t>When checking answers afterwards, ask students how they would say the other sentence (e.g. in item 1, they heard ‘A’, but how would they say ‘B’?)</a:t>
            </a:r>
            <a:r>
              <a:rPr lang="en-GB" i="0" baseline="0" dirty="0"/>
              <a:t>. One reason for this is to ensure that the meanings of all four pronouns (me, </a:t>
            </a:r>
            <a:r>
              <a:rPr lang="en-GB" i="0" baseline="0" dirty="0" err="1"/>
              <a:t>te</a:t>
            </a:r>
            <a:r>
              <a:rPr lang="en-GB" i="0" baseline="0" dirty="0"/>
              <a:t>, le and les) are covered as part of the activity, including in questions items where the pronoun is not heard.</a:t>
            </a:r>
            <a:endParaRPr lang="en-GB" baseline="0" dirty="0"/>
          </a:p>
          <a:p>
            <a:endParaRPr lang="en-GB" baseline="0" dirty="0"/>
          </a:p>
          <a:p>
            <a:r>
              <a:rPr lang="en-GB" b="1" baseline="0" dirty="0"/>
              <a:t>Transcript:</a:t>
            </a:r>
          </a:p>
          <a:p>
            <a:pPr marL="228600" indent="-228600">
              <a:buAutoNum type="arabicPeriod"/>
            </a:pPr>
            <a:r>
              <a:rPr lang="en-GB" baseline="0" dirty="0"/>
              <a:t>Me </a:t>
            </a:r>
            <a:r>
              <a:rPr lang="en-GB" baseline="0" dirty="0" err="1"/>
              <a:t>prepara</a:t>
            </a:r>
            <a:r>
              <a:rPr lang="en-GB" baseline="0" dirty="0"/>
              <a:t> el </a:t>
            </a:r>
            <a:r>
              <a:rPr lang="en-GB" baseline="0" dirty="0" err="1"/>
              <a:t>desayuno</a:t>
            </a:r>
            <a:r>
              <a:rPr lang="en-GB" baseline="0" dirty="0"/>
              <a:t>.</a:t>
            </a:r>
          </a:p>
          <a:p>
            <a:pPr marL="228600" indent="-228600">
              <a:buAutoNum type="arabicPeriod"/>
            </a:pPr>
            <a:r>
              <a:rPr lang="en-GB" baseline="0" dirty="0" err="1"/>
              <a:t>Compra</a:t>
            </a:r>
            <a:r>
              <a:rPr lang="en-GB" baseline="0" dirty="0"/>
              <a:t> </a:t>
            </a:r>
            <a:r>
              <a:rPr lang="en-GB" baseline="0" dirty="0" err="1"/>
              <a:t>ropa</a:t>
            </a:r>
            <a:r>
              <a:rPr lang="en-GB" baseline="0" dirty="0"/>
              <a:t>.</a:t>
            </a:r>
          </a:p>
          <a:p>
            <a:pPr marL="228600" indent="-228600">
              <a:buAutoNum type="arabicPeriod"/>
            </a:pPr>
            <a:r>
              <a:rPr lang="en-GB" baseline="0" dirty="0"/>
              <a:t>Les </a:t>
            </a:r>
            <a:r>
              <a:rPr lang="en-GB" baseline="0" dirty="0" err="1"/>
              <a:t>deja</a:t>
            </a:r>
            <a:r>
              <a:rPr lang="en-GB" baseline="0" dirty="0"/>
              <a:t> comida </a:t>
            </a:r>
            <a:r>
              <a:rPr lang="en-GB" baseline="0" dirty="0" err="1"/>
              <a:t>en</a:t>
            </a:r>
            <a:r>
              <a:rPr lang="en-GB" baseline="0" dirty="0"/>
              <a:t> la mesa.</a:t>
            </a:r>
          </a:p>
          <a:p>
            <a:pPr marL="228600" indent="-228600">
              <a:buAutoNum type="arabicPeriod"/>
            </a:pPr>
            <a:r>
              <a:rPr lang="en-GB" baseline="0" dirty="0" err="1"/>
              <a:t>Envía</a:t>
            </a:r>
            <a:r>
              <a:rPr lang="en-GB" baseline="0" dirty="0"/>
              <a:t> </a:t>
            </a:r>
            <a:r>
              <a:rPr lang="en-GB" baseline="0" dirty="0" err="1"/>
              <a:t>muchas</a:t>
            </a:r>
            <a:r>
              <a:rPr lang="en-GB" baseline="0" dirty="0"/>
              <a:t> </a:t>
            </a:r>
            <a:r>
              <a:rPr lang="en-GB" baseline="0" dirty="0" err="1"/>
              <a:t>fotos</a:t>
            </a:r>
            <a:r>
              <a:rPr lang="en-GB" baseline="0" dirty="0"/>
              <a:t>.</a:t>
            </a:r>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1160371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a:t>
            </a:r>
            <a:r>
              <a:rPr lang="en-GB" b="0" dirty="0"/>
              <a:t>recap the use of </a:t>
            </a:r>
            <a:r>
              <a:rPr lang="en-GB" b="0" dirty="0" err="1"/>
              <a:t>gustar</a:t>
            </a:r>
            <a:r>
              <a:rPr lang="en-GB" b="0" dirty="0"/>
              <a:t>-type</a:t>
            </a:r>
            <a:r>
              <a:rPr lang="en-GB" b="0" baseline="0" dirty="0"/>
              <a:t> verbs in sentences where the infinitive is used as the subject.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661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a:t>
            </a:r>
            <a:r>
              <a:rPr lang="en-GB" b="1" baseline="0" dirty="0"/>
              <a:t> minutes</a:t>
            </a:r>
            <a:endParaRPr lang="en-GB" b="1" dirty="0"/>
          </a:p>
          <a:p>
            <a:endParaRPr lang="en-GB" b="1" dirty="0"/>
          </a:p>
          <a:p>
            <a:r>
              <a:rPr lang="en-GB" b="1" dirty="0"/>
              <a:t>Aims:</a:t>
            </a:r>
          </a:p>
          <a:p>
            <a:r>
              <a:rPr lang="en-GB" dirty="0" err="1"/>
              <a:t>i</a:t>
            </a:r>
            <a:r>
              <a:rPr lang="en-GB" dirty="0"/>
              <a:t>) to</a:t>
            </a:r>
            <a:r>
              <a:rPr lang="en-GB" baseline="0" dirty="0"/>
              <a:t> familiarise students with one type of question from the achievement test.</a:t>
            </a:r>
          </a:p>
          <a:p>
            <a:r>
              <a:rPr lang="en-GB" baseline="0" dirty="0"/>
              <a:t>ii) to revisit the use of the 3</a:t>
            </a:r>
            <a:r>
              <a:rPr lang="en-GB" baseline="30000" dirty="0"/>
              <a:t>rd</a:t>
            </a:r>
            <a:r>
              <a:rPr lang="en-GB" baseline="0" dirty="0"/>
              <a:t> person singular form of modal verbs (those ending in –a) in two-verb constructions (e.g. </a:t>
            </a:r>
            <a:r>
              <a:rPr lang="en-GB" baseline="0" dirty="0" err="1"/>
              <a:t>gustar</a:t>
            </a:r>
            <a:r>
              <a:rPr lang="en-GB" baseline="0" dirty="0"/>
              <a:t> + infinitive). This is contrasted with the 3</a:t>
            </a:r>
            <a:r>
              <a:rPr lang="en-GB" baseline="30000" dirty="0"/>
              <a:t>rd</a:t>
            </a:r>
            <a:r>
              <a:rPr lang="en-GB" baseline="0" dirty="0"/>
              <a:t> person plural (-an) form, which is used with a plural noun.</a:t>
            </a:r>
          </a:p>
          <a:p>
            <a:r>
              <a:rPr lang="en-GB" baseline="0" dirty="0"/>
              <a:t>iii) to revisit ‘</a:t>
            </a:r>
            <a:r>
              <a:rPr lang="en-GB" baseline="0" dirty="0" err="1"/>
              <a:t>su</a:t>
            </a:r>
            <a:r>
              <a:rPr lang="en-GB" baseline="0" dirty="0"/>
              <a:t>’ with the meaning ‘its’</a:t>
            </a:r>
          </a:p>
          <a:p>
            <a:endParaRPr lang="en-GB" baseline="0" dirty="0"/>
          </a:p>
          <a:p>
            <a:r>
              <a:rPr lang="en-GB" b="1" dirty="0"/>
              <a:t>Procedure:</a:t>
            </a:r>
          </a:p>
          <a:p>
            <a:pPr marL="228600" indent="-228600">
              <a:buAutoNum type="arabicPeriod"/>
            </a:pPr>
            <a:r>
              <a:rPr lang="en-GB" b="0" baseline="0" dirty="0"/>
              <a:t>Students read the sentence starters and decide which option, a or b, correctly completes the sentence.</a:t>
            </a:r>
          </a:p>
          <a:p>
            <a:pPr marL="228600" indent="-228600">
              <a:buAutoNum type="arabicPeriod"/>
            </a:pPr>
            <a:endParaRPr lang="en-GB" baseline="0" dirty="0"/>
          </a:p>
          <a:p>
            <a:r>
              <a:rPr lang="en-GB" b="1" baseline="0" dirty="0"/>
              <a:t>Note: </a:t>
            </a:r>
            <a:r>
              <a:rPr lang="en-GB" baseline="0" dirty="0"/>
              <a:t>before starting the activity, it may help to remind students of the meaning of ‘</a:t>
            </a:r>
            <a:r>
              <a:rPr lang="en-GB" baseline="0" dirty="0" err="1"/>
              <a:t>su</a:t>
            </a:r>
            <a:r>
              <a:rPr lang="en-GB" baseline="0" dirty="0"/>
              <a:t>’ (‘its’, in this context) and when ‘sus’ is used (when the possession is a plural noun). This possessive adjective is included as it is one of the features that will appear in the test.</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214125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Procedure:</a:t>
            </a:r>
            <a:br>
              <a:rPr lang="en-GB" dirty="0"/>
            </a:br>
            <a:r>
              <a:rPr lang="en-GB" dirty="0"/>
              <a:t>1. On successive clicks the bold words are underlined and then the appropriate substitute word is highlighted. If a change is needed</a:t>
            </a:r>
            <a:r>
              <a:rPr lang="en-GB" baseline="0" dirty="0"/>
              <a:t> to its form, or an article is needed, this is highlighted in bold.</a:t>
            </a:r>
            <a:br>
              <a:rPr lang="en-GB" dirty="0"/>
            </a:br>
            <a:r>
              <a:rPr lang="en-GB" dirty="0"/>
              <a:t>2. Note that sometimes changes are needed to other words in the sentence.  All of these changes revisit previously taught grammar, which teachers can elicit and/or explain as needed.</a:t>
            </a:r>
            <a:r>
              <a:rPr lang="en-GB" baseline="0" dirty="0"/>
              <a:t> </a:t>
            </a:r>
            <a:endParaRPr lang="en-GB" dirty="0"/>
          </a:p>
          <a:p>
            <a:r>
              <a:rPr lang="en-GB" dirty="0"/>
              <a:t>3. When concluded, students see that 20 replacements were possible. </a:t>
            </a:r>
          </a:p>
          <a:p>
            <a:r>
              <a:rPr lang="en-GB" dirty="0"/>
              <a:t>4. Note that alternative substitutions are possible.  Teachers should make this clear and elicit students’ suggestions. In this case papa and </a:t>
            </a:r>
            <a:r>
              <a:rPr lang="en-GB" dirty="0" err="1"/>
              <a:t>tío</a:t>
            </a:r>
            <a:r>
              <a:rPr lang="en-GB" dirty="0"/>
              <a:t> are interchangeable, as could be </a:t>
            </a:r>
            <a:r>
              <a:rPr lang="en-GB" dirty="0" err="1"/>
              <a:t>inglés</a:t>
            </a:r>
            <a:r>
              <a:rPr lang="en-GB" dirty="0"/>
              <a:t> and chino. Additionally, before </a:t>
            </a:r>
            <a:r>
              <a:rPr lang="en-GB" dirty="0" err="1"/>
              <a:t>cara</a:t>
            </a:r>
            <a:r>
              <a:rPr lang="en-GB" dirty="0"/>
              <a:t>, </a:t>
            </a:r>
            <a:r>
              <a:rPr lang="en-GB" dirty="0" err="1"/>
              <a:t>más</a:t>
            </a:r>
            <a:r>
              <a:rPr lang="en-GB" dirty="0"/>
              <a:t> could feasibly be changed to </a:t>
            </a:r>
            <a:r>
              <a:rPr lang="en-GB" dirty="0" err="1"/>
              <a:t>menos</a:t>
            </a:r>
            <a:r>
              <a:rPr lang="en-GB" dirty="0"/>
              <a:t>. Other changes may be possible.</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793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1" i="0" dirty="0"/>
              <a:t>10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 </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i="0" dirty="0"/>
              <a:t>to</a:t>
            </a:r>
            <a:r>
              <a:rPr lang="en-US" b="0" i="0" baseline="0" dirty="0"/>
              <a:t> </a:t>
            </a:r>
            <a:r>
              <a:rPr lang="en-GB" baseline="0" dirty="0"/>
              <a:t>help students to connect the spoken and written forms of the language more securely.</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in bold in the transcript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Transcript:</a:t>
            </a:r>
          </a:p>
          <a:p>
            <a:pPr marL="342900" indent="-342900" algn="l">
              <a:buFontTx/>
              <a:buChar char="-"/>
            </a:pPr>
            <a:r>
              <a:rPr lang="es-GB" sz="1200" dirty="0">
                <a:solidFill>
                  <a:schemeClr val="accent5">
                    <a:lumMod val="50000"/>
                  </a:schemeClr>
                </a:solidFill>
              </a:rPr>
              <a:t>Mamá, Nadia me invita a dormir en su casa este fin de semana porque es su cumpleaños. ¿Me dejas ir?</a:t>
            </a:r>
          </a:p>
          <a:p>
            <a:pPr marL="342900" indent="-342900" algn="l">
              <a:buFontTx/>
              <a:buChar char="-"/>
            </a:pPr>
            <a:r>
              <a:rPr lang="es-GB" sz="1200" dirty="0">
                <a:solidFill>
                  <a:schemeClr val="accent5">
                    <a:lumMod val="50000"/>
                  </a:schemeClr>
                </a:solidFill>
              </a:rPr>
              <a:t>¡Ah! Claro, muy bien. Pero, entonces, ¿no limpias tu</a:t>
            </a:r>
            <a:r>
              <a:rPr lang="es-GB" sz="1200" b="1" dirty="0">
                <a:solidFill>
                  <a:schemeClr val="accent5">
                    <a:lumMod val="50000"/>
                  </a:schemeClr>
                </a:solidFill>
              </a:rPr>
              <a:t> (1) </a:t>
            </a:r>
            <a:r>
              <a:rPr lang="es-GB" sz="1200" dirty="0">
                <a:solidFill>
                  <a:schemeClr val="accent5">
                    <a:lumMod val="50000"/>
                  </a:schemeClr>
                </a:solidFill>
              </a:rPr>
              <a:t>habitación?</a:t>
            </a:r>
          </a:p>
          <a:p>
            <a:pPr marL="342900" indent="-342900" algn="l">
              <a:buFontTx/>
              <a:buChar char="-"/>
            </a:pPr>
            <a:r>
              <a:rPr lang="es-GB" sz="1200" dirty="0">
                <a:solidFill>
                  <a:schemeClr val="accent5">
                    <a:lumMod val="50000"/>
                  </a:schemeClr>
                </a:solidFill>
              </a:rPr>
              <a:t>¡La limpio casi todos los días!</a:t>
            </a:r>
          </a:p>
          <a:p>
            <a:pPr marL="342900" indent="-342900" algn="l">
              <a:buFontTx/>
              <a:buChar char="-"/>
            </a:pPr>
            <a:r>
              <a:rPr lang="es-GB" sz="1200" dirty="0">
                <a:solidFill>
                  <a:schemeClr val="accent5">
                    <a:lumMod val="50000"/>
                  </a:schemeClr>
                </a:solidFill>
              </a:rPr>
              <a:t>¿Seguro? Bueno, no vamos a discutir ahora. ¿Te ayudo con tu </a:t>
            </a:r>
            <a:r>
              <a:rPr lang="es-GB" sz="1200" b="1" dirty="0">
                <a:solidFill>
                  <a:schemeClr val="accent5">
                    <a:lumMod val="50000"/>
                  </a:schemeClr>
                </a:solidFill>
              </a:rPr>
              <a:t>(2) </a:t>
            </a:r>
            <a:r>
              <a:rPr lang="es-GB" sz="1200" dirty="0">
                <a:solidFill>
                  <a:schemeClr val="accent5">
                    <a:lumMod val="50000"/>
                  </a:schemeClr>
                </a:solidFill>
              </a:rPr>
              <a:t>bolsa?</a:t>
            </a:r>
          </a:p>
          <a:p>
            <a:pPr marL="342900" indent="-342900" algn="l">
              <a:buFontTx/>
              <a:buChar char="-"/>
            </a:pPr>
            <a:r>
              <a:rPr lang="es-GB" sz="1200" dirty="0">
                <a:solidFill>
                  <a:schemeClr val="accent5">
                    <a:lumMod val="50000"/>
                  </a:schemeClr>
                </a:solidFill>
              </a:rPr>
              <a:t>Pues sí, gracias. ¿Qué ropa me (</a:t>
            </a:r>
            <a:r>
              <a:rPr lang="es-GB" sz="1200" b="1" dirty="0">
                <a:solidFill>
                  <a:schemeClr val="accent5">
                    <a:lumMod val="50000"/>
                  </a:schemeClr>
                </a:solidFill>
              </a:rPr>
              <a:t>3</a:t>
            </a:r>
            <a:r>
              <a:rPr lang="es-GB" sz="1200" dirty="0">
                <a:solidFill>
                  <a:schemeClr val="accent5">
                    <a:lumMod val="50000"/>
                  </a:schemeClr>
                </a:solidFill>
              </a:rPr>
              <a:t>) llevo? Mi camisa favorita está sucia.</a:t>
            </a:r>
          </a:p>
          <a:p>
            <a:pPr marL="342900" indent="-342900" algn="l">
              <a:buFontTx/>
              <a:buChar char="-"/>
            </a:pPr>
            <a:r>
              <a:rPr lang="es-GB" sz="1200" dirty="0">
                <a:solidFill>
                  <a:schemeClr val="accent5">
                    <a:lumMod val="50000"/>
                  </a:schemeClr>
                </a:solidFill>
              </a:rPr>
              <a:t>Mmm... Si quieres la lavo, es rápido. ¿Te preparo un plato de comida?</a:t>
            </a:r>
          </a:p>
          <a:p>
            <a:pPr marL="342900" indent="-342900" algn="l">
              <a:buFontTx/>
              <a:buChar char="-"/>
            </a:pPr>
            <a:r>
              <a:rPr lang="es-GB" sz="1200" dirty="0">
                <a:solidFill>
                  <a:schemeClr val="accent5">
                    <a:lumMod val="50000"/>
                  </a:schemeClr>
                </a:solidFill>
              </a:rPr>
              <a:t>No, no lo </a:t>
            </a:r>
            <a:r>
              <a:rPr lang="es-GB" sz="1200" b="1" dirty="0">
                <a:solidFill>
                  <a:schemeClr val="accent5">
                    <a:lumMod val="50000"/>
                  </a:schemeClr>
                </a:solidFill>
              </a:rPr>
              <a:t>(4) </a:t>
            </a:r>
            <a:r>
              <a:rPr lang="es-GB" sz="1200" dirty="0">
                <a:solidFill>
                  <a:schemeClr val="accent5">
                    <a:lumMod val="50000"/>
                  </a:schemeClr>
                </a:solidFill>
              </a:rPr>
              <a:t>necesito porque voy a cenar en casa de Nadia. Oye*, ¿me prestas tu falda azul? La quiero para la fiesta.</a:t>
            </a:r>
          </a:p>
          <a:p>
            <a:pPr marL="342900" indent="-342900" algn="l">
              <a:buFontTx/>
              <a:buChar char="-"/>
            </a:pPr>
            <a:r>
              <a:rPr lang="es-GB" sz="1200" dirty="0">
                <a:solidFill>
                  <a:schemeClr val="accent5">
                    <a:lumMod val="50000"/>
                  </a:schemeClr>
                </a:solidFill>
              </a:rPr>
              <a:t>Vale, también te presto mi camisa blanca. ¿Y tu libro de historia? </a:t>
            </a:r>
          </a:p>
          <a:p>
            <a:pPr marL="342900" indent="-342900" algn="l">
              <a:buFontTx/>
              <a:buChar char="-"/>
            </a:pPr>
            <a:r>
              <a:rPr lang="es-GB" sz="1200" dirty="0">
                <a:solidFill>
                  <a:schemeClr val="accent5">
                    <a:lumMod val="50000"/>
                  </a:schemeClr>
                </a:solidFill>
              </a:rPr>
              <a:t>No lo</a:t>
            </a:r>
            <a:r>
              <a:rPr lang="es-GB" sz="1200" b="1" dirty="0">
                <a:solidFill>
                  <a:schemeClr val="accent5">
                    <a:lumMod val="50000"/>
                  </a:schemeClr>
                </a:solidFill>
              </a:rPr>
              <a:t> (5) </a:t>
            </a:r>
            <a:r>
              <a:rPr lang="es-GB" sz="1200" dirty="0">
                <a:solidFill>
                  <a:schemeClr val="accent5">
                    <a:lumMod val="50000"/>
                  </a:schemeClr>
                </a:solidFill>
              </a:rPr>
              <a:t>cojo porque no tengo deberes.</a:t>
            </a:r>
          </a:p>
          <a:p>
            <a:pPr marL="342900" indent="-342900" algn="l">
              <a:buFontTx/>
              <a:buChar char="-"/>
            </a:pPr>
            <a:r>
              <a:rPr lang="es-GB" sz="1200" dirty="0">
                <a:solidFill>
                  <a:schemeClr val="accent5">
                    <a:lumMod val="50000"/>
                  </a:schemeClr>
                </a:solidFill>
              </a:rPr>
              <a:t>¿No tienes deberes? ¡Qué raro! Bueno, lo guardo. </a:t>
            </a:r>
          </a:p>
          <a:p>
            <a:pPr marL="342900" indent="-342900" algn="l">
              <a:buFontTx/>
              <a:buChar char="-"/>
            </a:pPr>
            <a:r>
              <a:rPr lang="es-GB" sz="1200" dirty="0">
                <a:solidFill>
                  <a:schemeClr val="accent5">
                    <a:lumMod val="50000"/>
                  </a:schemeClr>
                </a:solidFill>
              </a:rPr>
              <a:t>¡Ah! Y ¿me das dinero para comprar un regalo a Nadia?</a:t>
            </a:r>
          </a:p>
          <a:p>
            <a:pPr marL="342900" indent="-342900" algn="l">
              <a:buFontTx/>
              <a:buChar char="-"/>
            </a:pPr>
            <a:r>
              <a:rPr lang="es-GB" sz="1200" dirty="0">
                <a:solidFill>
                  <a:schemeClr val="accent5">
                    <a:lumMod val="50000"/>
                  </a:schemeClr>
                </a:solidFill>
              </a:rPr>
              <a:t>Vaaale. Te doy 20 euros. Podemos ir a la tienda juntas. ¿Me acompañas primero a la casa de tu tía? Y después te </a:t>
            </a:r>
            <a:r>
              <a:rPr lang="es-GB" sz="1200" b="1" dirty="0">
                <a:solidFill>
                  <a:schemeClr val="accent5">
                    <a:lumMod val="50000"/>
                  </a:schemeClr>
                </a:solidFill>
              </a:rPr>
              <a:t>(6) </a:t>
            </a:r>
            <a:r>
              <a:rPr lang="es-GB" sz="1200" dirty="0">
                <a:solidFill>
                  <a:schemeClr val="accent5">
                    <a:lumMod val="50000"/>
                  </a:schemeClr>
                </a:solidFill>
              </a:rPr>
              <a:t>llevo a casa de Nadia en coche.</a:t>
            </a:r>
          </a:p>
          <a:p>
            <a:pPr marL="342900" indent="-342900" algn="l">
              <a:buFontTx/>
              <a:buChar char="-"/>
            </a:pPr>
            <a:r>
              <a:rPr lang="es-GB" sz="1200" dirty="0">
                <a:solidFill>
                  <a:schemeClr val="accent5">
                    <a:lumMod val="50000"/>
                  </a:schemeClr>
                </a:solidFill>
              </a:rPr>
              <a:t>¡Perfecto! </a:t>
            </a:r>
          </a:p>
          <a:p>
            <a:pPr marL="342900" indent="-342900" algn="l">
              <a:buFontTx/>
              <a:buChar char="-"/>
            </a:pPr>
            <a:endParaRPr lang="es-ES" sz="1200" b="1" kern="1200" baseline="0" dirty="0">
              <a:solidFill>
                <a:srgbClr val="5B9BD5">
                  <a:lumMod val="50000"/>
                </a:srgbClr>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1" kern="1200" baseline="0" dirty="0" err="1">
                <a:solidFill>
                  <a:srgbClr val="5B9BD5">
                    <a:lumMod val="50000"/>
                  </a:srgbClr>
                </a:solidFill>
                <a:effectLst/>
                <a:latin typeface="Century Gothic" panose="020B0502020202020204" pitchFamily="34" charset="0"/>
                <a:ea typeface="+mn-ea"/>
                <a:cs typeface="+mn-cs"/>
              </a:rPr>
              <a:t>Suggestions</a:t>
            </a:r>
            <a:r>
              <a:rPr lang="es-ES" sz="1200" b="1" kern="1200" baseline="0" dirty="0">
                <a:solidFill>
                  <a:srgbClr val="5B9BD5">
                    <a:lumMod val="50000"/>
                  </a:srgbClr>
                </a:solidFill>
                <a:effectLst/>
                <a:latin typeface="Century Gothic" panose="020B0502020202020204" pitchFamily="34" charset="0"/>
                <a:ea typeface="+mn-ea"/>
                <a:cs typeface="+mn-cs"/>
              </a:rPr>
              <a:t> </a:t>
            </a:r>
            <a:r>
              <a:rPr lang="es-ES" sz="1200" b="1" kern="1200" baseline="0" dirty="0" err="1">
                <a:solidFill>
                  <a:srgbClr val="5B9BD5">
                    <a:lumMod val="50000"/>
                  </a:srgbClr>
                </a:solidFill>
                <a:effectLst/>
                <a:latin typeface="Century Gothic" panose="020B0502020202020204" pitchFamily="34" charset="0"/>
                <a:ea typeface="+mn-ea"/>
                <a:cs typeface="+mn-cs"/>
              </a:rPr>
              <a:t>for</a:t>
            </a:r>
            <a:r>
              <a:rPr lang="es-ES" sz="1200" b="1" kern="1200" baseline="0" dirty="0">
                <a:solidFill>
                  <a:srgbClr val="5B9BD5">
                    <a:lumMod val="50000"/>
                  </a:srgbClr>
                </a:solidFill>
                <a:effectLst/>
                <a:latin typeface="Century Gothic" panose="020B0502020202020204" pitchFamily="34" charset="0"/>
                <a:ea typeface="+mn-ea"/>
                <a:cs typeface="+mn-cs"/>
              </a:rPr>
              <a:t> posible </a:t>
            </a:r>
            <a:r>
              <a:rPr lang="es-ES" sz="1200" b="1" kern="1200" baseline="0" dirty="0" err="1">
                <a:solidFill>
                  <a:srgbClr val="5B9BD5">
                    <a:lumMod val="50000"/>
                  </a:srgbClr>
                </a:solidFill>
                <a:effectLst/>
                <a:latin typeface="Century Gothic" panose="020B0502020202020204" pitchFamily="34" charset="0"/>
                <a:ea typeface="+mn-ea"/>
                <a:cs typeface="+mn-cs"/>
              </a:rPr>
              <a:t>changes</a:t>
            </a:r>
            <a:r>
              <a:rPr lang="es-ES" sz="1200" b="1" kern="1200" baseline="0" dirty="0">
                <a:solidFill>
                  <a:srgbClr val="5B9BD5">
                    <a:lumMod val="50000"/>
                  </a:srgbClr>
                </a:solidFill>
                <a:effectLst/>
                <a:latin typeface="Century Gothic" panose="020B0502020202020204" pitchFamily="34" charset="0"/>
                <a:ea typeface="+mn-ea"/>
                <a:cs typeface="+mn-cs"/>
              </a:rPr>
              <a:t>: </a:t>
            </a:r>
            <a:r>
              <a:rPr lang="es-ES" sz="1200" b="0" kern="1200" baseline="0" dirty="0">
                <a:solidFill>
                  <a:srgbClr val="5B9BD5">
                    <a:lumMod val="50000"/>
                  </a:srgbClr>
                </a:solidFill>
                <a:effectLst/>
                <a:latin typeface="Century Gothic" panose="020B0502020202020204" pitchFamily="34" charset="0"/>
                <a:ea typeface="+mn-ea"/>
                <a:cs typeface="+mn-cs"/>
              </a:rPr>
              <a:t>1) bicicleta, cama, mesa, ventana... 2) tarea, ropa, regalo, vestido... 3) pongo, compro, quito, prestas, regalas, das... 4) quiero, como, tomo... 5) llevo, necesito, quiero, pongo (en la bolsa)... 6) acompaño, llamo, sigo, ayudo...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s-ES" sz="1200" b="0" kern="1200" baseline="0" dirty="0">
              <a:solidFill>
                <a:srgbClr val="5B9BD5">
                  <a:lumMod val="50000"/>
                </a:srgbClr>
              </a:solidFill>
              <a:effectLst/>
              <a:latin typeface="Century Gothic" panose="020B0502020202020204" pitchFamily="34" charset="0"/>
              <a:ea typeface="+mn-ea"/>
              <a:cs typeface="+mn-cs"/>
            </a:endParaRPr>
          </a:p>
          <a:p>
            <a:pPr marL="0" indent="0">
              <a:buNone/>
            </a:pPr>
            <a:r>
              <a:rPr lang="es-ES" b="1" dirty="0" err="1"/>
              <a:t>Frequency</a:t>
            </a:r>
            <a:r>
              <a:rPr lang="es-ES" b="1" dirty="0"/>
              <a:t> of </a:t>
            </a:r>
            <a:r>
              <a:rPr lang="es-ES" b="1" dirty="0" err="1"/>
              <a:t>unknown</a:t>
            </a:r>
            <a:r>
              <a:rPr lang="es-ES" b="1" dirty="0"/>
              <a:t> </a:t>
            </a:r>
            <a:r>
              <a:rPr lang="es-ES" b="1" dirty="0" err="1"/>
              <a:t>words</a:t>
            </a:r>
            <a:r>
              <a:rPr lang="es-ES" b="1" dirty="0"/>
              <a:t> </a:t>
            </a:r>
            <a:r>
              <a:rPr lang="es-ES" b="1" dirty="0" err="1"/>
              <a:t>or</a:t>
            </a:r>
            <a:r>
              <a:rPr lang="es-ES" b="1" dirty="0"/>
              <a:t> </a:t>
            </a:r>
            <a:r>
              <a:rPr lang="es-ES" b="1" dirty="0" err="1"/>
              <a:t>cognates</a:t>
            </a:r>
            <a:r>
              <a:rPr lang="es-ES" b="1" dirty="0"/>
              <a:t>:</a:t>
            </a:r>
          </a:p>
          <a:p>
            <a:pPr marL="0" indent="0">
              <a:buNone/>
            </a:pPr>
            <a:r>
              <a:rPr lang="es-ES" b="0" dirty="0"/>
              <a:t>oye [oír] [254]</a:t>
            </a:r>
            <a:endParaRPr lang="es-GB"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4157458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[1/2]</a:t>
            </a:r>
          </a:p>
          <a:p>
            <a:r>
              <a:rPr lang="en-US" b="1" dirty="0"/>
              <a:t>Timing: 7 minutes</a:t>
            </a:r>
          </a:p>
          <a:p>
            <a:endParaRPr lang="en-US" b="1" dirty="0"/>
          </a:p>
          <a:p>
            <a:r>
              <a:rPr lang="en-US" b="1" dirty="0"/>
              <a:t>Aim: </a:t>
            </a:r>
          </a:p>
          <a:p>
            <a:r>
              <a:rPr lang="en-US" b="0" dirty="0"/>
              <a:t>to </a:t>
            </a:r>
            <a:r>
              <a:rPr lang="en-US" b="0" dirty="0" err="1"/>
              <a:t>practise</a:t>
            </a:r>
            <a:r>
              <a:rPr lang="en-US" b="0" dirty="0"/>
              <a:t> producing the possessives and the direct and indirect object pronouns in a written</a:t>
            </a:r>
            <a:r>
              <a:rPr lang="en-US" b="0" baseline="0" dirty="0"/>
              <a:t> dialogue</a:t>
            </a:r>
          </a:p>
          <a:p>
            <a:r>
              <a:rPr lang="en-US" b="0" baseline="0" dirty="0"/>
              <a:t>to also produce other aspects of the language, including vocabulary items</a:t>
            </a:r>
            <a:endParaRPr lang="en-US" b="0" dirty="0"/>
          </a:p>
          <a:p>
            <a:endParaRPr lang="en-US" b="1" dirty="0"/>
          </a:p>
          <a:p>
            <a:r>
              <a:rPr lang="en-US" b="1" dirty="0"/>
              <a:t>Procedure:</a:t>
            </a:r>
          </a:p>
          <a:p>
            <a:pPr marL="228600" indent="-228600">
              <a:buAutoNum type="arabicPeriod"/>
            </a:pPr>
            <a:r>
              <a:rPr lang="en-US" b="0" dirty="0"/>
              <a:t>Students read </a:t>
            </a:r>
            <a:r>
              <a:rPr lang="es-ES" b="0" dirty="0" err="1"/>
              <a:t>the</a:t>
            </a:r>
            <a:r>
              <a:rPr lang="es-ES" b="0" dirty="0"/>
              <a:t> dialogue and </a:t>
            </a:r>
            <a:r>
              <a:rPr lang="es-ES" b="0" dirty="0" err="1"/>
              <a:t>write</a:t>
            </a:r>
            <a:r>
              <a:rPr lang="es-ES" b="0" dirty="0"/>
              <a:t> </a:t>
            </a:r>
            <a:r>
              <a:rPr lang="es-ES" b="0" dirty="0" err="1"/>
              <a:t>the</a:t>
            </a:r>
            <a:r>
              <a:rPr lang="es-ES" b="0" dirty="0"/>
              <a:t> </a:t>
            </a:r>
            <a:r>
              <a:rPr lang="es-ES" b="0" dirty="0" err="1"/>
              <a:t>translation</a:t>
            </a:r>
            <a:r>
              <a:rPr lang="es-ES" b="0" dirty="0"/>
              <a:t> in </a:t>
            </a:r>
            <a:r>
              <a:rPr lang="es-ES" b="0" dirty="0" err="1"/>
              <a:t>Spanish</a:t>
            </a:r>
            <a:r>
              <a:rPr lang="es-ES" b="0" dirty="0"/>
              <a:t>.</a:t>
            </a:r>
          </a:p>
          <a:p>
            <a:pPr marL="228600" indent="-228600">
              <a:buAutoNum type="arabicPeriod"/>
            </a:pPr>
            <a:r>
              <a:rPr lang="es-ES" b="0" dirty="0" err="1"/>
              <a:t>Teacher</a:t>
            </a:r>
            <a:r>
              <a:rPr lang="es-ES" b="0" dirty="0"/>
              <a:t> </a:t>
            </a:r>
            <a:r>
              <a:rPr lang="es-ES" b="0" dirty="0" err="1"/>
              <a:t>clicks</a:t>
            </a:r>
            <a:r>
              <a:rPr lang="es-ES" b="0" dirty="0"/>
              <a:t> to </a:t>
            </a:r>
            <a:r>
              <a:rPr lang="es-ES" b="0" dirty="0" err="1"/>
              <a:t>bring</a:t>
            </a:r>
            <a:r>
              <a:rPr lang="es-ES" b="0" baseline="0" dirty="0"/>
              <a:t> up </a:t>
            </a:r>
            <a:r>
              <a:rPr lang="es-ES" b="0" baseline="0" dirty="0" err="1"/>
              <a:t>each</a:t>
            </a:r>
            <a:r>
              <a:rPr lang="es-ES" b="0" baseline="0" dirty="0"/>
              <a:t> </a:t>
            </a:r>
            <a:r>
              <a:rPr lang="es-ES" b="0" baseline="0" dirty="0" err="1"/>
              <a:t>missing</a:t>
            </a:r>
            <a:r>
              <a:rPr lang="es-ES" b="0" baseline="0" dirty="0"/>
              <a:t> </a:t>
            </a:r>
            <a:r>
              <a:rPr lang="es-ES" b="0" baseline="0" dirty="0" err="1"/>
              <a:t>part</a:t>
            </a:r>
            <a:r>
              <a:rPr lang="es-ES" b="0" baseline="0" dirty="0"/>
              <a:t> of </a:t>
            </a:r>
            <a:r>
              <a:rPr lang="es-ES" b="0" baseline="0" dirty="0" err="1"/>
              <a:t>the</a:t>
            </a:r>
            <a:r>
              <a:rPr lang="es-ES" b="0" baseline="0" dirty="0"/>
              <a:t> </a:t>
            </a:r>
            <a:r>
              <a:rPr lang="es-ES" b="0" baseline="0" dirty="0" err="1"/>
              <a:t>translation</a:t>
            </a:r>
            <a:r>
              <a:rPr lang="es-ES" b="0" baseline="0" dirty="0"/>
              <a:t>.</a:t>
            </a:r>
            <a:endParaRPr lang="es-ES" b="0" dirty="0"/>
          </a:p>
          <a:p>
            <a:pPr marL="228600" indent="-228600">
              <a:buAutoNum type="arabicPeriod"/>
            </a:pPr>
            <a:endParaRPr lang="es-ES" b="0" dirty="0"/>
          </a:p>
          <a:p>
            <a:pPr marL="0" indent="0">
              <a:buNone/>
            </a:pPr>
            <a:r>
              <a:rPr lang="es-ES" b="1" dirty="0"/>
              <a:t>Notes:</a:t>
            </a:r>
          </a:p>
          <a:p>
            <a:pPr marL="228600" indent="-228600">
              <a:buAutoNum type="arabicPeriod"/>
            </a:pPr>
            <a:r>
              <a:rPr lang="es-ES" b="0" dirty="0" err="1"/>
              <a:t>See</a:t>
            </a:r>
            <a:r>
              <a:rPr lang="es-ES" b="0" dirty="0"/>
              <a:t> </a:t>
            </a:r>
            <a:r>
              <a:rPr lang="es-ES" b="0" dirty="0" err="1"/>
              <a:t>slide</a:t>
            </a:r>
            <a:r>
              <a:rPr lang="es-ES" b="0" dirty="0"/>
              <a:t> 33 </a:t>
            </a:r>
            <a:r>
              <a:rPr lang="es-ES" b="0" dirty="0" err="1"/>
              <a:t>for</a:t>
            </a:r>
            <a:r>
              <a:rPr lang="es-ES" b="0" baseline="0" dirty="0"/>
              <a:t> a </a:t>
            </a:r>
            <a:r>
              <a:rPr lang="es-ES" b="0" baseline="0" dirty="0" err="1"/>
              <a:t>version</a:t>
            </a:r>
            <a:r>
              <a:rPr lang="es-ES" b="0" baseline="0" dirty="0"/>
              <a:t> of </a:t>
            </a:r>
            <a:r>
              <a:rPr lang="es-ES" b="0" baseline="0" dirty="0" err="1"/>
              <a:t>the</a:t>
            </a:r>
            <a:r>
              <a:rPr lang="es-ES" b="0" baseline="0" dirty="0"/>
              <a:t> </a:t>
            </a:r>
            <a:r>
              <a:rPr lang="es-ES" b="0" baseline="0" dirty="0" err="1"/>
              <a:t>activity</a:t>
            </a:r>
            <a:r>
              <a:rPr lang="es-ES" b="0" baseline="0" dirty="0"/>
              <a:t> </a:t>
            </a:r>
            <a:r>
              <a:rPr lang="es-ES" b="0" baseline="0" dirty="0" err="1"/>
              <a:t>for</a:t>
            </a:r>
            <a:r>
              <a:rPr lang="es-ES" b="0" baseline="0" dirty="0"/>
              <a:t> </a:t>
            </a:r>
            <a:r>
              <a:rPr lang="es-ES" b="0" baseline="0" dirty="0" err="1"/>
              <a:t>higher-ability</a:t>
            </a:r>
            <a:r>
              <a:rPr lang="es-ES" b="0" baseline="0" dirty="0"/>
              <a:t> </a:t>
            </a:r>
            <a:r>
              <a:rPr lang="es-ES" b="0" baseline="0" dirty="0" err="1"/>
              <a:t>groups</a:t>
            </a:r>
            <a:r>
              <a:rPr lang="es-ES" b="0" dirty="0"/>
              <a: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069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ALTERNATIVE</a:t>
            </a:r>
            <a:r>
              <a:rPr lang="en-US" b="1" baseline="0" dirty="0"/>
              <a:t> VERSION – HIGHER ABILITY</a:t>
            </a:r>
            <a:endParaRPr lang="en-US" b="1" dirty="0"/>
          </a:p>
          <a:p>
            <a:r>
              <a:rPr lang="en-GB" dirty="0"/>
              <a:t>Activity</a:t>
            </a:r>
            <a:r>
              <a:rPr lang="en-GB" baseline="0" dirty="0"/>
              <a:t> as described on the previous slide, but this time requiring a full translation of the dialogue.</a:t>
            </a:r>
          </a:p>
          <a:p>
            <a:r>
              <a:rPr lang="en-GB" baseline="0" dirty="0"/>
              <a:t>Note that the dialogue has been modified very slightly to ensure that all language produced is part of existing productive knowledge or glossed.</a:t>
            </a:r>
          </a:p>
          <a:p>
            <a:r>
              <a:rPr lang="en-GB" baseline="0" dirty="0"/>
              <a:t>It is likely to take longer than the 6 minutes envisaged for the version on the previous slide, given that it requires more writing.</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694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US" b="1" dirty="0"/>
              <a:t>Aims: </a:t>
            </a:r>
          </a:p>
          <a:p>
            <a:r>
              <a:rPr lang="en-US" b="0" dirty="0" err="1"/>
              <a:t>i</a:t>
            </a:r>
            <a:r>
              <a:rPr lang="en-US" b="0" dirty="0"/>
              <a:t>) to consolidate aural recognition of two strong vowels together (</a:t>
            </a:r>
            <a:r>
              <a:rPr lang="en-US" b="0" dirty="0" err="1"/>
              <a:t>ao</a:t>
            </a:r>
            <a:r>
              <a:rPr lang="en-US" b="0" dirty="0"/>
              <a:t>, </a:t>
            </a:r>
            <a:r>
              <a:rPr lang="en-US" b="0" dirty="0" err="1"/>
              <a:t>oa</a:t>
            </a:r>
            <a:r>
              <a:rPr lang="en-US" b="0" dirty="0"/>
              <a:t>, </a:t>
            </a:r>
            <a:r>
              <a:rPr lang="en-US" b="0" dirty="0" err="1"/>
              <a:t>ee</a:t>
            </a:r>
            <a:r>
              <a:rPr lang="en-US" b="0" dirty="0"/>
              <a:t>, </a:t>
            </a:r>
            <a:r>
              <a:rPr lang="en-US" b="0" dirty="0" err="1"/>
              <a:t>oo</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ii) to consolidate the </a:t>
            </a:r>
            <a:r>
              <a:rPr lang="en-GB" b="0" dirty="0"/>
              <a:t>knowledge of accurate sound-spelling relationships by transcribing words previously taught words in Y7/8.</a:t>
            </a:r>
            <a:br>
              <a:rPr lang="en-GB" b="0" dirty="0"/>
            </a:br>
            <a:br>
              <a:rPr lang="en-GB" b="0" dirty="0"/>
            </a:br>
            <a:r>
              <a:rPr lang="en-GB" b="1" dirty="0"/>
              <a:t>Note:</a:t>
            </a:r>
            <a:r>
              <a:rPr lang="en-GB" b="1" baseline="0" dirty="0"/>
              <a:t> </a:t>
            </a:r>
            <a:r>
              <a:rPr lang="en-GB" b="0" dirty="0"/>
              <a:t>some words are known and others are unknown, making this a hybrid vocabulary/sounds of the language task.</a:t>
            </a:r>
          </a:p>
          <a:p>
            <a:endParaRPr lang="en-GB" dirty="0"/>
          </a:p>
          <a:p>
            <a:r>
              <a:rPr lang="en-GB" b="1" dirty="0"/>
              <a:t>Procedure:</a:t>
            </a:r>
          </a:p>
          <a:p>
            <a:pPr marL="0" indent="0">
              <a:buNone/>
            </a:pPr>
            <a:r>
              <a:rPr lang="en-GB" b="0" dirty="0"/>
              <a:t>1.  Students listen to each sentence and write the missing words.</a:t>
            </a:r>
          </a:p>
          <a:p>
            <a:pPr marL="0" indent="0">
              <a:buNone/>
            </a:pPr>
            <a:r>
              <a:rPr lang="en-GB" b="0" dirty="0"/>
              <a:t>2.  Click to reveal the correct spellings.</a:t>
            </a:r>
          </a:p>
          <a:p>
            <a:pPr marL="228600" indent="-228600">
              <a:buAutoNum type="arabicPeriod" startAt="3"/>
            </a:pPr>
            <a:r>
              <a:rPr lang="en-GB" b="0" dirty="0"/>
              <a:t>Elicit the English meaning of the full sentence. Note that unknown words are not glossed. Where they are not cognates, students are encouraged to use their knowledge of the surrounding words to predict their meaning, e.g. barbacoa.</a:t>
            </a:r>
          </a:p>
          <a:p>
            <a:pPr marL="228600" indent="-228600">
              <a:buAutoNum type="arabicPeriod" startAt="3"/>
            </a:pPr>
            <a:r>
              <a:rPr lang="en-GB" dirty="0"/>
              <a:t>Where a sentence has a (near) cognate, students are asked to pronounce them with the correct stress.</a:t>
            </a:r>
          </a:p>
          <a:p>
            <a:pPr marL="228600" indent="-228600">
              <a:buAutoNum type="arabicPeriod" startAt="3"/>
            </a:pPr>
            <a:r>
              <a:rPr lang="en-GB" dirty="0"/>
              <a:t>Click to show the stressed syllables.</a:t>
            </a:r>
            <a:br>
              <a:rPr lang="en-GB" dirty="0"/>
            </a:br>
            <a:endParaRPr lang="en-GB" dirty="0"/>
          </a:p>
          <a:p>
            <a:pPr marL="0" indent="0">
              <a:buNone/>
            </a:pPr>
            <a:r>
              <a:rPr lang="en-GB" b="1" dirty="0"/>
              <a:t>Transcript</a:t>
            </a:r>
          </a:p>
          <a:p>
            <a:pPr marL="228600" indent="-228600">
              <a:buAutoNum type="arabicPeriod"/>
            </a:pPr>
            <a:r>
              <a:rPr lang="en-GB" dirty="0"/>
              <a:t>Mi </a:t>
            </a:r>
            <a:r>
              <a:rPr lang="en-GB" dirty="0" err="1"/>
              <a:t>tío</a:t>
            </a:r>
            <a:r>
              <a:rPr lang="en-GB" dirty="0"/>
              <a:t> Diego Ochoa es de Bilbao </a:t>
            </a:r>
            <a:r>
              <a:rPr lang="en-GB" dirty="0" err="1"/>
              <a:t>como</a:t>
            </a:r>
            <a:r>
              <a:rPr lang="en-GB" dirty="0"/>
              <a:t> mi </a:t>
            </a:r>
            <a:r>
              <a:rPr lang="en-GB" dirty="0" err="1"/>
              <a:t>mamá</a:t>
            </a:r>
            <a:r>
              <a:rPr lang="en-GB" dirty="0"/>
              <a:t> y </a:t>
            </a:r>
            <a:r>
              <a:rPr lang="en-GB" dirty="0" err="1"/>
              <a:t>papá</a:t>
            </a:r>
            <a:r>
              <a:rPr lang="en-GB" dirty="0"/>
              <a:t>.</a:t>
            </a:r>
          </a:p>
          <a:p>
            <a:pPr marL="228600" indent="-228600">
              <a:buAutoNum type="arabicPeriod"/>
            </a:pPr>
            <a:r>
              <a:rPr lang="en-GB" dirty="0" err="1"/>
              <a:t>Ahora</a:t>
            </a:r>
            <a:r>
              <a:rPr lang="en-GB" dirty="0"/>
              <a:t> </a:t>
            </a:r>
            <a:r>
              <a:rPr lang="en-GB" dirty="0" err="1"/>
              <a:t>vive</a:t>
            </a:r>
            <a:r>
              <a:rPr lang="en-GB" dirty="0"/>
              <a:t> solo </a:t>
            </a:r>
            <a:r>
              <a:rPr lang="en-GB" dirty="0" err="1"/>
              <a:t>en</a:t>
            </a:r>
            <a:r>
              <a:rPr lang="en-GB" dirty="0"/>
              <a:t> </a:t>
            </a:r>
            <a:r>
              <a:rPr lang="en-GB" dirty="0" err="1"/>
              <a:t>Lisboa</a:t>
            </a:r>
            <a:r>
              <a:rPr lang="en-GB" dirty="0"/>
              <a:t>, </a:t>
            </a:r>
            <a:r>
              <a:rPr lang="en-GB" dirty="0" err="1"/>
              <a:t>cerca</a:t>
            </a:r>
            <a:r>
              <a:rPr lang="en-GB" dirty="0"/>
              <a:t> del zoo </a:t>
            </a:r>
            <a:r>
              <a:rPr lang="en-GB" dirty="0" err="1"/>
              <a:t>donde</a:t>
            </a:r>
            <a:r>
              <a:rPr lang="en-GB" dirty="0"/>
              <a:t> </a:t>
            </a:r>
            <a:r>
              <a:rPr lang="en-GB" dirty="0" err="1"/>
              <a:t>estudia</a:t>
            </a:r>
            <a:r>
              <a:rPr lang="en-GB" dirty="0"/>
              <a:t> la </a:t>
            </a:r>
            <a:r>
              <a:rPr lang="en-GB" dirty="0" err="1"/>
              <a:t>ciencia</a:t>
            </a:r>
            <a:r>
              <a:rPr lang="en-GB" dirty="0"/>
              <a:t> de los </a:t>
            </a:r>
            <a:r>
              <a:rPr lang="en-GB" dirty="0" err="1"/>
              <a:t>animales</a:t>
            </a:r>
            <a:r>
              <a:rPr lang="en-GB" dirty="0"/>
              <a:t>.</a:t>
            </a:r>
          </a:p>
          <a:p>
            <a:pPr marL="228600" indent="-228600">
              <a:buAutoNum type="arabicPeriod"/>
            </a:pPr>
            <a:r>
              <a:rPr lang="en-GB" dirty="0"/>
              <a:t>Cree que no </a:t>
            </a:r>
            <a:r>
              <a:rPr lang="en-GB" dirty="0" err="1"/>
              <a:t>tiene</a:t>
            </a:r>
            <a:r>
              <a:rPr lang="en-GB" dirty="0"/>
              <a:t> el </a:t>
            </a:r>
            <a:r>
              <a:rPr lang="en-GB" dirty="0" err="1"/>
              <a:t>tiempo</a:t>
            </a:r>
            <a:r>
              <a:rPr lang="en-GB" dirty="0"/>
              <a:t> para </a:t>
            </a:r>
            <a:r>
              <a:rPr lang="en-GB" dirty="0" err="1"/>
              <a:t>cenar</a:t>
            </a:r>
            <a:r>
              <a:rPr lang="en-GB" dirty="0"/>
              <a:t>, </a:t>
            </a:r>
            <a:r>
              <a:rPr lang="en-GB" dirty="0" err="1"/>
              <a:t>así</a:t>
            </a:r>
            <a:r>
              <a:rPr lang="en-GB" dirty="0"/>
              <a:t> que </a:t>
            </a:r>
            <a:r>
              <a:rPr lang="en-GB" dirty="0" err="1"/>
              <a:t>prepara</a:t>
            </a:r>
            <a:r>
              <a:rPr lang="en-GB" dirty="0"/>
              <a:t> la comida </a:t>
            </a:r>
            <a:r>
              <a:rPr lang="en-GB" dirty="0" err="1"/>
              <a:t>barata</a:t>
            </a:r>
            <a:r>
              <a:rPr lang="en-GB" dirty="0"/>
              <a:t> </a:t>
            </a:r>
            <a:r>
              <a:rPr lang="en-GB" dirty="0" err="1"/>
              <a:t>en</a:t>
            </a:r>
            <a:r>
              <a:rPr lang="en-GB" dirty="0"/>
              <a:t> el </a:t>
            </a:r>
            <a:r>
              <a:rPr lang="en-GB" dirty="0" err="1"/>
              <a:t>microondas</a:t>
            </a:r>
            <a:r>
              <a:rPr lang="en-GB" dirty="0"/>
              <a:t>.</a:t>
            </a:r>
          </a:p>
          <a:p>
            <a:pPr marL="228600" indent="-228600">
              <a:buAutoNum type="arabicPeriod"/>
            </a:pPr>
            <a:r>
              <a:rPr lang="en-GB" dirty="0" err="1"/>
              <a:t>En</a:t>
            </a:r>
            <a:r>
              <a:rPr lang="en-GB" dirty="0"/>
              <a:t> las barbacoas de sus amigos </a:t>
            </a:r>
            <a:r>
              <a:rPr lang="en-GB" dirty="0" err="1"/>
              <a:t>evita</a:t>
            </a:r>
            <a:r>
              <a:rPr lang="en-GB" dirty="0"/>
              <a:t> el alcohol </a:t>
            </a:r>
            <a:r>
              <a:rPr lang="en-GB" dirty="0" err="1"/>
              <a:t>porque</a:t>
            </a:r>
            <a:r>
              <a:rPr lang="en-GB" dirty="0"/>
              <a:t> debe </a:t>
            </a:r>
            <a:r>
              <a:rPr lang="en-GB" dirty="0" err="1"/>
              <a:t>conducir</a:t>
            </a:r>
            <a:r>
              <a:rPr lang="en-GB" dirty="0"/>
              <a:t> el </a:t>
            </a:r>
            <a:r>
              <a:rPr lang="en-GB" dirty="0" err="1"/>
              <a:t>coche</a:t>
            </a:r>
            <a:r>
              <a:rPr lang="en-GB" dirty="0"/>
              <a:t> para </a:t>
            </a:r>
            <a:r>
              <a:rPr lang="en-GB" dirty="0" err="1"/>
              <a:t>volver</a:t>
            </a:r>
            <a:r>
              <a:rPr lang="en-GB" dirty="0"/>
              <a:t> a casa y </a:t>
            </a:r>
            <a:r>
              <a:rPr lang="en-GB" dirty="0" err="1"/>
              <a:t>estudiar</a:t>
            </a:r>
            <a:r>
              <a:rPr lang="en-GB" dirty="0"/>
              <a:t>.</a:t>
            </a:r>
          </a:p>
          <a:p>
            <a:pPr marL="228600" indent="-228600">
              <a:buAutoNum type="arabicPeriod"/>
            </a:pPr>
            <a:r>
              <a:rPr lang="en-GB" dirty="0" err="1"/>
              <a:t>En</a:t>
            </a:r>
            <a:r>
              <a:rPr lang="en-GB" dirty="0"/>
              <a:t> casa </a:t>
            </a:r>
            <a:r>
              <a:rPr lang="en-GB" dirty="0" err="1"/>
              <a:t>bebe</a:t>
            </a:r>
            <a:r>
              <a:rPr lang="en-GB" dirty="0"/>
              <a:t> un chocolate caliente con el cacao </a:t>
            </a:r>
            <a:r>
              <a:rPr lang="en-GB" dirty="0" err="1"/>
              <a:t>latinoamericano</a:t>
            </a:r>
            <a:r>
              <a:rPr lang="en-GB" dirty="0"/>
              <a:t> </a:t>
            </a:r>
            <a:r>
              <a:rPr lang="en-GB" dirty="0" err="1"/>
              <a:t>mientras</a:t>
            </a:r>
            <a:r>
              <a:rPr lang="en-GB" dirty="0"/>
              <a:t> </a:t>
            </a:r>
            <a:r>
              <a:rPr lang="en-GB" dirty="0" err="1"/>
              <a:t>ve</a:t>
            </a:r>
            <a:r>
              <a:rPr lang="en-GB" dirty="0"/>
              <a:t> las </a:t>
            </a:r>
            <a:r>
              <a:rPr lang="en-GB" dirty="0" err="1"/>
              <a:t>noticias</a:t>
            </a:r>
            <a:r>
              <a:rPr lang="en-GB" dirty="0"/>
              <a:t>.</a:t>
            </a:r>
          </a:p>
          <a:p>
            <a:pPr marL="228600" indent="-228600">
              <a:buAutoNum type="arabicPeriod"/>
            </a:pPr>
            <a:r>
              <a:rPr lang="en-GB" dirty="0"/>
              <a:t>Antes de </a:t>
            </a:r>
            <a:r>
              <a:rPr lang="en-GB" dirty="0" err="1"/>
              <a:t>dormir</a:t>
            </a:r>
            <a:r>
              <a:rPr lang="en-GB" dirty="0"/>
              <a:t> lee </a:t>
            </a:r>
            <a:r>
              <a:rPr lang="en-GB" dirty="0" err="1"/>
              <a:t>libros</a:t>
            </a:r>
            <a:r>
              <a:rPr lang="en-GB" dirty="0"/>
              <a:t> </a:t>
            </a:r>
            <a:r>
              <a:rPr lang="en-GB" dirty="0" err="1"/>
              <a:t>sobre</a:t>
            </a:r>
            <a:r>
              <a:rPr lang="en-GB" dirty="0"/>
              <a:t> la </a:t>
            </a:r>
            <a:r>
              <a:rPr lang="en-GB" dirty="0" err="1"/>
              <a:t>historia</a:t>
            </a:r>
            <a:r>
              <a:rPr lang="en-GB" dirty="0"/>
              <a:t> y las </a:t>
            </a:r>
            <a:r>
              <a:rPr lang="en-GB" dirty="0" err="1"/>
              <a:t>guerras</a:t>
            </a:r>
            <a:r>
              <a:rPr lang="en-GB" dirty="0"/>
              <a:t> de </a:t>
            </a:r>
            <a:r>
              <a:rPr lang="en-GB" dirty="0" err="1"/>
              <a:t>Hispanoamérica</a:t>
            </a:r>
            <a:r>
              <a:rPr lang="en-GB" dirty="0"/>
              <a:t>.</a:t>
            </a:r>
          </a:p>
          <a:p>
            <a:pPr marL="228600" indent="-228600">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or cognate words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barbacoa [&gt;5000]; alcohol [2296]; zoo [&gt;5000]; </a:t>
            </a:r>
            <a:r>
              <a:rPr lang="en-GB" b="0" baseline="0" dirty="0" err="1"/>
              <a:t>hispanoamérica</a:t>
            </a:r>
            <a:r>
              <a:rPr lang="en-GB" b="0" baseline="0" dirty="0"/>
              <a:t> [&gt;5000]; </a:t>
            </a:r>
            <a:r>
              <a:rPr lang="en-GB" b="0" baseline="0" dirty="0" err="1"/>
              <a:t>mircoondas</a:t>
            </a:r>
            <a:r>
              <a:rPr lang="en-GB" b="0" baseline="0" dirty="0"/>
              <a: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br>
              <a:rPr lang="en-GB" dirty="0"/>
            </a:b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744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24 of this week’s vocabulary items. </a:t>
            </a:r>
            <a:br>
              <a:rPr lang="en-GB" dirty="0"/>
            </a:br>
            <a:br>
              <a:rPr lang="en-GB" dirty="0"/>
            </a:br>
            <a:r>
              <a:rPr lang="en-GB" b="1" dirty="0"/>
              <a:t>Procedure:</a:t>
            </a:r>
            <a:br>
              <a:rPr lang="en-GB" dirty="0"/>
            </a:br>
            <a:r>
              <a:rPr lang="en-GB" dirty="0"/>
              <a:t>1. Click on the action buttons to hear the definitions.</a:t>
            </a:r>
          </a:p>
          <a:p>
            <a:r>
              <a:rPr lang="en-GB" dirty="0"/>
              <a:t>2. Students decide if the answer is in column 1, 2, 3 or 4.</a:t>
            </a:r>
          </a:p>
          <a:p>
            <a:r>
              <a:rPr lang="en-GB" dirty="0"/>
              <a:t>3. Click to reveal the answers (the code) along the door.</a:t>
            </a:r>
          </a:p>
          <a:p>
            <a:r>
              <a:rPr lang="en-GB" dirty="0"/>
              <a:t>4. When all the correct answers have been revealed, the door will open.</a:t>
            </a:r>
          </a:p>
          <a:p>
            <a:endParaRPr lang="en-GB" dirty="0"/>
          </a:p>
          <a:p>
            <a:r>
              <a:rPr lang="en-GB" b="1" dirty="0"/>
              <a:t>Transcript:</a:t>
            </a:r>
          </a:p>
          <a:p>
            <a:pPr marL="228600" indent="-228600">
              <a:buAutoNum type="arabicPeriod"/>
            </a:pPr>
            <a:r>
              <a:rPr lang="en-GB" b="0" dirty="0" err="1"/>
              <a:t>Hacer</a:t>
            </a:r>
            <a:r>
              <a:rPr lang="en-GB" b="0" dirty="0"/>
              <a:t> </a:t>
            </a:r>
            <a:r>
              <a:rPr lang="en-GB" b="0" dirty="0" err="1"/>
              <a:t>trabajo</a:t>
            </a:r>
            <a:r>
              <a:rPr lang="en-GB" b="0" dirty="0"/>
              <a:t> para la </a:t>
            </a:r>
            <a:r>
              <a:rPr lang="en-GB" b="0" dirty="0" err="1"/>
              <a:t>escuela</a:t>
            </a:r>
            <a:endParaRPr lang="en-GB" b="0" dirty="0"/>
          </a:p>
          <a:p>
            <a:pPr marL="228600" indent="-228600">
              <a:buAutoNum type="arabicPeriod"/>
            </a:pPr>
            <a:r>
              <a:rPr lang="en-GB" b="0" dirty="0" err="1"/>
              <a:t>Costar</a:t>
            </a:r>
            <a:r>
              <a:rPr lang="en-GB" b="0" dirty="0"/>
              <a:t> </a:t>
            </a:r>
            <a:r>
              <a:rPr lang="en-GB" b="0" dirty="0" err="1"/>
              <a:t>mucho</a:t>
            </a:r>
            <a:r>
              <a:rPr lang="en-GB" b="0" dirty="0"/>
              <a:t> </a:t>
            </a:r>
            <a:r>
              <a:rPr lang="en-GB" b="0" dirty="0" err="1"/>
              <a:t>dinero</a:t>
            </a:r>
            <a:endParaRPr lang="en-GB" b="0" dirty="0"/>
          </a:p>
          <a:p>
            <a:pPr marL="228600" indent="-228600">
              <a:buAutoNum type="arabicPeriod"/>
            </a:pPr>
            <a:r>
              <a:rPr lang="en-GB" b="0" dirty="0"/>
              <a:t>Hoy es un </a:t>
            </a:r>
            <a:r>
              <a:rPr lang="en-GB" b="0" dirty="0" err="1"/>
              <a:t>día</a:t>
            </a:r>
            <a:r>
              <a:rPr lang="en-GB" b="0" dirty="0"/>
              <a:t> para </a:t>
            </a:r>
            <a:r>
              <a:rPr lang="en-GB" b="0" dirty="0" err="1"/>
              <a:t>celebrar</a:t>
            </a:r>
            <a:endParaRPr lang="en-GB" b="0" dirty="0"/>
          </a:p>
          <a:p>
            <a:pPr marL="228600" indent="-228600">
              <a:buAutoNum type="arabicPeriod"/>
            </a:pPr>
            <a:r>
              <a:rPr lang="en-GB" b="0" dirty="0"/>
              <a:t>Personas juntas </a:t>
            </a:r>
            <a:r>
              <a:rPr lang="en-GB" b="0" dirty="0" err="1"/>
              <a:t>en</a:t>
            </a:r>
            <a:r>
              <a:rPr lang="en-GB" b="0" dirty="0"/>
              <a:t> un </a:t>
            </a:r>
            <a:r>
              <a:rPr lang="en-GB" b="0" dirty="0" err="1"/>
              <a:t>grupo</a:t>
            </a:r>
            <a:endParaRPr lang="en-GB" b="0" dirty="0"/>
          </a:p>
          <a:p>
            <a:pPr marL="228600" indent="-228600">
              <a:buAutoNum type="arabicPeriod"/>
            </a:pPr>
            <a:r>
              <a:rPr lang="en-GB" b="0" dirty="0"/>
              <a:t>Una planta </a:t>
            </a:r>
            <a:r>
              <a:rPr lang="en-GB" b="0" dirty="0" err="1"/>
              <a:t>muy</a:t>
            </a:r>
            <a:r>
              <a:rPr lang="en-GB" b="0" dirty="0"/>
              <a:t> </a:t>
            </a:r>
            <a:r>
              <a:rPr lang="en-GB" b="0" dirty="0" err="1"/>
              <a:t>grande</a:t>
            </a:r>
            <a:endParaRPr lang="en-GB" b="0" dirty="0"/>
          </a:p>
          <a:p>
            <a:pPr marL="228600" indent="-228600">
              <a:buAutoNum type="arabicPeriod"/>
            </a:pPr>
            <a:r>
              <a:rPr lang="en-GB" b="0" dirty="0"/>
              <a:t>Comer por la </a:t>
            </a:r>
            <a:r>
              <a:rPr lang="en-GB" b="0" dirty="0" err="1"/>
              <a:t>noche</a:t>
            </a:r>
            <a:endParaRPr lang="en-GB" b="0" dirty="0"/>
          </a:p>
          <a:p>
            <a:pPr marL="228600" indent="-228600">
              <a:buAutoNum type="arabicPeriod"/>
            </a:pPr>
            <a:r>
              <a:rPr lang="en-GB" b="0" dirty="0"/>
              <a:t>El </a:t>
            </a:r>
            <a:r>
              <a:rPr lang="en-GB" b="0" dirty="0" err="1"/>
              <a:t>color</a:t>
            </a:r>
            <a:r>
              <a:rPr lang="en-GB" b="0" dirty="0"/>
              <a:t> de la leche</a:t>
            </a:r>
          </a:p>
          <a:p>
            <a:pPr marL="228600" indent="-228600">
              <a:buAutoNum type="arabicPeriod"/>
            </a:pPr>
            <a:r>
              <a:rPr lang="en-GB" b="0" dirty="0"/>
              <a:t>El </a:t>
            </a:r>
            <a:r>
              <a:rPr lang="en-GB" b="0" dirty="0" err="1"/>
              <a:t>idioma</a:t>
            </a:r>
            <a:r>
              <a:rPr lang="en-GB" b="0" dirty="0"/>
              <a:t> de </a:t>
            </a:r>
            <a:r>
              <a:rPr lang="en-GB" b="0" dirty="0" err="1"/>
              <a:t>Inglaterra</a:t>
            </a: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4111619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recap the meaning, use and formation of ‘</a:t>
            </a:r>
            <a:r>
              <a:rPr lang="en-US" b="0" baseline="0" dirty="0" err="1"/>
              <a:t>estar</a:t>
            </a:r>
            <a:r>
              <a:rPr lang="en-US" b="0" baseline="0" dirty="0"/>
              <a:t>’ in the second person singular and plural.</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p>
          <a:p>
            <a:pPr marL="228600" indent="-228600">
              <a:buAutoNum type="arabicPeriod"/>
            </a:pPr>
            <a:r>
              <a:rPr lang="en-US" b="0" baseline="0" dirty="0"/>
              <a:t>Audio is also provided to model the pronunciation. A callout highlights the stress position on the 2</a:t>
            </a:r>
            <a:r>
              <a:rPr lang="en-US" b="0" baseline="30000" dirty="0"/>
              <a:t>nd</a:t>
            </a:r>
            <a:r>
              <a:rPr lang="en-US" b="0" baseline="0" dirty="0"/>
              <a:t> person plural form (final syllable stress).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202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recap the formation</a:t>
            </a:r>
            <a:r>
              <a:rPr lang="en-US" b="0" baseline="0" dirty="0"/>
              <a:t> and meaning of the present continuous tense with –</a:t>
            </a:r>
            <a:r>
              <a:rPr lang="en-US" b="0" baseline="0" dirty="0" err="1"/>
              <a:t>ar</a:t>
            </a:r>
            <a:r>
              <a:rPr lang="en-US" b="0" baseline="0" dirty="0"/>
              <a:t>, –er and –</a:t>
            </a:r>
            <a:r>
              <a:rPr lang="en-US" b="0" baseline="0" dirty="0" err="1"/>
              <a:t>ir</a:t>
            </a:r>
            <a:r>
              <a:rPr lang="en-US" b="0" baseline="0" dirty="0"/>
              <a:t> verbs. Examples are given that elicit both singular and plural forms of ‘you’, which will be used in the next activity.</a:t>
            </a:r>
            <a:endParaRPr lang="en-US" b="0" dirty="0"/>
          </a:p>
          <a:p>
            <a:endParaRPr lang="en-US" b="1" dirty="0"/>
          </a:p>
          <a:p>
            <a:r>
              <a:rPr lang="en-US" b="1" dirty="0"/>
              <a:t>Procedure:</a:t>
            </a:r>
          </a:p>
          <a:p>
            <a:pPr marL="228600" indent="-228600">
              <a:buAutoNum type="arabicPeriod"/>
            </a:pPr>
            <a:r>
              <a:rPr lang="en-US" b="0" dirty="0"/>
              <a:t>Click to go through</a:t>
            </a:r>
            <a:r>
              <a:rPr lang="en-US" b="0" baseline="0" dirty="0"/>
              <a:t> the slide and explanation.</a:t>
            </a:r>
          </a:p>
          <a:p>
            <a:pPr marL="228600" indent="-228600">
              <a:buAutoNum type="arabicPeriod"/>
            </a:pPr>
            <a:r>
              <a:rPr lang="en-US" b="0" baseline="0" dirty="0"/>
              <a:t>Gaps are left for teachers to elicit answers from students, which are then revealed on the next click.</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8154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6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i</a:t>
            </a:r>
            <a:r>
              <a:rPr lang="en-US" b="0" dirty="0"/>
              <a:t>) to </a:t>
            </a:r>
            <a:r>
              <a:rPr lang="en-US" b="0" dirty="0" err="1"/>
              <a:t>practise</a:t>
            </a:r>
            <a:r>
              <a:rPr lang="en-US" b="0" baseline="0" dirty="0"/>
              <a:t> understanding the meanings conveyed by the verb endings –as and –</a:t>
            </a:r>
            <a:r>
              <a:rPr lang="en-US" b="0" baseline="0" dirty="0" err="1"/>
              <a:t>áis</a:t>
            </a:r>
            <a:r>
              <a:rPr lang="en-US" b="0" baseline="0" dirty="0"/>
              <a:t> (singular ‘you’ and plural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ii) to consolidate the understanding of key verbs in the present continuous.</a:t>
            </a:r>
          </a:p>
          <a:p>
            <a:endParaRPr lang="en-US" b="1" dirty="0"/>
          </a:p>
          <a:p>
            <a:r>
              <a:rPr lang="en-US" b="1" dirty="0"/>
              <a:t>Procedure:</a:t>
            </a:r>
          </a:p>
          <a:p>
            <a:pPr marL="228600" indent="-228600">
              <a:buAutoNum type="arabicPeriod"/>
            </a:pPr>
            <a:r>
              <a:rPr lang="en-US" b="0" dirty="0"/>
              <a:t>Students listen to each sentence</a:t>
            </a:r>
            <a:r>
              <a:rPr lang="en-US" b="0" baseline="0" dirty="0"/>
              <a:t> and decide who is being addressed (singular ‘you’ or plural ‘you’), depending on the verb ending that they hear. </a:t>
            </a:r>
          </a:p>
          <a:p>
            <a:pPr marL="228600" indent="-228600">
              <a:buAutoNum type="arabicPeriod"/>
            </a:pPr>
            <a:r>
              <a:rPr lang="en-US" b="0" baseline="0" dirty="0"/>
              <a:t>Students then listen again to complete the English translation of each question.</a:t>
            </a:r>
          </a:p>
          <a:p>
            <a:pPr marL="228600" indent="-228600">
              <a:buAutoNum type="arabicPeriod"/>
            </a:pPr>
            <a:r>
              <a:rPr lang="en-US" b="0" baseline="0" dirty="0"/>
              <a:t>Show the answers and give feedback.</a:t>
            </a:r>
          </a:p>
          <a:p>
            <a:pPr marL="0" indent="0">
              <a:buNone/>
            </a:pPr>
            <a:endParaRPr lang="en-US" b="0" baseline="0" dirty="0"/>
          </a:p>
          <a:p>
            <a:pPr marL="0" indent="0">
              <a:buNone/>
            </a:pPr>
            <a:r>
              <a:rPr lang="en-US" b="0" baseline="0" dirty="0"/>
              <a:t>Note: to create differentiated challenge, alter the animation sequence.  </a:t>
            </a:r>
          </a:p>
          <a:p>
            <a:pPr marL="0" indent="0">
              <a:buNone/>
            </a:pPr>
            <a:r>
              <a:rPr lang="en-US" b="0" baseline="0" dirty="0"/>
              <a:t>As it stands, students can listen again ‘blind’ and write the full sentences. (= most challenging).</a:t>
            </a:r>
            <a:br>
              <a:rPr lang="en-US" b="0" baseline="0" dirty="0"/>
            </a:br>
            <a:r>
              <a:rPr lang="en-US" b="0" baseline="0" dirty="0"/>
              <a:t>Alternatively, they can complete items one-by-one with feedback, with a prompt gapped sentence provided each time. (= most supported)</a:t>
            </a:r>
            <a:br>
              <a:rPr lang="en-US" b="0" baseline="0" dirty="0"/>
            </a:br>
            <a:r>
              <a:rPr lang="en-US" b="0" baseline="0" dirty="0"/>
              <a:t>To create a mid level of challenge, change the animations so that all the gapped sentences appear at once and students complete them all, with feedback at the end.</a:t>
            </a:r>
            <a:br>
              <a:rPr lang="en-US" b="0" baseline="0" dirty="0"/>
            </a:br>
            <a:r>
              <a:rPr lang="en-US" b="0" baseline="0" dirty="0"/>
              <a:t>A further adaption would be to made the 2</a:t>
            </a:r>
            <a:r>
              <a:rPr lang="en-US" b="0" baseline="30000" dirty="0"/>
              <a:t>nd</a:t>
            </a:r>
            <a:r>
              <a:rPr lang="en-US" b="0" baseline="0" dirty="0"/>
              <a:t> stage a reading task. To do this, reveal all the audio sentences in written form first.</a:t>
            </a:r>
            <a:br>
              <a:rPr lang="en-US" b="0" baseline="0" dirty="0"/>
            </a:br>
            <a:endParaRPr lang="en-US" b="0" baseline="0" dirty="0"/>
          </a:p>
          <a:p>
            <a:r>
              <a:rPr lang="en-US" b="1" dirty="0"/>
              <a:t>Transcript:</a:t>
            </a:r>
          </a:p>
          <a:p>
            <a:pPr marL="228600" indent="-228600">
              <a:buAutoNum type="arabicPeriod"/>
            </a:pPr>
            <a:r>
              <a:rPr lang="en-US" b="0" baseline="0" dirty="0"/>
              <a:t>¿</a:t>
            </a:r>
            <a:r>
              <a:rPr lang="en-US" b="0" baseline="0" dirty="0" err="1"/>
              <a:t>Estáis</a:t>
            </a:r>
            <a:r>
              <a:rPr lang="en-US" b="0" baseline="0" dirty="0"/>
              <a:t> </a:t>
            </a:r>
            <a:r>
              <a:rPr lang="en-US" b="0" baseline="0" dirty="0" err="1"/>
              <a:t>estudiando</a:t>
            </a:r>
            <a:r>
              <a:rPr lang="en-US" b="0" baseline="0" dirty="0"/>
              <a:t> </a:t>
            </a:r>
            <a:r>
              <a:rPr lang="en-US" b="0" baseline="0" dirty="0" err="1"/>
              <a:t>ciencias</a:t>
            </a:r>
            <a:r>
              <a:rPr lang="en-US" b="0" baseline="0" dirty="0"/>
              <a:t>?</a:t>
            </a:r>
          </a:p>
          <a:p>
            <a:pPr marL="228600" indent="-228600">
              <a:buAutoNum type="arabicPeriod"/>
            </a:pPr>
            <a:r>
              <a:rPr lang="en-US" b="0" baseline="0" dirty="0"/>
              <a:t>¿</a:t>
            </a:r>
            <a:r>
              <a:rPr lang="en-US" b="0" baseline="0" dirty="0" err="1"/>
              <a:t>Estás</a:t>
            </a:r>
            <a:r>
              <a:rPr lang="en-US" b="0" baseline="0" dirty="0"/>
              <a:t> </a:t>
            </a:r>
            <a:r>
              <a:rPr lang="en-US" b="0" baseline="0" dirty="0" err="1"/>
              <a:t>cenando</a:t>
            </a:r>
            <a:r>
              <a:rPr lang="en-US" b="0" baseline="0" dirty="0"/>
              <a:t> </a:t>
            </a:r>
            <a:r>
              <a:rPr lang="en-US" b="0" baseline="0" dirty="0" err="1"/>
              <a:t>ya</a:t>
            </a:r>
            <a:r>
              <a:rPr lang="en-US" b="0" baseline="0" dirty="0"/>
              <a:t>?</a:t>
            </a:r>
          </a:p>
          <a:p>
            <a:pPr marL="228600" indent="-228600">
              <a:buAutoNum type="arabicPeriod"/>
            </a:pPr>
            <a:r>
              <a:rPr lang="en-US" b="0" baseline="0" dirty="0"/>
              <a:t>¿Por </a:t>
            </a:r>
            <a:r>
              <a:rPr lang="en-US" b="0" baseline="0" dirty="0" err="1"/>
              <a:t>qué</a:t>
            </a:r>
            <a:r>
              <a:rPr lang="en-US" b="0" baseline="0" dirty="0"/>
              <a:t> </a:t>
            </a:r>
            <a:r>
              <a:rPr lang="en-US" b="0" baseline="0" dirty="0" err="1"/>
              <a:t>estás</a:t>
            </a:r>
            <a:r>
              <a:rPr lang="en-US" b="0" baseline="0" dirty="0"/>
              <a:t> </a:t>
            </a:r>
            <a:r>
              <a:rPr lang="en-US" b="0" baseline="0" dirty="0" err="1"/>
              <a:t>volviendo</a:t>
            </a:r>
            <a:r>
              <a:rPr lang="en-US" b="0" baseline="0" dirty="0"/>
              <a:t> a </a:t>
            </a:r>
            <a:r>
              <a:rPr lang="en-US" b="0" baseline="0" dirty="0" err="1"/>
              <a:t>esta</a:t>
            </a:r>
            <a:r>
              <a:rPr lang="en-US" b="0" baseline="0" dirty="0"/>
              <a:t> hora?</a:t>
            </a:r>
          </a:p>
          <a:p>
            <a:pPr marL="228600" indent="-228600">
              <a:buAutoNum type="arabicPeriod"/>
            </a:pPr>
            <a:r>
              <a:rPr lang="en-US" b="0" baseline="0" dirty="0"/>
              <a:t>¿</a:t>
            </a:r>
            <a:r>
              <a:rPr lang="en-US" b="0" baseline="0" dirty="0" err="1"/>
              <a:t>Estáis</a:t>
            </a:r>
            <a:r>
              <a:rPr lang="en-US" b="0" baseline="0" dirty="0"/>
              <a:t> </a:t>
            </a:r>
            <a:r>
              <a:rPr lang="en-US" b="0" baseline="0" dirty="0" err="1"/>
              <a:t>limpiando</a:t>
            </a:r>
            <a:r>
              <a:rPr lang="en-US" b="0" baseline="0" dirty="0"/>
              <a:t> el </a:t>
            </a:r>
            <a:r>
              <a:rPr lang="en-US" b="0" baseline="0" dirty="0" err="1"/>
              <a:t>suelo</a:t>
            </a:r>
            <a:r>
              <a:rPr lang="en-US" b="0" baseline="0" dirty="0"/>
              <a:t>?</a:t>
            </a:r>
          </a:p>
          <a:p>
            <a:pPr marL="228600" indent="-228600">
              <a:buAutoNum type="arabicPeriod"/>
            </a:pPr>
            <a:r>
              <a:rPr lang="en-US" b="0" baseline="0" dirty="0"/>
              <a:t>¿Por </a:t>
            </a:r>
            <a:r>
              <a:rPr lang="en-US" b="0" baseline="0" dirty="0" err="1"/>
              <a:t>qué</a:t>
            </a:r>
            <a:r>
              <a:rPr lang="en-US" b="0" baseline="0" dirty="0"/>
              <a:t> </a:t>
            </a:r>
            <a:r>
              <a:rPr lang="en-US" b="0" baseline="0" dirty="0" err="1"/>
              <a:t>estás</a:t>
            </a:r>
            <a:r>
              <a:rPr lang="en-US" b="0" baseline="0" dirty="0"/>
              <a:t> </a:t>
            </a:r>
            <a:r>
              <a:rPr lang="en-US" b="0" baseline="0" dirty="0" err="1"/>
              <a:t>subiendo</a:t>
            </a:r>
            <a:r>
              <a:rPr lang="en-US" b="0" baseline="0" dirty="0"/>
              <a:t> a un árbol?</a:t>
            </a:r>
          </a:p>
          <a:p>
            <a:pPr marL="228600" indent="-228600">
              <a:buAutoNum type="arabicPeriod"/>
            </a:pPr>
            <a:r>
              <a:rPr lang="en-US" b="0" baseline="0" dirty="0"/>
              <a:t>¿</a:t>
            </a:r>
            <a:r>
              <a:rPr lang="en-US" b="0" baseline="0" dirty="0" err="1"/>
              <a:t>Estáis</a:t>
            </a:r>
            <a:r>
              <a:rPr lang="en-US" b="0" baseline="0" dirty="0"/>
              <a:t> </a:t>
            </a:r>
            <a:r>
              <a:rPr lang="en-US" b="0" baseline="0" dirty="0" err="1"/>
              <a:t>discutiendo</a:t>
            </a:r>
            <a:r>
              <a:rPr lang="en-US" b="0" baseline="0" dirty="0"/>
              <a:t> </a:t>
            </a:r>
            <a:r>
              <a:rPr lang="en-US" b="0" baseline="0" dirty="0" err="1"/>
              <a:t>sobre</a:t>
            </a:r>
            <a:r>
              <a:rPr lang="en-US" b="0" baseline="0" dirty="0"/>
              <a:t> las </a:t>
            </a:r>
            <a:r>
              <a:rPr lang="en-US" b="0" baseline="0" dirty="0" err="1"/>
              <a:t>noticias</a:t>
            </a:r>
            <a:r>
              <a:rPr lang="en-US" b="0" baseline="0" dirty="0"/>
              <a:t>?</a:t>
            </a:r>
          </a:p>
          <a:p>
            <a:pPr marL="228600" indent="-228600">
              <a:buAutoNum type="arabicPeriod"/>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056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2 minutes</a:t>
            </a:r>
          </a:p>
          <a:p>
            <a:endParaRPr lang="en-US" b="1" dirty="0"/>
          </a:p>
          <a:p>
            <a:r>
              <a:rPr lang="en-US" b="1" dirty="0"/>
              <a:t>Aim:</a:t>
            </a:r>
          </a:p>
          <a:p>
            <a:r>
              <a:rPr lang="en-US" b="0" dirty="0"/>
              <a:t>to </a:t>
            </a:r>
            <a:r>
              <a:rPr lang="es-ES" b="0" dirty="0" err="1"/>
              <a:t>revisit</a:t>
            </a:r>
            <a:r>
              <a:rPr lang="es-ES" b="0" dirty="0"/>
              <a:t> </a:t>
            </a:r>
            <a:r>
              <a:rPr lang="es-ES" b="0" dirty="0" err="1"/>
              <a:t>the</a:t>
            </a:r>
            <a:r>
              <a:rPr lang="es-ES" b="0" dirty="0"/>
              <a:t> </a:t>
            </a:r>
            <a:r>
              <a:rPr lang="es-ES" b="0" dirty="0" err="1"/>
              <a:t>reflexive</a:t>
            </a:r>
            <a:r>
              <a:rPr lang="es-ES" b="0" dirty="0"/>
              <a:t> </a:t>
            </a:r>
            <a:r>
              <a:rPr lang="es-ES" b="0" dirty="0" err="1"/>
              <a:t>pronoun</a:t>
            </a:r>
            <a:r>
              <a:rPr lang="es-ES" b="0" dirty="0"/>
              <a:t> ‘se’.</a:t>
            </a:r>
            <a:endParaRPr lang="es-ES" b="0" baseline="0" dirty="0"/>
          </a:p>
          <a:p>
            <a:r>
              <a:rPr lang="es-ES" b="0" baseline="0" dirty="0" err="1"/>
              <a:t>to</a:t>
            </a:r>
            <a:r>
              <a:rPr lang="es-ES" b="0" baseline="0" dirty="0"/>
              <a:t> </a:t>
            </a:r>
            <a:r>
              <a:rPr lang="es-ES" b="0" baseline="0" dirty="0" err="1"/>
              <a:t>recap</a:t>
            </a:r>
            <a:r>
              <a:rPr lang="es-ES" b="0" baseline="0" dirty="0"/>
              <a:t> </a:t>
            </a:r>
            <a:r>
              <a:rPr lang="es-ES" b="0" baseline="0" dirty="0" err="1"/>
              <a:t>the</a:t>
            </a:r>
            <a:r>
              <a:rPr lang="es-ES" b="0" baseline="0" dirty="0"/>
              <a:t> </a:t>
            </a:r>
            <a:r>
              <a:rPr lang="es-ES" b="0" baseline="0" dirty="0" err="1"/>
              <a:t>function</a:t>
            </a:r>
            <a:r>
              <a:rPr lang="es-ES" b="0" baseline="0" dirty="0"/>
              <a:t> </a:t>
            </a:r>
            <a:r>
              <a:rPr lang="es-ES" b="0" baseline="0" dirty="0" err="1"/>
              <a:t>of</a:t>
            </a:r>
            <a:r>
              <a:rPr lang="es-ES" b="0" baseline="0" dirty="0"/>
              <a:t> </a:t>
            </a:r>
            <a:r>
              <a:rPr lang="es-ES" b="0" baseline="0" dirty="0" err="1"/>
              <a:t>reflexive</a:t>
            </a:r>
            <a:r>
              <a:rPr lang="es-ES" b="0" baseline="0" dirty="0"/>
              <a:t> </a:t>
            </a:r>
            <a:r>
              <a:rPr lang="es-ES" b="0" baseline="0" dirty="0" err="1"/>
              <a:t>pronouns</a:t>
            </a:r>
            <a:r>
              <a:rPr lang="es-ES" b="0" baseline="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Teacher goes</a:t>
            </a:r>
            <a:r>
              <a:rPr lang="en-US" b="0" baseline="0" dirty="0"/>
              <a:t> through the grammar explanation with students, revealing each new sentence on a mouse click.</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70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678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5727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08624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6403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796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09840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486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04016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47980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4646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313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2301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audio" Target="../media/audio27.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audio" Target="../media/audio26.wav"/><Relationship Id="rId5" Type="http://schemas.openxmlformats.org/officeDocument/2006/relationships/image" Target="../media/image18.jpeg"/><Relationship Id="rId10" Type="http://schemas.openxmlformats.org/officeDocument/2006/relationships/audio" Target="../media/audio25.wav"/><Relationship Id="rId4" Type="http://schemas.openxmlformats.org/officeDocument/2006/relationships/image" Target="../media/image17.tiff"/><Relationship Id="rId9" Type="http://schemas.openxmlformats.org/officeDocument/2006/relationships/audio" Target="../media/audio24.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20.jpg"/><Relationship Id="rId7" Type="http://schemas.openxmlformats.org/officeDocument/2006/relationships/audio" Target="../media/audio29.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audio" Target="../media/audio31.wav"/></Relationships>
</file>

<file path=ppt/slides/_rels/slide13.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20.jpg"/><Relationship Id="rId7" Type="http://schemas.openxmlformats.org/officeDocument/2006/relationships/audio" Target="../media/audio32.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audio" Target="../media/audio34.wav"/></Relationships>
</file>

<file path=ppt/slides/_rels/slide14.xml.rels><?xml version="1.0" encoding="UTF-8" standalone="yes"?>
<Relationships xmlns="http://schemas.openxmlformats.org/package/2006/relationships"><Relationship Id="rId8" Type="http://schemas.openxmlformats.org/officeDocument/2006/relationships/hyperlink" Target="https://quizlet.com/gb/601621417/year-9-spanish-term-12-week-5-mashup-b-flash-cards/?new" TargetMode="External"/><Relationship Id="rId13"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hyperlink" Target="https://quizlet.com/gb/601624218/year-9-spanish-term-12-week-5-mashup-c-flash-cards/?new" TargetMode="External"/><Relationship Id="rId12"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quizlet.com/gb/601609886/year-9-spanish-term-12-week-5-mashup-a-flash-cards/?new" TargetMode="External"/><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hyperlink" Target="https://quizlet.com/gb/601626808/year-9-term-12-week-5-mashup-d-flash-cards/?new"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audio" Target="../media/audio35.wav"/></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audio" Target="../media/audio39.wav"/><Relationship Id="rId12"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38.wav"/><Relationship Id="rId11" Type="http://schemas.openxmlformats.org/officeDocument/2006/relationships/image" Target="../media/image41.png"/><Relationship Id="rId5" Type="http://schemas.openxmlformats.org/officeDocument/2006/relationships/audio" Target="../media/audio37.wav"/><Relationship Id="rId10" Type="http://schemas.openxmlformats.org/officeDocument/2006/relationships/image" Target="../media/image40.png"/><Relationship Id="rId4" Type="http://schemas.openxmlformats.org/officeDocument/2006/relationships/audio" Target="../media/audio36.wav"/><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45.png"/><Relationship Id="rId18" Type="http://schemas.openxmlformats.org/officeDocument/2006/relationships/audio" Target="../media/audio46.wav"/><Relationship Id="rId3" Type="http://schemas.openxmlformats.org/officeDocument/2006/relationships/slideLayout" Target="../slideLayouts/slideLayout2.xml"/><Relationship Id="rId21" Type="http://schemas.openxmlformats.org/officeDocument/2006/relationships/image" Target="../media/image51.png"/><Relationship Id="rId7" Type="http://schemas.openxmlformats.org/officeDocument/2006/relationships/audio" Target="../media/audio42.wav"/><Relationship Id="rId12" Type="http://schemas.openxmlformats.org/officeDocument/2006/relationships/image" Target="../media/image44.jpeg"/><Relationship Id="rId17" Type="http://schemas.openxmlformats.org/officeDocument/2006/relationships/image" Target="../media/image48.png"/><Relationship Id="rId2" Type="http://schemas.openxmlformats.org/officeDocument/2006/relationships/audio" Target="../media/media1.wav"/><Relationship Id="rId16" Type="http://schemas.openxmlformats.org/officeDocument/2006/relationships/image" Target="../media/image47.png"/><Relationship Id="rId20" Type="http://schemas.openxmlformats.org/officeDocument/2006/relationships/image" Target="../media/image50.png"/><Relationship Id="rId1" Type="http://schemas.microsoft.com/office/2007/relationships/media" Target="../media/media1.wav"/><Relationship Id="rId6" Type="http://schemas.openxmlformats.org/officeDocument/2006/relationships/audio" Target="../media/audio41.wav"/><Relationship Id="rId11" Type="http://schemas.openxmlformats.org/officeDocument/2006/relationships/image" Target="../media/image43.jpeg"/><Relationship Id="rId5" Type="http://schemas.openxmlformats.org/officeDocument/2006/relationships/audio" Target="../media/audio40.wav"/><Relationship Id="rId15" Type="http://schemas.openxmlformats.org/officeDocument/2006/relationships/image" Target="../media/image46.gif"/><Relationship Id="rId23" Type="http://schemas.openxmlformats.org/officeDocument/2006/relationships/image" Target="../media/image52.tiff"/><Relationship Id="rId10" Type="http://schemas.openxmlformats.org/officeDocument/2006/relationships/audio" Target="../media/audio45.wav"/><Relationship Id="rId19" Type="http://schemas.openxmlformats.org/officeDocument/2006/relationships/image" Target="../media/image49.png"/><Relationship Id="rId4" Type="http://schemas.openxmlformats.org/officeDocument/2006/relationships/notesSlide" Target="../notesSlides/notesSlide30.xml"/><Relationship Id="rId9" Type="http://schemas.openxmlformats.org/officeDocument/2006/relationships/audio" Target="../media/audio44.wav"/><Relationship Id="rId14" Type="http://schemas.microsoft.com/office/2007/relationships/hdphoto" Target="../media/hdphoto5.wdp"/><Relationship Id="rId22"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hyperlink" Target="https://quizlet.com/gb/601621417/year-9-spanish-term-12-week-5-mashup-b-flash-cards/?new" TargetMode="External"/><Relationship Id="rId13"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hyperlink" Target="https://quizlet.com/gb/601624218/year-9-spanish-term-12-week-5-mashup-c-flash-cards/?new" TargetMode="External"/><Relationship Id="rId12"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quizlet.com/gb/601609886/year-9-spanish-term-12-week-5-mashup-a-flash-cards/?new" TargetMode="External"/><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hyperlink" Target="https://quizlet.com/gb/601626808/year-9-term-12-week-5-mashup-d-flash-cards/?new"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5.png"/><Relationship Id="rId5" Type="http://schemas.openxmlformats.org/officeDocument/2006/relationships/audio" Target="../media/audio2.wav"/><Relationship Id="rId10" Type="http://schemas.openxmlformats.org/officeDocument/2006/relationships/image" Target="../media/image4.png"/><Relationship Id="rId4" Type="http://schemas.openxmlformats.org/officeDocument/2006/relationships/audio" Target="../media/audio1.wav"/><Relationship Id="rId9"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audio" Target="../media/audio7.wav"/><Relationship Id="rId10" Type="http://schemas.openxmlformats.org/officeDocument/2006/relationships/audio" Target="../media/audio12.wav"/><Relationship Id="rId4" Type="http://schemas.openxmlformats.org/officeDocument/2006/relationships/image" Target="../media/image7.png"/><Relationship Id="rId9" Type="http://schemas.openxmlformats.org/officeDocument/2006/relationships/audio" Target="../media/audio11.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audio" Target="../media/audio16.wav"/><Relationship Id="rId4" Type="http://schemas.openxmlformats.org/officeDocument/2006/relationships/audio" Target="../media/audio15.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21.wav"/><Relationship Id="rId3" Type="http://schemas.openxmlformats.org/officeDocument/2006/relationships/audio" Target="../media/audio17.wav"/><Relationship Id="rId7" Type="http://schemas.openxmlformats.org/officeDocument/2006/relationships/image" Target="../media/image11.png"/><Relationship Id="rId12" Type="http://schemas.openxmlformats.org/officeDocument/2006/relationships/audio" Target="../media/audio20.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tiff"/><Relationship Id="rId5" Type="http://schemas.openxmlformats.org/officeDocument/2006/relationships/image" Target="../media/image9.png"/><Relationship Id="rId10" Type="http://schemas.openxmlformats.org/officeDocument/2006/relationships/audio" Target="../media/audio19.wav"/><Relationship Id="rId4" Type="http://schemas.openxmlformats.org/officeDocument/2006/relationships/audio" Target="../media/audio18.wav"/><Relationship Id="rId9" Type="http://schemas.openxmlformats.org/officeDocument/2006/relationships/image" Target="../media/image13.png"/><Relationship Id="rId14" Type="http://schemas.openxmlformats.org/officeDocument/2006/relationships/audio" Target="../media/audio22.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218313" cy="879475"/>
          </a:xfrm>
        </p:spPr>
        <p:txBody>
          <a:bodyPr>
            <a:normAutofit fontScale="90000"/>
          </a:bodyPr>
          <a:lstStyle/>
          <a:p>
            <a:pPr algn="l"/>
            <a:r>
              <a:rPr lang="en-GB" sz="4000" b="1" dirty="0">
                <a:solidFill>
                  <a:prstClr val="white"/>
                </a:solidFill>
              </a:rPr>
              <a:t>Describing people and talking about what they do</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04781"/>
            <a:ext cx="7291126" cy="567626"/>
          </a:xfrm>
        </p:spPr>
        <p:txBody>
          <a:bodyPr>
            <a:normAutofit/>
          </a:bodyPr>
          <a:lstStyle/>
          <a:p>
            <a:pPr algn="l"/>
            <a:r>
              <a:rPr lang="en-GB" sz="3000" dirty="0">
                <a:solidFill>
                  <a:prstClr val="white"/>
                </a:solidFill>
              </a:rPr>
              <a:t>Revision and test practice</a:t>
            </a: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0329" y="3632652"/>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Strong vowels together</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a:t>
            </a:r>
            <a:r>
              <a:rPr lang="en-GB" sz="2200" dirty="0">
                <a:solidFill>
                  <a:prstClr val="white"/>
                </a:solidFill>
                <a:latin typeface="Century Gothic" panose="020B0502020202020204" pitchFamily="34" charset="0"/>
              </a:rPr>
              <a:t>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21</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679798"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Pete Watson / Louise Caruso / </a:t>
            </a:r>
            <a:r>
              <a:rPr lang="en-GB" sz="1400">
                <a:solidFill>
                  <a:prstClr val="white"/>
                </a:solidFill>
                <a:latin typeface="Century Gothic" panose="020B0502020202020204" pitchFamily="34" charset="0"/>
              </a:rPr>
              <a:t>Amanda Izquierdo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08/07/21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uadroTexto 53">
            <a:extLst>
              <a:ext uri="{FF2B5EF4-FFF2-40B4-BE49-F238E27FC236}">
                <a16:creationId xmlns:a16="http://schemas.microsoft.com/office/drawing/2014/main" id="{5DF8F167-48C2-8745-971E-CF34105E85C6}"/>
              </a:ext>
            </a:extLst>
          </p:cNvPr>
          <p:cNvSpPr txBox="1"/>
          <p:nvPr/>
        </p:nvSpPr>
        <p:spPr>
          <a:xfrm>
            <a:off x="7910937" y="3245875"/>
            <a:ext cx="40804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_________ a t-</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shirt</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on</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dog</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50012" y="236920"/>
            <a:ext cx="9758866" cy="667167"/>
          </a:xfrm>
        </p:spPr>
        <p:txBody>
          <a:bodyPr>
            <a:noAutofit/>
          </a:bodyPr>
          <a:lstStyle/>
          <a:p>
            <a:r>
              <a:rPr lang="es-ES" sz="2000" b="1" dirty="0"/>
              <a:t>Lee unas frases sobre las actividades de Lucía durante el fin de semana. ¿Cuál es la opción correcta? Escucha y comprueba. </a:t>
            </a:r>
            <a:endParaRPr lang="x-none" sz="2000" dirty="0"/>
          </a:p>
        </p:txBody>
      </p:sp>
      <p:sp>
        <p:nvSpPr>
          <p:cNvPr id="4" name="Rounded Rectangle 11">
            <a:extLst>
              <a:ext uri="{FF2B5EF4-FFF2-40B4-BE49-F238E27FC236}">
                <a16:creationId xmlns:a16="http://schemas.microsoft.com/office/drawing/2014/main" id="{C77DE3E9-7345-3040-8775-058A077DDAA8}"/>
              </a:ext>
            </a:extLst>
          </p:cNvPr>
          <p:cNvSpPr/>
          <p:nvPr/>
        </p:nvSpPr>
        <p:spPr>
          <a:xfrm>
            <a:off x="9758974" y="139203"/>
            <a:ext cx="2195835" cy="35738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a 2">
            <a:extLst>
              <a:ext uri="{FF2B5EF4-FFF2-40B4-BE49-F238E27FC236}">
                <a16:creationId xmlns:a16="http://schemas.microsoft.com/office/drawing/2014/main" id="{BD1A667E-CD46-E841-8E13-2086060B831E}"/>
              </a:ext>
            </a:extLst>
          </p:cNvPr>
          <p:cNvGraphicFramePr>
            <a:graphicFrameLocks noGrp="1"/>
          </p:cNvGraphicFramePr>
          <p:nvPr>
            <p:extLst>
              <p:ext uri="{D42A27DB-BD31-4B8C-83A1-F6EECF244321}">
                <p14:modId xmlns:p14="http://schemas.microsoft.com/office/powerpoint/2010/main" val="89653908"/>
              </p:ext>
            </p:extLst>
          </p:nvPr>
        </p:nvGraphicFramePr>
        <p:xfrm>
          <a:off x="7470341" y="928605"/>
          <a:ext cx="4484468" cy="5307303"/>
        </p:xfrm>
        <a:graphic>
          <a:graphicData uri="http://schemas.openxmlformats.org/drawingml/2006/table">
            <a:tbl>
              <a:tblPr firstRow="1" bandRow="1">
                <a:tableStyleId>{5DA37D80-6434-44D0-A028-1B22A696006F}</a:tableStyleId>
              </a:tblPr>
              <a:tblGrid>
                <a:gridCol w="409310">
                  <a:extLst>
                    <a:ext uri="{9D8B030D-6E8A-4147-A177-3AD203B41FA5}">
                      <a16:colId xmlns:a16="http://schemas.microsoft.com/office/drawing/2014/main" val="989228181"/>
                    </a:ext>
                  </a:extLst>
                </a:gridCol>
                <a:gridCol w="4075158">
                  <a:extLst>
                    <a:ext uri="{9D8B030D-6E8A-4147-A177-3AD203B41FA5}">
                      <a16:colId xmlns:a16="http://schemas.microsoft.com/office/drawing/2014/main" val="1380892025"/>
                    </a:ext>
                  </a:extLst>
                </a:gridCol>
              </a:tblGrid>
              <a:tr h="440975">
                <a:tc>
                  <a:txBody>
                    <a:bodyPr/>
                    <a:lstStyle/>
                    <a:p>
                      <a:pPr algn="ctr"/>
                      <a:endParaRPr lang="x-none" sz="2000" dirty="0">
                        <a:solidFill>
                          <a:srgbClr val="203864"/>
                        </a:solidFill>
                      </a:endParaRPr>
                    </a:p>
                  </a:txBody>
                  <a:tcPr>
                    <a:noFill/>
                  </a:tcPr>
                </a:tc>
                <a:tc>
                  <a:txBody>
                    <a:bodyPr/>
                    <a:lstStyle/>
                    <a:p>
                      <a:pPr algn="ctr"/>
                      <a:r>
                        <a:rPr lang="es-ES" sz="2000" dirty="0">
                          <a:solidFill>
                            <a:srgbClr val="203864"/>
                          </a:solidFill>
                        </a:rPr>
                        <a:t>Las frases</a:t>
                      </a:r>
                      <a:r>
                        <a:rPr lang="x-none" sz="2000">
                          <a:solidFill>
                            <a:srgbClr val="203864"/>
                          </a:solidFill>
                        </a:rPr>
                        <a:t> </a:t>
                      </a:r>
                      <a:r>
                        <a:rPr lang="x-none" sz="2000" dirty="0">
                          <a:solidFill>
                            <a:srgbClr val="203864"/>
                          </a:solidFill>
                        </a:rPr>
                        <a:t>en inglés</a:t>
                      </a:r>
                    </a:p>
                  </a:txBody>
                  <a:tcPr anchor="ctr">
                    <a:noFill/>
                  </a:tcPr>
                </a:tc>
                <a:extLst>
                  <a:ext uri="{0D108BD9-81ED-4DB2-BD59-A6C34878D82A}">
                    <a16:rowId xmlns:a16="http://schemas.microsoft.com/office/drawing/2014/main" val="3329030544"/>
                  </a:ext>
                </a:extLst>
              </a:tr>
              <a:tr h="8035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1</a:t>
                      </a:r>
                    </a:p>
                  </a:txBody>
                  <a:tcPr anchor="ctr">
                    <a:noFill/>
                  </a:tcPr>
                </a:tc>
                <a:tc>
                  <a:txBody>
                    <a:bodyPr/>
                    <a:lstStyle/>
                    <a:p>
                      <a:pPr algn="ctr"/>
                      <a:endParaRPr lang="x-none" sz="2000" dirty="0">
                        <a:solidFill>
                          <a:srgbClr val="203864"/>
                        </a:solidFill>
                      </a:endParaRPr>
                    </a:p>
                  </a:txBody>
                  <a:tcPr anchor="ctr">
                    <a:noFill/>
                  </a:tcPr>
                </a:tc>
                <a:extLst>
                  <a:ext uri="{0D108BD9-81ED-4DB2-BD59-A6C34878D82A}">
                    <a16:rowId xmlns:a16="http://schemas.microsoft.com/office/drawing/2014/main" val="1291749181"/>
                  </a:ext>
                </a:extLst>
              </a:tr>
              <a:tr h="895392">
                <a:tc>
                  <a:txBody>
                    <a:bodyPr/>
                    <a:lstStyle/>
                    <a:p>
                      <a:pPr algn="ctr"/>
                      <a:r>
                        <a:rPr lang="x-none" sz="2000" b="1" dirty="0">
                          <a:solidFill>
                            <a:srgbClr val="203864"/>
                          </a:solidFill>
                        </a:rPr>
                        <a:t>2</a:t>
                      </a:r>
                    </a:p>
                  </a:txBody>
                  <a:tcPr anchor="ctr">
                    <a:noFill/>
                  </a:tcPr>
                </a:tc>
                <a:tc>
                  <a:txBody>
                    <a:bodyPr/>
                    <a:lstStyle/>
                    <a:p>
                      <a:pPr algn="ctr"/>
                      <a:endParaRPr lang="x-none" sz="2000" dirty="0">
                        <a:solidFill>
                          <a:srgbClr val="203864"/>
                        </a:solidFill>
                      </a:endParaRPr>
                    </a:p>
                  </a:txBody>
                  <a:tcPr anchor="ctr">
                    <a:noFill/>
                  </a:tcPr>
                </a:tc>
                <a:extLst>
                  <a:ext uri="{0D108BD9-81ED-4DB2-BD59-A6C34878D82A}">
                    <a16:rowId xmlns:a16="http://schemas.microsoft.com/office/drawing/2014/main" val="1031186801"/>
                  </a:ext>
                </a:extLst>
              </a:tr>
              <a:tr h="7377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3</a:t>
                      </a:r>
                    </a:p>
                  </a:txBody>
                  <a:tcPr anchor="ctr">
                    <a:noFill/>
                  </a:tcPr>
                </a:tc>
                <a:tc>
                  <a:txBody>
                    <a:bodyPr/>
                    <a:lstStyle/>
                    <a:p>
                      <a:pPr algn="ctr"/>
                      <a:endParaRPr lang="x-none" sz="2000">
                        <a:solidFill>
                          <a:srgbClr val="203864"/>
                        </a:solidFill>
                      </a:endParaRPr>
                    </a:p>
                  </a:txBody>
                  <a:tcPr anchor="ctr">
                    <a:noFill/>
                  </a:tcPr>
                </a:tc>
                <a:extLst>
                  <a:ext uri="{0D108BD9-81ED-4DB2-BD59-A6C34878D82A}">
                    <a16:rowId xmlns:a16="http://schemas.microsoft.com/office/drawing/2014/main" val="355860901"/>
                  </a:ext>
                </a:extLst>
              </a:tr>
              <a:tr h="8035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4</a:t>
                      </a:r>
                    </a:p>
                  </a:txBody>
                  <a:tcPr anchor="ctr">
                    <a:noFill/>
                  </a:tcPr>
                </a:tc>
                <a:tc>
                  <a:txBody>
                    <a:bodyPr/>
                    <a:lstStyle/>
                    <a:p>
                      <a:pPr algn="ctr"/>
                      <a:endParaRPr lang="x-none" sz="2000" dirty="0">
                        <a:solidFill>
                          <a:srgbClr val="203864"/>
                        </a:solidFill>
                      </a:endParaRPr>
                    </a:p>
                  </a:txBody>
                  <a:tcPr anchor="ctr">
                    <a:noFill/>
                  </a:tcPr>
                </a:tc>
                <a:extLst>
                  <a:ext uri="{0D108BD9-81ED-4DB2-BD59-A6C34878D82A}">
                    <a16:rowId xmlns:a16="http://schemas.microsoft.com/office/drawing/2014/main" val="3145942733"/>
                  </a:ext>
                </a:extLst>
              </a:tr>
              <a:tr h="8035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5</a:t>
                      </a:r>
                    </a:p>
                  </a:txBody>
                  <a:tcPr anchor="ctr">
                    <a:noFill/>
                  </a:tcPr>
                </a:tc>
                <a:tc>
                  <a:txBody>
                    <a:bodyPr/>
                    <a:lstStyle/>
                    <a:p>
                      <a:pPr algn="ctr"/>
                      <a:endParaRPr lang="x-none" sz="2000" dirty="0">
                        <a:solidFill>
                          <a:srgbClr val="203864"/>
                        </a:solidFill>
                      </a:endParaRPr>
                    </a:p>
                  </a:txBody>
                  <a:tcPr anchor="ctr">
                    <a:noFill/>
                  </a:tcPr>
                </a:tc>
                <a:extLst>
                  <a:ext uri="{0D108BD9-81ED-4DB2-BD59-A6C34878D82A}">
                    <a16:rowId xmlns:a16="http://schemas.microsoft.com/office/drawing/2014/main" val="4291527649"/>
                  </a:ext>
                </a:extLst>
              </a:tr>
              <a:tr h="8225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6</a:t>
                      </a:r>
                    </a:p>
                  </a:txBody>
                  <a:tcPr anchor="ctr">
                    <a:noFill/>
                  </a:tcPr>
                </a:tc>
                <a:tc>
                  <a:txBody>
                    <a:bodyPr/>
                    <a:lstStyle/>
                    <a:p>
                      <a:pPr algn="ctr"/>
                      <a:endParaRPr lang="x-none" sz="2000" dirty="0">
                        <a:solidFill>
                          <a:srgbClr val="203864"/>
                        </a:solidFill>
                      </a:endParaRPr>
                    </a:p>
                  </a:txBody>
                  <a:tcPr anchor="ctr">
                    <a:noFill/>
                  </a:tcPr>
                </a:tc>
                <a:extLst>
                  <a:ext uri="{0D108BD9-81ED-4DB2-BD59-A6C34878D82A}">
                    <a16:rowId xmlns:a16="http://schemas.microsoft.com/office/drawing/2014/main" val="285853154"/>
                  </a:ext>
                </a:extLst>
              </a:tr>
            </a:tbl>
          </a:graphicData>
        </a:graphic>
      </p:graphicFrame>
      <p:sp>
        <p:nvSpPr>
          <p:cNvPr id="24" name="CuadroTexto 23">
            <a:extLst>
              <a:ext uri="{FF2B5EF4-FFF2-40B4-BE49-F238E27FC236}">
                <a16:creationId xmlns:a16="http://schemas.microsoft.com/office/drawing/2014/main" id="{268532A2-4C0C-FF45-B849-F370774636FF}"/>
              </a:ext>
            </a:extLst>
          </p:cNvPr>
          <p:cNvSpPr txBox="1"/>
          <p:nvPr/>
        </p:nvSpPr>
        <p:spPr>
          <a:xfrm>
            <a:off x="7861522" y="5528022"/>
            <a:ext cx="40804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__________ at a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famous</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journalist</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on</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TV.</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graphicFrame>
        <p:nvGraphicFramePr>
          <p:cNvPr id="40" name="Tabla 39">
            <a:extLst>
              <a:ext uri="{FF2B5EF4-FFF2-40B4-BE49-F238E27FC236}">
                <a16:creationId xmlns:a16="http://schemas.microsoft.com/office/drawing/2014/main" id="{3BD8FED8-85AD-3D48-97E5-DF7142450CDF}"/>
              </a:ext>
            </a:extLst>
          </p:cNvPr>
          <p:cNvGraphicFramePr>
            <a:graphicFrameLocks noGrp="1"/>
          </p:cNvGraphicFramePr>
          <p:nvPr>
            <p:extLst>
              <p:ext uri="{D42A27DB-BD31-4B8C-83A1-F6EECF244321}">
                <p14:modId xmlns:p14="http://schemas.microsoft.com/office/powerpoint/2010/main" val="2847526465"/>
              </p:ext>
            </p:extLst>
          </p:nvPr>
        </p:nvGraphicFramePr>
        <p:xfrm>
          <a:off x="250012" y="1001802"/>
          <a:ext cx="7041818" cy="5234107"/>
        </p:xfrm>
        <a:graphic>
          <a:graphicData uri="http://schemas.openxmlformats.org/drawingml/2006/table">
            <a:tbl>
              <a:tblPr firstRow="1" bandRow="1">
                <a:tableStyleId>{5DA37D80-6434-44D0-A028-1B22A696006F}</a:tableStyleId>
              </a:tblPr>
              <a:tblGrid>
                <a:gridCol w="424545">
                  <a:extLst>
                    <a:ext uri="{9D8B030D-6E8A-4147-A177-3AD203B41FA5}">
                      <a16:colId xmlns:a16="http://schemas.microsoft.com/office/drawing/2014/main" val="764618492"/>
                    </a:ext>
                  </a:extLst>
                </a:gridCol>
                <a:gridCol w="1873771">
                  <a:extLst>
                    <a:ext uri="{9D8B030D-6E8A-4147-A177-3AD203B41FA5}">
                      <a16:colId xmlns:a16="http://schemas.microsoft.com/office/drawing/2014/main" val="989228181"/>
                    </a:ext>
                  </a:extLst>
                </a:gridCol>
                <a:gridCol w="4743502">
                  <a:extLst>
                    <a:ext uri="{9D8B030D-6E8A-4147-A177-3AD203B41FA5}">
                      <a16:colId xmlns:a16="http://schemas.microsoft.com/office/drawing/2014/main" val="1380892025"/>
                    </a:ext>
                  </a:extLst>
                </a:gridCol>
              </a:tblGrid>
              <a:tr h="84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1</a:t>
                      </a:r>
                    </a:p>
                  </a:txBody>
                  <a:tcPr anchor="ctr">
                    <a:lnB w="12700" cap="flat" cmpd="sng" algn="ctr">
                      <a:solidFill>
                        <a:schemeClr val="accent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Despierta...</a:t>
                      </a:r>
                      <a:endParaRPr lang="x-none" sz="2000" b="0" dirty="0">
                        <a:solidFill>
                          <a:srgbClr val="203864"/>
                        </a:solidFill>
                      </a:endParaRPr>
                    </a:p>
                  </a:txBody>
                  <a:tcPr anchor="ctr">
                    <a:lnB w="12700" cap="flat" cmpd="sng" algn="ctr">
                      <a:solidFill>
                        <a:schemeClr val="accent2"/>
                      </a:solidFill>
                      <a:prstDash val="solid"/>
                      <a:round/>
                      <a:headEnd type="none" w="med" len="med"/>
                      <a:tailEnd type="none" w="med" len="med"/>
                    </a:lnB>
                    <a:noFill/>
                  </a:tcPr>
                </a:tc>
                <a:tc>
                  <a:txBody>
                    <a:bodyPr/>
                    <a:lstStyle/>
                    <a:p>
                      <a:pPr marL="457200" indent="-457200" algn="l">
                        <a:buAutoNum type="alphaLcParenR"/>
                      </a:pPr>
                      <a:r>
                        <a:rPr lang="es-ES" sz="2000" b="0" dirty="0">
                          <a:solidFill>
                            <a:srgbClr val="203864"/>
                          </a:solidFill>
                        </a:rPr>
                        <a:t>a su mamá temprano.</a:t>
                      </a:r>
                    </a:p>
                    <a:p>
                      <a:pPr marL="457200" indent="-457200" algn="l">
                        <a:buAutoNum type="alphaLcParenR"/>
                      </a:pPr>
                      <a:r>
                        <a:rPr lang="es-ES" sz="2000" b="0" dirty="0">
                          <a:solidFill>
                            <a:srgbClr val="203864"/>
                          </a:solidFill>
                        </a:rPr>
                        <a:t>temprano para estudiar.</a:t>
                      </a:r>
                      <a:endParaRPr lang="x-none" sz="2000" b="0" dirty="0">
                        <a:solidFill>
                          <a:srgbClr val="203864"/>
                        </a:solidFill>
                      </a:endParaRPr>
                    </a:p>
                  </a:txBody>
                  <a:tcPr anchor="ctr">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291749181"/>
                  </a:ext>
                </a:extLst>
              </a:tr>
              <a:tr h="84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2</a:t>
                      </a:r>
                    </a:p>
                  </a:txBody>
                  <a:tcPr anchor="ctr">
                    <a:lnT w="12700" cap="flat" cmpd="sng" algn="ctr">
                      <a:solidFill>
                        <a:schemeClr val="accent2"/>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Se levanta...</a:t>
                      </a:r>
                      <a:endParaRPr lang="x-none" sz="2000" b="0">
                        <a:solidFill>
                          <a:srgbClr val="203864"/>
                        </a:solidFill>
                      </a:endParaRPr>
                    </a:p>
                  </a:txBody>
                  <a:tcPr anchor="ctr">
                    <a:lnT w="12700" cap="flat" cmpd="sng" algn="ctr">
                      <a:solidFill>
                        <a:schemeClr val="accent2"/>
                      </a:solidFill>
                      <a:prstDash val="solid"/>
                      <a:round/>
                      <a:headEnd type="none" w="med" len="med"/>
                      <a:tailEnd type="none" w="med" len="med"/>
                    </a:lnT>
                    <a:noFill/>
                  </a:tcPr>
                </a:tc>
                <a:tc>
                  <a:txBody>
                    <a:bodyPr/>
                    <a:lstStyle/>
                    <a:p>
                      <a:pPr marL="457200" indent="-457200" algn="l">
                        <a:buAutoNum type="alphaLcParenR"/>
                      </a:pPr>
                      <a:r>
                        <a:rPr lang="es-ES" sz="2000" b="0" dirty="0">
                          <a:solidFill>
                            <a:srgbClr val="203864"/>
                          </a:solidFill>
                        </a:rPr>
                        <a:t>para bajar al jardín.</a:t>
                      </a:r>
                    </a:p>
                    <a:p>
                      <a:pPr marL="457200" indent="-457200" algn="l">
                        <a:buAutoNum type="alphaLcParenR"/>
                      </a:pPr>
                      <a:r>
                        <a:rPr lang="es-ES" sz="2000" b="0" dirty="0">
                          <a:solidFill>
                            <a:srgbClr val="203864"/>
                          </a:solidFill>
                        </a:rPr>
                        <a:t>a su hermano.</a:t>
                      </a:r>
                      <a:endParaRPr lang="x-none" sz="2000" b="0">
                        <a:solidFill>
                          <a:srgbClr val="203864"/>
                        </a:solidFill>
                      </a:endParaRPr>
                    </a:p>
                  </a:txBody>
                  <a:tcPr anchor="ctr">
                    <a:lnT w="1270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1031186801"/>
                  </a:ext>
                </a:extLst>
              </a:tr>
              <a:tr h="84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3</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Pone...</a:t>
                      </a:r>
                      <a:endParaRPr lang="x-none" sz="2000">
                        <a:solidFill>
                          <a:srgbClr val="203864"/>
                        </a:solidFill>
                      </a:endParaRPr>
                    </a:p>
                  </a:txBody>
                  <a:tcPr anchor="ctr">
                    <a:no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s-ES" sz="2000" dirty="0">
                          <a:solidFill>
                            <a:srgbClr val="203864"/>
                          </a:solidFill>
                        </a:rPr>
                        <a:t>una camisa blanca.</a:t>
                      </a:r>
                    </a:p>
                    <a:p>
                      <a:pPr marL="457200" indent="-457200" algn="l">
                        <a:buAutoNum type="alphaLcParenR"/>
                      </a:pPr>
                      <a:r>
                        <a:rPr lang="es-ES" sz="2000" dirty="0">
                          <a:solidFill>
                            <a:srgbClr val="203864"/>
                          </a:solidFill>
                        </a:rPr>
                        <a:t>una camisa al perro.</a:t>
                      </a:r>
                    </a:p>
                  </a:txBody>
                  <a:tcPr anchor="ctr">
                    <a:noFill/>
                  </a:tcPr>
                </a:tc>
                <a:extLst>
                  <a:ext uri="{0D108BD9-81ED-4DB2-BD59-A6C34878D82A}">
                    <a16:rowId xmlns:a16="http://schemas.microsoft.com/office/drawing/2014/main" val="355860901"/>
                  </a:ext>
                </a:extLst>
              </a:tr>
              <a:tr h="84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4</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Se presenta...</a:t>
                      </a:r>
                      <a:endParaRPr lang="x-none" sz="2000">
                        <a:solidFill>
                          <a:srgbClr val="203864"/>
                        </a:solidFill>
                      </a:endParaRPr>
                    </a:p>
                  </a:txBody>
                  <a:tcPr anchor="ctr">
                    <a:noFill/>
                  </a:tcPr>
                </a:tc>
                <a:tc>
                  <a:txBody>
                    <a:bodyPr/>
                    <a:lstStyle/>
                    <a:p>
                      <a:pPr marL="457200" indent="-457200" algn="l">
                        <a:buAutoNum type="alphaLcParenR"/>
                      </a:pPr>
                      <a:r>
                        <a:rPr lang="es-ES" sz="2000" dirty="0">
                          <a:solidFill>
                            <a:srgbClr val="203864"/>
                          </a:solidFill>
                        </a:rPr>
                        <a:t>un amigo a su tía.</a:t>
                      </a:r>
                    </a:p>
                    <a:p>
                      <a:pPr marL="457200" indent="-457200" algn="l">
                        <a:buAutoNum type="alphaLcParenR"/>
                      </a:pPr>
                      <a:r>
                        <a:rPr lang="es-ES" sz="2000" dirty="0">
                          <a:solidFill>
                            <a:srgbClr val="203864"/>
                          </a:solidFill>
                        </a:rPr>
                        <a:t>en el equipo nuevo de fútbol.</a:t>
                      </a:r>
                      <a:endParaRPr lang="x-none" sz="2000">
                        <a:solidFill>
                          <a:srgbClr val="203864"/>
                        </a:solidFill>
                      </a:endParaRPr>
                    </a:p>
                  </a:txBody>
                  <a:tcPr anchor="ctr">
                    <a:noFill/>
                  </a:tcPr>
                </a:tc>
                <a:extLst>
                  <a:ext uri="{0D108BD9-81ED-4DB2-BD59-A6C34878D82A}">
                    <a16:rowId xmlns:a16="http://schemas.microsoft.com/office/drawing/2014/main" val="3145942733"/>
                  </a:ext>
                </a:extLst>
              </a:tr>
              <a:tr h="84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5</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Se sienta... </a:t>
                      </a:r>
                      <a:endParaRPr lang="x-none" sz="2000">
                        <a:solidFill>
                          <a:srgbClr val="203864"/>
                        </a:solidFill>
                      </a:endParaRPr>
                    </a:p>
                  </a:txBody>
                  <a:tcPr anchor="ctr">
                    <a:noFill/>
                  </a:tcPr>
                </a:tc>
                <a:tc>
                  <a:txBody>
                    <a:bodyPr/>
                    <a:lstStyle/>
                    <a:p>
                      <a:pPr marL="457200" indent="-457200" algn="l">
                        <a:buAutoNum type="alphaLcParenR"/>
                      </a:pPr>
                      <a:r>
                        <a:rPr lang="es-ES" sz="2000" dirty="0">
                          <a:solidFill>
                            <a:srgbClr val="203864"/>
                          </a:solidFill>
                        </a:rPr>
                        <a:t>y ve las noticias con su papá.</a:t>
                      </a:r>
                    </a:p>
                    <a:p>
                      <a:pPr marL="457200" indent="-457200" algn="l">
                        <a:buAutoNum type="alphaLcParenR"/>
                      </a:pPr>
                      <a:r>
                        <a:rPr lang="es-ES" sz="2000" dirty="0">
                          <a:solidFill>
                            <a:srgbClr val="203864"/>
                          </a:solidFill>
                        </a:rPr>
                        <a:t>a su prima en la silla.</a:t>
                      </a:r>
                      <a:endParaRPr lang="x-none" sz="2000">
                        <a:solidFill>
                          <a:srgbClr val="203864"/>
                        </a:solidFill>
                      </a:endParaRPr>
                    </a:p>
                  </a:txBody>
                  <a:tcPr anchor="ctr">
                    <a:noFill/>
                  </a:tcPr>
                </a:tc>
                <a:extLst>
                  <a:ext uri="{0D108BD9-81ED-4DB2-BD59-A6C34878D82A}">
                    <a16:rowId xmlns:a16="http://schemas.microsoft.com/office/drawing/2014/main" val="4291527649"/>
                  </a:ext>
                </a:extLst>
              </a:tr>
              <a:tr h="10262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6</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Mira... </a:t>
                      </a:r>
                    </a:p>
                  </a:txBody>
                  <a:tcPr anchor="ctr">
                    <a:noFill/>
                  </a:tcPr>
                </a:tc>
                <a:tc>
                  <a:txBody>
                    <a:bodyPr/>
                    <a:lstStyle/>
                    <a:p>
                      <a:pPr marL="457200" indent="-457200" algn="l">
                        <a:buAutoNum type="alphaLcParenR"/>
                      </a:pPr>
                      <a:r>
                        <a:rPr lang="es-ES" sz="2000" dirty="0">
                          <a:solidFill>
                            <a:srgbClr val="203864"/>
                          </a:solidFill>
                        </a:rPr>
                        <a:t>en el espejo.</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s-ES" sz="2000" dirty="0">
                          <a:solidFill>
                            <a:srgbClr val="203864"/>
                          </a:solidFill>
                        </a:rPr>
                        <a:t>a una periodista famosa en la tele.</a:t>
                      </a:r>
                    </a:p>
                  </a:txBody>
                  <a:tcPr anchor="ctr">
                    <a:noFill/>
                  </a:tcPr>
                </a:tc>
                <a:extLst>
                  <a:ext uri="{0D108BD9-81ED-4DB2-BD59-A6C34878D82A}">
                    <a16:rowId xmlns:a16="http://schemas.microsoft.com/office/drawing/2014/main" val="285853154"/>
                  </a:ext>
                </a:extLst>
              </a:tr>
            </a:tbl>
          </a:graphicData>
        </a:graphic>
      </p:graphicFrame>
      <p:sp>
        <p:nvSpPr>
          <p:cNvPr id="46" name="CuadroTexto 45">
            <a:extLst>
              <a:ext uri="{FF2B5EF4-FFF2-40B4-BE49-F238E27FC236}">
                <a16:creationId xmlns:a16="http://schemas.microsoft.com/office/drawing/2014/main" id="{C68B9869-5EF3-0B49-A898-B9E3DB04B24A}"/>
              </a:ext>
            </a:extLst>
          </p:cNvPr>
          <p:cNvSpPr txBox="1"/>
          <p:nvPr/>
        </p:nvSpPr>
        <p:spPr>
          <a:xfrm>
            <a:off x="7922523" y="2233017"/>
            <a:ext cx="39005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____________to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go</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down</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to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garden</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 name="CuadroTexto 46">
            <a:extLst>
              <a:ext uri="{FF2B5EF4-FFF2-40B4-BE49-F238E27FC236}">
                <a16:creationId xmlns:a16="http://schemas.microsoft.com/office/drawing/2014/main" id="{53EFB947-18CB-744B-9615-CF7A0A63ED13}"/>
              </a:ext>
            </a:extLst>
          </p:cNvPr>
          <p:cNvSpPr txBox="1"/>
          <p:nvPr/>
        </p:nvSpPr>
        <p:spPr>
          <a:xfrm>
            <a:off x="7861522" y="3861992"/>
            <a:ext cx="3794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_____________________ to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new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football</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team</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8" name="CuadroTexto 47">
            <a:extLst>
              <a:ext uri="{FF2B5EF4-FFF2-40B4-BE49-F238E27FC236}">
                <a16:creationId xmlns:a16="http://schemas.microsoft.com/office/drawing/2014/main" id="{E2839408-2BF5-4045-8C63-95FE2D5457A5}"/>
              </a:ext>
            </a:extLst>
          </p:cNvPr>
          <p:cNvSpPr txBox="1"/>
          <p:nvPr/>
        </p:nvSpPr>
        <p:spPr>
          <a:xfrm>
            <a:off x="7902521" y="4638080"/>
            <a:ext cx="3794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________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down</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and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watches</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news</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with</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her</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dad.</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 name="CuadroTexto 48">
            <a:extLst>
              <a:ext uri="{FF2B5EF4-FFF2-40B4-BE49-F238E27FC236}">
                <a16:creationId xmlns:a16="http://schemas.microsoft.com/office/drawing/2014/main" id="{2C464884-07F4-E04D-9619-FBB31D2BDCC7}"/>
              </a:ext>
            </a:extLst>
          </p:cNvPr>
          <p:cNvSpPr txBox="1"/>
          <p:nvPr/>
        </p:nvSpPr>
        <p:spPr>
          <a:xfrm>
            <a:off x="7952791" y="1375330"/>
            <a:ext cx="39005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______________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her</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mother</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early</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 name="CuadroTexto 20">
            <a:extLst>
              <a:ext uri="{FF2B5EF4-FFF2-40B4-BE49-F238E27FC236}">
                <a16:creationId xmlns:a16="http://schemas.microsoft.com/office/drawing/2014/main" id="{0DB3E22A-AAA2-1548-9290-04906309C55C}"/>
              </a:ext>
            </a:extLst>
          </p:cNvPr>
          <p:cNvSpPr txBox="1"/>
          <p:nvPr/>
        </p:nvSpPr>
        <p:spPr>
          <a:xfrm>
            <a:off x="7989679" y="1335964"/>
            <a:ext cx="1964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She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wakes</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up</a:t>
            </a:r>
            <a:endParaRPr kumimoji="0" lang="x-none"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 name="CuadroTexto 21">
            <a:extLst>
              <a:ext uri="{FF2B5EF4-FFF2-40B4-BE49-F238E27FC236}">
                <a16:creationId xmlns:a16="http://schemas.microsoft.com/office/drawing/2014/main" id="{44E1488C-95D7-104B-A97D-4D05C8935CDB}"/>
              </a:ext>
            </a:extLst>
          </p:cNvPr>
          <p:cNvSpPr txBox="1"/>
          <p:nvPr/>
        </p:nvSpPr>
        <p:spPr>
          <a:xfrm>
            <a:off x="7902521" y="2204241"/>
            <a:ext cx="16382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She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gets</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up</a:t>
            </a:r>
            <a:endParaRPr kumimoji="0" lang="x-none"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3" name="CuadroTexto 22">
            <a:extLst>
              <a:ext uri="{FF2B5EF4-FFF2-40B4-BE49-F238E27FC236}">
                <a16:creationId xmlns:a16="http://schemas.microsoft.com/office/drawing/2014/main" id="{2978D44D-5404-7441-9AD4-39B7F702E974}"/>
              </a:ext>
            </a:extLst>
          </p:cNvPr>
          <p:cNvSpPr txBox="1"/>
          <p:nvPr/>
        </p:nvSpPr>
        <p:spPr>
          <a:xfrm>
            <a:off x="7922523" y="3199788"/>
            <a:ext cx="13713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She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put</a:t>
            </a:r>
            <a:r>
              <a:rPr lang="es-ES" sz="2000" b="1" dirty="0">
                <a:solidFill>
                  <a:srgbClr val="203864"/>
                </a:solidFill>
                <a:latin typeface="Century Gothic" panose="020F0302020204030204"/>
              </a:rPr>
              <a:t>s</a:t>
            </a:r>
            <a:endParaRPr kumimoji="0" lang="x-none"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5" name="CuadroTexto 24">
            <a:extLst>
              <a:ext uri="{FF2B5EF4-FFF2-40B4-BE49-F238E27FC236}">
                <a16:creationId xmlns:a16="http://schemas.microsoft.com/office/drawing/2014/main" id="{76C88E32-182E-974E-8311-309CC5DCFC3D}"/>
              </a:ext>
            </a:extLst>
          </p:cNvPr>
          <p:cNvSpPr txBox="1"/>
          <p:nvPr/>
        </p:nvSpPr>
        <p:spPr>
          <a:xfrm>
            <a:off x="7861521" y="3799750"/>
            <a:ext cx="29014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She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introduces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herself</a:t>
            </a:r>
            <a:endParaRPr kumimoji="0" lang="x-none"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6" name="CuadroTexto 25">
            <a:extLst>
              <a:ext uri="{FF2B5EF4-FFF2-40B4-BE49-F238E27FC236}">
                <a16:creationId xmlns:a16="http://schemas.microsoft.com/office/drawing/2014/main" id="{C3D938C0-5BE8-7546-94CE-679B8B69A916}"/>
              </a:ext>
            </a:extLst>
          </p:cNvPr>
          <p:cNvSpPr txBox="1"/>
          <p:nvPr/>
        </p:nvSpPr>
        <p:spPr>
          <a:xfrm>
            <a:off x="7922523" y="4617321"/>
            <a:ext cx="11615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She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sits</a:t>
            </a:r>
            <a:endParaRPr kumimoji="0" lang="x-none"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7" name="CuadroTexto 26">
            <a:extLst>
              <a:ext uri="{FF2B5EF4-FFF2-40B4-BE49-F238E27FC236}">
                <a16:creationId xmlns:a16="http://schemas.microsoft.com/office/drawing/2014/main" id="{C1556422-4254-9647-B2A5-FD7817189EF8}"/>
              </a:ext>
            </a:extLst>
          </p:cNvPr>
          <p:cNvSpPr txBox="1"/>
          <p:nvPr/>
        </p:nvSpPr>
        <p:spPr>
          <a:xfrm>
            <a:off x="7902521" y="5517058"/>
            <a:ext cx="13913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She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looks</a:t>
            </a:r>
            <a:endParaRPr kumimoji="0" lang="x-none"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37" name="Picture 14" descr="green checkmark">
            <a:extLst>
              <a:ext uri="{FF2B5EF4-FFF2-40B4-BE49-F238E27FC236}">
                <a16:creationId xmlns:a16="http://schemas.microsoft.com/office/drawing/2014/main" id="{00D1709B-FF85-6344-80C5-5A3B3EB180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37575" y="912159"/>
            <a:ext cx="396000" cy="479581"/>
          </a:xfrm>
          <a:prstGeom prst="rect">
            <a:avLst/>
          </a:prstGeom>
        </p:spPr>
      </p:pic>
      <p:pic>
        <p:nvPicPr>
          <p:cNvPr id="38" name="Picture 14" descr="green checkmark">
            <a:extLst>
              <a:ext uri="{FF2B5EF4-FFF2-40B4-BE49-F238E27FC236}">
                <a16:creationId xmlns:a16="http://schemas.microsoft.com/office/drawing/2014/main" id="{51E656A3-017E-D944-9C30-6A3F2D87AF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0506" y="1781678"/>
            <a:ext cx="396000" cy="479581"/>
          </a:xfrm>
          <a:prstGeom prst="rect">
            <a:avLst/>
          </a:prstGeom>
        </p:spPr>
      </p:pic>
      <p:pic>
        <p:nvPicPr>
          <p:cNvPr id="39" name="Picture 14" descr="green checkmark">
            <a:extLst>
              <a:ext uri="{FF2B5EF4-FFF2-40B4-BE49-F238E27FC236}">
                <a16:creationId xmlns:a16="http://schemas.microsoft.com/office/drawing/2014/main" id="{ECA3B068-8F26-9A45-A067-5380405AF3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8000" y="2949419"/>
            <a:ext cx="396000" cy="479581"/>
          </a:xfrm>
          <a:prstGeom prst="rect">
            <a:avLst/>
          </a:prstGeom>
        </p:spPr>
      </p:pic>
      <p:pic>
        <p:nvPicPr>
          <p:cNvPr id="51" name="Picture 14" descr="green checkmark">
            <a:extLst>
              <a:ext uri="{FF2B5EF4-FFF2-40B4-BE49-F238E27FC236}">
                <a16:creationId xmlns:a16="http://schemas.microsoft.com/office/drawing/2014/main" id="{C7C679C6-071B-184A-ABC0-2D87F8EB4F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45841" y="3777226"/>
            <a:ext cx="396000" cy="479581"/>
          </a:xfrm>
          <a:prstGeom prst="rect">
            <a:avLst/>
          </a:prstGeom>
        </p:spPr>
      </p:pic>
      <p:pic>
        <p:nvPicPr>
          <p:cNvPr id="52" name="Picture 14" descr="green checkmark">
            <a:extLst>
              <a:ext uri="{FF2B5EF4-FFF2-40B4-BE49-F238E27FC236}">
                <a16:creationId xmlns:a16="http://schemas.microsoft.com/office/drawing/2014/main" id="{6DADB351-CEE6-754B-9097-8DB0B7DE9D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45841" y="4333703"/>
            <a:ext cx="396000" cy="479581"/>
          </a:xfrm>
          <a:prstGeom prst="rect">
            <a:avLst/>
          </a:prstGeom>
        </p:spPr>
      </p:pic>
      <p:pic>
        <p:nvPicPr>
          <p:cNvPr id="53" name="Picture 14" descr="green checkmark">
            <a:extLst>
              <a:ext uri="{FF2B5EF4-FFF2-40B4-BE49-F238E27FC236}">
                <a16:creationId xmlns:a16="http://schemas.microsoft.com/office/drawing/2014/main" id="{95C18C3E-B7ED-484D-B75A-EA73CC7A81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34479" y="5762379"/>
            <a:ext cx="396000" cy="479581"/>
          </a:xfrm>
          <a:prstGeom prst="rect">
            <a:avLst/>
          </a:prstGeom>
        </p:spPr>
      </p:pic>
      <p:pic>
        <p:nvPicPr>
          <p:cNvPr id="13" name="Imagen 12">
            <a:extLst>
              <a:ext uri="{FF2B5EF4-FFF2-40B4-BE49-F238E27FC236}">
                <a16:creationId xmlns:a16="http://schemas.microsoft.com/office/drawing/2014/main" id="{3E88A9DE-FB82-2145-BCC5-1B3C7D815A55}"/>
              </a:ext>
            </a:extLst>
          </p:cNvPr>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rot="547774">
            <a:off x="6355530" y="2726400"/>
            <a:ext cx="1034808" cy="1091048"/>
          </a:xfrm>
          <a:prstGeom prst="rect">
            <a:avLst/>
          </a:prstGeom>
        </p:spPr>
      </p:pic>
      <p:pic>
        <p:nvPicPr>
          <p:cNvPr id="15" name="Imagen 14" descr="Dibujo animado de un personaje animado&#10;&#10;Descripción generada automáticamente con confianza baja">
            <a:extLst>
              <a:ext uri="{FF2B5EF4-FFF2-40B4-BE49-F238E27FC236}">
                <a16:creationId xmlns:a16="http://schemas.microsoft.com/office/drawing/2014/main" id="{AB008DD7-6122-0647-B853-7D6113D7C8B2}"/>
              </a:ext>
            </a:extLst>
          </p:cNvPr>
          <p:cNvPicPr>
            <a:picLocks noChangeAspect="1"/>
          </p:cNvPicPr>
          <p:nvPr/>
        </p:nvPicPr>
        <p:blipFill rotWithShape="1">
          <a:blip r:embed="rId5"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a:off x="6397490" y="808862"/>
            <a:ext cx="932601" cy="1891121"/>
          </a:xfrm>
          <a:prstGeom prst="rect">
            <a:avLst/>
          </a:prstGeom>
        </p:spPr>
      </p:pic>
      <p:pic>
        <p:nvPicPr>
          <p:cNvPr id="16" name="Imagen 15">
            <a:extLst>
              <a:ext uri="{FF2B5EF4-FFF2-40B4-BE49-F238E27FC236}">
                <a16:creationId xmlns:a16="http://schemas.microsoft.com/office/drawing/2014/main" id="{2203FB98-FCF3-E74F-9F72-39E70229E2D4}"/>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foregroundMark x1="70326" y1="77551" x2="86630" y2="54898"/>
                        <a14:foregroundMark x1="86630" y1="54898" x2="84674" y2="41633"/>
                        <a14:foregroundMark x1="84674" y1="41633" x2="77283" y2="26122"/>
                        <a14:foregroundMark x1="77283" y1="26122" x2="65543" y2="26429"/>
                        <a14:foregroundMark x1="65543" y1="26429" x2="58370" y2="35510"/>
                        <a14:foregroundMark x1="58370" y1="35510" x2="54457" y2="58061"/>
                        <a14:foregroundMark x1="54457" y1="58061" x2="57609" y2="65408"/>
                        <a14:foregroundMark x1="57609" y1="65408" x2="71304" y2="75204"/>
                        <a14:foregroundMark x1="35435" y1="73878" x2="35435" y2="75408"/>
                        <a14:foregroundMark x1="77283" y1="71735" x2="75870" y2="75408"/>
                        <a14:foregroundMark x1="74783" y1="11837" x2="68913" y2="11633"/>
                        <a14:foregroundMark x1="32391" y1="12041" x2="28913" y2="10918"/>
                      </a14:backgroundRemoval>
                    </a14:imgEffect>
                  </a14:imgLayer>
                </a14:imgProps>
              </a:ext>
              <a:ext uri="{28A0092B-C50C-407E-A947-70E740481C1C}">
                <a14:useLocalDpi xmlns:a14="http://schemas.microsoft.com/office/drawing/2010/main"/>
              </a:ext>
            </a:extLst>
          </a:blip>
          <a:stretch>
            <a:fillRect/>
          </a:stretch>
        </p:blipFill>
        <p:spPr>
          <a:xfrm>
            <a:off x="5944394" y="4805320"/>
            <a:ext cx="919397" cy="979358"/>
          </a:xfrm>
          <a:prstGeom prst="rect">
            <a:avLst/>
          </a:prstGeom>
        </p:spPr>
      </p:pic>
      <p:sp>
        <p:nvSpPr>
          <p:cNvPr id="55" name="Action Button: Custom 16">
            <a:hlinkClick r:id="" action="ppaction://noaction" highlightClick="1">
              <a:snd r:embed="rId8" name="1 Despierta a su.wav"/>
            </a:hlinkClick>
            <a:extLst>
              <a:ext uri="{FF2B5EF4-FFF2-40B4-BE49-F238E27FC236}">
                <a16:creationId xmlns:a16="http://schemas.microsoft.com/office/drawing/2014/main" id="{6D189AF7-FF1C-6B4B-8171-201F76C55745}"/>
              </a:ext>
            </a:extLst>
          </p:cNvPr>
          <p:cNvSpPr/>
          <p:nvPr/>
        </p:nvSpPr>
        <p:spPr>
          <a:xfrm>
            <a:off x="259064" y="1244751"/>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6" name="Action Button: Custom 16">
            <a:hlinkClick r:id="" action="ppaction://noaction" highlightClick="1">
              <a:snd r:embed="rId9" name="2 Se levanta para.wav"/>
            </a:hlinkClick>
            <a:extLst>
              <a:ext uri="{FF2B5EF4-FFF2-40B4-BE49-F238E27FC236}">
                <a16:creationId xmlns:a16="http://schemas.microsoft.com/office/drawing/2014/main" id="{C5703B6E-04C0-1144-9B5D-43DF295A5C1B}"/>
              </a:ext>
            </a:extLst>
          </p:cNvPr>
          <p:cNvSpPr/>
          <p:nvPr/>
        </p:nvSpPr>
        <p:spPr>
          <a:xfrm>
            <a:off x="250011" y="2083215"/>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7" name="Action Button: Custom 16">
            <a:hlinkClick r:id="" action="ppaction://noaction" highlightClick="1">
              <a:snd r:embed="rId10" name="3 Pone una camisa.wav"/>
            </a:hlinkClick>
            <a:extLst>
              <a:ext uri="{FF2B5EF4-FFF2-40B4-BE49-F238E27FC236}">
                <a16:creationId xmlns:a16="http://schemas.microsoft.com/office/drawing/2014/main" id="{7A026EE7-059D-DA46-926F-BC518982B31E}"/>
              </a:ext>
            </a:extLst>
          </p:cNvPr>
          <p:cNvSpPr/>
          <p:nvPr/>
        </p:nvSpPr>
        <p:spPr>
          <a:xfrm>
            <a:off x="263313" y="2921679"/>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8" name="Action Button: Custom 16">
            <a:hlinkClick r:id="" action="ppaction://noaction" highlightClick="1">
              <a:snd r:embed="rId11" name="4 Se presenta en el equipo nuevo de fu%CC%81tbol.wav"/>
            </a:hlinkClick>
            <a:extLst>
              <a:ext uri="{FF2B5EF4-FFF2-40B4-BE49-F238E27FC236}">
                <a16:creationId xmlns:a16="http://schemas.microsoft.com/office/drawing/2014/main" id="{A7C49257-4E37-5C4A-8831-D1CB08AF8CE0}"/>
              </a:ext>
            </a:extLst>
          </p:cNvPr>
          <p:cNvSpPr/>
          <p:nvPr/>
        </p:nvSpPr>
        <p:spPr>
          <a:xfrm>
            <a:off x="267562" y="3803860"/>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9" name="Action Button: Custom 16">
            <a:hlinkClick r:id="" action="ppaction://noaction" highlightClick="1">
              <a:snd r:embed="rId12" name="5 Se sienta y ve.wav"/>
            </a:hlinkClick>
            <a:extLst>
              <a:ext uri="{FF2B5EF4-FFF2-40B4-BE49-F238E27FC236}">
                <a16:creationId xmlns:a16="http://schemas.microsoft.com/office/drawing/2014/main" id="{16D42EE9-D07B-C844-A855-1BB824C61A09}"/>
              </a:ext>
            </a:extLst>
          </p:cNvPr>
          <p:cNvSpPr/>
          <p:nvPr/>
        </p:nvSpPr>
        <p:spPr>
          <a:xfrm>
            <a:off x="261625" y="4596023"/>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0" name="Action Button: Custom 16">
            <a:hlinkClick r:id="" action="ppaction://noaction" highlightClick="1">
              <a:snd r:embed="rId13" name="6 Mira a una periodista.wav"/>
            </a:hlinkClick>
            <a:extLst>
              <a:ext uri="{FF2B5EF4-FFF2-40B4-BE49-F238E27FC236}">
                <a16:creationId xmlns:a16="http://schemas.microsoft.com/office/drawing/2014/main" id="{25C526A5-4F29-1E44-A3C4-A25CA37ED8E6}"/>
              </a:ext>
            </a:extLst>
          </p:cNvPr>
          <p:cNvSpPr/>
          <p:nvPr/>
        </p:nvSpPr>
        <p:spPr>
          <a:xfrm>
            <a:off x="267562" y="5548825"/>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CuadroTexto 16">
            <a:extLst>
              <a:ext uri="{FF2B5EF4-FFF2-40B4-BE49-F238E27FC236}">
                <a16:creationId xmlns:a16="http://schemas.microsoft.com/office/drawing/2014/main" id="{C5809508-1E91-E847-968F-96B28236322F}"/>
              </a:ext>
            </a:extLst>
          </p:cNvPr>
          <p:cNvSpPr txBox="1"/>
          <p:nvPr/>
        </p:nvSpPr>
        <p:spPr>
          <a:xfrm>
            <a:off x="8031577" y="526317"/>
            <a:ext cx="3454792" cy="400110"/>
          </a:xfrm>
          <a:prstGeom prst="rect">
            <a:avLst/>
          </a:prstGeom>
          <a:noFill/>
        </p:spPr>
        <p:txBody>
          <a:bodyPr wrap="none" rtlCol="0">
            <a:spAutoFit/>
          </a:bodyPr>
          <a:lstStyle/>
          <a:p>
            <a:r>
              <a:rPr lang="es-ES" sz="2000" b="1" dirty="0">
                <a:solidFill>
                  <a:schemeClr val="accent5">
                    <a:lumMod val="50000"/>
                  </a:schemeClr>
                </a:solidFill>
              </a:rPr>
              <a:t>¿Qué significan las frases?</a:t>
            </a:r>
            <a:endParaRPr lang="es-GB" sz="2000" b="1" dirty="0">
              <a:solidFill>
                <a:schemeClr val="accent5">
                  <a:lumMod val="50000"/>
                </a:schemeClr>
              </a:solidFill>
            </a:endParaRPr>
          </a:p>
        </p:txBody>
      </p:sp>
    </p:spTree>
    <p:extLst>
      <p:ext uri="{BB962C8B-B14F-4D97-AF65-F5344CB8AC3E}">
        <p14:creationId xmlns:p14="http://schemas.microsoft.com/office/powerpoint/2010/main" val="247964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4" grpId="0"/>
      <p:bldP spid="46" grpId="0"/>
      <p:bldP spid="47" grpId="0"/>
      <p:bldP spid="48" grpId="0"/>
      <p:bldP spid="49" grpId="0"/>
      <p:bldP spid="22" grpId="0"/>
      <p:bldP spid="23" grpId="0"/>
      <p:bldP spid="25" grpId="0"/>
      <p:bldP spid="2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200" b="1" dirty="0">
                <a:solidFill>
                  <a:schemeClr val="bg1"/>
                </a:solidFill>
              </a:rPr>
              <a:t>Saying who or what receives the action </a:t>
            </a:r>
            <a:br>
              <a:rPr lang="en-GB" sz="2200" b="1" dirty="0">
                <a:solidFill>
                  <a:schemeClr val="bg1"/>
                </a:solidFill>
              </a:rPr>
            </a:br>
            <a:r>
              <a:rPr lang="en-GB" sz="2200" dirty="0">
                <a:solidFill>
                  <a:schemeClr val="bg1"/>
                </a:solidFill>
              </a:rPr>
              <a:t>using ‘los’ &amp; ‘las’ in object-first sentences</a:t>
            </a:r>
            <a:endParaRPr lang="en-GB" sz="2200" b="1" dirty="0">
              <a:solidFill>
                <a:schemeClr val="bg1"/>
              </a:solidFill>
            </a:endParaRPr>
          </a:p>
        </p:txBody>
      </p:sp>
      <p:sp>
        <p:nvSpPr>
          <p:cNvPr id="3" name="Rectangle 2"/>
          <p:cNvSpPr/>
          <p:nvPr/>
        </p:nvSpPr>
        <p:spPr>
          <a:xfrm>
            <a:off x="314221" y="1201989"/>
            <a:ext cx="11613922" cy="892552"/>
          </a:xfrm>
          <a:prstGeom prst="rect">
            <a:avLst/>
          </a:prstGeom>
        </p:spPr>
        <p:txBody>
          <a:bodyPr wrap="square">
            <a:spAutoFit/>
          </a:bodyPr>
          <a:lstStyle/>
          <a:p>
            <a:pPr lvl="0">
              <a:spcAft>
                <a:spcPts val="800"/>
              </a:spcAft>
              <a:defRPr/>
            </a:pPr>
            <a:r>
              <a:rPr lang="en-GB" sz="2600" dirty="0">
                <a:solidFill>
                  <a:schemeClr val="accent5">
                    <a:lumMod val="50000"/>
                  </a:schemeClr>
                </a:solidFill>
                <a:latin typeface="Century Gothic" panose="020B0502020202020204" pitchFamily="34" charset="0"/>
                <a:ea typeface="Calibri" panose="020F0502020204030204" pitchFamily="34" charset="0"/>
              </a:rPr>
              <a:t>Remember, to mean </a:t>
            </a:r>
            <a:r>
              <a:rPr lang="en-GB" sz="2600" b="1" dirty="0">
                <a:solidFill>
                  <a:schemeClr val="accent5">
                    <a:lumMod val="50000"/>
                  </a:schemeClr>
                </a:solidFill>
                <a:latin typeface="Century Gothic" panose="020B0502020202020204" pitchFamily="34" charset="0"/>
                <a:ea typeface="Calibri" panose="020F0502020204030204" pitchFamily="34" charset="0"/>
              </a:rPr>
              <a:t>‘them’ </a:t>
            </a:r>
            <a:r>
              <a:rPr lang="en-GB" sz="2600" dirty="0">
                <a:solidFill>
                  <a:schemeClr val="accent5">
                    <a:lumMod val="50000"/>
                  </a:schemeClr>
                </a:solidFill>
                <a:latin typeface="Century Gothic" panose="020B0502020202020204" pitchFamily="34" charset="0"/>
                <a:ea typeface="Calibri" panose="020F0502020204030204" pitchFamily="34" charset="0"/>
              </a:rPr>
              <a:t>when referring to a plural feminine object, use ____ before a verb.</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10" name="TextBox 9"/>
          <p:cNvSpPr txBox="1"/>
          <p:nvPr/>
        </p:nvSpPr>
        <p:spPr>
          <a:xfrm>
            <a:off x="3324578" y="2297004"/>
            <a:ext cx="7305208" cy="617861"/>
          </a:xfrm>
          <a:prstGeom prst="rect">
            <a:avLst/>
          </a:prstGeom>
          <a:noFill/>
        </p:spPr>
        <p:txBody>
          <a:bodyPr wrap="square" rtlCol="0">
            <a:spAutoFit/>
          </a:bodyPr>
          <a:lstStyle/>
          <a:p>
            <a:pPr lvl="0">
              <a:lnSpc>
                <a:spcPct val="150000"/>
              </a:lnSpc>
              <a:defRPr/>
            </a:pPr>
            <a:r>
              <a:rPr kumimoji="0" lang="en-GB" sz="26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I </a:t>
            </a:r>
            <a:r>
              <a:rPr kumimoji="0" lang="en-GB" sz="2600" b="0" i="1" strike="noStrike" kern="1200" cap="none" spc="0" normalizeH="0" noProof="0" dirty="0">
                <a:ln>
                  <a:noFill/>
                </a:ln>
                <a:solidFill>
                  <a:schemeClr val="accent5">
                    <a:lumMod val="50000"/>
                  </a:schemeClr>
                </a:solidFill>
                <a:effectLst/>
                <a:uLnTx/>
                <a:uFillTx/>
                <a:latin typeface="Century Gothic" panose="020B0502020202020204" pitchFamily="34" charset="0"/>
                <a:ea typeface="+mn-ea"/>
              </a:rPr>
              <a:t>wear the skirts.</a:t>
            </a:r>
            <a:endPar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0" name="TextBox 19">
            <a:extLst>
              <a:ext uri="{FF2B5EF4-FFF2-40B4-BE49-F238E27FC236}">
                <a16:creationId xmlns:a16="http://schemas.microsoft.com/office/drawing/2014/main" id="{9AB45453-6A53-4D6D-85C5-0A97F81BB3C2}"/>
              </a:ext>
            </a:extLst>
          </p:cNvPr>
          <p:cNvSpPr txBox="1"/>
          <p:nvPr/>
        </p:nvSpPr>
        <p:spPr>
          <a:xfrm>
            <a:off x="3332800" y="3119206"/>
            <a:ext cx="7305208" cy="6178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I wear </a:t>
            </a:r>
            <a:r>
              <a:rPr kumimoji="0" lang="en-GB" sz="2600" b="0" i="1" u="sng"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them</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a:t>
            </a:r>
            <a:endPar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endParaRPr>
          </a:p>
        </p:txBody>
      </p:sp>
      <p:sp>
        <p:nvSpPr>
          <p:cNvPr id="6" name="Rectangle 5"/>
          <p:cNvSpPr/>
          <p:nvPr/>
        </p:nvSpPr>
        <p:spPr>
          <a:xfrm>
            <a:off x="299135" y="2405657"/>
            <a:ext cx="4512708" cy="492443"/>
          </a:xfrm>
          <a:prstGeom prst="rect">
            <a:avLst/>
          </a:prstGeom>
        </p:spPr>
        <p:txBody>
          <a:bodyPr wrap="square">
            <a:spAutoFit/>
          </a:bodyPr>
          <a:lstStyle/>
          <a:p>
            <a:pPr lvl="0">
              <a:spcAft>
                <a:spcPts val="800"/>
              </a:spcAft>
              <a:defRPr/>
            </a:pPr>
            <a:r>
              <a:rPr lang="en-GB" sz="2600" dirty="0" err="1">
                <a:solidFill>
                  <a:schemeClr val="accent5">
                    <a:lumMod val="50000"/>
                  </a:schemeClr>
                </a:solidFill>
                <a:latin typeface="Century Gothic" panose="020B0502020202020204" pitchFamily="34" charset="0"/>
                <a:ea typeface="Calibri" panose="020F0502020204030204" pitchFamily="34" charset="0"/>
              </a:rPr>
              <a:t>Llevo</a:t>
            </a:r>
            <a:r>
              <a:rPr lang="en-GB" sz="2600" dirty="0">
                <a:solidFill>
                  <a:schemeClr val="accent5">
                    <a:lumMod val="50000"/>
                  </a:schemeClr>
                </a:solidFill>
                <a:latin typeface="Century Gothic" panose="020B0502020202020204" pitchFamily="34" charset="0"/>
                <a:ea typeface="Calibri" panose="020F0502020204030204" pitchFamily="34" charset="0"/>
              </a:rPr>
              <a:t> las </a:t>
            </a:r>
            <a:r>
              <a:rPr lang="en-GB" sz="2600" dirty="0" err="1">
                <a:solidFill>
                  <a:schemeClr val="accent5">
                    <a:lumMod val="50000"/>
                  </a:schemeClr>
                </a:solidFill>
                <a:latin typeface="Century Gothic" panose="020B0502020202020204" pitchFamily="34" charset="0"/>
                <a:ea typeface="Calibri" panose="020F0502020204030204" pitchFamily="34" charset="0"/>
              </a:rPr>
              <a:t>faldas</a:t>
            </a:r>
            <a:r>
              <a:rPr lang="en-GB" sz="2600" b="1" dirty="0">
                <a:solidFill>
                  <a:schemeClr val="accent5">
                    <a:lumMod val="50000"/>
                  </a:schemeClr>
                </a:solidFill>
                <a:latin typeface="Century Gothic" panose="020B0502020202020204" pitchFamily="34" charset="0"/>
                <a:ea typeface="Calibri" panose="020F0502020204030204" pitchFamily="34" charset="0"/>
              </a:rPr>
              <a:t>.</a:t>
            </a:r>
            <a:endParaRPr lang="en-GB" sz="2600" dirty="0">
              <a:solidFill>
                <a:schemeClr val="accent5">
                  <a:lumMod val="50000"/>
                </a:schemeClr>
              </a:solidFill>
              <a:latin typeface="Century Gothic" panose="020B0502020202020204" pitchFamily="34" charset="0"/>
              <a:ea typeface="Calibri" panose="020F0502020204030204" pitchFamily="34" charset="0"/>
            </a:endParaRPr>
          </a:p>
        </p:txBody>
      </p:sp>
      <p:sp>
        <p:nvSpPr>
          <p:cNvPr id="8" name="Rectangle 7"/>
          <p:cNvSpPr/>
          <p:nvPr/>
        </p:nvSpPr>
        <p:spPr>
          <a:xfrm>
            <a:off x="358623" y="3209216"/>
            <a:ext cx="2557530" cy="492443"/>
          </a:xfrm>
          <a:prstGeom prst="rect">
            <a:avLst/>
          </a:prstGeom>
        </p:spPr>
        <p:txBody>
          <a:bodyPr wrap="square">
            <a:spAutoFit/>
          </a:bodyPr>
          <a:lstStyle/>
          <a:p>
            <a:pPr>
              <a:spcAft>
                <a:spcPts val="800"/>
              </a:spcAft>
              <a:defRPr/>
            </a:pPr>
            <a:r>
              <a:rPr lang="en-GB" sz="2600" b="1" dirty="0">
                <a:solidFill>
                  <a:srgbClr val="F66400"/>
                </a:solidFill>
                <a:latin typeface="Century Gothic" panose="020B0502020202020204" pitchFamily="34" charset="0"/>
                <a:ea typeface="Calibri" panose="020F0502020204030204" pitchFamily="34" charset="0"/>
              </a:rPr>
              <a:t>Las</a:t>
            </a:r>
            <a:r>
              <a:rPr lang="en-GB" sz="2600" dirty="0">
                <a:solidFill>
                  <a:schemeClr val="accent5">
                    <a:lumMod val="50000"/>
                  </a:schemeClr>
                </a:solidFill>
                <a:latin typeface="Century Gothic" panose="020B0502020202020204" pitchFamily="34" charset="0"/>
                <a:ea typeface="Calibri" panose="020F0502020204030204" pitchFamily="34" charset="0"/>
              </a:rPr>
              <a:t> </a:t>
            </a:r>
            <a:r>
              <a:rPr lang="en-GB" sz="2600" dirty="0" err="1">
                <a:solidFill>
                  <a:schemeClr val="accent5">
                    <a:lumMod val="50000"/>
                  </a:schemeClr>
                </a:solidFill>
                <a:latin typeface="Century Gothic" panose="020B0502020202020204" pitchFamily="34" charset="0"/>
                <a:ea typeface="Calibri" panose="020F0502020204030204" pitchFamily="34" charset="0"/>
              </a:rPr>
              <a:t>llevo</a:t>
            </a:r>
            <a:r>
              <a:rPr lang="en-GB" sz="2600" dirty="0">
                <a:solidFill>
                  <a:schemeClr val="accent5">
                    <a:lumMod val="50000"/>
                  </a:schemeClr>
                </a:solidFill>
                <a:latin typeface="Century Gothic" panose="020B0502020202020204" pitchFamily="34" charset="0"/>
                <a:ea typeface="Calibri" panose="020F0502020204030204" pitchFamily="34" charset="0"/>
              </a:rPr>
              <a:t>.</a:t>
            </a:r>
            <a:endParaRPr lang="en-GB" sz="2600" b="1" dirty="0">
              <a:solidFill>
                <a:schemeClr val="accent5">
                  <a:lumMod val="50000"/>
                </a:schemeClr>
              </a:solidFill>
              <a:latin typeface="Century Gothic" panose="020B0502020202020204" pitchFamily="34" charset="0"/>
              <a:ea typeface="Calibri" panose="020F0502020204030204" pitchFamily="34" charset="0"/>
            </a:endParaRPr>
          </a:p>
        </p:txBody>
      </p:sp>
      <p:sp>
        <p:nvSpPr>
          <p:cNvPr id="14" name="Rectangle 2">
            <a:extLst>
              <a:ext uri="{FF2B5EF4-FFF2-40B4-BE49-F238E27FC236}">
                <a16:creationId xmlns:a16="http://schemas.microsoft.com/office/drawing/2014/main" id="{CDA7F708-727D-A14C-9765-BC6B440FE5DA}"/>
              </a:ext>
            </a:extLst>
          </p:cNvPr>
          <p:cNvSpPr/>
          <p:nvPr/>
        </p:nvSpPr>
        <p:spPr>
          <a:xfrm>
            <a:off x="299135" y="4012775"/>
            <a:ext cx="13401779" cy="492443"/>
          </a:xfrm>
          <a:prstGeom prst="rect">
            <a:avLst/>
          </a:prstGeom>
        </p:spPr>
        <p:txBody>
          <a:bodyPr wrap="square">
            <a:spAutoFit/>
          </a:bodyPr>
          <a:lstStyle/>
          <a:p>
            <a:pPr lvl="0">
              <a:spcAft>
                <a:spcPts val="800"/>
              </a:spcAft>
              <a:defRPr/>
            </a:pPr>
            <a:r>
              <a:rPr lang="en-GB" sz="2600" dirty="0">
                <a:solidFill>
                  <a:schemeClr val="accent5">
                    <a:lumMod val="50000"/>
                  </a:schemeClr>
                </a:solidFill>
                <a:latin typeface="Century Gothic" panose="020B0502020202020204" pitchFamily="34" charset="0"/>
                <a:ea typeface="Calibri" panose="020F0502020204030204" pitchFamily="34" charset="0"/>
              </a:rPr>
              <a:t>To mean </a:t>
            </a:r>
            <a:r>
              <a:rPr lang="en-GB" sz="2600" b="1" dirty="0">
                <a:solidFill>
                  <a:schemeClr val="accent5">
                    <a:lumMod val="50000"/>
                  </a:schemeClr>
                </a:solidFill>
                <a:latin typeface="Century Gothic" panose="020B0502020202020204" pitchFamily="34" charset="0"/>
                <a:ea typeface="Calibri" panose="020F0502020204030204" pitchFamily="34" charset="0"/>
              </a:rPr>
              <a:t>‘them’ </a:t>
            </a:r>
            <a:r>
              <a:rPr lang="en-GB" sz="2600" dirty="0">
                <a:solidFill>
                  <a:schemeClr val="accent5">
                    <a:lumMod val="50000"/>
                  </a:schemeClr>
                </a:solidFill>
                <a:latin typeface="Century Gothic" panose="020B0502020202020204" pitchFamily="34" charset="0"/>
                <a:ea typeface="Calibri" panose="020F0502020204030204" pitchFamily="34" charset="0"/>
              </a:rPr>
              <a:t>for a plural masculine object, use use ____ before a verb.</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16" name="TextBox 9">
            <a:extLst>
              <a:ext uri="{FF2B5EF4-FFF2-40B4-BE49-F238E27FC236}">
                <a16:creationId xmlns:a16="http://schemas.microsoft.com/office/drawing/2014/main" id="{857F8A30-9CBB-DF46-A4A2-C88E9774EF0B}"/>
              </a:ext>
            </a:extLst>
          </p:cNvPr>
          <p:cNvSpPr txBox="1"/>
          <p:nvPr/>
        </p:nvSpPr>
        <p:spPr>
          <a:xfrm>
            <a:off x="3367529" y="4727853"/>
            <a:ext cx="6083424" cy="61773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Wingdings" panose="05000000000000000000" pitchFamily="2" charset="2"/>
              </a:rPr>
              <a:t></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lang="en-GB" sz="2600" i="1" dirty="0">
                <a:solidFill>
                  <a:schemeClr val="accent5">
                    <a:lumMod val="50000"/>
                  </a:schemeClr>
                </a:solidFill>
                <a:latin typeface="Century Gothic" panose="020B0502020202020204" pitchFamily="34" charset="0"/>
              </a:rPr>
              <a:t>S/he cleans the cars.</a:t>
            </a:r>
            <a:endPar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7" name="TextBox 19">
            <a:extLst>
              <a:ext uri="{FF2B5EF4-FFF2-40B4-BE49-F238E27FC236}">
                <a16:creationId xmlns:a16="http://schemas.microsoft.com/office/drawing/2014/main" id="{BDB230E7-E480-A34B-A2B5-1D1FBD2D5205}"/>
              </a:ext>
            </a:extLst>
          </p:cNvPr>
          <p:cNvSpPr txBox="1"/>
          <p:nvPr/>
        </p:nvSpPr>
        <p:spPr>
          <a:xfrm>
            <a:off x="3367529" y="5506832"/>
            <a:ext cx="3873624" cy="61773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Wingdings" panose="05000000000000000000" pitchFamily="2" charset="2"/>
              </a:rPr>
              <a:t></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lang="en-GB" sz="2600" i="1" dirty="0">
                <a:solidFill>
                  <a:schemeClr val="accent5">
                    <a:lumMod val="50000"/>
                  </a:schemeClr>
                </a:solidFill>
                <a:latin typeface="Century Gothic" panose="020B0502020202020204" pitchFamily="34" charset="0"/>
              </a:rPr>
              <a:t>S/he cleans </a:t>
            </a:r>
            <a:r>
              <a:rPr lang="en-GB" sz="2600" i="1" u="sng" dirty="0">
                <a:solidFill>
                  <a:schemeClr val="accent5">
                    <a:lumMod val="50000"/>
                  </a:schemeClr>
                </a:solidFill>
                <a:latin typeface="Century Gothic" panose="020B0502020202020204" pitchFamily="34" charset="0"/>
              </a:rPr>
              <a:t>them</a:t>
            </a:r>
            <a:r>
              <a:rPr lang="en-GB" sz="2600" i="1" dirty="0">
                <a:solidFill>
                  <a:schemeClr val="accent5">
                    <a:lumMod val="50000"/>
                  </a:schemeClr>
                </a:solidFill>
                <a:latin typeface="Century Gothic" panose="020B0502020202020204" pitchFamily="34" charset="0"/>
              </a:rPr>
              <a:t>.</a:t>
            </a:r>
            <a:endParaRPr kumimoji="0" lang="en-GB" sz="2600" b="1" i="1"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8" name="Rectangle 5">
            <a:extLst>
              <a:ext uri="{FF2B5EF4-FFF2-40B4-BE49-F238E27FC236}">
                <a16:creationId xmlns:a16="http://schemas.microsoft.com/office/drawing/2014/main" id="{3027C275-C20A-0D4D-8789-29A3DA74DFDA}"/>
              </a:ext>
            </a:extLst>
          </p:cNvPr>
          <p:cNvSpPr/>
          <p:nvPr/>
        </p:nvSpPr>
        <p:spPr>
          <a:xfrm>
            <a:off x="314221" y="4816334"/>
            <a:ext cx="3493281" cy="492443"/>
          </a:xfrm>
          <a:prstGeom prst="rect">
            <a:avLst/>
          </a:prstGeom>
        </p:spPr>
        <p:txBody>
          <a:bodyPr wrap="square">
            <a:spAutoFit/>
          </a:bodyPr>
          <a:lstStyle/>
          <a:p>
            <a:pPr lvl="0">
              <a:spcAft>
                <a:spcPts val="800"/>
              </a:spcAft>
              <a:defRPr/>
            </a:pPr>
            <a:r>
              <a:rPr lang="en-GB" sz="2600" dirty="0" err="1">
                <a:solidFill>
                  <a:schemeClr val="accent5">
                    <a:lumMod val="50000"/>
                  </a:schemeClr>
                </a:solidFill>
                <a:latin typeface="Century Gothic" panose="020B0502020202020204" pitchFamily="34" charset="0"/>
                <a:ea typeface="Calibri" panose="020F0502020204030204" pitchFamily="34" charset="0"/>
              </a:rPr>
              <a:t>Limpia</a:t>
            </a:r>
            <a:r>
              <a:rPr lang="en-GB" sz="2600" dirty="0">
                <a:solidFill>
                  <a:schemeClr val="accent5">
                    <a:lumMod val="50000"/>
                  </a:schemeClr>
                </a:solidFill>
                <a:latin typeface="Century Gothic" panose="020B0502020202020204" pitchFamily="34" charset="0"/>
                <a:ea typeface="Calibri" panose="020F0502020204030204" pitchFamily="34" charset="0"/>
              </a:rPr>
              <a:t> los</a:t>
            </a:r>
            <a:r>
              <a:rPr lang="en-GB" sz="2600" b="1" dirty="0">
                <a:solidFill>
                  <a:schemeClr val="accent5">
                    <a:lumMod val="50000"/>
                  </a:schemeClr>
                </a:solidFill>
                <a:latin typeface="Century Gothic" panose="020B0502020202020204" pitchFamily="34" charset="0"/>
                <a:ea typeface="Calibri" panose="020F0502020204030204" pitchFamily="34" charset="0"/>
              </a:rPr>
              <a:t> </a:t>
            </a:r>
            <a:r>
              <a:rPr lang="en-GB" sz="2600" dirty="0" err="1">
                <a:solidFill>
                  <a:schemeClr val="accent5">
                    <a:lumMod val="50000"/>
                  </a:schemeClr>
                </a:solidFill>
                <a:latin typeface="Century Gothic" panose="020B0502020202020204" pitchFamily="34" charset="0"/>
                <a:ea typeface="Calibri" panose="020F0502020204030204" pitchFamily="34" charset="0"/>
              </a:rPr>
              <a:t>coches</a:t>
            </a:r>
            <a:r>
              <a:rPr lang="en-GB" sz="2600" dirty="0">
                <a:solidFill>
                  <a:schemeClr val="accent5">
                    <a:lumMod val="50000"/>
                  </a:schemeClr>
                </a:solidFill>
                <a:latin typeface="Century Gothic" panose="020B0502020202020204" pitchFamily="34" charset="0"/>
                <a:ea typeface="Calibri" panose="020F0502020204030204" pitchFamily="34" charset="0"/>
              </a:rPr>
              <a:t>.</a:t>
            </a:r>
          </a:p>
        </p:txBody>
      </p:sp>
      <p:sp>
        <p:nvSpPr>
          <p:cNvPr id="22" name="Rectangle 7">
            <a:extLst>
              <a:ext uri="{FF2B5EF4-FFF2-40B4-BE49-F238E27FC236}">
                <a16:creationId xmlns:a16="http://schemas.microsoft.com/office/drawing/2014/main" id="{A4F14E45-B9B1-314F-9F2D-8BD5F99349F0}"/>
              </a:ext>
            </a:extLst>
          </p:cNvPr>
          <p:cNvSpPr/>
          <p:nvPr/>
        </p:nvSpPr>
        <p:spPr>
          <a:xfrm>
            <a:off x="358623" y="5619893"/>
            <a:ext cx="5420535" cy="492443"/>
          </a:xfrm>
          <a:prstGeom prst="rect">
            <a:avLst/>
          </a:prstGeom>
        </p:spPr>
        <p:txBody>
          <a:bodyPr wrap="square">
            <a:spAutoFit/>
          </a:bodyPr>
          <a:lstStyle/>
          <a:p>
            <a:pPr>
              <a:spcAft>
                <a:spcPts val="800"/>
              </a:spcAft>
              <a:defRPr/>
            </a:pPr>
            <a:r>
              <a:rPr lang="en-GB" sz="2600" b="1" dirty="0">
                <a:solidFill>
                  <a:srgbClr val="F66400"/>
                </a:solidFill>
                <a:latin typeface="Century Gothic" panose="020B0502020202020204" pitchFamily="34" charset="0"/>
                <a:ea typeface="Calibri" panose="020F0502020204030204" pitchFamily="34" charset="0"/>
              </a:rPr>
              <a:t>Los</a:t>
            </a:r>
            <a:r>
              <a:rPr lang="en-GB" sz="2600" dirty="0">
                <a:solidFill>
                  <a:schemeClr val="accent5">
                    <a:lumMod val="50000"/>
                  </a:schemeClr>
                </a:solidFill>
                <a:latin typeface="Century Gothic" panose="020B0502020202020204" pitchFamily="34" charset="0"/>
                <a:ea typeface="Calibri" panose="020F0502020204030204" pitchFamily="34" charset="0"/>
              </a:rPr>
              <a:t> </a:t>
            </a:r>
            <a:r>
              <a:rPr lang="en-GB" sz="2600" dirty="0" err="1">
                <a:solidFill>
                  <a:schemeClr val="accent5">
                    <a:lumMod val="50000"/>
                  </a:schemeClr>
                </a:solidFill>
                <a:latin typeface="Century Gothic" panose="020B0502020202020204" pitchFamily="34" charset="0"/>
                <a:ea typeface="Calibri" panose="020F0502020204030204" pitchFamily="34" charset="0"/>
              </a:rPr>
              <a:t>corta</a:t>
            </a:r>
            <a:r>
              <a:rPr lang="en-GB" sz="2600" dirty="0">
                <a:solidFill>
                  <a:schemeClr val="accent5">
                    <a:lumMod val="50000"/>
                  </a:schemeClr>
                </a:solidFill>
                <a:latin typeface="Century Gothic" panose="020B0502020202020204" pitchFamily="34" charset="0"/>
                <a:ea typeface="Calibri" panose="020F0502020204030204" pitchFamily="34" charset="0"/>
              </a:rPr>
              <a:t>.</a:t>
            </a:r>
            <a:endParaRPr lang="en-GB" sz="2600" b="1" dirty="0">
              <a:solidFill>
                <a:schemeClr val="accent5">
                  <a:lumMod val="50000"/>
                </a:schemeClr>
              </a:solidFill>
              <a:latin typeface="Century Gothic" panose="020B0502020202020204" pitchFamily="34" charset="0"/>
              <a:ea typeface="Calibri" panose="020F0502020204030204" pitchFamily="34" charset="0"/>
            </a:endParaRPr>
          </a:p>
        </p:txBody>
      </p:sp>
      <p:sp>
        <p:nvSpPr>
          <p:cNvPr id="4" name="CuadroTexto 3">
            <a:extLst>
              <a:ext uri="{FF2B5EF4-FFF2-40B4-BE49-F238E27FC236}">
                <a16:creationId xmlns:a16="http://schemas.microsoft.com/office/drawing/2014/main" id="{27A170C5-805B-1649-8385-0959B09080E3}"/>
              </a:ext>
            </a:extLst>
          </p:cNvPr>
          <p:cNvSpPr txBox="1"/>
          <p:nvPr/>
        </p:nvSpPr>
        <p:spPr>
          <a:xfrm>
            <a:off x="1005484" y="1566669"/>
            <a:ext cx="631904" cy="492443"/>
          </a:xfrm>
          <a:prstGeom prst="rect">
            <a:avLst/>
          </a:prstGeom>
          <a:noFill/>
        </p:spPr>
        <p:txBody>
          <a:bodyPr wrap="none" rtlCol="0">
            <a:spAutoFit/>
          </a:bodyPr>
          <a:lstStyle/>
          <a:p>
            <a:r>
              <a:rPr lang="es-GB" sz="2600" b="1" dirty="0">
                <a:solidFill>
                  <a:srgbClr val="F66400"/>
                </a:solidFill>
              </a:rPr>
              <a:t>l</a:t>
            </a:r>
            <a:r>
              <a:rPr lang="en-GB" sz="2600" b="1" dirty="0">
                <a:solidFill>
                  <a:srgbClr val="F66400"/>
                </a:solidFill>
              </a:rPr>
              <a:t>as</a:t>
            </a:r>
            <a:endParaRPr lang="es-GB" sz="2600" b="1" dirty="0">
              <a:solidFill>
                <a:srgbClr val="F66400"/>
              </a:solidFill>
            </a:endParaRPr>
          </a:p>
        </p:txBody>
      </p:sp>
      <p:sp>
        <p:nvSpPr>
          <p:cNvPr id="21" name="Speech Bubble: Rectangle with Corners Rounded 14">
            <a:extLst>
              <a:ext uri="{FF2B5EF4-FFF2-40B4-BE49-F238E27FC236}">
                <a16:creationId xmlns:a16="http://schemas.microsoft.com/office/drawing/2014/main" id="{B8CF8A68-20DB-6543-9F76-99197A529C03}"/>
              </a:ext>
            </a:extLst>
          </p:cNvPr>
          <p:cNvSpPr/>
          <p:nvPr/>
        </p:nvSpPr>
        <p:spPr>
          <a:xfrm>
            <a:off x="7813680" y="4725672"/>
            <a:ext cx="4064099" cy="1239828"/>
          </a:xfrm>
          <a:prstGeom prst="wedgeRoundRectCallout">
            <a:avLst>
              <a:gd name="adj1" fmla="val -56512"/>
              <a:gd name="adj2" fmla="val -32745"/>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400" b="1" i="1" dirty="0">
                <a:solidFill>
                  <a:srgbClr val="002060"/>
                </a:solidFill>
                <a:latin typeface="Century Gothic" panose="020B0502020202020204" pitchFamily="34" charset="0"/>
                <a:ea typeface="Calibri" panose="020F0502020204030204" pitchFamily="34" charset="0"/>
              </a:rPr>
              <a:t>¡</a:t>
            </a:r>
            <a:r>
              <a:rPr lang="en-GB" sz="2400" b="1" i="1" dirty="0" err="1">
                <a:solidFill>
                  <a:srgbClr val="002060"/>
                </a:solidFill>
                <a:latin typeface="Century Gothic" panose="020B0502020202020204" pitchFamily="34" charset="0"/>
                <a:ea typeface="Calibri" panose="020F0502020204030204" pitchFamily="34" charset="0"/>
              </a:rPr>
              <a:t>Ojo</a:t>
            </a:r>
            <a:r>
              <a:rPr lang="en-GB" sz="2400" b="1" i="1" dirty="0">
                <a:solidFill>
                  <a:srgbClr val="002060"/>
                </a:solidFill>
                <a:latin typeface="Century Gothic" panose="020B0502020202020204" pitchFamily="34" charset="0"/>
                <a:ea typeface="Calibri" panose="020F0502020204030204" pitchFamily="34" charset="0"/>
              </a:rPr>
              <a:t>! </a:t>
            </a:r>
            <a:r>
              <a:rPr lang="en-GB" sz="2400" dirty="0">
                <a:solidFill>
                  <a:srgbClr val="002060"/>
                </a:solidFill>
                <a:latin typeface="Century Gothic" panose="020B0502020202020204" pitchFamily="34" charset="0"/>
                <a:ea typeface="Calibri" panose="020F0502020204030204" pitchFamily="34" charset="0"/>
              </a:rPr>
              <a:t>‘</a:t>
            </a:r>
            <a:r>
              <a:rPr lang="en-GB" sz="2400" b="1" dirty="0">
                <a:solidFill>
                  <a:srgbClr val="002060"/>
                </a:solidFill>
                <a:latin typeface="Century Gothic" panose="020B0502020202020204" pitchFamily="34" charset="0"/>
                <a:ea typeface="Calibri" panose="020F0502020204030204" pitchFamily="34" charset="0"/>
              </a:rPr>
              <a:t>Los</a:t>
            </a:r>
            <a:r>
              <a:rPr lang="en-GB" sz="2400" dirty="0">
                <a:solidFill>
                  <a:srgbClr val="002060"/>
                </a:solidFill>
                <a:latin typeface="Century Gothic" panose="020B0502020202020204" pitchFamily="34" charset="0"/>
                <a:ea typeface="Calibri" panose="020F0502020204030204" pitchFamily="34" charset="0"/>
              </a:rPr>
              <a:t>’ and ‘</a:t>
            </a:r>
            <a:r>
              <a:rPr lang="en-GB" sz="2400" b="1" dirty="0">
                <a:solidFill>
                  <a:srgbClr val="002060"/>
                </a:solidFill>
                <a:latin typeface="Century Gothic" panose="020B0502020202020204" pitchFamily="34" charset="0"/>
                <a:ea typeface="Calibri" panose="020F0502020204030204" pitchFamily="34" charset="0"/>
              </a:rPr>
              <a:t>las</a:t>
            </a:r>
            <a:r>
              <a:rPr lang="en-GB" sz="2400" dirty="0">
                <a:solidFill>
                  <a:srgbClr val="002060"/>
                </a:solidFill>
                <a:latin typeface="Century Gothic" panose="020B0502020202020204" pitchFamily="34" charset="0"/>
                <a:ea typeface="Calibri" panose="020F0502020204030204" pitchFamily="34" charset="0"/>
              </a:rPr>
              <a:t>’ also mean ‘</a:t>
            </a:r>
            <a:r>
              <a:rPr lang="en-GB" sz="2400" i="1" dirty="0">
                <a:solidFill>
                  <a:srgbClr val="002060"/>
                </a:solidFill>
                <a:latin typeface="Century Gothic" panose="020B0502020202020204" pitchFamily="34" charset="0"/>
                <a:ea typeface="Calibri" panose="020F0502020204030204" pitchFamily="34" charset="0"/>
              </a:rPr>
              <a:t>the</a:t>
            </a:r>
            <a:r>
              <a:rPr lang="en-GB" sz="2400" dirty="0">
                <a:solidFill>
                  <a:srgbClr val="002060"/>
                </a:solidFill>
                <a:latin typeface="Century Gothic" panose="020B0502020202020204" pitchFamily="34" charset="0"/>
                <a:ea typeface="Calibri" panose="020F0502020204030204" pitchFamily="34" charset="0"/>
              </a:rPr>
              <a:t>’ before a noun!</a:t>
            </a:r>
          </a:p>
        </p:txBody>
      </p:sp>
      <p:sp>
        <p:nvSpPr>
          <p:cNvPr id="23" name="CuadroTexto 22">
            <a:extLst>
              <a:ext uri="{FF2B5EF4-FFF2-40B4-BE49-F238E27FC236}">
                <a16:creationId xmlns:a16="http://schemas.microsoft.com/office/drawing/2014/main" id="{4ED53E76-ECA5-7A4D-8143-F266C022D9A5}"/>
              </a:ext>
            </a:extLst>
          </p:cNvPr>
          <p:cNvSpPr txBox="1"/>
          <p:nvPr/>
        </p:nvSpPr>
        <p:spPr>
          <a:xfrm>
            <a:off x="9031993" y="3957639"/>
            <a:ext cx="625492" cy="492443"/>
          </a:xfrm>
          <a:prstGeom prst="rect">
            <a:avLst/>
          </a:prstGeom>
          <a:noFill/>
        </p:spPr>
        <p:txBody>
          <a:bodyPr wrap="none" rtlCol="0">
            <a:spAutoFit/>
          </a:bodyPr>
          <a:lstStyle/>
          <a:p>
            <a:r>
              <a:rPr lang="es-GB" sz="2600" b="1" dirty="0">
                <a:solidFill>
                  <a:srgbClr val="F66400"/>
                </a:solidFill>
              </a:rPr>
              <a:t>l</a:t>
            </a:r>
            <a:r>
              <a:rPr lang="en-GB" sz="2600" b="1" dirty="0" err="1">
                <a:solidFill>
                  <a:srgbClr val="F66400"/>
                </a:solidFill>
              </a:rPr>
              <a:t>os</a:t>
            </a:r>
            <a:endParaRPr lang="es-GB" sz="2600" b="1" dirty="0">
              <a:solidFill>
                <a:srgbClr val="F66400"/>
              </a:solidFill>
            </a:endParaRPr>
          </a:p>
        </p:txBody>
      </p:sp>
    </p:spTree>
    <p:extLst>
      <p:ext uri="{BB962C8B-B14F-4D97-AF65-F5344CB8AC3E}">
        <p14:creationId xmlns:p14="http://schemas.microsoft.com/office/powerpoint/2010/main" val="429204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p:bldP spid="14" grpId="0"/>
      <p:bldP spid="16" grpId="0"/>
      <p:bldP spid="18" grpId="0"/>
      <p:bldP spid="4" grpId="0"/>
      <p:bldP spid="21"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frente, banqueta, firmar, televisión&#10;&#10;Descripción generada automáticamente">
            <a:extLst>
              <a:ext uri="{FF2B5EF4-FFF2-40B4-BE49-F238E27FC236}">
                <a16:creationId xmlns:a16="http://schemas.microsoft.com/office/drawing/2014/main" id="{C996A949-F631-854F-97AD-F18EA14262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865495" cy="1325563"/>
          </a:xfrm>
        </p:spPr>
        <p:txBody>
          <a:bodyPr>
            <a:normAutofit/>
          </a:bodyPr>
          <a:lstStyle/>
          <a:p>
            <a:r>
              <a:rPr lang="en-GB" sz="2800" b="1" dirty="0">
                <a:solidFill>
                  <a:schemeClr val="bg1"/>
                </a:solidFill>
              </a:rPr>
              <a:t>Daniel </a:t>
            </a:r>
            <a:r>
              <a:rPr lang="en-GB" sz="2800" b="1" dirty="0" err="1">
                <a:solidFill>
                  <a:schemeClr val="bg1"/>
                </a:solidFill>
              </a:rPr>
              <a:t>va</a:t>
            </a:r>
            <a:r>
              <a:rPr lang="en-GB" sz="2800" b="1" dirty="0">
                <a:solidFill>
                  <a:schemeClr val="bg1"/>
                </a:solidFill>
              </a:rPr>
              <a:t> de </a:t>
            </a:r>
            <a:r>
              <a:rPr lang="en-GB" sz="2800" b="1" dirty="0" err="1">
                <a:solidFill>
                  <a:schemeClr val="bg1"/>
                </a:solidFill>
              </a:rPr>
              <a:t>compras</a:t>
            </a:r>
            <a:endParaRPr lang="en-GB" sz="28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258996344"/>
              </p:ext>
            </p:extLst>
          </p:nvPr>
        </p:nvGraphicFramePr>
        <p:xfrm>
          <a:off x="330199" y="1480853"/>
          <a:ext cx="11528125" cy="1188720"/>
        </p:xfrm>
        <a:graphic>
          <a:graphicData uri="http://schemas.openxmlformats.org/drawingml/2006/table">
            <a:tbl>
              <a:tblPr firstRow="1" bandRow="1">
                <a:tableStyleId>{5940675A-B579-460E-94D1-54222C63F5DA}</a:tableStyleId>
              </a:tblPr>
              <a:tblGrid>
                <a:gridCol w="1768108">
                  <a:extLst>
                    <a:ext uri="{9D8B030D-6E8A-4147-A177-3AD203B41FA5}">
                      <a16:colId xmlns:a16="http://schemas.microsoft.com/office/drawing/2014/main" val="681785017"/>
                    </a:ext>
                  </a:extLst>
                </a:gridCol>
                <a:gridCol w="2368762">
                  <a:extLst>
                    <a:ext uri="{9D8B030D-6E8A-4147-A177-3AD203B41FA5}">
                      <a16:colId xmlns:a16="http://schemas.microsoft.com/office/drawing/2014/main" val="3410402890"/>
                    </a:ext>
                  </a:extLst>
                </a:gridCol>
                <a:gridCol w="3539989">
                  <a:extLst>
                    <a:ext uri="{9D8B030D-6E8A-4147-A177-3AD203B41FA5}">
                      <a16:colId xmlns:a16="http://schemas.microsoft.com/office/drawing/2014/main" val="4048868260"/>
                    </a:ext>
                  </a:extLst>
                </a:gridCol>
                <a:gridCol w="3851266">
                  <a:extLst>
                    <a:ext uri="{9D8B030D-6E8A-4147-A177-3AD203B41FA5}">
                      <a16:colId xmlns:a16="http://schemas.microsoft.com/office/drawing/2014/main" val="3219443074"/>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r>
                        <a:rPr lang="en-GB" sz="2000" dirty="0">
                          <a:solidFill>
                            <a:srgbClr val="002060"/>
                          </a:solidFill>
                        </a:rPr>
                        <a:t>La </a:t>
                      </a:r>
                      <a:r>
                        <a:rPr lang="en-GB" sz="2000" dirty="0" err="1">
                          <a:solidFill>
                            <a:srgbClr val="002060"/>
                          </a:solidFill>
                        </a:rPr>
                        <a:t>parte</a:t>
                      </a:r>
                      <a:r>
                        <a:rPr lang="en-GB" sz="2000" dirty="0">
                          <a:solidFill>
                            <a:srgbClr val="002060"/>
                          </a:solidFill>
                        </a:rPr>
                        <a:t> </a:t>
                      </a:r>
                      <a:r>
                        <a:rPr lang="en-GB" sz="2000" dirty="0" err="1">
                          <a:solidFill>
                            <a:srgbClr val="002060"/>
                          </a:solidFill>
                        </a:rPr>
                        <a:t>subrayada</a:t>
                      </a:r>
                      <a:endParaRPr lang="en-GB" sz="2000" dirty="0">
                        <a:solidFill>
                          <a:srgbClr val="002060"/>
                        </a:solidFill>
                      </a:endParaRPr>
                    </a:p>
                  </a:txBody>
                  <a:tcPr>
                    <a:solidFill>
                      <a:schemeClr val="bg1"/>
                    </a:solidFill>
                  </a:tcPr>
                </a:tc>
                <a:extLst>
                  <a:ext uri="{0D108BD9-81ED-4DB2-BD59-A6C34878D82A}">
                    <a16:rowId xmlns:a16="http://schemas.microsoft.com/office/drawing/2014/main" val="2075730729"/>
                  </a:ext>
                </a:extLst>
              </a:tr>
              <a:tr h="370840">
                <a:tc rowSpan="2">
                  <a:txBody>
                    <a:bodyPr/>
                    <a:lstStyle/>
                    <a:p>
                      <a:r>
                        <a:rPr lang="en-GB" sz="2000" dirty="0">
                          <a:solidFill>
                            <a:srgbClr val="002060"/>
                          </a:solidFill>
                        </a:rPr>
                        <a:t>1. </a:t>
                      </a:r>
                      <a:r>
                        <a:rPr lang="en-GB" sz="2000" dirty="0" err="1">
                          <a:solidFill>
                            <a:srgbClr val="002060"/>
                          </a:solidFill>
                        </a:rPr>
                        <a:t>Busca</a:t>
                      </a:r>
                      <a:endParaRPr lang="en-GB" sz="2000" dirty="0">
                        <a:solidFill>
                          <a:srgbClr val="002060"/>
                        </a:solidFill>
                      </a:endParaRPr>
                    </a:p>
                  </a:txBody>
                  <a:tcPr>
                    <a:solidFill>
                      <a:schemeClr val="bg1"/>
                    </a:solidFill>
                  </a:tcPr>
                </a:tc>
                <a:tc>
                  <a:txBody>
                    <a:bodyPr/>
                    <a:lstStyle/>
                    <a:p>
                      <a:r>
                        <a:rPr lang="en-GB" sz="2000" dirty="0" err="1">
                          <a:solidFill>
                            <a:srgbClr val="002060"/>
                          </a:solidFill>
                        </a:rPr>
                        <a:t>unas</a:t>
                      </a:r>
                      <a:r>
                        <a:rPr lang="en-GB" sz="2000" dirty="0">
                          <a:solidFill>
                            <a:srgbClr val="002060"/>
                          </a:solidFill>
                        </a:rPr>
                        <a:t> camisas</a:t>
                      </a:r>
                    </a:p>
                  </a:txBody>
                  <a:tcPr>
                    <a:solidFill>
                      <a:schemeClr val="bg1"/>
                    </a:solidFill>
                  </a:tcPr>
                </a:tc>
                <a:tc rowSpan="2">
                  <a:txBody>
                    <a:bodyPr/>
                    <a:lstStyle/>
                    <a:p>
                      <a:r>
                        <a:rPr lang="en-GB" sz="2000" dirty="0" err="1">
                          <a:solidFill>
                            <a:srgbClr val="002060"/>
                          </a:solidFill>
                        </a:rPr>
                        <a:t>azules</a:t>
                      </a:r>
                      <a:r>
                        <a:rPr lang="en-GB" sz="2000" dirty="0">
                          <a:solidFill>
                            <a:srgbClr val="002060"/>
                          </a:solidFill>
                        </a:rPr>
                        <a:t> y </a:t>
                      </a:r>
                      <a:r>
                        <a:rPr lang="en-GB" sz="2000" u="sng" dirty="0">
                          <a:solidFill>
                            <a:srgbClr val="002060"/>
                          </a:solidFill>
                        </a:rPr>
                        <a:t>los </a:t>
                      </a:r>
                      <a:r>
                        <a:rPr lang="en-GB" sz="2000" u="sng" dirty="0" err="1">
                          <a:solidFill>
                            <a:srgbClr val="002060"/>
                          </a:solidFill>
                        </a:rPr>
                        <a:t>encuentra</a:t>
                      </a:r>
                      <a:r>
                        <a:rPr lang="en-GB" sz="2000" u="sng" dirty="0">
                          <a:solidFill>
                            <a:srgbClr val="002060"/>
                          </a:solidFill>
                        </a:rPr>
                        <a:t> </a:t>
                      </a:r>
                      <a:r>
                        <a:rPr lang="en-GB" sz="2000" u="sng" dirty="0" err="1">
                          <a:solidFill>
                            <a:srgbClr val="002060"/>
                          </a:solidFill>
                        </a:rPr>
                        <a:t>en</a:t>
                      </a:r>
                      <a:r>
                        <a:rPr lang="en-GB" sz="2000" u="sng" dirty="0">
                          <a:solidFill>
                            <a:srgbClr val="002060"/>
                          </a:solidFill>
                        </a:rPr>
                        <a:t> una tienda </a:t>
                      </a:r>
                      <a:r>
                        <a:rPr lang="en-GB" sz="2000" u="sng" dirty="0" err="1">
                          <a:solidFill>
                            <a:srgbClr val="002060"/>
                          </a:solidFill>
                        </a:rPr>
                        <a:t>barata</a:t>
                      </a:r>
                      <a:r>
                        <a:rPr lang="en-GB" sz="2000" baseline="0" dirty="0">
                          <a:solidFill>
                            <a:srgbClr val="002060"/>
                          </a:solidFill>
                        </a:rPr>
                        <a:t>.</a:t>
                      </a:r>
                      <a:endParaRPr lang="en-GB" sz="2000" dirty="0">
                        <a:solidFill>
                          <a:srgbClr val="002060"/>
                        </a:solidFill>
                      </a:endParaRPr>
                    </a:p>
                  </a:txBody>
                  <a:tcPr>
                    <a:solidFill>
                      <a:schemeClr val="bg1"/>
                    </a:solidFill>
                  </a:tcPr>
                </a:tc>
                <a:tc rowSpan="2">
                  <a:txBody>
                    <a:bodyPr/>
                    <a:lstStyle/>
                    <a:p>
                      <a:r>
                        <a:rPr lang="en-GB" sz="2000" dirty="0">
                          <a:solidFill>
                            <a:srgbClr val="002060"/>
                          </a:solidFill>
                        </a:rPr>
                        <a:t>He ______________________</a:t>
                      </a:r>
                    </a:p>
                    <a:p>
                      <a:r>
                        <a:rPr lang="en-GB" sz="2000" dirty="0">
                          <a:solidFill>
                            <a:srgbClr val="002060"/>
                          </a:solidFill>
                        </a:rPr>
                        <a:t>______.</a:t>
                      </a:r>
                    </a:p>
                  </a:txBody>
                  <a:tcPr anchor="ctr">
                    <a:solidFill>
                      <a:schemeClr val="bg1"/>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rgbClr val="002060"/>
                          </a:solidFill>
                        </a:rPr>
                        <a:t>unos</a:t>
                      </a:r>
                      <a:r>
                        <a:rPr lang="en-GB" sz="2000" dirty="0">
                          <a:solidFill>
                            <a:srgbClr val="002060"/>
                          </a:solidFill>
                        </a:rPr>
                        <a:t> </a:t>
                      </a:r>
                      <a:r>
                        <a:rPr lang="en-GB" sz="2000" dirty="0" err="1">
                          <a:solidFill>
                            <a:srgbClr val="002060"/>
                          </a:solidFill>
                        </a:rPr>
                        <a:t>pantalones</a:t>
                      </a:r>
                      <a:endParaRPr lang="en-GB" sz="2000" dirty="0">
                        <a:solidFill>
                          <a:srgbClr val="002060"/>
                        </a:solidFill>
                      </a:endParaRPr>
                    </a:p>
                  </a:txBody>
                  <a:tcP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292847744"/>
              </p:ext>
            </p:extLst>
          </p:nvPr>
        </p:nvGraphicFramePr>
        <p:xfrm>
          <a:off x="330199" y="3194439"/>
          <a:ext cx="11528125" cy="1188720"/>
        </p:xfrm>
        <a:graphic>
          <a:graphicData uri="http://schemas.openxmlformats.org/drawingml/2006/table">
            <a:tbl>
              <a:tblPr firstRow="1" bandRow="1">
                <a:tableStyleId>{5940675A-B579-460E-94D1-54222C63F5DA}</a:tableStyleId>
              </a:tblPr>
              <a:tblGrid>
                <a:gridCol w="1768108">
                  <a:extLst>
                    <a:ext uri="{9D8B030D-6E8A-4147-A177-3AD203B41FA5}">
                      <a16:colId xmlns:a16="http://schemas.microsoft.com/office/drawing/2014/main" val="681785017"/>
                    </a:ext>
                  </a:extLst>
                </a:gridCol>
                <a:gridCol w="2458703">
                  <a:extLst>
                    <a:ext uri="{9D8B030D-6E8A-4147-A177-3AD203B41FA5}">
                      <a16:colId xmlns:a16="http://schemas.microsoft.com/office/drawing/2014/main" val="3410402890"/>
                    </a:ext>
                  </a:extLst>
                </a:gridCol>
                <a:gridCol w="3416063">
                  <a:extLst>
                    <a:ext uri="{9D8B030D-6E8A-4147-A177-3AD203B41FA5}">
                      <a16:colId xmlns:a16="http://schemas.microsoft.com/office/drawing/2014/main" val="4048868260"/>
                    </a:ext>
                  </a:extLst>
                </a:gridCol>
                <a:gridCol w="3885251">
                  <a:extLst>
                    <a:ext uri="{9D8B030D-6E8A-4147-A177-3AD203B41FA5}">
                      <a16:colId xmlns:a16="http://schemas.microsoft.com/office/drawing/2014/main" val="3219443074"/>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r>
                        <a:rPr lang="en-GB" sz="2000" dirty="0">
                          <a:solidFill>
                            <a:srgbClr val="002060"/>
                          </a:solidFill>
                        </a:rPr>
                        <a:t>La </a:t>
                      </a:r>
                      <a:r>
                        <a:rPr lang="en-GB" sz="2000" dirty="0" err="1">
                          <a:solidFill>
                            <a:srgbClr val="002060"/>
                          </a:solidFill>
                        </a:rPr>
                        <a:t>parte</a:t>
                      </a:r>
                      <a:r>
                        <a:rPr lang="en-GB" sz="2000" dirty="0">
                          <a:solidFill>
                            <a:srgbClr val="002060"/>
                          </a:solidFill>
                        </a:rPr>
                        <a:t> </a:t>
                      </a:r>
                      <a:r>
                        <a:rPr lang="en-GB" sz="2000" dirty="0" err="1">
                          <a:solidFill>
                            <a:srgbClr val="002060"/>
                          </a:solidFill>
                        </a:rPr>
                        <a:t>subrayada</a:t>
                      </a:r>
                      <a:endParaRPr lang="en-GB" sz="2000" dirty="0">
                        <a:solidFill>
                          <a:srgbClr val="002060"/>
                        </a:solidFill>
                      </a:endParaRPr>
                    </a:p>
                  </a:txBody>
                  <a:tcPr>
                    <a:solidFill>
                      <a:schemeClr val="bg1"/>
                    </a:solidFill>
                  </a:tcPr>
                </a:tc>
                <a:extLst>
                  <a:ext uri="{0D108BD9-81ED-4DB2-BD59-A6C34878D82A}">
                    <a16:rowId xmlns:a16="http://schemas.microsoft.com/office/drawing/2014/main" val="2075730729"/>
                  </a:ext>
                </a:extLst>
              </a:tr>
              <a:tr h="370840">
                <a:tc rowSpan="2">
                  <a:txBody>
                    <a:bodyPr/>
                    <a:lstStyle/>
                    <a:p>
                      <a:r>
                        <a:rPr lang="en-GB" sz="2000" dirty="0">
                          <a:solidFill>
                            <a:srgbClr val="002060"/>
                          </a:solidFill>
                        </a:rPr>
                        <a:t>2. Mira</a:t>
                      </a:r>
                    </a:p>
                  </a:txBody>
                  <a:tcPr>
                    <a:solidFill>
                      <a:schemeClr val="bg1"/>
                    </a:solidFill>
                  </a:tcPr>
                </a:tc>
                <a:tc>
                  <a:txBody>
                    <a:bodyPr/>
                    <a:lstStyle/>
                    <a:p>
                      <a:r>
                        <a:rPr lang="en-GB" sz="2000" dirty="0" err="1">
                          <a:solidFill>
                            <a:srgbClr val="002060"/>
                          </a:solidFill>
                        </a:rPr>
                        <a:t>unas</a:t>
                      </a:r>
                      <a:r>
                        <a:rPr lang="en-GB" sz="2000" dirty="0">
                          <a:solidFill>
                            <a:srgbClr val="002060"/>
                          </a:solidFill>
                        </a:rPr>
                        <a:t> </a:t>
                      </a:r>
                      <a:r>
                        <a:rPr lang="en-GB" sz="2000" dirty="0" err="1">
                          <a:solidFill>
                            <a:srgbClr val="002060"/>
                          </a:solidFill>
                        </a:rPr>
                        <a:t>tarjetas</a:t>
                      </a:r>
                      <a:endParaRPr lang="en-GB" sz="2000" dirty="0">
                        <a:solidFill>
                          <a:srgbClr val="002060"/>
                        </a:solidFill>
                      </a:endParaRPr>
                    </a:p>
                  </a:txBody>
                  <a:tcPr>
                    <a:solidFill>
                      <a:schemeClr val="bg1"/>
                    </a:solidFill>
                  </a:tcPr>
                </a:tc>
                <a:tc rowSpan="2">
                  <a:txBody>
                    <a:bodyPr/>
                    <a:lstStyle/>
                    <a:p>
                      <a:r>
                        <a:rPr lang="en-GB" sz="2000" u="none" dirty="0">
                          <a:solidFill>
                            <a:srgbClr val="002060"/>
                          </a:solidFill>
                        </a:rPr>
                        <a:t>y </a:t>
                      </a:r>
                      <a:r>
                        <a:rPr lang="en-GB" sz="2000" u="sng" dirty="0">
                          <a:solidFill>
                            <a:srgbClr val="002060"/>
                          </a:solidFill>
                        </a:rPr>
                        <a:t>las </a:t>
                      </a:r>
                      <a:r>
                        <a:rPr lang="en-GB" sz="2000" u="sng" dirty="0" err="1">
                          <a:solidFill>
                            <a:srgbClr val="002060"/>
                          </a:solidFill>
                        </a:rPr>
                        <a:t>compra</a:t>
                      </a:r>
                      <a:r>
                        <a:rPr lang="en-GB" sz="2000" u="sng" dirty="0">
                          <a:solidFill>
                            <a:srgbClr val="002060"/>
                          </a:solidFill>
                        </a:rPr>
                        <a:t> para el </a:t>
                      </a:r>
                      <a:r>
                        <a:rPr lang="en-GB" sz="2000" u="sng" dirty="0" err="1">
                          <a:solidFill>
                            <a:srgbClr val="002060"/>
                          </a:solidFill>
                        </a:rPr>
                        <a:t>cumpleaños</a:t>
                      </a:r>
                      <a:r>
                        <a:rPr lang="en-GB" sz="2000" u="sng" dirty="0">
                          <a:solidFill>
                            <a:srgbClr val="002060"/>
                          </a:solidFill>
                        </a:rPr>
                        <a:t> de Nadia.</a:t>
                      </a:r>
                    </a:p>
                  </a:txBody>
                  <a:tcPr>
                    <a:solidFill>
                      <a:schemeClr val="bg1"/>
                    </a:solidFill>
                  </a:tcPr>
                </a:tc>
                <a:tc rowSpan="2">
                  <a:txBody>
                    <a:bodyPr/>
                    <a:lstStyle/>
                    <a:p>
                      <a:r>
                        <a:rPr lang="en-GB" sz="2000" dirty="0">
                          <a:solidFill>
                            <a:srgbClr val="002060"/>
                          </a:solidFill>
                        </a:rPr>
                        <a:t>He___________________________________.</a:t>
                      </a:r>
                    </a:p>
                  </a:txBody>
                  <a:tcPr>
                    <a:solidFill>
                      <a:schemeClr val="bg1"/>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rgbClr val="002060"/>
                          </a:solidFill>
                        </a:rPr>
                        <a:t>unos</a:t>
                      </a:r>
                      <a:r>
                        <a:rPr lang="en-GB" sz="2000" dirty="0">
                          <a:solidFill>
                            <a:srgbClr val="002060"/>
                          </a:solidFill>
                        </a:rPr>
                        <a:t> </a:t>
                      </a:r>
                      <a:r>
                        <a:rPr lang="en-GB" sz="2000" dirty="0" err="1">
                          <a:solidFill>
                            <a:srgbClr val="002060"/>
                          </a:solidFill>
                        </a:rPr>
                        <a:t>juegos</a:t>
                      </a:r>
                      <a:endParaRPr lang="en-GB" sz="2000" dirty="0">
                        <a:solidFill>
                          <a:srgbClr val="002060"/>
                        </a:solidFill>
                      </a:endParaRPr>
                    </a:p>
                  </a:txBody>
                  <a:tcP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044077698"/>
              </p:ext>
            </p:extLst>
          </p:nvPr>
        </p:nvGraphicFramePr>
        <p:xfrm>
          <a:off x="330200" y="4908025"/>
          <a:ext cx="11528125" cy="1188720"/>
        </p:xfrm>
        <a:graphic>
          <a:graphicData uri="http://schemas.openxmlformats.org/drawingml/2006/table">
            <a:tbl>
              <a:tblPr firstRow="1" bandRow="1">
                <a:tableStyleId>{5940675A-B579-460E-94D1-54222C63F5DA}</a:tableStyleId>
              </a:tblPr>
              <a:tblGrid>
                <a:gridCol w="1777733">
                  <a:extLst>
                    <a:ext uri="{9D8B030D-6E8A-4147-A177-3AD203B41FA5}">
                      <a16:colId xmlns:a16="http://schemas.microsoft.com/office/drawing/2014/main" val="681785017"/>
                    </a:ext>
                  </a:extLst>
                </a:gridCol>
                <a:gridCol w="2494047">
                  <a:extLst>
                    <a:ext uri="{9D8B030D-6E8A-4147-A177-3AD203B41FA5}">
                      <a16:colId xmlns:a16="http://schemas.microsoft.com/office/drawing/2014/main" val="3410402890"/>
                    </a:ext>
                  </a:extLst>
                </a:gridCol>
                <a:gridCol w="3405079">
                  <a:extLst>
                    <a:ext uri="{9D8B030D-6E8A-4147-A177-3AD203B41FA5}">
                      <a16:colId xmlns:a16="http://schemas.microsoft.com/office/drawing/2014/main" val="4048868260"/>
                    </a:ext>
                  </a:extLst>
                </a:gridCol>
                <a:gridCol w="3851266">
                  <a:extLst>
                    <a:ext uri="{9D8B030D-6E8A-4147-A177-3AD203B41FA5}">
                      <a16:colId xmlns:a16="http://schemas.microsoft.com/office/drawing/2014/main" val="3219443074"/>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r>
                        <a:rPr lang="en-GB" sz="2000" dirty="0">
                          <a:solidFill>
                            <a:srgbClr val="002060"/>
                          </a:solidFill>
                        </a:rPr>
                        <a:t>La </a:t>
                      </a:r>
                      <a:r>
                        <a:rPr lang="en-GB" sz="2000" dirty="0" err="1">
                          <a:solidFill>
                            <a:srgbClr val="002060"/>
                          </a:solidFill>
                        </a:rPr>
                        <a:t>parte</a:t>
                      </a:r>
                      <a:r>
                        <a:rPr lang="en-GB" sz="2000" dirty="0">
                          <a:solidFill>
                            <a:srgbClr val="002060"/>
                          </a:solidFill>
                        </a:rPr>
                        <a:t> </a:t>
                      </a:r>
                      <a:r>
                        <a:rPr lang="en-GB" sz="2000" dirty="0" err="1">
                          <a:solidFill>
                            <a:srgbClr val="002060"/>
                          </a:solidFill>
                        </a:rPr>
                        <a:t>subrayada</a:t>
                      </a:r>
                      <a:endParaRPr lang="en-GB" sz="2000" dirty="0">
                        <a:solidFill>
                          <a:srgbClr val="002060"/>
                        </a:solidFill>
                      </a:endParaRPr>
                    </a:p>
                  </a:txBody>
                  <a:tcPr>
                    <a:solidFill>
                      <a:schemeClr val="bg1"/>
                    </a:solidFill>
                  </a:tcPr>
                </a:tc>
                <a:extLst>
                  <a:ext uri="{0D108BD9-81ED-4DB2-BD59-A6C34878D82A}">
                    <a16:rowId xmlns:a16="http://schemas.microsoft.com/office/drawing/2014/main" val="2075730729"/>
                  </a:ext>
                </a:extLst>
              </a:tr>
              <a:tr h="370840">
                <a:tc rowSpan="2">
                  <a:txBody>
                    <a:bodyPr/>
                    <a:lstStyle/>
                    <a:p>
                      <a:r>
                        <a:rPr lang="en-GB" sz="2000" dirty="0">
                          <a:solidFill>
                            <a:srgbClr val="002060"/>
                          </a:solidFill>
                        </a:rPr>
                        <a:t>3. </a:t>
                      </a:r>
                      <a:r>
                        <a:rPr lang="en-GB" sz="2000" dirty="0" err="1">
                          <a:solidFill>
                            <a:srgbClr val="002060"/>
                          </a:solidFill>
                        </a:rPr>
                        <a:t>Necesita</a:t>
                      </a:r>
                      <a:endParaRPr lang="en-GB" sz="2000" dirty="0">
                        <a:solidFill>
                          <a:srgbClr val="002060"/>
                        </a:solidFill>
                      </a:endParaRPr>
                    </a:p>
                  </a:txBody>
                  <a:tcPr>
                    <a:solidFill>
                      <a:schemeClr val="bg1"/>
                    </a:solidFill>
                  </a:tcPr>
                </a:tc>
                <a:tc>
                  <a:txBody>
                    <a:bodyPr/>
                    <a:lstStyle/>
                    <a:p>
                      <a:r>
                        <a:rPr lang="en-GB" sz="2000" dirty="0" err="1">
                          <a:solidFill>
                            <a:srgbClr val="002060"/>
                          </a:solidFill>
                        </a:rPr>
                        <a:t>unos</a:t>
                      </a:r>
                      <a:r>
                        <a:rPr lang="en-GB" sz="2000" dirty="0">
                          <a:solidFill>
                            <a:srgbClr val="002060"/>
                          </a:solidFill>
                        </a:rPr>
                        <a:t> </a:t>
                      </a:r>
                      <a:r>
                        <a:rPr lang="en-GB" sz="2000" dirty="0" err="1">
                          <a:solidFill>
                            <a:srgbClr val="002060"/>
                          </a:solidFill>
                        </a:rPr>
                        <a:t>relojes</a:t>
                      </a:r>
                      <a:endParaRPr lang="en-GB" sz="2000" dirty="0">
                        <a:solidFill>
                          <a:srgbClr val="002060"/>
                        </a:solidFill>
                      </a:endParaRPr>
                    </a:p>
                  </a:txBody>
                  <a:tcPr>
                    <a:solidFill>
                      <a:schemeClr val="bg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porque</a:t>
                      </a:r>
                      <a:r>
                        <a:rPr lang="en-GB" sz="2000" dirty="0">
                          <a:solidFill>
                            <a:srgbClr val="002060"/>
                          </a:solidFill>
                        </a:rPr>
                        <a:t> </a:t>
                      </a:r>
                      <a:r>
                        <a:rPr lang="en-GB" sz="2000" dirty="0" err="1">
                          <a:solidFill>
                            <a:srgbClr val="002060"/>
                          </a:solidFill>
                        </a:rPr>
                        <a:t>siempre</a:t>
                      </a:r>
                      <a:r>
                        <a:rPr lang="en-GB" sz="2000" dirty="0">
                          <a:solidFill>
                            <a:srgbClr val="002060"/>
                          </a:solidFill>
                        </a:rPr>
                        <a:t> </a:t>
                      </a:r>
                      <a:r>
                        <a:rPr lang="en-GB" sz="2000" u="sng" dirty="0">
                          <a:solidFill>
                            <a:srgbClr val="002060"/>
                          </a:solidFill>
                        </a:rPr>
                        <a:t>las </a:t>
                      </a:r>
                      <a:r>
                        <a:rPr lang="en-GB" sz="2000" u="sng" dirty="0" err="1">
                          <a:solidFill>
                            <a:srgbClr val="002060"/>
                          </a:solidFill>
                        </a:rPr>
                        <a:t>olvida</a:t>
                      </a:r>
                      <a:r>
                        <a:rPr lang="en-GB" sz="2000" u="sng" dirty="0">
                          <a:solidFill>
                            <a:srgbClr val="002060"/>
                          </a:solidFill>
                        </a:rPr>
                        <a:t> </a:t>
                      </a:r>
                      <a:r>
                        <a:rPr lang="en-GB" sz="2000" u="sng" dirty="0" err="1">
                          <a:solidFill>
                            <a:srgbClr val="002060"/>
                          </a:solidFill>
                        </a:rPr>
                        <a:t>en</a:t>
                      </a:r>
                      <a:r>
                        <a:rPr lang="en-GB" sz="2000" u="sng" dirty="0">
                          <a:solidFill>
                            <a:srgbClr val="002060"/>
                          </a:solidFill>
                        </a:rPr>
                        <a:t> casa.</a:t>
                      </a:r>
                    </a:p>
                  </a:txBody>
                  <a:tcPr>
                    <a:solidFill>
                      <a:schemeClr val="bg1"/>
                    </a:solidFill>
                  </a:tcPr>
                </a:tc>
                <a:tc rowSpan="2">
                  <a:txBody>
                    <a:bodyPr/>
                    <a:lstStyle/>
                    <a:p>
                      <a:r>
                        <a:rPr lang="en-GB" sz="2000" dirty="0">
                          <a:solidFill>
                            <a:srgbClr val="002060"/>
                          </a:solidFill>
                        </a:rPr>
                        <a:t>He _________________________.</a:t>
                      </a:r>
                    </a:p>
                  </a:txBody>
                  <a:tcPr anchor="ctr">
                    <a:solidFill>
                      <a:schemeClr val="bg1"/>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rgbClr val="002060"/>
                          </a:solidFill>
                        </a:rPr>
                        <a:t>unas</a:t>
                      </a:r>
                      <a:r>
                        <a:rPr lang="en-GB" sz="2000" dirty="0">
                          <a:solidFill>
                            <a:srgbClr val="002060"/>
                          </a:solidFill>
                        </a:rPr>
                        <a:t> </a:t>
                      </a:r>
                      <a:r>
                        <a:rPr lang="en-GB" sz="2000" dirty="0" err="1">
                          <a:solidFill>
                            <a:srgbClr val="002060"/>
                          </a:solidFill>
                        </a:rPr>
                        <a:t>bolsas</a:t>
                      </a:r>
                      <a:endParaRPr lang="en-GB" sz="2000" dirty="0">
                        <a:solidFill>
                          <a:srgbClr val="002060"/>
                        </a:solidFill>
                      </a:endParaRPr>
                    </a:p>
                  </a:txBody>
                  <a:tcP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sp>
        <p:nvSpPr>
          <p:cNvPr id="13" name="TextBox 12"/>
          <p:cNvSpPr txBox="1"/>
          <p:nvPr/>
        </p:nvSpPr>
        <p:spPr>
          <a:xfrm>
            <a:off x="11031371" y="869914"/>
            <a:ext cx="749300" cy="400110"/>
          </a:xfrm>
          <a:prstGeom prst="rect">
            <a:avLst/>
          </a:prstGeom>
          <a:noFill/>
        </p:spPr>
        <p:txBody>
          <a:bodyPr wrap="square" rtlCol="0">
            <a:spAutoFit/>
          </a:bodyPr>
          <a:lstStyle/>
          <a:p>
            <a:r>
              <a:rPr lang="en-GB" sz="2000" b="1">
                <a:solidFill>
                  <a:srgbClr val="002060"/>
                </a:solidFill>
              </a:rPr>
              <a:t>[1/2]</a:t>
            </a:r>
          </a:p>
        </p:txBody>
      </p:sp>
      <p:sp>
        <p:nvSpPr>
          <p:cNvPr id="16" name="Oval 15"/>
          <p:cNvSpPr/>
          <p:nvPr/>
        </p:nvSpPr>
        <p:spPr>
          <a:xfrm>
            <a:off x="2003013" y="2308733"/>
            <a:ext cx="2378868" cy="3708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8424716" y="1895721"/>
            <a:ext cx="3547009" cy="400110"/>
          </a:xfrm>
          <a:prstGeom prst="rect">
            <a:avLst/>
          </a:prstGeom>
          <a:noFill/>
        </p:spPr>
        <p:txBody>
          <a:bodyPr wrap="square" rtlCol="0">
            <a:spAutoFit/>
          </a:bodyPr>
          <a:lstStyle/>
          <a:p>
            <a:r>
              <a:rPr lang="en-GB" sz="2000" b="1" dirty="0">
                <a:solidFill>
                  <a:srgbClr val="002060"/>
                </a:solidFill>
              </a:rPr>
              <a:t>finds them in a cheap</a:t>
            </a:r>
          </a:p>
        </p:txBody>
      </p:sp>
      <p:sp>
        <p:nvSpPr>
          <p:cNvPr id="12" name="Oval 11">
            <a:extLst>
              <a:ext uri="{FF2B5EF4-FFF2-40B4-BE49-F238E27FC236}">
                <a16:creationId xmlns:a16="http://schemas.microsoft.com/office/drawing/2014/main" id="{DE394C77-C9CF-4C4A-BAB7-000BE939C6A9}"/>
              </a:ext>
            </a:extLst>
          </p:cNvPr>
          <p:cNvSpPr/>
          <p:nvPr/>
        </p:nvSpPr>
        <p:spPr>
          <a:xfrm>
            <a:off x="1878932" y="5728702"/>
            <a:ext cx="2070100" cy="3708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CAC02D5-A7C1-B348-AEF7-C4081582E675}"/>
              </a:ext>
            </a:extLst>
          </p:cNvPr>
          <p:cNvSpPr txBox="1"/>
          <p:nvPr/>
        </p:nvSpPr>
        <p:spPr>
          <a:xfrm>
            <a:off x="8493680" y="3558998"/>
            <a:ext cx="3206815" cy="400110"/>
          </a:xfrm>
          <a:prstGeom prst="rect">
            <a:avLst/>
          </a:prstGeom>
          <a:noFill/>
        </p:spPr>
        <p:txBody>
          <a:bodyPr wrap="square" rtlCol="0">
            <a:spAutoFit/>
          </a:bodyPr>
          <a:lstStyle/>
          <a:p>
            <a:r>
              <a:rPr lang="en-GB" sz="2000" b="1" dirty="0">
                <a:solidFill>
                  <a:srgbClr val="002060"/>
                </a:solidFill>
              </a:rPr>
              <a:t>buys them for Nadia’s</a:t>
            </a:r>
          </a:p>
        </p:txBody>
      </p:sp>
      <p:sp>
        <p:nvSpPr>
          <p:cNvPr id="18" name="TextBox 17">
            <a:extLst>
              <a:ext uri="{FF2B5EF4-FFF2-40B4-BE49-F238E27FC236}">
                <a16:creationId xmlns:a16="http://schemas.microsoft.com/office/drawing/2014/main" id="{48FB8AE6-247A-944D-9E0A-44B1A6B580E7}"/>
              </a:ext>
            </a:extLst>
          </p:cNvPr>
          <p:cNvSpPr txBox="1"/>
          <p:nvPr/>
        </p:nvSpPr>
        <p:spPr>
          <a:xfrm>
            <a:off x="8475515" y="5441918"/>
            <a:ext cx="3206815" cy="400110"/>
          </a:xfrm>
          <a:prstGeom prst="rect">
            <a:avLst/>
          </a:prstGeom>
          <a:noFill/>
        </p:spPr>
        <p:txBody>
          <a:bodyPr wrap="square" rtlCol="0">
            <a:spAutoFit/>
          </a:bodyPr>
          <a:lstStyle/>
          <a:p>
            <a:r>
              <a:rPr lang="en-GB" sz="2000" b="1" dirty="0">
                <a:solidFill>
                  <a:srgbClr val="002060"/>
                </a:solidFill>
              </a:rPr>
              <a:t>he forgets them at home</a:t>
            </a:r>
          </a:p>
        </p:txBody>
      </p:sp>
      <p:sp>
        <p:nvSpPr>
          <p:cNvPr id="19" name="Oval 18">
            <a:extLst>
              <a:ext uri="{FF2B5EF4-FFF2-40B4-BE49-F238E27FC236}">
                <a16:creationId xmlns:a16="http://schemas.microsoft.com/office/drawing/2014/main" id="{B3E76EEA-B811-D74E-B96F-F7D7AFA3CE8E}"/>
              </a:ext>
            </a:extLst>
          </p:cNvPr>
          <p:cNvSpPr/>
          <p:nvPr/>
        </p:nvSpPr>
        <p:spPr>
          <a:xfrm>
            <a:off x="1958445" y="3613900"/>
            <a:ext cx="2070100" cy="3708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11">
            <a:extLst>
              <a:ext uri="{FF2B5EF4-FFF2-40B4-BE49-F238E27FC236}">
                <a16:creationId xmlns:a16="http://schemas.microsoft.com/office/drawing/2014/main" id="{2182250D-1C33-9944-931C-64E818E75173}"/>
              </a:ext>
            </a:extLst>
          </p:cNvPr>
          <p:cNvSpPr/>
          <p:nvPr/>
        </p:nvSpPr>
        <p:spPr>
          <a:xfrm>
            <a:off x="9797144" y="258166"/>
            <a:ext cx="2131000" cy="54487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CuadroTexto 2">
            <a:extLst>
              <a:ext uri="{FF2B5EF4-FFF2-40B4-BE49-F238E27FC236}">
                <a16:creationId xmlns:a16="http://schemas.microsoft.com/office/drawing/2014/main" id="{498C17BC-1739-BB41-8475-F4B413698E65}"/>
              </a:ext>
            </a:extLst>
          </p:cNvPr>
          <p:cNvSpPr txBox="1"/>
          <p:nvPr/>
        </p:nvSpPr>
        <p:spPr>
          <a:xfrm>
            <a:off x="8083421" y="2233202"/>
            <a:ext cx="784189" cy="400110"/>
          </a:xfrm>
          <a:prstGeom prst="rect">
            <a:avLst/>
          </a:prstGeom>
          <a:noFill/>
        </p:spPr>
        <p:txBody>
          <a:bodyPr wrap="none" rtlCol="0">
            <a:spAutoFit/>
          </a:bodyPr>
          <a:lstStyle/>
          <a:p>
            <a:r>
              <a:rPr lang="en-GB" sz="2000" b="1" dirty="0">
                <a:solidFill>
                  <a:srgbClr val="002060"/>
                </a:solidFill>
              </a:rPr>
              <a:t>shop</a:t>
            </a:r>
            <a:endParaRPr lang="es-GB" sz="2000" dirty="0">
              <a:solidFill>
                <a:schemeClr val="accent5">
                  <a:lumMod val="50000"/>
                </a:schemeClr>
              </a:solidFill>
            </a:endParaRPr>
          </a:p>
        </p:txBody>
      </p:sp>
      <p:sp>
        <p:nvSpPr>
          <p:cNvPr id="5" name="CuadroTexto 4">
            <a:extLst>
              <a:ext uri="{FF2B5EF4-FFF2-40B4-BE49-F238E27FC236}">
                <a16:creationId xmlns:a16="http://schemas.microsoft.com/office/drawing/2014/main" id="{89A38D07-7AC3-FA45-ABF4-932A09884BEB}"/>
              </a:ext>
            </a:extLst>
          </p:cNvPr>
          <p:cNvSpPr txBox="1"/>
          <p:nvPr/>
        </p:nvSpPr>
        <p:spPr>
          <a:xfrm>
            <a:off x="8039245" y="3797346"/>
            <a:ext cx="1303562" cy="461665"/>
          </a:xfrm>
          <a:prstGeom prst="rect">
            <a:avLst/>
          </a:prstGeom>
          <a:noFill/>
        </p:spPr>
        <p:txBody>
          <a:bodyPr wrap="none" rtlCol="0">
            <a:spAutoFit/>
          </a:bodyPr>
          <a:lstStyle/>
          <a:p>
            <a:r>
              <a:rPr lang="en-GB" sz="2000" b="1" dirty="0">
                <a:solidFill>
                  <a:srgbClr val="002060"/>
                </a:solidFill>
              </a:rPr>
              <a:t>birthday</a:t>
            </a:r>
            <a:r>
              <a:rPr lang="en-GB" sz="2400" b="1" dirty="0">
                <a:solidFill>
                  <a:srgbClr val="002060"/>
                </a:solidFill>
              </a:rPr>
              <a:t>.</a:t>
            </a:r>
            <a:endParaRPr lang="es-GB" sz="2400" dirty="0">
              <a:solidFill>
                <a:schemeClr val="accent5">
                  <a:lumMod val="50000"/>
                </a:schemeClr>
              </a:solidFill>
            </a:endParaRPr>
          </a:p>
        </p:txBody>
      </p:sp>
      <p:pic>
        <p:nvPicPr>
          <p:cNvPr id="25" name="Imagen 24" descr="Dibujo animado de un personaje animado&#10;&#10;Descripción generada automáticamente con confianza media">
            <a:extLst>
              <a:ext uri="{FF2B5EF4-FFF2-40B4-BE49-F238E27FC236}">
                <a16:creationId xmlns:a16="http://schemas.microsoft.com/office/drawing/2014/main" id="{BF3A403F-B410-3945-9C57-B7B272095E08}"/>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3141" b="94764" l="0" r="100000">
                        <a14:foregroundMark x1="70248" y1="17906" x2="60124" y2="28586"/>
                        <a14:foregroundMark x1="82438" y1="21466" x2="82851" y2="26806"/>
                        <a14:foregroundMark x1="86364" y1="93089" x2="70661" y2="94869"/>
                        <a14:foregroundMark x1="70661" y1="94869" x2="70661" y2="94869"/>
                      </a14:backgroundRemoval>
                    </a14:imgEffect>
                  </a14:imgLayer>
                </a14:imgProps>
              </a:ext>
              <a:ext uri="{28A0092B-C50C-407E-A947-70E740481C1C}">
                <a14:useLocalDpi xmlns:a14="http://schemas.microsoft.com/office/drawing/2010/main"/>
              </a:ext>
            </a:extLst>
          </a:blip>
          <a:srcRect/>
          <a:stretch/>
        </p:blipFill>
        <p:spPr>
          <a:xfrm>
            <a:off x="6756619" y="68"/>
            <a:ext cx="968877" cy="1911838"/>
          </a:xfrm>
          <a:prstGeom prst="rect">
            <a:avLst/>
          </a:prstGeom>
        </p:spPr>
      </p:pic>
      <p:sp>
        <p:nvSpPr>
          <p:cNvPr id="26" name="Action Button: Custom 16">
            <a:hlinkClick r:id="" action="ppaction://noaction" highlightClick="1">
              <a:snd r:embed="rId7" name="1 Busca unos pantalones.wav"/>
            </a:hlinkClick>
            <a:extLst>
              <a:ext uri="{FF2B5EF4-FFF2-40B4-BE49-F238E27FC236}">
                <a16:creationId xmlns:a16="http://schemas.microsoft.com/office/drawing/2014/main" id="{D2D255AB-EFF7-E247-9B36-EFDBE57EEBBE}"/>
              </a:ext>
            </a:extLst>
          </p:cNvPr>
          <p:cNvSpPr/>
          <p:nvPr/>
        </p:nvSpPr>
        <p:spPr>
          <a:xfrm>
            <a:off x="250011" y="1864001"/>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8" name="2 Mira unas tarjetas.wav"/>
            </a:hlinkClick>
            <a:extLst>
              <a:ext uri="{FF2B5EF4-FFF2-40B4-BE49-F238E27FC236}">
                <a16:creationId xmlns:a16="http://schemas.microsoft.com/office/drawing/2014/main" id="{A61740CC-3EC6-3543-946D-9FC78B76BBF5}"/>
              </a:ext>
            </a:extLst>
          </p:cNvPr>
          <p:cNvSpPr/>
          <p:nvPr/>
        </p:nvSpPr>
        <p:spPr>
          <a:xfrm>
            <a:off x="250011" y="3599346"/>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9" name="3 Necesita unas bolsas.wav"/>
            </a:hlinkClick>
            <a:extLst>
              <a:ext uri="{FF2B5EF4-FFF2-40B4-BE49-F238E27FC236}">
                <a16:creationId xmlns:a16="http://schemas.microsoft.com/office/drawing/2014/main" id="{FD80EE2C-1B92-1546-BA6A-67EC6C85A6BD}"/>
              </a:ext>
            </a:extLst>
          </p:cNvPr>
          <p:cNvSpPr/>
          <p:nvPr/>
        </p:nvSpPr>
        <p:spPr>
          <a:xfrm>
            <a:off x="250011" y="5304385"/>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424362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2" grpId="0" animBg="1"/>
      <p:bldP spid="14" grpId="0"/>
      <p:bldP spid="18" grpId="0"/>
      <p:bldP spid="19" grpId="0" animBg="1"/>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descr="Imagen que contiene frente, banqueta, firmar, televisión&#10;&#10;Descripción generada automáticamente">
            <a:extLst>
              <a:ext uri="{FF2B5EF4-FFF2-40B4-BE49-F238E27FC236}">
                <a16:creationId xmlns:a16="http://schemas.microsoft.com/office/drawing/2014/main" id="{4F72FECA-8C93-2F47-B978-3821327186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2800" b="1" dirty="0">
                <a:solidFill>
                  <a:schemeClr val="bg1"/>
                </a:solidFill>
              </a:rPr>
              <a:t>Daniel </a:t>
            </a:r>
            <a:r>
              <a:rPr lang="en-GB" sz="2800" b="1" dirty="0" err="1">
                <a:solidFill>
                  <a:schemeClr val="bg1"/>
                </a:solidFill>
              </a:rPr>
              <a:t>va</a:t>
            </a:r>
            <a:r>
              <a:rPr lang="en-GB" sz="2800" b="1" dirty="0">
                <a:solidFill>
                  <a:schemeClr val="bg1"/>
                </a:solidFill>
              </a:rPr>
              <a:t> de </a:t>
            </a:r>
            <a:r>
              <a:rPr lang="en-GB" sz="2800" b="1" dirty="0" err="1">
                <a:solidFill>
                  <a:schemeClr val="bg1"/>
                </a:solidFill>
              </a:rPr>
              <a:t>compras</a:t>
            </a:r>
            <a:endParaRPr lang="en-GB" sz="2800" b="1" dirty="0">
              <a:solidFill>
                <a:schemeClr val="bg1"/>
              </a:solidFill>
            </a:endParaRPr>
          </a:p>
        </p:txBody>
      </p:sp>
      <p:sp>
        <p:nvSpPr>
          <p:cNvPr id="3" name="TextBox 2"/>
          <p:cNvSpPr txBox="1"/>
          <p:nvPr/>
        </p:nvSpPr>
        <p:spPr>
          <a:xfrm>
            <a:off x="11031371" y="803043"/>
            <a:ext cx="749300" cy="400110"/>
          </a:xfrm>
          <a:prstGeom prst="rect">
            <a:avLst/>
          </a:prstGeom>
          <a:noFill/>
        </p:spPr>
        <p:txBody>
          <a:bodyPr wrap="square" rtlCol="0">
            <a:spAutoFit/>
          </a:bodyPr>
          <a:lstStyle/>
          <a:p>
            <a:r>
              <a:rPr lang="en-GB" sz="2000" b="1" dirty="0">
                <a:solidFill>
                  <a:srgbClr val="002060"/>
                </a:solidFill>
              </a:rPr>
              <a:t>[2/2]</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9797144" y="258166"/>
            <a:ext cx="2131000" cy="54487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val="2181876512"/>
              </p:ext>
            </p:extLst>
          </p:nvPr>
        </p:nvGraphicFramePr>
        <p:xfrm>
          <a:off x="330200" y="3064775"/>
          <a:ext cx="11597943" cy="1188720"/>
        </p:xfrm>
        <a:graphic>
          <a:graphicData uri="http://schemas.openxmlformats.org/drawingml/2006/table">
            <a:tbl>
              <a:tblPr firstRow="1" bandRow="1">
                <a:tableStyleId>{5940675A-B579-460E-94D1-54222C63F5DA}</a:tableStyleId>
              </a:tblPr>
              <a:tblGrid>
                <a:gridCol w="1640244">
                  <a:extLst>
                    <a:ext uri="{9D8B030D-6E8A-4147-A177-3AD203B41FA5}">
                      <a16:colId xmlns:a16="http://schemas.microsoft.com/office/drawing/2014/main" val="681785017"/>
                    </a:ext>
                  </a:extLst>
                </a:gridCol>
                <a:gridCol w="2462071">
                  <a:extLst>
                    <a:ext uri="{9D8B030D-6E8A-4147-A177-3AD203B41FA5}">
                      <a16:colId xmlns:a16="http://schemas.microsoft.com/office/drawing/2014/main" val="3410402890"/>
                    </a:ext>
                  </a:extLst>
                </a:gridCol>
                <a:gridCol w="3621037">
                  <a:extLst>
                    <a:ext uri="{9D8B030D-6E8A-4147-A177-3AD203B41FA5}">
                      <a16:colId xmlns:a16="http://schemas.microsoft.com/office/drawing/2014/main" val="4048868260"/>
                    </a:ext>
                  </a:extLst>
                </a:gridCol>
                <a:gridCol w="3874591">
                  <a:extLst>
                    <a:ext uri="{9D8B030D-6E8A-4147-A177-3AD203B41FA5}">
                      <a16:colId xmlns:a16="http://schemas.microsoft.com/office/drawing/2014/main" val="3219443074"/>
                    </a:ext>
                  </a:extLst>
                </a:gridCol>
              </a:tblGrid>
              <a:tr h="370840">
                <a:tc>
                  <a:txBody>
                    <a:bodyPr/>
                    <a:lstStyle/>
                    <a:p>
                      <a:endParaRPr lang="en-GB" dirty="0">
                        <a:solidFill>
                          <a:srgbClr val="002060"/>
                        </a:solidFill>
                      </a:endParaRPr>
                    </a:p>
                  </a:txBody>
                  <a:tcPr>
                    <a:solidFill>
                      <a:schemeClr val="bg1"/>
                    </a:solidFill>
                  </a:tcPr>
                </a:tc>
                <a:tc>
                  <a:txBody>
                    <a:bodyPr/>
                    <a:lstStyle/>
                    <a:p>
                      <a:endParaRPr lang="en-GB">
                        <a:solidFill>
                          <a:srgbClr val="002060"/>
                        </a:solidFill>
                      </a:endParaRPr>
                    </a:p>
                  </a:txBody>
                  <a:tcPr>
                    <a:solidFill>
                      <a:schemeClr val="bg1"/>
                    </a:solidFill>
                  </a:tcPr>
                </a:tc>
                <a:tc>
                  <a:txBody>
                    <a:bodyPr/>
                    <a:lstStyle/>
                    <a:p>
                      <a:endParaRPr lang="en-GB" dirty="0">
                        <a:solidFill>
                          <a:srgbClr val="002060"/>
                        </a:solidFill>
                      </a:endParaRPr>
                    </a:p>
                  </a:txBody>
                  <a:tcPr>
                    <a:solidFill>
                      <a:schemeClr val="bg1"/>
                    </a:solidFill>
                  </a:tcPr>
                </a:tc>
                <a:tc>
                  <a:txBody>
                    <a:bodyPr/>
                    <a:lstStyle/>
                    <a:p>
                      <a:r>
                        <a:rPr lang="en-GB" sz="2000" dirty="0">
                          <a:solidFill>
                            <a:srgbClr val="002060"/>
                          </a:solidFill>
                        </a:rPr>
                        <a:t>La </a:t>
                      </a:r>
                      <a:r>
                        <a:rPr lang="en-GB" sz="2000" dirty="0" err="1">
                          <a:solidFill>
                            <a:srgbClr val="002060"/>
                          </a:solidFill>
                        </a:rPr>
                        <a:t>parte</a:t>
                      </a:r>
                      <a:r>
                        <a:rPr lang="en-GB" sz="2000" dirty="0">
                          <a:solidFill>
                            <a:srgbClr val="002060"/>
                          </a:solidFill>
                        </a:rPr>
                        <a:t> </a:t>
                      </a:r>
                      <a:r>
                        <a:rPr lang="en-GB" sz="2000" dirty="0" err="1">
                          <a:solidFill>
                            <a:srgbClr val="002060"/>
                          </a:solidFill>
                        </a:rPr>
                        <a:t>subrayada</a:t>
                      </a:r>
                      <a:endParaRPr lang="en-GB" sz="2000" dirty="0">
                        <a:solidFill>
                          <a:srgbClr val="002060"/>
                        </a:solidFill>
                      </a:endParaRPr>
                    </a:p>
                  </a:txBody>
                  <a:tcPr>
                    <a:solidFill>
                      <a:schemeClr val="bg1"/>
                    </a:solidFill>
                  </a:tcPr>
                </a:tc>
                <a:extLst>
                  <a:ext uri="{0D108BD9-81ED-4DB2-BD59-A6C34878D82A}">
                    <a16:rowId xmlns:a16="http://schemas.microsoft.com/office/drawing/2014/main" val="2075730729"/>
                  </a:ext>
                </a:extLst>
              </a:tr>
              <a:tr h="370840">
                <a:tc rowSpan="2">
                  <a:txBody>
                    <a:bodyPr/>
                    <a:lstStyle/>
                    <a:p>
                      <a:r>
                        <a:rPr lang="en-GB" sz="2000" dirty="0">
                          <a:solidFill>
                            <a:srgbClr val="002060"/>
                          </a:solidFill>
                        </a:rPr>
                        <a:t>5. </a:t>
                      </a:r>
                      <a:r>
                        <a:rPr lang="en-GB" sz="2000" dirty="0" err="1">
                          <a:solidFill>
                            <a:srgbClr val="002060"/>
                          </a:solidFill>
                        </a:rPr>
                        <a:t>Ve</a:t>
                      </a:r>
                      <a:endParaRPr lang="en-GB" sz="2000" dirty="0">
                        <a:solidFill>
                          <a:srgbClr val="002060"/>
                        </a:solidFill>
                      </a:endParaRPr>
                    </a:p>
                  </a:txBody>
                  <a:tcPr>
                    <a:solidFill>
                      <a:schemeClr val="bg1"/>
                    </a:solidFill>
                  </a:tcPr>
                </a:tc>
                <a:tc>
                  <a:txBody>
                    <a:bodyPr/>
                    <a:lstStyle/>
                    <a:p>
                      <a:r>
                        <a:rPr lang="en-GB" sz="2000" dirty="0" err="1">
                          <a:solidFill>
                            <a:srgbClr val="002060"/>
                          </a:solidFill>
                        </a:rPr>
                        <a:t>unas</a:t>
                      </a:r>
                      <a:r>
                        <a:rPr lang="en-GB" sz="2000" dirty="0">
                          <a:solidFill>
                            <a:srgbClr val="002060"/>
                          </a:solidFill>
                        </a:rPr>
                        <a:t> tapas</a:t>
                      </a:r>
                    </a:p>
                  </a:txBody>
                  <a:tcPr>
                    <a:solidFill>
                      <a:schemeClr val="bg1"/>
                    </a:solidFill>
                  </a:tcPr>
                </a:tc>
                <a:tc rowSpan="2">
                  <a:txBody>
                    <a:bodyPr/>
                    <a:lstStyle/>
                    <a:p>
                      <a:r>
                        <a:rPr lang="en-GB" sz="2000" u="none" dirty="0">
                          <a:solidFill>
                            <a:srgbClr val="002060"/>
                          </a:solidFill>
                        </a:rPr>
                        <a:t>a </a:t>
                      </a:r>
                      <a:r>
                        <a:rPr lang="en-GB" sz="2000" u="none" dirty="0" err="1">
                          <a:solidFill>
                            <a:srgbClr val="002060"/>
                          </a:solidFill>
                        </a:rPr>
                        <a:t>buen</a:t>
                      </a:r>
                      <a:r>
                        <a:rPr lang="en-GB" sz="2000" u="none" dirty="0">
                          <a:solidFill>
                            <a:srgbClr val="002060"/>
                          </a:solidFill>
                        </a:rPr>
                        <a:t> </a:t>
                      </a:r>
                      <a:r>
                        <a:rPr lang="en-GB" sz="2000" u="none" dirty="0" err="1">
                          <a:solidFill>
                            <a:srgbClr val="002060"/>
                          </a:solidFill>
                        </a:rPr>
                        <a:t>precio</a:t>
                      </a:r>
                      <a:r>
                        <a:rPr lang="en-GB" sz="2000" u="none" dirty="0">
                          <a:solidFill>
                            <a:srgbClr val="002060"/>
                          </a:solidFill>
                        </a:rPr>
                        <a:t> </a:t>
                      </a:r>
                      <a:r>
                        <a:rPr lang="en-GB" sz="2000" u="none" dirty="0" err="1">
                          <a:solidFill>
                            <a:srgbClr val="002060"/>
                          </a:solidFill>
                        </a:rPr>
                        <a:t>pero</a:t>
                      </a:r>
                      <a:r>
                        <a:rPr lang="en-GB" sz="2000" u="none" dirty="0">
                          <a:solidFill>
                            <a:srgbClr val="002060"/>
                          </a:solidFill>
                        </a:rPr>
                        <a:t> </a:t>
                      </a:r>
                      <a:r>
                        <a:rPr lang="en-GB" sz="2000" u="sng" dirty="0">
                          <a:solidFill>
                            <a:srgbClr val="002060"/>
                          </a:solidFill>
                        </a:rPr>
                        <a:t>los </a:t>
                      </a:r>
                      <a:r>
                        <a:rPr lang="en-GB" sz="2000" u="sng" dirty="0" err="1">
                          <a:solidFill>
                            <a:srgbClr val="002060"/>
                          </a:solidFill>
                        </a:rPr>
                        <a:t>prueba</a:t>
                      </a:r>
                      <a:r>
                        <a:rPr lang="en-GB" sz="2000" u="sng" dirty="0">
                          <a:solidFill>
                            <a:srgbClr val="002060"/>
                          </a:solidFill>
                        </a:rPr>
                        <a:t> primero.</a:t>
                      </a:r>
                    </a:p>
                  </a:txBody>
                  <a:tcPr>
                    <a:solidFill>
                      <a:schemeClr val="bg1"/>
                    </a:solidFill>
                  </a:tcPr>
                </a:tc>
                <a:tc rowSpan="2">
                  <a:txBody>
                    <a:bodyPr/>
                    <a:lstStyle/>
                    <a:p>
                      <a:r>
                        <a:rPr lang="en-GB" sz="2000" dirty="0">
                          <a:solidFill>
                            <a:srgbClr val="002060"/>
                          </a:solidFill>
                        </a:rPr>
                        <a:t>He ______________________.</a:t>
                      </a:r>
                    </a:p>
                  </a:txBody>
                  <a:tcPr anchor="ctr">
                    <a:solidFill>
                      <a:schemeClr val="bg1"/>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rgbClr val="002060"/>
                          </a:solidFill>
                        </a:rPr>
                        <a:t>unos</a:t>
                      </a:r>
                      <a:r>
                        <a:rPr lang="en-GB" sz="2000" dirty="0">
                          <a:solidFill>
                            <a:srgbClr val="002060"/>
                          </a:solidFill>
                        </a:rPr>
                        <a:t> </a:t>
                      </a:r>
                      <a:r>
                        <a:rPr lang="en-GB" sz="2000" dirty="0" err="1">
                          <a:solidFill>
                            <a:srgbClr val="002060"/>
                          </a:solidFill>
                        </a:rPr>
                        <a:t>platos</a:t>
                      </a:r>
                      <a:endParaRPr lang="en-GB" sz="2000" dirty="0">
                        <a:solidFill>
                          <a:srgbClr val="002060"/>
                        </a:solidFill>
                      </a:endParaRPr>
                    </a:p>
                  </a:txBody>
                  <a:tcP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66943257"/>
              </p:ext>
            </p:extLst>
          </p:nvPr>
        </p:nvGraphicFramePr>
        <p:xfrm>
          <a:off x="330200" y="1423833"/>
          <a:ext cx="11597943" cy="1188720"/>
        </p:xfrm>
        <a:graphic>
          <a:graphicData uri="http://schemas.openxmlformats.org/drawingml/2006/table">
            <a:tbl>
              <a:tblPr firstRow="1" bandRow="1">
                <a:tableStyleId>{5940675A-B579-460E-94D1-54222C63F5DA}</a:tableStyleId>
              </a:tblPr>
              <a:tblGrid>
                <a:gridCol w="1683795">
                  <a:extLst>
                    <a:ext uri="{9D8B030D-6E8A-4147-A177-3AD203B41FA5}">
                      <a16:colId xmlns:a16="http://schemas.microsoft.com/office/drawing/2014/main" val="681785017"/>
                    </a:ext>
                  </a:extLst>
                </a:gridCol>
                <a:gridCol w="2434019">
                  <a:extLst>
                    <a:ext uri="{9D8B030D-6E8A-4147-A177-3AD203B41FA5}">
                      <a16:colId xmlns:a16="http://schemas.microsoft.com/office/drawing/2014/main" val="3410402890"/>
                    </a:ext>
                  </a:extLst>
                </a:gridCol>
                <a:gridCol w="3735287">
                  <a:extLst>
                    <a:ext uri="{9D8B030D-6E8A-4147-A177-3AD203B41FA5}">
                      <a16:colId xmlns:a16="http://schemas.microsoft.com/office/drawing/2014/main" val="4048868260"/>
                    </a:ext>
                  </a:extLst>
                </a:gridCol>
                <a:gridCol w="3744842">
                  <a:extLst>
                    <a:ext uri="{9D8B030D-6E8A-4147-A177-3AD203B41FA5}">
                      <a16:colId xmlns:a16="http://schemas.microsoft.com/office/drawing/2014/main" val="3219443074"/>
                    </a:ext>
                  </a:extLst>
                </a:gridCol>
              </a:tblGrid>
              <a:tr h="370840">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r>
                        <a:rPr lang="en-GB" sz="2000" dirty="0">
                          <a:solidFill>
                            <a:srgbClr val="002060"/>
                          </a:solidFill>
                        </a:rPr>
                        <a:t>La </a:t>
                      </a:r>
                      <a:r>
                        <a:rPr lang="en-GB" sz="2000" dirty="0" err="1">
                          <a:solidFill>
                            <a:srgbClr val="002060"/>
                          </a:solidFill>
                        </a:rPr>
                        <a:t>parte</a:t>
                      </a:r>
                      <a:r>
                        <a:rPr lang="en-GB" sz="2000" dirty="0">
                          <a:solidFill>
                            <a:srgbClr val="002060"/>
                          </a:solidFill>
                        </a:rPr>
                        <a:t> </a:t>
                      </a:r>
                      <a:r>
                        <a:rPr lang="en-GB" sz="2000" dirty="0" err="1">
                          <a:solidFill>
                            <a:srgbClr val="002060"/>
                          </a:solidFill>
                        </a:rPr>
                        <a:t>subrayada</a:t>
                      </a:r>
                      <a:endParaRPr lang="en-GB" sz="2000" dirty="0">
                        <a:solidFill>
                          <a:srgbClr val="002060"/>
                        </a:solidFill>
                      </a:endParaRPr>
                    </a:p>
                  </a:txBody>
                  <a:tcPr>
                    <a:solidFill>
                      <a:schemeClr val="bg1"/>
                    </a:solidFill>
                  </a:tcPr>
                </a:tc>
                <a:extLst>
                  <a:ext uri="{0D108BD9-81ED-4DB2-BD59-A6C34878D82A}">
                    <a16:rowId xmlns:a16="http://schemas.microsoft.com/office/drawing/2014/main" val="2075730729"/>
                  </a:ext>
                </a:extLst>
              </a:tr>
              <a:tr h="370840">
                <a:tc rowSpan="2">
                  <a:txBody>
                    <a:bodyPr/>
                    <a:lstStyle/>
                    <a:p>
                      <a:r>
                        <a:rPr lang="en-GB" sz="2000" dirty="0">
                          <a:solidFill>
                            <a:srgbClr val="002060"/>
                          </a:solidFill>
                        </a:rPr>
                        <a:t>4. </a:t>
                      </a:r>
                      <a:r>
                        <a:rPr lang="en-GB" sz="2000" dirty="0" err="1">
                          <a:solidFill>
                            <a:srgbClr val="002060"/>
                          </a:solidFill>
                        </a:rPr>
                        <a:t>Recoge</a:t>
                      </a:r>
                      <a:endParaRPr lang="en-GB" sz="2000" dirty="0">
                        <a:solidFill>
                          <a:srgbClr val="002060"/>
                        </a:solidFill>
                      </a:endParaRPr>
                    </a:p>
                  </a:txBody>
                  <a:tcPr>
                    <a:solidFill>
                      <a:schemeClr val="bg1"/>
                    </a:solidFill>
                  </a:tcPr>
                </a:tc>
                <a:tc>
                  <a:txBody>
                    <a:bodyPr/>
                    <a:lstStyle/>
                    <a:p>
                      <a:r>
                        <a:rPr lang="en-GB" sz="2000" dirty="0" err="1">
                          <a:solidFill>
                            <a:srgbClr val="002060"/>
                          </a:solidFill>
                        </a:rPr>
                        <a:t>unos</a:t>
                      </a:r>
                      <a:r>
                        <a:rPr lang="en-GB" sz="2000" dirty="0">
                          <a:solidFill>
                            <a:srgbClr val="002060"/>
                          </a:solidFill>
                        </a:rPr>
                        <a:t> </a:t>
                      </a:r>
                      <a:r>
                        <a:rPr lang="en-GB" sz="2000" dirty="0" err="1">
                          <a:solidFill>
                            <a:srgbClr val="002060"/>
                          </a:solidFill>
                        </a:rPr>
                        <a:t>billetes</a:t>
                      </a:r>
                      <a:endParaRPr lang="en-GB" sz="2000" dirty="0">
                        <a:solidFill>
                          <a:srgbClr val="002060"/>
                        </a:solidFill>
                      </a:endParaRPr>
                    </a:p>
                  </a:txBody>
                  <a:tcPr>
                    <a:solidFill>
                      <a:schemeClr val="bg1"/>
                    </a:solidFill>
                  </a:tcPr>
                </a:tc>
                <a:tc rowSpan="2">
                  <a:txBody>
                    <a:bodyPr/>
                    <a:lstStyle/>
                    <a:p>
                      <a:r>
                        <a:rPr lang="en-GB" sz="2000" u="none" dirty="0">
                          <a:solidFill>
                            <a:srgbClr val="002060"/>
                          </a:solidFill>
                        </a:rPr>
                        <a:t>y </a:t>
                      </a:r>
                      <a:r>
                        <a:rPr lang="en-GB" sz="2000" u="sng" dirty="0">
                          <a:solidFill>
                            <a:srgbClr val="002060"/>
                          </a:solidFill>
                        </a:rPr>
                        <a:t>las </a:t>
                      </a:r>
                      <a:r>
                        <a:rPr lang="en-GB" sz="2000" u="sng" dirty="0" err="1">
                          <a:solidFill>
                            <a:srgbClr val="002060"/>
                          </a:solidFill>
                        </a:rPr>
                        <a:t>comparte</a:t>
                      </a:r>
                      <a:r>
                        <a:rPr lang="en-GB" sz="2000" u="sng" dirty="0">
                          <a:solidFill>
                            <a:srgbClr val="002060"/>
                          </a:solidFill>
                        </a:rPr>
                        <a:t> con sus amigos.</a:t>
                      </a:r>
                    </a:p>
                  </a:txBody>
                  <a:tcPr>
                    <a:solidFill>
                      <a:schemeClr val="bg1"/>
                    </a:solidFill>
                  </a:tcPr>
                </a:tc>
                <a:tc rowSpan="2">
                  <a:txBody>
                    <a:bodyPr/>
                    <a:lstStyle/>
                    <a:p>
                      <a:r>
                        <a:rPr lang="en-GB" sz="2000" dirty="0">
                          <a:solidFill>
                            <a:srgbClr val="002060"/>
                          </a:solidFill>
                        </a:rPr>
                        <a:t>He_________________________________.</a:t>
                      </a:r>
                    </a:p>
                  </a:txBody>
                  <a:tcPr>
                    <a:solidFill>
                      <a:schemeClr val="bg1"/>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rgbClr val="002060"/>
                          </a:solidFill>
                        </a:rPr>
                        <a:t>unas</a:t>
                      </a:r>
                      <a:r>
                        <a:rPr lang="en-GB" sz="2000" dirty="0">
                          <a:solidFill>
                            <a:srgbClr val="002060"/>
                          </a:solidFill>
                        </a:rPr>
                        <a:t> entradas</a:t>
                      </a:r>
                    </a:p>
                  </a:txBody>
                  <a:tcP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558895961"/>
              </p:ext>
            </p:extLst>
          </p:nvPr>
        </p:nvGraphicFramePr>
        <p:xfrm>
          <a:off x="352111" y="4698906"/>
          <a:ext cx="11597943" cy="1188720"/>
        </p:xfrm>
        <a:graphic>
          <a:graphicData uri="http://schemas.openxmlformats.org/drawingml/2006/table">
            <a:tbl>
              <a:tblPr firstRow="1" bandRow="1">
                <a:tableStyleId>{5940675A-B579-460E-94D1-54222C63F5DA}</a:tableStyleId>
              </a:tblPr>
              <a:tblGrid>
                <a:gridCol w="1640244">
                  <a:extLst>
                    <a:ext uri="{9D8B030D-6E8A-4147-A177-3AD203B41FA5}">
                      <a16:colId xmlns:a16="http://schemas.microsoft.com/office/drawing/2014/main" val="681785017"/>
                    </a:ext>
                  </a:extLst>
                </a:gridCol>
                <a:gridCol w="2493068">
                  <a:extLst>
                    <a:ext uri="{9D8B030D-6E8A-4147-A177-3AD203B41FA5}">
                      <a16:colId xmlns:a16="http://schemas.microsoft.com/office/drawing/2014/main" val="3410402890"/>
                    </a:ext>
                  </a:extLst>
                </a:gridCol>
                <a:gridCol w="3590040">
                  <a:extLst>
                    <a:ext uri="{9D8B030D-6E8A-4147-A177-3AD203B41FA5}">
                      <a16:colId xmlns:a16="http://schemas.microsoft.com/office/drawing/2014/main" val="4048868260"/>
                    </a:ext>
                  </a:extLst>
                </a:gridCol>
                <a:gridCol w="3874591">
                  <a:extLst>
                    <a:ext uri="{9D8B030D-6E8A-4147-A177-3AD203B41FA5}">
                      <a16:colId xmlns:a16="http://schemas.microsoft.com/office/drawing/2014/main" val="3219443074"/>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r>
                        <a:rPr lang="en-GB" sz="2000" dirty="0">
                          <a:solidFill>
                            <a:srgbClr val="002060"/>
                          </a:solidFill>
                        </a:rPr>
                        <a:t>La </a:t>
                      </a:r>
                      <a:r>
                        <a:rPr lang="en-GB" sz="2000" dirty="0" err="1">
                          <a:solidFill>
                            <a:srgbClr val="002060"/>
                          </a:solidFill>
                        </a:rPr>
                        <a:t>parte</a:t>
                      </a:r>
                      <a:r>
                        <a:rPr lang="en-GB" sz="2000" dirty="0">
                          <a:solidFill>
                            <a:srgbClr val="002060"/>
                          </a:solidFill>
                        </a:rPr>
                        <a:t> </a:t>
                      </a:r>
                      <a:r>
                        <a:rPr lang="en-GB" sz="2000" dirty="0" err="1">
                          <a:solidFill>
                            <a:srgbClr val="002060"/>
                          </a:solidFill>
                        </a:rPr>
                        <a:t>subrayada</a:t>
                      </a:r>
                      <a:endParaRPr lang="en-GB" sz="2000" dirty="0">
                        <a:solidFill>
                          <a:srgbClr val="002060"/>
                        </a:solidFill>
                      </a:endParaRPr>
                    </a:p>
                  </a:txBody>
                  <a:tcPr>
                    <a:solidFill>
                      <a:schemeClr val="bg1"/>
                    </a:solidFill>
                  </a:tcPr>
                </a:tc>
                <a:extLst>
                  <a:ext uri="{0D108BD9-81ED-4DB2-BD59-A6C34878D82A}">
                    <a16:rowId xmlns:a16="http://schemas.microsoft.com/office/drawing/2014/main" val="2075730729"/>
                  </a:ext>
                </a:extLst>
              </a:tr>
              <a:tr h="370840">
                <a:tc rowSpan="2">
                  <a:txBody>
                    <a:bodyPr/>
                    <a:lstStyle/>
                    <a:p>
                      <a:r>
                        <a:rPr lang="en-GB" sz="2000" dirty="0">
                          <a:solidFill>
                            <a:srgbClr val="002060"/>
                          </a:solidFill>
                        </a:rPr>
                        <a:t>6. </a:t>
                      </a:r>
                      <a:r>
                        <a:rPr lang="en-GB" sz="2000" dirty="0" err="1">
                          <a:solidFill>
                            <a:srgbClr val="002060"/>
                          </a:solidFill>
                        </a:rPr>
                        <a:t>Elige</a:t>
                      </a:r>
                      <a:endParaRPr lang="en-GB" sz="2000" dirty="0">
                        <a:solidFill>
                          <a:srgbClr val="002060"/>
                        </a:solidFill>
                      </a:endParaRPr>
                    </a:p>
                  </a:txBody>
                  <a:tcPr>
                    <a:solidFill>
                      <a:schemeClr val="bg1"/>
                    </a:solidFill>
                  </a:tcPr>
                </a:tc>
                <a:tc>
                  <a:txBody>
                    <a:bodyPr/>
                    <a:lstStyle/>
                    <a:p>
                      <a:r>
                        <a:rPr lang="en-GB" sz="2000" dirty="0" err="1">
                          <a:solidFill>
                            <a:srgbClr val="002060"/>
                          </a:solidFill>
                        </a:rPr>
                        <a:t>unas</a:t>
                      </a:r>
                      <a:r>
                        <a:rPr lang="en-GB" sz="2000" dirty="0">
                          <a:solidFill>
                            <a:srgbClr val="002060"/>
                          </a:solidFill>
                        </a:rPr>
                        <a:t> </a:t>
                      </a:r>
                      <a:r>
                        <a:rPr lang="en-GB" sz="2000" dirty="0" err="1">
                          <a:solidFill>
                            <a:srgbClr val="002060"/>
                          </a:solidFill>
                        </a:rPr>
                        <a:t>bebidas</a:t>
                      </a:r>
                      <a:endParaRPr lang="en-GB" sz="2000" dirty="0">
                        <a:solidFill>
                          <a:srgbClr val="002060"/>
                        </a:solidFill>
                      </a:endParaRPr>
                    </a:p>
                  </a:txBody>
                  <a:tcPr>
                    <a:solidFill>
                      <a:schemeClr val="bg1"/>
                    </a:solidFill>
                  </a:tcPr>
                </a:tc>
                <a:tc rowSpan="2">
                  <a:txBody>
                    <a:bodyPr/>
                    <a:lstStyle/>
                    <a:p>
                      <a:r>
                        <a:rPr lang="en-GB" sz="2000" dirty="0">
                          <a:solidFill>
                            <a:srgbClr val="002060"/>
                          </a:solidFill>
                        </a:rPr>
                        <a:t>para una fiesta y </a:t>
                      </a:r>
                      <a:r>
                        <a:rPr lang="en-GB" sz="2000" u="sng" dirty="0">
                          <a:solidFill>
                            <a:srgbClr val="002060"/>
                          </a:solidFill>
                        </a:rPr>
                        <a:t>los </a:t>
                      </a:r>
                      <a:r>
                        <a:rPr lang="en-GB" sz="2000" u="sng" dirty="0" err="1">
                          <a:solidFill>
                            <a:srgbClr val="002060"/>
                          </a:solidFill>
                        </a:rPr>
                        <a:t>lleva</a:t>
                      </a:r>
                      <a:r>
                        <a:rPr lang="en-GB" sz="2000" u="sng" dirty="0">
                          <a:solidFill>
                            <a:srgbClr val="002060"/>
                          </a:solidFill>
                        </a:rPr>
                        <a:t> </a:t>
                      </a:r>
                      <a:r>
                        <a:rPr lang="en-GB" sz="2000" u="sng" dirty="0" err="1">
                          <a:solidFill>
                            <a:srgbClr val="002060"/>
                          </a:solidFill>
                        </a:rPr>
                        <a:t>en</a:t>
                      </a:r>
                      <a:r>
                        <a:rPr lang="en-GB" sz="2000" u="sng" dirty="0">
                          <a:solidFill>
                            <a:srgbClr val="002060"/>
                          </a:solidFill>
                        </a:rPr>
                        <a:t> la </a:t>
                      </a:r>
                      <a:r>
                        <a:rPr lang="en-GB" sz="2000" u="sng" dirty="0" err="1">
                          <a:solidFill>
                            <a:srgbClr val="002060"/>
                          </a:solidFill>
                        </a:rPr>
                        <a:t>bolsa</a:t>
                      </a:r>
                      <a:r>
                        <a:rPr lang="en-GB" sz="2000" u="sng" dirty="0">
                          <a:solidFill>
                            <a:srgbClr val="002060"/>
                          </a:solidFill>
                        </a:rPr>
                        <a:t> </a:t>
                      </a:r>
                      <a:r>
                        <a:rPr lang="en-GB" sz="2000" u="sng" dirty="0" err="1">
                          <a:solidFill>
                            <a:srgbClr val="002060"/>
                          </a:solidFill>
                        </a:rPr>
                        <a:t>nueva</a:t>
                      </a:r>
                      <a:r>
                        <a:rPr lang="en-GB" sz="2000" dirty="0">
                          <a:solidFill>
                            <a:srgbClr val="002060"/>
                          </a:solidFill>
                        </a:rPr>
                        <a:t>.</a:t>
                      </a:r>
                      <a:endParaRPr lang="en-GB" sz="2000" u="sng" dirty="0">
                        <a:solidFill>
                          <a:srgbClr val="002060"/>
                        </a:solidFill>
                      </a:endParaRPr>
                    </a:p>
                  </a:txBody>
                  <a:tcPr>
                    <a:solidFill>
                      <a:schemeClr val="bg1"/>
                    </a:solidFill>
                  </a:tcPr>
                </a:tc>
                <a:tc rowSpan="2">
                  <a:txBody>
                    <a:bodyPr/>
                    <a:lstStyle/>
                    <a:p>
                      <a:r>
                        <a:rPr lang="en-GB" sz="2000" dirty="0">
                          <a:solidFill>
                            <a:srgbClr val="002060"/>
                          </a:solidFill>
                        </a:rPr>
                        <a:t>He _______________________</a:t>
                      </a:r>
                    </a:p>
                    <a:p>
                      <a:r>
                        <a:rPr lang="en-GB" sz="2000" dirty="0">
                          <a:solidFill>
                            <a:srgbClr val="002060"/>
                          </a:solidFill>
                        </a:rPr>
                        <a:t>____.</a:t>
                      </a:r>
                    </a:p>
                  </a:txBody>
                  <a:tcPr>
                    <a:solidFill>
                      <a:schemeClr val="bg1"/>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rgbClr val="002060"/>
                          </a:solidFill>
                        </a:rPr>
                        <a:t>unos</a:t>
                      </a:r>
                      <a:r>
                        <a:rPr lang="en-GB" sz="2000" dirty="0">
                          <a:solidFill>
                            <a:srgbClr val="002060"/>
                          </a:solidFill>
                        </a:rPr>
                        <a:t> </a:t>
                      </a:r>
                      <a:r>
                        <a:rPr lang="en-GB" sz="2000" dirty="0" err="1">
                          <a:solidFill>
                            <a:srgbClr val="002060"/>
                          </a:solidFill>
                        </a:rPr>
                        <a:t>zapatos</a:t>
                      </a:r>
                      <a:endParaRPr lang="en-GB" sz="2000" dirty="0">
                        <a:solidFill>
                          <a:srgbClr val="002060"/>
                        </a:solidFill>
                      </a:endParaRPr>
                    </a:p>
                  </a:txBody>
                  <a:tcP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sp>
        <p:nvSpPr>
          <p:cNvPr id="10" name="TextBox 9">
            <a:extLst>
              <a:ext uri="{FF2B5EF4-FFF2-40B4-BE49-F238E27FC236}">
                <a16:creationId xmlns:a16="http://schemas.microsoft.com/office/drawing/2014/main" id="{6D5A7AAE-D612-4B4A-8C77-375158584A0C}"/>
              </a:ext>
            </a:extLst>
          </p:cNvPr>
          <p:cNvSpPr txBox="1"/>
          <p:nvPr/>
        </p:nvSpPr>
        <p:spPr>
          <a:xfrm>
            <a:off x="8654987" y="3603949"/>
            <a:ext cx="2107209" cy="400110"/>
          </a:xfrm>
          <a:prstGeom prst="rect">
            <a:avLst/>
          </a:prstGeom>
          <a:noFill/>
        </p:spPr>
        <p:txBody>
          <a:bodyPr wrap="square" rtlCol="0">
            <a:spAutoFit/>
          </a:bodyPr>
          <a:lstStyle/>
          <a:p>
            <a:r>
              <a:rPr lang="en-GB" sz="2000" b="1" dirty="0">
                <a:solidFill>
                  <a:srgbClr val="002060"/>
                </a:solidFill>
              </a:rPr>
              <a:t>tries them first</a:t>
            </a:r>
          </a:p>
        </p:txBody>
      </p:sp>
      <p:sp>
        <p:nvSpPr>
          <p:cNvPr id="11" name="Oval 10">
            <a:extLst>
              <a:ext uri="{FF2B5EF4-FFF2-40B4-BE49-F238E27FC236}">
                <a16:creationId xmlns:a16="http://schemas.microsoft.com/office/drawing/2014/main" id="{2B1003C3-A8C7-C540-A61B-A12236F58440}"/>
              </a:ext>
            </a:extLst>
          </p:cNvPr>
          <p:cNvSpPr/>
          <p:nvPr/>
        </p:nvSpPr>
        <p:spPr>
          <a:xfrm>
            <a:off x="1680073" y="3879547"/>
            <a:ext cx="2107209" cy="400039"/>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0BCA70CF-99D1-7642-A707-A63BCB1F1C4F}"/>
              </a:ext>
            </a:extLst>
          </p:cNvPr>
          <p:cNvSpPr/>
          <p:nvPr/>
        </p:nvSpPr>
        <p:spPr>
          <a:xfrm>
            <a:off x="1802507" y="2241680"/>
            <a:ext cx="2413032" cy="3708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4522805-95A5-8C46-B1BF-3D8B9DC387D7}"/>
              </a:ext>
            </a:extLst>
          </p:cNvPr>
          <p:cNvSpPr txBox="1"/>
          <p:nvPr/>
        </p:nvSpPr>
        <p:spPr>
          <a:xfrm>
            <a:off x="8800695" y="1770974"/>
            <a:ext cx="2923608" cy="400110"/>
          </a:xfrm>
          <a:prstGeom prst="rect">
            <a:avLst/>
          </a:prstGeom>
          <a:noFill/>
        </p:spPr>
        <p:txBody>
          <a:bodyPr wrap="square" rtlCol="0">
            <a:spAutoFit/>
          </a:bodyPr>
          <a:lstStyle/>
          <a:p>
            <a:r>
              <a:rPr lang="en-GB" sz="2000" b="1" dirty="0">
                <a:solidFill>
                  <a:srgbClr val="002060"/>
                </a:solidFill>
              </a:rPr>
              <a:t>shares them with his</a:t>
            </a:r>
          </a:p>
        </p:txBody>
      </p:sp>
      <p:sp>
        <p:nvSpPr>
          <p:cNvPr id="17" name="Oval 16">
            <a:extLst>
              <a:ext uri="{FF2B5EF4-FFF2-40B4-BE49-F238E27FC236}">
                <a16:creationId xmlns:a16="http://schemas.microsoft.com/office/drawing/2014/main" id="{6A3693EF-F01C-9A41-9DEF-D1E978DCD43E}"/>
              </a:ext>
            </a:extLst>
          </p:cNvPr>
          <p:cNvSpPr/>
          <p:nvPr/>
        </p:nvSpPr>
        <p:spPr>
          <a:xfrm>
            <a:off x="1973973" y="5523564"/>
            <a:ext cx="2070100" cy="3708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4D402BAB-03E7-5444-AC9E-DAFE63A2CC2C}"/>
              </a:ext>
            </a:extLst>
          </p:cNvPr>
          <p:cNvSpPr txBox="1"/>
          <p:nvPr/>
        </p:nvSpPr>
        <p:spPr>
          <a:xfrm>
            <a:off x="8574023" y="5099016"/>
            <a:ext cx="3376031" cy="400110"/>
          </a:xfrm>
          <a:prstGeom prst="rect">
            <a:avLst/>
          </a:prstGeom>
          <a:noFill/>
        </p:spPr>
        <p:txBody>
          <a:bodyPr wrap="square" rtlCol="0">
            <a:spAutoFit/>
          </a:bodyPr>
          <a:lstStyle/>
          <a:p>
            <a:r>
              <a:rPr lang="en-GB" sz="2000" b="1" dirty="0">
                <a:solidFill>
                  <a:srgbClr val="002060"/>
                </a:solidFill>
              </a:rPr>
              <a:t>carries them in the new</a:t>
            </a:r>
          </a:p>
        </p:txBody>
      </p:sp>
      <p:sp>
        <p:nvSpPr>
          <p:cNvPr id="7" name="Rectangle 6"/>
          <p:cNvSpPr/>
          <p:nvPr/>
        </p:nvSpPr>
        <p:spPr>
          <a:xfrm>
            <a:off x="8305439" y="2102515"/>
            <a:ext cx="998991" cy="400110"/>
          </a:xfrm>
          <a:prstGeom prst="rect">
            <a:avLst/>
          </a:prstGeom>
        </p:spPr>
        <p:txBody>
          <a:bodyPr wrap="none">
            <a:spAutoFit/>
          </a:bodyPr>
          <a:lstStyle/>
          <a:p>
            <a:r>
              <a:rPr lang="en-GB" sz="2000" b="1" dirty="0">
                <a:solidFill>
                  <a:srgbClr val="002060"/>
                </a:solidFill>
              </a:rPr>
              <a:t>friends</a:t>
            </a:r>
            <a:endParaRPr lang="en-GB" sz="2000" dirty="0">
              <a:solidFill>
                <a:srgbClr val="002060"/>
              </a:solidFill>
            </a:endParaRPr>
          </a:p>
        </p:txBody>
      </p:sp>
      <p:sp>
        <p:nvSpPr>
          <p:cNvPr id="8" name="Rectangle 7"/>
          <p:cNvSpPr/>
          <p:nvPr/>
        </p:nvSpPr>
        <p:spPr>
          <a:xfrm>
            <a:off x="8066364" y="5363576"/>
            <a:ext cx="694421" cy="400110"/>
          </a:xfrm>
          <a:prstGeom prst="rect">
            <a:avLst/>
          </a:prstGeom>
        </p:spPr>
        <p:txBody>
          <a:bodyPr wrap="none">
            <a:spAutoFit/>
          </a:bodyPr>
          <a:lstStyle/>
          <a:p>
            <a:r>
              <a:rPr lang="en-GB" sz="2000" b="1" dirty="0">
                <a:solidFill>
                  <a:srgbClr val="002060"/>
                </a:solidFill>
              </a:rPr>
              <a:t>bag</a:t>
            </a:r>
          </a:p>
        </p:txBody>
      </p:sp>
      <p:pic>
        <p:nvPicPr>
          <p:cNvPr id="25" name="Imagen 24" descr="Dibujo animado de un personaje animado&#10;&#10;Descripción generada automáticamente con confianza media">
            <a:extLst>
              <a:ext uri="{FF2B5EF4-FFF2-40B4-BE49-F238E27FC236}">
                <a16:creationId xmlns:a16="http://schemas.microsoft.com/office/drawing/2014/main" id="{9F64F5E3-FBA2-4444-8F7C-CE394E49B4FD}"/>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3141" b="94764" l="0" r="100000">
                        <a14:foregroundMark x1="70248" y1="17906" x2="60124" y2="28586"/>
                        <a14:foregroundMark x1="82438" y1="21466" x2="82851" y2="26806"/>
                        <a14:foregroundMark x1="86364" y1="93089" x2="70661" y2="94869"/>
                        <a14:foregroundMark x1="70661" y1="94869" x2="70661" y2="94869"/>
                      </a14:backgroundRemoval>
                    </a14:imgEffect>
                  </a14:imgLayer>
                </a14:imgProps>
              </a:ext>
              <a:ext uri="{28A0092B-C50C-407E-A947-70E740481C1C}">
                <a14:useLocalDpi xmlns:a14="http://schemas.microsoft.com/office/drawing/2010/main"/>
              </a:ext>
            </a:extLst>
          </a:blip>
          <a:srcRect/>
          <a:stretch/>
        </p:blipFill>
        <p:spPr>
          <a:xfrm>
            <a:off x="6756619" y="68"/>
            <a:ext cx="968877" cy="1911838"/>
          </a:xfrm>
          <a:prstGeom prst="rect">
            <a:avLst/>
          </a:prstGeom>
        </p:spPr>
      </p:pic>
      <p:sp>
        <p:nvSpPr>
          <p:cNvPr id="29" name="Action Button: Custom 16">
            <a:hlinkClick r:id="" action="ppaction://noaction" highlightClick="1">
              <a:snd r:embed="rId7" name="4 Recoge unas entradas.wav"/>
            </a:hlinkClick>
            <a:extLst>
              <a:ext uri="{FF2B5EF4-FFF2-40B4-BE49-F238E27FC236}">
                <a16:creationId xmlns:a16="http://schemas.microsoft.com/office/drawing/2014/main" id="{17465649-7D54-504F-8F43-80CF281C2760}"/>
              </a:ext>
            </a:extLst>
          </p:cNvPr>
          <p:cNvSpPr/>
          <p:nvPr/>
        </p:nvSpPr>
        <p:spPr>
          <a:xfrm>
            <a:off x="250011" y="1946353"/>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Action Button: Custom 16">
            <a:hlinkClick r:id="" action="ppaction://noaction" highlightClick="1">
              <a:snd r:embed="rId8" name="5 Ve unos platos.wav"/>
            </a:hlinkClick>
            <a:extLst>
              <a:ext uri="{FF2B5EF4-FFF2-40B4-BE49-F238E27FC236}">
                <a16:creationId xmlns:a16="http://schemas.microsoft.com/office/drawing/2014/main" id="{67A83CF7-5E36-9B40-949A-21BFE4AE09C7}"/>
              </a:ext>
            </a:extLst>
          </p:cNvPr>
          <p:cNvSpPr/>
          <p:nvPr/>
        </p:nvSpPr>
        <p:spPr>
          <a:xfrm>
            <a:off x="246037" y="3530532"/>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Action Button: Custom 16">
            <a:hlinkClick r:id="" action="ppaction://noaction" highlightClick="1">
              <a:snd r:embed="rId9" name="6 Elige unos zapatos.wav"/>
            </a:hlinkClick>
            <a:extLst>
              <a:ext uri="{FF2B5EF4-FFF2-40B4-BE49-F238E27FC236}">
                <a16:creationId xmlns:a16="http://schemas.microsoft.com/office/drawing/2014/main" id="{76A6D55E-AF27-DD45-81FC-2BF4A2DA1B32}"/>
              </a:ext>
            </a:extLst>
          </p:cNvPr>
          <p:cNvSpPr/>
          <p:nvPr/>
        </p:nvSpPr>
        <p:spPr>
          <a:xfrm>
            <a:off x="246037" y="5205273"/>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052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6" grpId="0"/>
      <p:bldP spid="17" grpId="0" animBg="1"/>
      <p:bldP spid="18"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4221" y="1027376"/>
            <a:ext cx="10426011"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 (Y9, Term 1.2, Week 5)</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
        <p:nvSpPr>
          <p:cNvPr id="9" name="TextBox 8"/>
          <p:cNvSpPr txBox="1"/>
          <p:nvPr/>
        </p:nvSpPr>
        <p:spPr>
          <a:xfrm>
            <a:off x="222774" y="1569498"/>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This week’s homework is </a:t>
            </a:r>
            <a:r>
              <a:rPr lang="en-GB" sz="2400" dirty="0">
                <a:solidFill>
                  <a:srgbClr val="115076"/>
                </a:solidFill>
                <a:latin typeface="Century Gothic" panose="020B0502020202020204" pitchFamily="34" charset="0"/>
              </a:rPr>
              <a:t>four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vocabulary mashups from 8.3.2.4 to 9.1.2.3 </a:t>
            </a:r>
          </a:p>
        </p:txBody>
      </p:sp>
      <p:sp>
        <p:nvSpPr>
          <p:cNvPr id="2" name="Rectangle 1"/>
          <p:cNvSpPr/>
          <p:nvPr/>
        </p:nvSpPr>
        <p:spPr>
          <a:xfrm>
            <a:off x="222774" y="2303748"/>
            <a:ext cx="7378176" cy="400110"/>
          </a:xfrm>
          <a:prstGeom prst="rect">
            <a:avLst/>
          </a:prstGeom>
        </p:spPr>
        <p:txBody>
          <a:bodyPr wrap="square">
            <a:spAutoFit/>
          </a:bodyPr>
          <a:lstStyle/>
          <a:p>
            <a:r>
              <a:rPr lang="en-GB" sz="2000" dirty="0">
                <a:hlinkClick r:id="rId6"/>
              </a:rPr>
              <a:t>Y9 Spanish Term 1.2 Week 5 - mashup A </a:t>
            </a:r>
            <a:endParaRPr lang="en-GB" sz="2000" dirty="0"/>
          </a:p>
        </p:txBody>
      </p:sp>
      <p:sp>
        <p:nvSpPr>
          <p:cNvPr id="3" name="Rectangle 2"/>
          <p:cNvSpPr/>
          <p:nvPr/>
        </p:nvSpPr>
        <p:spPr>
          <a:xfrm>
            <a:off x="222774" y="4476129"/>
            <a:ext cx="6096000" cy="400110"/>
          </a:xfrm>
          <a:prstGeom prst="rect">
            <a:avLst/>
          </a:prstGeom>
        </p:spPr>
        <p:txBody>
          <a:bodyPr>
            <a:spAutoFit/>
          </a:bodyPr>
          <a:lstStyle/>
          <a:p>
            <a:r>
              <a:rPr lang="en-GB" sz="2000" dirty="0">
                <a:hlinkClick r:id="rId7"/>
              </a:rPr>
              <a:t>Y9 Spanish Term 1.2 Week 5 - mashup C </a:t>
            </a:r>
            <a:endParaRPr lang="en-GB" sz="2000" dirty="0"/>
          </a:p>
        </p:txBody>
      </p:sp>
      <p:sp>
        <p:nvSpPr>
          <p:cNvPr id="4" name="Rectangle 3"/>
          <p:cNvSpPr/>
          <p:nvPr/>
        </p:nvSpPr>
        <p:spPr>
          <a:xfrm>
            <a:off x="222774" y="3338566"/>
            <a:ext cx="6096000" cy="400110"/>
          </a:xfrm>
          <a:prstGeom prst="rect">
            <a:avLst/>
          </a:prstGeom>
        </p:spPr>
        <p:txBody>
          <a:bodyPr>
            <a:spAutoFit/>
          </a:bodyPr>
          <a:lstStyle/>
          <a:p>
            <a:r>
              <a:rPr lang="en-GB" sz="2000" dirty="0">
                <a:hlinkClick r:id="rId8"/>
              </a:rPr>
              <a:t>Y9 Spanish Term 1.2 Week 5 - mashup B </a:t>
            </a:r>
            <a:endParaRPr lang="en-GB" sz="2000" dirty="0"/>
          </a:p>
        </p:txBody>
      </p:sp>
      <p:sp>
        <p:nvSpPr>
          <p:cNvPr id="14" name="Rectangle 13">
            <a:extLst>
              <a:ext uri="{FF2B5EF4-FFF2-40B4-BE49-F238E27FC236}">
                <a16:creationId xmlns:a16="http://schemas.microsoft.com/office/drawing/2014/main" id="{C47B3AE2-A305-46B0-888C-650AB0008839}"/>
              </a:ext>
            </a:extLst>
          </p:cNvPr>
          <p:cNvSpPr/>
          <p:nvPr/>
        </p:nvSpPr>
        <p:spPr>
          <a:xfrm>
            <a:off x="249437" y="5545199"/>
            <a:ext cx="6096000" cy="400110"/>
          </a:xfrm>
          <a:prstGeom prst="rect">
            <a:avLst/>
          </a:prstGeom>
        </p:spPr>
        <p:txBody>
          <a:bodyPr>
            <a:spAutoFit/>
          </a:bodyPr>
          <a:lstStyle/>
          <a:p>
            <a:r>
              <a:rPr lang="en-GB" sz="2000" dirty="0">
                <a:hlinkClick r:id="rId9"/>
              </a:rPr>
              <a:t>Y9 Spanish Term 1.2 Week 5 - mashup D </a:t>
            </a:r>
            <a:endParaRPr lang="en-GB" sz="2000" dirty="0"/>
          </a:p>
        </p:txBody>
      </p:sp>
      <p:pic>
        <p:nvPicPr>
          <p:cNvPr id="12" name="Picture 11">
            <a:extLst>
              <a:ext uri="{FF2B5EF4-FFF2-40B4-BE49-F238E27FC236}">
                <a16:creationId xmlns:a16="http://schemas.microsoft.com/office/drawing/2014/main" id="{EE4406CC-E469-4333-A920-A05F1CDBD8EF}"/>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54538" y="2060976"/>
            <a:ext cx="1206164" cy="1170810"/>
          </a:xfrm>
          <a:prstGeom prst="rect">
            <a:avLst/>
          </a:prstGeom>
        </p:spPr>
      </p:pic>
      <p:pic>
        <p:nvPicPr>
          <p:cNvPr id="18" name="Picture 17">
            <a:extLst>
              <a:ext uri="{FF2B5EF4-FFF2-40B4-BE49-F238E27FC236}">
                <a16:creationId xmlns:a16="http://schemas.microsoft.com/office/drawing/2014/main" id="{2064D188-0D15-4A38-A0E8-30E26BEC7E77}"/>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54538" y="3046012"/>
            <a:ext cx="1206164" cy="1206164"/>
          </a:xfrm>
          <a:prstGeom prst="rect">
            <a:avLst/>
          </a:prstGeom>
        </p:spPr>
      </p:pic>
      <p:pic>
        <p:nvPicPr>
          <p:cNvPr id="20" name="Picture 19">
            <a:extLst>
              <a:ext uri="{FF2B5EF4-FFF2-40B4-BE49-F238E27FC236}">
                <a16:creationId xmlns:a16="http://schemas.microsoft.com/office/drawing/2014/main" id="{1F03B530-FEBE-471E-A5E6-58FBBA77D617}"/>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32673" y="4093217"/>
            <a:ext cx="1228029" cy="1228029"/>
          </a:xfrm>
          <a:prstGeom prst="rect">
            <a:avLst/>
          </a:prstGeom>
        </p:spPr>
      </p:pic>
      <p:pic>
        <p:nvPicPr>
          <p:cNvPr id="22" name="Picture 21">
            <a:extLst>
              <a:ext uri="{FF2B5EF4-FFF2-40B4-BE49-F238E27FC236}">
                <a16:creationId xmlns:a16="http://schemas.microsoft.com/office/drawing/2014/main" id="{414B1384-7A5F-4223-9C8B-B8DEDCE1DD6A}"/>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07301" y="5135472"/>
            <a:ext cx="1249637" cy="1300638"/>
          </a:xfrm>
          <a:prstGeom prst="rect">
            <a:avLst/>
          </a:prstGeom>
        </p:spPr>
      </p:pic>
    </p:spTree>
    <p:extLst>
      <p:ext uri="{BB962C8B-B14F-4D97-AF65-F5344CB8AC3E}">
        <p14:creationId xmlns:p14="http://schemas.microsoft.com/office/powerpoint/2010/main" val="74813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218313" cy="879475"/>
          </a:xfrm>
        </p:spPr>
        <p:txBody>
          <a:bodyPr>
            <a:normAutofit/>
          </a:bodyPr>
          <a:lstStyle/>
          <a:p>
            <a:pPr algn="l"/>
            <a:r>
              <a:rPr lang="en-GB" sz="4000" b="1">
                <a:solidFill>
                  <a:prstClr val="white"/>
                </a:solidFill>
              </a:rPr>
              <a:t>Weekend activities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14817" y="3029988"/>
            <a:ext cx="7291126" cy="567626"/>
          </a:xfrm>
        </p:spPr>
        <p:txBody>
          <a:bodyPr>
            <a:normAutofit/>
          </a:bodyPr>
          <a:lstStyle/>
          <a:p>
            <a:pPr algn="l"/>
            <a:r>
              <a:rPr lang="en-GB" sz="3000" dirty="0">
                <a:solidFill>
                  <a:prstClr val="white"/>
                </a:solidFill>
              </a:rPr>
              <a:t>Revision and test practice</a:t>
            </a: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35013" y="3559023"/>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Strong vowels together</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4 - Lesson 22</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996010"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Pete Watson / Louise Caruso / 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a:t>
            </a:r>
          </a:p>
          <a:p>
            <a:pPr lvl="0">
              <a:defRPr/>
            </a:pPr>
            <a:r>
              <a:rPr lang="en-GB" sz="1400" dirty="0">
                <a:solidFill>
                  <a:prstClr val="white"/>
                </a:solidFill>
                <a:latin typeface="Century Gothic" panose="020B0502020202020204" pitchFamily="34" charset="0"/>
              </a:rPr>
              <a:t>Artwork: Mark Davies</a:t>
            </a:r>
          </a:p>
          <a:p>
            <a:pPr lvl="0">
              <a:defRPr/>
            </a:pPr>
            <a:endParaRPr lang="en-GB" sz="1600" dirty="0">
              <a:solidFill>
                <a:prstClr val="white"/>
              </a:solidFill>
              <a:latin typeface="Century Gothic" panose="020B0502020202020204" pitchFamily="34" charset="0"/>
            </a:endParaRPr>
          </a:p>
          <a:p>
            <a:pPr lvl="0">
              <a:defRPr/>
            </a:pPr>
            <a:r>
              <a:rPr lang="en-GB" sz="1400" dirty="0">
                <a:solidFill>
                  <a:prstClr val="white"/>
                </a:solidFill>
                <a:latin typeface="Century Gothic" panose="020B0502020202020204" pitchFamily="34" charset="0"/>
              </a:rPr>
              <a:t>Date updated: 12/08/22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665909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3558"/>
            <a:ext cx="5131837" cy="867128"/>
          </a:xfrm>
          <a:prstGeom prst="rect">
            <a:avLst/>
          </a:prstGeom>
        </p:spPr>
      </p:pic>
      <p:sp>
        <p:nvSpPr>
          <p:cNvPr id="2" name="Title 1"/>
          <p:cNvSpPr>
            <a:spLocks noGrp="1"/>
          </p:cNvSpPr>
          <p:nvPr>
            <p:ph type="title"/>
          </p:nvPr>
        </p:nvSpPr>
        <p:spPr>
          <a:xfrm>
            <a:off x="82286" y="-93305"/>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5268226" y="258166"/>
            <a:ext cx="5471652" cy="461665"/>
          </a:xfrm>
          <a:prstGeom prst="rect">
            <a:avLst/>
          </a:prstGeom>
          <a:noFill/>
        </p:spPr>
        <p:txBody>
          <a:bodyPr wrap="square" rtlCol="0">
            <a:spAutoFit/>
          </a:bodyPr>
          <a:lstStyle/>
          <a:p>
            <a:r>
              <a:rPr lang="en-US" sz="2400" b="1" dirty="0">
                <a:solidFill>
                  <a:schemeClr val="accent5">
                    <a:lumMod val="50000"/>
                  </a:schemeClr>
                </a:solidFill>
              </a:rPr>
              <a:t>Traduce las palabras al </a:t>
            </a:r>
            <a:r>
              <a:rPr lang="en-US" sz="2400" b="1" dirty="0" err="1">
                <a:solidFill>
                  <a:schemeClr val="accent5">
                    <a:lumMod val="50000"/>
                  </a:schemeClr>
                </a:solidFill>
              </a:rPr>
              <a:t>español</a:t>
            </a:r>
            <a:r>
              <a:rPr lang="en-US" sz="2400" b="1" dirty="0">
                <a:solidFill>
                  <a:schemeClr val="accent5">
                    <a:lumMod val="50000"/>
                  </a:schemeClr>
                </a:solidFill>
              </a:rPr>
              <a:t>.</a:t>
            </a:r>
          </a:p>
        </p:txBody>
      </p:sp>
      <p:sp>
        <p:nvSpPr>
          <p:cNvPr id="16" name="Rounded Rectangle 11">
            <a:extLst>
              <a:ext uri="{FF2B5EF4-FFF2-40B4-BE49-F238E27FC236}">
                <a16:creationId xmlns:a16="http://schemas.microsoft.com/office/drawing/2014/main" id="{14DC9AF4-688B-44A3-919D-C8C378F39F6B}"/>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8" name="TextBox 17">
            <a:extLst>
              <a:ext uri="{FF2B5EF4-FFF2-40B4-BE49-F238E27FC236}">
                <a16:creationId xmlns:a16="http://schemas.microsoft.com/office/drawing/2014/main" id="{2EDD7025-B17A-4899-B363-84E15031FB8D}"/>
              </a:ext>
            </a:extLst>
          </p:cNvPr>
          <p:cNvSpPr txBox="1"/>
          <p:nvPr/>
        </p:nvSpPr>
        <p:spPr>
          <a:xfrm>
            <a:off x="709226" y="1010877"/>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 name="TextBox 18">
            <a:extLst>
              <a:ext uri="{FF2B5EF4-FFF2-40B4-BE49-F238E27FC236}">
                <a16:creationId xmlns:a16="http://schemas.microsoft.com/office/drawing/2014/main" id="{69585ED9-3D5D-47F9-9056-F15FA534BDBE}"/>
              </a:ext>
            </a:extLst>
          </p:cNvPr>
          <p:cNvSpPr txBox="1"/>
          <p:nvPr/>
        </p:nvSpPr>
        <p:spPr>
          <a:xfrm>
            <a:off x="712339" y="1461853"/>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2</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2FAE7686-9DE6-4499-B432-3FAA1E85BF41}"/>
              </a:ext>
            </a:extLst>
          </p:cNvPr>
          <p:cNvSpPr txBox="1"/>
          <p:nvPr/>
        </p:nvSpPr>
        <p:spPr>
          <a:xfrm>
            <a:off x="712338" y="1909725"/>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3</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C1C69F28-5CC9-4F2D-A6D2-32D6A1BDD257}"/>
              </a:ext>
            </a:extLst>
          </p:cNvPr>
          <p:cNvSpPr txBox="1"/>
          <p:nvPr/>
        </p:nvSpPr>
        <p:spPr>
          <a:xfrm>
            <a:off x="712342" y="2357597"/>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4</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F476B87A-A0C8-43FA-85C6-F3602DBF66F2}"/>
              </a:ext>
            </a:extLst>
          </p:cNvPr>
          <p:cNvSpPr txBox="1"/>
          <p:nvPr/>
        </p:nvSpPr>
        <p:spPr>
          <a:xfrm>
            <a:off x="712339" y="2805467"/>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5</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3B2BC72-227B-43E7-9E08-00410493E0ED}"/>
              </a:ext>
            </a:extLst>
          </p:cNvPr>
          <p:cNvSpPr txBox="1"/>
          <p:nvPr/>
        </p:nvSpPr>
        <p:spPr>
          <a:xfrm>
            <a:off x="712338" y="3253334"/>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6</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995E54AB-237A-4F67-9674-1DD6E9F99F7B}"/>
              </a:ext>
            </a:extLst>
          </p:cNvPr>
          <p:cNvSpPr txBox="1"/>
          <p:nvPr/>
        </p:nvSpPr>
        <p:spPr>
          <a:xfrm>
            <a:off x="712338" y="3701209"/>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7</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1EDDD1A-3BBB-4C1E-A354-E49B69BE7C02}"/>
              </a:ext>
            </a:extLst>
          </p:cNvPr>
          <p:cNvSpPr txBox="1"/>
          <p:nvPr/>
        </p:nvSpPr>
        <p:spPr>
          <a:xfrm>
            <a:off x="712343" y="4149075"/>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8</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2F5453C1-C0F7-48CB-9D9C-246C42702CD3}"/>
              </a:ext>
            </a:extLst>
          </p:cNvPr>
          <p:cNvSpPr txBox="1"/>
          <p:nvPr/>
        </p:nvSpPr>
        <p:spPr>
          <a:xfrm>
            <a:off x="712339" y="4596945"/>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9</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36F2799-90DF-44C8-9371-FFB171E5B52A}"/>
              </a:ext>
            </a:extLst>
          </p:cNvPr>
          <p:cNvSpPr txBox="1"/>
          <p:nvPr/>
        </p:nvSpPr>
        <p:spPr>
          <a:xfrm>
            <a:off x="712341" y="5044808"/>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p>
        </p:txBody>
      </p:sp>
      <p:sp>
        <p:nvSpPr>
          <p:cNvPr id="28" name="TextBox 27">
            <a:extLst>
              <a:ext uri="{FF2B5EF4-FFF2-40B4-BE49-F238E27FC236}">
                <a16:creationId xmlns:a16="http://schemas.microsoft.com/office/drawing/2014/main" id="{22517946-1B13-48C9-B668-A1AD1B22CCE9}"/>
              </a:ext>
            </a:extLst>
          </p:cNvPr>
          <p:cNvSpPr txBox="1"/>
          <p:nvPr/>
        </p:nvSpPr>
        <p:spPr>
          <a:xfrm>
            <a:off x="731000" y="5492677"/>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a:t>
            </a:r>
          </a:p>
        </p:txBody>
      </p:sp>
      <p:sp>
        <p:nvSpPr>
          <p:cNvPr id="29" name="TextBox 28">
            <a:extLst>
              <a:ext uri="{FF2B5EF4-FFF2-40B4-BE49-F238E27FC236}">
                <a16:creationId xmlns:a16="http://schemas.microsoft.com/office/drawing/2014/main" id="{19F3082C-4BB7-4BAA-824A-DE8AF32341C7}"/>
              </a:ext>
            </a:extLst>
          </p:cNvPr>
          <p:cNvSpPr txBox="1"/>
          <p:nvPr/>
        </p:nvSpPr>
        <p:spPr>
          <a:xfrm>
            <a:off x="727889" y="5937435"/>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graphicFrame>
        <p:nvGraphicFramePr>
          <p:cNvPr id="30" name="Table 30">
            <a:extLst>
              <a:ext uri="{FF2B5EF4-FFF2-40B4-BE49-F238E27FC236}">
                <a16:creationId xmlns:a16="http://schemas.microsoft.com/office/drawing/2014/main" id="{4F08CD42-3C9A-4BC2-89D2-3B001023AC89}"/>
              </a:ext>
            </a:extLst>
          </p:cNvPr>
          <p:cNvGraphicFramePr>
            <a:graphicFrameLocks noGrp="1"/>
          </p:cNvGraphicFramePr>
          <p:nvPr>
            <p:extLst>
              <p:ext uri="{D42A27DB-BD31-4B8C-83A1-F6EECF244321}">
                <p14:modId xmlns:p14="http://schemas.microsoft.com/office/powerpoint/2010/main" val="1951607870"/>
              </p:ext>
            </p:extLst>
          </p:nvPr>
        </p:nvGraphicFramePr>
        <p:xfrm>
          <a:off x="1343608" y="1010877"/>
          <a:ext cx="10613720" cy="5339976"/>
        </p:xfrm>
        <a:graphic>
          <a:graphicData uri="http://schemas.openxmlformats.org/drawingml/2006/table">
            <a:tbl>
              <a:tblPr firstRow="1" bandRow="1">
                <a:tableStyleId>{5940675A-B579-460E-94D1-54222C63F5DA}</a:tableStyleId>
              </a:tblPr>
              <a:tblGrid>
                <a:gridCol w="5306860">
                  <a:extLst>
                    <a:ext uri="{9D8B030D-6E8A-4147-A177-3AD203B41FA5}">
                      <a16:colId xmlns:a16="http://schemas.microsoft.com/office/drawing/2014/main" val="129266752"/>
                    </a:ext>
                  </a:extLst>
                </a:gridCol>
                <a:gridCol w="5306860">
                  <a:extLst>
                    <a:ext uri="{9D8B030D-6E8A-4147-A177-3AD203B41FA5}">
                      <a16:colId xmlns:a16="http://schemas.microsoft.com/office/drawing/2014/main" val="1416735800"/>
                    </a:ext>
                  </a:extLst>
                </a:gridCol>
              </a:tblGrid>
              <a:tr h="444998">
                <a:tc>
                  <a:txBody>
                    <a:bodyPr/>
                    <a:lstStyle/>
                    <a:p>
                      <a:r>
                        <a:rPr lang="en-GB" sz="2000" dirty="0">
                          <a:solidFill>
                            <a:srgbClr val="002060"/>
                          </a:solidFill>
                        </a:rPr>
                        <a:t>the cheap brand</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2282574961"/>
                  </a:ext>
                </a:extLst>
              </a:tr>
              <a:tr h="444998">
                <a:tc>
                  <a:txBody>
                    <a:bodyPr/>
                    <a:lstStyle/>
                    <a:p>
                      <a:r>
                        <a:rPr lang="en-GB" sz="2000" dirty="0">
                          <a:solidFill>
                            <a:srgbClr val="002060"/>
                          </a:solidFill>
                        </a:rPr>
                        <a:t>according to my Dad</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3750174461"/>
                  </a:ext>
                </a:extLst>
              </a:tr>
              <a:tr h="444998">
                <a:tc>
                  <a:txBody>
                    <a:bodyPr/>
                    <a:lstStyle/>
                    <a:p>
                      <a:r>
                        <a:rPr lang="en-GB" sz="2000" dirty="0">
                          <a:solidFill>
                            <a:srgbClr val="002060"/>
                          </a:solidFill>
                        </a:rPr>
                        <a:t>I want to eat dinner together (f).</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974751018"/>
                  </a:ext>
                </a:extLst>
              </a:tr>
              <a:tr h="444998">
                <a:tc>
                  <a:txBody>
                    <a:bodyPr/>
                    <a:lstStyle/>
                    <a:p>
                      <a:r>
                        <a:rPr lang="en-GB" sz="2000" dirty="0">
                          <a:solidFill>
                            <a:srgbClr val="002060"/>
                          </a:solidFill>
                        </a:rPr>
                        <a:t>I must wear a shirt and skirt.</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2579396957"/>
                  </a:ext>
                </a:extLst>
              </a:tr>
              <a:tr h="444998">
                <a:tc>
                  <a:txBody>
                    <a:bodyPr/>
                    <a:lstStyle/>
                    <a:p>
                      <a:r>
                        <a:rPr lang="en-GB" sz="2000" dirty="0">
                          <a:solidFill>
                            <a:srgbClr val="002060"/>
                          </a:solidFill>
                        </a:rPr>
                        <a:t>to return slowly</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160199783"/>
                  </a:ext>
                </a:extLst>
              </a:tr>
              <a:tr h="444998">
                <a:tc>
                  <a:txBody>
                    <a:bodyPr/>
                    <a:lstStyle/>
                    <a:p>
                      <a:r>
                        <a:rPr lang="en-GB" sz="2000" dirty="0">
                          <a:solidFill>
                            <a:srgbClr val="002060"/>
                          </a:solidFill>
                        </a:rPr>
                        <a:t>to drive a fast car</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1073518684"/>
                  </a:ext>
                </a:extLst>
              </a:tr>
              <a:tr h="444998">
                <a:tc>
                  <a:txBody>
                    <a:bodyPr/>
                    <a:lstStyle/>
                    <a:p>
                      <a:r>
                        <a:rPr lang="en-GB" sz="2000" dirty="0">
                          <a:solidFill>
                            <a:srgbClr val="002060"/>
                          </a:solidFill>
                        </a:rPr>
                        <a:t>Mum is already here.</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979054463"/>
                  </a:ext>
                </a:extLst>
              </a:tr>
              <a:tr h="444998">
                <a:tc>
                  <a:txBody>
                    <a:bodyPr/>
                    <a:lstStyle/>
                    <a:p>
                      <a:r>
                        <a:rPr lang="en-GB" sz="2000" dirty="0">
                          <a:solidFill>
                            <a:srgbClr val="002060"/>
                          </a:solidFill>
                        </a:rPr>
                        <a:t>a journalist and a lawyer (f)</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3705058769"/>
                  </a:ext>
                </a:extLst>
              </a:tr>
              <a:tr h="444998">
                <a:tc>
                  <a:txBody>
                    <a:bodyPr/>
                    <a:lstStyle/>
                    <a:p>
                      <a:r>
                        <a:rPr lang="en-GB" sz="2000" dirty="0">
                          <a:solidFill>
                            <a:srgbClr val="002060"/>
                          </a:solidFill>
                        </a:rPr>
                        <a:t>to paint with yellow and blue</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3428382539"/>
                  </a:ext>
                </a:extLst>
              </a:tr>
              <a:tr h="444998">
                <a:tc>
                  <a:txBody>
                    <a:bodyPr/>
                    <a:lstStyle/>
                    <a:p>
                      <a:r>
                        <a:rPr lang="en-GB" sz="2000" dirty="0">
                          <a:solidFill>
                            <a:srgbClr val="002060"/>
                          </a:solidFill>
                        </a:rPr>
                        <a:t>to suffer alone (m)</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1613867625"/>
                  </a:ext>
                </a:extLst>
              </a:tr>
              <a:tr h="444998">
                <a:tc>
                  <a:txBody>
                    <a:bodyPr/>
                    <a:lstStyle/>
                    <a:p>
                      <a:r>
                        <a:rPr lang="en-GB" sz="2000" dirty="0">
                          <a:solidFill>
                            <a:srgbClr val="002060"/>
                          </a:solidFill>
                        </a:rPr>
                        <a:t>to go down to the floor</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807781775"/>
                  </a:ext>
                </a:extLst>
              </a:tr>
              <a:tr h="444998">
                <a:tc>
                  <a:txBody>
                    <a:bodyPr/>
                    <a:lstStyle/>
                    <a:p>
                      <a:r>
                        <a:rPr lang="en-GB" sz="2000" dirty="0">
                          <a:solidFill>
                            <a:srgbClr val="002060"/>
                          </a:solidFill>
                        </a:rPr>
                        <a:t>She wants to discuss the network.</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1286780841"/>
                  </a:ext>
                </a:extLst>
              </a:tr>
            </a:tbl>
          </a:graphicData>
        </a:graphic>
      </p:graphicFrame>
      <p:sp>
        <p:nvSpPr>
          <p:cNvPr id="3" name="TextBox 2">
            <a:extLst>
              <a:ext uri="{FF2B5EF4-FFF2-40B4-BE49-F238E27FC236}">
                <a16:creationId xmlns:a16="http://schemas.microsoft.com/office/drawing/2014/main" id="{31D59AF4-D65F-4FB4-B0A4-510E7313D0C6}"/>
              </a:ext>
            </a:extLst>
          </p:cNvPr>
          <p:cNvSpPr txBox="1"/>
          <p:nvPr/>
        </p:nvSpPr>
        <p:spPr>
          <a:xfrm>
            <a:off x="6649156" y="1055240"/>
            <a:ext cx="3679713" cy="400110"/>
          </a:xfrm>
          <a:prstGeom prst="rect">
            <a:avLst/>
          </a:prstGeom>
          <a:noFill/>
        </p:spPr>
        <p:txBody>
          <a:bodyPr wrap="square" rtlCol="0">
            <a:spAutoFit/>
          </a:bodyPr>
          <a:lstStyle/>
          <a:p>
            <a:pPr algn="l"/>
            <a:r>
              <a:rPr lang="en-GB" sz="2000" dirty="0">
                <a:solidFill>
                  <a:schemeClr val="accent5">
                    <a:lumMod val="50000"/>
                  </a:schemeClr>
                </a:solidFill>
              </a:rPr>
              <a:t>la </a:t>
            </a:r>
            <a:r>
              <a:rPr lang="en-GB" sz="2000" dirty="0" err="1">
                <a:solidFill>
                  <a:schemeClr val="accent5">
                    <a:lumMod val="50000"/>
                  </a:schemeClr>
                </a:solidFill>
              </a:rPr>
              <a:t>marca</a:t>
            </a:r>
            <a:r>
              <a:rPr lang="en-GB" sz="2000" dirty="0">
                <a:solidFill>
                  <a:schemeClr val="accent5">
                    <a:lumMod val="50000"/>
                  </a:schemeClr>
                </a:solidFill>
              </a:rPr>
              <a:t> </a:t>
            </a:r>
            <a:r>
              <a:rPr lang="en-GB" sz="2000" dirty="0" err="1">
                <a:solidFill>
                  <a:schemeClr val="accent5">
                    <a:lumMod val="50000"/>
                  </a:schemeClr>
                </a:solidFill>
              </a:rPr>
              <a:t>barata</a:t>
            </a:r>
            <a:endParaRPr lang="en-GB" sz="2000" dirty="0">
              <a:solidFill>
                <a:schemeClr val="accent5">
                  <a:lumMod val="50000"/>
                </a:schemeClr>
              </a:solidFill>
            </a:endParaRPr>
          </a:p>
        </p:txBody>
      </p:sp>
      <p:sp>
        <p:nvSpPr>
          <p:cNvPr id="32" name="TextBox 31">
            <a:extLst>
              <a:ext uri="{FF2B5EF4-FFF2-40B4-BE49-F238E27FC236}">
                <a16:creationId xmlns:a16="http://schemas.microsoft.com/office/drawing/2014/main" id="{3FC218E8-4B9C-4B0A-9925-C783AB8579B5}"/>
              </a:ext>
            </a:extLst>
          </p:cNvPr>
          <p:cNvSpPr txBox="1"/>
          <p:nvPr/>
        </p:nvSpPr>
        <p:spPr>
          <a:xfrm>
            <a:off x="6649156" y="1477957"/>
            <a:ext cx="3679713" cy="400110"/>
          </a:xfrm>
          <a:prstGeom prst="rect">
            <a:avLst/>
          </a:prstGeom>
          <a:noFill/>
        </p:spPr>
        <p:txBody>
          <a:bodyPr wrap="square" rtlCol="0">
            <a:spAutoFit/>
          </a:bodyPr>
          <a:lstStyle/>
          <a:p>
            <a:pPr algn="l"/>
            <a:r>
              <a:rPr lang="en-GB" sz="2000" dirty="0" err="1">
                <a:solidFill>
                  <a:schemeClr val="accent5">
                    <a:lumMod val="50000"/>
                  </a:schemeClr>
                </a:solidFill>
              </a:rPr>
              <a:t>según</a:t>
            </a:r>
            <a:r>
              <a:rPr lang="en-GB" sz="2000" dirty="0">
                <a:solidFill>
                  <a:schemeClr val="accent5">
                    <a:lumMod val="50000"/>
                  </a:schemeClr>
                </a:solidFill>
              </a:rPr>
              <a:t> mi papa</a:t>
            </a:r>
          </a:p>
        </p:txBody>
      </p:sp>
      <p:sp>
        <p:nvSpPr>
          <p:cNvPr id="33" name="TextBox 32">
            <a:extLst>
              <a:ext uri="{FF2B5EF4-FFF2-40B4-BE49-F238E27FC236}">
                <a16:creationId xmlns:a16="http://schemas.microsoft.com/office/drawing/2014/main" id="{93517A22-565B-42F9-9667-0A1FB2C87770}"/>
              </a:ext>
            </a:extLst>
          </p:cNvPr>
          <p:cNvSpPr txBox="1"/>
          <p:nvPr/>
        </p:nvSpPr>
        <p:spPr>
          <a:xfrm>
            <a:off x="6649156" y="1909725"/>
            <a:ext cx="3679713" cy="400110"/>
          </a:xfrm>
          <a:prstGeom prst="rect">
            <a:avLst/>
          </a:prstGeom>
          <a:noFill/>
        </p:spPr>
        <p:txBody>
          <a:bodyPr wrap="square" rtlCol="0">
            <a:spAutoFit/>
          </a:bodyPr>
          <a:lstStyle/>
          <a:p>
            <a:pPr algn="l"/>
            <a:r>
              <a:rPr lang="en-GB" sz="2000" dirty="0" err="1">
                <a:solidFill>
                  <a:schemeClr val="accent5">
                    <a:lumMod val="50000"/>
                  </a:schemeClr>
                </a:solidFill>
              </a:rPr>
              <a:t>Quiero</a:t>
            </a:r>
            <a:r>
              <a:rPr lang="en-GB" sz="2000" dirty="0">
                <a:solidFill>
                  <a:schemeClr val="accent5">
                    <a:lumMod val="50000"/>
                  </a:schemeClr>
                </a:solidFill>
              </a:rPr>
              <a:t> </a:t>
            </a:r>
            <a:r>
              <a:rPr lang="en-GB" sz="2000" dirty="0" err="1">
                <a:solidFill>
                  <a:schemeClr val="accent5">
                    <a:lumMod val="50000"/>
                  </a:schemeClr>
                </a:solidFill>
              </a:rPr>
              <a:t>cenar</a:t>
            </a:r>
            <a:r>
              <a:rPr lang="en-GB" sz="2000" dirty="0">
                <a:solidFill>
                  <a:schemeClr val="accent5">
                    <a:lumMod val="50000"/>
                  </a:schemeClr>
                </a:solidFill>
              </a:rPr>
              <a:t> juntas.</a:t>
            </a:r>
          </a:p>
        </p:txBody>
      </p:sp>
      <p:sp>
        <p:nvSpPr>
          <p:cNvPr id="34" name="TextBox 33">
            <a:extLst>
              <a:ext uri="{FF2B5EF4-FFF2-40B4-BE49-F238E27FC236}">
                <a16:creationId xmlns:a16="http://schemas.microsoft.com/office/drawing/2014/main" id="{6A8FE091-0197-4292-B2B2-0CDD3B119608}"/>
              </a:ext>
            </a:extLst>
          </p:cNvPr>
          <p:cNvSpPr txBox="1"/>
          <p:nvPr/>
        </p:nvSpPr>
        <p:spPr>
          <a:xfrm>
            <a:off x="6649156" y="2376257"/>
            <a:ext cx="4902188" cy="400110"/>
          </a:xfrm>
          <a:prstGeom prst="rect">
            <a:avLst/>
          </a:prstGeom>
          <a:noFill/>
        </p:spPr>
        <p:txBody>
          <a:bodyPr wrap="square" rtlCol="0">
            <a:spAutoFit/>
          </a:bodyPr>
          <a:lstStyle/>
          <a:p>
            <a:pPr algn="l"/>
            <a:r>
              <a:rPr lang="en-GB" sz="2000" dirty="0" err="1">
                <a:solidFill>
                  <a:schemeClr val="accent5">
                    <a:lumMod val="50000"/>
                  </a:schemeClr>
                </a:solidFill>
              </a:rPr>
              <a:t>Debo</a:t>
            </a:r>
            <a:r>
              <a:rPr lang="en-GB" sz="2000" dirty="0">
                <a:solidFill>
                  <a:schemeClr val="accent5">
                    <a:lumMod val="50000"/>
                  </a:schemeClr>
                </a:solidFill>
              </a:rPr>
              <a:t> </a:t>
            </a:r>
            <a:r>
              <a:rPr lang="en-GB" sz="2000" dirty="0" err="1">
                <a:solidFill>
                  <a:schemeClr val="accent5">
                    <a:lumMod val="50000"/>
                  </a:schemeClr>
                </a:solidFill>
              </a:rPr>
              <a:t>llevar</a:t>
            </a:r>
            <a:r>
              <a:rPr lang="en-GB" sz="2000" dirty="0">
                <a:solidFill>
                  <a:schemeClr val="accent5">
                    <a:lumMod val="50000"/>
                  </a:schemeClr>
                </a:solidFill>
              </a:rPr>
              <a:t> una camisa y una </a:t>
            </a:r>
            <a:r>
              <a:rPr lang="en-GB" sz="2000" dirty="0" err="1">
                <a:solidFill>
                  <a:schemeClr val="accent5">
                    <a:lumMod val="50000"/>
                  </a:schemeClr>
                </a:solidFill>
              </a:rPr>
              <a:t>falda</a:t>
            </a:r>
            <a:r>
              <a:rPr lang="en-GB" sz="2000" dirty="0">
                <a:solidFill>
                  <a:schemeClr val="accent5">
                    <a:lumMod val="50000"/>
                  </a:schemeClr>
                </a:solidFill>
              </a:rPr>
              <a:t>.</a:t>
            </a:r>
          </a:p>
        </p:txBody>
      </p:sp>
      <p:sp>
        <p:nvSpPr>
          <p:cNvPr id="35" name="TextBox 34">
            <a:extLst>
              <a:ext uri="{FF2B5EF4-FFF2-40B4-BE49-F238E27FC236}">
                <a16:creationId xmlns:a16="http://schemas.microsoft.com/office/drawing/2014/main" id="{6A2B6192-08DB-4B56-AF83-021697B47BA0}"/>
              </a:ext>
            </a:extLst>
          </p:cNvPr>
          <p:cNvSpPr txBox="1"/>
          <p:nvPr/>
        </p:nvSpPr>
        <p:spPr>
          <a:xfrm>
            <a:off x="6630495" y="2786806"/>
            <a:ext cx="3679713" cy="400110"/>
          </a:xfrm>
          <a:prstGeom prst="rect">
            <a:avLst/>
          </a:prstGeom>
          <a:noFill/>
        </p:spPr>
        <p:txBody>
          <a:bodyPr wrap="square" rtlCol="0">
            <a:spAutoFit/>
          </a:bodyPr>
          <a:lstStyle/>
          <a:p>
            <a:pPr algn="l"/>
            <a:r>
              <a:rPr lang="en-GB" sz="2000" dirty="0" err="1">
                <a:solidFill>
                  <a:schemeClr val="accent5">
                    <a:lumMod val="50000"/>
                  </a:schemeClr>
                </a:solidFill>
              </a:rPr>
              <a:t>volver</a:t>
            </a:r>
            <a:r>
              <a:rPr lang="en-GB" sz="2000" dirty="0">
                <a:solidFill>
                  <a:schemeClr val="accent5">
                    <a:lumMod val="50000"/>
                  </a:schemeClr>
                </a:solidFill>
              </a:rPr>
              <a:t> </a:t>
            </a:r>
            <a:r>
              <a:rPr lang="en-GB" sz="2000" dirty="0" err="1">
                <a:solidFill>
                  <a:schemeClr val="accent5">
                    <a:lumMod val="50000"/>
                  </a:schemeClr>
                </a:solidFill>
              </a:rPr>
              <a:t>despacio</a:t>
            </a:r>
            <a:endParaRPr lang="en-GB" sz="2000" dirty="0">
              <a:solidFill>
                <a:schemeClr val="accent5">
                  <a:lumMod val="50000"/>
                </a:schemeClr>
              </a:solidFill>
            </a:endParaRPr>
          </a:p>
        </p:txBody>
      </p:sp>
      <p:sp>
        <p:nvSpPr>
          <p:cNvPr id="36" name="TextBox 35">
            <a:extLst>
              <a:ext uri="{FF2B5EF4-FFF2-40B4-BE49-F238E27FC236}">
                <a16:creationId xmlns:a16="http://schemas.microsoft.com/office/drawing/2014/main" id="{77B614D3-123A-446D-B265-F664F33A9AFD}"/>
              </a:ext>
            </a:extLst>
          </p:cNvPr>
          <p:cNvSpPr txBox="1"/>
          <p:nvPr/>
        </p:nvSpPr>
        <p:spPr>
          <a:xfrm>
            <a:off x="6630495" y="3272002"/>
            <a:ext cx="3679713" cy="400110"/>
          </a:xfrm>
          <a:prstGeom prst="rect">
            <a:avLst/>
          </a:prstGeom>
          <a:noFill/>
        </p:spPr>
        <p:txBody>
          <a:bodyPr wrap="square" rtlCol="0">
            <a:spAutoFit/>
          </a:bodyPr>
          <a:lstStyle/>
          <a:p>
            <a:pPr algn="l"/>
            <a:r>
              <a:rPr lang="en-GB" sz="2000" dirty="0" err="1">
                <a:solidFill>
                  <a:schemeClr val="accent5">
                    <a:lumMod val="50000"/>
                  </a:schemeClr>
                </a:solidFill>
              </a:rPr>
              <a:t>conducir</a:t>
            </a:r>
            <a:r>
              <a:rPr lang="en-GB" sz="2000" dirty="0">
                <a:solidFill>
                  <a:schemeClr val="accent5">
                    <a:lumMod val="50000"/>
                  </a:schemeClr>
                </a:solidFill>
              </a:rPr>
              <a:t> un </a:t>
            </a:r>
            <a:r>
              <a:rPr lang="en-GB" sz="2000" dirty="0" err="1">
                <a:solidFill>
                  <a:schemeClr val="accent5">
                    <a:lumMod val="50000"/>
                  </a:schemeClr>
                </a:solidFill>
              </a:rPr>
              <a:t>coche</a:t>
            </a:r>
            <a:r>
              <a:rPr lang="en-GB" sz="2000" dirty="0">
                <a:solidFill>
                  <a:schemeClr val="accent5">
                    <a:lumMod val="50000"/>
                  </a:schemeClr>
                </a:solidFill>
              </a:rPr>
              <a:t> </a:t>
            </a:r>
            <a:r>
              <a:rPr lang="en-GB" sz="2000" dirty="0" err="1">
                <a:solidFill>
                  <a:schemeClr val="accent5">
                    <a:lumMod val="50000"/>
                  </a:schemeClr>
                </a:solidFill>
              </a:rPr>
              <a:t>rápido</a:t>
            </a:r>
            <a:endParaRPr lang="en-GB" sz="2000" dirty="0">
              <a:solidFill>
                <a:schemeClr val="accent5">
                  <a:lumMod val="50000"/>
                </a:schemeClr>
              </a:solidFill>
            </a:endParaRPr>
          </a:p>
        </p:txBody>
      </p:sp>
      <p:sp>
        <p:nvSpPr>
          <p:cNvPr id="37" name="TextBox 36">
            <a:extLst>
              <a:ext uri="{FF2B5EF4-FFF2-40B4-BE49-F238E27FC236}">
                <a16:creationId xmlns:a16="http://schemas.microsoft.com/office/drawing/2014/main" id="{E7968144-6EBF-41AF-998E-3C5AC1DFB3AC}"/>
              </a:ext>
            </a:extLst>
          </p:cNvPr>
          <p:cNvSpPr txBox="1"/>
          <p:nvPr/>
        </p:nvSpPr>
        <p:spPr>
          <a:xfrm>
            <a:off x="6649156" y="3701205"/>
            <a:ext cx="3679713" cy="400110"/>
          </a:xfrm>
          <a:prstGeom prst="rect">
            <a:avLst/>
          </a:prstGeom>
          <a:noFill/>
        </p:spPr>
        <p:txBody>
          <a:bodyPr wrap="square" rtlCol="0">
            <a:spAutoFit/>
          </a:bodyPr>
          <a:lstStyle/>
          <a:p>
            <a:pPr algn="l"/>
            <a:r>
              <a:rPr lang="en-GB" sz="2000" dirty="0" err="1">
                <a:solidFill>
                  <a:schemeClr val="accent5">
                    <a:lumMod val="50000"/>
                  </a:schemeClr>
                </a:solidFill>
              </a:rPr>
              <a:t>Mamá</a:t>
            </a:r>
            <a:r>
              <a:rPr lang="en-GB" sz="2000" dirty="0">
                <a:solidFill>
                  <a:schemeClr val="accent5">
                    <a:lumMod val="50000"/>
                  </a:schemeClr>
                </a:solidFill>
              </a:rPr>
              <a:t> </a:t>
            </a:r>
            <a:r>
              <a:rPr lang="en-GB" sz="2000" dirty="0" err="1">
                <a:solidFill>
                  <a:schemeClr val="accent5">
                    <a:lumMod val="50000"/>
                  </a:schemeClr>
                </a:solidFill>
              </a:rPr>
              <a:t>ya</a:t>
            </a:r>
            <a:r>
              <a:rPr lang="en-GB" sz="2000" dirty="0">
                <a:solidFill>
                  <a:schemeClr val="accent5">
                    <a:lumMod val="50000"/>
                  </a:schemeClr>
                </a:solidFill>
              </a:rPr>
              <a:t> </a:t>
            </a:r>
            <a:r>
              <a:rPr lang="en-GB" sz="2000" dirty="0" err="1">
                <a:solidFill>
                  <a:schemeClr val="accent5">
                    <a:lumMod val="50000"/>
                  </a:schemeClr>
                </a:solidFill>
              </a:rPr>
              <a:t>está</a:t>
            </a:r>
            <a:r>
              <a:rPr lang="en-GB" sz="2000" dirty="0">
                <a:solidFill>
                  <a:schemeClr val="accent5">
                    <a:lumMod val="50000"/>
                  </a:schemeClr>
                </a:solidFill>
              </a:rPr>
              <a:t> </a:t>
            </a:r>
            <a:r>
              <a:rPr lang="en-GB" sz="2000" dirty="0" err="1">
                <a:solidFill>
                  <a:schemeClr val="accent5">
                    <a:lumMod val="50000"/>
                  </a:schemeClr>
                </a:solidFill>
              </a:rPr>
              <a:t>aquí</a:t>
            </a:r>
            <a:r>
              <a:rPr lang="en-GB" sz="2000" dirty="0">
                <a:solidFill>
                  <a:schemeClr val="accent5">
                    <a:lumMod val="50000"/>
                  </a:schemeClr>
                </a:solidFill>
              </a:rPr>
              <a:t>.</a:t>
            </a:r>
          </a:p>
        </p:txBody>
      </p:sp>
      <p:sp>
        <p:nvSpPr>
          <p:cNvPr id="38" name="TextBox 37">
            <a:extLst>
              <a:ext uri="{FF2B5EF4-FFF2-40B4-BE49-F238E27FC236}">
                <a16:creationId xmlns:a16="http://schemas.microsoft.com/office/drawing/2014/main" id="{82B17897-9FB1-42B0-8A04-D01EF37722BB}"/>
              </a:ext>
            </a:extLst>
          </p:cNvPr>
          <p:cNvSpPr txBox="1"/>
          <p:nvPr/>
        </p:nvSpPr>
        <p:spPr>
          <a:xfrm>
            <a:off x="6649156" y="4167734"/>
            <a:ext cx="4453702" cy="400110"/>
          </a:xfrm>
          <a:prstGeom prst="rect">
            <a:avLst/>
          </a:prstGeom>
          <a:noFill/>
        </p:spPr>
        <p:txBody>
          <a:bodyPr wrap="square" rtlCol="0">
            <a:spAutoFit/>
          </a:bodyPr>
          <a:lstStyle/>
          <a:p>
            <a:pPr algn="l"/>
            <a:r>
              <a:rPr lang="en-GB" sz="2000" dirty="0">
                <a:solidFill>
                  <a:schemeClr val="accent5">
                    <a:lumMod val="50000"/>
                  </a:schemeClr>
                </a:solidFill>
              </a:rPr>
              <a:t>un </a:t>
            </a:r>
            <a:r>
              <a:rPr lang="en-GB" sz="2000" dirty="0" err="1">
                <a:solidFill>
                  <a:schemeClr val="accent5">
                    <a:lumMod val="50000"/>
                  </a:schemeClr>
                </a:solidFill>
              </a:rPr>
              <a:t>periodista</a:t>
            </a:r>
            <a:r>
              <a:rPr lang="en-GB" sz="2000" dirty="0">
                <a:solidFill>
                  <a:schemeClr val="accent5">
                    <a:lumMod val="50000"/>
                  </a:schemeClr>
                </a:solidFill>
              </a:rPr>
              <a:t> y una </a:t>
            </a:r>
            <a:r>
              <a:rPr lang="en-GB" sz="2000" dirty="0" err="1">
                <a:solidFill>
                  <a:schemeClr val="accent5">
                    <a:lumMod val="50000"/>
                  </a:schemeClr>
                </a:solidFill>
              </a:rPr>
              <a:t>abogada</a:t>
            </a:r>
            <a:endParaRPr lang="en-GB" sz="2000" dirty="0">
              <a:solidFill>
                <a:schemeClr val="accent5">
                  <a:lumMod val="50000"/>
                </a:schemeClr>
              </a:solidFill>
            </a:endParaRPr>
          </a:p>
        </p:txBody>
      </p:sp>
      <p:sp>
        <p:nvSpPr>
          <p:cNvPr id="39" name="TextBox 38">
            <a:extLst>
              <a:ext uri="{FF2B5EF4-FFF2-40B4-BE49-F238E27FC236}">
                <a16:creationId xmlns:a16="http://schemas.microsoft.com/office/drawing/2014/main" id="{6F58266C-75D9-4978-B25F-2FCF38D7B8C6}"/>
              </a:ext>
            </a:extLst>
          </p:cNvPr>
          <p:cNvSpPr txBox="1"/>
          <p:nvPr/>
        </p:nvSpPr>
        <p:spPr>
          <a:xfrm>
            <a:off x="6667817" y="4615604"/>
            <a:ext cx="3679713" cy="400110"/>
          </a:xfrm>
          <a:prstGeom prst="rect">
            <a:avLst/>
          </a:prstGeom>
          <a:noFill/>
        </p:spPr>
        <p:txBody>
          <a:bodyPr wrap="square" rtlCol="0">
            <a:spAutoFit/>
          </a:bodyPr>
          <a:lstStyle/>
          <a:p>
            <a:pPr algn="l"/>
            <a:r>
              <a:rPr lang="en-GB" sz="2000" dirty="0" err="1">
                <a:solidFill>
                  <a:schemeClr val="accent5">
                    <a:lumMod val="50000"/>
                  </a:schemeClr>
                </a:solidFill>
              </a:rPr>
              <a:t>pintar</a:t>
            </a:r>
            <a:r>
              <a:rPr lang="en-GB" sz="2000" dirty="0">
                <a:solidFill>
                  <a:schemeClr val="accent5">
                    <a:lumMod val="50000"/>
                  </a:schemeClr>
                </a:solidFill>
              </a:rPr>
              <a:t> con </a:t>
            </a:r>
            <a:r>
              <a:rPr lang="en-GB" sz="2000" dirty="0" err="1">
                <a:solidFill>
                  <a:schemeClr val="accent5">
                    <a:lumMod val="50000"/>
                  </a:schemeClr>
                </a:solidFill>
              </a:rPr>
              <a:t>azul</a:t>
            </a:r>
            <a:r>
              <a:rPr lang="en-GB" sz="2000" dirty="0">
                <a:solidFill>
                  <a:schemeClr val="accent5">
                    <a:lumMod val="50000"/>
                  </a:schemeClr>
                </a:solidFill>
              </a:rPr>
              <a:t> y </a:t>
            </a:r>
            <a:r>
              <a:rPr lang="en-GB" sz="2000" dirty="0" err="1">
                <a:solidFill>
                  <a:schemeClr val="accent5">
                    <a:lumMod val="50000"/>
                  </a:schemeClr>
                </a:solidFill>
              </a:rPr>
              <a:t>amarillo</a:t>
            </a:r>
            <a:endParaRPr lang="en-GB" sz="2000" dirty="0">
              <a:solidFill>
                <a:schemeClr val="accent5">
                  <a:lumMod val="50000"/>
                </a:schemeClr>
              </a:solidFill>
            </a:endParaRPr>
          </a:p>
        </p:txBody>
      </p:sp>
      <p:sp>
        <p:nvSpPr>
          <p:cNvPr id="40" name="TextBox 39">
            <a:extLst>
              <a:ext uri="{FF2B5EF4-FFF2-40B4-BE49-F238E27FC236}">
                <a16:creationId xmlns:a16="http://schemas.microsoft.com/office/drawing/2014/main" id="{76CC42B5-6DFF-486B-A226-7ACF79B2B4A7}"/>
              </a:ext>
            </a:extLst>
          </p:cNvPr>
          <p:cNvSpPr txBox="1"/>
          <p:nvPr/>
        </p:nvSpPr>
        <p:spPr>
          <a:xfrm>
            <a:off x="6667817" y="5063474"/>
            <a:ext cx="3679713" cy="400110"/>
          </a:xfrm>
          <a:prstGeom prst="rect">
            <a:avLst/>
          </a:prstGeom>
          <a:noFill/>
        </p:spPr>
        <p:txBody>
          <a:bodyPr wrap="square" rtlCol="0">
            <a:spAutoFit/>
          </a:bodyPr>
          <a:lstStyle/>
          <a:p>
            <a:pPr algn="l"/>
            <a:r>
              <a:rPr lang="en-GB" sz="2000" dirty="0" err="1">
                <a:solidFill>
                  <a:schemeClr val="accent5">
                    <a:lumMod val="50000"/>
                  </a:schemeClr>
                </a:solidFill>
              </a:rPr>
              <a:t>sufrir</a:t>
            </a:r>
            <a:r>
              <a:rPr lang="en-GB" sz="2000" dirty="0">
                <a:solidFill>
                  <a:schemeClr val="accent5">
                    <a:lumMod val="50000"/>
                  </a:schemeClr>
                </a:solidFill>
              </a:rPr>
              <a:t> solo</a:t>
            </a:r>
          </a:p>
        </p:txBody>
      </p:sp>
      <p:sp>
        <p:nvSpPr>
          <p:cNvPr id="41" name="TextBox 40">
            <a:extLst>
              <a:ext uri="{FF2B5EF4-FFF2-40B4-BE49-F238E27FC236}">
                <a16:creationId xmlns:a16="http://schemas.microsoft.com/office/drawing/2014/main" id="{C7D28B8A-B171-4D29-B3DD-667F3E079569}"/>
              </a:ext>
            </a:extLst>
          </p:cNvPr>
          <p:cNvSpPr txBox="1"/>
          <p:nvPr/>
        </p:nvSpPr>
        <p:spPr>
          <a:xfrm>
            <a:off x="6667817" y="5492675"/>
            <a:ext cx="3679713" cy="400110"/>
          </a:xfrm>
          <a:prstGeom prst="rect">
            <a:avLst/>
          </a:prstGeom>
          <a:noFill/>
        </p:spPr>
        <p:txBody>
          <a:bodyPr wrap="square" rtlCol="0">
            <a:spAutoFit/>
          </a:bodyPr>
          <a:lstStyle/>
          <a:p>
            <a:pPr algn="l"/>
            <a:r>
              <a:rPr lang="en-GB" sz="2000" dirty="0" err="1">
                <a:solidFill>
                  <a:schemeClr val="accent5">
                    <a:lumMod val="50000"/>
                  </a:schemeClr>
                </a:solidFill>
              </a:rPr>
              <a:t>bajar</a:t>
            </a:r>
            <a:r>
              <a:rPr lang="en-GB" sz="2000" dirty="0">
                <a:solidFill>
                  <a:schemeClr val="accent5">
                    <a:lumMod val="50000"/>
                  </a:schemeClr>
                </a:solidFill>
              </a:rPr>
              <a:t> al </a:t>
            </a:r>
            <a:r>
              <a:rPr lang="en-GB" sz="2000" dirty="0" err="1">
                <a:solidFill>
                  <a:schemeClr val="accent5">
                    <a:lumMod val="50000"/>
                  </a:schemeClr>
                </a:solidFill>
              </a:rPr>
              <a:t>suelo</a:t>
            </a:r>
            <a:endParaRPr lang="en-GB" sz="2000" dirty="0">
              <a:solidFill>
                <a:schemeClr val="accent5">
                  <a:lumMod val="50000"/>
                </a:schemeClr>
              </a:solidFill>
            </a:endParaRPr>
          </a:p>
        </p:txBody>
      </p:sp>
      <p:sp>
        <p:nvSpPr>
          <p:cNvPr id="42" name="TextBox 41">
            <a:extLst>
              <a:ext uri="{FF2B5EF4-FFF2-40B4-BE49-F238E27FC236}">
                <a16:creationId xmlns:a16="http://schemas.microsoft.com/office/drawing/2014/main" id="{370565BD-64D5-45ED-8476-AEACF19D3F0C}"/>
              </a:ext>
            </a:extLst>
          </p:cNvPr>
          <p:cNvSpPr txBox="1"/>
          <p:nvPr/>
        </p:nvSpPr>
        <p:spPr>
          <a:xfrm>
            <a:off x="6667817" y="5940546"/>
            <a:ext cx="3679713" cy="400110"/>
          </a:xfrm>
          <a:prstGeom prst="rect">
            <a:avLst/>
          </a:prstGeom>
          <a:noFill/>
        </p:spPr>
        <p:txBody>
          <a:bodyPr wrap="square" rtlCol="0">
            <a:spAutoFit/>
          </a:bodyPr>
          <a:lstStyle/>
          <a:p>
            <a:pPr algn="l"/>
            <a:r>
              <a:rPr lang="en-GB" sz="2000" dirty="0" err="1">
                <a:solidFill>
                  <a:schemeClr val="accent5">
                    <a:lumMod val="50000"/>
                  </a:schemeClr>
                </a:solidFill>
              </a:rPr>
              <a:t>Quiere</a:t>
            </a:r>
            <a:r>
              <a:rPr lang="en-GB" sz="2000" dirty="0">
                <a:solidFill>
                  <a:schemeClr val="accent5">
                    <a:lumMod val="50000"/>
                  </a:schemeClr>
                </a:solidFill>
              </a:rPr>
              <a:t> </a:t>
            </a:r>
            <a:r>
              <a:rPr lang="en-GB" sz="2000" dirty="0" err="1">
                <a:solidFill>
                  <a:schemeClr val="accent5">
                    <a:lumMod val="50000"/>
                  </a:schemeClr>
                </a:solidFill>
              </a:rPr>
              <a:t>discutir</a:t>
            </a:r>
            <a:r>
              <a:rPr lang="en-GB" sz="2000" dirty="0">
                <a:solidFill>
                  <a:schemeClr val="accent5">
                    <a:lumMod val="50000"/>
                  </a:schemeClr>
                </a:solidFill>
              </a:rPr>
              <a:t> la red.</a:t>
            </a:r>
          </a:p>
        </p:txBody>
      </p:sp>
    </p:spTree>
    <p:extLst>
      <p:ext uri="{BB962C8B-B14F-4D97-AF65-F5344CB8AC3E}">
        <p14:creationId xmlns:p14="http://schemas.microsoft.com/office/powerpoint/2010/main" val="30799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33" grpId="0"/>
      <p:bldP spid="34" grpId="0"/>
      <p:bldP spid="35" grpId="0"/>
      <p:bldP spid="36" grpId="0"/>
      <p:bldP spid="37" grpId="0"/>
      <p:bldP spid="38" grpId="0"/>
      <p:bldP spid="39" grpId="0"/>
      <p:bldP spid="40"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1/7</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180000" y="1296000"/>
            <a:ext cx="9262580" cy="461665"/>
          </a:xfrm>
          <a:prstGeom prst="rect">
            <a:avLst/>
          </a:prstGeom>
          <a:noFill/>
        </p:spPr>
        <p:txBody>
          <a:bodyPr wrap="square" rtlCol="0">
            <a:spAutoFit/>
          </a:bodyPr>
          <a:lstStyle/>
          <a:p>
            <a:r>
              <a:rPr lang="en-US" sz="2400" dirty="0">
                <a:solidFill>
                  <a:schemeClr val="accent5">
                    <a:lumMod val="50000"/>
                  </a:schemeClr>
                </a:solidFill>
              </a:rPr>
              <a:t>¿</a:t>
            </a:r>
            <a:r>
              <a:rPr lang="en-US" sz="2400" dirty="0" err="1">
                <a:solidFill>
                  <a:schemeClr val="accent5">
                    <a:lumMod val="50000"/>
                  </a:schemeClr>
                </a:solidFill>
              </a:rPr>
              <a:t>Cuál</a:t>
            </a:r>
            <a:r>
              <a:rPr lang="en-US" sz="2400" dirty="0">
                <a:solidFill>
                  <a:schemeClr val="accent5">
                    <a:lumMod val="50000"/>
                  </a:schemeClr>
                </a:solidFill>
              </a:rPr>
              <a:t> es la </a:t>
            </a:r>
            <a:r>
              <a:rPr lang="en-US" sz="2400" dirty="0" err="1">
                <a:solidFill>
                  <a:schemeClr val="accent5">
                    <a:lumMod val="50000"/>
                  </a:schemeClr>
                </a:solidFill>
              </a:rPr>
              <a:t>definición</a:t>
            </a:r>
            <a:r>
              <a:rPr lang="en-US" sz="2400" dirty="0">
                <a:solidFill>
                  <a:schemeClr val="accent5">
                    <a:lumMod val="50000"/>
                  </a:schemeClr>
                </a:solidFill>
              </a:rPr>
              <a:t> </a:t>
            </a:r>
            <a:r>
              <a:rPr lang="en-US" sz="2400" dirty="0" err="1">
                <a:solidFill>
                  <a:schemeClr val="accent5">
                    <a:lumMod val="50000"/>
                  </a:schemeClr>
                </a:solidFill>
              </a:rPr>
              <a:t>correcta</a:t>
            </a:r>
            <a:r>
              <a:rPr lang="en-US" sz="2400" dirty="0">
                <a:solidFill>
                  <a:schemeClr val="accent5">
                    <a:lumMod val="50000"/>
                  </a:schemeClr>
                </a:solidFill>
              </a:rPr>
              <a:t> para la palabra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inglés</a:t>
            </a:r>
            <a:r>
              <a:rPr lang="en-US" sz="2400" dirty="0">
                <a:solidFill>
                  <a:schemeClr val="accent5">
                    <a:lumMod val="50000"/>
                  </a:schemeClr>
                </a:solidFill>
              </a:rPr>
              <a:t>?</a:t>
            </a:r>
          </a:p>
        </p:txBody>
      </p:sp>
      <p:sp>
        <p:nvSpPr>
          <p:cNvPr id="16" name="Rounded Rectangle 11">
            <a:extLst>
              <a:ext uri="{FF2B5EF4-FFF2-40B4-BE49-F238E27FC236}">
                <a16:creationId xmlns:a16="http://schemas.microsoft.com/office/drawing/2014/main" id="{691120F3-616F-4D68-9E2C-9835275768D3}"/>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8" name="TextBox 17">
            <a:extLst>
              <a:ext uri="{FF2B5EF4-FFF2-40B4-BE49-F238E27FC236}">
                <a16:creationId xmlns:a16="http://schemas.microsoft.com/office/drawing/2014/main" id="{81A3FB32-1E25-4763-AAEB-2C593B645E76}"/>
              </a:ext>
            </a:extLst>
          </p:cNvPr>
          <p:cNvSpPr txBox="1"/>
          <p:nvPr/>
        </p:nvSpPr>
        <p:spPr>
          <a:xfrm>
            <a:off x="379141" y="2999678"/>
            <a:ext cx="51407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lang="en-GB" sz="2400" dirty="0">
                <a:solidFill>
                  <a:srgbClr val="4472C4">
                    <a:lumMod val="50000"/>
                  </a:srgbClr>
                </a:solidFill>
                <a:latin typeface="Century Gothic" panose="020F0302020204030204"/>
              </a:rPr>
              <a:t>agonise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19" name="Table 6">
            <a:extLst>
              <a:ext uri="{FF2B5EF4-FFF2-40B4-BE49-F238E27FC236}">
                <a16:creationId xmlns:a16="http://schemas.microsoft.com/office/drawing/2014/main" id="{DA14EE1E-A605-4843-A56E-10F3EB9DF235}"/>
              </a:ext>
            </a:extLst>
          </p:cNvPr>
          <p:cNvGraphicFramePr>
            <a:graphicFrameLocks noGrp="1"/>
          </p:cNvGraphicFramePr>
          <p:nvPr/>
        </p:nvGraphicFramePr>
        <p:xfrm>
          <a:off x="6485528" y="2828352"/>
          <a:ext cx="5140713" cy="1988268"/>
        </p:xfrm>
        <a:graphic>
          <a:graphicData uri="http://schemas.openxmlformats.org/drawingml/2006/table">
            <a:tbl>
              <a:tblPr firstRow="1" bandRow="1">
                <a:tableStyleId>{C4B1156A-380E-4F78-BDF5-A606A8083BF9}</a:tableStyleId>
              </a:tblPr>
              <a:tblGrid>
                <a:gridCol w="560722">
                  <a:extLst>
                    <a:ext uri="{9D8B030D-6E8A-4147-A177-3AD203B41FA5}">
                      <a16:colId xmlns:a16="http://schemas.microsoft.com/office/drawing/2014/main" val="4199056670"/>
                    </a:ext>
                  </a:extLst>
                </a:gridCol>
                <a:gridCol w="4579991">
                  <a:extLst>
                    <a:ext uri="{9D8B030D-6E8A-4147-A177-3AD203B41FA5}">
                      <a16:colId xmlns:a16="http://schemas.microsoft.com/office/drawing/2014/main" val="1260280611"/>
                    </a:ext>
                  </a:extLst>
                </a:gridCol>
              </a:tblGrid>
              <a:tr h="497067">
                <a:tc>
                  <a:txBody>
                    <a:bodyPr/>
                    <a:lstStyle/>
                    <a:p>
                      <a:pPr algn="ctr"/>
                      <a:r>
                        <a:rPr lang="en-GB" sz="2400" b="1" dirty="0">
                          <a:solidFill>
                            <a:schemeClr val="accent1">
                              <a:lumMod val="50000"/>
                            </a:schemeClr>
                          </a:solidFill>
                        </a:rPr>
                        <a:t>a</a:t>
                      </a:r>
                    </a:p>
                  </a:txBody>
                  <a:tcPr/>
                </a:tc>
                <a:tc>
                  <a:txBody>
                    <a:bodyPr/>
                    <a:lstStyle/>
                    <a:p>
                      <a:r>
                        <a:rPr lang="en-GB" sz="2400" b="0" dirty="0" err="1">
                          <a:solidFill>
                            <a:schemeClr val="accent1">
                              <a:lumMod val="50000"/>
                            </a:schemeClr>
                          </a:solidFill>
                        </a:rPr>
                        <a:t>conducir</a:t>
                      </a:r>
                      <a:r>
                        <a:rPr lang="en-GB" sz="2400" b="0" dirty="0">
                          <a:solidFill>
                            <a:schemeClr val="accent1">
                              <a:lumMod val="50000"/>
                            </a:schemeClr>
                          </a:solidFill>
                        </a:rPr>
                        <a:t> </a:t>
                      </a:r>
                      <a:r>
                        <a:rPr lang="en-GB" sz="2400" b="0" dirty="0" err="1">
                          <a:solidFill>
                            <a:schemeClr val="accent1">
                              <a:lumMod val="50000"/>
                            </a:schemeClr>
                          </a:solidFill>
                        </a:rPr>
                        <a:t>despacio</a:t>
                      </a:r>
                      <a:endParaRPr lang="en-GB" sz="2400" b="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r>
                        <a:rPr lang="en-GB" sz="2400" b="1" dirty="0">
                          <a:solidFill>
                            <a:schemeClr val="accent1">
                              <a:lumMod val="50000"/>
                            </a:schemeClr>
                          </a:solidFill>
                        </a:rPr>
                        <a:t>b</a:t>
                      </a:r>
                    </a:p>
                  </a:txBody>
                  <a:tcPr/>
                </a:tc>
                <a:tc>
                  <a:txBody>
                    <a:bodyPr/>
                    <a:lstStyle/>
                    <a:p>
                      <a:r>
                        <a:rPr lang="en-GB" sz="2400" dirty="0" err="1">
                          <a:solidFill>
                            <a:schemeClr val="accent1">
                              <a:lumMod val="50000"/>
                            </a:schemeClr>
                          </a:solidFill>
                        </a:rPr>
                        <a:t>pintar</a:t>
                      </a:r>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r>
                        <a:rPr lang="en-GB" sz="2400" b="1" dirty="0">
                          <a:solidFill>
                            <a:schemeClr val="accent1">
                              <a:lumMod val="50000"/>
                            </a:schemeClr>
                          </a:solidFill>
                        </a:rPr>
                        <a:t>c</a:t>
                      </a:r>
                    </a:p>
                  </a:txBody>
                  <a:tcPr/>
                </a:tc>
                <a:tc>
                  <a:txBody>
                    <a:bodyPr/>
                    <a:lstStyle/>
                    <a:p>
                      <a:r>
                        <a:rPr lang="en-GB" sz="2400" dirty="0" err="1">
                          <a:solidFill>
                            <a:schemeClr val="accent1">
                              <a:lumMod val="50000"/>
                            </a:schemeClr>
                          </a:solidFill>
                        </a:rPr>
                        <a:t>pensar</a:t>
                      </a:r>
                      <a:r>
                        <a:rPr lang="en-GB" sz="2400" dirty="0">
                          <a:solidFill>
                            <a:schemeClr val="accent1">
                              <a:lumMod val="50000"/>
                            </a:schemeClr>
                          </a:solidFill>
                        </a:rPr>
                        <a:t> que </a:t>
                      </a:r>
                      <a:r>
                        <a:rPr lang="en-GB" sz="2400" dirty="0" err="1">
                          <a:solidFill>
                            <a:schemeClr val="accent1">
                              <a:lumMod val="50000"/>
                            </a:schemeClr>
                          </a:solidFill>
                        </a:rPr>
                        <a:t>ya</a:t>
                      </a:r>
                      <a:r>
                        <a:rPr lang="en-GB" sz="2400" dirty="0">
                          <a:solidFill>
                            <a:schemeClr val="accent1">
                              <a:lumMod val="50000"/>
                            </a:schemeClr>
                          </a:solidFill>
                        </a:rPr>
                        <a:t> es </a:t>
                      </a:r>
                      <a:r>
                        <a:rPr lang="en-GB" sz="2400" dirty="0" err="1">
                          <a:solidFill>
                            <a:schemeClr val="accent1">
                              <a:lumMod val="50000"/>
                            </a:schemeClr>
                          </a:solidFill>
                        </a:rPr>
                        <a:t>demasiado</a:t>
                      </a:r>
                      <a:endParaRPr lang="en-GB" sz="2400" dirty="0">
                        <a:solidFill>
                          <a:schemeClr val="accent1">
                            <a:lumMod val="50000"/>
                          </a:schemeClr>
                        </a:solidFill>
                      </a:endParaRPr>
                    </a:p>
                  </a:txBody>
                  <a:tcPr/>
                </a:tc>
                <a:extLst>
                  <a:ext uri="{0D108BD9-81ED-4DB2-BD59-A6C34878D82A}">
                    <a16:rowId xmlns:a16="http://schemas.microsoft.com/office/drawing/2014/main" val="2482461130"/>
                  </a:ext>
                </a:extLst>
              </a:tr>
              <a:tr h="497067">
                <a:tc>
                  <a:txBody>
                    <a:bodyPr/>
                    <a:lstStyle/>
                    <a:p>
                      <a:pPr algn="ctr"/>
                      <a:r>
                        <a:rPr lang="en-GB" sz="2400" b="1" dirty="0">
                          <a:solidFill>
                            <a:schemeClr val="accent1">
                              <a:lumMod val="50000"/>
                            </a:schemeClr>
                          </a:solidFill>
                        </a:rPr>
                        <a:t>d</a:t>
                      </a:r>
                    </a:p>
                  </a:txBody>
                  <a:tcPr/>
                </a:tc>
                <a:tc>
                  <a:txBody>
                    <a:bodyPr/>
                    <a:lstStyle/>
                    <a:p>
                      <a:r>
                        <a:rPr lang="en-GB" sz="2400" dirty="0" err="1">
                          <a:solidFill>
                            <a:schemeClr val="accent1">
                              <a:lumMod val="50000"/>
                            </a:schemeClr>
                          </a:solidFill>
                        </a:rPr>
                        <a:t>sufrir</a:t>
                      </a:r>
                      <a:r>
                        <a:rPr lang="en-GB" sz="2400" dirty="0">
                          <a:solidFill>
                            <a:schemeClr val="accent1">
                              <a:lumMod val="50000"/>
                            </a:schemeClr>
                          </a:solidFill>
                        </a:rPr>
                        <a:t> </a:t>
                      </a:r>
                      <a:r>
                        <a:rPr lang="en-GB" sz="2400" dirty="0" err="1">
                          <a:solidFill>
                            <a:schemeClr val="accent1">
                              <a:lumMod val="50000"/>
                            </a:schemeClr>
                          </a:solidFill>
                        </a:rPr>
                        <a:t>mucho</a:t>
                      </a:r>
                      <a:endParaRPr lang="en-GB" sz="2400" dirty="0">
                        <a:solidFill>
                          <a:schemeClr val="accent1">
                            <a:lumMod val="50000"/>
                          </a:schemeClr>
                        </a:solidFill>
                      </a:endParaRPr>
                    </a:p>
                  </a:txBody>
                  <a:tcPr/>
                </a:tc>
                <a:extLst>
                  <a:ext uri="{0D108BD9-81ED-4DB2-BD59-A6C34878D82A}">
                    <a16:rowId xmlns:a16="http://schemas.microsoft.com/office/drawing/2014/main" val="4127046819"/>
                  </a:ext>
                </a:extLst>
              </a:tr>
            </a:tbl>
          </a:graphicData>
        </a:graphic>
      </p:graphicFrame>
      <p:pic>
        <p:nvPicPr>
          <p:cNvPr id="20" name="Picture 19" descr="green checkmark">
            <a:extLst>
              <a:ext uri="{FF2B5EF4-FFF2-40B4-BE49-F238E27FC236}">
                <a16:creationId xmlns:a16="http://schemas.microsoft.com/office/drawing/2014/main" id="{63FC1B0B-F0F8-43A8-85B2-4B836D8802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2253" y="4378544"/>
            <a:ext cx="282522" cy="294294"/>
          </a:xfrm>
          <a:prstGeom prst="rect">
            <a:avLst/>
          </a:prstGeom>
        </p:spPr>
      </p:pic>
      <p:pic>
        <p:nvPicPr>
          <p:cNvPr id="21" name="Picture 2">
            <a:extLst>
              <a:ext uri="{FF2B5EF4-FFF2-40B4-BE49-F238E27FC236}">
                <a16:creationId xmlns:a16="http://schemas.microsoft.com/office/drawing/2014/main" id="{EA76DD26-4516-4D77-96E9-44C94A913A54}"/>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bwMode="auto">
          <a:xfrm>
            <a:off x="2537928" y="3143592"/>
            <a:ext cx="2442518" cy="2453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94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2/7</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180000" y="1296000"/>
            <a:ext cx="9262580" cy="461665"/>
          </a:xfrm>
          <a:prstGeom prst="rect">
            <a:avLst/>
          </a:prstGeom>
          <a:noFill/>
        </p:spPr>
        <p:txBody>
          <a:bodyPr wrap="square" rtlCol="0">
            <a:spAutoFit/>
          </a:bodyPr>
          <a:lstStyle/>
          <a:p>
            <a:r>
              <a:rPr lang="en-US" sz="2400" dirty="0">
                <a:solidFill>
                  <a:schemeClr val="accent5">
                    <a:lumMod val="50000"/>
                  </a:schemeClr>
                </a:solidFill>
              </a:rPr>
              <a:t>¿</a:t>
            </a:r>
            <a:r>
              <a:rPr lang="en-US" sz="2400" dirty="0" err="1">
                <a:solidFill>
                  <a:schemeClr val="accent5">
                    <a:lumMod val="50000"/>
                  </a:schemeClr>
                </a:solidFill>
              </a:rPr>
              <a:t>Cuál</a:t>
            </a:r>
            <a:r>
              <a:rPr lang="en-US" sz="2400" dirty="0">
                <a:solidFill>
                  <a:schemeClr val="accent5">
                    <a:lumMod val="50000"/>
                  </a:schemeClr>
                </a:solidFill>
              </a:rPr>
              <a:t> es la </a:t>
            </a:r>
            <a:r>
              <a:rPr lang="en-US" sz="2400" dirty="0" err="1">
                <a:solidFill>
                  <a:schemeClr val="accent5">
                    <a:lumMod val="50000"/>
                  </a:schemeClr>
                </a:solidFill>
              </a:rPr>
              <a:t>definición</a:t>
            </a:r>
            <a:r>
              <a:rPr lang="en-US" sz="2400" dirty="0">
                <a:solidFill>
                  <a:schemeClr val="accent5">
                    <a:lumMod val="50000"/>
                  </a:schemeClr>
                </a:solidFill>
              </a:rPr>
              <a:t> </a:t>
            </a:r>
            <a:r>
              <a:rPr lang="en-US" sz="2400" dirty="0" err="1">
                <a:solidFill>
                  <a:schemeClr val="accent5">
                    <a:lumMod val="50000"/>
                  </a:schemeClr>
                </a:solidFill>
              </a:rPr>
              <a:t>correcta</a:t>
            </a:r>
            <a:r>
              <a:rPr lang="en-US" sz="2400" dirty="0">
                <a:solidFill>
                  <a:schemeClr val="accent5">
                    <a:lumMod val="50000"/>
                  </a:schemeClr>
                </a:solidFill>
              </a:rPr>
              <a:t> para la palabra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inglés</a:t>
            </a:r>
            <a:r>
              <a:rPr lang="en-US" sz="2400" dirty="0">
                <a:solidFill>
                  <a:schemeClr val="accent5">
                    <a:lumMod val="50000"/>
                  </a:schemeClr>
                </a:solidFill>
              </a:rPr>
              <a:t>?</a:t>
            </a:r>
          </a:p>
        </p:txBody>
      </p:sp>
      <p:sp>
        <p:nvSpPr>
          <p:cNvPr id="16" name="Rounded Rectangle 11">
            <a:extLst>
              <a:ext uri="{FF2B5EF4-FFF2-40B4-BE49-F238E27FC236}">
                <a16:creationId xmlns:a16="http://schemas.microsoft.com/office/drawing/2014/main" id="{691120F3-616F-4D68-9E2C-9835275768D3}"/>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8" name="TextBox 17">
            <a:extLst>
              <a:ext uri="{FF2B5EF4-FFF2-40B4-BE49-F238E27FC236}">
                <a16:creationId xmlns:a16="http://schemas.microsoft.com/office/drawing/2014/main" id="{81A3FB32-1E25-4763-AAEB-2C593B645E76}"/>
              </a:ext>
            </a:extLst>
          </p:cNvPr>
          <p:cNvSpPr txBox="1"/>
          <p:nvPr/>
        </p:nvSpPr>
        <p:spPr>
          <a:xfrm>
            <a:off x="379141" y="2999678"/>
            <a:ext cx="51407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sanitise </a:t>
            </a:r>
          </a:p>
        </p:txBody>
      </p:sp>
      <p:graphicFrame>
        <p:nvGraphicFramePr>
          <p:cNvPr id="19" name="Table 6">
            <a:extLst>
              <a:ext uri="{FF2B5EF4-FFF2-40B4-BE49-F238E27FC236}">
                <a16:creationId xmlns:a16="http://schemas.microsoft.com/office/drawing/2014/main" id="{DA14EE1E-A605-4843-A56E-10F3EB9DF235}"/>
              </a:ext>
            </a:extLst>
          </p:cNvPr>
          <p:cNvGraphicFramePr>
            <a:graphicFrameLocks noGrp="1"/>
          </p:cNvGraphicFramePr>
          <p:nvPr/>
        </p:nvGraphicFramePr>
        <p:xfrm>
          <a:off x="6485529" y="2828352"/>
          <a:ext cx="4522440" cy="2314161"/>
        </p:xfrm>
        <a:graphic>
          <a:graphicData uri="http://schemas.openxmlformats.org/drawingml/2006/table">
            <a:tbl>
              <a:tblPr firstRow="1" bandRow="1">
                <a:tableStyleId>{C4B1156A-380E-4F78-BDF5-A606A8083BF9}</a:tableStyleId>
              </a:tblPr>
              <a:tblGrid>
                <a:gridCol w="517944">
                  <a:extLst>
                    <a:ext uri="{9D8B030D-6E8A-4147-A177-3AD203B41FA5}">
                      <a16:colId xmlns:a16="http://schemas.microsoft.com/office/drawing/2014/main" val="4199056670"/>
                    </a:ext>
                  </a:extLst>
                </a:gridCol>
                <a:gridCol w="4004496">
                  <a:extLst>
                    <a:ext uri="{9D8B030D-6E8A-4147-A177-3AD203B41FA5}">
                      <a16:colId xmlns:a16="http://schemas.microsoft.com/office/drawing/2014/main" val="1260280611"/>
                    </a:ext>
                  </a:extLst>
                </a:gridCol>
              </a:tblGrid>
              <a:tr h="497067">
                <a:tc>
                  <a:txBody>
                    <a:bodyPr/>
                    <a:lstStyle/>
                    <a:p>
                      <a:pPr algn="ctr"/>
                      <a:r>
                        <a:rPr lang="en-GB" sz="2400" b="1" dirty="0">
                          <a:solidFill>
                            <a:schemeClr val="accent1">
                              <a:lumMod val="50000"/>
                            </a:schemeClr>
                          </a:solidFill>
                        </a:rPr>
                        <a:t>a</a:t>
                      </a:r>
                    </a:p>
                  </a:txBody>
                  <a:tcPr/>
                </a:tc>
                <a:tc>
                  <a:txBody>
                    <a:bodyPr/>
                    <a:lstStyle/>
                    <a:p>
                      <a:r>
                        <a:rPr lang="en-GB" sz="2400" b="0" dirty="0" err="1">
                          <a:solidFill>
                            <a:schemeClr val="accent1">
                              <a:lumMod val="50000"/>
                            </a:schemeClr>
                          </a:solidFill>
                        </a:rPr>
                        <a:t>limpiar</a:t>
                      </a:r>
                      <a:r>
                        <a:rPr lang="en-GB" sz="2400" b="0" dirty="0">
                          <a:solidFill>
                            <a:schemeClr val="accent1">
                              <a:lumMod val="50000"/>
                            </a:schemeClr>
                          </a:solidFill>
                        </a:rPr>
                        <a:t> las manos</a:t>
                      </a:r>
                    </a:p>
                  </a:txBody>
                  <a:tcPr/>
                </a:tc>
                <a:extLst>
                  <a:ext uri="{0D108BD9-81ED-4DB2-BD59-A6C34878D82A}">
                    <a16:rowId xmlns:a16="http://schemas.microsoft.com/office/drawing/2014/main" val="2344197191"/>
                  </a:ext>
                </a:extLst>
              </a:tr>
              <a:tr h="497067">
                <a:tc>
                  <a:txBody>
                    <a:bodyPr/>
                    <a:lstStyle/>
                    <a:p>
                      <a:pPr algn="ctr"/>
                      <a:r>
                        <a:rPr lang="en-GB" sz="2400" b="1" dirty="0">
                          <a:solidFill>
                            <a:schemeClr val="accent1">
                              <a:lumMod val="50000"/>
                            </a:schemeClr>
                          </a:solidFill>
                        </a:rPr>
                        <a:t>b</a:t>
                      </a:r>
                    </a:p>
                  </a:txBody>
                  <a:tcPr/>
                </a:tc>
                <a:tc>
                  <a:txBody>
                    <a:bodyPr/>
                    <a:lstStyle/>
                    <a:p>
                      <a:r>
                        <a:rPr lang="en-GB" sz="2400" dirty="0" err="1">
                          <a:solidFill>
                            <a:schemeClr val="accent1">
                              <a:lumMod val="50000"/>
                            </a:schemeClr>
                          </a:solidFill>
                        </a:rPr>
                        <a:t>escuchar</a:t>
                      </a:r>
                      <a:r>
                        <a:rPr lang="en-GB" sz="2400" dirty="0">
                          <a:solidFill>
                            <a:schemeClr val="accent1">
                              <a:lumMod val="50000"/>
                            </a:schemeClr>
                          </a:solidFill>
                        </a:rPr>
                        <a:t> a </a:t>
                      </a:r>
                      <a:r>
                        <a:rPr lang="en-GB" sz="2400" dirty="0" err="1">
                          <a:solidFill>
                            <a:schemeClr val="accent1">
                              <a:lumMod val="50000"/>
                            </a:schemeClr>
                          </a:solidFill>
                        </a:rPr>
                        <a:t>tu</a:t>
                      </a:r>
                      <a:r>
                        <a:rPr lang="en-GB" sz="2400" dirty="0">
                          <a:solidFill>
                            <a:schemeClr val="accent1">
                              <a:lumMod val="50000"/>
                            </a:schemeClr>
                          </a:solidFill>
                        </a:rPr>
                        <a:t> </a:t>
                      </a:r>
                      <a:r>
                        <a:rPr lang="en-GB" sz="2400" dirty="0" err="1">
                          <a:solidFill>
                            <a:schemeClr val="accent1">
                              <a:lumMod val="50000"/>
                            </a:schemeClr>
                          </a:solidFill>
                        </a:rPr>
                        <a:t>mamá</a:t>
                      </a:r>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r>
                        <a:rPr lang="en-GB" sz="2400" b="1" dirty="0">
                          <a:solidFill>
                            <a:schemeClr val="accent1">
                              <a:lumMod val="50000"/>
                            </a:schemeClr>
                          </a:solidFill>
                        </a:rPr>
                        <a:t>c</a:t>
                      </a:r>
                    </a:p>
                  </a:txBody>
                  <a:tcPr/>
                </a:tc>
                <a:tc>
                  <a:txBody>
                    <a:bodyPr/>
                    <a:lstStyle/>
                    <a:p>
                      <a:r>
                        <a:rPr lang="en-GB" sz="2400" dirty="0" err="1">
                          <a:solidFill>
                            <a:schemeClr val="accent1">
                              <a:lumMod val="50000"/>
                            </a:schemeClr>
                          </a:solidFill>
                        </a:rPr>
                        <a:t>poner</a:t>
                      </a:r>
                      <a:r>
                        <a:rPr lang="en-GB" sz="2400" dirty="0">
                          <a:solidFill>
                            <a:schemeClr val="accent1">
                              <a:lumMod val="50000"/>
                            </a:schemeClr>
                          </a:solidFill>
                        </a:rPr>
                        <a:t> comida </a:t>
                      </a:r>
                      <a:r>
                        <a:rPr lang="en-GB" sz="2400" dirty="0" err="1">
                          <a:solidFill>
                            <a:schemeClr val="accent1">
                              <a:lumMod val="50000"/>
                            </a:schemeClr>
                          </a:solidFill>
                        </a:rPr>
                        <a:t>sobre</a:t>
                      </a:r>
                      <a:r>
                        <a:rPr lang="en-GB" sz="2400" dirty="0">
                          <a:solidFill>
                            <a:schemeClr val="accent1">
                              <a:lumMod val="50000"/>
                            </a:schemeClr>
                          </a:solidFill>
                        </a:rPr>
                        <a:t> el </a:t>
                      </a:r>
                      <a:r>
                        <a:rPr lang="en-GB" sz="2400" dirty="0" err="1">
                          <a:solidFill>
                            <a:schemeClr val="accent1">
                              <a:lumMod val="50000"/>
                            </a:schemeClr>
                          </a:solidFill>
                        </a:rPr>
                        <a:t>plato</a:t>
                      </a:r>
                      <a:endParaRPr lang="en-GB" sz="2400" dirty="0">
                        <a:solidFill>
                          <a:schemeClr val="accent1">
                            <a:lumMod val="50000"/>
                          </a:schemeClr>
                        </a:solidFill>
                      </a:endParaRPr>
                    </a:p>
                  </a:txBody>
                  <a:tcPr/>
                </a:tc>
                <a:extLst>
                  <a:ext uri="{0D108BD9-81ED-4DB2-BD59-A6C34878D82A}">
                    <a16:rowId xmlns:a16="http://schemas.microsoft.com/office/drawing/2014/main" val="2482461130"/>
                  </a:ext>
                </a:extLst>
              </a:tr>
              <a:tr h="497067">
                <a:tc>
                  <a:txBody>
                    <a:bodyPr/>
                    <a:lstStyle/>
                    <a:p>
                      <a:pPr algn="ctr"/>
                      <a:r>
                        <a:rPr lang="en-GB" sz="2400" b="1" dirty="0">
                          <a:solidFill>
                            <a:schemeClr val="accent1">
                              <a:lumMod val="50000"/>
                            </a:schemeClr>
                          </a:solidFill>
                        </a:rPr>
                        <a:t>d</a:t>
                      </a:r>
                    </a:p>
                  </a:txBody>
                  <a:tcPr/>
                </a:tc>
                <a:tc>
                  <a:txBody>
                    <a:bodyPr/>
                    <a:lstStyle/>
                    <a:p>
                      <a:r>
                        <a:rPr lang="en-GB" sz="2400" dirty="0" err="1">
                          <a:solidFill>
                            <a:schemeClr val="accent1">
                              <a:lumMod val="50000"/>
                            </a:schemeClr>
                          </a:solidFill>
                        </a:rPr>
                        <a:t>escribir</a:t>
                      </a:r>
                      <a:r>
                        <a:rPr lang="en-GB" sz="2400" dirty="0">
                          <a:solidFill>
                            <a:schemeClr val="accent1">
                              <a:lumMod val="50000"/>
                            </a:schemeClr>
                          </a:solidFill>
                        </a:rPr>
                        <a:t> una </a:t>
                      </a:r>
                      <a:r>
                        <a:rPr lang="en-GB" sz="2400" dirty="0" err="1">
                          <a:solidFill>
                            <a:schemeClr val="accent1">
                              <a:lumMod val="50000"/>
                            </a:schemeClr>
                          </a:solidFill>
                        </a:rPr>
                        <a:t>noticia</a:t>
                      </a:r>
                      <a:endParaRPr lang="en-GB" sz="2400" dirty="0">
                        <a:solidFill>
                          <a:schemeClr val="accent1">
                            <a:lumMod val="50000"/>
                          </a:schemeClr>
                        </a:solidFill>
                      </a:endParaRPr>
                    </a:p>
                  </a:txBody>
                  <a:tcPr/>
                </a:tc>
                <a:extLst>
                  <a:ext uri="{0D108BD9-81ED-4DB2-BD59-A6C34878D82A}">
                    <a16:rowId xmlns:a16="http://schemas.microsoft.com/office/drawing/2014/main" val="4127046819"/>
                  </a:ext>
                </a:extLst>
              </a:tr>
            </a:tbl>
          </a:graphicData>
        </a:graphic>
      </p:graphicFrame>
      <p:pic>
        <p:nvPicPr>
          <p:cNvPr id="9" name="Picture 2" descr="Gel, Dispenser, Sanitiser, Antibacterial, Sanitizer">
            <a:extLst>
              <a:ext uri="{FF2B5EF4-FFF2-40B4-BE49-F238E27FC236}">
                <a16:creationId xmlns:a16="http://schemas.microsoft.com/office/drawing/2014/main" id="{0E9F0FA4-A9D3-4832-B128-194A8B42DA9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5952" y="2999678"/>
            <a:ext cx="2044493" cy="27412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een checkmark">
            <a:extLst>
              <a:ext uri="{FF2B5EF4-FFF2-40B4-BE49-F238E27FC236}">
                <a16:creationId xmlns:a16="http://schemas.microsoft.com/office/drawing/2014/main" id="{8DFF5077-89E4-48DC-9D42-A9795552CE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32253" y="2904309"/>
            <a:ext cx="282522" cy="294294"/>
          </a:xfrm>
          <a:prstGeom prst="rect">
            <a:avLst/>
          </a:prstGeom>
        </p:spPr>
      </p:pic>
    </p:spTree>
    <p:extLst>
      <p:ext uri="{BB962C8B-B14F-4D97-AF65-F5344CB8AC3E}">
        <p14:creationId xmlns:p14="http://schemas.microsoft.com/office/powerpoint/2010/main" val="373274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3/7</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180000" y="1296000"/>
            <a:ext cx="9262580" cy="461665"/>
          </a:xfrm>
          <a:prstGeom prst="rect">
            <a:avLst/>
          </a:prstGeom>
          <a:noFill/>
        </p:spPr>
        <p:txBody>
          <a:bodyPr wrap="square" rtlCol="0">
            <a:spAutoFit/>
          </a:bodyPr>
          <a:lstStyle/>
          <a:p>
            <a:r>
              <a:rPr lang="en-US" sz="2400" dirty="0">
                <a:solidFill>
                  <a:schemeClr val="accent5">
                    <a:lumMod val="50000"/>
                  </a:schemeClr>
                </a:solidFill>
              </a:rPr>
              <a:t>¿</a:t>
            </a:r>
            <a:r>
              <a:rPr lang="en-US" sz="2400" dirty="0" err="1">
                <a:solidFill>
                  <a:schemeClr val="accent5">
                    <a:lumMod val="50000"/>
                  </a:schemeClr>
                </a:solidFill>
              </a:rPr>
              <a:t>Cuál</a:t>
            </a:r>
            <a:r>
              <a:rPr lang="en-US" sz="2400" dirty="0">
                <a:solidFill>
                  <a:schemeClr val="accent5">
                    <a:lumMod val="50000"/>
                  </a:schemeClr>
                </a:solidFill>
              </a:rPr>
              <a:t> es la </a:t>
            </a:r>
            <a:r>
              <a:rPr lang="en-US" sz="2400" dirty="0" err="1">
                <a:solidFill>
                  <a:schemeClr val="accent5">
                    <a:lumMod val="50000"/>
                  </a:schemeClr>
                </a:solidFill>
              </a:rPr>
              <a:t>definición</a:t>
            </a:r>
            <a:r>
              <a:rPr lang="en-US" sz="2400" dirty="0">
                <a:solidFill>
                  <a:schemeClr val="accent5">
                    <a:lumMod val="50000"/>
                  </a:schemeClr>
                </a:solidFill>
              </a:rPr>
              <a:t> </a:t>
            </a:r>
            <a:r>
              <a:rPr lang="en-US" sz="2400" dirty="0" err="1">
                <a:solidFill>
                  <a:schemeClr val="accent5">
                    <a:lumMod val="50000"/>
                  </a:schemeClr>
                </a:solidFill>
              </a:rPr>
              <a:t>correcta</a:t>
            </a:r>
            <a:r>
              <a:rPr lang="en-US" sz="2400" dirty="0">
                <a:solidFill>
                  <a:schemeClr val="accent5">
                    <a:lumMod val="50000"/>
                  </a:schemeClr>
                </a:solidFill>
              </a:rPr>
              <a:t> para la palabra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inglés</a:t>
            </a:r>
            <a:r>
              <a:rPr lang="en-US" sz="2400" dirty="0">
                <a:solidFill>
                  <a:schemeClr val="accent5">
                    <a:lumMod val="50000"/>
                  </a:schemeClr>
                </a:solidFill>
              </a:rPr>
              <a:t>?</a:t>
            </a:r>
          </a:p>
        </p:txBody>
      </p:sp>
      <p:sp>
        <p:nvSpPr>
          <p:cNvPr id="16" name="Rounded Rectangle 11">
            <a:extLst>
              <a:ext uri="{FF2B5EF4-FFF2-40B4-BE49-F238E27FC236}">
                <a16:creationId xmlns:a16="http://schemas.microsoft.com/office/drawing/2014/main" id="{691120F3-616F-4D68-9E2C-9835275768D3}"/>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8" name="TextBox 17">
            <a:extLst>
              <a:ext uri="{FF2B5EF4-FFF2-40B4-BE49-F238E27FC236}">
                <a16:creationId xmlns:a16="http://schemas.microsoft.com/office/drawing/2014/main" id="{81A3FB32-1E25-4763-AAEB-2C593B645E76}"/>
              </a:ext>
            </a:extLst>
          </p:cNvPr>
          <p:cNvSpPr txBox="1"/>
          <p:nvPr/>
        </p:nvSpPr>
        <p:spPr>
          <a:xfrm>
            <a:off x="379141" y="2999678"/>
            <a:ext cx="51407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lang="en-GB" sz="2400" dirty="0">
                <a:solidFill>
                  <a:srgbClr val="4472C4">
                    <a:lumMod val="50000"/>
                  </a:srgbClr>
                </a:solidFill>
                <a:latin typeface="Century Gothic" panose="020F0302020204030204"/>
              </a:rPr>
              <a:t>whisper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19" name="Table 6">
            <a:extLst>
              <a:ext uri="{FF2B5EF4-FFF2-40B4-BE49-F238E27FC236}">
                <a16:creationId xmlns:a16="http://schemas.microsoft.com/office/drawing/2014/main" id="{DA14EE1E-A605-4843-A56E-10F3EB9DF235}"/>
              </a:ext>
            </a:extLst>
          </p:cNvPr>
          <p:cNvGraphicFramePr>
            <a:graphicFrameLocks noGrp="1"/>
          </p:cNvGraphicFramePr>
          <p:nvPr/>
        </p:nvGraphicFramePr>
        <p:xfrm>
          <a:off x="6485529" y="2828352"/>
          <a:ext cx="4522440" cy="1988268"/>
        </p:xfrm>
        <a:graphic>
          <a:graphicData uri="http://schemas.openxmlformats.org/drawingml/2006/table">
            <a:tbl>
              <a:tblPr firstRow="1" bandRow="1">
                <a:tableStyleId>{C4B1156A-380E-4F78-BDF5-A606A8083BF9}</a:tableStyleId>
              </a:tblPr>
              <a:tblGrid>
                <a:gridCol w="517944">
                  <a:extLst>
                    <a:ext uri="{9D8B030D-6E8A-4147-A177-3AD203B41FA5}">
                      <a16:colId xmlns:a16="http://schemas.microsoft.com/office/drawing/2014/main" val="4199056670"/>
                    </a:ext>
                  </a:extLst>
                </a:gridCol>
                <a:gridCol w="4004496">
                  <a:extLst>
                    <a:ext uri="{9D8B030D-6E8A-4147-A177-3AD203B41FA5}">
                      <a16:colId xmlns:a16="http://schemas.microsoft.com/office/drawing/2014/main" val="1260280611"/>
                    </a:ext>
                  </a:extLst>
                </a:gridCol>
              </a:tblGrid>
              <a:tr h="497067">
                <a:tc>
                  <a:txBody>
                    <a:bodyPr/>
                    <a:lstStyle/>
                    <a:p>
                      <a:pPr algn="ctr"/>
                      <a:r>
                        <a:rPr lang="en-GB" sz="2400" b="1" dirty="0">
                          <a:solidFill>
                            <a:schemeClr val="accent1">
                              <a:lumMod val="50000"/>
                            </a:schemeClr>
                          </a:solidFill>
                        </a:rPr>
                        <a:t>a</a:t>
                      </a:r>
                    </a:p>
                  </a:txBody>
                  <a:tcPr/>
                </a:tc>
                <a:tc>
                  <a:txBody>
                    <a:bodyPr/>
                    <a:lstStyle/>
                    <a:p>
                      <a:r>
                        <a:rPr lang="en-GB" sz="2400" b="0" dirty="0" err="1">
                          <a:solidFill>
                            <a:schemeClr val="accent1">
                              <a:lumMod val="50000"/>
                            </a:schemeClr>
                          </a:solidFill>
                        </a:rPr>
                        <a:t>tener</a:t>
                      </a:r>
                      <a:r>
                        <a:rPr lang="en-GB" sz="2400" b="0" dirty="0">
                          <a:solidFill>
                            <a:schemeClr val="accent1">
                              <a:lumMod val="50000"/>
                            </a:schemeClr>
                          </a:solidFill>
                        </a:rPr>
                        <a:t> mala </a:t>
                      </a:r>
                      <a:r>
                        <a:rPr lang="en-GB" sz="2400" b="0" dirty="0" err="1">
                          <a:solidFill>
                            <a:schemeClr val="accent1">
                              <a:lumMod val="50000"/>
                            </a:schemeClr>
                          </a:solidFill>
                        </a:rPr>
                        <a:t>salud</a:t>
                      </a:r>
                      <a:endParaRPr lang="en-GB" sz="2400" b="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r>
                        <a:rPr lang="en-GB" sz="2400" b="1" dirty="0">
                          <a:solidFill>
                            <a:schemeClr val="accent1">
                              <a:lumMod val="50000"/>
                            </a:schemeClr>
                          </a:solidFill>
                        </a:rPr>
                        <a:t>b</a:t>
                      </a:r>
                    </a:p>
                  </a:txBody>
                  <a:tcPr/>
                </a:tc>
                <a:tc>
                  <a:txBody>
                    <a:bodyPr/>
                    <a:lstStyle/>
                    <a:p>
                      <a:r>
                        <a:rPr lang="en-GB" sz="2400" dirty="0" err="1">
                          <a:solidFill>
                            <a:schemeClr val="accent1">
                              <a:lumMod val="50000"/>
                            </a:schemeClr>
                          </a:solidFill>
                        </a:rPr>
                        <a:t>hablar</a:t>
                      </a:r>
                      <a:r>
                        <a:rPr lang="en-GB" sz="2400" dirty="0">
                          <a:solidFill>
                            <a:schemeClr val="accent1">
                              <a:lumMod val="50000"/>
                            </a:schemeClr>
                          </a:solidFill>
                        </a:rPr>
                        <a:t> </a:t>
                      </a:r>
                      <a:r>
                        <a:rPr lang="en-GB" sz="2400" dirty="0" err="1">
                          <a:solidFill>
                            <a:schemeClr val="accent1">
                              <a:lumMod val="50000"/>
                            </a:schemeClr>
                          </a:solidFill>
                        </a:rPr>
                        <a:t>casi</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silencio</a:t>
                      </a:r>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r>
                        <a:rPr lang="en-GB" sz="2400" b="1" dirty="0">
                          <a:solidFill>
                            <a:schemeClr val="accent1">
                              <a:lumMod val="50000"/>
                            </a:schemeClr>
                          </a:solidFill>
                        </a:rPr>
                        <a:t>c</a:t>
                      </a:r>
                    </a:p>
                  </a:txBody>
                  <a:tcPr/>
                </a:tc>
                <a:tc>
                  <a:txBody>
                    <a:bodyPr/>
                    <a:lstStyle/>
                    <a:p>
                      <a:r>
                        <a:rPr lang="en-GB" sz="2400" dirty="0" err="1">
                          <a:solidFill>
                            <a:schemeClr val="accent1">
                              <a:lumMod val="50000"/>
                            </a:schemeClr>
                          </a:solidFill>
                        </a:rPr>
                        <a:t>llevar</a:t>
                      </a:r>
                      <a:r>
                        <a:rPr lang="en-GB" sz="2400" dirty="0">
                          <a:solidFill>
                            <a:schemeClr val="accent1">
                              <a:lumMod val="50000"/>
                            </a:schemeClr>
                          </a:solidFill>
                        </a:rPr>
                        <a:t> una </a:t>
                      </a:r>
                      <a:r>
                        <a:rPr lang="en-GB" sz="2400" dirty="0" err="1">
                          <a:solidFill>
                            <a:schemeClr val="accent1">
                              <a:lumMod val="50000"/>
                            </a:schemeClr>
                          </a:solidFill>
                        </a:rPr>
                        <a:t>falda</a:t>
                      </a:r>
                      <a:endParaRPr lang="en-GB" sz="2400" dirty="0">
                        <a:solidFill>
                          <a:schemeClr val="accent1">
                            <a:lumMod val="50000"/>
                          </a:schemeClr>
                        </a:solidFill>
                      </a:endParaRPr>
                    </a:p>
                  </a:txBody>
                  <a:tcPr/>
                </a:tc>
                <a:extLst>
                  <a:ext uri="{0D108BD9-81ED-4DB2-BD59-A6C34878D82A}">
                    <a16:rowId xmlns:a16="http://schemas.microsoft.com/office/drawing/2014/main" val="2482461130"/>
                  </a:ext>
                </a:extLst>
              </a:tr>
              <a:tr h="497067">
                <a:tc>
                  <a:txBody>
                    <a:bodyPr/>
                    <a:lstStyle/>
                    <a:p>
                      <a:pPr algn="ctr"/>
                      <a:r>
                        <a:rPr lang="en-GB" sz="2400" b="1" dirty="0">
                          <a:solidFill>
                            <a:schemeClr val="accent1">
                              <a:lumMod val="50000"/>
                            </a:schemeClr>
                          </a:solidFill>
                        </a:rPr>
                        <a:t>d</a:t>
                      </a:r>
                    </a:p>
                  </a:txBody>
                  <a:tcPr/>
                </a:tc>
                <a:tc>
                  <a:txBody>
                    <a:bodyPr/>
                    <a:lstStyle/>
                    <a:p>
                      <a:r>
                        <a:rPr lang="en-GB" sz="2400" dirty="0" err="1">
                          <a:solidFill>
                            <a:schemeClr val="accent1">
                              <a:lumMod val="50000"/>
                            </a:schemeClr>
                          </a:solidFill>
                        </a:rPr>
                        <a:t>subir</a:t>
                      </a:r>
                      <a:r>
                        <a:rPr lang="en-GB" sz="2400" dirty="0">
                          <a:solidFill>
                            <a:schemeClr val="accent1">
                              <a:lumMod val="50000"/>
                            </a:schemeClr>
                          </a:solidFill>
                        </a:rPr>
                        <a:t> el </a:t>
                      </a:r>
                      <a:r>
                        <a:rPr lang="en-GB" sz="2400" dirty="0" err="1">
                          <a:solidFill>
                            <a:schemeClr val="accent1">
                              <a:lumMod val="50000"/>
                            </a:schemeClr>
                          </a:solidFill>
                        </a:rPr>
                        <a:t>ruido</a:t>
                      </a:r>
                      <a:endParaRPr lang="en-GB" sz="2400" dirty="0">
                        <a:solidFill>
                          <a:schemeClr val="accent1">
                            <a:lumMod val="50000"/>
                          </a:schemeClr>
                        </a:solidFill>
                      </a:endParaRPr>
                    </a:p>
                  </a:txBody>
                  <a:tcPr/>
                </a:tc>
                <a:extLst>
                  <a:ext uri="{0D108BD9-81ED-4DB2-BD59-A6C34878D82A}">
                    <a16:rowId xmlns:a16="http://schemas.microsoft.com/office/drawing/2014/main" val="4127046819"/>
                  </a:ext>
                </a:extLst>
              </a:tr>
            </a:tbl>
          </a:graphicData>
        </a:graphic>
      </p:graphicFrame>
      <p:pic>
        <p:nvPicPr>
          <p:cNvPr id="9" name="Picture 8" descr="green checkmark">
            <a:extLst>
              <a:ext uri="{FF2B5EF4-FFF2-40B4-BE49-F238E27FC236}">
                <a16:creationId xmlns:a16="http://schemas.microsoft.com/office/drawing/2014/main" id="{AAF80EE1-DB27-4B61-A10F-3E9C7C3F4E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2253" y="3408163"/>
            <a:ext cx="282522" cy="294294"/>
          </a:xfrm>
          <a:prstGeom prst="rect">
            <a:avLst/>
          </a:prstGeom>
        </p:spPr>
      </p:pic>
      <p:pic>
        <p:nvPicPr>
          <p:cNvPr id="10" name="Picture 2">
            <a:extLst>
              <a:ext uri="{FF2B5EF4-FFF2-40B4-BE49-F238E27FC236}">
                <a16:creationId xmlns:a16="http://schemas.microsoft.com/office/drawing/2014/main" id="{807E715D-C187-432D-B50E-06EBF386F2D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1997058" y="2492269"/>
            <a:ext cx="3709414" cy="282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77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4278489" cy="867128"/>
          </a:xfrm>
          <a:prstGeom prst="rect">
            <a:avLst/>
          </a:prstGeom>
        </p:spPr>
      </p:pic>
      <p:sp>
        <p:nvSpPr>
          <p:cNvPr id="2" name="Title 1"/>
          <p:cNvSpPr>
            <a:spLocks noGrp="1"/>
          </p:cNvSpPr>
          <p:nvPr>
            <p:ph type="title"/>
          </p:nvPr>
        </p:nvSpPr>
        <p:spPr>
          <a:xfrm>
            <a:off x="82286" y="0"/>
            <a:ext cx="5385454" cy="1325563"/>
          </a:xfrm>
        </p:spPr>
        <p:txBody>
          <a:bodyPr>
            <a:normAutofit/>
          </a:bodyPr>
          <a:lstStyle/>
          <a:p>
            <a:r>
              <a:rPr lang="en-GB" sz="2800" b="1" dirty="0">
                <a:solidFill>
                  <a:schemeClr val="bg1"/>
                </a:solidFill>
              </a:rPr>
              <a:t>Un </a:t>
            </a:r>
            <a:r>
              <a:rPr lang="en-GB" sz="2800" b="1" dirty="0" err="1">
                <a:solidFill>
                  <a:schemeClr val="bg1"/>
                </a:solidFill>
              </a:rPr>
              <a:t>día</a:t>
            </a:r>
            <a:r>
              <a:rPr lang="en-GB" sz="2800" b="1" dirty="0">
                <a:solidFill>
                  <a:schemeClr val="bg1"/>
                </a:solidFill>
              </a:rPr>
              <a:t> largo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4269197" y="24904"/>
            <a:ext cx="784401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a:t>
            </a:r>
            <a:r>
              <a:rPr kumimoji="0" lang="en-US" sz="22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A lee su versión del texto.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Persona B escucha y toma apuntes*. </a:t>
            </a:r>
          </a:p>
          <a:p>
            <a:pPr lvl="0">
              <a:defRPr/>
            </a:pPr>
            <a:r>
              <a:rPr lang="en-US" sz="2200">
                <a:solidFill>
                  <a:srgbClr val="4472C4">
                    <a:lumMod val="50000"/>
                  </a:srgbClr>
                </a:solidFill>
              </a:rPr>
              <a:t>¿Cuáles son las diferencias?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0B763C26-6033-4B4D-B32F-9D2E74E5BC6D}"/>
              </a:ext>
            </a:extLst>
          </p:cNvPr>
          <p:cNvSpPr/>
          <p:nvPr/>
        </p:nvSpPr>
        <p:spPr>
          <a:xfrm>
            <a:off x="2692400" y="1686530"/>
            <a:ext cx="7083776" cy="4093428"/>
          </a:xfrm>
          <a:prstGeom prst="rect">
            <a:avLst/>
          </a:prstGeom>
          <a:solidFill>
            <a:srgbClr val="FFF4E7"/>
          </a:solidFill>
          <a:ln>
            <a:solidFill>
              <a:srgbClr val="002060"/>
            </a:solidFill>
          </a:ln>
        </p:spPr>
        <p:txBody>
          <a:bodyPr wrap="square">
            <a:spAutoFit/>
          </a:bodyPr>
          <a:lstStyle/>
          <a:p>
            <a:r>
              <a:rPr lang="de-DE" sz="2000" dirty="0">
                <a:solidFill>
                  <a:srgbClr val="002060"/>
                </a:solidFill>
              </a:rPr>
              <a:t>Hoy va a ser un día muy largo. Antes de la escuela, debo </a:t>
            </a:r>
            <a:r>
              <a:rPr lang="de-DE" sz="2000" b="1" dirty="0">
                <a:solidFill>
                  <a:srgbClr val="002060"/>
                </a:solidFill>
              </a:rPr>
              <a:t>lavar el suelo. </a:t>
            </a:r>
            <a:r>
              <a:rPr lang="de-DE" sz="2000" dirty="0">
                <a:solidFill>
                  <a:srgbClr val="002060"/>
                </a:solidFill>
              </a:rPr>
              <a:t>Mi </a:t>
            </a:r>
            <a:r>
              <a:rPr lang="de-DE" sz="2000" b="1" dirty="0">
                <a:solidFill>
                  <a:srgbClr val="002060"/>
                </a:solidFill>
              </a:rPr>
              <a:t>camisa blanca</a:t>
            </a:r>
            <a:r>
              <a:rPr lang="de-DE" sz="2000" dirty="0">
                <a:solidFill>
                  <a:srgbClr val="002060"/>
                </a:solidFill>
              </a:rPr>
              <a:t> está sucia y necesito comprar otra camisa más </a:t>
            </a:r>
            <a:r>
              <a:rPr lang="de-DE" sz="2000" b="1" dirty="0">
                <a:solidFill>
                  <a:srgbClr val="002060"/>
                </a:solidFill>
              </a:rPr>
              <a:t>barata</a:t>
            </a:r>
            <a:r>
              <a:rPr lang="de-DE" sz="2000" dirty="0">
                <a:solidFill>
                  <a:srgbClr val="002060"/>
                </a:solidFill>
              </a:rPr>
              <a:t>. Normalmente mi </a:t>
            </a:r>
            <a:r>
              <a:rPr lang="de-DE" sz="2000" b="1" dirty="0">
                <a:solidFill>
                  <a:srgbClr val="002060"/>
                </a:solidFill>
              </a:rPr>
              <a:t>mamá</a:t>
            </a:r>
            <a:r>
              <a:rPr lang="de-DE" sz="2000" dirty="0">
                <a:solidFill>
                  <a:srgbClr val="002060"/>
                </a:solidFill>
              </a:rPr>
              <a:t> me </a:t>
            </a:r>
            <a:r>
              <a:rPr lang="de-DE" sz="2000" b="1" dirty="0">
                <a:solidFill>
                  <a:srgbClr val="002060"/>
                </a:solidFill>
              </a:rPr>
              <a:t>lleva</a:t>
            </a:r>
            <a:r>
              <a:rPr lang="de-DE" sz="2000" dirty="0">
                <a:solidFill>
                  <a:srgbClr val="002060"/>
                </a:solidFill>
              </a:rPr>
              <a:t> a la escuela en coche pero hoy no puede porque debe ver a un </a:t>
            </a:r>
            <a:r>
              <a:rPr lang="de-DE" sz="2000" b="1" dirty="0">
                <a:solidFill>
                  <a:srgbClr val="002060"/>
                </a:solidFill>
              </a:rPr>
              <a:t>periodista</a:t>
            </a:r>
            <a:r>
              <a:rPr lang="de-DE" sz="2000" dirty="0">
                <a:solidFill>
                  <a:srgbClr val="002060"/>
                </a:solidFill>
              </a:rPr>
              <a:t>. Entonces debo </a:t>
            </a:r>
            <a:r>
              <a:rPr lang="de-DE" sz="2000" b="1" dirty="0">
                <a:solidFill>
                  <a:srgbClr val="002060"/>
                </a:solidFill>
              </a:rPr>
              <a:t>subir </a:t>
            </a:r>
            <a:r>
              <a:rPr lang="de-DE" sz="2000" dirty="0">
                <a:solidFill>
                  <a:srgbClr val="002060"/>
                </a:solidFill>
              </a:rPr>
              <a:t>las calles a pie </a:t>
            </a:r>
            <a:r>
              <a:rPr lang="de-DE" sz="2000" b="1" dirty="0">
                <a:solidFill>
                  <a:srgbClr val="002060"/>
                </a:solidFill>
              </a:rPr>
              <a:t>sin amigos</a:t>
            </a:r>
            <a:r>
              <a:rPr lang="de-DE" sz="2000" dirty="0">
                <a:solidFill>
                  <a:srgbClr val="002060"/>
                </a:solidFill>
              </a:rPr>
              <a:t>.</a:t>
            </a:r>
          </a:p>
          <a:p>
            <a:r>
              <a:rPr lang="de-DE" sz="2000" dirty="0">
                <a:solidFill>
                  <a:srgbClr val="002060"/>
                </a:solidFill>
              </a:rPr>
              <a:t>Tengo muchas clases hoy. Voy a </a:t>
            </a:r>
            <a:r>
              <a:rPr lang="de-DE" sz="2000" b="1" dirty="0">
                <a:solidFill>
                  <a:srgbClr val="002060"/>
                </a:solidFill>
              </a:rPr>
              <a:t>trabajar</a:t>
            </a:r>
            <a:r>
              <a:rPr lang="de-DE" sz="2000" dirty="0">
                <a:solidFill>
                  <a:srgbClr val="002060"/>
                </a:solidFill>
              </a:rPr>
              <a:t> mucho. En la clase de </a:t>
            </a:r>
            <a:r>
              <a:rPr lang="de-DE" sz="2000" b="1" dirty="0">
                <a:solidFill>
                  <a:srgbClr val="002060"/>
                </a:solidFill>
              </a:rPr>
              <a:t>arte</a:t>
            </a:r>
            <a:r>
              <a:rPr lang="de-DE" sz="2000" dirty="0">
                <a:solidFill>
                  <a:srgbClr val="002060"/>
                </a:solidFill>
              </a:rPr>
              <a:t> vamos a </a:t>
            </a:r>
            <a:r>
              <a:rPr lang="de-DE" sz="2000" b="1" dirty="0">
                <a:solidFill>
                  <a:srgbClr val="002060"/>
                </a:solidFill>
              </a:rPr>
              <a:t>pintar</a:t>
            </a:r>
            <a:r>
              <a:rPr lang="de-DE" sz="2000" dirty="0">
                <a:solidFill>
                  <a:srgbClr val="002060"/>
                </a:solidFill>
              </a:rPr>
              <a:t> un paisaje </a:t>
            </a:r>
            <a:r>
              <a:rPr lang="de-DE" sz="2000" b="1" dirty="0">
                <a:solidFill>
                  <a:srgbClr val="002060"/>
                </a:solidFill>
              </a:rPr>
              <a:t>y</a:t>
            </a:r>
            <a:r>
              <a:rPr lang="de-DE" sz="2000" dirty="0">
                <a:solidFill>
                  <a:srgbClr val="002060"/>
                </a:solidFill>
              </a:rPr>
              <a:t> en la clase de historia debemos </a:t>
            </a:r>
            <a:r>
              <a:rPr lang="de-DE" sz="2000" b="1" dirty="0">
                <a:solidFill>
                  <a:srgbClr val="002060"/>
                </a:solidFill>
              </a:rPr>
              <a:t>escribir </a:t>
            </a:r>
            <a:r>
              <a:rPr lang="de-DE" sz="2000" dirty="0">
                <a:solidFill>
                  <a:srgbClr val="002060"/>
                </a:solidFill>
              </a:rPr>
              <a:t>sobre una </a:t>
            </a:r>
            <a:r>
              <a:rPr lang="de-DE" sz="2000" b="1" dirty="0">
                <a:solidFill>
                  <a:srgbClr val="002060"/>
                </a:solidFill>
              </a:rPr>
              <a:t>guerra. </a:t>
            </a:r>
            <a:r>
              <a:rPr lang="de-DE" sz="2000" dirty="0">
                <a:solidFill>
                  <a:srgbClr val="002060"/>
                </a:solidFill>
              </a:rPr>
              <a:t>Luego tengo dos clases de </a:t>
            </a:r>
            <a:r>
              <a:rPr lang="de-DE" sz="2000" b="1" dirty="0">
                <a:solidFill>
                  <a:srgbClr val="002060"/>
                </a:solidFill>
              </a:rPr>
              <a:t>francés</a:t>
            </a:r>
            <a:r>
              <a:rPr lang="de-DE" sz="2000" dirty="0">
                <a:solidFill>
                  <a:srgbClr val="002060"/>
                </a:solidFill>
              </a:rPr>
              <a:t>. Voy a </a:t>
            </a:r>
            <a:r>
              <a:rPr lang="de-DE" sz="2000" b="1" dirty="0">
                <a:solidFill>
                  <a:srgbClr val="002060"/>
                </a:solidFill>
              </a:rPr>
              <a:t>llegar</a:t>
            </a:r>
            <a:r>
              <a:rPr lang="de-DE" sz="2000" dirty="0">
                <a:solidFill>
                  <a:srgbClr val="002060"/>
                </a:solidFill>
              </a:rPr>
              <a:t> a casa muy tarde. Quizás voy a comer con mi </a:t>
            </a:r>
            <a:r>
              <a:rPr lang="de-DE" sz="2000" b="1" dirty="0">
                <a:solidFill>
                  <a:srgbClr val="002060"/>
                </a:solidFill>
              </a:rPr>
              <a:t>tía</a:t>
            </a:r>
            <a:r>
              <a:rPr lang="de-DE" sz="2000" dirty="0">
                <a:solidFill>
                  <a:srgbClr val="002060"/>
                </a:solidFill>
              </a:rPr>
              <a:t> en un restaurante </a:t>
            </a:r>
            <a:r>
              <a:rPr lang="de-DE" sz="2000" b="1" dirty="0">
                <a:solidFill>
                  <a:srgbClr val="002060"/>
                </a:solidFill>
              </a:rPr>
              <a:t>caro</a:t>
            </a:r>
            <a:r>
              <a:rPr lang="de-DE" sz="2000" dirty="0">
                <a:solidFill>
                  <a:srgbClr val="002060"/>
                </a:solidFill>
              </a:rPr>
              <a:t>.</a:t>
            </a:r>
            <a:endParaRPr lang="en-GB" sz="2000" dirty="0">
              <a:solidFill>
                <a:srgbClr val="002060"/>
              </a:solidFill>
            </a:endParaRPr>
          </a:p>
        </p:txBody>
      </p:sp>
      <p:sp>
        <p:nvSpPr>
          <p:cNvPr id="62" name="Speech Bubble: Rectangle with Corners Rounded 32">
            <a:extLst>
              <a:ext uri="{FF2B5EF4-FFF2-40B4-BE49-F238E27FC236}">
                <a16:creationId xmlns:a16="http://schemas.microsoft.com/office/drawing/2014/main" id="{DC2CB9E4-AFFE-491D-80E4-6F0819572CAB}"/>
              </a:ext>
            </a:extLst>
          </p:cNvPr>
          <p:cNvSpPr/>
          <p:nvPr/>
        </p:nvSpPr>
        <p:spPr>
          <a:xfrm>
            <a:off x="98776" y="5370239"/>
            <a:ext cx="2549174" cy="9708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sp>
        <p:nvSpPr>
          <p:cNvPr id="30" name="Rectangle: Rounded Corners 8">
            <a:extLst>
              <a:ext uri="{FF2B5EF4-FFF2-40B4-BE49-F238E27FC236}">
                <a16:creationId xmlns:a16="http://schemas.microsoft.com/office/drawing/2014/main" id="{4C1C7C36-A3ED-4D57-9253-B3850414B202}"/>
              </a:ext>
            </a:extLst>
          </p:cNvPr>
          <p:cNvSpPr/>
          <p:nvPr/>
        </p:nvSpPr>
        <p:spPr>
          <a:xfrm>
            <a:off x="527050" y="48421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papá</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ectangle: Rounded Corners 9">
            <a:extLst>
              <a:ext uri="{FF2B5EF4-FFF2-40B4-BE49-F238E27FC236}">
                <a16:creationId xmlns:a16="http://schemas.microsoft.com/office/drawing/2014/main" id="{D99F3718-6C9D-43E5-AD7C-05910A4114D7}"/>
              </a:ext>
            </a:extLst>
          </p:cNvPr>
          <p:cNvSpPr/>
          <p:nvPr/>
        </p:nvSpPr>
        <p:spPr>
          <a:xfrm>
            <a:off x="386863" y="4215008"/>
            <a:ext cx="186396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m</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ientras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a:t>
            </a:r>
          </a:p>
        </p:txBody>
      </p:sp>
      <p:sp>
        <p:nvSpPr>
          <p:cNvPr id="32" name="Rectangle: Rounded Corners 10">
            <a:extLst>
              <a:ext uri="{FF2B5EF4-FFF2-40B4-BE49-F238E27FC236}">
                <a16:creationId xmlns:a16="http://schemas.microsoft.com/office/drawing/2014/main" id="{06CBDB9D-484A-4BF7-9CBE-36BB767B33F0}"/>
              </a:ext>
            </a:extLst>
          </p:cNvPr>
          <p:cNvSpPr/>
          <p:nvPr/>
        </p:nvSpPr>
        <p:spPr>
          <a:xfrm>
            <a:off x="527050" y="358635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limpiar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Rounded Corners 11">
            <a:extLst>
              <a:ext uri="{FF2B5EF4-FFF2-40B4-BE49-F238E27FC236}">
                <a16:creationId xmlns:a16="http://schemas.microsoft.com/office/drawing/2014/main" id="{7F14E6D1-FE9F-4A34-967A-857C5EBE2473}"/>
              </a:ext>
            </a:extLst>
          </p:cNvPr>
          <p:cNvSpPr/>
          <p:nvPr/>
        </p:nvSpPr>
        <p:spPr>
          <a:xfrm>
            <a:off x="527050" y="290016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describir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Rectangle: Rounded Corners 12">
            <a:extLst>
              <a:ext uri="{FF2B5EF4-FFF2-40B4-BE49-F238E27FC236}">
                <a16:creationId xmlns:a16="http://schemas.microsoft.com/office/drawing/2014/main" id="{5C605B34-3CF1-4880-9FAD-6F36CC83979A}"/>
              </a:ext>
            </a:extLst>
          </p:cNvPr>
          <p:cNvSpPr/>
          <p:nvPr/>
        </p:nvSpPr>
        <p:spPr>
          <a:xfrm>
            <a:off x="527050" y="221396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cara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13">
            <a:extLst>
              <a:ext uri="{FF2B5EF4-FFF2-40B4-BE49-F238E27FC236}">
                <a16:creationId xmlns:a16="http://schemas.microsoft.com/office/drawing/2014/main" id="{A0B1E846-1479-4C7E-AB0A-53D633AC60A7}"/>
              </a:ext>
            </a:extLst>
          </p:cNvPr>
          <p:cNvSpPr/>
          <p:nvPr/>
        </p:nvSpPr>
        <p:spPr>
          <a:xfrm>
            <a:off x="527050" y="160243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ciencia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Rounded Corners 14">
            <a:extLst>
              <a:ext uri="{FF2B5EF4-FFF2-40B4-BE49-F238E27FC236}">
                <a16:creationId xmlns:a16="http://schemas.microsoft.com/office/drawing/2014/main" id="{987B37B0-769D-4E60-B58D-1007B525E722}"/>
              </a:ext>
            </a:extLst>
          </p:cNvPr>
          <p:cNvSpPr/>
          <p:nvPr/>
        </p:nvSpPr>
        <p:spPr>
          <a:xfrm>
            <a:off x="2647950" y="1144971"/>
            <a:ext cx="144819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bajar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ectangle: Rounded Corners 16">
            <a:extLst>
              <a:ext uri="{FF2B5EF4-FFF2-40B4-BE49-F238E27FC236}">
                <a16:creationId xmlns:a16="http://schemas.microsoft.com/office/drawing/2014/main" id="{4296EA8C-5547-44C8-9F5A-7394A56C09F5}"/>
              </a:ext>
            </a:extLst>
          </p:cNvPr>
          <p:cNvSpPr/>
          <p:nvPr/>
        </p:nvSpPr>
        <p:spPr>
          <a:xfrm>
            <a:off x="4173995" y="1134159"/>
            <a:ext cx="199102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falda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ectangle: Rounded Corners 17">
            <a:extLst>
              <a:ext uri="{FF2B5EF4-FFF2-40B4-BE49-F238E27FC236}">
                <a16:creationId xmlns:a16="http://schemas.microsoft.com/office/drawing/2014/main" id="{3109A6DC-FB3D-4511-AC23-5F507DDE5AFF}"/>
              </a:ext>
            </a:extLst>
          </p:cNvPr>
          <p:cNvSpPr/>
          <p:nvPr/>
        </p:nvSpPr>
        <p:spPr>
          <a:xfrm>
            <a:off x="6274684" y="113481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volver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ectangle: Rounded Corners 21">
            <a:extLst>
              <a:ext uri="{FF2B5EF4-FFF2-40B4-BE49-F238E27FC236}">
                <a16:creationId xmlns:a16="http://schemas.microsoft.com/office/drawing/2014/main" id="{2291577B-A88C-46FB-B089-34EC9B027CBA}"/>
              </a:ext>
            </a:extLst>
          </p:cNvPr>
          <p:cNvSpPr/>
          <p:nvPr/>
        </p:nvSpPr>
        <p:spPr>
          <a:xfrm>
            <a:off x="2762250" y="583643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estudiar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Rectangle: Rounded Corners 22">
            <a:extLst>
              <a:ext uri="{FF2B5EF4-FFF2-40B4-BE49-F238E27FC236}">
                <a16:creationId xmlns:a16="http://schemas.microsoft.com/office/drawing/2014/main" id="{BD3E04EB-12AB-4BF5-A287-C2A2B06BA3F6}"/>
              </a:ext>
            </a:extLst>
          </p:cNvPr>
          <p:cNvSpPr/>
          <p:nvPr/>
        </p:nvSpPr>
        <p:spPr>
          <a:xfrm>
            <a:off x="4533900" y="584244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abogado</a:t>
            </a:r>
          </a:p>
        </p:txBody>
      </p:sp>
      <p:sp>
        <p:nvSpPr>
          <p:cNvPr id="41" name="Rectangle: Rounded Corners 23">
            <a:extLst>
              <a:ext uri="{FF2B5EF4-FFF2-40B4-BE49-F238E27FC236}">
                <a16:creationId xmlns:a16="http://schemas.microsoft.com/office/drawing/2014/main" id="{C62A63BA-F5A4-4565-AD3B-736306A22AE2}"/>
              </a:ext>
            </a:extLst>
          </p:cNvPr>
          <p:cNvSpPr/>
          <p:nvPr/>
        </p:nvSpPr>
        <p:spPr>
          <a:xfrm>
            <a:off x="6269213" y="58556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chino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Rectangle: Rounded Corners 24">
            <a:extLst>
              <a:ext uri="{FF2B5EF4-FFF2-40B4-BE49-F238E27FC236}">
                <a16:creationId xmlns:a16="http://schemas.microsoft.com/office/drawing/2014/main" id="{C7A37710-9231-4732-836A-30B69F18B17A}"/>
              </a:ext>
            </a:extLst>
          </p:cNvPr>
          <p:cNvSpPr/>
          <p:nvPr/>
        </p:nvSpPr>
        <p:spPr>
          <a:xfrm>
            <a:off x="8004526" y="5836431"/>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amarillo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Rectangle: Rounded Corners 25">
            <a:extLst>
              <a:ext uri="{FF2B5EF4-FFF2-40B4-BE49-F238E27FC236}">
                <a16:creationId xmlns:a16="http://schemas.microsoft.com/office/drawing/2014/main" id="{D48FF6B5-79E1-452C-91B5-16778D9D9261}"/>
              </a:ext>
            </a:extLst>
          </p:cNvPr>
          <p:cNvSpPr/>
          <p:nvPr/>
        </p:nvSpPr>
        <p:spPr>
          <a:xfrm>
            <a:off x="10001407" y="45043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sola</a:t>
            </a:r>
          </a:p>
        </p:txBody>
      </p:sp>
      <p:sp>
        <p:nvSpPr>
          <p:cNvPr id="64" name="Rectangle: Rounded Corners 26">
            <a:extLst>
              <a:ext uri="{FF2B5EF4-FFF2-40B4-BE49-F238E27FC236}">
                <a16:creationId xmlns:a16="http://schemas.microsoft.com/office/drawing/2014/main" id="{6DB2E082-18C2-4123-BF61-7BC549BFEF25}"/>
              </a:ext>
            </a:extLst>
          </p:cNvPr>
          <p:cNvSpPr/>
          <p:nvPr/>
        </p:nvSpPr>
        <p:spPr>
          <a:xfrm>
            <a:off x="10001407" y="387719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inglés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Rectangle: Rounded Corners 27">
            <a:extLst>
              <a:ext uri="{FF2B5EF4-FFF2-40B4-BE49-F238E27FC236}">
                <a16:creationId xmlns:a16="http://schemas.microsoft.com/office/drawing/2014/main" id="{109AC2D7-66A6-4EF5-B6C9-F71DBA605997}"/>
              </a:ext>
            </a:extLst>
          </p:cNvPr>
          <p:cNvSpPr/>
          <p:nvPr/>
        </p:nvSpPr>
        <p:spPr>
          <a:xfrm>
            <a:off x="10001407" y="321977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platos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Rectangle: Rounded Corners 28">
            <a:extLst>
              <a:ext uri="{FF2B5EF4-FFF2-40B4-BE49-F238E27FC236}">
                <a16:creationId xmlns:a16="http://schemas.microsoft.com/office/drawing/2014/main" id="{07A1FCD8-2A9B-41DA-82DA-B66196A23F90}"/>
              </a:ext>
            </a:extLst>
          </p:cNvPr>
          <p:cNvSpPr/>
          <p:nvPr/>
        </p:nvSpPr>
        <p:spPr>
          <a:xfrm>
            <a:off x="10001407" y="256235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noticia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Rectangle: Rounded Corners 29">
            <a:extLst>
              <a:ext uri="{FF2B5EF4-FFF2-40B4-BE49-F238E27FC236}">
                <a16:creationId xmlns:a16="http://schemas.microsoft.com/office/drawing/2014/main" id="{76F8C803-CBB0-41D0-A80D-857AE200F82D}"/>
              </a:ext>
            </a:extLst>
          </p:cNvPr>
          <p:cNvSpPr/>
          <p:nvPr/>
        </p:nvSpPr>
        <p:spPr>
          <a:xfrm>
            <a:off x="10001406" y="1876159"/>
            <a:ext cx="154305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conducir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Rectangle: Rounded Corners 17">
            <a:extLst>
              <a:ext uri="{FF2B5EF4-FFF2-40B4-BE49-F238E27FC236}">
                <a16:creationId xmlns:a16="http://schemas.microsoft.com/office/drawing/2014/main" id="{3109A6DC-FB3D-4511-AC23-5F507DDE5AFF}"/>
              </a:ext>
            </a:extLst>
          </p:cNvPr>
          <p:cNvSpPr/>
          <p:nvPr/>
        </p:nvSpPr>
        <p:spPr>
          <a:xfrm>
            <a:off x="8184431" y="1134159"/>
            <a:ext cx="167909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tío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Rectangle: Rounded Corners 25">
            <a:extLst>
              <a:ext uri="{FF2B5EF4-FFF2-40B4-BE49-F238E27FC236}">
                <a16:creationId xmlns:a16="http://schemas.microsoft.com/office/drawing/2014/main" id="{D48FF6B5-79E1-452C-91B5-16778D9D9261}"/>
              </a:ext>
            </a:extLst>
          </p:cNvPr>
          <p:cNvSpPr/>
          <p:nvPr/>
        </p:nvSpPr>
        <p:spPr>
          <a:xfrm>
            <a:off x="9985173" y="51040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hablar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p:cNvSpPr txBox="1"/>
          <p:nvPr/>
        </p:nvSpPr>
        <p:spPr>
          <a:xfrm>
            <a:off x="9863328" y="5988439"/>
            <a:ext cx="2328672" cy="400110"/>
          </a:xfrm>
          <a:prstGeom prst="rect">
            <a:avLst/>
          </a:prstGeom>
          <a:noFill/>
        </p:spPr>
        <p:txBody>
          <a:bodyPr wrap="square" rtlCol="0">
            <a:spAutoFit/>
          </a:bodyPr>
          <a:lstStyle/>
          <a:p>
            <a:pPr algn="l"/>
            <a:r>
              <a:rPr lang="en-GB" sz="2000">
                <a:solidFill>
                  <a:schemeClr val="accent5">
                    <a:lumMod val="50000"/>
                  </a:schemeClr>
                </a:solidFill>
              </a:rPr>
              <a:t>*apuntes = notes</a:t>
            </a:r>
            <a:endParaRPr lang="en-GB" sz="2000" dirty="0">
              <a:solidFill>
                <a:schemeClr val="accent5">
                  <a:lumMod val="50000"/>
                </a:schemeClr>
              </a:solidFill>
            </a:endParaRPr>
          </a:p>
        </p:txBody>
      </p:sp>
    </p:spTree>
    <p:extLst>
      <p:ext uri="{BB962C8B-B14F-4D97-AF65-F5344CB8AC3E}">
        <p14:creationId xmlns:p14="http://schemas.microsoft.com/office/powerpoint/2010/main" val="3505005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4/7</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180000" y="1296000"/>
            <a:ext cx="9262580" cy="461665"/>
          </a:xfrm>
          <a:prstGeom prst="rect">
            <a:avLst/>
          </a:prstGeom>
          <a:noFill/>
        </p:spPr>
        <p:txBody>
          <a:bodyPr wrap="square" rtlCol="0">
            <a:spAutoFit/>
          </a:bodyPr>
          <a:lstStyle/>
          <a:p>
            <a:r>
              <a:rPr lang="en-US" sz="2400" dirty="0">
                <a:solidFill>
                  <a:schemeClr val="accent5">
                    <a:lumMod val="50000"/>
                  </a:schemeClr>
                </a:solidFill>
              </a:rPr>
              <a:t>¿</a:t>
            </a:r>
            <a:r>
              <a:rPr lang="en-US" sz="2400" dirty="0" err="1">
                <a:solidFill>
                  <a:schemeClr val="accent5">
                    <a:lumMod val="50000"/>
                  </a:schemeClr>
                </a:solidFill>
              </a:rPr>
              <a:t>Cuál</a:t>
            </a:r>
            <a:r>
              <a:rPr lang="en-US" sz="2400" dirty="0">
                <a:solidFill>
                  <a:schemeClr val="accent5">
                    <a:lumMod val="50000"/>
                  </a:schemeClr>
                </a:solidFill>
              </a:rPr>
              <a:t> es la </a:t>
            </a:r>
            <a:r>
              <a:rPr lang="en-US" sz="2400" dirty="0" err="1">
                <a:solidFill>
                  <a:schemeClr val="accent5">
                    <a:lumMod val="50000"/>
                  </a:schemeClr>
                </a:solidFill>
              </a:rPr>
              <a:t>definición</a:t>
            </a:r>
            <a:r>
              <a:rPr lang="en-US" sz="2400" dirty="0">
                <a:solidFill>
                  <a:schemeClr val="accent5">
                    <a:lumMod val="50000"/>
                  </a:schemeClr>
                </a:solidFill>
              </a:rPr>
              <a:t> </a:t>
            </a:r>
            <a:r>
              <a:rPr lang="en-US" sz="2400" dirty="0" err="1">
                <a:solidFill>
                  <a:schemeClr val="accent5">
                    <a:lumMod val="50000"/>
                  </a:schemeClr>
                </a:solidFill>
              </a:rPr>
              <a:t>correcta</a:t>
            </a:r>
            <a:r>
              <a:rPr lang="en-US" sz="2400" dirty="0">
                <a:solidFill>
                  <a:schemeClr val="accent5">
                    <a:lumMod val="50000"/>
                  </a:schemeClr>
                </a:solidFill>
              </a:rPr>
              <a:t> para la palabra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inglés</a:t>
            </a:r>
            <a:r>
              <a:rPr lang="en-US" sz="2400" dirty="0">
                <a:solidFill>
                  <a:schemeClr val="accent5">
                    <a:lumMod val="50000"/>
                  </a:schemeClr>
                </a:solidFill>
              </a:rPr>
              <a:t>?</a:t>
            </a:r>
          </a:p>
        </p:txBody>
      </p:sp>
      <p:sp>
        <p:nvSpPr>
          <p:cNvPr id="16" name="Rounded Rectangle 11">
            <a:extLst>
              <a:ext uri="{FF2B5EF4-FFF2-40B4-BE49-F238E27FC236}">
                <a16:creationId xmlns:a16="http://schemas.microsoft.com/office/drawing/2014/main" id="{691120F3-616F-4D68-9E2C-9835275768D3}"/>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8" name="TextBox 17">
            <a:extLst>
              <a:ext uri="{FF2B5EF4-FFF2-40B4-BE49-F238E27FC236}">
                <a16:creationId xmlns:a16="http://schemas.microsoft.com/office/drawing/2014/main" id="{81A3FB32-1E25-4763-AAEB-2C593B645E76}"/>
              </a:ext>
            </a:extLst>
          </p:cNvPr>
          <p:cNvSpPr txBox="1"/>
          <p:nvPr/>
        </p:nvSpPr>
        <p:spPr>
          <a:xfrm>
            <a:off x="379141" y="2999678"/>
            <a:ext cx="51407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scarf</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19" name="Table 6">
            <a:extLst>
              <a:ext uri="{FF2B5EF4-FFF2-40B4-BE49-F238E27FC236}">
                <a16:creationId xmlns:a16="http://schemas.microsoft.com/office/drawing/2014/main" id="{DA14EE1E-A605-4843-A56E-10F3EB9DF235}"/>
              </a:ext>
            </a:extLst>
          </p:cNvPr>
          <p:cNvGraphicFramePr>
            <a:graphicFrameLocks noGrp="1"/>
          </p:cNvGraphicFramePr>
          <p:nvPr/>
        </p:nvGraphicFramePr>
        <p:xfrm>
          <a:off x="6485529" y="2828352"/>
          <a:ext cx="4522440" cy="2640054"/>
        </p:xfrm>
        <a:graphic>
          <a:graphicData uri="http://schemas.openxmlformats.org/drawingml/2006/table">
            <a:tbl>
              <a:tblPr firstRow="1" bandRow="1">
                <a:tableStyleId>{C4B1156A-380E-4F78-BDF5-A606A8083BF9}</a:tableStyleId>
              </a:tblPr>
              <a:tblGrid>
                <a:gridCol w="517944">
                  <a:extLst>
                    <a:ext uri="{9D8B030D-6E8A-4147-A177-3AD203B41FA5}">
                      <a16:colId xmlns:a16="http://schemas.microsoft.com/office/drawing/2014/main" val="4199056670"/>
                    </a:ext>
                  </a:extLst>
                </a:gridCol>
                <a:gridCol w="4004496">
                  <a:extLst>
                    <a:ext uri="{9D8B030D-6E8A-4147-A177-3AD203B41FA5}">
                      <a16:colId xmlns:a16="http://schemas.microsoft.com/office/drawing/2014/main" val="1260280611"/>
                    </a:ext>
                  </a:extLst>
                </a:gridCol>
              </a:tblGrid>
              <a:tr h="497067">
                <a:tc>
                  <a:txBody>
                    <a:bodyPr/>
                    <a:lstStyle/>
                    <a:p>
                      <a:pPr algn="ctr"/>
                      <a:r>
                        <a:rPr lang="en-GB" sz="2400" b="1" dirty="0">
                          <a:solidFill>
                            <a:schemeClr val="accent1">
                              <a:lumMod val="50000"/>
                            </a:schemeClr>
                          </a:solidFill>
                        </a:rPr>
                        <a:t>a</a:t>
                      </a:r>
                    </a:p>
                  </a:txBody>
                  <a:tcPr/>
                </a:tc>
                <a:tc>
                  <a:txBody>
                    <a:bodyPr/>
                    <a:lstStyle/>
                    <a:p>
                      <a:r>
                        <a:rPr lang="en-GB" sz="2400" b="0" dirty="0">
                          <a:solidFill>
                            <a:schemeClr val="accent1">
                              <a:lumMod val="50000"/>
                            </a:schemeClr>
                          </a:solidFill>
                        </a:rPr>
                        <a:t>una camisa para el </a:t>
                      </a:r>
                      <a:r>
                        <a:rPr lang="en-GB" sz="2400" b="0" dirty="0" err="1">
                          <a:solidFill>
                            <a:schemeClr val="accent1">
                              <a:lumMod val="50000"/>
                            </a:schemeClr>
                          </a:solidFill>
                        </a:rPr>
                        <a:t>verano</a:t>
                      </a:r>
                      <a:endParaRPr lang="en-GB" sz="2400" b="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r>
                        <a:rPr lang="en-GB" sz="2400" b="1" dirty="0">
                          <a:solidFill>
                            <a:schemeClr val="accent1">
                              <a:lumMod val="50000"/>
                            </a:schemeClr>
                          </a:solidFill>
                        </a:rPr>
                        <a:t>b</a:t>
                      </a:r>
                    </a:p>
                  </a:txBody>
                  <a:tcPr/>
                </a:tc>
                <a:tc>
                  <a:txBody>
                    <a:bodyPr/>
                    <a:lstStyle/>
                    <a:p>
                      <a:r>
                        <a:rPr lang="en-GB" sz="2400" dirty="0">
                          <a:solidFill>
                            <a:schemeClr val="accent1">
                              <a:lumMod val="50000"/>
                            </a:schemeClr>
                          </a:solidFill>
                        </a:rPr>
                        <a:t>una </a:t>
                      </a:r>
                      <a:r>
                        <a:rPr lang="en-GB" sz="2400" dirty="0" err="1">
                          <a:solidFill>
                            <a:schemeClr val="accent1">
                              <a:lumMod val="50000"/>
                            </a:schemeClr>
                          </a:solidFill>
                        </a:rPr>
                        <a:t>marca</a:t>
                      </a:r>
                      <a:r>
                        <a:rPr lang="en-GB" sz="2400" dirty="0">
                          <a:solidFill>
                            <a:schemeClr val="accent1">
                              <a:lumMod val="50000"/>
                            </a:schemeClr>
                          </a:solidFill>
                        </a:rPr>
                        <a:t> </a:t>
                      </a:r>
                      <a:r>
                        <a:rPr lang="en-GB" sz="2400" dirty="0" err="1">
                          <a:solidFill>
                            <a:schemeClr val="accent1">
                              <a:lumMod val="50000"/>
                            </a:schemeClr>
                          </a:solidFill>
                        </a:rPr>
                        <a:t>barata</a:t>
                      </a:r>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r>
                        <a:rPr lang="en-GB" sz="2400" b="1" dirty="0">
                          <a:solidFill>
                            <a:schemeClr val="accent1">
                              <a:lumMod val="50000"/>
                            </a:schemeClr>
                          </a:solidFill>
                        </a:rPr>
                        <a:t>c</a:t>
                      </a:r>
                    </a:p>
                  </a:txBody>
                  <a:tcPr/>
                </a:tc>
                <a:tc>
                  <a:txBody>
                    <a:bodyPr/>
                    <a:lstStyle/>
                    <a:p>
                      <a:r>
                        <a:rPr lang="en-GB" sz="2400" dirty="0">
                          <a:solidFill>
                            <a:schemeClr val="accent1">
                              <a:lumMod val="50000"/>
                            </a:schemeClr>
                          </a:solidFill>
                        </a:rPr>
                        <a:t>un </a:t>
                      </a:r>
                      <a:r>
                        <a:rPr lang="en-GB" sz="2400" dirty="0" err="1">
                          <a:solidFill>
                            <a:schemeClr val="accent1">
                              <a:lumMod val="50000"/>
                            </a:schemeClr>
                          </a:solidFill>
                        </a:rPr>
                        <a:t>tipo</a:t>
                      </a:r>
                      <a:r>
                        <a:rPr lang="en-GB" sz="2400" dirty="0">
                          <a:solidFill>
                            <a:schemeClr val="accent1">
                              <a:lumMod val="50000"/>
                            </a:schemeClr>
                          </a:solidFill>
                        </a:rPr>
                        <a:t> de </a:t>
                      </a:r>
                      <a:r>
                        <a:rPr lang="en-GB" sz="2400" dirty="0" err="1">
                          <a:solidFill>
                            <a:schemeClr val="accent1">
                              <a:lumMod val="50000"/>
                            </a:schemeClr>
                          </a:solidFill>
                        </a:rPr>
                        <a:t>ropa</a:t>
                      </a:r>
                      <a:r>
                        <a:rPr lang="en-GB" sz="2400" dirty="0">
                          <a:solidFill>
                            <a:schemeClr val="accent1">
                              <a:lumMod val="50000"/>
                            </a:schemeClr>
                          </a:solidFill>
                        </a:rPr>
                        <a:t> para el </a:t>
                      </a:r>
                      <a:r>
                        <a:rPr lang="en-GB" sz="2400" dirty="0" err="1">
                          <a:solidFill>
                            <a:schemeClr val="accent1">
                              <a:lumMod val="50000"/>
                            </a:schemeClr>
                          </a:solidFill>
                        </a:rPr>
                        <a:t>invierno</a:t>
                      </a:r>
                      <a:endParaRPr lang="en-GB" sz="2400" dirty="0">
                        <a:solidFill>
                          <a:schemeClr val="accent1">
                            <a:lumMod val="50000"/>
                          </a:schemeClr>
                        </a:solidFill>
                      </a:endParaRPr>
                    </a:p>
                  </a:txBody>
                  <a:tcPr/>
                </a:tc>
                <a:extLst>
                  <a:ext uri="{0D108BD9-81ED-4DB2-BD59-A6C34878D82A}">
                    <a16:rowId xmlns:a16="http://schemas.microsoft.com/office/drawing/2014/main" val="2482461130"/>
                  </a:ext>
                </a:extLst>
              </a:tr>
              <a:tr h="497067">
                <a:tc>
                  <a:txBody>
                    <a:bodyPr/>
                    <a:lstStyle/>
                    <a:p>
                      <a:pPr algn="ctr"/>
                      <a:r>
                        <a:rPr lang="en-GB" sz="2400" b="1" dirty="0">
                          <a:solidFill>
                            <a:schemeClr val="accent1">
                              <a:lumMod val="50000"/>
                            </a:schemeClr>
                          </a:solidFill>
                        </a:rPr>
                        <a:t>d</a:t>
                      </a:r>
                    </a:p>
                  </a:txBody>
                  <a:tcPr/>
                </a:tc>
                <a:tc>
                  <a:txBody>
                    <a:bodyPr/>
                    <a:lstStyle/>
                    <a:p>
                      <a:r>
                        <a:rPr lang="en-GB" sz="2400" dirty="0">
                          <a:solidFill>
                            <a:schemeClr val="accent1">
                              <a:lumMod val="50000"/>
                            </a:schemeClr>
                          </a:solidFill>
                        </a:rPr>
                        <a:t>una </a:t>
                      </a:r>
                      <a:r>
                        <a:rPr lang="en-GB" sz="2400" dirty="0" err="1">
                          <a:solidFill>
                            <a:schemeClr val="accent1">
                              <a:lumMod val="50000"/>
                            </a:schemeClr>
                          </a:solidFill>
                        </a:rPr>
                        <a:t>bolsa</a:t>
                      </a:r>
                      <a:r>
                        <a:rPr lang="en-GB" sz="2400" dirty="0">
                          <a:solidFill>
                            <a:schemeClr val="accent1">
                              <a:lumMod val="50000"/>
                            </a:schemeClr>
                          </a:solidFill>
                        </a:rPr>
                        <a:t> de mi </a:t>
                      </a:r>
                      <a:r>
                        <a:rPr lang="en-GB" sz="2400" dirty="0" err="1">
                          <a:solidFill>
                            <a:schemeClr val="accent1">
                              <a:lumMod val="50000"/>
                            </a:schemeClr>
                          </a:solidFill>
                        </a:rPr>
                        <a:t>papá</a:t>
                      </a:r>
                      <a:endParaRPr lang="en-GB" sz="2400" dirty="0">
                        <a:solidFill>
                          <a:schemeClr val="accent1">
                            <a:lumMod val="50000"/>
                          </a:schemeClr>
                        </a:solidFill>
                      </a:endParaRPr>
                    </a:p>
                  </a:txBody>
                  <a:tcPr/>
                </a:tc>
                <a:extLst>
                  <a:ext uri="{0D108BD9-81ED-4DB2-BD59-A6C34878D82A}">
                    <a16:rowId xmlns:a16="http://schemas.microsoft.com/office/drawing/2014/main" val="4127046819"/>
                  </a:ext>
                </a:extLst>
              </a:tr>
            </a:tbl>
          </a:graphicData>
        </a:graphic>
      </p:graphicFrame>
      <p:pic>
        <p:nvPicPr>
          <p:cNvPr id="9" name="Picture 2">
            <a:extLst>
              <a:ext uri="{FF2B5EF4-FFF2-40B4-BE49-F238E27FC236}">
                <a16:creationId xmlns:a16="http://schemas.microsoft.com/office/drawing/2014/main" id="{BEDC1A7D-CA6F-4453-AD86-3FFE4F6630D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1945560" y="2406452"/>
            <a:ext cx="3574294" cy="31555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een checkmark">
            <a:extLst>
              <a:ext uri="{FF2B5EF4-FFF2-40B4-BE49-F238E27FC236}">
                <a16:creationId xmlns:a16="http://schemas.microsoft.com/office/drawing/2014/main" id="{ECEBF3F5-7EA6-4BDA-947D-4EFA4498F3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32253" y="4415861"/>
            <a:ext cx="282522" cy="294294"/>
          </a:xfrm>
          <a:prstGeom prst="rect">
            <a:avLst/>
          </a:prstGeom>
        </p:spPr>
      </p:pic>
    </p:spTree>
    <p:extLst>
      <p:ext uri="{BB962C8B-B14F-4D97-AF65-F5344CB8AC3E}">
        <p14:creationId xmlns:p14="http://schemas.microsoft.com/office/powerpoint/2010/main" val="147819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5/7</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180000" y="1296000"/>
            <a:ext cx="9262580" cy="461665"/>
          </a:xfrm>
          <a:prstGeom prst="rect">
            <a:avLst/>
          </a:prstGeom>
          <a:noFill/>
        </p:spPr>
        <p:txBody>
          <a:bodyPr wrap="square" rtlCol="0">
            <a:spAutoFit/>
          </a:bodyPr>
          <a:lstStyle/>
          <a:p>
            <a:r>
              <a:rPr lang="en-US" sz="2400" dirty="0">
                <a:solidFill>
                  <a:schemeClr val="accent5">
                    <a:lumMod val="50000"/>
                  </a:schemeClr>
                </a:solidFill>
              </a:rPr>
              <a:t>¿</a:t>
            </a:r>
            <a:r>
              <a:rPr lang="en-US" sz="2400" dirty="0" err="1">
                <a:solidFill>
                  <a:schemeClr val="accent5">
                    <a:lumMod val="50000"/>
                  </a:schemeClr>
                </a:solidFill>
              </a:rPr>
              <a:t>Cuál</a:t>
            </a:r>
            <a:r>
              <a:rPr lang="en-US" sz="2400" dirty="0">
                <a:solidFill>
                  <a:schemeClr val="accent5">
                    <a:lumMod val="50000"/>
                  </a:schemeClr>
                </a:solidFill>
              </a:rPr>
              <a:t> es la </a:t>
            </a:r>
            <a:r>
              <a:rPr lang="en-US" sz="2400" dirty="0" err="1">
                <a:solidFill>
                  <a:schemeClr val="accent5">
                    <a:lumMod val="50000"/>
                  </a:schemeClr>
                </a:solidFill>
              </a:rPr>
              <a:t>definición</a:t>
            </a:r>
            <a:r>
              <a:rPr lang="en-US" sz="2400" dirty="0">
                <a:solidFill>
                  <a:schemeClr val="accent5">
                    <a:lumMod val="50000"/>
                  </a:schemeClr>
                </a:solidFill>
              </a:rPr>
              <a:t> </a:t>
            </a:r>
            <a:r>
              <a:rPr lang="en-US" sz="2400" dirty="0" err="1">
                <a:solidFill>
                  <a:schemeClr val="accent5">
                    <a:lumMod val="50000"/>
                  </a:schemeClr>
                </a:solidFill>
              </a:rPr>
              <a:t>correcta</a:t>
            </a:r>
            <a:r>
              <a:rPr lang="en-US" sz="2400" dirty="0">
                <a:solidFill>
                  <a:schemeClr val="accent5">
                    <a:lumMod val="50000"/>
                  </a:schemeClr>
                </a:solidFill>
              </a:rPr>
              <a:t> para la palabra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inglés</a:t>
            </a:r>
            <a:r>
              <a:rPr lang="en-US" sz="2400" dirty="0">
                <a:solidFill>
                  <a:schemeClr val="accent5">
                    <a:lumMod val="50000"/>
                  </a:schemeClr>
                </a:solidFill>
              </a:rPr>
              <a:t>?</a:t>
            </a:r>
          </a:p>
        </p:txBody>
      </p:sp>
      <p:sp>
        <p:nvSpPr>
          <p:cNvPr id="16" name="Rounded Rectangle 11">
            <a:extLst>
              <a:ext uri="{FF2B5EF4-FFF2-40B4-BE49-F238E27FC236}">
                <a16:creationId xmlns:a16="http://schemas.microsoft.com/office/drawing/2014/main" id="{691120F3-616F-4D68-9E2C-9835275768D3}"/>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8" name="TextBox 17">
            <a:extLst>
              <a:ext uri="{FF2B5EF4-FFF2-40B4-BE49-F238E27FC236}">
                <a16:creationId xmlns:a16="http://schemas.microsoft.com/office/drawing/2014/main" id="{81A3FB32-1E25-4763-AAEB-2C593B645E76}"/>
              </a:ext>
            </a:extLst>
          </p:cNvPr>
          <p:cNvSpPr txBox="1"/>
          <p:nvPr/>
        </p:nvSpPr>
        <p:spPr>
          <a:xfrm>
            <a:off x="379141" y="2999678"/>
            <a:ext cx="51407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sprinter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9" name="Table 6">
            <a:extLst>
              <a:ext uri="{FF2B5EF4-FFF2-40B4-BE49-F238E27FC236}">
                <a16:creationId xmlns:a16="http://schemas.microsoft.com/office/drawing/2014/main" id="{DA14EE1E-A605-4843-A56E-10F3EB9DF235}"/>
              </a:ext>
            </a:extLst>
          </p:cNvPr>
          <p:cNvGraphicFramePr>
            <a:graphicFrameLocks noGrp="1"/>
          </p:cNvGraphicFramePr>
          <p:nvPr/>
        </p:nvGraphicFramePr>
        <p:xfrm>
          <a:off x="6485528" y="2828352"/>
          <a:ext cx="4728571" cy="1988268"/>
        </p:xfrm>
        <a:graphic>
          <a:graphicData uri="http://schemas.openxmlformats.org/drawingml/2006/table">
            <a:tbl>
              <a:tblPr firstRow="1" bandRow="1">
                <a:tableStyleId>{C4B1156A-380E-4F78-BDF5-A606A8083BF9}</a:tableStyleId>
              </a:tblPr>
              <a:tblGrid>
                <a:gridCol w="541552">
                  <a:extLst>
                    <a:ext uri="{9D8B030D-6E8A-4147-A177-3AD203B41FA5}">
                      <a16:colId xmlns:a16="http://schemas.microsoft.com/office/drawing/2014/main" val="4199056670"/>
                    </a:ext>
                  </a:extLst>
                </a:gridCol>
                <a:gridCol w="4187019">
                  <a:extLst>
                    <a:ext uri="{9D8B030D-6E8A-4147-A177-3AD203B41FA5}">
                      <a16:colId xmlns:a16="http://schemas.microsoft.com/office/drawing/2014/main" val="1260280611"/>
                    </a:ext>
                  </a:extLst>
                </a:gridCol>
              </a:tblGrid>
              <a:tr h="497067">
                <a:tc>
                  <a:txBody>
                    <a:bodyPr/>
                    <a:lstStyle/>
                    <a:p>
                      <a:pPr algn="ctr"/>
                      <a:r>
                        <a:rPr lang="en-GB" sz="2400" b="1" dirty="0">
                          <a:solidFill>
                            <a:schemeClr val="accent1">
                              <a:lumMod val="50000"/>
                            </a:schemeClr>
                          </a:solidFill>
                        </a:rPr>
                        <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rPr>
                        <a:t>el </a:t>
                      </a:r>
                      <a:r>
                        <a:rPr lang="en-GB" sz="2400" b="0" dirty="0" err="1">
                          <a:solidFill>
                            <a:schemeClr val="accent1">
                              <a:lumMod val="50000"/>
                            </a:schemeClr>
                          </a:solidFill>
                        </a:rPr>
                        <a:t>hijo</a:t>
                      </a:r>
                      <a:r>
                        <a:rPr lang="en-GB" sz="2400" b="0" dirty="0">
                          <a:solidFill>
                            <a:schemeClr val="accent1">
                              <a:lumMod val="50000"/>
                            </a:schemeClr>
                          </a:solidFill>
                        </a:rPr>
                        <a:t> de un </a:t>
                      </a:r>
                      <a:r>
                        <a:rPr lang="en-GB" sz="2400" b="0" dirty="0" err="1">
                          <a:solidFill>
                            <a:schemeClr val="accent1">
                              <a:lumMod val="50000"/>
                            </a:schemeClr>
                          </a:solidFill>
                        </a:rPr>
                        <a:t>tío</a:t>
                      </a:r>
                      <a:endParaRPr lang="en-GB" sz="2400" b="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r>
                        <a:rPr lang="en-GB" sz="2400" b="1" dirty="0">
                          <a:solidFill>
                            <a:schemeClr val="accent1">
                              <a:lumMod val="50000"/>
                            </a:schemeClr>
                          </a:solidFill>
                        </a:rPr>
                        <a:t>b</a:t>
                      </a:r>
                    </a:p>
                  </a:txBody>
                  <a:tcPr/>
                </a:tc>
                <a:tc>
                  <a:txBody>
                    <a:bodyPr/>
                    <a:lstStyle/>
                    <a:p>
                      <a:r>
                        <a:rPr lang="en-GB" sz="2400" dirty="0">
                          <a:solidFill>
                            <a:schemeClr val="accent1">
                              <a:lumMod val="50000"/>
                            </a:schemeClr>
                          </a:solidFill>
                        </a:rPr>
                        <a:t>un </a:t>
                      </a:r>
                      <a:r>
                        <a:rPr lang="en-GB" sz="2400" dirty="0" err="1">
                          <a:solidFill>
                            <a:schemeClr val="accent1">
                              <a:lumMod val="50000"/>
                            </a:schemeClr>
                          </a:solidFill>
                        </a:rPr>
                        <a:t>periodista</a:t>
                      </a:r>
                      <a:r>
                        <a:rPr lang="en-GB" sz="2400" dirty="0">
                          <a:solidFill>
                            <a:schemeClr val="accent1">
                              <a:lumMod val="50000"/>
                            </a:schemeClr>
                          </a:solidFill>
                        </a:rPr>
                        <a:t> de </a:t>
                      </a:r>
                      <a:r>
                        <a:rPr lang="en-GB" sz="2400" dirty="0" err="1">
                          <a:solidFill>
                            <a:schemeClr val="accent1">
                              <a:lumMod val="50000"/>
                            </a:schemeClr>
                          </a:solidFill>
                        </a:rPr>
                        <a:t>deportes</a:t>
                      </a:r>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r>
                        <a:rPr lang="en-GB" sz="2400" b="1" dirty="0">
                          <a:solidFill>
                            <a:schemeClr val="accent1">
                              <a:lumMod val="50000"/>
                            </a:schemeClr>
                          </a:solidFill>
                        </a:rPr>
                        <a:t>c</a:t>
                      </a:r>
                    </a:p>
                  </a:txBody>
                  <a:tcPr/>
                </a:tc>
                <a:tc>
                  <a:txBody>
                    <a:bodyPr/>
                    <a:lstStyle/>
                    <a:p>
                      <a:r>
                        <a:rPr lang="en-GB" sz="2400" dirty="0" err="1">
                          <a:solidFill>
                            <a:schemeClr val="accent1">
                              <a:lumMod val="50000"/>
                            </a:schemeClr>
                          </a:solidFill>
                        </a:rPr>
                        <a:t>estar</a:t>
                      </a:r>
                      <a:r>
                        <a:rPr lang="en-GB" sz="2400" dirty="0">
                          <a:solidFill>
                            <a:schemeClr val="accent1">
                              <a:lumMod val="50000"/>
                            </a:schemeClr>
                          </a:solidFill>
                        </a:rPr>
                        <a:t> juntas</a:t>
                      </a:r>
                    </a:p>
                  </a:txBody>
                  <a:tcPr/>
                </a:tc>
                <a:extLst>
                  <a:ext uri="{0D108BD9-81ED-4DB2-BD59-A6C34878D82A}">
                    <a16:rowId xmlns:a16="http://schemas.microsoft.com/office/drawing/2014/main" val="2482461130"/>
                  </a:ext>
                </a:extLst>
              </a:tr>
              <a:tr h="497067">
                <a:tc>
                  <a:txBody>
                    <a:bodyPr/>
                    <a:lstStyle/>
                    <a:p>
                      <a:pPr algn="ctr"/>
                      <a:r>
                        <a:rPr lang="en-GB" sz="2400" b="1" dirty="0">
                          <a:solidFill>
                            <a:schemeClr val="accent1">
                              <a:lumMod val="50000"/>
                            </a:schemeClr>
                          </a:solidFill>
                        </a:rPr>
                        <a:t>d</a:t>
                      </a:r>
                    </a:p>
                  </a:txBody>
                  <a:tcPr/>
                </a:tc>
                <a:tc>
                  <a:txBody>
                    <a:bodyPr/>
                    <a:lstStyle/>
                    <a:p>
                      <a:r>
                        <a:rPr lang="en-GB" sz="2400" dirty="0">
                          <a:solidFill>
                            <a:schemeClr val="accent1">
                              <a:lumMod val="50000"/>
                            </a:schemeClr>
                          </a:solidFill>
                        </a:rPr>
                        <a:t>un hombre </a:t>
                      </a:r>
                      <a:r>
                        <a:rPr lang="en-GB" sz="2400" dirty="0" err="1">
                          <a:solidFill>
                            <a:schemeClr val="accent1">
                              <a:lumMod val="50000"/>
                            </a:schemeClr>
                          </a:solidFill>
                        </a:rPr>
                        <a:t>muy</a:t>
                      </a:r>
                      <a:r>
                        <a:rPr lang="en-GB" sz="2400" dirty="0">
                          <a:solidFill>
                            <a:schemeClr val="accent1">
                              <a:lumMod val="50000"/>
                            </a:schemeClr>
                          </a:solidFill>
                        </a:rPr>
                        <a:t> </a:t>
                      </a:r>
                      <a:r>
                        <a:rPr lang="en-GB" sz="2400" dirty="0" err="1">
                          <a:solidFill>
                            <a:schemeClr val="accent1">
                              <a:lumMod val="50000"/>
                            </a:schemeClr>
                          </a:solidFill>
                        </a:rPr>
                        <a:t>rápido</a:t>
                      </a:r>
                      <a:endParaRPr lang="en-GB" sz="2400" dirty="0">
                        <a:solidFill>
                          <a:schemeClr val="accent1">
                            <a:lumMod val="50000"/>
                          </a:schemeClr>
                        </a:solidFill>
                      </a:endParaRPr>
                    </a:p>
                  </a:txBody>
                  <a:tcPr/>
                </a:tc>
                <a:extLst>
                  <a:ext uri="{0D108BD9-81ED-4DB2-BD59-A6C34878D82A}">
                    <a16:rowId xmlns:a16="http://schemas.microsoft.com/office/drawing/2014/main" val="4127046819"/>
                  </a:ext>
                </a:extLst>
              </a:tr>
            </a:tbl>
          </a:graphicData>
        </a:graphic>
      </p:graphicFrame>
      <p:pic>
        <p:nvPicPr>
          <p:cNvPr id="9" name="Picture 2">
            <a:extLst>
              <a:ext uri="{FF2B5EF4-FFF2-40B4-BE49-F238E27FC236}">
                <a16:creationId xmlns:a16="http://schemas.microsoft.com/office/drawing/2014/main" id="{EB70178A-84F8-42E6-9AE6-93C4DCA3E029}"/>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a:ext>
            </a:extLst>
          </a:blip>
          <a:srcRect b="17809"/>
          <a:stretch/>
        </p:blipFill>
        <p:spPr bwMode="auto">
          <a:xfrm>
            <a:off x="2154976" y="2492269"/>
            <a:ext cx="3393577" cy="23243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een checkmark">
            <a:extLst>
              <a:ext uri="{FF2B5EF4-FFF2-40B4-BE49-F238E27FC236}">
                <a16:creationId xmlns:a16="http://schemas.microsoft.com/office/drawing/2014/main" id="{21ED3805-26DD-4F40-BBE0-F7862D134D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3507" y="4415866"/>
            <a:ext cx="282522" cy="294294"/>
          </a:xfrm>
          <a:prstGeom prst="rect">
            <a:avLst/>
          </a:prstGeom>
        </p:spPr>
      </p:pic>
    </p:spTree>
    <p:extLst>
      <p:ext uri="{BB962C8B-B14F-4D97-AF65-F5344CB8AC3E}">
        <p14:creationId xmlns:p14="http://schemas.microsoft.com/office/powerpoint/2010/main" val="142206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6/7</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180000" y="1296000"/>
            <a:ext cx="9262580" cy="461665"/>
          </a:xfrm>
          <a:prstGeom prst="rect">
            <a:avLst/>
          </a:prstGeom>
          <a:noFill/>
        </p:spPr>
        <p:txBody>
          <a:bodyPr wrap="square" rtlCol="0">
            <a:spAutoFit/>
          </a:bodyPr>
          <a:lstStyle/>
          <a:p>
            <a:r>
              <a:rPr lang="en-US" sz="2400" dirty="0">
                <a:solidFill>
                  <a:schemeClr val="accent5">
                    <a:lumMod val="50000"/>
                  </a:schemeClr>
                </a:solidFill>
              </a:rPr>
              <a:t>¿</a:t>
            </a:r>
            <a:r>
              <a:rPr lang="en-US" sz="2400" dirty="0" err="1">
                <a:solidFill>
                  <a:schemeClr val="accent5">
                    <a:lumMod val="50000"/>
                  </a:schemeClr>
                </a:solidFill>
              </a:rPr>
              <a:t>Cuál</a:t>
            </a:r>
            <a:r>
              <a:rPr lang="en-US" sz="2400" dirty="0">
                <a:solidFill>
                  <a:schemeClr val="accent5">
                    <a:lumMod val="50000"/>
                  </a:schemeClr>
                </a:solidFill>
              </a:rPr>
              <a:t> es la </a:t>
            </a:r>
            <a:r>
              <a:rPr lang="en-US" sz="2400" dirty="0" err="1">
                <a:solidFill>
                  <a:schemeClr val="accent5">
                    <a:lumMod val="50000"/>
                  </a:schemeClr>
                </a:solidFill>
              </a:rPr>
              <a:t>definición</a:t>
            </a:r>
            <a:r>
              <a:rPr lang="en-US" sz="2400" dirty="0">
                <a:solidFill>
                  <a:schemeClr val="accent5">
                    <a:lumMod val="50000"/>
                  </a:schemeClr>
                </a:solidFill>
              </a:rPr>
              <a:t> </a:t>
            </a:r>
            <a:r>
              <a:rPr lang="en-US" sz="2400" dirty="0" err="1">
                <a:solidFill>
                  <a:schemeClr val="accent5">
                    <a:lumMod val="50000"/>
                  </a:schemeClr>
                </a:solidFill>
              </a:rPr>
              <a:t>correcta</a:t>
            </a:r>
            <a:r>
              <a:rPr lang="en-US" sz="2400" dirty="0">
                <a:solidFill>
                  <a:schemeClr val="accent5">
                    <a:lumMod val="50000"/>
                  </a:schemeClr>
                </a:solidFill>
              </a:rPr>
              <a:t> para la palabra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inglés</a:t>
            </a:r>
            <a:r>
              <a:rPr lang="en-US" sz="2400" dirty="0">
                <a:solidFill>
                  <a:schemeClr val="accent5">
                    <a:lumMod val="50000"/>
                  </a:schemeClr>
                </a:solidFill>
              </a:rPr>
              <a:t>?</a:t>
            </a:r>
          </a:p>
        </p:txBody>
      </p:sp>
      <p:sp>
        <p:nvSpPr>
          <p:cNvPr id="16" name="Rounded Rectangle 11">
            <a:extLst>
              <a:ext uri="{FF2B5EF4-FFF2-40B4-BE49-F238E27FC236}">
                <a16:creationId xmlns:a16="http://schemas.microsoft.com/office/drawing/2014/main" id="{691120F3-616F-4D68-9E2C-9835275768D3}"/>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8" name="TextBox 17">
            <a:extLst>
              <a:ext uri="{FF2B5EF4-FFF2-40B4-BE49-F238E27FC236}">
                <a16:creationId xmlns:a16="http://schemas.microsoft.com/office/drawing/2014/main" id="{81A3FB32-1E25-4763-AAEB-2C593B645E76}"/>
              </a:ext>
            </a:extLst>
          </p:cNvPr>
          <p:cNvSpPr txBox="1"/>
          <p:nvPr/>
        </p:nvSpPr>
        <p:spPr>
          <a:xfrm>
            <a:off x="379141" y="2999678"/>
            <a:ext cx="51407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zoology</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19" name="Table 6">
            <a:extLst>
              <a:ext uri="{FF2B5EF4-FFF2-40B4-BE49-F238E27FC236}">
                <a16:creationId xmlns:a16="http://schemas.microsoft.com/office/drawing/2014/main" id="{DA14EE1E-A605-4843-A56E-10F3EB9DF235}"/>
              </a:ext>
            </a:extLst>
          </p:cNvPr>
          <p:cNvGraphicFramePr>
            <a:graphicFrameLocks noGrp="1"/>
          </p:cNvGraphicFramePr>
          <p:nvPr/>
        </p:nvGraphicFramePr>
        <p:xfrm>
          <a:off x="6485529" y="2828352"/>
          <a:ext cx="4522440" cy="2314161"/>
        </p:xfrm>
        <a:graphic>
          <a:graphicData uri="http://schemas.openxmlformats.org/drawingml/2006/table">
            <a:tbl>
              <a:tblPr firstRow="1" bandRow="1">
                <a:tableStyleId>{C4B1156A-380E-4F78-BDF5-A606A8083BF9}</a:tableStyleId>
              </a:tblPr>
              <a:tblGrid>
                <a:gridCol w="517944">
                  <a:extLst>
                    <a:ext uri="{9D8B030D-6E8A-4147-A177-3AD203B41FA5}">
                      <a16:colId xmlns:a16="http://schemas.microsoft.com/office/drawing/2014/main" val="4199056670"/>
                    </a:ext>
                  </a:extLst>
                </a:gridCol>
                <a:gridCol w="4004496">
                  <a:extLst>
                    <a:ext uri="{9D8B030D-6E8A-4147-A177-3AD203B41FA5}">
                      <a16:colId xmlns:a16="http://schemas.microsoft.com/office/drawing/2014/main" val="1260280611"/>
                    </a:ext>
                  </a:extLst>
                </a:gridCol>
              </a:tblGrid>
              <a:tr h="497067">
                <a:tc>
                  <a:txBody>
                    <a:bodyPr/>
                    <a:lstStyle/>
                    <a:p>
                      <a:pPr algn="ctr"/>
                      <a:r>
                        <a:rPr lang="en-GB" sz="2400" b="1" dirty="0">
                          <a:solidFill>
                            <a:schemeClr val="accent1">
                              <a:lumMod val="50000"/>
                            </a:schemeClr>
                          </a:solidFill>
                        </a:rPr>
                        <a:t>a</a:t>
                      </a:r>
                    </a:p>
                  </a:txBody>
                  <a:tcPr/>
                </a:tc>
                <a:tc>
                  <a:txBody>
                    <a:bodyPr/>
                    <a:lstStyle/>
                    <a:p>
                      <a:r>
                        <a:rPr lang="en-GB" sz="2400" b="0" dirty="0" err="1">
                          <a:solidFill>
                            <a:schemeClr val="accent1">
                              <a:lumMod val="50000"/>
                            </a:schemeClr>
                          </a:solidFill>
                        </a:rPr>
                        <a:t>describir</a:t>
                      </a:r>
                      <a:r>
                        <a:rPr lang="en-GB" sz="2400" b="0" dirty="0">
                          <a:solidFill>
                            <a:schemeClr val="accent1">
                              <a:lumMod val="50000"/>
                            </a:schemeClr>
                          </a:solidFill>
                        </a:rPr>
                        <a:t> una </a:t>
                      </a:r>
                      <a:r>
                        <a:rPr lang="en-GB" sz="2400" b="0" dirty="0" err="1">
                          <a:solidFill>
                            <a:schemeClr val="accent1">
                              <a:lumMod val="50000"/>
                            </a:schemeClr>
                          </a:solidFill>
                        </a:rPr>
                        <a:t>historia</a:t>
                      </a:r>
                      <a:endParaRPr lang="en-GB" sz="2400" b="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r>
                        <a:rPr lang="en-GB" sz="2400" b="1" dirty="0">
                          <a:solidFill>
                            <a:schemeClr val="accent1">
                              <a:lumMod val="50000"/>
                            </a:schemeClr>
                          </a:solidFill>
                        </a:rPr>
                        <a:t>b</a:t>
                      </a:r>
                    </a:p>
                  </a:txBody>
                  <a:tcPr/>
                </a:tc>
                <a:tc>
                  <a:txBody>
                    <a:bodyPr/>
                    <a:lstStyle/>
                    <a:p>
                      <a:r>
                        <a:rPr lang="en-GB" sz="2400" dirty="0" err="1">
                          <a:solidFill>
                            <a:schemeClr val="accent1">
                              <a:lumMod val="50000"/>
                            </a:schemeClr>
                          </a:solidFill>
                        </a:rPr>
                        <a:t>ciencia</a:t>
                      </a:r>
                      <a:r>
                        <a:rPr lang="en-GB" sz="2400" dirty="0">
                          <a:solidFill>
                            <a:schemeClr val="accent1">
                              <a:lumMod val="50000"/>
                            </a:schemeClr>
                          </a:solidFill>
                        </a:rPr>
                        <a:t> que </a:t>
                      </a:r>
                      <a:r>
                        <a:rPr lang="en-GB" sz="2400" dirty="0" err="1">
                          <a:solidFill>
                            <a:schemeClr val="accent1">
                              <a:lumMod val="50000"/>
                            </a:schemeClr>
                          </a:solidFill>
                        </a:rPr>
                        <a:t>estudia</a:t>
                      </a:r>
                      <a:r>
                        <a:rPr lang="en-GB" sz="2400" dirty="0">
                          <a:solidFill>
                            <a:schemeClr val="accent1">
                              <a:lumMod val="50000"/>
                            </a:schemeClr>
                          </a:solidFill>
                        </a:rPr>
                        <a:t> los </a:t>
                      </a:r>
                      <a:r>
                        <a:rPr lang="en-GB" sz="2400" dirty="0" err="1">
                          <a:solidFill>
                            <a:schemeClr val="accent1">
                              <a:lumMod val="50000"/>
                            </a:schemeClr>
                          </a:solidFill>
                        </a:rPr>
                        <a:t>animales</a:t>
                      </a:r>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r>
                        <a:rPr lang="en-GB" sz="2400" b="1" dirty="0">
                          <a:solidFill>
                            <a:schemeClr val="accent1">
                              <a:lumMod val="50000"/>
                            </a:schemeClr>
                          </a:solidFill>
                        </a:rPr>
                        <a:t>c</a:t>
                      </a:r>
                    </a:p>
                  </a:txBody>
                  <a:tcPr/>
                </a:tc>
                <a:tc>
                  <a:txBody>
                    <a:bodyPr/>
                    <a:lstStyle/>
                    <a:p>
                      <a:r>
                        <a:rPr lang="en-GB" sz="2400" dirty="0">
                          <a:solidFill>
                            <a:schemeClr val="accent1">
                              <a:lumMod val="50000"/>
                            </a:schemeClr>
                          </a:solidFill>
                        </a:rPr>
                        <a:t>una casa sin </a:t>
                      </a:r>
                      <a:r>
                        <a:rPr lang="en-GB" sz="2400" dirty="0" err="1">
                          <a:solidFill>
                            <a:schemeClr val="accent1">
                              <a:lumMod val="50000"/>
                            </a:schemeClr>
                          </a:solidFill>
                        </a:rPr>
                        <a:t>perros</a:t>
                      </a:r>
                      <a:endParaRPr lang="en-GB" sz="2400" dirty="0">
                        <a:solidFill>
                          <a:schemeClr val="accent1">
                            <a:lumMod val="50000"/>
                          </a:schemeClr>
                        </a:solidFill>
                      </a:endParaRPr>
                    </a:p>
                  </a:txBody>
                  <a:tcPr/>
                </a:tc>
                <a:extLst>
                  <a:ext uri="{0D108BD9-81ED-4DB2-BD59-A6C34878D82A}">
                    <a16:rowId xmlns:a16="http://schemas.microsoft.com/office/drawing/2014/main" val="2482461130"/>
                  </a:ext>
                </a:extLst>
              </a:tr>
              <a:tr h="497067">
                <a:tc>
                  <a:txBody>
                    <a:bodyPr/>
                    <a:lstStyle/>
                    <a:p>
                      <a:pPr algn="ctr"/>
                      <a:r>
                        <a:rPr lang="en-GB" sz="2400" b="1" dirty="0">
                          <a:solidFill>
                            <a:schemeClr val="accent1">
                              <a:lumMod val="50000"/>
                            </a:schemeClr>
                          </a:solidFill>
                        </a:rPr>
                        <a:t>d</a:t>
                      </a:r>
                    </a:p>
                  </a:txBody>
                  <a:tcPr/>
                </a:tc>
                <a:tc>
                  <a:txBody>
                    <a:bodyPr/>
                    <a:lstStyle/>
                    <a:p>
                      <a:r>
                        <a:rPr lang="en-GB" sz="2400" dirty="0">
                          <a:solidFill>
                            <a:schemeClr val="accent1">
                              <a:lumMod val="50000"/>
                            </a:schemeClr>
                          </a:solidFill>
                        </a:rPr>
                        <a:t>un </a:t>
                      </a:r>
                      <a:r>
                        <a:rPr lang="en-GB" sz="2400" dirty="0" err="1">
                          <a:solidFill>
                            <a:schemeClr val="accent1">
                              <a:lumMod val="50000"/>
                            </a:schemeClr>
                          </a:solidFill>
                        </a:rPr>
                        <a:t>equipo</a:t>
                      </a:r>
                      <a:r>
                        <a:rPr lang="en-GB" sz="2400" dirty="0">
                          <a:solidFill>
                            <a:schemeClr val="accent1">
                              <a:lumMod val="50000"/>
                            </a:schemeClr>
                          </a:solidFill>
                        </a:rPr>
                        <a:t> de </a:t>
                      </a:r>
                      <a:r>
                        <a:rPr lang="en-GB" sz="2400" dirty="0" err="1">
                          <a:solidFill>
                            <a:schemeClr val="accent1">
                              <a:lumMod val="50000"/>
                            </a:schemeClr>
                          </a:solidFill>
                        </a:rPr>
                        <a:t>científicos</a:t>
                      </a:r>
                      <a:endParaRPr lang="en-GB" sz="2400" dirty="0">
                        <a:solidFill>
                          <a:schemeClr val="accent1">
                            <a:lumMod val="50000"/>
                          </a:schemeClr>
                        </a:solidFill>
                      </a:endParaRPr>
                    </a:p>
                  </a:txBody>
                  <a:tcPr/>
                </a:tc>
                <a:extLst>
                  <a:ext uri="{0D108BD9-81ED-4DB2-BD59-A6C34878D82A}">
                    <a16:rowId xmlns:a16="http://schemas.microsoft.com/office/drawing/2014/main" val="4127046819"/>
                  </a:ext>
                </a:extLst>
              </a:tr>
            </a:tbl>
          </a:graphicData>
        </a:graphic>
      </p:graphicFrame>
      <p:pic>
        <p:nvPicPr>
          <p:cNvPr id="9" name="Picture 2">
            <a:extLst>
              <a:ext uri="{FF2B5EF4-FFF2-40B4-BE49-F238E27FC236}">
                <a16:creationId xmlns:a16="http://schemas.microsoft.com/office/drawing/2014/main" id="{18D29CD5-0DA7-4384-ACD4-010F0143305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325807" y="2580910"/>
            <a:ext cx="2827981" cy="28279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een checkmark">
            <a:extLst>
              <a:ext uri="{FF2B5EF4-FFF2-40B4-BE49-F238E27FC236}">
                <a16:creationId xmlns:a16="http://schemas.microsoft.com/office/drawing/2014/main" id="{92B7580C-FC54-40CC-8ED8-6F6098F296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32253" y="3557455"/>
            <a:ext cx="282522" cy="294294"/>
          </a:xfrm>
          <a:prstGeom prst="rect">
            <a:avLst/>
          </a:prstGeom>
        </p:spPr>
      </p:pic>
    </p:spTree>
    <p:extLst>
      <p:ext uri="{BB962C8B-B14F-4D97-AF65-F5344CB8AC3E}">
        <p14:creationId xmlns:p14="http://schemas.microsoft.com/office/powerpoint/2010/main" val="362982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7/7</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180000" y="1296000"/>
            <a:ext cx="9262580" cy="461665"/>
          </a:xfrm>
          <a:prstGeom prst="rect">
            <a:avLst/>
          </a:prstGeom>
          <a:noFill/>
        </p:spPr>
        <p:txBody>
          <a:bodyPr wrap="square" rtlCol="0">
            <a:spAutoFit/>
          </a:bodyPr>
          <a:lstStyle/>
          <a:p>
            <a:r>
              <a:rPr lang="en-US" sz="2400" dirty="0">
                <a:solidFill>
                  <a:schemeClr val="accent5">
                    <a:lumMod val="50000"/>
                  </a:schemeClr>
                </a:solidFill>
              </a:rPr>
              <a:t>¿</a:t>
            </a:r>
            <a:r>
              <a:rPr lang="en-US" sz="2400" dirty="0" err="1">
                <a:solidFill>
                  <a:schemeClr val="accent5">
                    <a:lumMod val="50000"/>
                  </a:schemeClr>
                </a:solidFill>
              </a:rPr>
              <a:t>Cuál</a:t>
            </a:r>
            <a:r>
              <a:rPr lang="en-US" sz="2400" dirty="0">
                <a:solidFill>
                  <a:schemeClr val="accent5">
                    <a:lumMod val="50000"/>
                  </a:schemeClr>
                </a:solidFill>
              </a:rPr>
              <a:t> es la </a:t>
            </a:r>
            <a:r>
              <a:rPr lang="en-US" sz="2400" dirty="0" err="1">
                <a:solidFill>
                  <a:schemeClr val="accent5">
                    <a:lumMod val="50000"/>
                  </a:schemeClr>
                </a:solidFill>
              </a:rPr>
              <a:t>definición</a:t>
            </a:r>
            <a:r>
              <a:rPr lang="en-US" sz="2400" dirty="0">
                <a:solidFill>
                  <a:schemeClr val="accent5">
                    <a:lumMod val="50000"/>
                  </a:schemeClr>
                </a:solidFill>
              </a:rPr>
              <a:t> </a:t>
            </a:r>
            <a:r>
              <a:rPr lang="en-US" sz="2400" dirty="0" err="1">
                <a:solidFill>
                  <a:schemeClr val="accent5">
                    <a:lumMod val="50000"/>
                  </a:schemeClr>
                </a:solidFill>
              </a:rPr>
              <a:t>correcta</a:t>
            </a:r>
            <a:r>
              <a:rPr lang="en-US" sz="2400" dirty="0">
                <a:solidFill>
                  <a:schemeClr val="accent5">
                    <a:lumMod val="50000"/>
                  </a:schemeClr>
                </a:solidFill>
              </a:rPr>
              <a:t> para la palabra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inglés</a:t>
            </a:r>
            <a:r>
              <a:rPr lang="en-US" sz="2400" dirty="0">
                <a:solidFill>
                  <a:schemeClr val="accent5">
                    <a:lumMod val="50000"/>
                  </a:schemeClr>
                </a:solidFill>
              </a:rPr>
              <a:t>?</a:t>
            </a:r>
          </a:p>
        </p:txBody>
      </p:sp>
      <p:sp>
        <p:nvSpPr>
          <p:cNvPr id="16" name="Rounded Rectangle 11">
            <a:extLst>
              <a:ext uri="{FF2B5EF4-FFF2-40B4-BE49-F238E27FC236}">
                <a16:creationId xmlns:a16="http://schemas.microsoft.com/office/drawing/2014/main" id="{691120F3-616F-4D68-9E2C-9835275768D3}"/>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8" name="TextBox 17">
            <a:extLst>
              <a:ext uri="{FF2B5EF4-FFF2-40B4-BE49-F238E27FC236}">
                <a16:creationId xmlns:a16="http://schemas.microsoft.com/office/drawing/2014/main" id="{81A3FB32-1E25-4763-AAEB-2C593B645E76}"/>
              </a:ext>
            </a:extLst>
          </p:cNvPr>
          <p:cNvSpPr txBox="1"/>
          <p:nvPr/>
        </p:nvSpPr>
        <p:spPr>
          <a:xfrm>
            <a:off x="379141" y="2999678"/>
            <a:ext cx="51407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court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19" name="Table 6">
            <a:extLst>
              <a:ext uri="{FF2B5EF4-FFF2-40B4-BE49-F238E27FC236}">
                <a16:creationId xmlns:a16="http://schemas.microsoft.com/office/drawing/2014/main" id="{DA14EE1E-A605-4843-A56E-10F3EB9DF235}"/>
              </a:ext>
            </a:extLst>
          </p:cNvPr>
          <p:cNvGraphicFramePr>
            <a:graphicFrameLocks noGrp="1"/>
          </p:cNvGraphicFramePr>
          <p:nvPr/>
        </p:nvGraphicFramePr>
        <p:xfrm>
          <a:off x="6485529" y="2828352"/>
          <a:ext cx="4522440" cy="2640054"/>
        </p:xfrm>
        <a:graphic>
          <a:graphicData uri="http://schemas.openxmlformats.org/drawingml/2006/table">
            <a:tbl>
              <a:tblPr firstRow="1" bandRow="1">
                <a:tableStyleId>{C4B1156A-380E-4F78-BDF5-A606A8083BF9}</a:tableStyleId>
              </a:tblPr>
              <a:tblGrid>
                <a:gridCol w="517944">
                  <a:extLst>
                    <a:ext uri="{9D8B030D-6E8A-4147-A177-3AD203B41FA5}">
                      <a16:colId xmlns:a16="http://schemas.microsoft.com/office/drawing/2014/main" val="4199056670"/>
                    </a:ext>
                  </a:extLst>
                </a:gridCol>
                <a:gridCol w="4004496">
                  <a:extLst>
                    <a:ext uri="{9D8B030D-6E8A-4147-A177-3AD203B41FA5}">
                      <a16:colId xmlns:a16="http://schemas.microsoft.com/office/drawing/2014/main" val="1260280611"/>
                    </a:ext>
                  </a:extLst>
                </a:gridCol>
              </a:tblGrid>
              <a:tr h="497067">
                <a:tc>
                  <a:txBody>
                    <a:bodyPr/>
                    <a:lstStyle/>
                    <a:p>
                      <a:pPr algn="ctr"/>
                      <a:r>
                        <a:rPr lang="en-GB" sz="2400" b="1" dirty="0">
                          <a:solidFill>
                            <a:schemeClr val="accent1">
                              <a:lumMod val="50000"/>
                            </a:schemeClr>
                          </a:solidFill>
                        </a:rPr>
                        <a:t>a</a:t>
                      </a:r>
                    </a:p>
                  </a:txBody>
                  <a:tcPr/>
                </a:tc>
                <a:tc>
                  <a:txBody>
                    <a:bodyPr/>
                    <a:lstStyle/>
                    <a:p>
                      <a:r>
                        <a:rPr lang="en-GB" sz="2400" b="0" dirty="0">
                          <a:solidFill>
                            <a:schemeClr val="accent1">
                              <a:lumMod val="50000"/>
                            </a:schemeClr>
                          </a:solidFill>
                        </a:rPr>
                        <a:t>un </a:t>
                      </a:r>
                      <a:r>
                        <a:rPr lang="en-GB" sz="2400" b="0" dirty="0" err="1">
                          <a:solidFill>
                            <a:schemeClr val="accent1">
                              <a:lumMod val="50000"/>
                            </a:schemeClr>
                          </a:solidFill>
                        </a:rPr>
                        <a:t>coche</a:t>
                      </a:r>
                      <a:r>
                        <a:rPr lang="en-GB" sz="2400" b="0" dirty="0">
                          <a:solidFill>
                            <a:schemeClr val="accent1">
                              <a:lumMod val="50000"/>
                            </a:schemeClr>
                          </a:solidFill>
                        </a:rPr>
                        <a:t> </a:t>
                      </a:r>
                    </a:p>
                  </a:txBody>
                  <a:tcPr/>
                </a:tc>
                <a:extLst>
                  <a:ext uri="{0D108BD9-81ED-4DB2-BD59-A6C34878D82A}">
                    <a16:rowId xmlns:a16="http://schemas.microsoft.com/office/drawing/2014/main" val="2344197191"/>
                  </a:ext>
                </a:extLst>
              </a:tr>
              <a:tr h="497067">
                <a:tc>
                  <a:txBody>
                    <a:bodyPr/>
                    <a:lstStyle/>
                    <a:p>
                      <a:pPr algn="ctr"/>
                      <a:r>
                        <a:rPr lang="en-GB" sz="2400" b="1" dirty="0">
                          <a:solidFill>
                            <a:schemeClr val="accent1">
                              <a:lumMod val="50000"/>
                            </a:schemeClr>
                          </a:solidFill>
                        </a:rPr>
                        <a:t>b</a:t>
                      </a:r>
                    </a:p>
                  </a:txBody>
                  <a:tcPr/>
                </a:tc>
                <a:tc>
                  <a:txBody>
                    <a:bodyPr/>
                    <a:lstStyle/>
                    <a:p>
                      <a:r>
                        <a:rPr lang="en-GB" sz="2400" dirty="0">
                          <a:solidFill>
                            <a:schemeClr val="accent1">
                              <a:lumMod val="50000"/>
                            </a:schemeClr>
                          </a:solidFill>
                        </a:rPr>
                        <a:t>el </a:t>
                      </a:r>
                      <a:r>
                        <a:rPr lang="en-GB" sz="2400" dirty="0" err="1">
                          <a:solidFill>
                            <a:schemeClr val="accent1">
                              <a:lumMod val="50000"/>
                            </a:schemeClr>
                          </a:solidFill>
                        </a:rPr>
                        <a:t>suelo</a:t>
                      </a:r>
                      <a:r>
                        <a:rPr lang="en-GB" sz="2400" dirty="0">
                          <a:solidFill>
                            <a:schemeClr val="accent1">
                              <a:lumMod val="50000"/>
                            </a:schemeClr>
                          </a:solidFill>
                        </a:rPr>
                        <a:t> de una tienda</a:t>
                      </a:r>
                    </a:p>
                  </a:txBody>
                  <a:tcPr/>
                </a:tc>
                <a:extLst>
                  <a:ext uri="{0D108BD9-81ED-4DB2-BD59-A6C34878D82A}">
                    <a16:rowId xmlns:a16="http://schemas.microsoft.com/office/drawing/2014/main" val="1972389626"/>
                  </a:ext>
                </a:extLst>
              </a:tr>
              <a:tr h="497067">
                <a:tc>
                  <a:txBody>
                    <a:bodyPr/>
                    <a:lstStyle/>
                    <a:p>
                      <a:pPr algn="ctr"/>
                      <a:r>
                        <a:rPr lang="en-GB" sz="2400" b="1" dirty="0">
                          <a:solidFill>
                            <a:schemeClr val="accent1">
                              <a:lumMod val="50000"/>
                            </a:schemeClr>
                          </a:solidFill>
                        </a:rPr>
                        <a:t>c</a:t>
                      </a:r>
                    </a:p>
                  </a:txBody>
                  <a:tcPr/>
                </a:tc>
                <a:tc>
                  <a:txBody>
                    <a:bodyPr/>
                    <a:lstStyle/>
                    <a:p>
                      <a:r>
                        <a:rPr lang="en-GB" sz="2400" dirty="0" err="1">
                          <a:solidFill>
                            <a:schemeClr val="accent1">
                              <a:lumMod val="50000"/>
                            </a:schemeClr>
                          </a:solidFill>
                        </a:rPr>
                        <a:t>lugar</a:t>
                      </a:r>
                      <a:r>
                        <a:rPr lang="en-GB" sz="2400" dirty="0">
                          <a:solidFill>
                            <a:schemeClr val="accent1">
                              <a:lumMod val="50000"/>
                            </a:schemeClr>
                          </a:solidFill>
                        </a:rPr>
                        <a:t> </a:t>
                      </a:r>
                      <a:r>
                        <a:rPr lang="en-GB" sz="2400" dirty="0" err="1">
                          <a:solidFill>
                            <a:schemeClr val="accent1">
                              <a:lumMod val="50000"/>
                            </a:schemeClr>
                          </a:solidFill>
                        </a:rPr>
                        <a:t>donde</a:t>
                      </a:r>
                      <a:r>
                        <a:rPr lang="en-GB" sz="2400" dirty="0">
                          <a:solidFill>
                            <a:schemeClr val="accent1">
                              <a:lumMod val="50000"/>
                            </a:schemeClr>
                          </a:solidFill>
                        </a:rPr>
                        <a:t> </a:t>
                      </a:r>
                      <a:r>
                        <a:rPr lang="en-GB" sz="2400" dirty="0" err="1">
                          <a:solidFill>
                            <a:schemeClr val="accent1">
                              <a:lumMod val="50000"/>
                            </a:schemeClr>
                          </a:solidFill>
                        </a:rPr>
                        <a:t>trabaja</a:t>
                      </a:r>
                      <a:r>
                        <a:rPr lang="en-GB" sz="2400" dirty="0">
                          <a:solidFill>
                            <a:schemeClr val="accent1">
                              <a:lumMod val="50000"/>
                            </a:schemeClr>
                          </a:solidFill>
                        </a:rPr>
                        <a:t> un abogado</a:t>
                      </a:r>
                    </a:p>
                  </a:txBody>
                  <a:tcPr/>
                </a:tc>
                <a:extLst>
                  <a:ext uri="{0D108BD9-81ED-4DB2-BD59-A6C34878D82A}">
                    <a16:rowId xmlns:a16="http://schemas.microsoft.com/office/drawing/2014/main" val="2482461130"/>
                  </a:ext>
                </a:extLst>
              </a:tr>
              <a:tr h="497067">
                <a:tc>
                  <a:txBody>
                    <a:bodyPr/>
                    <a:lstStyle/>
                    <a:p>
                      <a:pPr algn="ctr"/>
                      <a:r>
                        <a:rPr lang="en-GB" sz="2400" b="1" dirty="0">
                          <a:solidFill>
                            <a:schemeClr val="accent1">
                              <a:lumMod val="50000"/>
                            </a:schemeClr>
                          </a:solidFill>
                        </a:rPr>
                        <a:t>d</a:t>
                      </a:r>
                    </a:p>
                  </a:txBody>
                  <a:tcPr/>
                </a:tc>
                <a:tc>
                  <a:txBody>
                    <a:bodyPr/>
                    <a:lstStyle/>
                    <a:p>
                      <a:r>
                        <a:rPr lang="en-GB" sz="2400" dirty="0">
                          <a:solidFill>
                            <a:schemeClr val="accent1">
                              <a:lumMod val="50000"/>
                            </a:schemeClr>
                          </a:solidFill>
                        </a:rPr>
                        <a:t>un director </a:t>
                      </a:r>
                      <a:r>
                        <a:rPr lang="en-GB" sz="2400" dirty="0" err="1">
                          <a:solidFill>
                            <a:schemeClr val="accent1">
                              <a:lumMod val="50000"/>
                            </a:schemeClr>
                          </a:solidFill>
                        </a:rPr>
                        <a:t>según</a:t>
                      </a:r>
                      <a:r>
                        <a:rPr lang="en-GB" sz="2400" dirty="0">
                          <a:solidFill>
                            <a:schemeClr val="accent1">
                              <a:lumMod val="50000"/>
                            </a:schemeClr>
                          </a:solidFill>
                        </a:rPr>
                        <a:t> los </a:t>
                      </a:r>
                      <a:r>
                        <a:rPr lang="en-GB" sz="2400" dirty="0" err="1">
                          <a:solidFill>
                            <a:schemeClr val="accent1">
                              <a:lumMod val="50000"/>
                            </a:schemeClr>
                          </a:solidFill>
                        </a:rPr>
                        <a:t>periodistas</a:t>
                      </a:r>
                      <a:endParaRPr lang="en-GB" sz="2400" dirty="0">
                        <a:solidFill>
                          <a:schemeClr val="accent1">
                            <a:lumMod val="50000"/>
                          </a:schemeClr>
                        </a:solidFill>
                      </a:endParaRPr>
                    </a:p>
                  </a:txBody>
                  <a:tcPr/>
                </a:tc>
                <a:extLst>
                  <a:ext uri="{0D108BD9-81ED-4DB2-BD59-A6C34878D82A}">
                    <a16:rowId xmlns:a16="http://schemas.microsoft.com/office/drawing/2014/main" val="4127046819"/>
                  </a:ext>
                </a:extLst>
              </a:tr>
            </a:tbl>
          </a:graphicData>
        </a:graphic>
      </p:graphicFrame>
      <p:pic>
        <p:nvPicPr>
          <p:cNvPr id="9" name="Picture 2">
            <a:extLst>
              <a:ext uri="{FF2B5EF4-FFF2-40B4-BE49-F238E27FC236}">
                <a16:creationId xmlns:a16="http://schemas.microsoft.com/office/drawing/2014/main" id="{414DE858-326D-48EB-9FDA-7E12A291386D}"/>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2040471" y="2687216"/>
            <a:ext cx="3479383" cy="26774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een checkmark">
            <a:extLst>
              <a:ext uri="{FF2B5EF4-FFF2-40B4-BE49-F238E27FC236}">
                <a16:creationId xmlns:a16="http://schemas.microsoft.com/office/drawing/2014/main" id="{E09162D7-0767-4D7C-B754-8BC8847807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32253" y="4061305"/>
            <a:ext cx="282522" cy="294294"/>
          </a:xfrm>
          <a:prstGeom prst="rect">
            <a:avLst/>
          </a:prstGeom>
        </p:spPr>
      </p:pic>
    </p:spTree>
    <p:extLst>
      <p:ext uri="{BB962C8B-B14F-4D97-AF65-F5344CB8AC3E}">
        <p14:creationId xmlns:p14="http://schemas.microsoft.com/office/powerpoint/2010/main" val="51699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654A8996-40CA-4C4A-A5C6-5137F58596DC}"/>
              </a:ext>
            </a:extLst>
          </p:cNvPr>
          <p:cNvSpPr/>
          <p:nvPr/>
        </p:nvSpPr>
        <p:spPr>
          <a:xfrm>
            <a:off x="8281157" y="109509"/>
            <a:ext cx="1998025" cy="1313770"/>
          </a:xfrm>
          <a:prstGeom prst="cloudCallout">
            <a:avLst>
              <a:gd name="adj1" fmla="val 110838"/>
              <a:gd name="adj2" fmla="val 3236"/>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title">
            <a:extLst>
              <a:ext uri="{FF2B5EF4-FFF2-40B4-BE49-F238E27FC236}">
                <a16:creationId xmlns:a16="http://schemas.microsoft.com/office/drawing/2014/main" id="{20F8372A-4063-F745-AB74-1EE83C9EC6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7" name="Title 3">
            <a:extLst>
              <a:ext uri="{FF2B5EF4-FFF2-40B4-BE49-F238E27FC236}">
                <a16:creationId xmlns:a16="http://schemas.microsoft.com/office/drawing/2014/main" id="{CE3E293C-8825-1649-93F4-21B88ED0EC98}"/>
              </a:ext>
            </a:extLst>
          </p:cNvPr>
          <p:cNvSpPr>
            <a:spLocks noGrp="1"/>
          </p:cNvSpPr>
          <p:nvPr>
            <p:ph type="title"/>
          </p:nvPr>
        </p:nvSpPr>
        <p:spPr>
          <a:xfrm>
            <a:off x="0" y="236073"/>
            <a:ext cx="3745089" cy="707849"/>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8" name="Rounded Rectangle 11">
            <a:extLst>
              <a:ext uri="{FF2B5EF4-FFF2-40B4-BE49-F238E27FC236}">
                <a16:creationId xmlns:a16="http://schemas.microsoft.com/office/drawing/2014/main" id="{6044257D-97ED-C04F-AF13-26D27594FC1E}"/>
              </a:ext>
            </a:extLst>
          </p:cNvPr>
          <p:cNvSpPr/>
          <p:nvPr/>
        </p:nvSpPr>
        <p:spPr>
          <a:xfrm>
            <a:off x="9727095" y="247046"/>
            <a:ext cx="2230231" cy="400919"/>
          </a:xfrm>
          <a:prstGeom prst="roundRect">
            <a:avLst/>
          </a:prstGeom>
          <a:solidFill>
            <a:srgbClr val="E5693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BE3C157B-3475-CB4E-B68C-F35FB0CFF01D}"/>
              </a:ext>
            </a:extLst>
          </p:cNvPr>
          <p:cNvSpPr txBox="1"/>
          <p:nvPr/>
        </p:nvSpPr>
        <p:spPr>
          <a:xfrm>
            <a:off x="466776" y="1745599"/>
            <a:ext cx="5681267" cy="445410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para el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cumpleaños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oa</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quín.Vamos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cenar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restaurante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chino         que se llama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platos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extr</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ao</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rdinarios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Vamos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juntos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los amigos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equipo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quiero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la ciudad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ahora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hay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siempre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gran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ao</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 name="Rectangle 1">
            <a:extLst>
              <a:ext uri="{FF2B5EF4-FFF2-40B4-BE49-F238E27FC236}">
                <a16:creationId xmlns:a16="http://schemas.microsoft.com/office/drawing/2014/main" id="{D21524AB-D382-AD45-A083-A40B05776223}"/>
              </a:ext>
            </a:extLst>
          </p:cNvPr>
          <p:cNvSpPr/>
          <p:nvPr/>
        </p:nvSpPr>
        <p:spPr>
          <a:xfrm>
            <a:off x="6186023" y="1770538"/>
            <a:ext cx="4991099" cy="445410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¿Crees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puedo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encontrar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falda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amarilla y una camisa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azul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una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buena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red?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Según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tía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bajan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precios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los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productos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red.  Ayer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compró</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cinco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oa</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euros.</a:t>
            </a:r>
            <a:endPar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8" name="Rectangle: Rounded Corners 25">
            <a:extLst>
              <a:ext uri="{FF2B5EF4-FFF2-40B4-BE49-F238E27FC236}">
                <a16:creationId xmlns:a16="http://schemas.microsoft.com/office/drawing/2014/main" id="{C4D8FF08-D78C-6145-A96D-DF9A7EC8EA57}"/>
              </a:ext>
            </a:extLst>
          </p:cNvPr>
          <p:cNvSpPr/>
          <p:nvPr/>
        </p:nvSpPr>
        <p:spPr>
          <a:xfrm>
            <a:off x="466776" y="2454090"/>
            <a:ext cx="1951465"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[birthday]</a:t>
            </a:r>
          </a:p>
        </p:txBody>
      </p:sp>
      <p:sp>
        <p:nvSpPr>
          <p:cNvPr id="60" name="Rectangle: Rounded Corners 27">
            <a:extLst>
              <a:ext uri="{FF2B5EF4-FFF2-40B4-BE49-F238E27FC236}">
                <a16:creationId xmlns:a16="http://schemas.microsoft.com/office/drawing/2014/main" id="{B3EB1EFF-73D2-3F4A-8BDD-DD9E7D9AE141}"/>
              </a:ext>
            </a:extLst>
          </p:cNvPr>
          <p:cNvSpPr/>
          <p:nvPr/>
        </p:nvSpPr>
        <p:spPr>
          <a:xfrm>
            <a:off x="2105814" y="1862573"/>
            <a:ext cx="1594948" cy="3887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[to wear] </a:t>
            </a:r>
          </a:p>
        </p:txBody>
      </p:sp>
      <p:sp>
        <p:nvSpPr>
          <p:cNvPr id="61" name="Rectangle: Rounded Corners 28">
            <a:extLst>
              <a:ext uri="{FF2B5EF4-FFF2-40B4-BE49-F238E27FC236}">
                <a16:creationId xmlns:a16="http://schemas.microsoft.com/office/drawing/2014/main" id="{C2829FAA-1492-0041-8D03-A7F3076CEF99}"/>
              </a:ext>
            </a:extLst>
          </p:cNvPr>
          <p:cNvSpPr/>
          <p:nvPr/>
        </p:nvSpPr>
        <p:spPr>
          <a:xfrm>
            <a:off x="28559" y="4115686"/>
            <a:ext cx="1477018"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[dishes]</a:t>
            </a:r>
          </a:p>
        </p:txBody>
      </p:sp>
      <p:sp>
        <p:nvSpPr>
          <p:cNvPr id="62" name="Rectangle: Rounded Corners 29">
            <a:extLst>
              <a:ext uri="{FF2B5EF4-FFF2-40B4-BE49-F238E27FC236}">
                <a16:creationId xmlns:a16="http://schemas.microsoft.com/office/drawing/2014/main" id="{8179AA8A-C41A-9F42-A743-1890428064B3}"/>
              </a:ext>
            </a:extLst>
          </p:cNvPr>
          <p:cNvSpPr/>
          <p:nvPr/>
        </p:nvSpPr>
        <p:spPr>
          <a:xfrm>
            <a:off x="3913309" y="3031484"/>
            <a:ext cx="157737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E56931"/>
                </a:solidFill>
                <a:effectLst/>
                <a:uLnTx/>
                <a:uFillTx/>
                <a:latin typeface="Century Gothic" panose="020F0302020204030204"/>
                <a:ea typeface="+mn-ea"/>
                <a:cs typeface="+mn-cs"/>
              </a:rPr>
              <a:t>chinese</a:t>
            </a: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a:t>
            </a:r>
          </a:p>
        </p:txBody>
      </p:sp>
      <p:sp>
        <p:nvSpPr>
          <p:cNvPr id="63" name="Rectangle: Rounded Corners 30">
            <a:extLst>
              <a:ext uri="{FF2B5EF4-FFF2-40B4-BE49-F238E27FC236}">
                <a16:creationId xmlns:a16="http://schemas.microsoft.com/office/drawing/2014/main" id="{328E71C6-A9E1-6345-9108-C8B3D76C6E04}"/>
              </a:ext>
            </a:extLst>
          </p:cNvPr>
          <p:cNvSpPr/>
          <p:nvPr/>
        </p:nvSpPr>
        <p:spPr>
          <a:xfrm>
            <a:off x="509984" y="5207032"/>
            <a:ext cx="1477017"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[team].</a:t>
            </a:r>
          </a:p>
        </p:txBody>
      </p:sp>
      <p:sp>
        <p:nvSpPr>
          <p:cNvPr id="64" name="Rectangle: Rounded Corners 28">
            <a:extLst>
              <a:ext uri="{FF2B5EF4-FFF2-40B4-BE49-F238E27FC236}">
                <a16:creationId xmlns:a16="http://schemas.microsoft.com/office/drawing/2014/main" id="{6DE1FF97-517F-AF46-895F-AD460A680E93}"/>
              </a:ext>
            </a:extLst>
          </p:cNvPr>
          <p:cNvSpPr/>
          <p:nvPr/>
        </p:nvSpPr>
        <p:spPr>
          <a:xfrm>
            <a:off x="47352" y="4661359"/>
            <a:ext cx="1808563"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[together]</a:t>
            </a:r>
          </a:p>
        </p:txBody>
      </p:sp>
      <p:sp>
        <p:nvSpPr>
          <p:cNvPr id="65" name="Rectangle: Rounded Corners 30">
            <a:extLst>
              <a:ext uri="{FF2B5EF4-FFF2-40B4-BE49-F238E27FC236}">
                <a16:creationId xmlns:a16="http://schemas.microsoft.com/office/drawing/2014/main" id="{FDD54ABD-C75B-4C47-A401-007D8DA70010}"/>
              </a:ext>
            </a:extLst>
          </p:cNvPr>
          <p:cNvSpPr/>
          <p:nvPr/>
        </p:nvSpPr>
        <p:spPr>
          <a:xfrm>
            <a:off x="6285604" y="3026725"/>
            <a:ext cx="249120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[blue shirt]</a:t>
            </a:r>
          </a:p>
        </p:txBody>
      </p:sp>
      <p:sp>
        <p:nvSpPr>
          <p:cNvPr id="66" name="Rectangle: Rounded Corners 30">
            <a:extLst>
              <a:ext uri="{FF2B5EF4-FFF2-40B4-BE49-F238E27FC236}">
                <a16:creationId xmlns:a16="http://schemas.microsoft.com/office/drawing/2014/main" id="{7314EB20-1FCF-B84D-BB30-C7330AFC0CEB}"/>
              </a:ext>
            </a:extLst>
          </p:cNvPr>
          <p:cNvSpPr/>
          <p:nvPr/>
        </p:nvSpPr>
        <p:spPr>
          <a:xfrm>
            <a:off x="8372478" y="2459752"/>
            <a:ext cx="2386698"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[yellow skirt]</a:t>
            </a:r>
          </a:p>
        </p:txBody>
      </p:sp>
      <p:sp>
        <p:nvSpPr>
          <p:cNvPr id="67" name="Rectangle: Rounded Corners 30">
            <a:extLst>
              <a:ext uri="{FF2B5EF4-FFF2-40B4-BE49-F238E27FC236}">
                <a16:creationId xmlns:a16="http://schemas.microsoft.com/office/drawing/2014/main" id="{7A5AFE36-A155-1446-8798-109167B2D8DE}"/>
              </a:ext>
            </a:extLst>
          </p:cNvPr>
          <p:cNvSpPr/>
          <p:nvPr/>
        </p:nvSpPr>
        <p:spPr>
          <a:xfrm>
            <a:off x="9897490" y="3022144"/>
            <a:ext cx="1377109"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[brand]</a:t>
            </a:r>
          </a:p>
        </p:txBody>
      </p:sp>
      <p:sp>
        <p:nvSpPr>
          <p:cNvPr id="68" name="Rectangle: Rounded Corners 30">
            <a:extLst>
              <a:ext uri="{FF2B5EF4-FFF2-40B4-BE49-F238E27FC236}">
                <a16:creationId xmlns:a16="http://schemas.microsoft.com/office/drawing/2014/main" id="{E8256CF7-2B70-F547-8704-6DADA703F94F}"/>
              </a:ext>
            </a:extLst>
          </p:cNvPr>
          <p:cNvSpPr/>
          <p:nvPr/>
        </p:nvSpPr>
        <p:spPr>
          <a:xfrm>
            <a:off x="9210194" y="3588971"/>
            <a:ext cx="255591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[According to]</a:t>
            </a:r>
          </a:p>
        </p:txBody>
      </p:sp>
      <p:sp>
        <p:nvSpPr>
          <p:cNvPr id="69" name="Rectangle: Rounded Corners 30">
            <a:extLst>
              <a:ext uri="{FF2B5EF4-FFF2-40B4-BE49-F238E27FC236}">
                <a16:creationId xmlns:a16="http://schemas.microsoft.com/office/drawing/2014/main" id="{6AF5944B-4550-264A-A7E4-7174FB340DEF}"/>
              </a:ext>
            </a:extLst>
          </p:cNvPr>
          <p:cNvSpPr/>
          <p:nvPr/>
        </p:nvSpPr>
        <p:spPr>
          <a:xfrm>
            <a:off x="7159482" y="4130257"/>
            <a:ext cx="2076806"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[they lower]</a:t>
            </a:r>
          </a:p>
        </p:txBody>
      </p:sp>
      <p:sp>
        <p:nvSpPr>
          <p:cNvPr id="71" name="Rectangle: Rounded Corners 29">
            <a:extLst>
              <a:ext uri="{FF2B5EF4-FFF2-40B4-BE49-F238E27FC236}">
                <a16:creationId xmlns:a16="http://schemas.microsoft.com/office/drawing/2014/main" id="{5461A77B-6F5E-EC4E-823C-CBD50F8F9B8C}"/>
              </a:ext>
            </a:extLst>
          </p:cNvPr>
          <p:cNvSpPr/>
          <p:nvPr/>
        </p:nvSpPr>
        <p:spPr>
          <a:xfrm>
            <a:off x="197597" y="3022541"/>
            <a:ext cx="1478285"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[to dine]</a:t>
            </a:r>
          </a:p>
        </p:txBody>
      </p:sp>
      <p:sp>
        <p:nvSpPr>
          <p:cNvPr id="72" name="Rectangle: Rounded Corners 30">
            <a:extLst>
              <a:ext uri="{FF2B5EF4-FFF2-40B4-BE49-F238E27FC236}">
                <a16:creationId xmlns:a16="http://schemas.microsoft.com/office/drawing/2014/main" id="{AD884065-C71D-9048-BEDE-4F8C8B6CAF04}"/>
              </a:ext>
            </a:extLst>
          </p:cNvPr>
          <p:cNvSpPr/>
          <p:nvPr/>
        </p:nvSpPr>
        <p:spPr>
          <a:xfrm>
            <a:off x="8115632" y="3566064"/>
            <a:ext cx="123579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[net]?</a:t>
            </a:r>
          </a:p>
        </p:txBody>
      </p:sp>
      <p:sp>
        <p:nvSpPr>
          <p:cNvPr id="74" name="Rectangle: Rounded Corners 30">
            <a:extLst>
              <a:ext uri="{FF2B5EF4-FFF2-40B4-BE49-F238E27FC236}">
                <a16:creationId xmlns:a16="http://schemas.microsoft.com/office/drawing/2014/main" id="{653FA58E-479C-D64E-99EA-DCD14F8D69B4}"/>
              </a:ext>
            </a:extLst>
          </p:cNvPr>
          <p:cNvSpPr/>
          <p:nvPr/>
        </p:nvSpPr>
        <p:spPr>
          <a:xfrm>
            <a:off x="3582336" y="5764190"/>
            <a:ext cx="661946"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[a]</a:t>
            </a:r>
          </a:p>
        </p:txBody>
      </p:sp>
      <p:sp>
        <p:nvSpPr>
          <p:cNvPr id="75" name="Rectangle: Rounded Corners 30">
            <a:extLst>
              <a:ext uri="{FF2B5EF4-FFF2-40B4-BE49-F238E27FC236}">
                <a16:creationId xmlns:a16="http://schemas.microsoft.com/office/drawing/2014/main" id="{024BF59E-4BB0-4144-B033-2200C420DA6B}"/>
              </a:ext>
            </a:extLst>
          </p:cNvPr>
          <p:cNvSpPr/>
          <p:nvPr/>
        </p:nvSpPr>
        <p:spPr>
          <a:xfrm>
            <a:off x="9236288" y="4667020"/>
            <a:ext cx="1195205"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56931"/>
                </a:solidFill>
                <a:effectLst/>
                <a:uLnTx/>
                <a:uFillTx/>
                <a:latin typeface="Century Gothic" panose="020F0302020204030204"/>
                <a:ea typeface="+mn-ea"/>
                <a:cs typeface="+mn-cs"/>
              </a:rPr>
              <a:t>[net].</a:t>
            </a:r>
          </a:p>
        </p:txBody>
      </p:sp>
      <p:pic>
        <p:nvPicPr>
          <p:cNvPr id="4100" name="Picture 4" descr="Shirt, Dress, White, Clothes, Clothing, Fashion, Cotton">
            <a:extLst>
              <a:ext uri="{FF2B5EF4-FFF2-40B4-BE49-F238E27FC236}">
                <a16:creationId xmlns:a16="http://schemas.microsoft.com/office/drawing/2014/main" id="{114D41B9-2418-F144-9DD9-BFC95E3B573B}"/>
              </a:ext>
            </a:extLst>
          </p:cNvPr>
          <p:cNvPicPr>
            <a:picLocks noChangeAspect="1" noChangeArrowheads="1"/>
          </p:cNvPicPr>
          <p:nvPr/>
        </p:nvPicPr>
        <p:blipFill>
          <a:blip r:embed="rId4" cstate="screen">
            <a:clrChange>
              <a:clrFrom>
                <a:srgbClr val="50585A"/>
              </a:clrFrom>
              <a:clrTo>
                <a:srgbClr val="50585A">
                  <a:alpha val="0"/>
                </a:srgbClr>
              </a:clrTo>
            </a:clrChange>
            <a:extLst>
              <a:ext uri="{28A0092B-C50C-407E-A947-70E740481C1C}">
                <a14:useLocalDpi xmlns:a14="http://schemas.microsoft.com/office/drawing/2010/main"/>
              </a:ext>
            </a:extLst>
          </a:blip>
          <a:srcRect/>
          <a:stretch>
            <a:fillRect/>
          </a:stretch>
        </p:blipFill>
        <p:spPr bwMode="auto">
          <a:xfrm rot="20435693">
            <a:off x="8951006" y="240198"/>
            <a:ext cx="1219722" cy="86140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kirt, Yellow, Lemons, Fashion, Model, Woman, Female">
            <a:extLst>
              <a:ext uri="{FF2B5EF4-FFF2-40B4-BE49-F238E27FC236}">
                <a16:creationId xmlns:a16="http://schemas.microsoft.com/office/drawing/2014/main" id="{4DD78FED-15AC-3440-A2CC-C1E04B40E6FC}"/>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26740">
            <a:off x="8543989" y="393703"/>
            <a:ext cx="801984" cy="80198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hop, Online Shopping, Online Shop">
            <a:extLst>
              <a:ext uri="{FF2B5EF4-FFF2-40B4-BE49-F238E27FC236}">
                <a16:creationId xmlns:a16="http://schemas.microsoft.com/office/drawing/2014/main" id="{4B4D3BCF-AEF4-2A4A-9EA0-30C53BE100E4}"/>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67993" y="744910"/>
            <a:ext cx="1631572" cy="10861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A0A237-4EE8-40F1-9FF5-11D32A043097}"/>
              </a:ext>
            </a:extLst>
          </p:cNvPr>
          <p:cNvSpPr txBox="1"/>
          <p:nvPr/>
        </p:nvSpPr>
        <p:spPr>
          <a:xfrm>
            <a:off x="9450890" y="5794464"/>
            <a:ext cx="2703566"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toalla</a:t>
            </a:r>
            <a:r>
              <a:rPr lang="en-GB" sz="2400" dirty="0">
                <a:solidFill>
                  <a:schemeClr val="accent5">
                    <a:lumMod val="50000"/>
                  </a:schemeClr>
                </a:solidFill>
              </a:rPr>
              <a:t> - towel</a:t>
            </a:r>
          </a:p>
        </p:txBody>
      </p:sp>
      <p:sp>
        <p:nvSpPr>
          <p:cNvPr id="5" name="TextBox 4">
            <a:extLst>
              <a:ext uri="{FF2B5EF4-FFF2-40B4-BE49-F238E27FC236}">
                <a16:creationId xmlns:a16="http://schemas.microsoft.com/office/drawing/2014/main" id="{C9D443E5-743B-44B4-AA70-79A3C29BC2F2}"/>
              </a:ext>
            </a:extLst>
          </p:cNvPr>
          <p:cNvSpPr txBox="1"/>
          <p:nvPr/>
        </p:nvSpPr>
        <p:spPr>
          <a:xfrm>
            <a:off x="29675" y="1025756"/>
            <a:ext cx="9408610" cy="461665"/>
          </a:xfrm>
          <a:prstGeom prst="rect">
            <a:avLst/>
          </a:prstGeom>
          <a:noFill/>
        </p:spPr>
        <p:txBody>
          <a:bodyPr wrap="square" rtlCol="0">
            <a:spAutoFit/>
          </a:bodyPr>
          <a:lstStyle/>
          <a:p>
            <a:pPr algn="l"/>
            <a:r>
              <a:rPr lang="en-GB" sz="2400" dirty="0">
                <a:solidFill>
                  <a:schemeClr val="accent5">
                    <a:lumMod val="50000"/>
                  </a:schemeClr>
                </a:solidFill>
              </a:rPr>
              <a:t>Persona A lee y traduce. Persona B </a:t>
            </a:r>
            <a:r>
              <a:rPr lang="en-GB" sz="2400" dirty="0" err="1">
                <a:solidFill>
                  <a:schemeClr val="accent5">
                    <a:lumMod val="50000"/>
                  </a:schemeClr>
                </a:solidFill>
              </a:rPr>
              <a:t>escucha</a:t>
            </a:r>
            <a:r>
              <a:rPr lang="en-GB" sz="2400" dirty="0">
                <a:solidFill>
                  <a:schemeClr val="accent5">
                    <a:lumMod val="50000"/>
                  </a:schemeClr>
                </a:solidFill>
              </a:rPr>
              <a:t>. </a:t>
            </a:r>
            <a:r>
              <a:rPr lang="en-GB" sz="2400" dirty="0" err="1">
                <a:solidFill>
                  <a:schemeClr val="accent5">
                    <a:lumMod val="50000"/>
                  </a:schemeClr>
                </a:solidFill>
              </a:rPr>
              <a:t>Luego</a:t>
            </a:r>
            <a:r>
              <a:rPr lang="en-GB" sz="2400" dirty="0">
                <a:solidFill>
                  <a:schemeClr val="accent5">
                    <a:lumMod val="50000"/>
                  </a:schemeClr>
                </a:solidFill>
              </a:rPr>
              <a:t> </a:t>
            </a:r>
          </a:p>
        </p:txBody>
      </p:sp>
      <p:sp>
        <p:nvSpPr>
          <p:cNvPr id="9" name="Arrow: Left-Right 8">
            <a:extLst>
              <a:ext uri="{FF2B5EF4-FFF2-40B4-BE49-F238E27FC236}">
                <a16:creationId xmlns:a16="http://schemas.microsoft.com/office/drawing/2014/main" id="{0E3E0830-8505-4CF9-BD5D-97C3C8C8D517}"/>
              </a:ext>
            </a:extLst>
          </p:cNvPr>
          <p:cNvSpPr/>
          <p:nvPr/>
        </p:nvSpPr>
        <p:spPr>
          <a:xfrm>
            <a:off x="7871984" y="1107827"/>
            <a:ext cx="579692" cy="296361"/>
          </a:xfrm>
          <a:prstGeom prst="lef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B7F282E-9F35-408B-B145-3F35E00B5370}"/>
              </a:ext>
            </a:extLst>
          </p:cNvPr>
          <p:cNvSpPr/>
          <p:nvPr/>
        </p:nvSpPr>
        <p:spPr>
          <a:xfrm>
            <a:off x="28559" y="1467100"/>
            <a:ext cx="1778051" cy="461665"/>
          </a:xfrm>
          <a:prstGeom prst="rect">
            <a:avLst/>
          </a:prstGeom>
        </p:spPr>
        <p:txBody>
          <a:bodyPr wrap="none">
            <a:spAutoFit/>
          </a:bodyPr>
          <a:lstStyle/>
          <a:p>
            <a:r>
              <a:rPr lang="en-GB" sz="2400" b="1" dirty="0">
                <a:solidFill>
                  <a:srgbClr val="4472C4">
                    <a:lumMod val="50000"/>
                  </a:srgbClr>
                </a:solidFill>
              </a:rPr>
              <a:t>Persona A </a:t>
            </a:r>
            <a:endParaRPr lang="en-GB" b="1" dirty="0"/>
          </a:p>
        </p:txBody>
      </p:sp>
      <p:sp>
        <p:nvSpPr>
          <p:cNvPr id="30" name="Rectangle 29">
            <a:extLst>
              <a:ext uri="{FF2B5EF4-FFF2-40B4-BE49-F238E27FC236}">
                <a16:creationId xmlns:a16="http://schemas.microsoft.com/office/drawing/2014/main" id="{6E899D2E-8947-414B-A55E-EB197F1F8CDB}"/>
              </a:ext>
            </a:extLst>
          </p:cNvPr>
          <p:cNvSpPr/>
          <p:nvPr/>
        </p:nvSpPr>
        <p:spPr>
          <a:xfrm>
            <a:off x="6140581" y="1495489"/>
            <a:ext cx="1778051" cy="461665"/>
          </a:xfrm>
          <a:prstGeom prst="rect">
            <a:avLst/>
          </a:prstGeom>
        </p:spPr>
        <p:txBody>
          <a:bodyPr wrap="none">
            <a:spAutoFit/>
          </a:bodyPr>
          <a:lstStyle/>
          <a:p>
            <a:r>
              <a:rPr lang="en-GB" sz="2400" b="1" dirty="0">
                <a:solidFill>
                  <a:srgbClr val="4472C4">
                    <a:lumMod val="50000"/>
                  </a:srgbClr>
                </a:solidFill>
              </a:rPr>
              <a:t>Persona B </a:t>
            </a:r>
            <a:endParaRPr lang="en-GB" b="1" dirty="0"/>
          </a:p>
        </p:txBody>
      </p:sp>
      <p:sp>
        <p:nvSpPr>
          <p:cNvPr id="11" name="Rectangle 10">
            <a:extLst>
              <a:ext uri="{FF2B5EF4-FFF2-40B4-BE49-F238E27FC236}">
                <a16:creationId xmlns:a16="http://schemas.microsoft.com/office/drawing/2014/main" id="{1C539658-3C69-4A39-827A-5938079E2DBF}"/>
              </a:ext>
            </a:extLst>
          </p:cNvPr>
          <p:cNvSpPr/>
          <p:nvPr/>
        </p:nvSpPr>
        <p:spPr>
          <a:xfrm>
            <a:off x="47352" y="1862573"/>
            <a:ext cx="5908912" cy="43371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AA25D1BF-981D-4789-8A56-49A368186B31}"/>
              </a:ext>
            </a:extLst>
          </p:cNvPr>
          <p:cNvSpPr/>
          <p:nvPr/>
        </p:nvSpPr>
        <p:spPr>
          <a:xfrm>
            <a:off x="6100904" y="1862573"/>
            <a:ext cx="5908912" cy="43371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554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7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1" grpId="0" animBg="1"/>
      <p:bldP spid="72" grpId="0" animBg="1"/>
      <p:bldP spid="74" grpId="0" animBg="1"/>
      <p:bldP spid="7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Saying who is affected by an action</a:t>
            </a:r>
            <a:br>
              <a:rPr lang="en-GB" sz="2400" b="1" dirty="0">
                <a:solidFill>
                  <a:schemeClr val="bg1"/>
                </a:solidFill>
              </a:rPr>
            </a:br>
            <a:r>
              <a:rPr lang="en-GB" sz="2400" dirty="0">
                <a:solidFill>
                  <a:schemeClr val="bg1"/>
                </a:solidFill>
              </a:rPr>
              <a:t>Indirect object pronouns ‘le’ and ‘les’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82286" y="1305405"/>
            <a:ext cx="1169361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s-ES" sz="26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Remember, </a:t>
            </a:r>
            <a:r>
              <a:rPr kumimoji="0" lang="en-GB" sz="26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object pronouns (e.g., him) indicate the person or thing that is affected by the verb.</a:t>
            </a:r>
            <a:endParaRPr kumimoji="0" lang="es-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87546" y="5496196"/>
            <a:ext cx="116936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 Spanish, these pronouns go before / after </a:t>
            </a:r>
            <a:r>
              <a:rPr kumimoji="0" lang="en-GB" sz="26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the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Arial"/>
              <a:sym typeface="Arial"/>
            </a:endParaRPr>
          </a:p>
        </p:txBody>
      </p:sp>
      <p:sp>
        <p:nvSpPr>
          <p:cNvPr id="6" name="Oval 5"/>
          <p:cNvSpPr/>
          <p:nvPr/>
        </p:nvSpPr>
        <p:spPr>
          <a:xfrm>
            <a:off x="4735503" y="5496196"/>
            <a:ext cx="1698171" cy="523220"/>
          </a:xfrm>
          <a:prstGeom prst="ellipse">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7">
            <a:extLst>
              <a:ext uri="{FF2B5EF4-FFF2-40B4-BE49-F238E27FC236}">
                <a16:creationId xmlns:a16="http://schemas.microsoft.com/office/drawing/2014/main" id="{84CB0B40-6CAB-4045-9DF4-074190624C05}"/>
              </a:ext>
            </a:extLst>
          </p:cNvPr>
          <p:cNvSpPr txBox="1"/>
          <p:nvPr/>
        </p:nvSpPr>
        <p:spPr>
          <a:xfrm>
            <a:off x="92806" y="2593915"/>
            <a:ext cx="1268173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refer to </a:t>
            </a:r>
            <a:r>
              <a:rPr kumimoji="0" lang="en-GB" sz="26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one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person or thing </a:t>
            </a:r>
            <a:r>
              <a:rPr kumimoji="0" lang="en-GB" sz="2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indirectly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affected by an action, use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Arial"/>
              <a:sym typeface="Arial"/>
            </a:endParaRPr>
          </a:p>
        </p:txBody>
      </p:sp>
      <p:sp>
        <p:nvSpPr>
          <p:cNvPr id="16" name="TextBox 7">
            <a:extLst>
              <a:ext uri="{FF2B5EF4-FFF2-40B4-BE49-F238E27FC236}">
                <a16:creationId xmlns:a16="http://schemas.microsoft.com/office/drawing/2014/main" id="{84CB0B40-6CAB-4045-9DF4-074190624C05}"/>
              </a:ext>
            </a:extLst>
          </p:cNvPr>
          <p:cNvSpPr txBox="1"/>
          <p:nvPr/>
        </p:nvSpPr>
        <p:spPr>
          <a:xfrm>
            <a:off x="82286" y="3142179"/>
            <a:ext cx="37785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F66400"/>
                </a:solidFill>
                <a:effectLst/>
                <a:uLnTx/>
                <a:uFillTx/>
                <a:latin typeface="Century Gothic" panose="020F0302020204030204"/>
                <a:ea typeface="+mn-ea"/>
                <a:cs typeface="Arial"/>
                <a:sym typeface="Arial"/>
              </a:rPr>
              <a:t>Le</a:t>
            </a:r>
            <a:r>
              <a:rPr kumimoji="0" lang="en-GB" sz="2600" b="0"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 mando mensajes.</a:t>
            </a:r>
            <a:endPar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endParaRPr>
          </a:p>
        </p:txBody>
      </p:sp>
      <p:sp>
        <p:nvSpPr>
          <p:cNvPr id="17" name="TextBox 7">
            <a:extLst>
              <a:ext uri="{FF2B5EF4-FFF2-40B4-BE49-F238E27FC236}">
                <a16:creationId xmlns:a16="http://schemas.microsoft.com/office/drawing/2014/main" id="{84CB0B40-6CAB-4045-9DF4-074190624C05}"/>
              </a:ext>
            </a:extLst>
          </p:cNvPr>
          <p:cNvSpPr txBox="1"/>
          <p:nvPr/>
        </p:nvSpPr>
        <p:spPr>
          <a:xfrm>
            <a:off x="4458344" y="3142179"/>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I send </a:t>
            </a:r>
            <a:r>
              <a:rPr kumimoji="0" lang="en-GB" sz="2600" b="1" i="0" u="none" strike="noStrike" kern="1200" cap="none" spc="0" normalizeH="0" baseline="0" noProof="0">
                <a:ln>
                  <a:noFill/>
                </a:ln>
                <a:solidFill>
                  <a:srgbClr val="F66400"/>
                </a:solidFill>
                <a:effectLst/>
                <a:uLnTx/>
                <a:uFillTx/>
                <a:latin typeface="Century Gothic" panose="020F0302020204030204"/>
                <a:ea typeface="+mn-ea"/>
                <a:cs typeface="Arial"/>
                <a:sym typeface="Arial"/>
              </a:rPr>
              <a:t>him/her/it</a:t>
            </a:r>
            <a:r>
              <a:rPr kumimoji="0" lang="en-GB" sz="2600" b="0"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 messages.</a:t>
            </a:r>
            <a:endPar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endParaRPr>
          </a:p>
        </p:txBody>
      </p:sp>
      <p:sp>
        <p:nvSpPr>
          <p:cNvPr id="18" name="TextBox 7">
            <a:extLst>
              <a:ext uri="{FF2B5EF4-FFF2-40B4-BE49-F238E27FC236}">
                <a16:creationId xmlns:a16="http://schemas.microsoft.com/office/drawing/2014/main" id="{84CB0B40-6CAB-4045-9DF4-074190624C05}"/>
              </a:ext>
            </a:extLst>
          </p:cNvPr>
          <p:cNvSpPr txBox="1"/>
          <p:nvPr/>
        </p:nvSpPr>
        <p:spPr>
          <a:xfrm>
            <a:off x="82287" y="4115066"/>
            <a:ext cx="1231848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If </a:t>
            </a:r>
            <a:r>
              <a:rPr kumimoji="0" lang="en-GB" sz="26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more than one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person or thing is </a:t>
            </a:r>
            <a:r>
              <a:rPr kumimoji="0" lang="en-GB" sz="2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indirectly</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affected, use </a:t>
            </a:r>
            <a:r>
              <a:rPr lang="en-GB" sz="2600" b="1" dirty="0">
                <a:solidFill>
                  <a:srgbClr val="002060"/>
                </a:solidFill>
                <a:latin typeface="Century Gothic" panose="020B0502020202020204" pitchFamily="34" charset="0"/>
                <a:cs typeface="Arial"/>
                <a:sym typeface="Arial"/>
              </a:rPr>
              <a:t>___</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Arial"/>
              <a:sym typeface="Arial"/>
            </a:endParaRPr>
          </a:p>
        </p:txBody>
      </p:sp>
      <p:sp>
        <p:nvSpPr>
          <p:cNvPr id="19" name="TextBox 7">
            <a:extLst>
              <a:ext uri="{FF2B5EF4-FFF2-40B4-BE49-F238E27FC236}">
                <a16:creationId xmlns:a16="http://schemas.microsoft.com/office/drawing/2014/main" id="{84CB0B40-6CAB-4045-9DF4-074190624C05}"/>
              </a:ext>
            </a:extLst>
          </p:cNvPr>
          <p:cNvSpPr txBox="1"/>
          <p:nvPr/>
        </p:nvSpPr>
        <p:spPr>
          <a:xfrm>
            <a:off x="82286" y="4681051"/>
            <a:ext cx="37785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F66400"/>
                </a:solidFill>
                <a:effectLst/>
                <a:uLnTx/>
                <a:uFillTx/>
                <a:latin typeface="Century Gothic" panose="020F0302020204030204"/>
                <a:ea typeface="+mn-ea"/>
                <a:cs typeface="Arial"/>
                <a:sym typeface="Arial"/>
              </a:rPr>
              <a:t>Les</a:t>
            </a:r>
            <a:r>
              <a:rPr kumimoji="0" lang="en-GB" sz="2600" b="0"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 mando mensajes.</a:t>
            </a:r>
            <a:endPar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endParaRPr>
          </a:p>
        </p:txBody>
      </p:sp>
      <p:sp>
        <p:nvSpPr>
          <p:cNvPr id="20" name="TextBox 7">
            <a:extLst>
              <a:ext uri="{FF2B5EF4-FFF2-40B4-BE49-F238E27FC236}">
                <a16:creationId xmlns:a16="http://schemas.microsoft.com/office/drawing/2014/main" id="{84CB0B40-6CAB-4045-9DF4-074190624C05}"/>
              </a:ext>
            </a:extLst>
          </p:cNvPr>
          <p:cNvSpPr txBox="1"/>
          <p:nvPr/>
        </p:nvSpPr>
        <p:spPr>
          <a:xfrm>
            <a:off x="4461576" y="4682285"/>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I send </a:t>
            </a:r>
            <a:r>
              <a:rPr kumimoji="0" lang="en-GB" sz="2600" b="1" i="0" u="none" strike="noStrike" kern="1200" cap="none" spc="0" normalizeH="0" baseline="0" noProof="0">
                <a:ln>
                  <a:noFill/>
                </a:ln>
                <a:solidFill>
                  <a:srgbClr val="F66400"/>
                </a:solidFill>
                <a:effectLst/>
                <a:uLnTx/>
                <a:uFillTx/>
                <a:latin typeface="Century Gothic" panose="020F0302020204030204"/>
                <a:ea typeface="+mn-ea"/>
                <a:cs typeface="Arial"/>
                <a:sym typeface="Arial"/>
              </a:rPr>
              <a:t>them</a:t>
            </a:r>
            <a:r>
              <a:rPr kumimoji="0" lang="en-GB" sz="2600" b="0"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 messages.</a:t>
            </a:r>
            <a:endPar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endParaRPr>
          </a:p>
        </p:txBody>
      </p:sp>
      <p:sp>
        <p:nvSpPr>
          <p:cNvPr id="7" name="Rectangle 6"/>
          <p:cNvSpPr/>
          <p:nvPr/>
        </p:nvSpPr>
        <p:spPr>
          <a:xfrm>
            <a:off x="11025864" y="2622856"/>
            <a:ext cx="4555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1200" cap="none" spc="0" normalizeH="0" baseline="0" noProof="0">
                <a:ln>
                  <a:noFill/>
                </a:ln>
                <a:solidFill>
                  <a:srgbClr val="F66400"/>
                </a:solidFill>
                <a:effectLst/>
                <a:uLnTx/>
                <a:uFillTx/>
                <a:latin typeface="Century Gothic" panose="020F0302020204030204"/>
                <a:cs typeface="Arial"/>
                <a:sym typeface="Arial"/>
              </a:rPr>
              <a:t>le</a:t>
            </a:r>
            <a:endParaRPr kumimoji="0" lang="en-GB"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Rounded Rectangular Callout 14"/>
          <p:cNvSpPr/>
          <p:nvPr/>
        </p:nvSpPr>
        <p:spPr>
          <a:xfrm>
            <a:off x="9066868" y="4623280"/>
            <a:ext cx="2856111" cy="1408836"/>
          </a:xfrm>
          <a:prstGeom prst="wedgeRoundRectCallout">
            <a:avLst>
              <a:gd name="adj1" fmla="val -58100"/>
              <a:gd name="adj2" fmla="val -22201"/>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Les</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 can refer to all male, all female or mixed groups.</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21" name="TextBox 7">
            <a:extLst>
              <a:ext uri="{FF2B5EF4-FFF2-40B4-BE49-F238E27FC236}">
                <a16:creationId xmlns:a16="http://schemas.microsoft.com/office/drawing/2014/main" id="{BB4B1B86-CC6B-45A3-8650-9923FB0519BD}"/>
              </a:ext>
            </a:extLst>
          </p:cNvPr>
          <p:cNvSpPr txBox="1"/>
          <p:nvPr/>
        </p:nvSpPr>
        <p:spPr>
          <a:xfrm>
            <a:off x="4461576" y="3566388"/>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I </a:t>
            </a:r>
            <a:r>
              <a:rPr kumimoji="0" lang="en-GB" sz="2600" b="0"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send messages </a:t>
            </a:r>
            <a:r>
              <a:rPr kumimoji="0" lang="en-GB" sz="2600" b="1" i="0" u="none" strike="noStrike" kern="1200" cap="none" spc="0" normalizeH="0" baseline="0" noProof="0">
                <a:ln>
                  <a:noFill/>
                </a:ln>
                <a:solidFill>
                  <a:srgbClr val="F66400"/>
                </a:solidFill>
                <a:effectLst/>
                <a:uLnTx/>
                <a:uFillTx/>
                <a:latin typeface="Century Gothic" panose="020F0302020204030204"/>
                <a:ea typeface="+mn-ea"/>
                <a:cs typeface="Arial"/>
                <a:sym typeface="Arial"/>
              </a:rPr>
              <a:t>to </a:t>
            </a:r>
            <a:r>
              <a:rPr kumimoji="0" lang="en-GB" sz="2600" b="1" i="0" u="none" strike="noStrike" kern="1200" cap="none" spc="0" normalizeH="0" baseline="0" noProof="0" dirty="0">
                <a:ln>
                  <a:noFill/>
                </a:ln>
                <a:solidFill>
                  <a:srgbClr val="F66400"/>
                </a:solidFill>
                <a:effectLst/>
                <a:uLnTx/>
                <a:uFillTx/>
                <a:latin typeface="Century Gothic" panose="020F0302020204030204"/>
                <a:ea typeface="+mn-ea"/>
                <a:cs typeface="Arial"/>
                <a:sym typeface="Arial"/>
              </a:rPr>
              <a:t>h</a:t>
            </a:r>
            <a:r>
              <a:rPr kumimoji="0" lang="en-GB" sz="2600" b="1" i="0" u="none" strike="noStrike" kern="1200" cap="none" spc="0" normalizeH="0" baseline="0" noProof="0" dirty="0">
                <a:ln>
                  <a:noFill/>
                </a:ln>
                <a:solidFill>
                  <a:srgbClr val="F66400"/>
                </a:solidFill>
                <a:effectLst/>
                <a:uLnTx/>
                <a:uFillTx/>
                <a:latin typeface="Century Gothic" panose="020F0302020204030204"/>
                <a:cs typeface="Arial"/>
                <a:sym typeface="Arial"/>
              </a:rPr>
              <a:t>im/her/it</a:t>
            </a: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a:t>
            </a:r>
          </a:p>
        </p:txBody>
      </p:sp>
      <p:sp>
        <p:nvSpPr>
          <p:cNvPr id="22" name="Rectangle 21"/>
          <p:cNvSpPr/>
          <p:nvPr/>
        </p:nvSpPr>
        <p:spPr>
          <a:xfrm>
            <a:off x="9362898" y="4124227"/>
            <a:ext cx="59022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1200" cap="none" spc="0" normalizeH="0" baseline="0" noProof="0">
                <a:ln>
                  <a:noFill/>
                </a:ln>
                <a:solidFill>
                  <a:srgbClr val="F66400"/>
                </a:solidFill>
                <a:effectLst/>
                <a:uLnTx/>
                <a:uFillTx/>
                <a:latin typeface="Century Gothic" panose="020F0302020204030204"/>
                <a:cs typeface="Arial"/>
                <a:sym typeface="Arial"/>
              </a:rPr>
              <a:t>les</a:t>
            </a:r>
            <a:endParaRPr kumimoji="0" lang="en-GB" sz="2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5665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6" grpId="0" animBg="1"/>
      <p:bldP spid="7" grpId="0"/>
      <p:bldP spid="15"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484584" cy="1325563"/>
          </a:xfrm>
        </p:spPr>
        <p:txBody>
          <a:bodyPr>
            <a:normAutofit/>
          </a:bodyPr>
          <a:lstStyle/>
          <a:p>
            <a:r>
              <a:rPr lang="en-GB" sz="2400" b="1" dirty="0">
                <a:solidFill>
                  <a:schemeClr val="bg1"/>
                </a:solidFill>
              </a:rPr>
              <a:t>Saying who is affected by an action</a:t>
            </a:r>
            <a:br>
              <a:rPr lang="en-GB" sz="2400" b="1" dirty="0">
                <a:solidFill>
                  <a:schemeClr val="bg1"/>
                </a:solidFill>
              </a:rPr>
            </a:br>
            <a:r>
              <a:rPr lang="en-GB" sz="2400" dirty="0">
                <a:solidFill>
                  <a:schemeClr val="bg1"/>
                </a:solidFill>
              </a:rPr>
              <a:t>Object pronouns ‘me’ and ‘</a:t>
            </a:r>
            <a:r>
              <a:rPr lang="en-GB" sz="2400" dirty="0" err="1">
                <a:solidFill>
                  <a:schemeClr val="bg1"/>
                </a:solidFill>
              </a:rPr>
              <a:t>te</a:t>
            </a:r>
            <a:r>
              <a:rPr lang="en-GB" sz="2400"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6" name="TextBox 7">
            <a:extLst>
              <a:ext uri="{FF2B5EF4-FFF2-40B4-BE49-F238E27FC236}">
                <a16:creationId xmlns:a16="http://schemas.microsoft.com/office/drawing/2014/main" id="{84CB0B40-6CAB-4045-9DF4-074190624C05}"/>
              </a:ext>
            </a:extLst>
          </p:cNvPr>
          <p:cNvSpPr txBox="1"/>
          <p:nvPr/>
        </p:nvSpPr>
        <p:spPr>
          <a:xfrm>
            <a:off x="345929" y="2006696"/>
            <a:ext cx="1268173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If the person affected by the action is ‘</a:t>
            </a:r>
            <a:r>
              <a:rPr kumimoji="0" lang="en-GB" sz="2600" b="1" i="1"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me</a:t>
            </a:r>
            <a:r>
              <a:rPr kumimoji="0" lang="en-GB" sz="26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 use </a:t>
            </a:r>
            <a:r>
              <a:rPr kumimoji="0" lang="en-GB" sz="26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____</a:t>
            </a:r>
            <a:r>
              <a:rPr kumimoji="0" lang="en-GB" sz="26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Arial"/>
              <a:sym typeface="Arial"/>
            </a:endParaRPr>
          </a:p>
        </p:txBody>
      </p:sp>
      <p:sp>
        <p:nvSpPr>
          <p:cNvPr id="7" name="TextBox 7">
            <a:extLst>
              <a:ext uri="{FF2B5EF4-FFF2-40B4-BE49-F238E27FC236}">
                <a16:creationId xmlns:a16="http://schemas.microsoft.com/office/drawing/2014/main" id="{84CB0B40-6CAB-4045-9DF4-074190624C05}"/>
              </a:ext>
            </a:extLst>
          </p:cNvPr>
          <p:cNvSpPr txBox="1"/>
          <p:nvPr/>
        </p:nvSpPr>
        <p:spPr>
          <a:xfrm>
            <a:off x="335409" y="2554960"/>
            <a:ext cx="37785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F66400"/>
                </a:solidFill>
                <a:effectLst/>
                <a:uLnTx/>
                <a:uFillTx/>
                <a:latin typeface="Century Gothic" panose="020F0302020204030204"/>
                <a:ea typeface="+mn-ea"/>
                <a:cs typeface="Arial"/>
                <a:sym typeface="Arial"/>
              </a:rPr>
              <a:t>Me</a:t>
            </a:r>
            <a:r>
              <a:rPr lang="en-GB" sz="2600">
                <a:solidFill>
                  <a:srgbClr val="203864"/>
                </a:solidFill>
                <a:latin typeface="Century Gothic" panose="020F0302020204030204"/>
                <a:cs typeface="Arial"/>
                <a:sym typeface="Arial"/>
              </a:rPr>
              <a:t> compran ropa</a:t>
            </a:r>
            <a:r>
              <a:rPr kumimoji="0" lang="en-GB" sz="2600" b="0"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a:t>
            </a:r>
            <a:endPar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endParaRPr>
          </a:p>
        </p:txBody>
      </p:sp>
      <p:sp>
        <p:nvSpPr>
          <p:cNvPr id="8" name="TextBox 7">
            <a:extLst>
              <a:ext uri="{FF2B5EF4-FFF2-40B4-BE49-F238E27FC236}">
                <a16:creationId xmlns:a16="http://schemas.microsoft.com/office/drawing/2014/main" id="{84CB0B40-6CAB-4045-9DF4-074190624C05}"/>
              </a:ext>
            </a:extLst>
          </p:cNvPr>
          <p:cNvSpPr txBox="1"/>
          <p:nvPr/>
        </p:nvSpPr>
        <p:spPr>
          <a:xfrm>
            <a:off x="4711467" y="2554960"/>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0" normalizeH="0" baseline="0" noProof="0">
                <a:ln>
                  <a:noFill/>
                </a:ln>
                <a:solidFill>
                  <a:srgbClr val="203864"/>
                </a:solidFill>
                <a:effectLst/>
                <a:uLnTx/>
                <a:uFillTx/>
                <a:latin typeface="Century Gothic" panose="020F0302020204030204"/>
                <a:cs typeface="Arial"/>
                <a:sym typeface="Arial"/>
              </a:rPr>
              <a:t>They buy </a:t>
            </a:r>
            <a:r>
              <a:rPr lang="en-GB" sz="2600" b="1" i="1">
                <a:solidFill>
                  <a:srgbClr val="F66400"/>
                </a:solidFill>
                <a:latin typeface="Century Gothic" panose="020F0302020204030204"/>
                <a:cs typeface="Arial"/>
                <a:sym typeface="Arial"/>
              </a:rPr>
              <a:t>me</a:t>
            </a:r>
            <a:r>
              <a:rPr kumimoji="0" lang="en-GB" sz="2600" b="0" i="1" u="none" strike="noStrike" kern="1200" cap="none" spc="0" normalizeH="0" baseline="0" noProof="0">
                <a:ln>
                  <a:noFill/>
                </a:ln>
                <a:solidFill>
                  <a:srgbClr val="203864"/>
                </a:solidFill>
                <a:effectLst/>
                <a:uLnTx/>
                <a:uFillTx/>
                <a:latin typeface="Century Gothic" panose="020F0302020204030204"/>
                <a:cs typeface="Arial"/>
                <a:sym typeface="Arial"/>
              </a:rPr>
              <a:t> clothes.</a:t>
            </a:r>
            <a:endParaRPr kumimoji="0" lang="en-GB" sz="2600" b="0" i="1" u="none" strike="noStrike" kern="1200" cap="none" spc="0" normalizeH="0" baseline="0" noProof="0" dirty="0">
              <a:ln>
                <a:noFill/>
              </a:ln>
              <a:solidFill>
                <a:srgbClr val="203864"/>
              </a:solidFill>
              <a:effectLst/>
              <a:uLnTx/>
              <a:uFillTx/>
              <a:latin typeface="Century Gothic" panose="020F0302020204030204"/>
              <a:cs typeface="Arial"/>
              <a:sym typeface="Arial"/>
            </a:endParaRPr>
          </a:p>
        </p:txBody>
      </p:sp>
      <p:sp>
        <p:nvSpPr>
          <p:cNvPr id="9" name="TextBox 7">
            <a:extLst>
              <a:ext uri="{FF2B5EF4-FFF2-40B4-BE49-F238E27FC236}">
                <a16:creationId xmlns:a16="http://schemas.microsoft.com/office/drawing/2014/main" id="{84CB0B40-6CAB-4045-9DF4-074190624C05}"/>
              </a:ext>
            </a:extLst>
          </p:cNvPr>
          <p:cNvSpPr txBox="1"/>
          <p:nvPr/>
        </p:nvSpPr>
        <p:spPr>
          <a:xfrm>
            <a:off x="332178" y="4280949"/>
            <a:ext cx="1231848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If the person affected by the action is ‘</a:t>
            </a:r>
            <a:r>
              <a:rPr kumimoji="0" lang="en-GB" sz="2600" b="1" i="1"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you</a:t>
            </a:r>
            <a:r>
              <a:rPr kumimoji="0" lang="en-GB" sz="2600"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 use </a:t>
            </a:r>
            <a:r>
              <a:rPr lang="en-GB" sz="2600">
                <a:solidFill>
                  <a:srgbClr val="002060"/>
                </a:solidFill>
                <a:latin typeface="Century Gothic" panose="020B0502020202020204" pitchFamily="34" charset="0"/>
                <a:cs typeface="Arial"/>
                <a:sym typeface="Arial"/>
              </a:rPr>
              <a:t>___</a:t>
            </a:r>
            <a:r>
              <a:rPr kumimoji="0" lang="en-GB" sz="2600"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a:t>
            </a:r>
            <a:endParaRPr kumimoji="0" lang="en-GB" sz="2600" u="none" strike="noStrike" kern="1200" cap="none" spc="0" normalizeH="0" baseline="0" noProof="0" dirty="0">
              <a:ln>
                <a:noFill/>
              </a:ln>
              <a:solidFill>
                <a:prstClr val="black"/>
              </a:solidFill>
              <a:effectLst/>
              <a:uLnTx/>
              <a:uFillTx/>
              <a:latin typeface="Tw Cen MT" panose="020B0602020104020603"/>
              <a:cs typeface="Arial"/>
              <a:sym typeface="Arial"/>
            </a:endParaRPr>
          </a:p>
        </p:txBody>
      </p:sp>
      <p:sp>
        <p:nvSpPr>
          <p:cNvPr id="10" name="TextBox 7">
            <a:extLst>
              <a:ext uri="{FF2B5EF4-FFF2-40B4-BE49-F238E27FC236}">
                <a16:creationId xmlns:a16="http://schemas.microsoft.com/office/drawing/2014/main" id="{84CB0B40-6CAB-4045-9DF4-074190624C05}"/>
              </a:ext>
            </a:extLst>
          </p:cNvPr>
          <p:cNvSpPr txBox="1"/>
          <p:nvPr/>
        </p:nvSpPr>
        <p:spPr>
          <a:xfrm>
            <a:off x="332176" y="4846934"/>
            <a:ext cx="5865423" cy="492443"/>
          </a:xfrm>
          <a:prstGeom prst="rect">
            <a:avLst/>
          </a:prstGeom>
          <a:noFill/>
        </p:spPr>
        <p:txBody>
          <a:bodyPr wrap="square" rtlCol="0">
            <a:spAutoFit/>
          </a:bodyPr>
          <a:lstStyle/>
          <a:p>
            <a:pPr lvl="0">
              <a:defRPr/>
            </a:pPr>
            <a:r>
              <a:rPr kumimoji="0" lang="en-GB" sz="2600" b="1" i="0" u="none" strike="noStrike" kern="1200" cap="none" spc="0" normalizeH="0" baseline="0" noProof="0">
                <a:ln>
                  <a:noFill/>
                </a:ln>
                <a:solidFill>
                  <a:srgbClr val="F66400"/>
                </a:solidFill>
                <a:effectLst/>
                <a:uLnTx/>
                <a:uFillTx/>
                <a:latin typeface="Century Gothic" panose="020F0302020204030204"/>
                <a:ea typeface="+mn-ea"/>
                <a:cs typeface="Arial"/>
                <a:sym typeface="Arial"/>
              </a:rPr>
              <a:t>Te</a:t>
            </a:r>
            <a:r>
              <a:rPr kumimoji="0" lang="en-GB" sz="2600" b="0"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 </a:t>
            </a:r>
            <a:r>
              <a:rPr lang="en-GB" sz="2600">
                <a:solidFill>
                  <a:srgbClr val="203864"/>
                </a:solidFill>
                <a:cs typeface="Arial"/>
                <a:sym typeface="Arial"/>
              </a:rPr>
              <a:t>traen comida para la fiesta</a:t>
            </a:r>
            <a:r>
              <a:rPr kumimoji="0" lang="en-GB" sz="2600" b="0"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a:t>
            </a:r>
            <a:endPar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endParaRPr>
          </a:p>
        </p:txBody>
      </p:sp>
      <p:sp>
        <p:nvSpPr>
          <p:cNvPr id="11" name="TextBox 7">
            <a:extLst>
              <a:ext uri="{FF2B5EF4-FFF2-40B4-BE49-F238E27FC236}">
                <a16:creationId xmlns:a16="http://schemas.microsoft.com/office/drawing/2014/main" id="{84CB0B40-6CAB-4045-9DF4-074190624C05}"/>
              </a:ext>
            </a:extLst>
          </p:cNvPr>
          <p:cNvSpPr txBox="1"/>
          <p:nvPr/>
        </p:nvSpPr>
        <p:spPr>
          <a:xfrm>
            <a:off x="5899993" y="4859568"/>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0" normalizeH="0" baseline="0" noProof="0">
                <a:ln>
                  <a:noFill/>
                </a:ln>
                <a:solidFill>
                  <a:srgbClr val="203864"/>
                </a:solidFill>
                <a:effectLst/>
                <a:uLnTx/>
                <a:uFillTx/>
                <a:latin typeface="Century Gothic" panose="020F0302020204030204"/>
                <a:ea typeface="+mn-ea"/>
                <a:cs typeface="Arial"/>
                <a:sym typeface="Arial"/>
              </a:rPr>
              <a:t>They bring </a:t>
            </a:r>
            <a:r>
              <a:rPr kumimoji="0" lang="en-GB" sz="2600" b="1" i="1" u="none" strike="noStrike" kern="1200" cap="none" spc="0" normalizeH="0" baseline="0" noProof="0">
                <a:ln>
                  <a:noFill/>
                </a:ln>
                <a:solidFill>
                  <a:srgbClr val="F66400"/>
                </a:solidFill>
                <a:effectLst/>
                <a:uLnTx/>
                <a:uFillTx/>
                <a:latin typeface="Century Gothic" panose="020F0302020204030204"/>
                <a:ea typeface="+mn-ea"/>
                <a:cs typeface="Arial"/>
                <a:sym typeface="Arial"/>
              </a:rPr>
              <a:t>you</a:t>
            </a:r>
            <a:r>
              <a:rPr kumimoji="0" lang="en-GB" sz="2600" b="0" i="1" u="none" strike="noStrike" kern="1200" cap="none" spc="0" normalizeH="0" baseline="0" noProof="0">
                <a:ln>
                  <a:noFill/>
                </a:ln>
                <a:solidFill>
                  <a:srgbClr val="203864"/>
                </a:solidFill>
                <a:effectLst/>
                <a:uLnTx/>
                <a:uFillTx/>
                <a:latin typeface="Century Gothic" panose="020F0302020204030204"/>
                <a:ea typeface="+mn-ea"/>
                <a:cs typeface="Arial"/>
                <a:sym typeface="Arial"/>
              </a:rPr>
              <a:t> food</a:t>
            </a:r>
            <a:r>
              <a:rPr kumimoji="0" lang="en-GB" sz="2600" b="0" i="1" u="none" strike="noStrike" kern="1200" cap="none" spc="0" normalizeH="0" noProof="0">
                <a:ln>
                  <a:noFill/>
                </a:ln>
                <a:solidFill>
                  <a:srgbClr val="203864"/>
                </a:solidFill>
                <a:effectLst/>
                <a:uLnTx/>
                <a:uFillTx/>
                <a:latin typeface="Century Gothic" panose="020F0302020204030204"/>
                <a:ea typeface="+mn-ea"/>
                <a:cs typeface="Arial"/>
                <a:sym typeface="Arial"/>
              </a:rPr>
              <a:t> for the party</a:t>
            </a:r>
            <a:r>
              <a:rPr kumimoji="0" lang="en-GB" sz="2600" b="0" i="1" u="none" strike="noStrike" kern="1200" cap="none" spc="0" normalizeH="0" baseline="0" noProof="0">
                <a:ln>
                  <a:noFill/>
                </a:ln>
                <a:solidFill>
                  <a:srgbClr val="203864"/>
                </a:solidFill>
                <a:effectLst/>
                <a:uLnTx/>
                <a:uFillTx/>
                <a:latin typeface="Century Gothic" panose="020F0302020204030204"/>
                <a:ea typeface="+mn-ea"/>
                <a:cs typeface="Arial"/>
                <a:sym typeface="Arial"/>
              </a:rPr>
              <a:t>.</a:t>
            </a:r>
            <a:endParaRPr kumimoji="0" lang="en-GB" sz="2600" b="0" i="1" u="none" strike="noStrike" kern="1200" cap="none" spc="0" normalizeH="0" baseline="0" noProof="0" dirty="0">
              <a:ln>
                <a:noFill/>
              </a:ln>
              <a:solidFill>
                <a:srgbClr val="203864"/>
              </a:solidFill>
              <a:effectLst/>
              <a:uLnTx/>
              <a:uFillTx/>
              <a:latin typeface="Century Gothic" panose="020F0302020204030204"/>
              <a:ea typeface="+mn-ea"/>
              <a:cs typeface="Arial"/>
              <a:sym typeface="Arial"/>
            </a:endParaRPr>
          </a:p>
        </p:txBody>
      </p:sp>
      <p:sp>
        <p:nvSpPr>
          <p:cNvPr id="12" name="Rectangle 11"/>
          <p:cNvSpPr/>
          <p:nvPr/>
        </p:nvSpPr>
        <p:spPr>
          <a:xfrm>
            <a:off x="8143900" y="2006696"/>
            <a:ext cx="67037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1200" cap="none" spc="0" normalizeH="0" baseline="0" noProof="0">
                <a:ln>
                  <a:noFill/>
                </a:ln>
                <a:solidFill>
                  <a:srgbClr val="F66400"/>
                </a:solidFill>
                <a:effectLst/>
                <a:uLnTx/>
                <a:uFillTx/>
                <a:latin typeface="Century Gothic" panose="020F0302020204030204"/>
                <a:cs typeface="Arial"/>
                <a:sym typeface="Arial"/>
              </a:rPr>
              <a:t>me</a:t>
            </a:r>
            <a:endParaRPr kumimoji="0" lang="en-GB"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TextBox 7">
            <a:extLst>
              <a:ext uri="{FF2B5EF4-FFF2-40B4-BE49-F238E27FC236}">
                <a16:creationId xmlns:a16="http://schemas.microsoft.com/office/drawing/2014/main" id="{BB4B1B86-CC6B-45A3-8650-9923FB0519BD}"/>
              </a:ext>
            </a:extLst>
          </p:cNvPr>
          <p:cNvSpPr txBox="1"/>
          <p:nvPr/>
        </p:nvSpPr>
        <p:spPr>
          <a:xfrm>
            <a:off x="4711467" y="3039531"/>
            <a:ext cx="6293620" cy="492443"/>
          </a:xfrm>
          <a:prstGeom prst="rect">
            <a:avLst/>
          </a:prstGeom>
          <a:noFill/>
        </p:spPr>
        <p:txBody>
          <a:bodyPr wrap="square" rtlCol="0">
            <a:spAutoFit/>
          </a:bodyPr>
          <a:lstStyle/>
          <a:p>
            <a:pPr lvl="0">
              <a:defRPr/>
            </a:pPr>
            <a:r>
              <a:rPr kumimoji="0" lang="en-GB" sz="2600" b="0" i="1" u="none" strike="noStrike" kern="1200" cap="none" spc="0" normalizeH="0" baseline="0" noProof="0">
                <a:ln>
                  <a:noFill/>
                </a:ln>
                <a:solidFill>
                  <a:srgbClr val="203864"/>
                </a:solidFill>
                <a:effectLst/>
                <a:uLnTx/>
                <a:uFillTx/>
                <a:latin typeface="Century Gothic" panose="020F0302020204030204"/>
                <a:cs typeface="Arial"/>
                <a:sym typeface="Arial"/>
              </a:rPr>
              <a:t>They buy clothes for </a:t>
            </a:r>
            <a:r>
              <a:rPr lang="en-GB" sz="2600" b="1" i="1">
                <a:solidFill>
                  <a:srgbClr val="F66400"/>
                </a:solidFill>
                <a:cs typeface="Arial"/>
                <a:sym typeface="Arial"/>
              </a:rPr>
              <a:t>me</a:t>
            </a:r>
            <a:r>
              <a:rPr kumimoji="0" lang="en-GB" sz="2600" b="0" i="1" u="none" strike="noStrike" kern="1200" cap="none" spc="0" normalizeH="0" baseline="0" noProof="0">
                <a:ln>
                  <a:noFill/>
                </a:ln>
                <a:solidFill>
                  <a:srgbClr val="203864"/>
                </a:solidFill>
                <a:effectLst/>
                <a:uLnTx/>
                <a:uFillTx/>
                <a:latin typeface="Century Gothic" panose="020F0302020204030204"/>
                <a:cs typeface="Arial"/>
                <a:sym typeface="Arial"/>
              </a:rPr>
              <a:t>.</a:t>
            </a:r>
            <a:endParaRPr kumimoji="0" lang="en-GB" sz="2600" b="0" i="1" u="none" strike="noStrike" kern="1200" cap="none" spc="0" normalizeH="0" baseline="0" noProof="0" dirty="0">
              <a:ln>
                <a:noFill/>
              </a:ln>
              <a:solidFill>
                <a:srgbClr val="203864"/>
              </a:solidFill>
              <a:effectLst/>
              <a:uLnTx/>
              <a:uFillTx/>
              <a:latin typeface="Century Gothic" panose="020F0302020204030204"/>
              <a:cs typeface="Arial"/>
              <a:sym typeface="Arial"/>
            </a:endParaRPr>
          </a:p>
        </p:txBody>
      </p:sp>
      <p:sp>
        <p:nvSpPr>
          <p:cNvPr id="14" name="Rectangle 13"/>
          <p:cNvSpPr/>
          <p:nvPr/>
        </p:nvSpPr>
        <p:spPr>
          <a:xfrm>
            <a:off x="8169898" y="4299910"/>
            <a:ext cx="47481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1200" cap="none" spc="0" normalizeH="0" baseline="0" noProof="0">
                <a:ln>
                  <a:noFill/>
                </a:ln>
                <a:solidFill>
                  <a:srgbClr val="F66400"/>
                </a:solidFill>
                <a:effectLst/>
                <a:uLnTx/>
                <a:uFillTx/>
                <a:latin typeface="Century Gothic" panose="020F0302020204030204"/>
                <a:cs typeface="Arial"/>
                <a:sym typeface="Arial"/>
              </a:rPr>
              <a:t>te</a:t>
            </a:r>
            <a:endParaRPr kumimoji="0" lang="en-GB"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Rounded Rectangular Callout 14"/>
          <p:cNvSpPr/>
          <p:nvPr/>
        </p:nvSpPr>
        <p:spPr>
          <a:xfrm>
            <a:off x="8621486" y="853638"/>
            <a:ext cx="3306657" cy="992919"/>
          </a:xfrm>
          <a:prstGeom prst="wedgeRoundRectCallout">
            <a:avLst>
              <a:gd name="adj1" fmla="val -39657"/>
              <a:gd name="adj2" fmla="val 67667"/>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¡Atención! </a:t>
            </a:r>
            <a:r>
              <a:rPr lang="en-GB" sz="2000">
                <a:solidFill>
                  <a:srgbClr val="002060"/>
                </a:solidFill>
              </a:rPr>
              <a:t>Escucha la pronunciación:</a:t>
            </a:r>
          </a:p>
        </p:txBody>
      </p:sp>
      <p:sp>
        <p:nvSpPr>
          <p:cNvPr id="16" name="Google Shape;898;p32">
            <a:hlinkClick r:id="" action="ppaction://noaction">
              <a:snd r:embed="rId4" name="me.wav"/>
            </a:hlinkClick>
          </p:cNvPr>
          <p:cNvSpPr/>
          <p:nvPr/>
        </p:nvSpPr>
        <p:spPr>
          <a:xfrm>
            <a:off x="11337917" y="134687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TextBox 7">
            <a:extLst>
              <a:ext uri="{FF2B5EF4-FFF2-40B4-BE49-F238E27FC236}">
                <a16:creationId xmlns:a16="http://schemas.microsoft.com/office/drawing/2014/main" id="{84CB0B40-6CAB-4045-9DF4-074190624C05}"/>
              </a:ext>
            </a:extLst>
          </p:cNvPr>
          <p:cNvSpPr txBox="1"/>
          <p:nvPr/>
        </p:nvSpPr>
        <p:spPr>
          <a:xfrm>
            <a:off x="5899993" y="5352011"/>
            <a:ext cx="6293620" cy="492443"/>
          </a:xfrm>
          <a:prstGeom prst="rect">
            <a:avLst/>
          </a:prstGeom>
          <a:noFill/>
        </p:spPr>
        <p:txBody>
          <a:bodyPr wrap="square" rtlCol="0">
            <a:spAutoFit/>
          </a:bodyPr>
          <a:lstStyle/>
          <a:p>
            <a:pPr lvl="0">
              <a:defRPr/>
            </a:pPr>
            <a:r>
              <a:rPr kumimoji="0" lang="en-GB" sz="2600" b="0" i="1" u="none" strike="noStrike" kern="1200" cap="none" spc="0" normalizeH="0" baseline="0" noProof="0">
                <a:ln>
                  <a:noFill/>
                </a:ln>
                <a:solidFill>
                  <a:srgbClr val="203864"/>
                </a:solidFill>
                <a:effectLst/>
                <a:uLnTx/>
                <a:uFillTx/>
                <a:latin typeface="Century Gothic" panose="020F0302020204030204"/>
                <a:cs typeface="Arial"/>
                <a:sym typeface="Arial"/>
              </a:rPr>
              <a:t>They bring food</a:t>
            </a:r>
            <a:r>
              <a:rPr kumimoji="0" lang="en-GB" sz="2600" b="0" i="1" u="none" strike="noStrike" kern="1200" cap="none" spc="0" normalizeH="0" noProof="0">
                <a:ln>
                  <a:noFill/>
                </a:ln>
                <a:solidFill>
                  <a:srgbClr val="203864"/>
                </a:solidFill>
                <a:effectLst/>
                <a:uLnTx/>
                <a:uFillTx/>
                <a:latin typeface="Century Gothic" panose="020F0302020204030204"/>
                <a:cs typeface="Arial"/>
                <a:sym typeface="Arial"/>
              </a:rPr>
              <a:t> </a:t>
            </a:r>
            <a:r>
              <a:rPr lang="en-GB" sz="2600" b="1" i="1" noProof="0">
                <a:solidFill>
                  <a:srgbClr val="F66400"/>
                </a:solidFill>
                <a:cs typeface="Arial"/>
                <a:sym typeface="Arial"/>
              </a:rPr>
              <a:t>to y</a:t>
            </a:r>
            <a:r>
              <a:rPr lang="en-GB" sz="2600" b="1" i="1">
                <a:solidFill>
                  <a:srgbClr val="F66400"/>
                </a:solidFill>
                <a:cs typeface="Arial"/>
                <a:sym typeface="Arial"/>
              </a:rPr>
              <a:t>ou </a:t>
            </a:r>
            <a:r>
              <a:rPr kumimoji="0" lang="en-GB" sz="2600" b="0" i="1" u="none" strike="noStrike" kern="1200" cap="none" spc="0" normalizeH="0" noProof="0">
                <a:ln>
                  <a:noFill/>
                </a:ln>
                <a:solidFill>
                  <a:srgbClr val="203864"/>
                </a:solidFill>
                <a:effectLst/>
                <a:uLnTx/>
                <a:uFillTx/>
                <a:latin typeface="Century Gothic" panose="020F0302020204030204"/>
                <a:cs typeface="Arial"/>
                <a:sym typeface="Arial"/>
              </a:rPr>
              <a:t>for the party</a:t>
            </a:r>
            <a:r>
              <a:rPr kumimoji="0" lang="en-GB" sz="2600" b="0" i="1" u="none" strike="noStrike" kern="1200" cap="none" spc="0" normalizeH="0" baseline="0" noProof="0">
                <a:ln>
                  <a:noFill/>
                </a:ln>
                <a:solidFill>
                  <a:srgbClr val="203864"/>
                </a:solidFill>
                <a:effectLst/>
                <a:uLnTx/>
                <a:uFillTx/>
                <a:latin typeface="Century Gothic" panose="020F0302020204030204"/>
                <a:cs typeface="Arial"/>
                <a:sym typeface="Arial"/>
              </a:rPr>
              <a:t>.</a:t>
            </a:r>
            <a:endParaRPr kumimoji="0" lang="en-GB" sz="2600" b="0" i="1" u="none" strike="noStrike" kern="1200" cap="none" spc="0" normalizeH="0" baseline="0" noProof="0" dirty="0">
              <a:ln>
                <a:noFill/>
              </a:ln>
              <a:solidFill>
                <a:srgbClr val="203864"/>
              </a:solidFill>
              <a:effectLst/>
              <a:uLnTx/>
              <a:uFillTx/>
              <a:latin typeface="Century Gothic" panose="020F0302020204030204"/>
              <a:cs typeface="Arial"/>
              <a:sym typeface="Arial"/>
            </a:endParaRPr>
          </a:p>
        </p:txBody>
      </p:sp>
    </p:spTree>
    <p:extLst>
      <p:ext uri="{BB962C8B-B14F-4D97-AF65-F5344CB8AC3E}">
        <p14:creationId xmlns:p14="http://schemas.microsoft.com/office/powerpoint/2010/main" val="300562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28392" y="13972"/>
            <a:ext cx="10515600" cy="1325563"/>
          </a:xfrm>
        </p:spPr>
        <p:txBody>
          <a:bodyPr>
            <a:normAutofit/>
          </a:bodyPr>
          <a:lstStyle/>
          <a:p>
            <a:r>
              <a:rPr lang="en-GB" sz="2800" b="1">
                <a:solidFill>
                  <a:schemeClr val="bg1"/>
                </a:solidFill>
              </a:rPr>
              <a:t>¿Qué hace Diego los sábados?</a:t>
            </a:r>
          </a:p>
        </p:txBody>
      </p:sp>
      <p:sp>
        <p:nvSpPr>
          <p:cNvPr id="5" name="Google Shape;898;p32">
            <a:hlinkClick r:id="" action="ppaction://noaction">
              <a:snd r:embed="rId4" name="1 Me prepara el.wav"/>
            </a:hlinkClick>
          </p:cNvPr>
          <p:cNvSpPr/>
          <p:nvPr/>
        </p:nvSpPr>
        <p:spPr>
          <a:xfrm>
            <a:off x="616083" y="2427283"/>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p:cNvSpPr txBox="1"/>
          <p:nvPr/>
        </p:nvSpPr>
        <p:spPr>
          <a:xfrm>
            <a:off x="616083" y="1216148"/>
            <a:ext cx="10734806" cy="769441"/>
          </a:xfrm>
          <a:prstGeom prst="rect">
            <a:avLst/>
          </a:prstGeom>
          <a:noFill/>
        </p:spPr>
        <p:txBody>
          <a:bodyPr wrap="square" rtlCol="0">
            <a:spAutoFit/>
          </a:bodyPr>
          <a:lstStyle/>
          <a:p>
            <a:r>
              <a:rPr lang="en-GB" sz="2200" dirty="0">
                <a:solidFill>
                  <a:srgbClr val="002060"/>
                </a:solidFill>
              </a:rPr>
              <a:t>Lucía describe las </a:t>
            </a:r>
            <a:r>
              <a:rPr lang="en-GB" sz="2200" dirty="0" err="1">
                <a:solidFill>
                  <a:srgbClr val="002060"/>
                </a:solidFill>
              </a:rPr>
              <a:t>actividades</a:t>
            </a:r>
            <a:r>
              <a:rPr lang="en-GB" sz="2200" dirty="0">
                <a:solidFill>
                  <a:srgbClr val="002060"/>
                </a:solidFill>
              </a:rPr>
              <a:t> de Diego los </a:t>
            </a:r>
            <a:r>
              <a:rPr lang="en-GB" sz="2200" dirty="0" err="1">
                <a:solidFill>
                  <a:srgbClr val="002060"/>
                </a:solidFill>
              </a:rPr>
              <a:t>sábados</a:t>
            </a:r>
            <a:r>
              <a:rPr lang="en-GB" sz="2200" dirty="0">
                <a:solidFill>
                  <a:srgbClr val="002060"/>
                </a:solidFill>
              </a:rPr>
              <a:t>.</a:t>
            </a:r>
          </a:p>
          <a:p>
            <a:r>
              <a:rPr lang="en-GB" sz="2200" dirty="0">
                <a:solidFill>
                  <a:srgbClr val="002060"/>
                </a:solidFill>
              </a:rPr>
              <a:t>¿</a:t>
            </a:r>
            <a:r>
              <a:rPr lang="en-GB" sz="2200" dirty="0" err="1">
                <a:solidFill>
                  <a:srgbClr val="002060"/>
                </a:solidFill>
              </a:rPr>
              <a:t>Qué</a:t>
            </a:r>
            <a:r>
              <a:rPr lang="en-GB" sz="2200" dirty="0">
                <a:solidFill>
                  <a:srgbClr val="002060"/>
                </a:solidFill>
              </a:rPr>
              <a:t> </a:t>
            </a:r>
            <a:r>
              <a:rPr lang="en-GB" sz="2200" dirty="0" err="1">
                <a:solidFill>
                  <a:srgbClr val="002060"/>
                </a:solidFill>
              </a:rPr>
              <a:t>significa</a:t>
            </a:r>
            <a:r>
              <a:rPr lang="en-GB" sz="2200" dirty="0">
                <a:solidFill>
                  <a:srgbClr val="002060"/>
                </a:solidFill>
              </a:rPr>
              <a:t> la </a:t>
            </a:r>
            <a:r>
              <a:rPr lang="en-GB" sz="2200" dirty="0" err="1">
                <a:solidFill>
                  <a:srgbClr val="002060"/>
                </a:solidFill>
              </a:rPr>
              <a:t>frase</a:t>
            </a:r>
            <a:r>
              <a:rPr lang="en-GB" sz="2200" dirty="0">
                <a:solidFill>
                  <a:srgbClr val="002060"/>
                </a:solidFill>
              </a:rPr>
              <a:t>? </a:t>
            </a:r>
            <a:r>
              <a:rPr lang="en-GB" sz="2200" dirty="0" err="1">
                <a:solidFill>
                  <a:srgbClr val="002060"/>
                </a:solidFill>
              </a:rPr>
              <a:t>Elige</a:t>
            </a:r>
            <a:r>
              <a:rPr lang="en-GB" sz="2200" dirty="0">
                <a:solidFill>
                  <a:srgbClr val="002060"/>
                </a:solidFill>
              </a:rPr>
              <a:t> la </a:t>
            </a:r>
            <a:r>
              <a:rPr lang="en-GB" sz="2200" dirty="0" err="1">
                <a:solidFill>
                  <a:srgbClr val="002060"/>
                </a:solidFill>
              </a:rPr>
              <a:t>opción</a:t>
            </a:r>
            <a:r>
              <a:rPr lang="en-GB" sz="2200" dirty="0">
                <a:solidFill>
                  <a:srgbClr val="002060"/>
                </a:solidFill>
              </a:rPr>
              <a:t> </a:t>
            </a:r>
            <a:r>
              <a:rPr lang="en-GB" sz="2200" dirty="0" err="1">
                <a:solidFill>
                  <a:srgbClr val="002060"/>
                </a:solidFill>
              </a:rPr>
              <a:t>correcta</a:t>
            </a:r>
            <a:r>
              <a:rPr lang="en-GB" sz="2200" dirty="0">
                <a:solidFill>
                  <a:srgbClr val="002060"/>
                </a:solidFill>
              </a:rPr>
              <a:t> (‘A’ o ‘B’).</a:t>
            </a:r>
          </a:p>
        </p:txBody>
      </p:sp>
      <p:sp>
        <p:nvSpPr>
          <p:cNvPr id="7" name="Rectangle 6"/>
          <p:cNvSpPr/>
          <p:nvPr/>
        </p:nvSpPr>
        <p:spPr>
          <a:xfrm>
            <a:off x="1379885" y="2439874"/>
            <a:ext cx="400833" cy="4398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537771" y="2427283"/>
            <a:ext cx="400833" cy="4398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130211" y="2432445"/>
            <a:ext cx="4171167" cy="430887"/>
          </a:xfrm>
          <a:prstGeom prst="rect">
            <a:avLst/>
          </a:prstGeom>
          <a:noFill/>
        </p:spPr>
        <p:txBody>
          <a:bodyPr wrap="square" rtlCol="0">
            <a:spAutoFit/>
          </a:bodyPr>
          <a:lstStyle/>
          <a:p>
            <a:pPr algn="l"/>
            <a:r>
              <a:rPr lang="en-GB" sz="2200" dirty="0">
                <a:solidFill>
                  <a:schemeClr val="accent5">
                    <a:lumMod val="50000"/>
                  </a:schemeClr>
                </a:solidFill>
              </a:rPr>
              <a:t>He </a:t>
            </a:r>
            <a:r>
              <a:rPr lang="en-GB" sz="2200" dirty="0">
                <a:solidFill>
                  <a:srgbClr val="002060"/>
                </a:solidFill>
              </a:rPr>
              <a:t>makes</a:t>
            </a:r>
            <a:r>
              <a:rPr lang="en-GB" sz="2200" dirty="0">
                <a:solidFill>
                  <a:schemeClr val="accent5">
                    <a:lumMod val="50000"/>
                  </a:schemeClr>
                </a:solidFill>
              </a:rPr>
              <a:t> breakfast. </a:t>
            </a:r>
          </a:p>
        </p:txBody>
      </p:sp>
      <p:sp>
        <p:nvSpPr>
          <p:cNvPr id="10" name="TextBox 9"/>
          <p:cNvSpPr txBox="1"/>
          <p:nvPr/>
        </p:nvSpPr>
        <p:spPr>
          <a:xfrm>
            <a:off x="3365243" y="1948851"/>
            <a:ext cx="1916482" cy="461665"/>
          </a:xfrm>
          <a:prstGeom prst="rect">
            <a:avLst/>
          </a:prstGeom>
          <a:noFill/>
        </p:spPr>
        <p:txBody>
          <a:bodyPr wrap="square" rtlCol="0">
            <a:spAutoFit/>
          </a:bodyPr>
          <a:lstStyle/>
          <a:p>
            <a:pPr algn="l"/>
            <a:r>
              <a:rPr lang="en-GB" sz="2400" b="1">
                <a:solidFill>
                  <a:schemeClr val="accent5">
                    <a:lumMod val="50000"/>
                  </a:schemeClr>
                </a:solidFill>
              </a:rPr>
              <a:t>A</a:t>
            </a:r>
            <a:endParaRPr lang="en-GB" sz="2400" b="1" dirty="0">
              <a:solidFill>
                <a:schemeClr val="accent5">
                  <a:lumMod val="50000"/>
                </a:schemeClr>
              </a:solidFill>
            </a:endParaRPr>
          </a:p>
        </p:txBody>
      </p:sp>
      <p:sp>
        <p:nvSpPr>
          <p:cNvPr id="11" name="TextBox 10"/>
          <p:cNvSpPr txBox="1"/>
          <p:nvPr/>
        </p:nvSpPr>
        <p:spPr>
          <a:xfrm>
            <a:off x="8925903" y="1948851"/>
            <a:ext cx="1916482" cy="461665"/>
          </a:xfrm>
          <a:prstGeom prst="rect">
            <a:avLst/>
          </a:prstGeom>
          <a:noFill/>
        </p:spPr>
        <p:txBody>
          <a:bodyPr wrap="square" rtlCol="0">
            <a:spAutoFit/>
          </a:bodyPr>
          <a:lstStyle/>
          <a:p>
            <a:pPr algn="l"/>
            <a:r>
              <a:rPr lang="en-GB" sz="2400" b="1">
                <a:solidFill>
                  <a:schemeClr val="accent5">
                    <a:lumMod val="50000"/>
                  </a:schemeClr>
                </a:solidFill>
              </a:rPr>
              <a:t>B</a:t>
            </a:r>
            <a:endParaRPr lang="en-GB" sz="2400" b="1" dirty="0">
              <a:solidFill>
                <a:schemeClr val="accent5">
                  <a:lumMod val="50000"/>
                </a:schemeClr>
              </a:solidFill>
            </a:endParaRPr>
          </a:p>
        </p:txBody>
      </p:sp>
      <p:sp>
        <p:nvSpPr>
          <p:cNvPr id="12" name="TextBox 11"/>
          <p:cNvSpPr txBox="1"/>
          <p:nvPr/>
        </p:nvSpPr>
        <p:spPr>
          <a:xfrm>
            <a:off x="7187115" y="2427283"/>
            <a:ext cx="4171167" cy="430887"/>
          </a:xfrm>
          <a:prstGeom prst="rect">
            <a:avLst/>
          </a:prstGeom>
          <a:noFill/>
        </p:spPr>
        <p:txBody>
          <a:bodyPr wrap="square" rtlCol="0">
            <a:spAutoFit/>
          </a:bodyPr>
          <a:lstStyle/>
          <a:p>
            <a:pPr algn="l"/>
            <a:r>
              <a:rPr lang="en-GB" sz="2200" dirty="0">
                <a:solidFill>
                  <a:srgbClr val="002060"/>
                </a:solidFill>
              </a:rPr>
              <a:t>He makes me breakfast. </a:t>
            </a:r>
          </a:p>
        </p:txBody>
      </p:sp>
      <p:sp>
        <p:nvSpPr>
          <p:cNvPr id="15" name="Rounded Rectangle 11">
            <a:extLst>
              <a:ext uri="{FF2B5EF4-FFF2-40B4-BE49-F238E27FC236}">
                <a16:creationId xmlns:a16="http://schemas.microsoft.com/office/drawing/2014/main" id="{07BF5E0F-5B35-5A43-8328-09D210CAE7BC}"/>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Google Shape;898;p32">
            <a:hlinkClick r:id="" action="ppaction://noaction">
              <a:snd r:embed="rId5" name="2 Compra ropa.wav"/>
            </a:hlinkClick>
          </p:cNvPr>
          <p:cNvSpPr/>
          <p:nvPr/>
        </p:nvSpPr>
        <p:spPr>
          <a:xfrm>
            <a:off x="616083" y="3492622"/>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Rectangle 15"/>
          <p:cNvSpPr/>
          <p:nvPr/>
        </p:nvSpPr>
        <p:spPr>
          <a:xfrm>
            <a:off x="1379885" y="3505213"/>
            <a:ext cx="400833" cy="4398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537771" y="3492622"/>
            <a:ext cx="400833" cy="4398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130211" y="3497784"/>
            <a:ext cx="4171167" cy="430887"/>
          </a:xfrm>
          <a:prstGeom prst="rect">
            <a:avLst/>
          </a:prstGeom>
          <a:noFill/>
        </p:spPr>
        <p:txBody>
          <a:bodyPr wrap="square" rtlCol="0">
            <a:spAutoFit/>
          </a:bodyPr>
          <a:lstStyle/>
          <a:p>
            <a:pPr algn="l"/>
            <a:r>
              <a:rPr lang="en-GB" sz="2200" dirty="0">
                <a:solidFill>
                  <a:srgbClr val="002060"/>
                </a:solidFill>
              </a:rPr>
              <a:t>He buys him clothes.</a:t>
            </a:r>
          </a:p>
        </p:txBody>
      </p:sp>
      <p:sp>
        <p:nvSpPr>
          <p:cNvPr id="19" name="TextBox 18"/>
          <p:cNvSpPr txBox="1"/>
          <p:nvPr/>
        </p:nvSpPr>
        <p:spPr>
          <a:xfrm>
            <a:off x="7187115" y="3492622"/>
            <a:ext cx="4171167" cy="430887"/>
          </a:xfrm>
          <a:prstGeom prst="rect">
            <a:avLst/>
          </a:prstGeom>
          <a:noFill/>
        </p:spPr>
        <p:txBody>
          <a:bodyPr wrap="square" rtlCol="0">
            <a:spAutoFit/>
          </a:bodyPr>
          <a:lstStyle/>
          <a:p>
            <a:pPr algn="l"/>
            <a:r>
              <a:rPr lang="en-GB" sz="2200">
                <a:solidFill>
                  <a:srgbClr val="002060"/>
                </a:solidFill>
              </a:rPr>
              <a:t>He buys clothes.</a:t>
            </a:r>
            <a:endParaRPr lang="en-GB" sz="2200" dirty="0">
              <a:solidFill>
                <a:srgbClr val="002060"/>
              </a:solidFill>
            </a:endParaRPr>
          </a:p>
        </p:txBody>
      </p:sp>
      <p:sp>
        <p:nvSpPr>
          <p:cNvPr id="20" name="Google Shape;898;p32">
            <a:hlinkClick r:id="" action="ppaction://noaction">
              <a:snd r:embed="rId6" name="3 Les deja comida.wav"/>
            </a:hlinkClick>
          </p:cNvPr>
          <p:cNvSpPr/>
          <p:nvPr/>
        </p:nvSpPr>
        <p:spPr>
          <a:xfrm>
            <a:off x="616083" y="456694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Rectangle 20"/>
          <p:cNvSpPr/>
          <p:nvPr/>
        </p:nvSpPr>
        <p:spPr>
          <a:xfrm>
            <a:off x="1379885" y="4579531"/>
            <a:ext cx="400833" cy="4398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6537771" y="4566940"/>
            <a:ext cx="400833" cy="4398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2130211" y="4563123"/>
            <a:ext cx="4171167" cy="769441"/>
          </a:xfrm>
          <a:prstGeom prst="rect">
            <a:avLst/>
          </a:prstGeom>
          <a:noFill/>
        </p:spPr>
        <p:txBody>
          <a:bodyPr wrap="square" rtlCol="0">
            <a:spAutoFit/>
          </a:bodyPr>
          <a:lstStyle/>
          <a:p>
            <a:pPr algn="l"/>
            <a:r>
              <a:rPr lang="en-GB" sz="2200">
                <a:solidFill>
                  <a:srgbClr val="002060"/>
                </a:solidFill>
              </a:rPr>
              <a:t>He leaves them food on the table. </a:t>
            </a:r>
            <a:endParaRPr lang="en-GB" sz="2200" dirty="0">
              <a:solidFill>
                <a:srgbClr val="002060"/>
              </a:solidFill>
            </a:endParaRPr>
          </a:p>
        </p:txBody>
      </p:sp>
      <p:sp>
        <p:nvSpPr>
          <p:cNvPr id="24" name="TextBox 23"/>
          <p:cNvSpPr txBox="1"/>
          <p:nvPr/>
        </p:nvSpPr>
        <p:spPr>
          <a:xfrm>
            <a:off x="7187115" y="4566940"/>
            <a:ext cx="4171167" cy="430887"/>
          </a:xfrm>
          <a:prstGeom prst="rect">
            <a:avLst/>
          </a:prstGeom>
          <a:noFill/>
        </p:spPr>
        <p:txBody>
          <a:bodyPr wrap="square" rtlCol="0">
            <a:spAutoFit/>
          </a:bodyPr>
          <a:lstStyle/>
          <a:p>
            <a:pPr algn="l"/>
            <a:r>
              <a:rPr lang="en-GB" sz="2200">
                <a:solidFill>
                  <a:srgbClr val="002060"/>
                </a:solidFill>
              </a:rPr>
              <a:t>He leaves food on the table.</a:t>
            </a:r>
            <a:endParaRPr lang="en-GB" sz="2200" dirty="0">
              <a:solidFill>
                <a:srgbClr val="002060"/>
              </a:solidFill>
            </a:endParaRPr>
          </a:p>
        </p:txBody>
      </p:sp>
      <p:sp>
        <p:nvSpPr>
          <p:cNvPr id="25" name="Google Shape;898;p32">
            <a:hlinkClick r:id="" action="ppaction://noaction">
              <a:snd r:embed="rId7" name="4 Envi%CC%81a muchas fotos.wav"/>
            </a:hlinkClick>
          </p:cNvPr>
          <p:cNvSpPr/>
          <p:nvPr/>
        </p:nvSpPr>
        <p:spPr>
          <a:xfrm>
            <a:off x="616083" y="565023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Rectangle 25"/>
          <p:cNvSpPr/>
          <p:nvPr/>
        </p:nvSpPr>
        <p:spPr>
          <a:xfrm>
            <a:off x="1379885" y="5662828"/>
            <a:ext cx="400833" cy="4398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6537771" y="5650237"/>
            <a:ext cx="400833" cy="4398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2130211" y="5655399"/>
            <a:ext cx="4171167" cy="430887"/>
          </a:xfrm>
          <a:prstGeom prst="rect">
            <a:avLst/>
          </a:prstGeom>
          <a:noFill/>
        </p:spPr>
        <p:txBody>
          <a:bodyPr wrap="square" rtlCol="0">
            <a:spAutoFit/>
          </a:bodyPr>
          <a:lstStyle/>
          <a:p>
            <a:pPr algn="l"/>
            <a:r>
              <a:rPr lang="en-GB" sz="2200">
                <a:solidFill>
                  <a:schemeClr val="accent5">
                    <a:lumMod val="50000"/>
                  </a:schemeClr>
                </a:solidFill>
              </a:rPr>
              <a:t>He sends you a lot of photos. </a:t>
            </a:r>
            <a:endParaRPr lang="en-GB" sz="2200" dirty="0">
              <a:solidFill>
                <a:schemeClr val="accent5">
                  <a:lumMod val="50000"/>
                </a:schemeClr>
              </a:solidFill>
            </a:endParaRPr>
          </a:p>
        </p:txBody>
      </p:sp>
      <p:sp>
        <p:nvSpPr>
          <p:cNvPr id="29" name="TextBox 28"/>
          <p:cNvSpPr txBox="1"/>
          <p:nvPr/>
        </p:nvSpPr>
        <p:spPr>
          <a:xfrm>
            <a:off x="7187115" y="5650237"/>
            <a:ext cx="4171167" cy="430887"/>
          </a:xfrm>
          <a:prstGeom prst="rect">
            <a:avLst/>
          </a:prstGeom>
          <a:noFill/>
        </p:spPr>
        <p:txBody>
          <a:bodyPr wrap="square" rtlCol="0">
            <a:spAutoFit/>
          </a:bodyPr>
          <a:lstStyle/>
          <a:p>
            <a:pPr algn="l"/>
            <a:r>
              <a:rPr lang="en-GB" sz="2200">
                <a:solidFill>
                  <a:schemeClr val="accent5">
                    <a:lumMod val="50000"/>
                  </a:schemeClr>
                </a:solidFill>
              </a:rPr>
              <a:t>He sends a lot of photos.</a:t>
            </a:r>
            <a:endParaRPr lang="en-GB" sz="2200" dirty="0">
              <a:solidFill>
                <a:schemeClr val="accent5">
                  <a:lumMod val="50000"/>
                </a:schemeClr>
              </a:solidFill>
            </a:endParaRPr>
          </a:p>
        </p:txBody>
      </p:sp>
      <p:pic>
        <p:nvPicPr>
          <p:cNvPr id="3" name="Picture 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925903" y="-135072"/>
            <a:ext cx="665202" cy="1679562"/>
          </a:xfrm>
          <a:prstGeom prst="rect">
            <a:avLst/>
          </a:prstGeom>
        </p:spPr>
      </p:pic>
      <p:sp>
        <p:nvSpPr>
          <p:cNvPr id="30" name="TextBox 29"/>
          <p:cNvSpPr txBox="1"/>
          <p:nvPr/>
        </p:nvSpPr>
        <p:spPr>
          <a:xfrm>
            <a:off x="9452929" y="747128"/>
            <a:ext cx="5080000" cy="707886"/>
          </a:xfrm>
          <a:prstGeom prst="rect">
            <a:avLst/>
          </a:prstGeom>
          <a:noFill/>
        </p:spPr>
        <p:txBody>
          <a:bodyPr wrap="square" rtlCol="0">
            <a:spAutoFit/>
          </a:bodyPr>
          <a:lstStyle/>
          <a:p>
            <a:pPr algn="l"/>
            <a:r>
              <a:rPr lang="en-GB" sz="2000">
                <a:solidFill>
                  <a:srgbClr val="002060"/>
                </a:solidFill>
              </a:rPr>
              <a:t>Lucía</a:t>
            </a:r>
          </a:p>
          <a:p>
            <a:pPr algn="l"/>
            <a:r>
              <a:rPr lang="en-GB" sz="2000">
                <a:solidFill>
                  <a:srgbClr val="002060"/>
                </a:solidFill>
              </a:rPr>
              <a:t>(‘me’)</a:t>
            </a:r>
            <a:endParaRPr lang="en-GB" sz="2000" dirty="0">
              <a:solidFill>
                <a:srgbClr val="002060"/>
              </a:solidFill>
            </a:endParaRPr>
          </a:p>
        </p:txBody>
      </p:sp>
      <p:pic>
        <p:nvPicPr>
          <p:cNvPr id="31" name="Picture 3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464800" y="840830"/>
            <a:ext cx="769257" cy="1442148"/>
          </a:xfrm>
          <a:prstGeom prst="rect">
            <a:avLst/>
          </a:prstGeom>
        </p:spPr>
      </p:pic>
      <p:pic>
        <p:nvPicPr>
          <p:cNvPr id="32" name="Picture 3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1518" y="1010659"/>
            <a:ext cx="2812979" cy="1582301"/>
          </a:xfrm>
          <a:prstGeom prst="rect">
            <a:avLst/>
          </a:prstGeom>
        </p:spPr>
      </p:pic>
      <p:sp>
        <p:nvSpPr>
          <p:cNvPr id="33" name="TextBox 32"/>
          <p:cNvSpPr txBox="1"/>
          <p:nvPr/>
        </p:nvSpPr>
        <p:spPr>
          <a:xfrm>
            <a:off x="11131683" y="1284059"/>
            <a:ext cx="1101672" cy="707886"/>
          </a:xfrm>
          <a:prstGeom prst="rect">
            <a:avLst/>
          </a:prstGeom>
          <a:noFill/>
        </p:spPr>
        <p:txBody>
          <a:bodyPr wrap="square" rtlCol="0">
            <a:spAutoFit/>
          </a:bodyPr>
          <a:lstStyle/>
          <a:p>
            <a:pPr algn="l"/>
            <a:r>
              <a:rPr lang="en-GB" sz="2000">
                <a:solidFill>
                  <a:srgbClr val="002060"/>
                </a:solidFill>
              </a:rPr>
              <a:t>Daniel</a:t>
            </a:r>
          </a:p>
          <a:p>
            <a:pPr algn="l"/>
            <a:r>
              <a:rPr lang="en-GB" sz="2000">
                <a:solidFill>
                  <a:srgbClr val="002060"/>
                </a:solidFill>
              </a:rPr>
              <a:t>(‘him’)</a:t>
            </a:r>
            <a:endParaRPr lang="en-GB" sz="2000" dirty="0">
              <a:solidFill>
                <a:srgbClr val="002060"/>
              </a:solidFill>
            </a:endParaRPr>
          </a:p>
        </p:txBody>
      </p:sp>
      <p:pic>
        <p:nvPicPr>
          <p:cNvPr id="34" name="Picture 3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66647" y="2460049"/>
            <a:ext cx="2393309" cy="1346237"/>
          </a:xfrm>
          <a:prstGeom prst="rect">
            <a:avLst/>
          </a:prstGeom>
        </p:spPr>
      </p:pic>
      <p:pic>
        <p:nvPicPr>
          <p:cNvPr id="36" name="Picture 3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849428" y="2341258"/>
            <a:ext cx="769257" cy="1442148"/>
          </a:xfrm>
          <a:prstGeom prst="rect">
            <a:avLst/>
          </a:prstGeom>
        </p:spPr>
      </p:pic>
      <p:sp>
        <p:nvSpPr>
          <p:cNvPr id="37" name="TextBox 36"/>
          <p:cNvSpPr txBox="1"/>
          <p:nvPr/>
        </p:nvSpPr>
        <p:spPr>
          <a:xfrm>
            <a:off x="10439864" y="3708065"/>
            <a:ext cx="1931030" cy="707886"/>
          </a:xfrm>
          <a:prstGeom prst="rect">
            <a:avLst/>
          </a:prstGeom>
          <a:noFill/>
        </p:spPr>
        <p:txBody>
          <a:bodyPr wrap="square" rtlCol="0">
            <a:spAutoFit/>
          </a:bodyPr>
          <a:lstStyle/>
          <a:p>
            <a:pPr algn="l"/>
            <a:r>
              <a:rPr lang="en-GB" sz="2000" dirty="0">
                <a:solidFill>
                  <a:srgbClr val="002060"/>
                </a:solidFill>
              </a:rPr>
              <a:t>Daniel &amp; Ana</a:t>
            </a:r>
          </a:p>
          <a:p>
            <a:pPr algn="l"/>
            <a:r>
              <a:rPr lang="en-GB" sz="2000" dirty="0">
                <a:solidFill>
                  <a:srgbClr val="002060"/>
                </a:solidFill>
              </a:rPr>
              <a:t>(‘them’)</a:t>
            </a:r>
          </a:p>
        </p:txBody>
      </p:sp>
      <p:pic>
        <p:nvPicPr>
          <p:cNvPr id="38" name="Picture 14" descr="green checkmark">
            <a:extLst>
              <a:ext uri="{FF2B5EF4-FFF2-40B4-BE49-F238E27FC236}">
                <a16:creationId xmlns:a16="http://schemas.microsoft.com/office/drawing/2014/main" id="{4A441591-184B-594E-81CA-3088E5C0C4D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49889" y="2420016"/>
            <a:ext cx="396000" cy="479581"/>
          </a:xfrm>
          <a:prstGeom prst="rect">
            <a:avLst/>
          </a:prstGeom>
        </p:spPr>
      </p:pic>
      <p:pic>
        <p:nvPicPr>
          <p:cNvPr id="40" name="Picture 14" descr="green checkmark">
            <a:extLst>
              <a:ext uri="{FF2B5EF4-FFF2-40B4-BE49-F238E27FC236}">
                <a16:creationId xmlns:a16="http://schemas.microsoft.com/office/drawing/2014/main" id="{4A441591-184B-594E-81CA-3088E5C0C4D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56507" y="3468274"/>
            <a:ext cx="396000" cy="479581"/>
          </a:xfrm>
          <a:prstGeom prst="rect">
            <a:avLst/>
          </a:prstGeom>
        </p:spPr>
      </p:pic>
      <p:pic>
        <p:nvPicPr>
          <p:cNvPr id="41" name="Picture 14" descr="green checkmark">
            <a:extLst>
              <a:ext uri="{FF2B5EF4-FFF2-40B4-BE49-F238E27FC236}">
                <a16:creationId xmlns:a16="http://schemas.microsoft.com/office/drawing/2014/main" id="{4A441591-184B-594E-81CA-3088E5C0C4D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411956" y="4542592"/>
            <a:ext cx="396000" cy="479581"/>
          </a:xfrm>
          <a:prstGeom prst="rect">
            <a:avLst/>
          </a:prstGeom>
        </p:spPr>
      </p:pic>
      <p:pic>
        <p:nvPicPr>
          <p:cNvPr id="42" name="Picture 14" descr="green checkmark">
            <a:extLst>
              <a:ext uri="{FF2B5EF4-FFF2-40B4-BE49-F238E27FC236}">
                <a16:creationId xmlns:a16="http://schemas.microsoft.com/office/drawing/2014/main" id="{4A441591-184B-594E-81CA-3088E5C0C4D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37771" y="5657045"/>
            <a:ext cx="396000" cy="479581"/>
          </a:xfrm>
          <a:prstGeom prst="rect">
            <a:avLst/>
          </a:prstGeom>
        </p:spPr>
      </p:pic>
      <p:pic>
        <p:nvPicPr>
          <p:cNvPr id="1026" name="Picture 2" descr="Cartoon Grandpa"/>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529570" y="232543"/>
            <a:ext cx="832638" cy="85266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7380674" y="277404"/>
            <a:ext cx="1340784" cy="707886"/>
          </a:xfrm>
          <a:prstGeom prst="rect">
            <a:avLst/>
          </a:prstGeom>
          <a:noFill/>
        </p:spPr>
        <p:txBody>
          <a:bodyPr wrap="square" rtlCol="0">
            <a:spAutoFit/>
          </a:bodyPr>
          <a:lstStyle/>
          <a:p>
            <a:pPr algn="l"/>
            <a:r>
              <a:rPr lang="en-GB" sz="2000">
                <a:solidFill>
                  <a:srgbClr val="002060"/>
                </a:solidFill>
              </a:rPr>
              <a:t>El abuelo</a:t>
            </a:r>
          </a:p>
          <a:p>
            <a:pPr algn="l"/>
            <a:r>
              <a:rPr lang="en-GB" sz="2000">
                <a:solidFill>
                  <a:srgbClr val="002060"/>
                </a:solidFill>
              </a:rPr>
              <a:t>(‘you’)</a:t>
            </a:r>
            <a:endParaRPr lang="en-GB" sz="2000" dirty="0">
              <a:solidFill>
                <a:srgbClr val="002060"/>
              </a:solidFill>
            </a:endParaRPr>
          </a:p>
        </p:txBody>
      </p:sp>
    </p:spTree>
    <p:extLst>
      <p:ext uri="{BB962C8B-B14F-4D97-AF65-F5344CB8AC3E}">
        <p14:creationId xmlns:p14="http://schemas.microsoft.com/office/powerpoint/2010/main" val="235811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a:solidFill>
                  <a:schemeClr val="bg1"/>
                </a:solidFill>
              </a:rPr>
              <a:t>Saying how things make people feel</a:t>
            </a:r>
            <a:br>
              <a:rPr lang="en-GB" sz="2600" b="1">
                <a:solidFill>
                  <a:schemeClr val="bg1"/>
                </a:solidFill>
              </a:rPr>
            </a:br>
            <a:r>
              <a:rPr lang="en-GB" sz="2600">
                <a:solidFill>
                  <a:schemeClr val="bg1"/>
                </a:solidFill>
              </a:rPr>
              <a:t>Verbs like gustar</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82286" y="2492784"/>
            <a:ext cx="11864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You can also do this in sentences with verbs like gustar.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uadroTexto 29">
            <a:extLst>
              <a:ext uri="{FF2B5EF4-FFF2-40B4-BE49-F238E27FC236}">
                <a16:creationId xmlns:a16="http://schemas.microsoft.com/office/drawing/2014/main" id="{85A833FC-0768-C84B-BFAC-A1ADA71FCE7D}"/>
              </a:ext>
            </a:extLst>
          </p:cNvPr>
          <p:cNvSpPr txBox="1"/>
          <p:nvPr/>
        </p:nvSpPr>
        <p:spPr>
          <a:xfrm>
            <a:off x="82286" y="4811820"/>
            <a:ext cx="114936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Remember, when the infinitive is used as a subject, we refer to it as ‘it’, so must use the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ending for –ar verbs in the present.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CuadroTexto 52">
            <a:extLst>
              <a:ext uri="{FF2B5EF4-FFF2-40B4-BE49-F238E27FC236}">
                <a16:creationId xmlns:a16="http://schemas.microsoft.com/office/drawing/2014/main" id="{D3C3DEA9-6FFA-CB43-BAF8-8041611BC0AA}"/>
              </a:ext>
            </a:extLst>
          </p:cNvPr>
          <p:cNvSpPr txBox="1"/>
          <p:nvPr/>
        </p:nvSpPr>
        <p:spPr>
          <a:xfrm>
            <a:off x="82286" y="5714686"/>
            <a:ext cx="30395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alegr</a:t>
            </a:r>
            <a:r>
              <a:rPr kumimoji="0" lang="en-GB"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a</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bailar.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CuadroTexto 12">
            <a:extLst>
              <a:ext uri="{FF2B5EF4-FFF2-40B4-BE49-F238E27FC236}">
                <a16:creationId xmlns:a16="http://schemas.microsoft.com/office/drawing/2014/main" id="{F0302201-2AF2-8341-B258-594C79CF84DC}"/>
              </a:ext>
            </a:extLst>
          </p:cNvPr>
          <p:cNvSpPr txBox="1"/>
          <p:nvPr/>
        </p:nvSpPr>
        <p:spPr>
          <a:xfrm>
            <a:off x="3121879" y="5714685"/>
            <a:ext cx="7272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Dancing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makes you happy.</a:t>
            </a:r>
          </a:p>
        </p:txBody>
      </p:sp>
      <p:sp>
        <p:nvSpPr>
          <p:cNvPr id="12" name="CuadroTexto 37">
            <a:extLst>
              <a:ext uri="{FF2B5EF4-FFF2-40B4-BE49-F238E27FC236}">
                <a16:creationId xmlns:a16="http://schemas.microsoft.com/office/drawing/2014/main" id="{C6D8C309-0654-0A4E-A169-7629F10AC5DB}"/>
              </a:ext>
            </a:extLst>
          </p:cNvPr>
          <p:cNvSpPr txBox="1"/>
          <p:nvPr/>
        </p:nvSpPr>
        <p:spPr>
          <a:xfrm>
            <a:off x="82286" y="1318741"/>
            <a:ext cx="11864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As you know, in Spanish an infinitive can be used as the subject in a sentence.</a:t>
            </a:r>
          </a:p>
        </p:txBody>
      </p:sp>
      <p:sp>
        <p:nvSpPr>
          <p:cNvPr id="14" name="CuadroTexto 37">
            <a:extLst>
              <a:ext uri="{FF2B5EF4-FFF2-40B4-BE49-F238E27FC236}">
                <a16:creationId xmlns:a16="http://schemas.microsoft.com/office/drawing/2014/main" id="{C6D8C309-0654-0A4E-A169-7629F10AC5DB}"/>
              </a:ext>
            </a:extLst>
          </p:cNvPr>
          <p:cNvSpPr txBox="1"/>
          <p:nvPr/>
        </p:nvSpPr>
        <p:spPr>
          <a:xfrm>
            <a:off x="82286" y="1898921"/>
            <a:ext cx="4402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Bailar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es divertido.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CuadroTexto 37">
            <a:extLst>
              <a:ext uri="{FF2B5EF4-FFF2-40B4-BE49-F238E27FC236}">
                <a16:creationId xmlns:a16="http://schemas.microsoft.com/office/drawing/2014/main" id="{C6D8C309-0654-0A4E-A169-7629F10AC5DB}"/>
              </a:ext>
            </a:extLst>
          </p:cNvPr>
          <p:cNvSpPr txBox="1"/>
          <p:nvPr/>
        </p:nvSpPr>
        <p:spPr>
          <a:xfrm>
            <a:off x="4484318" y="1898110"/>
            <a:ext cx="39977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Dancing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is fun.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CuadroTexto 37">
            <a:extLst>
              <a:ext uri="{FF2B5EF4-FFF2-40B4-BE49-F238E27FC236}">
                <a16:creationId xmlns:a16="http://schemas.microsoft.com/office/drawing/2014/main" id="{C6D8C309-0654-0A4E-A169-7629F10AC5DB}"/>
              </a:ext>
            </a:extLst>
          </p:cNvPr>
          <p:cNvSpPr txBox="1"/>
          <p:nvPr/>
        </p:nvSpPr>
        <p:spPr>
          <a:xfrm>
            <a:off x="622856" y="3074394"/>
            <a:ext cx="39977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Bailar</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 gusta.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CuadroTexto 37">
            <a:extLst>
              <a:ext uri="{FF2B5EF4-FFF2-40B4-BE49-F238E27FC236}">
                <a16:creationId xmlns:a16="http://schemas.microsoft.com/office/drawing/2014/main" id="{C6D8C309-0654-0A4E-A169-7629F10AC5DB}"/>
              </a:ext>
            </a:extLst>
          </p:cNvPr>
          <p:cNvSpPr txBox="1"/>
          <p:nvPr/>
        </p:nvSpPr>
        <p:spPr>
          <a:xfrm>
            <a:off x="3991270" y="3273030"/>
            <a:ext cx="87719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Dancing</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pleases me (I like dancing).</a:t>
            </a:r>
          </a:p>
        </p:txBody>
      </p:sp>
      <p:sp>
        <p:nvSpPr>
          <p:cNvPr id="19" name="CuadroTexto 37">
            <a:extLst>
              <a:ext uri="{FF2B5EF4-FFF2-40B4-BE49-F238E27FC236}">
                <a16:creationId xmlns:a16="http://schemas.microsoft.com/office/drawing/2014/main" id="{C6D8C309-0654-0A4E-A169-7629F10AC5DB}"/>
              </a:ext>
            </a:extLst>
          </p:cNvPr>
          <p:cNvSpPr txBox="1"/>
          <p:nvPr/>
        </p:nvSpPr>
        <p:spPr>
          <a:xfrm>
            <a:off x="647695" y="3503863"/>
            <a:ext cx="39728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 gusta bailar.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ounded Rectangular Callout 19"/>
          <p:cNvSpPr/>
          <p:nvPr/>
        </p:nvSpPr>
        <p:spPr>
          <a:xfrm>
            <a:off x="3538400" y="3884090"/>
            <a:ext cx="6837499" cy="778334"/>
          </a:xfrm>
          <a:prstGeom prst="wedgeRoundRectCallout">
            <a:avLst>
              <a:gd name="adj1" fmla="val -52757"/>
              <a:gd name="adj2" fmla="val -36680"/>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Remember, the subject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bailar</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can either come at the start of the sentence or after the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gustar</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-type verb.</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Left Brace 5"/>
          <p:cNvSpPr/>
          <p:nvPr/>
        </p:nvSpPr>
        <p:spPr>
          <a:xfrm>
            <a:off x="303871" y="3114204"/>
            <a:ext cx="389106" cy="877558"/>
          </a:xfrm>
          <a:prstGeom prst="leftBrace">
            <a:avLst/>
          </a:prstGeom>
          <a:ln w="3810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1077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0" grpId="0"/>
      <p:bldP spid="53" grpId="0"/>
      <p:bldP spid="13" grpId="0"/>
      <p:bldP spid="12" grpId="0"/>
      <p:bldP spid="14" grpId="0"/>
      <p:bldP spid="15" grpId="0"/>
      <p:bldP spid="16" grpId="0"/>
      <p:bldP spid="17" grpId="0"/>
      <p:bldP spid="19" grpId="0"/>
      <p:bldP spid="20"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506" y="119856"/>
            <a:ext cx="9576606" cy="1325563"/>
          </a:xfrm>
        </p:spPr>
        <p:txBody>
          <a:bodyPr>
            <a:noAutofit/>
          </a:bodyPr>
          <a:lstStyle/>
          <a:p>
            <a:r>
              <a:rPr lang="es-GB" sz="2400" b="1"/>
              <a:t>Daniel </a:t>
            </a:r>
            <a:r>
              <a:rPr lang="en-GB" sz="2400" b="1"/>
              <a:t>tiene una amiga en Madrid. </a:t>
            </a:r>
            <a:br>
              <a:rPr lang="en-GB" sz="2400" b="1"/>
            </a:br>
            <a:r>
              <a:rPr lang="en-GB" sz="2400" b="1"/>
              <a:t>Él le pregunta sobre esta ciudad.</a:t>
            </a:r>
            <a:br>
              <a:rPr lang="en-GB" sz="2400" b="1"/>
            </a:br>
            <a:r>
              <a:rPr lang="en-GB" sz="2400" b="1"/>
              <a:t>¿Cómo termina la frase? Lee</a:t>
            </a:r>
            <a:r>
              <a:rPr lang="es-GB" sz="2400" b="1"/>
              <a:t> y marca la opción correcta</a:t>
            </a:r>
            <a:r>
              <a:rPr lang="en-GB" sz="2400" b="1"/>
              <a:t>.</a:t>
            </a:r>
            <a:r>
              <a:rPr lang="es-GB" sz="2400" b="1"/>
              <a:t> </a:t>
            </a:r>
            <a:endParaRPr lang="en-GB" sz="2400"/>
          </a:p>
        </p:txBody>
      </p:sp>
      <p:sp>
        <p:nvSpPr>
          <p:cNvPr id="12" name="CuadroTexto 32">
            <a:extLst>
              <a:ext uri="{FF2B5EF4-FFF2-40B4-BE49-F238E27FC236}">
                <a16:creationId xmlns:a16="http://schemas.microsoft.com/office/drawing/2014/main" id="{52D0EFEB-468E-364A-8356-F7C2ED2CBD55}"/>
              </a:ext>
            </a:extLst>
          </p:cNvPr>
          <p:cNvSpPr txBox="1"/>
          <p:nvPr/>
        </p:nvSpPr>
        <p:spPr>
          <a:xfrm>
            <a:off x="1166034" y="1936333"/>
            <a:ext cx="4951143" cy="830997"/>
          </a:xfrm>
          <a:prstGeom prst="rect">
            <a:avLst/>
          </a:prstGeom>
          <a:noFill/>
        </p:spPr>
        <p:txBody>
          <a:bodyPr wrap="square" rtlCol="0">
            <a:spAutoFit/>
          </a:bodyPr>
          <a:lstStyle/>
          <a:p>
            <a:pPr marL="342900" indent="-342900">
              <a:buAutoNum type="alphaLcParenR"/>
            </a:pPr>
            <a:r>
              <a:rPr lang="es-GB" sz="2400" dirty="0">
                <a:solidFill>
                  <a:schemeClr val="accent5">
                    <a:lumMod val="50000"/>
                  </a:schemeClr>
                </a:solidFill>
              </a:rPr>
              <a:t>... </a:t>
            </a:r>
            <a:r>
              <a:rPr lang="es-GB" sz="2400">
                <a:solidFill>
                  <a:schemeClr val="accent5">
                    <a:lumMod val="50000"/>
                  </a:schemeClr>
                </a:solidFill>
              </a:rPr>
              <a:t>visitar </a:t>
            </a:r>
            <a:r>
              <a:rPr lang="en-GB" sz="2400">
                <a:solidFill>
                  <a:schemeClr val="accent5">
                    <a:lumMod val="50000"/>
                  </a:schemeClr>
                </a:solidFill>
              </a:rPr>
              <a:t>sus</a:t>
            </a:r>
            <a:r>
              <a:rPr lang="es-GB" sz="2400">
                <a:solidFill>
                  <a:schemeClr val="accent5">
                    <a:lumMod val="50000"/>
                  </a:schemeClr>
                </a:solidFill>
              </a:rPr>
              <a:t> </a:t>
            </a:r>
            <a:r>
              <a:rPr lang="en-GB" sz="2400">
                <a:solidFill>
                  <a:schemeClr val="accent5">
                    <a:lumMod val="50000"/>
                  </a:schemeClr>
                </a:solidFill>
              </a:rPr>
              <a:t>parques</a:t>
            </a:r>
            <a:r>
              <a:rPr lang="es-GB" sz="2400">
                <a:solidFill>
                  <a:schemeClr val="accent5">
                    <a:lumMod val="50000"/>
                  </a:schemeClr>
                </a:solidFill>
              </a:rPr>
              <a:t>?</a:t>
            </a:r>
            <a:endParaRPr lang="es-GB" sz="2400" dirty="0">
              <a:solidFill>
                <a:schemeClr val="accent5">
                  <a:lumMod val="50000"/>
                </a:schemeClr>
              </a:solidFill>
            </a:endParaRPr>
          </a:p>
          <a:p>
            <a:pPr marL="342900" indent="-342900">
              <a:buAutoNum type="alphaLcParenR"/>
            </a:pPr>
            <a:r>
              <a:rPr lang="es-GB" sz="2400">
                <a:solidFill>
                  <a:schemeClr val="accent5">
                    <a:lumMod val="50000"/>
                  </a:schemeClr>
                </a:solidFill>
              </a:rPr>
              <a:t>... </a:t>
            </a:r>
            <a:r>
              <a:rPr lang="en-GB" sz="2400">
                <a:solidFill>
                  <a:schemeClr val="accent5">
                    <a:lumMod val="50000"/>
                  </a:schemeClr>
                </a:solidFill>
              </a:rPr>
              <a:t>sus</a:t>
            </a:r>
            <a:r>
              <a:rPr lang="es-GB" sz="2400">
                <a:solidFill>
                  <a:schemeClr val="accent5">
                    <a:lumMod val="50000"/>
                  </a:schemeClr>
                </a:solidFill>
              </a:rPr>
              <a:t> </a:t>
            </a:r>
            <a:r>
              <a:rPr lang="en-GB" sz="2400">
                <a:solidFill>
                  <a:schemeClr val="accent5">
                    <a:lumMod val="50000"/>
                  </a:schemeClr>
                </a:solidFill>
              </a:rPr>
              <a:t>parques</a:t>
            </a:r>
            <a:r>
              <a:rPr lang="es-GB" sz="2400">
                <a:solidFill>
                  <a:schemeClr val="accent5">
                    <a:lumMod val="50000"/>
                  </a:schemeClr>
                </a:solidFill>
              </a:rPr>
              <a:t>?</a:t>
            </a:r>
            <a:endParaRPr lang="es-GB" sz="2400" dirty="0">
              <a:solidFill>
                <a:schemeClr val="accent5">
                  <a:lumMod val="50000"/>
                </a:schemeClr>
              </a:solidFill>
            </a:endParaRPr>
          </a:p>
        </p:txBody>
      </p:sp>
      <p:sp>
        <p:nvSpPr>
          <p:cNvPr id="13" name="CuadroTexto 33">
            <a:extLst>
              <a:ext uri="{FF2B5EF4-FFF2-40B4-BE49-F238E27FC236}">
                <a16:creationId xmlns:a16="http://schemas.microsoft.com/office/drawing/2014/main" id="{878BC7C8-F94E-4A42-8149-C58CA1D2FE1E}"/>
              </a:ext>
            </a:extLst>
          </p:cNvPr>
          <p:cNvSpPr txBox="1"/>
          <p:nvPr/>
        </p:nvSpPr>
        <p:spPr>
          <a:xfrm>
            <a:off x="1195850" y="3691634"/>
            <a:ext cx="5379234" cy="830997"/>
          </a:xfrm>
          <a:prstGeom prst="rect">
            <a:avLst/>
          </a:prstGeom>
          <a:noFill/>
        </p:spPr>
        <p:txBody>
          <a:bodyPr wrap="square" rtlCol="0">
            <a:spAutoFit/>
          </a:bodyPr>
          <a:lstStyle/>
          <a:p>
            <a:pPr marL="342900" indent="-342900">
              <a:buFontTx/>
              <a:buAutoNum type="alphaLcParenR"/>
            </a:pPr>
            <a:r>
              <a:rPr lang="es-GB" sz="2400">
                <a:solidFill>
                  <a:schemeClr val="accent5">
                    <a:lumMod val="50000"/>
                  </a:schemeClr>
                </a:solidFill>
              </a:rPr>
              <a:t>... </a:t>
            </a:r>
            <a:r>
              <a:rPr lang="en-GB" sz="2400">
                <a:solidFill>
                  <a:schemeClr val="accent5">
                    <a:lumMod val="50000"/>
                  </a:schemeClr>
                </a:solidFill>
              </a:rPr>
              <a:t>los</a:t>
            </a:r>
            <a:r>
              <a:rPr lang="es-GB" sz="2400">
                <a:solidFill>
                  <a:schemeClr val="accent5">
                    <a:lumMod val="50000"/>
                  </a:schemeClr>
                </a:solidFill>
              </a:rPr>
              <a:t> </a:t>
            </a:r>
            <a:r>
              <a:rPr lang="en-GB" sz="2400">
                <a:solidFill>
                  <a:schemeClr val="accent5">
                    <a:lumMod val="50000"/>
                  </a:schemeClr>
                </a:solidFill>
              </a:rPr>
              <a:t>problemas sociales? </a:t>
            </a:r>
            <a:endParaRPr lang="es-GB" sz="2400" dirty="0">
              <a:solidFill>
                <a:schemeClr val="accent5">
                  <a:lumMod val="50000"/>
                </a:schemeClr>
              </a:solidFill>
            </a:endParaRPr>
          </a:p>
          <a:p>
            <a:pPr marL="342900" indent="-342900">
              <a:buAutoNum type="alphaLcParenR"/>
            </a:pPr>
            <a:r>
              <a:rPr lang="es-GB" sz="2400" dirty="0">
                <a:solidFill>
                  <a:schemeClr val="accent5">
                    <a:lumMod val="50000"/>
                  </a:schemeClr>
                </a:solidFill>
              </a:rPr>
              <a:t>... </a:t>
            </a:r>
            <a:r>
              <a:rPr lang="es-GB" sz="2400">
                <a:solidFill>
                  <a:schemeClr val="accent5">
                    <a:lumMod val="50000"/>
                  </a:schemeClr>
                </a:solidFill>
              </a:rPr>
              <a:t>ver </a:t>
            </a:r>
            <a:r>
              <a:rPr lang="en-GB" sz="2400">
                <a:solidFill>
                  <a:schemeClr val="accent5">
                    <a:lumMod val="50000"/>
                  </a:schemeClr>
                </a:solidFill>
              </a:rPr>
              <a:t>los</a:t>
            </a:r>
            <a:r>
              <a:rPr lang="es-GB" sz="2400">
                <a:solidFill>
                  <a:schemeClr val="accent5">
                    <a:lumMod val="50000"/>
                  </a:schemeClr>
                </a:solidFill>
              </a:rPr>
              <a:t> </a:t>
            </a:r>
            <a:r>
              <a:rPr lang="en-GB" sz="2400">
                <a:solidFill>
                  <a:schemeClr val="accent5">
                    <a:lumMod val="50000"/>
                  </a:schemeClr>
                </a:solidFill>
              </a:rPr>
              <a:t>problemas sociales</a:t>
            </a:r>
            <a:r>
              <a:rPr lang="es-GB" sz="2400">
                <a:solidFill>
                  <a:schemeClr val="accent5">
                    <a:lumMod val="50000"/>
                  </a:schemeClr>
                </a:solidFill>
              </a:rPr>
              <a:t>?</a:t>
            </a:r>
            <a:endParaRPr lang="es-GB" sz="2400" dirty="0">
              <a:solidFill>
                <a:schemeClr val="accent5">
                  <a:lumMod val="50000"/>
                </a:schemeClr>
              </a:solidFill>
            </a:endParaRPr>
          </a:p>
        </p:txBody>
      </p:sp>
      <p:sp>
        <p:nvSpPr>
          <p:cNvPr id="14" name="CuadroTexto 35">
            <a:extLst>
              <a:ext uri="{FF2B5EF4-FFF2-40B4-BE49-F238E27FC236}">
                <a16:creationId xmlns:a16="http://schemas.microsoft.com/office/drawing/2014/main" id="{D46B2C31-690A-0342-876B-5F348581A80B}"/>
              </a:ext>
            </a:extLst>
          </p:cNvPr>
          <p:cNvSpPr txBox="1"/>
          <p:nvPr/>
        </p:nvSpPr>
        <p:spPr>
          <a:xfrm>
            <a:off x="997302" y="5315683"/>
            <a:ext cx="5009344" cy="830997"/>
          </a:xfrm>
          <a:prstGeom prst="rect">
            <a:avLst/>
          </a:prstGeom>
          <a:noFill/>
        </p:spPr>
        <p:txBody>
          <a:bodyPr wrap="square" rtlCol="0">
            <a:spAutoFit/>
          </a:bodyPr>
          <a:lstStyle/>
          <a:p>
            <a:pPr marL="342900" indent="-342900">
              <a:buAutoNum type="alphaLcParenR"/>
            </a:pPr>
            <a:r>
              <a:rPr lang="es-GB" sz="2400">
                <a:solidFill>
                  <a:schemeClr val="accent5">
                    <a:lumMod val="50000"/>
                  </a:schemeClr>
                </a:solidFill>
              </a:rPr>
              <a:t>... </a:t>
            </a:r>
            <a:r>
              <a:rPr lang="en-GB" sz="2400">
                <a:solidFill>
                  <a:schemeClr val="accent5">
                    <a:lumMod val="50000"/>
                  </a:schemeClr>
                </a:solidFill>
              </a:rPr>
              <a:t>los</a:t>
            </a:r>
            <a:r>
              <a:rPr lang="es-GB" sz="2400">
                <a:solidFill>
                  <a:schemeClr val="accent5">
                    <a:lumMod val="50000"/>
                  </a:schemeClr>
                </a:solidFill>
              </a:rPr>
              <a:t> </a:t>
            </a:r>
            <a:r>
              <a:rPr lang="en-GB" sz="2400">
                <a:solidFill>
                  <a:schemeClr val="accent5">
                    <a:lumMod val="50000"/>
                  </a:schemeClr>
                </a:solidFill>
              </a:rPr>
              <a:t>precios altos</a:t>
            </a:r>
            <a:r>
              <a:rPr lang="es-GB" sz="2400">
                <a:solidFill>
                  <a:schemeClr val="accent5">
                    <a:lumMod val="50000"/>
                  </a:schemeClr>
                </a:solidFill>
              </a:rPr>
              <a:t>?</a:t>
            </a:r>
          </a:p>
          <a:p>
            <a:pPr marL="342900" indent="-342900">
              <a:buAutoNum type="alphaLcParenR"/>
            </a:pPr>
            <a:r>
              <a:rPr lang="es-GB" sz="2400">
                <a:solidFill>
                  <a:schemeClr val="accent5">
                    <a:lumMod val="50000"/>
                  </a:schemeClr>
                </a:solidFill>
              </a:rPr>
              <a:t>... </a:t>
            </a:r>
            <a:r>
              <a:rPr lang="en-GB" sz="2400">
                <a:solidFill>
                  <a:schemeClr val="accent5">
                    <a:lumMod val="50000"/>
                  </a:schemeClr>
                </a:solidFill>
              </a:rPr>
              <a:t>pagar precios altos</a:t>
            </a:r>
            <a:r>
              <a:rPr lang="es-GB" sz="2400">
                <a:solidFill>
                  <a:schemeClr val="accent5">
                    <a:lumMod val="50000"/>
                  </a:schemeClr>
                </a:solidFill>
              </a:rPr>
              <a:t>? </a:t>
            </a:r>
            <a:endParaRPr lang="es-GB" sz="2400" dirty="0">
              <a:solidFill>
                <a:schemeClr val="accent5">
                  <a:lumMod val="50000"/>
                </a:schemeClr>
              </a:solidFill>
            </a:endParaRPr>
          </a:p>
        </p:txBody>
      </p:sp>
      <p:sp>
        <p:nvSpPr>
          <p:cNvPr id="16" name="CuadroTexto 37">
            <a:extLst>
              <a:ext uri="{FF2B5EF4-FFF2-40B4-BE49-F238E27FC236}">
                <a16:creationId xmlns:a16="http://schemas.microsoft.com/office/drawing/2014/main" id="{3D5AB426-682F-924C-958B-3C2598159157}"/>
              </a:ext>
            </a:extLst>
          </p:cNvPr>
          <p:cNvSpPr txBox="1"/>
          <p:nvPr/>
        </p:nvSpPr>
        <p:spPr>
          <a:xfrm>
            <a:off x="6990010" y="1860685"/>
            <a:ext cx="4734461" cy="1200329"/>
          </a:xfrm>
          <a:prstGeom prst="rect">
            <a:avLst/>
          </a:prstGeom>
          <a:noFill/>
        </p:spPr>
        <p:txBody>
          <a:bodyPr wrap="square" rtlCol="0">
            <a:spAutoFit/>
          </a:bodyPr>
          <a:lstStyle/>
          <a:p>
            <a:pPr marL="342900" indent="-342900">
              <a:buAutoNum type="alphaLcParenR"/>
            </a:pPr>
            <a:r>
              <a:rPr lang="es-GB" sz="2400">
                <a:solidFill>
                  <a:schemeClr val="accent5">
                    <a:lumMod val="50000"/>
                  </a:schemeClr>
                </a:solidFill>
              </a:rPr>
              <a:t>... </a:t>
            </a:r>
            <a:r>
              <a:rPr lang="en-GB" sz="2400">
                <a:solidFill>
                  <a:schemeClr val="accent5">
                    <a:lumMod val="50000"/>
                  </a:schemeClr>
                </a:solidFill>
              </a:rPr>
              <a:t>las temperaturas altas en verano</a:t>
            </a:r>
            <a:r>
              <a:rPr lang="es-GB" sz="2400">
                <a:solidFill>
                  <a:schemeClr val="accent5">
                    <a:lumMod val="50000"/>
                  </a:schemeClr>
                </a:solidFill>
              </a:rPr>
              <a:t>?</a:t>
            </a:r>
            <a:endParaRPr lang="es-GB" sz="2400" dirty="0">
              <a:solidFill>
                <a:schemeClr val="accent5">
                  <a:lumMod val="50000"/>
                </a:schemeClr>
              </a:solidFill>
            </a:endParaRPr>
          </a:p>
          <a:p>
            <a:pPr marL="342900" indent="-342900">
              <a:buAutoNum type="alphaLcParenR"/>
            </a:pPr>
            <a:r>
              <a:rPr lang="es-GB" sz="2400">
                <a:solidFill>
                  <a:schemeClr val="accent5">
                    <a:lumMod val="50000"/>
                  </a:schemeClr>
                </a:solidFill>
              </a:rPr>
              <a:t>... </a:t>
            </a:r>
            <a:r>
              <a:rPr lang="en-GB" sz="2400">
                <a:solidFill>
                  <a:schemeClr val="accent5">
                    <a:lumMod val="50000"/>
                  </a:schemeClr>
                </a:solidFill>
              </a:rPr>
              <a:t>salir a la calle en verano</a:t>
            </a:r>
            <a:r>
              <a:rPr lang="es-GB" sz="2400">
                <a:solidFill>
                  <a:schemeClr val="accent5">
                    <a:lumMod val="50000"/>
                  </a:schemeClr>
                </a:solidFill>
              </a:rPr>
              <a:t>? </a:t>
            </a:r>
            <a:endParaRPr lang="es-GB" sz="2400" dirty="0">
              <a:solidFill>
                <a:schemeClr val="accent5">
                  <a:lumMod val="50000"/>
                </a:schemeClr>
              </a:solidFill>
            </a:endParaRPr>
          </a:p>
        </p:txBody>
      </p:sp>
      <p:sp>
        <p:nvSpPr>
          <p:cNvPr id="17" name="CuadroTexto 38">
            <a:extLst>
              <a:ext uri="{FF2B5EF4-FFF2-40B4-BE49-F238E27FC236}">
                <a16:creationId xmlns:a16="http://schemas.microsoft.com/office/drawing/2014/main" id="{4143DF08-77C1-FA43-B595-4D3F992246D3}"/>
              </a:ext>
            </a:extLst>
          </p:cNvPr>
          <p:cNvSpPr txBox="1"/>
          <p:nvPr/>
        </p:nvSpPr>
        <p:spPr>
          <a:xfrm>
            <a:off x="6990010" y="3686306"/>
            <a:ext cx="4216857" cy="830997"/>
          </a:xfrm>
          <a:prstGeom prst="rect">
            <a:avLst/>
          </a:prstGeom>
          <a:noFill/>
        </p:spPr>
        <p:txBody>
          <a:bodyPr wrap="square" rtlCol="0">
            <a:spAutoFit/>
          </a:bodyPr>
          <a:lstStyle/>
          <a:p>
            <a:pPr marL="342900" indent="-342900">
              <a:buAutoNum type="alphaLcParenR"/>
            </a:pPr>
            <a:r>
              <a:rPr lang="es-GB" sz="2400" dirty="0">
                <a:solidFill>
                  <a:schemeClr val="accent5">
                    <a:lumMod val="50000"/>
                  </a:schemeClr>
                </a:solidFill>
              </a:rPr>
              <a:t>... </a:t>
            </a:r>
            <a:r>
              <a:rPr lang="es-GB" sz="2400">
                <a:solidFill>
                  <a:schemeClr val="accent5">
                    <a:lumMod val="50000"/>
                  </a:schemeClr>
                </a:solidFill>
              </a:rPr>
              <a:t>los </a:t>
            </a:r>
            <a:r>
              <a:rPr lang="en-GB" sz="2400">
                <a:solidFill>
                  <a:schemeClr val="accent5">
                    <a:lumMod val="50000"/>
                  </a:schemeClr>
                </a:solidFill>
              </a:rPr>
              <a:t>conciertos allí</a:t>
            </a:r>
            <a:r>
              <a:rPr lang="es-GB" sz="2400">
                <a:solidFill>
                  <a:schemeClr val="accent5">
                    <a:lumMod val="50000"/>
                  </a:schemeClr>
                </a:solidFill>
              </a:rPr>
              <a:t>?</a:t>
            </a:r>
            <a:endParaRPr lang="es-GB" sz="2400" dirty="0">
              <a:solidFill>
                <a:schemeClr val="accent5">
                  <a:lumMod val="50000"/>
                </a:schemeClr>
              </a:solidFill>
            </a:endParaRPr>
          </a:p>
          <a:p>
            <a:pPr marL="342900" indent="-342900">
              <a:buAutoNum type="alphaLcParenR"/>
            </a:pPr>
            <a:r>
              <a:rPr lang="es-GB" sz="2400">
                <a:solidFill>
                  <a:schemeClr val="accent5">
                    <a:lumMod val="50000"/>
                  </a:schemeClr>
                </a:solidFill>
              </a:rPr>
              <a:t>... </a:t>
            </a:r>
            <a:r>
              <a:rPr lang="en-GB" sz="2400">
                <a:solidFill>
                  <a:schemeClr val="accent5">
                    <a:lumMod val="50000"/>
                  </a:schemeClr>
                </a:solidFill>
              </a:rPr>
              <a:t>ir a los conciertos allí</a:t>
            </a:r>
            <a:r>
              <a:rPr lang="es-GB" sz="2400">
                <a:solidFill>
                  <a:schemeClr val="accent5">
                    <a:lumMod val="50000"/>
                  </a:schemeClr>
                </a:solidFill>
              </a:rPr>
              <a:t>?</a:t>
            </a:r>
            <a:endParaRPr lang="es-GB" sz="2400" dirty="0">
              <a:solidFill>
                <a:schemeClr val="accent5">
                  <a:lumMod val="50000"/>
                </a:schemeClr>
              </a:solidFill>
            </a:endParaRPr>
          </a:p>
        </p:txBody>
      </p:sp>
      <p:sp>
        <p:nvSpPr>
          <p:cNvPr id="18" name="CuadroTexto 39">
            <a:extLst>
              <a:ext uri="{FF2B5EF4-FFF2-40B4-BE49-F238E27FC236}">
                <a16:creationId xmlns:a16="http://schemas.microsoft.com/office/drawing/2014/main" id="{ADB51832-022A-C84C-B67E-10AEDE0E0913}"/>
              </a:ext>
            </a:extLst>
          </p:cNvPr>
          <p:cNvSpPr txBox="1"/>
          <p:nvPr/>
        </p:nvSpPr>
        <p:spPr>
          <a:xfrm>
            <a:off x="6920207" y="5298722"/>
            <a:ext cx="4718880" cy="830997"/>
          </a:xfrm>
          <a:prstGeom prst="rect">
            <a:avLst/>
          </a:prstGeom>
          <a:noFill/>
        </p:spPr>
        <p:txBody>
          <a:bodyPr wrap="square" rtlCol="0">
            <a:spAutoFit/>
          </a:bodyPr>
          <a:lstStyle/>
          <a:p>
            <a:pPr marL="342900" indent="-342900">
              <a:buAutoNum type="alphaLcParenR"/>
            </a:pPr>
            <a:r>
              <a:rPr lang="es-GB" sz="2400">
                <a:solidFill>
                  <a:schemeClr val="accent5">
                    <a:lumMod val="50000"/>
                  </a:schemeClr>
                </a:solidFill>
              </a:rPr>
              <a:t>... </a:t>
            </a:r>
            <a:r>
              <a:rPr lang="en-GB" sz="2400">
                <a:solidFill>
                  <a:schemeClr val="accent5">
                    <a:lumMod val="50000"/>
                  </a:schemeClr>
                </a:solidFill>
              </a:rPr>
              <a:t>sus plazas antiguas</a:t>
            </a:r>
            <a:r>
              <a:rPr lang="es-GB" sz="2400">
                <a:solidFill>
                  <a:schemeClr val="accent5">
                    <a:lumMod val="50000"/>
                  </a:schemeClr>
                </a:solidFill>
              </a:rPr>
              <a:t>?</a:t>
            </a:r>
            <a:endParaRPr lang="es-GB" sz="2400" dirty="0">
              <a:solidFill>
                <a:schemeClr val="accent5">
                  <a:lumMod val="50000"/>
                </a:schemeClr>
              </a:solidFill>
            </a:endParaRPr>
          </a:p>
          <a:p>
            <a:pPr marL="342900" indent="-342900">
              <a:buAutoNum type="alphaLcParenR"/>
            </a:pPr>
            <a:r>
              <a:rPr lang="es-GB" sz="2400">
                <a:solidFill>
                  <a:schemeClr val="accent5">
                    <a:lumMod val="50000"/>
                  </a:schemeClr>
                </a:solidFill>
              </a:rPr>
              <a:t>... </a:t>
            </a:r>
            <a:r>
              <a:rPr lang="en-GB" sz="2400">
                <a:solidFill>
                  <a:schemeClr val="accent5">
                    <a:lumMod val="50000"/>
                  </a:schemeClr>
                </a:solidFill>
              </a:rPr>
              <a:t>ir a sus plazas antiguas</a:t>
            </a:r>
            <a:r>
              <a:rPr lang="es-GB" sz="2400">
                <a:solidFill>
                  <a:schemeClr val="accent5">
                    <a:lumMod val="50000"/>
                  </a:schemeClr>
                </a:solidFill>
              </a:rPr>
              <a:t>?</a:t>
            </a:r>
            <a:endParaRPr lang="es-GB" sz="2400" dirty="0">
              <a:solidFill>
                <a:schemeClr val="accent5">
                  <a:lumMod val="50000"/>
                </a:schemeClr>
              </a:solidFill>
            </a:endParaRPr>
          </a:p>
        </p:txBody>
      </p:sp>
      <p:sp>
        <p:nvSpPr>
          <p:cNvPr id="20" name="Anillo 45">
            <a:extLst>
              <a:ext uri="{FF2B5EF4-FFF2-40B4-BE49-F238E27FC236}">
                <a16:creationId xmlns:a16="http://schemas.microsoft.com/office/drawing/2014/main" id="{B9491FF8-C9B1-084D-9C1B-222A8F15E511}"/>
              </a:ext>
            </a:extLst>
          </p:cNvPr>
          <p:cNvSpPr/>
          <p:nvPr/>
        </p:nvSpPr>
        <p:spPr>
          <a:xfrm>
            <a:off x="994981" y="1936333"/>
            <a:ext cx="847768"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1" name="Anillo 46">
            <a:extLst>
              <a:ext uri="{FF2B5EF4-FFF2-40B4-BE49-F238E27FC236}">
                <a16:creationId xmlns:a16="http://schemas.microsoft.com/office/drawing/2014/main" id="{33843979-1CD2-3B45-8430-19673D326B32}"/>
              </a:ext>
            </a:extLst>
          </p:cNvPr>
          <p:cNvSpPr/>
          <p:nvPr/>
        </p:nvSpPr>
        <p:spPr>
          <a:xfrm>
            <a:off x="1002540" y="3684242"/>
            <a:ext cx="847768"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2" name="Anillo 47">
            <a:extLst>
              <a:ext uri="{FF2B5EF4-FFF2-40B4-BE49-F238E27FC236}">
                <a16:creationId xmlns:a16="http://schemas.microsoft.com/office/drawing/2014/main" id="{EF7D8792-B4A4-F841-91DD-3DA276D492EA}"/>
              </a:ext>
            </a:extLst>
          </p:cNvPr>
          <p:cNvSpPr/>
          <p:nvPr/>
        </p:nvSpPr>
        <p:spPr>
          <a:xfrm>
            <a:off x="821075" y="5668679"/>
            <a:ext cx="847768"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4" name="Anillo 49">
            <a:extLst>
              <a:ext uri="{FF2B5EF4-FFF2-40B4-BE49-F238E27FC236}">
                <a16:creationId xmlns:a16="http://schemas.microsoft.com/office/drawing/2014/main" id="{83E928BD-087C-5743-B1F0-950BD9246E71}"/>
              </a:ext>
            </a:extLst>
          </p:cNvPr>
          <p:cNvSpPr/>
          <p:nvPr/>
        </p:nvSpPr>
        <p:spPr>
          <a:xfrm>
            <a:off x="6850718" y="2592369"/>
            <a:ext cx="847768"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5" name="Anillo 50">
            <a:extLst>
              <a:ext uri="{FF2B5EF4-FFF2-40B4-BE49-F238E27FC236}">
                <a16:creationId xmlns:a16="http://schemas.microsoft.com/office/drawing/2014/main" id="{A239875B-1AB6-E94C-B8F0-DD103CFC706A}"/>
              </a:ext>
            </a:extLst>
          </p:cNvPr>
          <p:cNvSpPr/>
          <p:nvPr/>
        </p:nvSpPr>
        <p:spPr>
          <a:xfrm>
            <a:off x="6838395" y="3682955"/>
            <a:ext cx="847768"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6" name="Anillo 51">
            <a:extLst>
              <a:ext uri="{FF2B5EF4-FFF2-40B4-BE49-F238E27FC236}">
                <a16:creationId xmlns:a16="http://schemas.microsoft.com/office/drawing/2014/main" id="{C0A48F75-1B32-1B48-A96C-BD3023350B05}"/>
              </a:ext>
            </a:extLst>
          </p:cNvPr>
          <p:cNvSpPr/>
          <p:nvPr/>
        </p:nvSpPr>
        <p:spPr>
          <a:xfrm>
            <a:off x="6823276" y="5282985"/>
            <a:ext cx="847768"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1" name="Action Button: Custom 17">
            <a:hlinkClick r:id="" action="ppaction://noaction" highlightClick="1"/>
            <a:extLst>
              <a:ext uri="{FF2B5EF4-FFF2-40B4-BE49-F238E27FC236}">
                <a16:creationId xmlns:a16="http://schemas.microsoft.com/office/drawing/2014/main" id="{480AF1D5-A706-D04A-8252-431798E448D5}"/>
              </a:ext>
            </a:extLst>
          </p:cNvPr>
          <p:cNvSpPr/>
          <p:nvPr/>
        </p:nvSpPr>
        <p:spPr>
          <a:xfrm>
            <a:off x="487354" y="1468539"/>
            <a:ext cx="414926" cy="366847"/>
          </a:xfrm>
          <a:prstGeom prst="actionButtonBlank">
            <a:avLst/>
          </a:prstGeom>
          <a:solidFill>
            <a:schemeClr val="accent4">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32" name="Action Button: Custom 18">
            <a:hlinkClick r:id="" action="ppaction://noaction" highlightClick="1"/>
            <a:extLst>
              <a:ext uri="{FF2B5EF4-FFF2-40B4-BE49-F238E27FC236}">
                <a16:creationId xmlns:a16="http://schemas.microsoft.com/office/drawing/2014/main" id="{9CB8C693-917B-9F4B-BB56-C632EAC917D9}"/>
              </a:ext>
            </a:extLst>
          </p:cNvPr>
          <p:cNvSpPr/>
          <p:nvPr/>
        </p:nvSpPr>
        <p:spPr>
          <a:xfrm>
            <a:off x="484895" y="3210473"/>
            <a:ext cx="414926" cy="366847"/>
          </a:xfrm>
          <a:prstGeom prst="actionButtonBlank">
            <a:avLst/>
          </a:prstGeom>
          <a:solidFill>
            <a:schemeClr val="accent4">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33" name="Action Button: Custom 19">
            <a:hlinkClick r:id="" action="ppaction://noaction" highlightClick="1"/>
            <a:extLst>
              <a:ext uri="{FF2B5EF4-FFF2-40B4-BE49-F238E27FC236}">
                <a16:creationId xmlns:a16="http://schemas.microsoft.com/office/drawing/2014/main" id="{27A355E1-C878-9F4E-BF4F-8BE62BF4692B}"/>
              </a:ext>
            </a:extLst>
          </p:cNvPr>
          <p:cNvSpPr/>
          <p:nvPr/>
        </p:nvSpPr>
        <p:spPr>
          <a:xfrm>
            <a:off x="484895" y="4952407"/>
            <a:ext cx="414926" cy="366847"/>
          </a:xfrm>
          <a:prstGeom prst="actionButtonBlank">
            <a:avLst/>
          </a:prstGeom>
          <a:solidFill>
            <a:schemeClr val="accent4">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35" name="Action Button: Custom 17">
            <a:hlinkClick r:id="" action="ppaction://noaction" highlightClick="1"/>
            <a:extLst>
              <a:ext uri="{FF2B5EF4-FFF2-40B4-BE49-F238E27FC236}">
                <a16:creationId xmlns:a16="http://schemas.microsoft.com/office/drawing/2014/main" id="{480AF1D5-A706-D04A-8252-431798E448D5}"/>
              </a:ext>
            </a:extLst>
          </p:cNvPr>
          <p:cNvSpPr/>
          <p:nvPr/>
        </p:nvSpPr>
        <p:spPr>
          <a:xfrm>
            <a:off x="6623185" y="1468538"/>
            <a:ext cx="414926" cy="366847"/>
          </a:xfrm>
          <a:prstGeom prst="actionButtonBlank">
            <a:avLst/>
          </a:prstGeom>
          <a:solidFill>
            <a:schemeClr val="accent4">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6" name="Action Button: Custom 18">
            <a:hlinkClick r:id="" action="ppaction://noaction" highlightClick="1"/>
            <a:extLst>
              <a:ext uri="{FF2B5EF4-FFF2-40B4-BE49-F238E27FC236}">
                <a16:creationId xmlns:a16="http://schemas.microsoft.com/office/drawing/2014/main" id="{9CB8C693-917B-9F4B-BB56-C632EAC917D9}"/>
              </a:ext>
            </a:extLst>
          </p:cNvPr>
          <p:cNvSpPr/>
          <p:nvPr/>
        </p:nvSpPr>
        <p:spPr>
          <a:xfrm>
            <a:off x="6619499" y="3210473"/>
            <a:ext cx="414926" cy="366847"/>
          </a:xfrm>
          <a:prstGeom prst="actionButtonBlank">
            <a:avLst/>
          </a:prstGeom>
          <a:solidFill>
            <a:schemeClr val="accent4">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Action Button: Custom 19">
            <a:hlinkClick r:id="" action="ppaction://noaction" highlightClick="1"/>
            <a:extLst>
              <a:ext uri="{FF2B5EF4-FFF2-40B4-BE49-F238E27FC236}">
                <a16:creationId xmlns:a16="http://schemas.microsoft.com/office/drawing/2014/main" id="{27A355E1-C878-9F4E-BF4F-8BE62BF4692B}"/>
              </a:ext>
            </a:extLst>
          </p:cNvPr>
          <p:cNvSpPr/>
          <p:nvPr/>
        </p:nvSpPr>
        <p:spPr>
          <a:xfrm>
            <a:off x="6615813" y="4922522"/>
            <a:ext cx="414926" cy="366847"/>
          </a:xfrm>
          <a:prstGeom prst="actionButtonBlank">
            <a:avLst/>
          </a:prstGeom>
          <a:solidFill>
            <a:schemeClr val="accent4">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ounded Rectangle 11">
            <a:extLst>
              <a:ext uri="{FF2B5EF4-FFF2-40B4-BE49-F238E27FC236}">
                <a16:creationId xmlns:a16="http://schemas.microsoft.com/office/drawing/2014/main" id="{07BF5E0F-5B35-5A43-8328-09D210CAE7BC}"/>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1127458" y="1391016"/>
            <a:ext cx="4142351" cy="461665"/>
          </a:xfrm>
          <a:prstGeom prst="rect">
            <a:avLst/>
          </a:prstGeom>
          <a:noFill/>
        </p:spPr>
        <p:txBody>
          <a:bodyPr wrap="square" rtlCol="0">
            <a:spAutoFit/>
          </a:bodyPr>
          <a:lstStyle/>
          <a:p>
            <a:pPr algn="l"/>
            <a:r>
              <a:rPr lang="en-GB" sz="2400">
                <a:solidFill>
                  <a:schemeClr val="accent5">
                    <a:lumMod val="50000"/>
                  </a:schemeClr>
                </a:solidFill>
              </a:rPr>
              <a:t>¿Te gusta…?</a:t>
            </a:r>
            <a:endParaRPr lang="en-GB" sz="2400" dirty="0">
              <a:solidFill>
                <a:schemeClr val="accent5">
                  <a:lumMod val="50000"/>
                </a:schemeClr>
              </a:solidFill>
            </a:endParaRPr>
          </a:p>
        </p:txBody>
      </p:sp>
      <p:sp>
        <p:nvSpPr>
          <p:cNvPr id="42" name="TextBox 41"/>
          <p:cNvSpPr txBox="1"/>
          <p:nvPr/>
        </p:nvSpPr>
        <p:spPr>
          <a:xfrm>
            <a:off x="1107834" y="3154655"/>
            <a:ext cx="4262502" cy="461665"/>
          </a:xfrm>
          <a:prstGeom prst="rect">
            <a:avLst/>
          </a:prstGeom>
          <a:noFill/>
        </p:spPr>
        <p:txBody>
          <a:bodyPr wrap="square" rtlCol="0">
            <a:spAutoFit/>
          </a:bodyPr>
          <a:lstStyle/>
          <a:p>
            <a:r>
              <a:rPr lang="en-GB" sz="2400">
                <a:solidFill>
                  <a:schemeClr val="accent5">
                    <a:lumMod val="50000"/>
                  </a:schemeClr>
                </a:solidFill>
              </a:rPr>
              <a:t>¿Te preocupan…?</a:t>
            </a:r>
            <a:endParaRPr lang="en-GB" sz="2400" i="1" dirty="0">
              <a:solidFill>
                <a:schemeClr val="accent5">
                  <a:lumMod val="50000"/>
                </a:schemeClr>
              </a:solidFill>
            </a:endParaRPr>
          </a:p>
        </p:txBody>
      </p:sp>
      <p:sp>
        <p:nvSpPr>
          <p:cNvPr id="43" name="TextBox 42"/>
          <p:cNvSpPr txBox="1"/>
          <p:nvPr/>
        </p:nvSpPr>
        <p:spPr>
          <a:xfrm>
            <a:off x="1000378" y="4923619"/>
            <a:ext cx="3091578" cy="461665"/>
          </a:xfrm>
          <a:prstGeom prst="rect">
            <a:avLst/>
          </a:prstGeom>
          <a:noFill/>
        </p:spPr>
        <p:txBody>
          <a:bodyPr wrap="square" rtlCol="0">
            <a:spAutoFit/>
          </a:bodyPr>
          <a:lstStyle/>
          <a:p>
            <a:r>
              <a:rPr lang="en-GB" sz="2400">
                <a:solidFill>
                  <a:schemeClr val="accent5">
                    <a:lumMod val="50000"/>
                  </a:schemeClr>
                </a:solidFill>
              </a:rPr>
              <a:t>¿Te importa…?</a:t>
            </a:r>
            <a:endParaRPr lang="en-GB" sz="2400" i="1" dirty="0">
              <a:solidFill>
                <a:schemeClr val="accent5">
                  <a:lumMod val="50000"/>
                </a:schemeClr>
              </a:solidFill>
            </a:endParaRPr>
          </a:p>
        </p:txBody>
      </p:sp>
      <p:sp>
        <p:nvSpPr>
          <p:cNvPr id="44" name="TextBox 43"/>
          <p:cNvSpPr txBox="1"/>
          <p:nvPr/>
        </p:nvSpPr>
        <p:spPr>
          <a:xfrm>
            <a:off x="7038111" y="1407499"/>
            <a:ext cx="2799789" cy="461665"/>
          </a:xfrm>
          <a:prstGeom prst="rect">
            <a:avLst/>
          </a:prstGeom>
          <a:noFill/>
        </p:spPr>
        <p:txBody>
          <a:bodyPr wrap="square" rtlCol="0">
            <a:spAutoFit/>
          </a:bodyPr>
          <a:lstStyle/>
          <a:p>
            <a:r>
              <a:rPr lang="en-GB" sz="2400">
                <a:solidFill>
                  <a:schemeClr val="accent5">
                    <a:lumMod val="50000"/>
                  </a:schemeClr>
                </a:solidFill>
              </a:rPr>
              <a:t>¿Te molesta…?</a:t>
            </a:r>
            <a:endParaRPr lang="en-GB" sz="2400" i="1" dirty="0">
              <a:solidFill>
                <a:schemeClr val="accent5">
                  <a:lumMod val="50000"/>
                </a:schemeClr>
              </a:solidFill>
            </a:endParaRPr>
          </a:p>
        </p:txBody>
      </p:sp>
      <p:sp>
        <p:nvSpPr>
          <p:cNvPr id="45" name="TextBox 44"/>
          <p:cNvSpPr txBox="1"/>
          <p:nvPr/>
        </p:nvSpPr>
        <p:spPr>
          <a:xfrm>
            <a:off x="7043487" y="3168759"/>
            <a:ext cx="3743217" cy="461665"/>
          </a:xfrm>
          <a:prstGeom prst="rect">
            <a:avLst/>
          </a:prstGeom>
          <a:noFill/>
        </p:spPr>
        <p:txBody>
          <a:bodyPr wrap="square" rtlCol="0">
            <a:spAutoFit/>
          </a:bodyPr>
          <a:lstStyle/>
          <a:p>
            <a:r>
              <a:rPr lang="en-GB" sz="2400">
                <a:solidFill>
                  <a:schemeClr val="accent5">
                    <a:lumMod val="50000"/>
                  </a:schemeClr>
                </a:solidFill>
              </a:rPr>
              <a:t>¿Te alegran…?</a:t>
            </a:r>
            <a:endParaRPr lang="en-GB" sz="2400" i="1" dirty="0">
              <a:solidFill>
                <a:schemeClr val="accent5">
                  <a:lumMod val="50000"/>
                </a:schemeClr>
              </a:solidFill>
            </a:endParaRPr>
          </a:p>
        </p:txBody>
      </p:sp>
      <p:sp>
        <p:nvSpPr>
          <p:cNvPr id="46" name="TextBox 45"/>
          <p:cNvSpPr txBox="1"/>
          <p:nvPr/>
        </p:nvSpPr>
        <p:spPr>
          <a:xfrm>
            <a:off x="7042219" y="4830232"/>
            <a:ext cx="3538803" cy="461665"/>
          </a:xfrm>
          <a:prstGeom prst="rect">
            <a:avLst/>
          </a:prstGeom>
          <a:noFill/>
        </p:spPr>
        <p:txBody>
          <a:bodyPr wrap="square" rtlCol="0">
            <a:spAutoFit/>
          </a:bodyPr>
          <a:lstStyle/>
          <a:p>
            <a:r>
              <a:rPr lang="en-GB" sz="2400">
                <a:solidFill>
                  <a:schemeClr val="accent5">
                    <a:lumMod val="50000"/>
                  </a:schemeClr>
                </a:solidFill>
              </a:rPr>
              <a:t>¿Te interesan…?</a:t>
            </a:r>
            <a:endParaRPr lang="en-GB" sz="2400" i="1" dirty="0">
              <a:solidFill>
                <a:schemeClr val="accent5">
                  <a:lumMod val="50000"/>
                </a:schemeClr>
              </a:solidFill>
            </a:endParaRPr>
          </a:p>
        </p:txBody>
      </p:sp>
      <p:pic>
        <p:nvPicPr>
          <p:cNvPr id="53" name="Picture 5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13114" y="-56574"/>
            <a:ext cx="769257" cy="1442148"/>
          </a:xfrm>
          <a:prstGeom prst="rect">
            <a:avLst/>
          </a:prstGeom>
        </p:spPr>
      </p:pic>
    </p:spTree>
    <p:extLst>
      <p:ext uri="{BB962C8B-B14F-4D97-AF65-F5344CB8AC3E}">
        <p14:creationId xmlns:p14="http://schemas.microsoft.com/office/powerpoint/2010/main" val="16195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P spid="26" grpId="0" animBg="1"/>
      <p:bldP spid="31" grpId="0" animBg="1"/>
      <p:bldP spid="32" grpId="0" animBg="1"/>
      <p:bldP spid="33" grpId="0" animBg="1"/>
      <p:bldP spid="35"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4278489" cy="867128"/>
          </a:xfrm>
          <a:prstGeom prst="rect">
            <a:avLst/>
          </a:prstGeom>
        </p:spPr>
      </p:pic>
      <p:sp>
        <p:nvSpPr>
          <p:cNvPr id="2" name="Title 1"/>
          <p:cNvSpPr>
            <a:spLocks noGrp="1"/>
          </p:cNvSpPr>
          <p:nvPr>
            <p:ph type="title"/>
          </p:nvPr>
        </p:nvSpPr>
        <p:spPr>
          <a:xfrm>
            <a:off x="82286" y="0"/>
            <a:ext cx="5385454" cy="1325563"/>
          </a:xfrm>
        </p:spPr>
        <p:txBody>
          <a:bodyPr>
            <a:normAutofit/>
          </a:bodyPr>
          <a:lstStyle/>
          <a:p>
            <a:r>
              <a:rPr lang="en-GB" sz="2800" b="1" dirty="0">
                <a:solidFill>
                  <a:schemeClr val="bg1"/>
                </a:solidFill>
              </a:rPr>
              <a:t>Un </a:t>
            </a:r>
            <a:r>
              <a:rPr lang="en-GB" sz="2800" b="1" dirty="0" err="1">
                <a:solidFill>
                  <a:schemeClr val="bg1"/>
                </a:solidFill>
              </a:rPr>
              <a:t>día</a:t>
            </a:r>
            <a:r>
              <a:rPr lang="en-GB" sz="2800" b="1" dirty="0">
                <a:solidFill>
                  <a:schemeClr val="bg1"/>
                </a:solidFill>
              </a:rPr>
              <a:t> largo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4269197" y="24904"/>
            <a:ext cx="784401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a:t>
            </a:r>
            <a:r>
              <a:rPr kumimoji="0" lang="en-US" sz="22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A lee su versión del texto.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Persona B escucha y toma apuntes*.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¿Cuáles son las diferencias?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0B763C26-6033-4B4D-B32F-9D2E74E5BC6D}"/>
              </a:ext>
            </a:extLst>
          </p:cNvPr>
          <p:cNvSpPr/>
          <p:nvPr/>
        </p:nvSpPr>
        <p:spPr>
          <a:xfrm>
            <a:off x="2692399" y="1686530"/>
            <a:ext cx="7083775" cy="4093428"/>
          </a:xfrm>
          <a:prstGeom prst="rect">
            <a:avLst/>
          </a:prstGeom>
          <a:solidFill>
            <a:srgbClr val="FFF4E7"/>
          </a:solidFill>
          <a:ln>
            <a:solidFill>
              <a:srgbClr val="002060"/>
            </a:solidFill>
          </a:ln>
        </p:spPr>
        <p:txBody>
          <a:bodyPr wrap="square">
            <a:spAutoFit/>
          </a:bodyPr>
          <a:lstStyle/>
          <a:p>
            <a:r>
              <a:rPr lang="de-DE" sz="2000" dirty="0">
                <a:solidFill>
                  <a:srgbClr val="002060"/>
                </a:solidFill>
              </a:rPr>
              <a:t>Hoy va a ser un día muy largo. Antes de la escuela, debo </a:t>
            </a:r>
            <a:r>
              <a:rPr lang="de-DE" sz="2000" b="1" dirty="0">
                <a:solidFill>
                  <a:srgbClr val="002060"/>
                </a:solidFill>
              </a:rPr>
              <a:t>lavar el suelo. </a:t>
            </a:r>
            <a:r>
              <a:rPr lang="de-DE" sz="2000" dirty="0">
                <a:solidFill>
                  <a:srgbClr val="002060"/>
                </a:solidFill>
              </a:rPr>
              <a:t>Mi </a:t>
            </a:r>
            <a:r>
              <a:rPr lang="de-DE" sz="2000" b="1" dirty="0">
                <a:solidFill>
                  <a:srgbClr val="002060"/>
                </a:solidFill>
              </a:rPr>
              <a:t>camisa blanca</a:t>
            </a:r>
            <a:r>
              <a:rPr lang="de-DE" sz="2000" dirty="0">
                <a:solidFill>
                  <a:srgbClr val="002060"/>
                </a:solidFill>
              </a:rPr>
              <a:t> está sucia y necesito comprar otra camisa más </a:t>
            </a:r>
            <a:r>
              <a:rPr lang="de-DE" sz="2000" b="1" dirty="0">
                <a:solidFill>
                  <a:srgbClr val="002060"/>
                </a:solidFill>
              </a:rPr>
              <a:t>barata</a:t>
            </a:r>
            <a:r>
              <a:rPr lang="de-DE" sz="2000" dirty="0">
                <a:solidFill>
                  <a:srgbClr val="002060"/>
                </a:solidFill>
              </a:rPr>
              <a:t>. Normalmente mi </a:t>
            </a:r>
            <a:r>
              <a:rPr lang="de-DE" sz="2000" b="1" dirty="0">
                <a:solidFill>
                  <a:srgbClr val="002060"/>
                </a:solidFill>
              </a:rPr>
              <a:t>mamá</a:t>
            </a:r>
            <a:r>
              <a:rPr lang="de-DE" sz="2000" dirty="0">
                <a:solidFill>
                  <a:srgbClr val="002060"/>
                </a:solidFill>
              </a:rPr>
              <a:t> me </a:t>
            </a:r>
            <a:r>
              <a:rPr lang="de-DE" sz="2000" b="1" dirty="0">
                <a:solidFill>
                  <a:srgbClr val="002060"/>
                </a:solidFill>
              </a:rPr>
              <a:t>lleva</a:t>
            </a:r>
            <a:r>
              <a:rPr lang="de-DE" sz="2000" dirty="0">
                <a:solidFill>
                  <a:srgbClr val="002060"/>
                </a:solidFill>
              </a:rPr>
              <a:t> a la escuela en coche pero hoy no puede porque debe ver a un </a:t>
            </a:r>
            <a:r>
              <a:rPr lang="de-DE" sz="2000" b="1" dirty="0">
                <a:solidFill>
                  <a:srgbClr val="002060"/>
                </a:solidFill>
              </a:rPr>
              <a:t>periodista</a:t>
            </a:r>
            <a:r>
              <a:rPr lang="de-DE" sz="2000" dirty="0">
                <a:solidFill>
                  <a:srgbClr val="002060"/>
                </a:solidFill>
              </a:rPr>
              <a:t>. Entonces debo </a:t>
            </a:r>
            <a:r>
              <a:rPr lang="de-DE" sz="2000" b="1" dirty="0">
                <a:solidFill>
                  <a:srgbClr val="002060"/>
                </a:solidFill>
              </a:rPr>
              <a:t>subir </a:t>
            </a:r>
            <a:r>
              <a:rPr lang="de-DE" sz="2000" dirty="0">
                <a:solidFill>
                  <a:srgbClr val="002060"/>
                </a:solidFill>
              </a:rPr>
              <a:t>las calles a pie </a:t>
            </a:r>
            <a:r>
              <a:rPr lang="de-DE" sz="2000" b="1" dirty="0">
                <a:solidFill>
                  <a:srgbClr val="002060"/>
                </a:solidFill>
              </a:rPr>
              <a:t>sin amigos.</a:t>
            </a:r>
          </a:p>
          <a:p>
            <a:r>
              <a:rPr lang="de-DE" sz="2000" dirty="0">
                <a:solidFill>
                  <a:srgbClr val="002060"/>
                </a:solidFill>
              </a:rPr>
              <a:t>Tengo muchas clases hoy. Voy a </a:t>
            </a:r>
            <a:r>
              <a:rPr lang="de-DE" sz="2000" b="1" dirty="0">
                <a:solidFill>
                  <a:srgbClr val="002060"/>
                </a:solidFill>
              </a:rPr>
              <a:t>trabajar</a:t>
            </a:r>
            <a:r>
              <a:rPr lang="de-DE" sz="2000" dirty="0">
                <a:solidFill>
                  <a:srgbClr val="002060"/>
                </a:solidFill>
              </a:rPr>
              <a:t> mucho. En la clase de </a:t>
            </a:r>
            <a:r>
              <a:rPr lang="de-DE" sz="2000" b="1" dirty="0">
                <a:solidFill>
                  <a:srgbClr val="002060"/>
                </a:solidFill>
              </a:rPr>
              <a:t>arte</a:t>
            </a:r>
            <a:r>
              <a:rPr lang="de-DE" sz="2000" dirty="0">
                <a:solidFill>
                  <a:srgbClr val="002060"/>
                </a:solidFill>
              </a:rPr>
              <a:t> vamos a </a:t>
            </a:r>
            <a:r>
              <a:rPr lang="de-DE" sz="2000" b="1" dirty="0">
                <a:solidFill>
                  <a:srgbClr val="002060"/>
                </a:solidFill>
              </a:rPr>
              <a:t>pintar</a:t>
            </a:r>
            <a:r>
              <a:rPr lang="de-DE" sz="2000" dirty="0">
                <a:solidFill>
                  <a:srgbClr val="002060"/>
                </a:solidFill>
              </a:rPr>
              <a:t> un paisaje </a:t>
            </a:r>
            <a:r>
              <a:rPr lang="de-DE" sz="2000" b="1" dirty="0">
                <a:solidFill>
                  <a:srgbClr val="002060"/>
                </a:solidFill>
              </a:rPr>
              <a:t>y</a:t>
            </a:r>
            <a:r>
              <a:rPr lang="de-DE" sz="2000" dirty="0">
                <a:solidFill>
                  <a:srgbClr val="002060"/>
                </a:solidFill>
              </a:rPr>
              <a:t> en la clase de historia debemos </a:t>
            </a:r>
            <a:r>
              <a:rPr lang="de-DE" sz="2000" b="1" dirty="0">
                <a:solidFill>
                  <a:srgbClr val="002060"/>
                </a:solidFill>
              </a:rPr>
              <a:t>escribir </a:t>
            </a:r>
            <a:r>
              <a:rPr lang="de-DE" sz="2000" dirty="0">
                <a:solidFill>
                  <a:srgbClr val="002060"/>
                </a:solidFill>
              </a:rPr>
              <a:t>sobre una </a:t>
            </a:r>
            <a:r>
              <a:rPr lang="de-DE" sz="2000" b="1" dirty="0">
                <a:solidFill>
                  <a:srgbClr val="002060"/>
                </a:solidFill>
              </a:rPr>
              <a:t>guerra. </a:t>
            </a:r>
            <a:r>
              <a:rPr lang="de-DE" sz="2000" dirty="0">
                <a:solidFill>
                  <a:srgbClr val="002060"/>
                </a:solidFill>
              </a:rPr>
              <a:t>Luego tengo dos clases de </a:t>
            </a:r>
            <a:r>
              <a:rPr lang="de-DE" sz="2000" b="1" dirty="0">
                <a:solidFill>
                  <a:srgbClr val="002060"/>
                </a:solidFill>
              </a:rPr>
              <a:t>francés</a:t>
            </a:r>
            <a:r>
              <a:rPr lang="de-DE" sz="2000" dirty="0">
                <a:solidFill>
                  <a:srgbClr val="002060"/>
                </a:solidFill>
              </a:rPr>
              <a:t>. Voy a </a:t>
            </a:r>
            <a:r>
              <a:rPr lang="de-DE" sz="2000" b="1" dirty="0">
                <a:solidFill>
                  <a:srgbClr val="002060"/>
                </a:solidFill>
              </a:rPr>
              <a:t>llegar</a:t>
            </a:r>
            <a:r>
              <a:rPr lang="de-DE" sz="2000" dirty="0">
                <a:solidFill>
                  <a:srgbClr val="002060"/>
                </a:solidFill>
              </a:rPr>
              <a:t> a casa muy tarde. Quizás voy a comer con mi </a:t>
            </a:r>
            <a:r>
              <a:rPr lang="de-DE" sz="2000" b="1" dirty="0">
                <a:solidFill>
                  <a:srgbClr val="002060"/>
                </a:solidFill>
              </a:rPr>
              <a:t>tía</a:t>
            </a:r>
            <a:r>
              <a:rPr lang="de-DE" sz="2000" dirty="0">
                <a:solidFill>
                  <a:srgbClr val="002060"/>
                </a:solidFill>
              </a:rPr>
              <a:t> en un restaurante </a:t>
            </a:r>
            <a:r>
              <a:rPr lang="de-DE" sz="2000" b="1" dirty="0">
                <a:solidFill>
                  <a:srgbClr val="002060"/>
                </a:solidFill>
              </a:rPr>
              <a:t>caro</a:t>
            </a:r>
            <a:r>
              <a:rPr lang="de-DE" sz="2000" dirty="0">
                <a:solidFill>
                  <a:srgbClr val="002060"/>
                </a:solidFill>
              </a:rPr>
              <a:t>.</a:t>
            </a:r>
            <a:endParaRPr lang="en-GB" sz="2000" dirty="0">
              <a:solidFill>
                <a:srgbClr val="002060"/>
              </a:solidFill>
            </a:endParaRPr>
          </a:p>
        </p:txBody>
      </p:sp>
      <p:sp>
        <p:nvSpPr>
          <p:cNvPr id="62" name="Speech Bubble: Rectangle with Corners Rounded 32">
            <a:extLst>
              <a:ext uri="{FF2B5EF4-FFF2-40B4-BE49-F238E27FC236}">
                <a16:creationId xmlns:a16="http://schemas.microsoft.com/office/drawing/2014/main" id="{DC2CB9E4-AFFE-491D-80E4-6F0819572CAB}"/>
              </a:ext>
            </a:extLst>
          </p:cNvPr>
          <p:cNvSpPr/>
          <p:nvPr/>
        </p:nvSpPr>
        <p:spPr>
          <a:xfrm>
            <a:off x="98776" y="5370239"/>
            <a:ext cx="2549174" cy="9708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cxnSp>
        <p:nvCxnSpPr>
          <p:cNvPr id="30" name="Straight Connector 29">
            <a:extLst>
              <a:ext uri="{FF2B5EF4-FFF2-40B4-BE49-F238E27FC236}">
                <a16:creationId xmlns:a16="http://schemas.microsoft.com/office/drawing/2014/main" id="{BBD74DD8-7FCB-49C2-AF58-C431C8FAACED}"/>
              </a:ext>
            </a:extLst>
          </p:cNvPr>
          <p:cNvCxnSpPr>
            <a:cxnSpLocks/>
          </p:cNvCxnSpPr>
          <p:nvPr/>
        </p:nvCxnSpPr>
        <p:spPr>
          <a:xfrm>
            <a:off x="3527333" y="2314533"/>
            <a:ext cx="57802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D74DD8-7FCB-49C2-AF58-C431C8FAACED}"/>
              </a:ext>
            </a:extLst>
          </p:cNvPr>
          <p:cNvCxnSpPr>
            <a:cxnSpLocks/>
          </p:cNvCxnSpPr>
          <p:nvPr/>
        </p:nvCxnSpPr>
        <p:spPr>
          <a:xfrm>
            <a:off x="2774841" y="3845394"/>
            <a:ext cx="96002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BD74DD8-7FCB-49C2-AF58-C431C8FAACED}"/>
              </a:ext>
            </a:extLst>
          </p:cNvPr>
          <p:cNvCxnSpPr>
            <a:cxnSpLocks/>
          </p:cNvCxnSpPr>
          <p:nvPr/>
        </p:nvCxnSpPr>
        <p:spPr>
          <a:xfrm>
            <a:off x="4303699" y="2314590"/>
            <a:ext cx="84966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BD74DD8-7FCB-49C2-AF58-C431C8FAACED}"/>
              </a:ext>
            </a:extLst>
          </p:cNvPr>
          <p:cNvCxnSpPr>
            <a:cxnSpLocks/>
          </p:cNvCxnSpPr>
          <p:nvPr/>
        </p:nvCxnSpPr>
        <p:spPr>
          <a:xfrm flipV="1">
            <a:off x="5699346" y="2321404"/>
            <a:ext cx="848938"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BD74DD8-7FCB-49C2-AF58-C431C8FAACED}"/>
              </a:ext>
            </a:extLst>
          </p:cNvPr>
          <p:cNvCxnSpPr>
            <a:cxnSpLocks/>
          </p:cNvCxnSpPr>
          <p:nvPr/>
        </p:nvCxnSpPr>
        <p:spPr>
          <a:xfrm>
            <a:off x="4915580" y="2922109"/>
            <a:ext cx="818093" cy="137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BD74DD8-7FCB-49C2-AF58-C431C8FAACED}"/>
              </a:ext>
            </a:extLst>
          </p:cNvPr>
          <p:cNvCxnSpPr>
            <a:cxnSpLocks/>
          </p:cNvCxnSpPr>
          <p:nvPr/>
        </p:nvCxnSpPr>
        <p:spPr>
          <a:xfrm flipV="1">
            <a:off x="6123815" y="3532239"/>
            <a:ext cx="520333" cy="167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BD74DD8-7FCB-49C2-AF58-C431C8FAACED}"/>
              </a:ext>
            </a:extLst>
          </p:cNvPr>
          <p:cNvCxnSpPr>
            <a:cxnSpLocks/>
          </p:cNvCxnSpPr>
          <p:nvPr/>
        </p:nvCxnSpPr>
        <p:spPr>
          <a:xfrm flipV="1">
            <a:off x="3905910" y="4444251"/>
            <a:ext cx="481735"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BD74DD8-7FCB-49C2-AF58-C431C8FAACED}"/>
              </a:ext>
            </a:extLst>
          </p:cNvPr>
          <p:cNvCxnSpPr>
            <a:cxnSpLocks/>
          </p:cNvCxnSpPr>
          <p:nvPr/>
        </p:nvCxnSpPr>
        <p:spPr>
          <a:xfrm>
            <a:off x="6916930" y="4153947"/>
            <a:ext cx="89533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BD74DD8-7FCB-49C2-AF58-C431C8FAACED}"/>
              </a:ext>
            </a:extLst>
          </p:cNvPr>
          <p:cNvCxnSpPr>
            <a:cxnSpLocks/>
          </p:cNvCxnSpPr>
          <p:nvPr/>
        </p:nvCxnSpPr>
        <p:spPr>
          <a:xfrm>
            <a:off x="5695348" y="4441863"/>
            <a:ext cx="573865" cy="238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BD74DD8-7FCB-49C2-AF58-C431C8FAACED}"/>
              </a:ext>
            </a:extLst>
          </p:cNvPr>
          <p:cNvCxnSpPr>
            <a:cxnSpLocks/>
          </p:cNvCxnSpPr>
          <p:nvPr/>
        </p:nvCxnSpPr>
        <p:spPr>
          <a:xfrm flipV="1">
            <a:off x="7666894" y="4441863"/>
            <a:ext cx="164194" cy="5649"/>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BD74DD8-7FCB-49C2-AF58-C431C8FAACED}"/>
              </a:ext>
            </a:extLst>
          </p:cNvPr>
          <p:cNvCxnSpPr>
            <a:cxnSpLocks/>
          </p:cNvCxnSpPr>
          <p:nvPr/>
        </p:nvCxnSpPr>
        <p:spPr>
          <a:xfrm flipV="1">
            <a:off x="7205050" y="4765139"/>
            <a:ext cx="770166"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BD74DD8-7FCB-49C2-AF58-C431C8FAACED}"/>
              </a:ext>
            </a:extLst>
          </p:cNvPr>
          <p:cNvCxnSpPr>
            <a:cxnSpLocks/>
          </p:cNvCxnSpPr>
          <p:nvPr/>
        </p:nvCxnSpPr>
        <p:spPr>
          <a:xfrm>
            <a:off x="7163811" y="2609038"/>
            <a:ext cx="81140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BD74DD8-7FCB-49C2-AF58-C431C8FAACED}"/>
              </a:ext>
            </a:extLst>
          </p:cNvPr>
          <p:cNvCxnSpPr>
            <a:cxnSpLocks/>
          </p:cNvCxnSpPr>
          <p:nvPr/>
        </p:nvCxnSpPr>
        <p:spPr>
          <a:xfrm flipV="1">
            <a:off x="2817633" y="3525027"/>
            <a:ext cx="1164432"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BD74DD8-7FCB-49C2-AF58-C431C8FAACED}"/>
              </a:ext>
            </a:extLst>
          </p:cNvPr>
          <p:cNvCxnSpPr>
            <a:cxnSpLocks/>
          </p:cNvCxnSpPr>
          <p:nvPr/>
        </p:nvCxnSpPr>
        <p:spPr>
          <a:xfrm>
            <a:off x="6649254" y="2311241"/>
            <a:ext cx="820804" cy="229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D74DD8-7FCB-49C2-AF58-C431C8FAACED}"/>
              </a:ext>
            </a:extLst>
          </p:cNvPr>
          <p:cNvCxnSpPr>
            <a:cxnSpLocks/>
          </p:cNvCxnSpPr>
          <p:nvPr/>
        </p:nvCxnSpPr>
        <p:spPr>
          <a:xfrm flipV="1">
            <a:off x="7163811" y="5056671"/>
            <a:ext cx="674352" cy="203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BD74DD8-7FCB-49C2-AF58-C431C8FAACED}"/>
              </a:ext>
            </a:extLst>
          </p:cNvPr>
          <p:cNvCxnSpPr>
            <a:cxnSpLocks/>
          </p:cNvCxnSpPr>
          <p:nvPr/>
        </p:nvCxnSpPr>
        <p:spPr>
          <a:xfrm>
            <a:off x="6272832" y="2932521"/>
            <a:ext cx="57042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BD74DD8-7FCB-49C2-AF58-C431C8FAACED}"/>
              </a:ext>
            </a:extLst>
          </p:cNvPr>
          <p:cNvCxnSpPr>
            <a:cxnSpLocks/>
          </p:cNvCxnSpPr>
          <p:nvPr/>
        </p:nvCxnSpPr>
        <p:spPr>
          <a:xfrm flipV="1">
            <a:off x="5349284" y="5058703"/>
            <a:ext cx="908308" cy="23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BD74DD8-7FCB-49C2-AF58-C431C8FAACED}"/>
              </a:ext>
            </a:extLst>
          </p:cNvPr>
          <p:cNvCxnSpPr>
            <a:cxnSpLocks/>
          </p:cNvCxnSpPr>
          <p:nvPr/>
        </p:nvCxnSpPr>
        <p:spPr>
          <a:xfrm>
            <a:off x="5005843" y="4760345"/>
            <a:ext cx="79759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BD74DD8-7FCB-49C2-AF58-C431C8FAACED}"/>
              </a:ext>
            </a:extLst>
          </p:cNvPr>
          <p:cNvCxnSpPr>
            <a:cxnSpLocks/>
          </p:cNvCxnSpPr>
          <p:nvPr/>
        </p:nvCxnSpPr>
        <p:spPr>
          <a:xfrm flipV="1">
            <a:off x="2811711" y="5669145"/>
            <a:ext cx="516384"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5" name="Rectangle: Rounded Corners 13">
            <a:extLst>
              <a:ext uri="{FF2B5EF4-FFF2-40B4-BE49-F238E27FC236}">
                <a16:creationId xmlns:a16="http://schemas.microsoft.com/office/drawing/2014/main" id="{52387483-CAFC-4696-8FB4-F280EC8E3DA2}"/>
              </a:ext>
            </a:extLst>
          </p:cNvPr>
          <p:cNvSpPr/>
          <p:nvPr/>
        </p:nvSpPr>
        <p:spPr>
          <a:xfrm>
            <a:off x="527050" y="160243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ciencia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Rectangle: Rounded Corners 12">
            <a:extLst>
              <a:ext uri="{FF2B5EF4-FFF2-40B4-BE49-F238E27FC236}">
                <a16:creationId xmlns:a16="http://schemas.microsoft.com/office/drawing/2014/main" id="{BB2DD00E-FE6A-42D7-AFC0-1731A90C9628}"/>
              </a:ext>
            </a:extLst>
          </p:cNvPr>
          <p:cNvSpPr/>
          <p:nvPr/>
        </p:nvSpPr>
        <p:spPr>
          <a:xfrm>
            <a:off x="527050" y="221396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cara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9" name="Rectangle: Rounded Corners 11">
            <a:extLst>
              <a:ext uri="{FF2B5EF4-FFF2-40B4-BE49-F238E27FC236}">
                <a16:creationId xmlns:a16="http://schemas.microsoft.com/office/drawing/2014/main" id="{B4C8E2F6-7428-4B23-8D6C-BCCBFB0E953C}"/>
              </a:ext>
            </a:extLst>
          </p:cNvPr>
          <p:cNvSpPr/>
          <p:nvPr/>
        </p:nvSpPr>
        <p:spPr>
          <a:xfrm>
            <a:off x="527050" y="290016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describir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Rectangle: Rounded Corners 10">
            <a:extLst>
              <a:ext uri="{FF2B5EF4-FFF2-40B4-BE49-F238E27FC236}">
                <a16:creationId xmlns:a16="http://schemas.microsoft.com/office/drawing/2014/main" id="{C72D8014-447D-4DF1-9F9D-23C5FE4EBFA7}"/>
              </a:ext>
            </a:extLst>
          </p:cNvPr>
          <p:cNvSpPr/>
          <p:nvPr/>
        </p:nvSpPr>
        <p:spPr>
          <a:xfrm>
            <a:off x="527050" y="358635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limpiar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7" name="Rectangle: Rounded Corners 8">
            <a:extLst>
              <a:ext uri="{FF2B5EF4-FFF2-40B4-BE49-F238E27FC236}">
                <a16:creationId xmlns:a16="http://schemas.microsoft.com/office/drawing/2014/main" id="{2E75EF0F-E85A-4130-BB20-DB38CE934B63}"/>
              </a:ext>
            </a:extLst>
          </p:cNvPr>
          <p:cNvSpPr/>
          <p:nvPr/>
        </p:nvSpPr>
        <p:spPr>
          <a:xfrm>
            <a:off x="527050" y="48421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papá</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9" name="Rectangle: Rounded Corners 14">
            <a:extLst>
              <a:ext uri="{FF2B5EF4-FFF2-40B4-BE49-F238E27FC236}">
                <a16:creationId xmlns:a16="http://schemas.microsoft.com/office/drawing/2014/main" id="{4EF1932B-2132-4B73-B3C7-DF51B0D4B807}"/>
              </a:ext>
            </a:extLst>
          </p:cNvPr>
          <p:cNvSpPr/>
          <p:nvPr/>
        </p:nvSpPr>
        <p:spPr>
          <a:xfrm>
            <a:off x="2647950" y="1144971"/>
            <a:ext cx="144819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bajar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0" name="Rectangle: Rounded Corners 16">
            <a:extLst>
              <a:ext uri="{FF2B5EF4-FFF2-40B4-BE49-F238E27FC236}">
                <a16:creationId xmlns:a16="http://schemas.microsoft.com/office/drawing/2014/main" id="{D5B5514D-5D92-4866-9F6D-5CECAC24724C}"/>
              </a:ext>
            </a:extLst>
          </p:cNvPr>
          <p:cNvSpPr/>
          <p:nvPr/>
        </p:nvSpPr>
        <p:spPr>
          <a:xfrm>
            <a:off x="4261147" y="1134299"/>
            <a:ext cx="178444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falda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1" name="Rectangle: Rounded Corners 17">
            <a:extLst>
              <a:ext uri="{FF2B5EF4-FFF2-40B4-BE49-F238E27FC236}">
                <a16:creationId xmlns:a16="http://schemas.microsoft.com/office/drawing/2014/main" id="{2805A884-B38C-47AA-A188-A70D9A9116E3}"/>
              </a:ext>
            </a:extLst>
          </p:cNvPr>
          <p:cNvSpPr/>
          <p:nvPr/>
        </p:nvSpPr>
        <p:spPr>
          <a:xfrm>
            <a:off x="6274684" y="113481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volver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Rectangle: Rounded Corners 17">
            <a:extLst>
              <a:ext uri="{FF2B5EF4-FFF2-40B4-BE49-F238E27FC236}">
                <a16:creationId xmlns:a16="http://schemas.microsoft.com/office/drawing/2014/main" id="{718C044B-E8F6-4A6A-B36D-903637899256}"/>
              </a:ext>
            </a:extLst>
          </p:cNvPr>
          <p:cNvSpPr/>
          <p:nvPr/>
        </p:nvSpPr>
        <p:spPr>
          <a:xfrm>
            <a:off x="8184432" y="1134159"/>
            <a:ext cx="144006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tío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7" name="Rectangle: Rounded Corners 29">
            <a:extLst>
              <a:ext uri="{FF2B5EF4-FFF2-40B4-BE49-F238E27FC236}">
                <a16:creationId xmlns:a16="http://schemas.microsoft.com/office/drawing/2014/main" id="{7B433723-3161-4ACC-8F35-A1A8A7F33466}"/>
              </a:ext>
            </a:extLst>
          </p:cNvPr>
          <p:cNvSpPr/>
          <p:nvPr/>
        </p:nvSpPr>
        <p:spPr>
          <a:xfrm>
            <a:off x="10001406" y="1876159"/>
            <a:ext cx="154305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conducir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0" name="Rectangle: Rounded Corners 28">
            <a:extLst>
              <a:ext uri="{FF2B5EF4-FFF2-40B4-BE49-F238E27FC236}">
                <a16:creationId xmlns:a16="http://schemas.microsoft.com/office/drawing/2014/main" id="{9AF5C812-6B9E-454C-ABC0-4AA89B899016}"/>
              </a:ext>
            </a:extLst>
          </p:cNvPr>
          <p:cNvSpPr/>
          <p:nvPr/>
        </p:nvSpPr>
        <p:spPr>
          <a:xfrm>
            <a:off x="10001407" y="256235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noticia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2" name="Rectangle: Rounded Corners 27">
            <a:extLst>
              <a:ext uri="{FF2B5EF4-FFF2-40B4-BE49-F238E27FC236}">
                <a16:creationId xmlns:a16="http://schemas.microsoft.com/office/drawing/2014/main" id="{EF9090E3-4FA3-497A-8866-4DFD4A7185C0}"/>
              </a:ext>
            </a:extLst>
          </p:cNvPr>
          <p:cNvSpPr/>
          <p:nvPr/>
        </p:nvSpPr>
        <p:spPr>
          <a:xfrm>
            <a:off x="10001407" y="321977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platos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3" name="Rectangle: Rounded Corners 26">
            <a:extLst>
              <a:ext uri="{FF2B5EF4-FFF2-40B4-BE49-F238E27FC236}">
                <a16:creationId xmlns:a16="http://schemas.microsoft.com/office/drawing/2014/main" id="{3FC538F8-A700-4C89-A4B9-109E80C049F0}"/>
              </a:ext>
            </a:extLst>
          </p:cNvPr>
          <p:cNvSpPr/>
          <p:nvPr/>
        </p:nvSpPr>
        <p:spPr>
          <a:xfrm>
            <a:off x="10001407" y="387719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inglés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5" name="Rectangle: Rounded Corners 25">
            <a:extLst>
              <a:ext uri="{FF2B5EF4-FFF2-40B4-BE49-F238E27FC236}">
                <a16:creationId xmlns:a16="http://schemas.microsoft.com/office/drawing/2014/main" id="{E9EE054C-96A5-4BC3-83EA-7C910269CAE7}"/>
              </a:ext>
            </a:extLst>
          </p:cNvPr>
          <p:cNvSpPr/>
          <p:nvPr/>
        </p:nvSpPr>
        <p:spPr>
          <a:xfrm>
            <a:off x="10001407" y="45043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sola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7" name="Rectangle: Rounded Corners 25">
            <a:extLst>
              <a:ext uri="{FF2B5EF4-FFF2-40B4-BE49-F238E27FC236}">
                <a16:creationId xmlns:a16="http://schemas.microsoft.com/office/drawing/2014/main" id="{BDE57DCD-6F0A-422B-878B-7B1992273EAC}"/>
              </a:ext>
            </a:extLst>
          </p:cNvPr>
          <p:cNvSpPr/>
          <p:nvPr/>
        </p:nvSpPr>
        <p:spPr>
          <a:xfrm>
            <a:off x="9985173" y="51040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hablar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8" name="Rectangle: Rounded Corners 21">
            <a:extLst>
              <a:ext uri="{FF2B5EF4-FFF2-40B4-BE49-F238E27FC236}">
                <a16:creationId xmlns:a16="http://schemas.microsoft.com/office/drawing/2014/main" id="{F7CD9C57-B403-466E-BE66-3DB02EE1182D}"/>
              </a:ext>
            </a:extLst>
          </p:cNvPr>
          <p:cNvSpPr/>
          <p:nvPr/>
        </p:nvSpPr>
        <p:spPr>
          <a:xfrm>
            <a:off x="2762250" y="583643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estudiar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9" name="Rectangle: Rounded Corners 22">
            <a:extLst>
              <a:ext uri="{FF2B5EF4-FFF2-40B4-BE49-F238E27FC236}">
                <a16:creationId xmlns:a16="http://schemas.microsoft.com/office/drawing/2014/main" id="{386971B0-4FDE-441C-AFA6-CE3C381BAF5D}"/>
              </a:ext>
            </a:extLst>
          </p:cNvPr>
          <p:cNvSpPr/>
          <p:nvPr/>
        </p:nvSpPr>
        <p:spPr>
          <a:xfrm>
            <a:off x="4533900" y="584244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abogado</a:t>
            </a:r>
          </a:p>
        </p:txBody>
      </p:sp>
      <p:sp>
        <p:nvSpPr>
          <p:cNvPr id="120" name="Rectangle: Rounded Corners 23">
            <a:extLst>
              <a:ext uri="{FF2B5EF4-FFF2-40B4-BE49-F238E27FC236}">
                <a16:creationId xmlns:a16="http://schemas.microsoft.com/office/drawing/2014/main" id="{AB97BF27-1488-408A-A793-7505B310332F}"/>
              </a:ext>
            </a:extLst>
          </p:cNvPr>
          <p:cNvSpPr/>
          <p:nvPr/>
        </p:nvSpPr>
        <p:spPr>
          <a:xfrm>
            <a:off x="6269213" y="58556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chino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2" name="Rectangle: Rounded Corners 24">
            <a:extLst>
              <a:ext uri="{FF2B5EF4-FFF2-40B4-BE49-F238E27FC236}">
                <a16:creationId xmlns:a16="http://schemas.microsoft.com/office/drawing/2014/main" id="{9C9C760E-9AC7-46D3-8DCA-8A8C8746A143}"/>
              </a:ext>
            </a:extLst>
          </p:cNvPr>
          <p:cNvSpPr/>
          <p:nvPr/>
        </p:nvSpPr>
        <p:spPr>
          <a:xfrm>
            <a:off x="8004526" y="5836431"/>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amarillo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14">
            <a:extLst>
              <a:ext uri="{FF2B5EF4-FFF2-40B4-BE49-F238E27FC236}">
                <a16:creationId xmlns:a16="http://schemas.microsoft.com/office/drawing/2014/main" id="{987B37B0-769D-4E60-B58D-1007B525E722}"/>
              </a:ext>
            </a:extLst>
          </p:cNvPr>
          <p:cNvSpPr/>
          <p:nvPr/>
        </p:nvSpPr>
        <p:spPr>
          <a:xfrm>
            <a:off x="9995328" y="4504308"/>
            <a:ext cx="1561510"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sola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2" name="Rectangle: Rounded Corners 14">
            <a:extLst>
              <a:ext uri="{FF2B5EF4-FFF2-40B4-BE49-F238E27FC236}">
                <a16:creationId xmlns:a16="http://schemas.microsoft.com/office/drawing/2014/main" id="{987B37B0-769D-4E60-B58D-1007B525E722}"/>
              </a:ext>
            </a:extLst>
          </p:cNvPr>
          <p:cNvSpPr/>
          <p:nvPr/>
        </p:nvSpPr>
        <p:spPr>
          <a:xfrm>
            <a:off x="518716" y="3565605"/>
            <a:ext cx="1551384"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limpia</a:t>
            </a:r>
            <a:r>
              <a:rPr lang="en-GB" sz="2000" noProof="0" dirty="0">
                <a:solidFill>
                  <a:srgbClr val="4472C4">
                    <a:lumMod val="50000"/>
                  </a:srgbClr>
                </a:solidFill>
                <a:latin typeface="Century Gothic" panose="020F0302020204030204"/>
              </a:rPr>
              <a:t>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9" name="Rectangle: Rounded Corners 14">
            <a:extLst>
              <a:ext uri="{FF2B5EF4-FFF2-40B4-BE49-F238E27FC236}">
                <a16:creationId xmlns:a16="http://schemas.microsoft.com/office/drawing/2014/main" id="{987B37B0-769D-4E60-B58D-1007B525E722}"/>
              </a:ext>
            </a:extLst>
          </p:cNvPr>
          <p:cNvSpPr/>
          <p:nvPr/>
        </p:nvSpPr>
        <p:spPr>
          <a:xfrm>
            <a:off x="9997398" y="3215914"/>
            <a:ext cx="1655249" cy="4730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l</a:t>
            </a:r>
            <a:r>
              <a:rPr lang="en-GB" sz="2000" noProof="0" dirty="0" err="1">
                <a:solidFill>
                  <a:srgbClr val="4472C4">
                    <a:lumMod val="50000"/>
                  </a:srgbClr>
                </a:solidFill>
                <a:latin typeface="Century Gothic" panose="020F0302020204030204"/>
              </a:rPr>
              <a:t>os</a:t>
            </a:r>
            <a:r>
              <a:rPr lang="en-GB" sz="2000" noProof="0" dirty="0">
                <a:solidFill>
                  <a:srgbClr val="4472C4">
                    <a:lumMod val="50000"/>
                  </a:srgbClr>
                </a:solidFill>
                <a:latin typeface="Century Gothic" panose="020F0302020204030204"/>
              </a:rPr>
              <a:t> </a:t>
            </a:r>
            <a:r>
              <a:rPr lang="en-GB" sz="2000" noProof="0" dirty="0" err="1">
                <a:solidFill>
                  <a:srgbClr val="4472C4">
                    <a:lumMod val="50000"/>
                  </a:srgbClr>
                </a:solidFill>
                <a:latin typeface="Century Gothic" panose="020F0302020204030204"/>
              </a:rPr>
              <a:t>platos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4" name="Rectangle: Rounded Corners 14">
            <a:extLst>
              <a:ext uri="{FF2B5EF4-FFF2-40B4-BE49-F238E27FC236}">
                <a16:creationId xmlns:a16="http://schemas.microsoft.com/office/drawing/2014/main" id="{987B37B0-769D-4E60-B58D-1007B525E722}"/>
              </a:ext>
            </a:extLst>
          </p:cNvPr>
          <p:cNvSpPr/>
          <p:nvPr/>
        </p:nvSpPr>
        <p:spPr>
          <a:xfrm>
            <a:off x="4263819" y="1129649"/>
            <a:ext cx="178177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falda</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5" name="Rectangle: Rounded Corners 14">
            <a:extLst>
              <a:ext uri="{FF2B5EF4-FFF2-40B4-BE49-F238E27FC236}">
                <a16:creationId xmlns:a16="http://schemas.microsoft.com/office/drawing/2014/main" id="{987B37B0-769D-4E60-B58D-1007B525E722}"/>
              </a:ext>
            </a:extLst>
          </p:cNvPr>
          <p:cNvSpPr/>
          <p:nvPr/>
        </p:nvSpPr>
        <p:spPr>
          <a:xfrm>
            <a:off x="7993626" y="5831832"/>
            <a:ext cx="1785965" cy="4857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amarill</a:t>
            </a:r>
            <a:r>
              <a:rPr lang="en-GB" sz="2000" b="1" noProof="0" dirty="0">
                <a:solidFill>
                  <a:srgbClr val="4472C4">
                    <a:lumMod val="50000"/>
                  </a:srgbClr>
                </a:solidFill>
                <a:latin typeface="Century Gothic" panose="020F0302020204030204"/>
              </a:rPr>
              <a:t>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Rectangle: Rounded Corners 14">
            <a:extLst>
              <a:ext uri="{FF2B5EF4-FFF2-40B4-BE49-F238E27FC236}">
                <a16:creationId xmlns:a16="http://schemas.microsoft.com/office/drawing/2014/main" id="{987B37B0-769D-4E60-B58D-1007B525E722}"/>
              </a:ext>
            </a:extLst>
          </p:cNvPr>
          <p:cNvSpPr/>
          <p:nvPr/>
        </p:nvSpPr>
        <p:spPr>
          <a:xfrm>
            <a:off x="503238" y="2202703"/>
            <a:ext cx="1590674"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cara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72" name="Rectangle: Rounded Corners 14">
            <a:extLst>
              <a:ext uri="{FF2B5EF4-FFF2-40B4-BE49-F238E27FC236}">
                <a16:creationId xmlns:a16="http://schemas.microsoft.com/office/drawing/2014/main" id="{987B37B0-769D-4E60-B58D-1007B525E722}"/>
              </a:ext>
            </a:extLst>
          </p:cNvPr>
          <p:cNvSpPr/>
          <p:nvPr/>
        </p:nvSpPr>
        <p:spPr>
          <a:xfrm>
            <a:off x="503238" y="4845547"/>
            <a:ext cx="1587499"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papá</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11" name="Rectangle: Rounded Corners 14">
            <a:extLst>
              <a:ext uri="{FF2B5EF4-FFF2-40B4-BE49-F238E27FC236}">
                <a16:creationId xmlns:a16="http://schemas.microsoft.com/office/drawing/2014/main" id="{987B37B0-769D-4E60-B58D-1007B525E722}"/>
              </a:ext>
            </a:extLst>
          </p:cNvPr>
          <p:cNvSpPr/>
          <p:nvPr/>
        </p:nvSpPr>
        <p:spPr>
          <a:xfrm>
            <a:off x="9997398" y="1864682"/>
            <a:ext cx="154305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conduc</a:t>
            </a:r>
            <a:r>
              <a:rPr lang="en-GB" sz="2000" b="1" noProof="0" dirty="0">
                <a:solidFill>
                  <a:srgbClr val="4472C4">
                    <a:lumMod val="50000"/>
                  </a:srgbClr>
                </a:solidFill>
                <a:latin typeface="Century Gothic" panose="020F0302020204030204"/>
              </a:rPr>
              <a: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2" name="Rectangle: Rounded Corners 14">
            <a:extLst>
              <a:ext uri="{FF2B5EF4-FFF2-40B4-BE49-F238E27FC236}">
                <a16:creationId xmlns:a16="http://schemas.microsoft.com/office/drawing/2014/main" id="{987B37B0-769D-4E60-B58D-1007B525E722}"/>
              </a:ext>
            </a:extLst>
          </p:cNvPr>
          <p:cNvSpPr/>
          <p:nvPr/>
        </p:nvSpPr>
        <p:spPr>
          <a:xfrm>
            <a:off x="4531705" y="5831832"/>
            <a:ext cx="154305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abogado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Rectangle: Rounded Corners 14">
            <a:extLst>
              <a:ext uri="{FF2B5EF4-FFF2-40B4-BE49-F238E27FC236}">
                <a16:creationId xmlns:a16="http://schemas.microsoft.com/office/drawing/2014/main" id="{987B37B0-769D-4E60-B58D-1007B525E722}"/>
              </a:ext>
            </a:extLst>
          </p:cNvPr>
          <p:cNvSpPr/>
          <p:nvPr/>
        </p:nvSpPr>
        <p:spPr>
          <a:xfrm>
            <a:off x="2657170" y="1133298"/>
            <a:ext cx="144819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bajar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Rectangle: Rounded Corners 14">
            <a:extLst>
              <a:ext uri="{FF2B5EF4-FFF2-40B4-BE49-F238E27FC236}">
                <a16:creationId xmlns:a16="http://schemas.microsoft.com/office/drawing/2014/main" id="{987B37B0-769D-4E60-B58D-1007B525E722}"/>
              </a:ext>
            </a:extLst>
          </p:cNvPr>
          <p:cNvSpPr/>
          <p:nvPr/>
        </p:nvSpPr>
        <p:spPr>
          <a:xfrm>
            <a:off x="2767467" y="5835832"/>
            <a:ext cx="1543051" cy="47162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estudiar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Rectangle: Rounded Corners 14">
            <a:extLst>
              <a:ext uri="{FF2B5EF4-FFF2-40B4-BE49-F238E27FC236}">
                <a16:creationId xmlns:a16="http://schemas.microsoft.com/office/drawing/2014/main" id="{987B37B0-769D-4E60-B58D-1007B525E722}"/>
              </a:ext>
            </a:extLst>
          </p:cNvPr>
          <p:cNvSpPr/>
          <p:nvPr/>
        </p:nvSpPr>
        <p:spPr>
          <a:xfrm>
            <a:off x="9995327" y="3877199"/>
            <a:ext cx="156151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inglés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5" name="Rectangle: Rounded Corners 14">
            <a:extLst>
              <a:ext uri="{FF2B5EF4-FFF2-40B4-BE49-F238E27FC236}">
                <a16:creationId xmlns:a16="http://schemas.microsoft.com/office/drawing/2014/main" id="{987B37B0-769D-4E60-B58D-1007B525E722}"/>
              </a:ext>
            </a:extLst>
          </p:cNvPr>
          <p:cNvSpPr/>
          <p:nvPr/>
        </p:nvSpPr>
        <p:spPr>
          <a:xfrm>
            <a:off x="527050" y="2897218"/>
            <a:ext cx="1563687" cy="4730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describir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8" name="Rectangle: Rounded Corners 14">
            <a:extLst>
              <a:ext uri="{FF2B5EF4-FFF2-40B4-BE49-F238E27FC236}">
                <a16:creationId xmlns:a16="http://schemas.microsoft.com/office/drawing/2014/main" id="{987B37B0-769D-4E60-B58D-1007B525E722}"/>
              </a:ext>
            </a:extLst>
          </p:cNvPr>
          <p:cNvSpPr/>
          <p:nvPr/>
        </p:nvSpPr>
        <p:spPr>
          <a:xfrm>
            <a:off x="9985173" y="5104986"/>
            <a:ext cx="1543050"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hablar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Rectangle: Rounded Corners 14">
            <a:extLst>
              <a:ext uri="{FF2B5EF4-FFF2-40B4-BE49-F238E27FC236}">
                <a16:creationId xmlns:a16="http://schemas.microsoft.com/office/drawing/2014/main" id="{987B37B0-769D-4E60-B58D-1007B525E722}"/>
              </a:ext>
            </a:extLst>
          </p:cNvPr>
          <p:cNvSpPr/>
          <p:nvPr/>
        </p:nvSpPr>
        <p:spPr>
          <a:xfrm>
            <a:off x="9995327" y="2561273"/>
            <a:ext cx="1561511" cy="4670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noticia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Rectangle: Rounded Corners 14">
            <a:extLst>
              <a:ext uri="{FF2B5EF4-FFF2-40B4-BE49-F238E27FC236}">
                <a16:creationId xmlns:a16="http://schemas.microsoft.com/office/drawing/2014/main" id="{987B37B0-769D-4E60-B58D-1007B525E722}"/>
              </a:ext>
            </a:extLst>
          </p:cNvPr>
          <p:cNvSpPr/>
          <p:nvPr/>
        </p:nvSpPr>
        <p:spPr>
          <a:xfrm>
            <a:off x="509988" y="1598301"/>
            <a:ext cx="1566884"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ciencia</a:t>
            </a:r>
            <a:r>
              <a:rPr lang="en-GB" sz="2000" dirty="0">
                <a:solidFill>
                  <a:srgbClr val="4472C4">
                    <a:lumMod val="50000"/>
                  </a:srgbClr>
                </a:solidFill>
                <a:latin typeface="Century Gothic" panose="020F0302020204030204"/>
              </a:rPr>
              <a:t>(s)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14" name="Rectangle: Rounded Corners 14">
            <a:extLst>
              <a:ext uri="{FF2B5EF4-FFF2-40B4-BE49-F238E27FC236}">
                <a16:creationId xmlns:a16="http://schemas.microsoft.com/office/drawing/2014/main" id="{987B37B0-769D-4E60-B58D-1007B525E722}"/>
              </a:ext>
            </a:extLst>
          </p:cNvPr>
          <p:cNvSpPr/>
          <p:nvPr/>
        </p:nvSpPr>
        <p:spPr>
          <a:xfrm>
            <a:off x="6257592" y="1134299"/>
            <a:ext cx="1754878"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F0302020204030204"/>
              </a:rPr>
              <a:t>volver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8" name="Rectangle: Rounded Corners 14">
            <a:extLst>
              <a:ext uri="{FF2B5EF4-FFF2-40B4-BE49-F238E27FC236}">
                <a16:creationId xmlns:a16="http://schemas.microsoft.com/office/drawing/2014/main" id="{987B37B0-769D-4E60-B58D-1007B525E722}"/>
              </a:ext>
            </a:extLst>
          </p:cNvPr>
          <p:cNvSpPr/>
          <p:nvPr/>
        </p:nvSpPr>
        <p:spPr>
          <a:xfrm>
            <a:off x="8176306" y="1133297"/>
            <a:ext cx="144819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tío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81" name="Straight Connector 80">
            <a:extLst>
              <a:ext uri="{FF2B5EF4-FFF2-40B4-BE49-F238E27FC236}">
                <a16:creationId xmlns:a16="http://schemas.microsoft.com/office/drawing/2014/main" id="{5B67B341-C41E-4FAB-BEAE-A6D0FF444759}"/>
              </a:ext>
            </a:extLst>
          </p:cNvPr>
          <p:cNvCxnSpPr>
            <a:cxnSpLocks/>
          </p:cNvCxnSpPr>
          <p:nvPr/>
        </p:nvCxnSpPr>
        <p:spPr>
          <a:xfrm flipV="1">
            <a:off x="7028028" y="5370422"/>
            <a:ext cx="314446"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31" name="Rectangle: Rounded Corners 14">
            <a:extLst>
              <a:ext uri="{FF2B5EF4-FFF2-40B4-BE49-F238E27FC236}">
                <a16:creationId xmlns:a16="http://schemas.microsoft.com/office/drawing/2014/main" id="{987B37B0-769D-4E60-B58D-1007B525E722}"/>
              </a:ext>
            </a:extLst>
          </p:cNvPr>
          <p:cNvSpPr/>
          <p:nvPr/>
        </p:nvSpPr>
        <p:spPr>
          <a:xfrm>
            <a:off x="6269213" y="5857730"/>
            <a:ext cx="1561875"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chino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68" name="Straight Connector 67">
            <a:extLst>
              <a:ext uri="{FF2B5EF4-FFF2-40B4-BE49-F238E27FC236}">
                <a16:creationId xmlns:a16="http://schemas.microsoft.com/office/drawing/2014/main" id="{B32A1611-A20C-4554-8378-DF952E05CA83}"/>
              </a:ext>
            </a:extLst>
          </p:cNvPr>
          <p:cNvCxnSpPr>
            <a:cxnSpLocks/>
          </p:cNvCxnSpPr>
          <p:nvPr/>
        </p:nvCxnSpPr>
        <p:spPr>
          <a:xfrm flipV="1">
            <a:off x="4193108" y="2107562"/>
            <a:ext cx="284877" cy="20753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693410F-2EBF-48D7-BF73-274B805170D3}"/>
              </a:ext>
            </a:extLst>
          </p:cNvPr>
          <p:cNvCxnSpPr>
            <a:cxnSpLocks/>
          </p:cNvCxnSpPr>
          <p:nvPr/>
        </p:nvCxnSpPr>
        <p:spPr>
          <a:xfrm>
            <a:off x="8590704" y="3521384"/>
            <a:ext cx="33181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6" name="Rectangle: Rounded Corners 9">
            <a:extLst>
              <a:ext uri="{FF2B5EF4-FFF2-40B4-BE49-F238E27FC236}">
                <a16:creationId xmlns:a16="http://schemas.microsoft.com/office/drawing/2014/main" id="{B3EA085F-817A-4027-873F-3D4D293DF533}"/>
              </a:ext>
            </a:extLst>
          </p:cNvPr>
          <p:cNvSpPr/>
          <p:nvPr/>
        </p:nvSpPr>
        <p:spPr>
          <a:xfrm>
            <a:off x="386863" y="4215008"/>
            <a:ext cx="186396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m</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ientras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a:t>
            </a:r>
          </a:p>
        </p:txBody>
      </p:sp>
      <p:sp>
        <p:nvSpPr>
          <p:cNvPr id="86" name="Rectangle: Rounded Corners 14">
            <a:extLst>
              <a:ext uri="{FF2B5EF4-FFF2-40B4-BE49-F238E27FC236}">
                <a16:creationId xmlns:a16="http://schemas.microsoft.com/office/drawing/2014/main" id="{987B37B0-769D-4E60-B58D-1007B525E722}"/>
              </a:ext>
            </a:extLst>
          </p:cNvPr>
          <p:cNvSpPr/>
          <p:nvPr/>
        </p:nvSpPr>
        <p:spPr>
          <a:xfrm>
            <a:off x="370192" y="4214446"/>
            <a:ext cx="188137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m</a:t>
            </a:r>
            <a:r>
              <a:rPr lang="en-GB" sz="2000" noProof="0" dirty="0" err="1">
                <a:solidFill>
                  <a:srgbClr val="4472C4">
                    <a:lumMod val="50000"/>
                  </a:srgbClr>
                </a:solidFill>
                <a:latin typeface="Century Gothic" panose="020F0302020204030204"/>
              </a:rPr>
              <a:t>ientras</a:t>
            </a:r>
            <a:r>
              <a:rPr lang="en-GB" sz="2000" noProof="0" dirty="0">
                <a:solidFill>
                  <a:srgbClr val="4472C4">
                    <a:lumMod val="50000"/>
                  </a:srgbClr>
                </a:solidFill>
                <a:latin typeface="Century Gothic" panose="020F0302020204030204"/>
              </a:rPr>
              <a:t> que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Rounded Corners 5">
            <a:extLst>
              <a:ext uri="{FF2B5EF4-FFF2-40B4-BE49-F238E27FC236}">
                <a16:creationId xmlns:a16="http://schemas.microsoft.com/office/drawing/2014/main" id="{E45B2AE9-25FB-4319-8BFE-14E3DDE1D065}"/>
              </a:ext>
            </a:extLst>
          </p:cNvPr>
          <p:cNvSpPr/>
          <p:nvPr/>
        </p:nvSpPr>
        <p:spPr>
          <a:xfrm>
            <a:off x="5590466" y="2364723"/>
            <a:ext cx="957818" cy="30930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115076"/>
                </a:solidFill>
              </a:rPr>
              <a:t>falda</a:t>
            </a:r>
            <a:endParaRPr lang="en-GB" b="1" dirty="0">
              <a:solidFill>
                <a:srgbClr val="115076"/>
              </a:solidFill>
            </a:endParaRPr>
          </a:p>
        </p:txBody>
      </p:sp>
    </p:spTree>
    <p:extLst>
      <p:ext uri="{BB962C8B-B14F-4D97-AF65-F5344CB8AC3E}">
        <p14:creationId xmlns:p14="http://schemas.microsoft.com/office/powerpoint/2010/main" val="30625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9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7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8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2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8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86"/>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12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88"/>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90"/>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77"/>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91"/>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116"/>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114"/>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106"/>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81"/>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108"/>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133"/>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2" grpId="0" animBg="1"/>
      <p:bldP spid="39" grpId="0" animBg="1"/>
      <p:bldP spid="64" grpId="0" animBg="1"/>
      <p:bldP spid="105" grpId="0" animBg="1"/>
      <p:bldP spid="96" grpId="0" animBg="1"/>
      <p:bldP spid="72" grpId="0" animBg="1"/>
      <p:bldP spid="111" grpId="0" animBg="1"/>
      <p:bldP spid="102" grpId="0" animBg="1"/>
      <p:bldP spid="74" grpId="0" animBg="1"/>
      <p:bldP spid="94" grpId="0" animBg="1"/>
      <p:bldP spid="79" grpId="0" animBg="1"/>
      <p:bldP spid="125" grpId="0" animBg="1"/>
      <p:bldP spid="88" grpId="0" animBg="1"/>
      <p:bldP spid="77" grpId="0" animBg="1"/>
      <p:bldP spid="91" grpId="0" animBg="1"/>
      <p:bldP spid="114" grpId="0" animBg="1"/>
      <p:bldP spid="108" grpId="0" animBg="1"/>
      <p:bldP spid="131" grpId="0" animBg="1"/>
      <p:bldP spid="86"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892" y="238746"/>
            <a:ext cx="9434107" cy="842567"/>
          </a:xfrm>
        </p:spPr>
        <p:txBody>
          <a:bodyPr>
            <a:normAutofit/>
          </a:bodyPr>
          <a:lstStyle/>
          <a:p>
            <a:r>
              <a:rPr lang="en-GB" sz="2200" b="1" dirty="0"/>
              <a:t>Lucía </a:t>
            </a:r>
            <a:r>
              <a:rPr lang="en-GB" sz="2200" b="1" dirty="0" err="1"/>
              <a:t>habla</a:t>
            </a:r>
            <a:r>
              <a:rPr lang="en-GB" sz="2200" b="1" dirty="0"/>
              <a:t> con Ana. Las dos </a:t>
            </a:r>
            <a:r>
              <a:rPr lang="en-GB" sz="2200" b="1" dirty="0" err="1"/>
              <a:t>preparan</a:t>
            </a:r>
            <a:r>
              <a:rPr lang="en-GB" sz="2200" b="1" dirty="0"/>
              <a:t> </a:t>
            </a:r>
            <a:r>
              <a:rPr lang="en-GB" sz="2200" b="1" dirty="0" err="1"/>
              <a:t>unas</a:t>
            </a:r>
            <a:r>
              <a:rPr lang="en-GB" sz="2200" b="1" dirty="0"/>
              <a:t> </a:t>
            </a:r>
            <a:r>
              <a:rPr lang="en-GB" sz="2200" b="1" dirty="0" err="1"/>
              <a:t>cosas</a:t>
            </a:r>
            <a:r>
              <a:rPr lang="en-GB" sz="2200" b="1" dirty="0"/>
              <a:t>. Lee y </a:t>
            </a:r>
            <a:r>
              <a:rPr lang="en-GB" sz="2200" b="1" dirty="0" err="1"/>
              <a:t>escucha</a:t>
            </a:r>
            <a:r>
              <a:rPr lang="en-GB" sz="2200" b="1" dirty="0"/>
              <a:t> el </a:t>
            </a:r>
            <a:r>
              <a:rPr lang="en-GB" sz="2200" b="1" dirty="0" err="1"/>
              <a:t>diálogo</a:t>
            </a:r>
            <a:r>
              <a:rPr lang="en-GB" sz="2200" b="1" dirty="0"/>
              <a:t>. </a:t>
            </a:r>
            <a:r>
              <a:rPr lang="en-GB" sz="2200" b="1" dirty="0" err="1"/>
              <a:t>Debes</a:t>
            </a:r>
            <a:r>
              <a:rPr lang="en-GB" sz="2200" b="1" dirty="0"/>
              <a:t> </a:t>
            </a:r>
            <a:r>
              <a:rPr lang="en-GB" sz="2200" b="1" dirty="0" err="1"/>
              <a:t>decir</a:t>
            </a:r>
            <a:r>
              <a:rPr lang="en-GB" sz="2200" b="1" dirty="0"/>
              <a:t> </a:t>
            </a:r>
            <a:r>
              <a:rPr lang="en-GB" sz="2200" b="1" dirty="0" err="1"/>
              <a:t>otras</a:t>
            </a:r>
            <a:r>
              <a:rPr lang="en-GB" sz="2200" b="1" dirty="0"/>
              <a:t> palabras </a:t>
            </a:r>
            <a:r>
              <a:rPr lang="en-GB" sz="2200" b="1" dirty="0" err="1"/>
              <a:t>posibles</a:t>
            </a:r>
            <a:r>
              <a:rPr lang="en-GB" sz="2200" b="1" dirty="0"/>
              <a:t>.</a:t>
            </a:r>
          </a:p>
        </p:txBody>
      </p:sp>
      <p:sp>
        <p:nvSpPr>
          <p:cNvPr id="4" name="CuadroTexto 3">
            <a:extLst>
              <a:ext uri="{FF2B5EF4-FFF2-40B4-BE49-F238E27FC236}">
                <a16:creationId xmlns:a16="http://schemas.microsoft.com/office/drawing/2014/main" id="{D08CBB2B-1DC0-E443-8305-9C75FDE59856}"/>
              </a:ext>
            </a:extLst>
          </p:cNvPr>
          <p:cNvSpPr txBox="1"/>
          <p:nvPr/>
        </p:nvSpPr>
        <p:spPr>
          <a:xfrm>
            <a:off x="167767" y="1196723"/>
            <a:ext cx="9759393" cy="5016758"/>
          </a:xfrm>
          <a:prstGeom prst="rect">
            <a:avLst/>
          </a:prstGeom>
          <a:noFill/>
        </p:spPr>
        <p:txBody>
          <a:bodyPr wrap="square" rtlCol="0">
            <a:spAutoFit/>
          </a:bodyPr>
          <a:lstStyle/>
          <a:p>
            <a:pPr marL="342900" indent="-342900" algn="l">
              <a:buFontTx/>
              <a:buChar char="-"/>
            </a:pPr>
            <a:r>
              <a:rPr lang="es-GB" sz="2000" dirty="0">
                <a:solidFill>
                  <a:schemeClr val="accent5">
                    <a:lumMod val="50000"/>
                  </a:schemeClr>
                </a:solidFill>
              </a:rPr>
              <a:t>Mamá, Nadia me invita a dormir en su casa este fin de semana porque es su cumpleaños. ¿Me dejas ir?</a:t>
            </a:r>
          </a:p>
          <a:p>
            <a:pPr marL="342900" indent="-342900" algn="l">
              <a:buFontTx/>
              <a:buChar char="-"/>
            </a:pPr>
            <a:r>
              <a:rPr lang="es-GB" sz="2000" dirty="0">
                <a:solidFill>
                  <a:schemeClr val="accent5">
                    <a:lumMod val="50000"/>
                  </a:schemeClr>
                </a:solidFill>
              </a:rPr>
              <a:t>¡Ah! Claro, muy bien. Pero, entonces, ¿no limpias tu habitación?</a:t>
            </a:r>
          </a:p>
          <a:p>
            <a:pPr marL="342900" indent="-342900" algn="l">
              <a:buFontTx/>
              <a:buChar char="-"/>
            </a:pPr>
            <a:r>
              <a:rPr lang="es-GB" sz="2000" dirty="0">
                <a:solidFill>
                  <a:schemeClr val="accent5">
                    <a:lumMod val="50000"/>
                  </a:schemeClr>
                </a:solidFill>
              </a:rPr>
              <a:t>¡La limpio casi todos los días!</a:t>
            </a:r>
          </a:p>
          <a:p>
            <a:pPr marL="342900" indent="-342900" algn="l">
              <a:buFontTx/>
              <a:buChar char="-"/>
            </a:pPr>
            <a:r>
              <a:rPr lang="es-GB" sz="2000" dirty="0">
                <a:solidFill>
                  <a:schemeClr val="accent5">
                    <a:lumMod val="50000"/>
                  </a:schemeClr>
                </a:solidFill>
              </a:rPr>
              <a:t>¿Seguro? Bueno, no vamos a discutir ahora. ¿Te ayudo con tu bolsa?</a:t>
            </a:r>
          </a:p>
          <a:p>
            <a:pPr marL="342900" indent="-342900" algn="l">
              <a:buFontTx/>
              <a:buChar char="-"/>
            </a:pPr>
            <a:r>
              <a:rPr lang="es-GB" sz="2000" dirty="0">
                <a:solidFill>
                  <a:schemeClr val="accent5">
                    <a:lumMod val="50000"/>
                  </a:schemeClr>
                </a:solidFill>
              </a:rPr>
              <a:t>Pues sí, gracias. ¿Qué ropa me llevo? Mi camisa favorita está sucia.</a:t>
            </a:r>
          </a:p>
          <a:p>
            <a:pPr marL="342900" indent="-342900" algn="l">
              <a:buFontTx/>
              <a:buChar char="-"/>
            </a:pPr>
            <a:r>
              <a:rPr lang="es-GB" sz="2000" dirty="0">
                <a:solidFill>
                  <a:schemeClr val="accent5">
                    <a:lumMod val="50000"/>
                  </a:schemeClr>
                </a:solidFill>
              </a:rPr>
              <a:t>Mmm... Si quieres la lavo, es rápido. ¿Te preparo un plato de comida?</a:t>
            </a:r>
          </a:p>
          <a:p>
            <a:pPr marL="342900" indent="-342900" algn="l">
              <a:buFontTx/>
              <a:buChar char="-"/>
            </a:pPr>
            <a:r>
              <a:rPr lang="es-GB" sz="2000" dirty="0">
                <a:solidFill>
                  <a:schemeClr val="accent5">
                    <a:lumMod val="50000"/>
                  </a:schemeClr>
                </a:solidFill>
              </a:rPr>
              <a:t>No, no lo necesito porque voy a cenar en casa de Nadia. Oye*, ¿me prestas tu falda azul? La quiero para la fiesta.</a:t>
            </a:r>
          </a:p>
          <a:p>
            <a:pPr marL="342900" indent="-342900" algn="l">
              <a:buFontTx/>
              <a:buChar char="-"/>
            </a:pPr>
            <a:r>
              <a:rPr lang="es-GB" sz="2000" dirty="0">
                <a:solidFill>
                  <a:schemeClr val="accent5">
                    <a:lumMod val="50000"/>
                  </a:schemeClr>
                </a:solidFill>
              </a:rPr>
              <a:t>Vale, también te presto mi camisa blanca. ¿Y tu libro de historia? </a:t>
            </a:r>
          </a:p>
          <a:p>
            <a:pPr marL="342900" indent="-342900" algn="l">
              <a:buFontTx/>
              <a:buChar char="-"/>
            </a:pPr>
            <a:r>
              <a:rPr lang="es-GB" sz="2000" dirty="0">
                <a:solidFill>
                  <a:schemeClr val="accent5">
                    <a:lumMod val="50000"/>
                  </a:schemeClr>
                </a:solidFill>
              </a:rPr>
              <a:t>No lo cojo porque no tengo deberes.</a:t>
            </a:r>
          </a:p>
          <a:p>
            <a:pPr marL="342900" indent="-342900" algn="l">
              <a:buFontTx/>
              <a:buChar char="-"/>
            </a:pPr>
            <a:r>
              <a:rPr lang="es-GB" sz="2000" dirty="0">
                <a:solidFill>
                  <a:schemeClr val="accent5">
                    <a:lumMod val="50000"/>
                  </a:schemeClr>
                </a:solidFill>
              </a:rPr>
              <a:t>¿No tienes deberes? ¡Qué raro! Bueno, lo guardo. </a:t>
            </a:r>
          </a:p>
          <a:p>
            <a:pPr marL="342900" indent="-342900" algn="l">
              <a:buFontTx/>
              <a:buChar char="-"/>
            </a:pPr>
            <a:r>
              <a:rPr lang="es-GB" sz="2000" dirty="0">
                <a:solidFill>
                  <a:schemeClr val="accent5">
                    <a:lumMod val="50000"/>
                  </a:schemeClr>
                </a:solidFill>
              </a:rPr>
              <a:t>¡Ah! ¿Y ¿me das dinero para comprar un regalo a Nadia?</a:t>
            </a:r>
          </a:p>
          <a:p>
            <a:pPr marL="342900" indent="-342900" algn="l">
              <a:buFontTx/>
              <a:buChar char="-"/>
            </a:pPr>
            <a:r>
              <a:rPr lang="es-GB" sz="2000" dirty="0">
                <a:solidFill>
                  <a:schemeClr val="accent5">
                    <a:lumMod val="50000"/>
                  </a:schemeClr>
                </a:solidFill>
              </a:rPr>
              <a:t>Vaaale. Te doy 20 euros. Podemos ir a la tienda juntas. ¿Me acompañas primero a la casa de tu tía? Y después te llevo a casa de Nadia en coche.</a:t>
            </a:r>
          </a:p>
          <a:p>
            <a:pPr marL="342900" indent="-342900" algn="l">
              <a:buFontTx/>
              <a:buChar char="-"/>
            </a:pPr>
            <a:r>
              <a:rPr lang="es-GB" sz="2000" dirty="0">
                <a:solidFill>
                  <a:schemeClr val="accent5">
                    <a:lumMod val="50000"/>
                  </a:schemeClr>
                </a:solidFill>
              </a:rPr>
              <a:t>¡Perfecto! </a:t>
            </a:r>
          </a:p>
        </p:txBody>
      </p:sp>
      <p:sp>
        <p:nvSpPr>
          <p:cNvPr id="7" name="Rounded Rectangle 11">
            <a:extLst>
              <a:ext uri="{FF2B5EF4-FFF2-40B4-BE49-F238E27FC236}">
                <a16:creationId xmlns:a16="http://schemas.microsoft.com/office/drawing/2014/main" id="{D304EF0E-9C78-9C4D-BA2F-13610FDAD2FC}"/>
              </a:ext>
            </a:extLst>
          </p:cNvPr>
          <p:cNvSpPr/>
          <p:nvPr/>
        </p:nvSpPr>
        <p:spPr>
          <a:xfrm>
            <a:off x="9779000" y="258166"/>
            <a:ext cx="2149143" cy="55463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ounded Rectangle 16">
            <a:extLst>
              <a:ext uri="{FF2B5EF4-FFF2-40B4-BE49-F238E27FC236}">
                <a16:creationId xmlns:a16="http://schemas.microsoft.com/office/drawing/2014/main" id="{369511AC-DEAB-7941-A9FF-83C683C3588E}"/>
              </a:ext>
            </a:extLst>
          </p:cNvPr>
          <p:cNvSpPr/>
          <p:nvPr/>
        </p:nvSpPr>
        <p:spPr>
          <a:xfrm>
            <a:off x="10354916" y="857009"/>
            <a:ext cx="1417472" cy="220889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endParaRPr lang="en-GB" sz="2400">
              <a:solidFill>
                <a:prstClr val="white"/>
              </a:solidFill>
              <a:latin typeface="Century Gothic" panose="020F0302020204030204"/>
            </a:endParaRPr>
          </a:p>
        </p:txBody>
      </p:sp>
      <p:sp>
        <p:nvSpPr>
          <p:cNvPr id="17" name="Action Button: Custom 22">
            <a:hlinkClick r:id="" action="ppaction://noaction" highlightClick="1">
              <a:snd r:embed="rId5" name="Parte 1.wav"/>
            </a:hlinkClick>
            <a:extLst>
              <a:ext uri="{FF2B5EF4-FFF2-40B4-BE49-F238E27FC236}">
                <a16:creationId xmlns:a16="http://schemas.microsoft.com/office/drawing/2014/main" id="{94A78DD5-3EF3-1048-A2E9-FD447E865211}"/>
              </a:ext>
            </a:extLst>
          </p:cNvPr>
          <p:cNvSpPr/>
          <p:nvPr/>
        </p:nvSpPr>
        <p:spPr>
          <a:xfrm>
            <a:off x="10517909" y="925903"/>
            <a:ext cx="516517" cy="470985"/>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1</a:t>
            </a:r>
          </a:p>
        </p:txBody>
      </p:sp>
      <p:sp>
        <p:nvSpPr>
          <p:cNvPr id="18" name="Action Button: Custom 22">
            <a:hlinkClick r:id="" action="ppaction://noaction" highlightClick="1">
              <a:snd r:embed="rId6" name="Parte 2.wav"/>
            </a:hlinkClick>
            <a:extLst>
              <a:ext uri="{FF2B5EF4-FFF2-40B4-BE49-F238E27FC236}">
                <a16:creationId xmlns:a16="http://schemas.microsoft.com/office/drawing/2014/main" id="{373868F6-70D1-2A40-B868-BD3577A8B5F2}"/>
              </a:ext>
            </a:extLst>
          </p:cNvPr>
          <p:cNvSpPr/>
          <p:nvPr/>
        </p:nvSpPr>
        <p:spPr>
          <a:xfrm>
            <a:off x="10517909" y="1440803"/>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2</a:t>
            </a:r>
          </a:p>
        </p:txBody>
      </p:sp>
      <p:sp>
        <p:nvSpPr>
          <p:cNvPr id="19" name="Action Button: Custom 22">
            <a:hlinkClick r:id="" action="ppaction://noaction" highlightClick="1">
              <a:snd r:embed="rId7" name="Parte 3.wav"/>
            </a:hlinkClick>
            <a:extLst>
              <a:ext uri="{FF2B5EF4-FFF2-40B4-BE49-F238E27FC236}">
                <a16:creationId xmlns:a16="http://schemas.microsoft.com/office/drawing/2014/main" id="{A5289AE6-98CA-7047-8326-D389147C0426}"/>
              </a:ext>
            </a:extLst>
          </p:cNvPr>
          <p:cNvSpPr/>
          <p:nvPr/>
        </p:nvSpPr>
        <p:spPr>
          <a:xfrm>
            <a:off x="10517909" y="1979257"/>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3</a:t>
            </a:r>
          </a:p>
        </p:txBody>
      </p:sp>
      <p:sp>
        <p:nvSpPr>
          <p:cNvPr id="20" name="Action Button: Custom 22">
            <a:hlinkClick r:id="" action="ppaction://noaction" highlightClick="1">
              <a:snd r:embed="rId8" name="Parte 5.wav"/>
            </a:hlinkClick>
            <a:extLst>
              <a:ext uri="{FF2B5EF4-FFF2-40B4-BE49-F238E27FC236}">
                <a16:creationId xmlns:a16="http://schemas.microsoft.com/office/drawing/2014/main" id="{2021C0B2-2494-8740-B602-29C6AE968C09}"/>
              </a:ext>
            </a:extLst>
          </p:cNvPr>
          <p:cNvSpPr/>
          <p:nvPr/>
        </p:nvSpPr>
        <p:spPr>
          <a:xfrm>
            <a:off x="11112898" y="1443984"/>
            <a:ext cx="516517" cy="486460"/>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5</a:t>
            </a:r>
          </a:p>
        </p:txBody>
      </p:sp>
      <p:sp>
        <p:nvSpPr>
          <p:cNvPr id="21" name="Action Button: Custom 22">
            <a:hlinkClick r:id="" action="ppaction://noaction" highlightClick="1">
              <a:snd r:embed="rId9" name="Parte 6.wav"/>
            </a:hlinkClick>
            <a:extLst>
              <a:ext uri="{FF2B5EF4-FFF2-40B4-BE49-F238E27FC236}">
                <a16:creationId xmlns:a16="http://schemas.microsoft.com/office/drawing/2014/main" id="{28C386E8-9076-CB4E-A55C-26D75A810E0A}"/>
              </a:ext>
            </a:extLst>
          </p:cNvPr>
          <p:cNvSpPr/>
          <p:nvPr/>
        </p:nvSpPr>
        <p:spPr>
          <a:xfrm>
            <a:off x="11113662" y="1979257"/>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6</a:t>
            </a:r>
          </a:p>
        </p:txBody>
      </p:sp>
      <p:sp>
        <p:nvSpPr>
          <p:cNvPr id="22" name="Action Button: Custom 22">
            <a:hlinkClick r:id="" action="ppaction://noaction" highlightClick="1">
              <a:snd r:embed="rId10" name="Parte 4.wav"/>
            </a:hlinkClick>
            <a:extLst>
              <a:ext uri="{FF2B5EF4-FFF2-40B4-BE49-F238E27FC236}">
                <a16:creationId xmlns:a16="http://schemas.microsoft.com/office/drawing/2014/main" id="{D7C7B472-CD78-9849-B714-FD20E64C5773}"/>
              </a:ext>
            </a:extLst>
          </p:cNvPr>
          <p:cNvSpPr/>
          <p:nvPr/>
        </p:nvSpPr>
        <p:spPr>
          <a:xfrm>
            <a:off x="11109055" y="933706"/>
            <a:ext cx="516517" cy="458812"/>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4</a:t>
            </a:r>
          </a:p>
        </p:txBody>
      </p:sp>
      <p:grpSp>
        <p:nvGrpSpPr>
          <p:cNvPr id="30" name="Grupo 29">
            <a:extLst>
              <a:ext uri="{FF2B5EF4-FFF2-40B4-BE49-F238E27FC236}">
                <a16:creationId xmlns:a16="http://schemas.microsoft.com/office/drawing/2014/main" id="{520C7B95-30A5-7C41-A6FE-3A05625C087B}"/>
              </a:ext>
            </a:extLst>
          </p:cNvPr>
          <p:cNvGrpSpPr/>
          <p:nvPr/>
        </p:nvGrpSpPr>
        <p:grpSpPr>
          <a:xfrm>
            <a:off x="9307805" y="4370104"/>
            <a:ext cx="3455993" cy="1943996"/>
            <a:chOff x="9373014" y="4082062"/>
            <a:chExt cx="3455993" cy="1943996"/>
          </a:xfrm>
        </p:grpSpPr>
        <p:pic>
          <p:nvPicPr>
            <p:cNvPr id="24" name="Imagen 23" descr="Dibujo animado de un personaje animado&#10;&#10;Descripción generada automáticamente con confianza baja">
              <a:extLst>
                <a:ext uri="{FF2B5EF4-FFF2-40B4-BE49-F238E27FC236}">
                  <a16:creationId xmlns:a16="http://schemas.microsoft.com/office/drawing/2014/main" id="{8983414F-D0AD-7845-9DFB-1E47B64C9261}"/>
                </a:ext>
              </a:extLst>
            </p:cNvPr>
            <p:cNvPicPr>
              <a:picLocks noChangeAspect="1"/>
            </p:cNvPicPr>
            <p:nvPr/>
          </p:nvPicPr>
          <p:blipFill>
            <a:blip r:embed="rId11"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9373014" y="4082062"/>
              <a:ext cx="3455993" cy="1943996"/>
            </a:xfrm>
            <a:prstGeom prst="rect">
              <a:avLst/>
            </a:prstGeom>
          </p:spPr>
        </p:pic>
        <p:pic>
          <p:nvPicPr>
            <p:cNvPr id="1026" name="Picture 2" descr="Free Skirt Cliparts, Download Free Skirt Cliparts png images, Free ...">
              <a:extLst>
                <a:ext uri="{FF2B5EF4-FFF2-40B4-BE49-F238E27FC236}">
                  <a16:creationId xmlns:a16="http://schemas.microsoft.com/office/drawing/2014/main" id="{ADE91622-464C-2549-8FA8-9F2BE5FF073A}"/>
                </a:ext>
              </a:extLst>
            </p:cNvPr>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636243">
              <a:off x="11192863" y="4784755"/>
              <a:ext cx="462796" cy="491586"/>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5" descr="Dibujo animado de un personaje animado&#10;&#10;Descripción generada automáticamente con confianza baja">
              <a:extLst>
                <a:ext uri="{FF2B5EF4-FFF2-40B4-BE49-F238E27FC236}">
                  <a16:creationId xmlns:a16="http://schemas.microsoft.com/office/drawing/2014/main" id="{36838395-40D3-B84A-B0CD-EBEF31AEF116}"/>
                </a:ext>
              </a:extLst>
            </p:cNvPr>
            <p:cNvPicPr>
              <a:picLocks noChangeAspect="1"/>
            </p:cNvPicPr>
            <p:nvPr/>
          </p:nvPicPr>
          <p:blipFill rotWithShape="1">
            <a:blip r:embed="rId13" cstate="screen">
              <a:clrChange>
                <a:clrFrom>
                  <a:srgbClr val="FCFAFB"/>
                </a:clrFrom>
                <a:clrTo>
                  <a:srgbClr val="FCFAFB">
                    <a:alpha val="0"/>
                  </a:srgbClr>
                </a:clrTo>
              </a:clrChange>
              <a:extLst>
                <a:ext uri="{BEBA8EAE-BF5A-486C-A8C5-ECC9F3942E4B}">
                  <a14:imgProps xmlns:a14="http://schemas.microsoft.com/office/drawing/2010/main">
                    <a14:imgLayer r:embed="rId14">
                      <a14:imgEffect>
                        <a14:backgroundRemoval t="9278" b="89691" l="3670" r="90826">
                          <a14:foregroundMark x1="10092" y1="65979" x2="10092" y2="54639"/>
                          <a14:foregroundMark x1="18349" y1="14433" x2="17431" y2="20619"/>
                          <a14:foregroundMark x1="89908" y1="46392" x2="88991" y2="73196"/>
                          <a14:foregroundMark x1="90826" y1="80412" x2="90826" y2="43299"/>
                          <a14:backgroundMark x1="0" y1="51546" x2="1835" y2="67010"/>
                        </a14:backgroundRemoval>
                      </a14:imgEffect>
                    </a14:imgLayer>
                  </a14:imgProps>
                </a:ext>
                <a:ext uri="{28A0092B-C50C-407E-A947-70E740481C1C}">
                  <a14:useLocalDpi xmlns:a14="http://schemas.microsoft.com/office/drawing/2010/main"/>
                </a:ext>
              </a:extLst>
            </a:blip>
            <a:srcRect/>
            <a:stretch/>
          </p:blipFill>
          <p:spPr>
            <a:xfrm>
              <a:off x="11478495" y="4867276"/>
              <a:ext cx="182481" cy="163272"/>
            </a:xfrm>
            <a:prstGeom prst="rect">
              <a:avLst/>
            </a:prstGeom>
          </p:spPr>
        </p:pic>
        <p:pic>
          <p:nvPicPr>
            <p:cNvPr id="27" name="Imagen 26">
              <a:extLst>
                <a:ext uri="{FF2B5EF4-FFF2-40B4-BE49-F238E27FC236}">
                  <a16:creationId xmlns:a16="http://schemas.microsoft.com/office/drawing/2014/main" id="{EACA1DCE-7E0B-BD48-A4EC-0213275C0FC2}"/>
                </a:ext>
              </a:extLst>
            </p:cNvPr>
            <p:cNvPicPr>
              <a:picLocks noChangeAspect="1"/>
            </p:cNvPicPr>
            <p:nvPr/>
          </p:nvPicPr>
          <p:blipFill>
            <a:blip r:embed="rId15" cstate="screen">
              <a:clrChange>
                <a:clrFrom>
                  <a:srgbClr val="FCFEFC"/>
                </a:clrFrom>
                <a:clrTo>
                  <a:srgbClr val="FCFEFC">
                    <a:alpha val="0"/>
                  </a:srgbClr>
                </a:clrTo>
              </a:clrChange>
              <a:extLst>
                <a:ext uri="{28A0092B-C50C-407E-A947-70E740481C1C}">
                  <a14:useLocalDpi xmlns:a14="http://schemas.microsoft.com/office/drawing/2010/main"/>
                </a:ext>
              </a:extLst>
            </a:blip>
            <a:stretch>
              <a:fillRect/>
            </a:stretch>
          </p:blipFill>
          <p:spPr>
            <a:xfrm flipH="1">
              <a:off x="10560842" y="4707866"/>
              <a:ext cx="554778" cy="475776"/>
            </a:xfrm>
            <a:prstGeom prst="rect">
              <a:avLst/>
            </a:prstGeom>
          </p:spPr>
        </p:pic>
      </p:grpSp>
      <p:sp>
        <p:nvSpPr>
          <p:cNvPr id="35" name="CuadroTexto 34">
            <a:extLst>
              <a:ext uri="{FF2B5EF4-FFF2-40B4-BE49-F238E27FC236}">
                <a16:creationId xmlns:a16="http://schemas.microsoft.com/office/drawing/2014/main" id="{128D1922-5CE3-2544-8900-1A1CB33178AC}"/>
              </a:ext>
            </a:extLst>
          </p:cNvPr>
          <p:cNvSpPr txBox="1"/>
          <p:nvPr/>
        </p:nvSpPr>
        <p:spPr>
          <a:xfrm>
            <a:off x="8137750" y="5913990"/>
            <a:ext cx="1667444" cy="400110"/>
          </a:xfrm>
          <a:prstGeom prst="rect">
            <a:avLst/>
          </a:prstGeom>
          <a:noFill/>
        </p:spPr>
        <p:txBody>
          <a:bodyPr wrap="none" rtlCol="0">
            <a:spAutoFit/>
          </a:bodyPr>
          <a:lstStyle/>
          <a:p>
            <a:pPr algn="l"/>
            <a:r>
              <a:rPr lang="es-GB" sz="2000" dirty="0">
                <a:solidFill>
                  <a:schemeClr val="accent5">
                    <a:lumMod val="50000"/>
                  </a:schemeClr>
                </a:solidFill>
              </a:rPr>
              <a:t>*Oye =  Hey</a:t>
            </a:r>
          </a:p>
        </p:txBody>
      </p:sp>
      <p:pic>
        <p:nvPicPr>
          <p:cNvPr id="37" name="Imagen 36">
            <a:extLst>
              <a:ext uri="{FF2B5EF4-FFF2-40B4-BE49-F238E27FC236}">
                <a16:creationId xmlns:a16="http://schemas.microsoft.com/office/drawing/2014/main" id="{4CAE415C-4232-B84E-A098-E172D56DD9A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950634" y="3847326"/>
            <a:ext cx="1085027" cy="938379"/>
          </a:xfrm>
          <a:prstGeom prst="rect">
            <a:avLst/>
          </a:prstGeom>
        </p:spPr>
      </p:pic>
      <p:pic>
        <p:nvPicPr>
          <p:cNvPr id="39" name="Imagen 38">
            <a:extLst>
              <a:ext uri="{FF2B5EF4-FFF2-40B4-BE49-F238E27FC236}">
                <a16:creationId xmlns:a16="http://schemas.microsoft.com/office/drawing/2014/main" id="{8B06CB2A-13D8-964C-819C-36BC8F56D977}"/>
              </a:ext>
            </a:extLst>
          </p:cNvPr>
          <p:cNvPicPr>
            <a:picLocks noChangeAspect="1"/>
          </p:cNvPicPr>
          <p:nvPr/>
        </p:nvPicPr>
        <p:blipFill>
          <a:blip r:embed="rId17" cstate="screen">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9219084" y="1736678"/>
            <a:ext cx="988812" cy="982363"/>
          </a:xfrm>
          <a:prstGeom prst="rect">
            <a:avLst/>
          </a:prstGeom>
        </p:spPr>
      </p:pic>
      <p:sp>
        <p:nvSpPr>
          <p:cNvPr id="41" name="Action Button: Custom 22">
            <a:hlinkClick r:id="" action="ppaction://noaction" highlightClick="1">
              <a:snd r:embed="rId18" name="Parte 7.wav"/>
            </a:hlinkClick>
            <a:extLst>
              <a:ext uri="{FF2B5EF4-FFF2-40B4-BE49-F238E27FC236}">
                <a16:creationId xmlns:a16="http://schemas.microsoft.com/office/drawing/2014/main" id="{D9B02DCB-9EF0-B443-8095-3287D66B78BE}"/>
              </a:ext>
            </a:extLst>
          </p:cNvPr>
          <p:cNvSpPr/>
          <p:nvPr/>
        </p:nvSpPr>
        <p:spPr>
          <a:xfrm>
            <a:off x="10828115" y="2514531"/>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7</a:t>
            </a:r>
          </a:p>
        </p:txBody>
      </p:sp>
      <p:pic>
        <p:nvPicPr>
          <p:cNvPr id="40" name="Lucía habla con Ana.wav" descr="Lucía habla con Ana.wav">
            <a:hlinkClick r:id="" action="ppaction://media"/>
            <a:extLst>
              <a:ext uri="{FF2B5EF4-FFF2-40B4-BE49-F238E27FC236}">
                <a16:creationId xmlns:a16="http://schemas.microsoft.com/office/drawing/2014/main" id="{EB52A010-3829-7840-B600-8FC7657C484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475728" y="2830119"/>
            <a:ext cx="812800" cy="812800"/>
          </a:xfrm>
          <a:prstGeom prst="rect">
            <a:avLst/>
          </a:prstGeom>
        </p:spPr>
      </p:pic>
      <p:grpSp>
        <p:nvGrpSpPr>
          <p:cNvPr id="43" name="Grupo 42">
            <a:extLst>
              <a:ext uri="{FF2B5EF4-FFF2-40B4-BE49-F238E27FC236}">
                <a16:creationId xmlns:a16="http://schemas.microsoft.com/office/drawing/2014/main" id="{8CDEEF16-799F-3541-9400-BD6D467C8655}"/>
              </a:ext>
            </a:extLst>
          </p:cNvPr>
          <p:cNvGrpSpPr/>
          <p:nvPr/>
        </p:nvGrpSpPr>
        <p:grpSpPr>
          <a:xfrm>
            <a:off x="10448049" y="3051912"/>
            <a:ext cx="1712736" cy="1641245"/>
            <a:chOff x="10354914" y="2882383"/>
            <a:chExt cx="1712736" cy="1641245"/>
          </a:xfrm>
        </p:grpSpPr>
        <p:pic>
          <p:nvPicPr>
            <p:cNvPr id="44" name="Imagen 43">
              <a:extLst>
                <a:ext uri="{FF2B5EF4-FFF2-40B4-BE49-F238E27FC236}">
                  <a16:creationId xmlns:a16="http://schemas.microsoft.com/office/drawing/2014/main" id="{C8603AD6-5592-7740-A6BB-ABF336C0A42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10354914" y="2882383"/>
              <a:ext cx="1712736" cy="1641245"/>
            </a:xfrm>
            <a:prstGeom prst="rect">
              <a:avLst/>
            </a:prstGeom>
          </p:spPr>
        </p:pic>
        <p:pic>
          <p:nvPicPr>
            <p:cNvPr id="45" name="Imagen 44" descr="Dibujo animado de un personaje de caricatura&#10;&#10;Descripción generada automáticamente con confianza baja">
              <a:extLst>
                <a:ext uri="{FF2B5EF4-FFF2-40B4-BE49-F238E27FC236}">
                  <a16:creationId xmlns:a16="http://schemas.microsoft.com/office/drawing/2014/main" id="{7739950E-A111-4F42-AEAC-20679FC6E1AD}"/>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24352" b="54815" l="30104" r="90417">
                          <a14:foregroundMark x1="34427" y1="53519" x2="34427" y2="38333"/>
                          <a14:foregroundMark x1="34427" y1="38333" x2="42448" y2="34259"/>
                          <a14:foregroundMark x1="42448" y1="34259" x2="44740" y2="47685"/>
                          <a14:foregroundMark x1="40885" y1="42407" x2="37552" y2="38796"/>
                          <a14:foregroundMark x1="90417" y1="54815" x2="90417" y2="54815"/>
                          <a14:backgroundMark x1="32500" y1="56574" x2="34688" y2="57222"/>
                        </a14:backgroundRemoval>
                      </a14:imgEffect>
                    </a14:imgLayer>
                  </a14:imgProps>
                </a:ext>
                <a:ext uri="{28A0092B-C50C-407E-A947-70E740481C1C}">
                  <a14:useLocalDpi xmlns:a14="http://schemas.microsoft.com/office/drawing/2010/main" val="0"/>
                </a:ext>
              </a:extLst>
            </a:blip>
            <a:srcRect l="27964" t="20998" r="50000" b="44359"/>
            <a:stretch/>
          </p:blipFill>
          <p:spPr>
            <a:xfrm>
              <a:off x="10795503" y="3298080"/>
              <a:ext cx="772709" cy="683986"/>
            </a:xfrm>
            <a:prstGeom prst="rect">
              <a:avLst/>
            </a:prstGeom>
          </p:spPr>
        </p:pic>
        <p:pic>
          <p:nvPicPr>
            <p:cNvPr id="46" name="Imagen 45">
              <a:extLst>
                <a:ext uri="{FF2B5EF4-FFF2-40B4-BE49-F238E27FC236}">
                  <a16:creationId xmlns:a16="http://schemas.microsoft.com/office/drawing/2014/main" id="{2647F376-1D35-BF4D-9517-9395F06015FF}"/>
                </a:ext>
              </a:extLst>
            </p:cNvPr>
            <p:cNvPicPr>
              <a:picLocks noChangeAspect="1"/>
            </p:cNvPicPr>
            <p:nvPr/>
          </p:nvPicPr>
          <p:blipFill>
            <a:blip r:embed="rId23">
              <a:clrChange>
                <a:clrFrom>
                  <a:srgbClr val="FEFEFE"/>
                </a:clrFrom>
                <a:clrTo>
                  <a:srgbClr val="FEFEFE">
                    <a:alpha val="0"/>
                  </a:srgbClr>
                </a:clrTo>
              </a:clrChange>
            </a:blip>
            <a:stretch>
              <a:fillRect/>
            </a:stretch>
          </p:blipFill>
          <p:spPr>
            <a:xfrm rot="21071801">
              <a:off x="10710175" y="2935669"/>
              <a:ext cx="746291" cy="648949"/>
            </a:xfrm>
            <a:prstGeom prst="rect">
              <a:avLst/>
            </a:prstGeom>
          </p:spPr>
        </p:pic>
      </p:grpSp>
    </p:spTree>
    <p:extLst>
      <p:ext uri="{BB962C8B-B14F-4D97-AF65-F5344CB8AC3E}">
        <p14:creationId xmlns:p14="http://schemas.microsoft.com/office/powerpoint/2010/main" val="67023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04"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63055F7-8744-0A4D-8177-378D86BFEC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69"/>
          <a:stretch/>
        </p:blipFill>
        <p:spPr>
          <a:xfrm>
            <a:off x="0" y="-43400"/>
            <a:ext cx="12192000" cy="6427871"/>
          </a:xfrm>
          <a:prstGeom prst="rect">
            <a:avLst/>
          </a:prstGeom>
        </p:spPr>
      </p:pic>
      <p:sp>
        <p:nvSpPr>
          <p:cNvPr id="2" name="Título 1">
            <a:extLst>
              <a:ext uri="{FF2B5EF4-FFF2-40B4-BE49-F238E27FC236}">
                <a16:creationId xmlns:a16="http://schemas.microsoft.com/office/drawing/2014/main" id="{F8FDE6EA-6289-E544-874F-60B915230343}"/>
              </a:ext>
            </a:extLst>
          </p:cNvPr>
          <p:cNvSpPr>
            <a:spLocks noGrp="1"/>
          </p:cNvSpPr>
          <p:nvPr>
            <p:ph type="title"/>
          </p:nvPr>
        </p:nvSpPr>
        <p:spPr>
          <a:xfrm>
            <a:off x="276151" y="226858"/>
            <a:ext cx="7597276" cy="363751"/>
          </a:xfrm>
          <a:solidFill>
            <a:schemeClr val="bg1"/>
          </a:solidFill>
        </p:spPr>
        <p:txBody>
          <a:bodyPr>
            <a:noAutofit/>
          </a:bodyPr>
          <a:lstStyle/>
          <a:p>
            <a:r>
              <a:rPr lang="en-GB" sz="2400" b="1" dirty="0" err="1"/>
              <a:t>Ahora</a:t>
            </a:r>
            <a:r>
              <a:rPr lang="en-GB" sz="2400" b="1" dirty="0"/>
              <a:t> </a:t>
            </a:r>
            <a:r>
              <a:rPr lang="en-GB" sz="2400" b="1" dirty="0" err="1"/>
              <a:t>intenta</a:t>
            </a:r>
            <a:r>
              <a:rPr lang="en-GB" sz="2400" b="1" dirty="0"/>
              <a:t> </a:t>
            </a:r>
            <a:r>
              <a:rPr lang="en-GB" sz="2400" b="1" dirty="0" err="1"/>
              <a:t>completar</a:t>
            </a:r>
            <a:r>
              <a:rPr lang="en-GB" sz="2400" b="1" dirty="0"/>
              <a:t> </a:t>
            </a:r>
            <a:r>
              <a:rPr lang="en-GB" sz="2400" b="1" dirty="0" err="1"/>
              <a:t>este</a:t>
            </a:r>
            <a:r>
              <a:rPr lang="en-GB" sz="2400" b="1" dirty="0"/>
              <a:t> </a:t>
            </a:r>
            <a:r>
              <a:rPr lang="en-GB" sz="2400" b="1" dirty="0" err="1"/>
              <a:t>diálogo</a:t>
            </a:r>
            <a:r>
              <a:rPr lang="en-GB" sz="2400" b="1" dirty="0"/>
              <a:t> </a:t>
            </a:r>
            <a:r>
              <a:rPr lang="en-GB" sz="2400" b="1" dirty="0" err="1"/>
              <a:t>en</a:t>
            </a:r>
            <a:r>
              <a:rPr lang="en-GB" sz="2400" b="1" dirty="0"/>
              <a:t> </a:t>
            </a:r>
            <a:r>
              <a:rPr lang="en-GB" sz="2400" b="1" dirty="0" err="1"/>
              <a:t>español</a:t>
            </a:r>
            <a:r>
              <a:rPr lang="en-GB" sz="2400" b="1" dirty="0"/>
              <a:t>:</a:t>
            </a:r>
            <a:endParaRPr lang="es-GB" sz="2400" b="1" dirty="0"/>
          </a:p>
        </p:txBody>
      </p:sp>
      <p:sp>
        <p:nvSpPr>
          <p:cNvPr id="6" name="Rounded Rectangle 11">
            <a:extLst>
              <a:ext uri="{FF2B5EF4-FFF2-40B4-BE49-F238E27FC236}">
                <a16:creationId xmlns:a16="http://schemas.microsoft.com/office/drawing/2014/main" id="{DF026CD3-7E2B-014C-80E6-CB08790EECAB}"/>
              </a:ext>
            </a:extLst>
          </p:cNvPr>
          <p:cNvSpPr/>
          <p:nvPr/>
        </p:nvSpPr>
        <p:spPr>
          <a:xfrm>
            <a:off x="10757648" y="258166"/>
            <a:ext cx="11704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Llamada rectangular redondeada 8">
            <a:extLst>
              <a:ext uri="{FF2B5EF4-FFF2-40B4-BE49-F238E27FC236}">
                <a16:creationId xmlns:a16="http://schemas.microsoft.com/office/drawing/2014/main" id="{5F56119C-EF4E-1042-8AB2-072C03A6BB69}"/>
              </a:ext>
            </a:extLst>
          </p:cNvPr>
          <p:cNvSpPr/>
          <p:nvPr/>
        </p:nvSpPr>
        <p:spPr>
          <a:xfrm>
            <a:off x="3696395" y="709046"/>
            <a:ext cx="3340667" cy="837418"/>
          </a:xfrm>
          <a:prstGeom prst="wedgeRoundRectCallout">
            <a:avLst>
              <a:gd name="adj1" fmla="val 39464"/>
              <a:gd name="adj2" fmla="val 116388"/>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Then, don’t you clean </a:t>
            </a:r>
            <a:r>
              <a:rPr kumimoji="0" lang="es-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your bedroom</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Llamada rectangular redondeada 13">
            <a:extLst>
              <a:ext uri="{FF2B5EF4-FFF2-40B4-BE49-F238E27FC236}">
                <a16:creationId xmlns:a16="http://schemas.microsoft.com/office/drawing/2014/main" id="{425E17B9-A94F-AA4F-88F8-C70C2C6A8588}"/>
              </a:ext>
            </a:extLst>
          </p:cNvPr>
          <p:cNvSpPr/>
          <p:nvPr/>
        </p:nvSpPr>
        <p:spPr>
          <a:xfrm>
            <a:off x="2853780" y="5214147"/>
            <a:ext cx="2828688" cy="979023"/>
          </a:xfrm>
          <a:prstGeom prst="wedgeRoundRectCallout">
            <a:avLst>
              <a:gd name="adj1" fmla="val 59590"/>
              <a:gd name="adj2" fmla="val -6760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err="1">
                <a:solidFill>
                  <a:srgbClr val="4472C4">
                    <a:lumMod val="50000"/>
                  </a:srgbClr>
                </a:solidFill>
                <a:latin typeface="Century Gothic" panose="020F0302020204030204"/>
              </a:rPr>
              <a:t>If</a:t>
            </a:r>
            <a:r>
              <a:rPr lang="es-ES" sz="2000" dirty="0">
                <a:solidFill>
                  <a:srgbClr val="4472C4">
                    <a:lumMod val="50000"/>
                  </a:srgbClr>
                </a:solidFill>
                <a:latin typeface="Century Gothic" panose="020F0302020204030204"/>
              </a:rPr>
              <a:t> </a:t>
            </a:r>
            <a:r>
              <a:rPr lang="es-ES" sz="2000" dirty="0" err="1">
                <a:solidFill>
                  <a:srgbClr val="4472C4">
                    <a:lumMod val="50000"/>
                  </a:srgbClr>
                </a:solidFill>
                <a:latin typeface="Century Gothic" panose="020F0302020204030204"/>
              </a:rPr>
              <a:t>you</a:t>
            </a:r>
            <a:r>
              <a:rPr lang="es-ES" sz="2000" dirty="0">
                <a:solidFill>
                  <a:srgbClr val="4472C4">
                    <a:lumMod val="50000"/>
                  </a:srgbClr>
                </a:solidFill>
                <a:latin typeface="Century Gothic" panose="020F0302020204030204"/>
              </a:rPr>
              <a:t> </a:t>
            </a:r>
            <a:r>
              <a:rPr lang="es-ES" sz="2000" dirty="0" err="1">
                <a:solidFill>
                  <a:srgbClr val="4472C4">
                    <a:lumMod val="50000"/>
                  </a:srgbClr>
                </a:solidFill>
                <a:latin typeface="Century Gothic" panose="020F0302020204030204"/>
              </a:rPr>
              <a:t>want</a:t>
            </a:r>
            <a:r>
              <a:rPr lang="es-ES" sz="2000" dirty="0">
                <a:solidFill>
                  <a:srgbClr val="4472C4">
                    <a:lumMod val="50000"/>
                  </a:srgbClr>
                </a:solidFill>
                <a:latin typeface="Century Gothic" panose="020F0302020204030204"/>
              </a:rPr>
              <a:t> </a:t>
            </a:r>
            <a:r>
              <a:rPr lang="es-ES" sz="2000" b="1" i="1" dirty="0">
                <a:solidFill>
                  <a:srgbClr val="4472C4">
                    <a:lumMod val="50000"/>
                  </a:srgbClr>
                </a:solidFill>
                <a:latin typeface="Century Gothic" panose="020F0302020204030204"/>
              </a:rPr>
              <a:t>I </a:t>
            </a:r>
            <a:r>
              <a:rPr lang="es-ES" sz="2000" b="1" i="1" dirty="0" err="1">
                <a:solidFill>
                  <a:srgbClr val="4472C4">
                    <a:lumMod val="50000"/>
                  </a:srgbClr>
                </a:solidFill>
                <a:latin typeface="Century Gothic" panose="020F0302020204030204"/>
              </a:rPr>
              <a:t>wash</a:t>
            </a:r>
            <a:r>
              <a:rPr lang="es-ES" sz="2000" b="1" i="1" dirty="0">
                <a:solidFill>
                  <a:srgbClr val="4472C4">
                    <a:lumMod val="50000"/>
                  </a:srgbClr>
                </a:solidFill>
                <a:latin typeface="Century Gothic" panose="020F0302020204030204"/>
              </a:rPr>
              <a:t> </a:t>
            </a:r>
            <a:r>
              <a:rPr lang="es-ES" sz="2000" b="1" i="1" dirty="0" err="1">
                <a:solidFill>
                  <a:srgbClr val="4472C4">
                    <a:lumMod val="50000"/>
                  </a:srgbClr>
                </a:solidFill>
                <a:latin typeface="Century Gothic" panose="020F0302020204030204"/>
              </a:rPr>
              <a:t>it</a:t>
            </a:r>
            <a:r>
              <a:rPr lang="es-ES" sz="2000" dirty="0">
                <a:solidFill>
                  <a:srgbClr val="4472C4">
                    <a:lumMod val="50000"/>
                  </a:srgbClr>
                </a:solidFill>
                <a:latin typeface="Century Gothic" panose="020F0302020204030204"/>
              </a:rPr>
              <a:t>, es rápido.</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CuadroTexto 15">
            <a:extLst>
              <a:ext uri="{FF2B5EF4-FFF2-40B4-BE49-F238E27FC236}">
                <a16:creationId xmlns:a16="http://schemas.microsoft.com/office/drawing/2014/main" id="{AB515FF7-62D4-E04D-AB14-E6C8AF3E6865}"/>
              </a:ext>
            </a:extLst>
          </p:cNvPr>
          <p:cNvSpPr txBox="1"/>
          <p:nvPr/>
        </p:nvSpPr>
        <p:spPr>
          <a:xfrm>
            <a:off x="3747455" y="750977"/>
            <a:ext cx="327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1</a:t>
            </a:r>
          </a:p>
        </p:txBody>
      </p:sp>
      <p:grpSp>
        <p:nvGrpSpPr>
          <p:cNvPr id="44" name="Grupo 43">
            <a:extLst>
              <a:ext uri="{FF2B5EF4-FFF2-40B4-BE49-F238E27FC236}">
                <a16:creationId xmlns:a16="http://schemas.microsoft.com/office/drawing/2014/main" id="{BB437A63-8D8E-7A48-BD53-B2992C8FD1AD}"/>
              </a:ext>
            </a:extLst>
          </p:cNvPr>
          <p:cNvGrpSpPr/>
          <p:nvPr/>
        </p:nvGrpSpPr>
        <p:grpSpPr>
          <a:xfrm>
            <a:off x="3072992" y="2647300"/>
            <a:ext cx="3023007" cy="1234079"/>
            <a:chOff x="3037200" y="2455098"/>
            <a:chExt cx="2847910" cy="1234079"/>
          </a:xfrm>
          <a:solidFill>
            <a:schemeClr val="accent5">
              <a:lumMod val="20000"/>
              <a:lumOff val="80000"/>
            </a:schemeClr>
          </a:solidFill>
        </p:grpSpPr>
        <p:sp>
          <p:nvSpPr>
            <p:cNvPr id="12" name="Llamada rectangular redondeada 11">
              <a:extLst>
                <a:ext uri="{FF2B5EF4-FFF2-40B4-BE49-F238E27FC236}">
                  <a16:creationId xmlns:a16="http://schemas.microsoft.com/office/drawing/2014/main" id="{B9147531-A1C7-1941-A40D-3F8008321071}"/>
                </a:ext>
              </a:extLst>
            </p:cNvPr>
            <p:cNvSpPr/>
            <p:nvPr/>
          </p:nvSpPr>
          <p:spPr>
            <a:xfrm>
              <a:off x="3037200" y="2455098"/>
              <a:ext cx="2847910" cy="1234079"/>
            </a:xfrm>
            <a:prstGeom prst="wedgeRoundRectCallout">
              <a:avLst>
                <a:gd name="adj1" fmla="val 63942"/>
                <a:gd name="adj2" fmla="val 26317"/>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i="1" dirty="0">
                  <a:solidFill>
                    <a:srgbClr val="4472C4">
                      <a:lumMod val="50000"/>
                    </a:srgbClr>
                  </a:solidFill>
                  <a:latin typeface="Century Gothic" panose="020F0302020204030204"/>
                </a:rPr>
                <a:t>Do I </a:t>
              </a:r>
              <a:r>
                <a:rPr lang="es-ES" sz="2000" b="1" i="1" dirty="0" err="1">
                  <a:solidFill>
                    <a:srgbClr val="4472C4">
                      <a:lumMod val="50000"/>
                    </a:srgbClr>
                  </a:solidFill>
                  <a:latin typeface="Century Gothic" panose="020F0302020204030204"/>
                </a:rPr>
                <a:t>help</a:t>
              </a:r>
              <a:r>
                <a:rPr lang="es-ES" sz="2000" b="1" i="1" dirty="0">
                  <a:solidFill>
                    <a:srgbClr val="4472C4">
                      <a:lumMod val="50000"/>
                    </a:srgbClr>
                  </a:solidFill>
                  <a:latin typeface="Century Gothic" panose="020F0302020204030204"/>
                </a:rPr>
                <a:t> </a:t>
              </a:r>
              <a:r>
                <a:rPr lang="es-ES" sz="2000" b="1" i="1" dirty="0" err="1">
                  <a:solidFill>
                    <a:srgbClr val="4472C4">
                      <a:lumMod val="50000"/>
                    </a:srgbClr>
                  </a:solidFill>
                  <a:latin typeface="Century Gothic" panose="020F0302020204030204"/>
                </a:rPr>
                <a:t>you</a:t>
              </a:r>
              <a:r>
                <a:rPr lang="es-ES" sz="2000" dirty="0">
                  <a:solidFill>
                    <a:srgbClr val="4472C4">
                      <a:lumMod val="50000"/>
                    </a:srgbClr>
                  </a:solidFill>
                  <a:latin typeface="Century Gothic" panose="020F0302020204030204"/>
                </a:rPr>
                <a:t> </a:t>
              </a:r>
              <a:r>
                <a:rPr lang="es-ES" sz="2000" dirty="0" err="1">
                  <a:solidFill>
                    <a:srgbClr val="4472C4">
                      <a:lumMod val="50000"/>
                    </a:srgbClr>
                  </a:solidFill>
                  <a:latin typeface="Century Gothic" panose="020F0302020204030204"/>
                </a:rPr>
                <a:t>with</a:t>
              </a:r>
              <a:r>
                <a:rPr lang="es-ES" sz="2000" dirty="0">
                  <a:solidFill>
                    <a:srgbClr val="4472C4">
                      <a:lumMod val="50000"/>
                    </a:srgbClr>
                  </a:solidFill>
                  <a:latin typeface="Century Gothic" panose="020F0302020204030204"/>
                </a:rPr>
                <a:t> </a:t>
              </a:r>
              <a:r>
                <a:rPr lang="es-ES" sz="2000" dirty="0" err="1">
                  <a:solidFill>
                    <a:srgbClr val="4472C4">
                      <a:lumMod val="50000"/>
                    </a:srgbClr>
                  </a:solidFill>
                  <a:latin typeface="Century Gothic" panose="020F0302020204030204"/>
                </a:rPr>
                <a:t>your</a:t>
              </a:r>
              <a:r>
                <a:rPr lang="es-ES" sz="2000" dirty="0">
                  <a:solidFill>
                    <a:srgbClr val="4472C4">
                      <a:lumMod val="50000"/>
                    </a:srgbClr>
                  </a:solidFill>
                  <a:latin typeface="Century Gothic" panose="020F0302020204030204"/>
                </a:rPr>
                <a:t> bag?</a:t>
              </a:r>
              <a:endParaRPr kumimoji="0" lang="es-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CuadroTexto 17">
              <a:extLst>
                <a:ext uri="{FF2B5EF4-FFF2-40B4-BE49-F238E27FC236}">
                  <a16:creationId xmlns:a16="http://schemas.microsoft.com/office/drawing/2014/main" id="{61810B9C-2283-9840-BAF4-786A0FA8B84F}"/>
                </a:ext>
              </a:extLst>
            </p:cNvPr>
            <p:cNvSpPr txBox="1"/>
            <p:nvPr/>
          </p:nvSpPr>
          <p:spPr>
            <a:xfrm>
              <a:off x="3101886" y="2530751"/>
              <a:ext cx="328936"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3</a:t>
              </a:r>
            </a:p>
          </p:txBody>
        </p:sp>
      </p:grpSp>
      <p:grpSp>
        <p:nvGrpSpPr>
          <p:cNvPr id="48" name="Grupo 47">
            <a:extLst>
              <a:ext uri="{FF2B5EF4-FFF2-40B4-BE49-F238E27FC236}">
                <a16:creationId xmlns:a16="http://schemas.microsoft.com/office/drawing/2014/main" id="{7E8D9309-0A55-D145-BA14-0E92868DCB76}"/>
              </a:ext>
            </a:extLst>
          </p:cNvPr>
          <p:cNvGrpSpPr/>
          <p:nvPr/>
        </p:nvGrpSpPr>
        <p:grpSpPr>
          <a:xfrm>
            <a:off x="2408286" y="3930723"/>
            <a:ext cx="3333005" cy="1234079"/>
            <a:chOff x="2408286" y="3888610"/>
            <a:chExt cx="3333005" cy="1234079"/>
          </a:xfrm>
          <a:solidFill>
            <a:schemeClr val="accent2">
              <a:lumMod val="20000"/>
              <a:lumOff val="80000"/>
            </a:schemeClr>
          </a:solidFill>
        </p:grpSpPr>
        <p:sp>
          <p:nvSpPr>
            <p:cNvPr id="13" name="Llamada rectangular redondeada 12">
              <a:extLst>
                <a:ext uri="{FF2B5EF4-FFF2-40B4-BE49-F238E27FC236}">
                  <a16:creationId xmlns:a16="http://schemas.microsoft.com/office/drawing/2014/main" id="{364ACC22-0C2F-BA44-8340-50DEEDEC39B5}"/>
                </a:ext>
              </a:extLst>
            </p:cNvPr>
            <p:cNvSpPr/>
            <p:nvPr/>
          </p:nvSpPr>
          <p:spPr>
            <a:xfrm>
              <a:off x="2408286" y="3888610"/>
              <a:ext cx="3333005" cy="1234079"/>
            </a:xfrm>
            <a:prstGeom prst="wedgeRoundRectCallout">
              <a:avLst>
                <a:gd name="adj1" fmla="val -46502"/>
                <a:gd name="adj2" fmla="val -88746"/>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Vale. Which clothes do I take with me?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favourite shirt </a:t>
              </a: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dirty.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CuadroTexto 27">
              <a:extLst>
                <a:ext uri="{FF2B5EF4-FFF2-40B4-BE49-F238E27FC236}">
                  <a16:creationId xmlns:a16="http://schemas.microsoft.com/office/drawing/2014/main" id="{A93C9A72-7BF7-1442-82A5-3CDB887906A5}"/>
                </a:ext>
              </a:extLst>
            </p:cNvPr>
            <p:cNvSpPr txBox="1"/>
            <p:nvPr/>
          </p:nvSpPr>
          <p:spPr>
            <a:xfrm>
              <a:off x="2440366" y="4624041"/>
              <a:ext cx="328936"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4</a:t>
              </a:r>
            </a:p>
          </p:txBody>
        </p:sp>
      </p:grpSp>
      <p:sp>
        <p:nvSpPr>
          <p:cNvPr id="30" name="CuadroTexto 29">
            <a:extLst>
              <a:ext uri="{FF2B5EF4-FFF2-40B4-BE49-F238E27FC236}">
                <a16:creationId xmlns:a16="http://schemas.microsoft.com/office/drawing/2014/main" id="{4C626FF4-B3D8-874E-8DF6-0042C374F50F}"/>
              </a:ext>
            </a:extLst>
          </p:cNvPr>
          <p:cNvSpPr txBox="1"/>
          <p:nvPr/>
        </p:nvSpPr>
        <p:spPr>
          <a:xfrm>
            <a:off x="2886992" y="5774000"/>
            <a:ext cx="374822" cy="4117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5</a:t>
            </a:r>
          </a:p>
        </p:txBody>
      </p:sp>
      <p:grpSp>
        <p:nvGrpSpPr>
          <p:cNvPr id="42" name="Grupo 41">
            <a:extLst>
              <a:ext uri="{FF2B5EF4-FFF2-40B4-BE49-F238E27FC236}">
                <a16:creationId xmlns:a16="http://schemas.microsoft.com/office/drawing/2014/main" id="{9B39A4F0-2AF4-BD46-BCA7-14CA0397FC77}"/>
              </a:ext>
            </a:extLst>
          </p:cNvPr>
          <p:cNvGrpSpPr/>
          <p:nvPr/>
        </p:nvGrpSpPr>
        <p:grpSpPr>
          <a:xfrm>
            <a:off x="2947719" y="1616500"/>
            <a:ext cx="3458694" cy="981456"/>
            <a:chOff x="3069421" y="1582072"/>
            <a:chExt cx="2993148" cy="981456"/>
          </a:xfrm>
          <a:solidFill>
            <a:schemeClr val="accent2">
              <a:lumMod val="20000"/>
              <a:lumOff val="80000"/>
            </a:schemeClr>
          </a:solidFill>
        </p:grpSpPr>
        <p:sp>
          <p:nvSpPr>
            <p:cNvPr id="11" name="Llamada rectangular redondeada 10">
              <a:extLst>
                <a:ext uri="{FF2B5EF4-FFF2-40B4-BE49-F238E27FC236}">
                  <a16:creationId xmlns:a16="http://schemas.microsoft.com/office/drawing/2014/main" id="{D0E987DF-153A-854B-AEBE-1B98A192D3F7}"/>
                </a:ext>
              </a:extLst>
            </p:cNvPr>
            <p:cNvSpPr/>
            <p:nvPr/>
          </p:nvSpPr>
          <p:spPr>
            <a:xfrm>
              <a:off x="3069421" y="1582072"/>
              <a:ext cx="2993148" cy="981456"/>
            </a:xfrm>
            <a:prstGeom prst="wedgeRoundRectCallout">
              <a:avLst>
                <a:gd name="adj1" fmla="val -66770"/>
                <a:gd name="adj2" fmla="val 60273"/>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s-ES"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clean</a:t>
              </a:r>
              <a:r>
                <a:rPr kumimoji="0" lang="es-E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es-E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every</a:t>
              </a:r>
              <a:r>
                <a:rPr kumimoji="0" lang="es-ES"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day</a:t>
              </a:r>
              <a:r>
                <a:rPr kumimoji="0" lang="es-ES"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CuadroTexto 16">
              <a:extLst>
                <a:ext uri="{FF2B5EF4-FFF2-40B4-BE49-F238E27FC236}">
                  <a16:creationId xmlns:a16="http://schemas.microsoft.com/office/drawing/2014/main" id="{B5439199-E481-D343-B12B-7CA6C7D47E4A}"/>
                </a:ext>
              </a:extLst>
            </p:cNvPr>
            <p:cNvSpPr txBox="1"/>
            <p:nvPr/>
          </p:nvSpPr>
          <p:spPr>
            <a:xfrm>
              <a:off x="3163048" y="1654501"/>
              <a:ext cx="328936"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2</a:t>
              </a:r>
            </a:p>
          </p:txBody>
        </p:sp>
      </p:grpSp>
      <p:sp>
        <p:nvSpPr>
          <p:cNvPr id="21" name="Llamada rectangular redondeada 20">
            <a:extLst>
              <a:ext uri="{FF2B5EF4-FFF2-40B4-BE49-F238E27FC236}">
                <a16:creationId xmlns:a16="http://schemas.microsoft.com/office/drawing/2014/main" id="{07D32D5D-6227-0249-89D3-01E310B61EE8}"/>
              </a:ext>
            </a:extLst>
          </p:cNvPr>
          <p:cNvSpPr/>
          <p:nvPr/>
        </p:nvSpPr>
        <p:spPr>
          <a:xfrm>
            <a:off x="7467364" y="617295"/>
            <a:ext cx="2834568" cy="981456"/>
          </a:xfrm>
          <a:prstGeom prst="wedgeRoundRectCallout">
            <a:avLst>
              <a:gd name="adj1" fmla="val -44765"/>
              <a:gd name="adj2" fmla="val 125857"/>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Entonces, ¿no limpias _______________?</a:t>
            </a:r>
          </a:p>
        </p:txBody>
      </p:sp>
      <p:sp>
        <p:nvSpPr>
          <p:cNvPr id="22" name="CuadroTexto 21">
            <a:extLst>
              <a:ext uri="{FF2B5EF4-FFF2-40B4-BE49-F238E27FC236}">
                <a16:creationId xmlns:a16="http://schemas.microsoft.com/office/drawing/2014/main" id="{A7062474-4E3F-8E41-A3D2-86DB282865C9}"/>
              </a:ext>
            </a:extLst>
          </p:cNvPr>
          <p:cNvSpPr txBox="1"/>
          <p:nvPr/>
        </p:nvSpPr>
        <p:spPr>
          <a:xfrm>
            <a:off x="9889489" y="707913"/>
            <a:ext cx="327334" cy="400110"/>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1</a:t>
            </a:r>
          </a:p>
        </p:txBody>
      </p:sp>
      <p:sp>
        <p:nvSpPr>
          <p:cNvPr id="3" name="CuadroTexto 2">
            <a:extLst>
              <a:ext uri="{FF2B5EF4-FFF2-40B4-BE49-F238E27FC236}">
                <a16:creationId xmlns:a16="http://schemas.microsoft.com/office/drawing/2014/main" id="{D7C4B328-439C-6B4C-B7DC-08226FC27AD9}"/>
              </a:ext>
            </a:extLst>
          </p:cNvPr>
          <p:cNvSpPr txBox="1"/>
          <p:nvPr/>
        </p:nvSpPr>
        <p:spPr>
          <a:xfrm>
            <a:off x="7906850" y="1199501"/>
            <a:ext cx="183095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F66400"/>
                </a:solidFill>
                <a:effectLst/>
                <a:uLnTx/>
                <a:uFillTx/>
                <a:latin typeface="Century Gothic" panose="020F0302020204030204"/>
                <a:ea typeface="+mn-ea"/>
                <a:cs typeface="+mn-cs"/>
              </a:rPr>
              <a:t>tu habitación</a:t>
            </a:r>
          </a:p>
        </p:txBody>
      </p:sp>
      <p:sp>
        <p:nvSpPr>
          <p:cNvPr id="23" name="Llamada rectangular redondeada 22">
            <a:extLst>
              <a:ext uri="{FF2B5EF4-FFF2-40B4-BE49-F238E27FC236}">
                <a16:creationId xmlns:a16="http://schemas.microsoft.com/office/drawing/2014/main" id="{0FF77DE0-B8C3-C743-95FA-0900D5C4E966}"/>
              </a:ext>
            </a:extLst>
          </p:cNvPr>
          <p:cNvSpPr/>
          <p:nvPr/>
        </p:nvSpPr>
        <p:spPr>
          <a:xfrm>
            <a:off x="8117731" y="1667227"/>
            <a:ext cx="3520087" cy="981456"/>
          </a:xfrm>
          <a:prstGeom prst="wedgeRoundRectCallout">
            <a:avLst>
              <a:gd name="adj1" fmla="val -62631"/>
              <a:gd name="adj2" fmla="val -2569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todos los días?</a:t>
            </a:r>
          </a:p>
        </p:txBody>
      </p:sp>
      <p:sp>
        <p:nvSpPr>
          <p:cNvPr id="24" name="CuadroTexto 23">
            <a:extLst>
              <a:ext uri="{FF2B5EF4-FFF2-40B4-BE49-F238E27FC236}">
                <a16:creationId xmlns:a16="http://schemas.microsoft.com/office/drawing/2014/main" id="{74CDB4E7-186D-E54F-BD89-8BE04DD84C3D}"/>
              </a:ext>
            </a:extLst>
          </p:cNvPr>
          <p:cNvSpPr txBox="1"/>
          <p:nvPr/>
        </p:nvSpPr>
        <p:spPr>
          <a:xfrm>
            <a:off x="11180533" y="1723252"/>
            <a:ext cx="376507" cy="400110"/>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2</a:t>
            </a:r>
          </a:p>
        </p:txBody>
      </p:sp>
      <p:sp>
        <p:nvSpPr>
          <p:cNvPr id="33" name="CuadroTexto 32">
            <a:extLst>
              <a:ext uri="{FF2B5EF4-FFF2-40B4-BE49-F238E27FC236}">
                <a16:creationId xmlns:a16="http://schemas.microsoft.com/office/drawing/2014/main" id="{35F9BDAB-B82F-C84C-AE0E-0132E723B702}"/>
              </a:ext>
            </a:extLst>
          </p:cNvPr>
          <p:cNvSpPr txBox="1"/>
          <p:nvPr/>
        </p:nvSpPr>
        <p:spPr>
          <a:xfrm>
            <a:off x="8519234" y="1770558"/>
            <a:ext cx="5343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F66400"/>
                </a:solidFill>
                <a:effectLst/>
                <a:uLnTx/>
                <a:uFillTx/>
                <a:latin typeface="Century Gothic" panose="020F0302020204030204"/>
                <a:ea typeface="+mn-ea"/>
                <a:cs typeface="+mn-cs"/>
              </a:rPr>
              <a:t>La</a:t>
            </a:r>
          </a:p>
        </p:txBody>
      </p:sp>
      <p:sp>
        <p:nvSpPr>
          <p:cNvPr id="41" name="CuadroTexto 40">
            <a:extLst>
              <a:ext uri="{FF2B5EF4-FFF2-40B4-BE49-F238E27FC236}">
                <a16:creationId xmlns:a16="http://schemas.microsoft.com/office/drawing/2014/main" id="{BDB750EB-E5F3-1747-BC01-1813523BD4D0}"/>
              </a:ext>
            </a:extLst>
          </p:cNvPr>
          <p:cNvSpPr txBox="1"/>
          <p:nvPr/>
        </p:nvSpPr>
        <p:spPr>
          <a:xfrm>
            <a:off x="9059507" y="1784354"/>
            <a:ext cx="10774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F66400"/>
                </a:solidFill>
                <a:effectLst/>
                <a:uLnTx/>
                <a:uFillTx/>
                <a:latin typeface="Century Gothic" panose="020F0302020204030204"/>
                <a:ea typeface="+mn-ea"/>
                <a:cs typeface="+mn-cs"/>
              </a:rPr>
              <a:t>limpio</a:t>
            </a:r>
            <a:endParaRPr kumimoji="0" lang="es-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27" name="Llamada rectangular redondeada 26">
            <a:extLst>
              <a:ext uri="{FF2B5EF4-FFF2-40B4-BE49-F238E27FC236}">
                <a16:creationId xmlns:a16="http://schemas.microsoft.com/office/drawing/2014/main" id="{EA79F037-D938-B543-893D-823E93202F75}"/>
              </a:ext>
            </a:extLst>
          </p:cNvPr>
          <p:cNvSpPr/>
          <p:nvPr/>
        </p:nvSpPr>
        <p:spPr>
          <a:xfrm>
            <a:off x="8251568" y="3916691"/>
            <a:ext cx="3210117" cy="1229606"/>
          </a:xfrm>
          <a:prstGeom prst="wedgeRoundRectCallout">
            <a:avLst>
              <a:gd name="adj1" fmla="val -72230"/>
              <a:gd name="adj2" fmla="val 1935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Ok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Qué</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ropa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___________________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sucia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30">
            <a:extLst>
              <a:ext uri="{FF2B5EF4-FFF2-40B4-BE49-F238E27FC236}">
                <a16:creationId xmlns:a16="http://schemas.microsoft.com/office/drawing/2014/main" id="{30CEFCDB-5851-E44E-BFBB-C68D4CBF88DA}"/>
              </a:ext>
            </a:extLst>
          </p:cNvPr>
          <p:cNvSpPr txBox="1"/>
          <p:nvPr/>
        </p:nvSpPr>
        <p:spPr>
          <a:xfrm>
            <a:off x="11028592" y="3991340"/>
            <a:ext cx="328936" cy="400110"/>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4</a:t>
            </a:r>
          </a:p>
        </p:txBody>
      </p:sp>
      <p:sp>
        <p:nvSpPr>
          <p:cNvPr id="43" name="CuadroTexto 37">
            <a:extLst>
              <a:ext uri="{FF2B5EF4-FFF2-40B4-BE49-F238E27FC236}">
                <a16:creationId xmlns:a16="http://schemas.microsoft.com/office/drawing/2014/main" id="{22A382AA-B790-9846-989A-65417C547B5A}"/>
              </a:ext>
            </a:extLst>
          </p:cNvPr>
          <p:cNvSpPr txBox="1"/>
          <p:nvPr/>
        </p:nvSpPr>
        <p:spPr>
          <a:xfrm>
            <a:off x="8651009" y="4466099"/>
            <a:ext cx="24769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F66400"/>
                </a:solidFill>
                <a:latin typeface="Century Gothic" panose="020F0302020204030204"/>
              </a:rPr>
              <a:t>M</a:t>
            </a:r>
            <a:r>
              <a:rPr kumimoji="0" lang="es-ES" sz="2000" b="1" i="0" u="none" strike="noStrike" kern="1200" cap="none" spc="0" normalizeH="0" baseline="0" noProof="0" dirty="0">
                <a:ln>
                  <a:noFill/>
                </a:ln>
                <a:solidFill>
                  <a:srgbClr val="F66400"/>
                </a:solidFill>
                <a:effectLst/>
                <a:uLnTx/>
                <a:uFillTx/>
                <a:latin typeface="Century Gothic" panose="020F0302020204030204"/>
                <a:ea typeface="+mn-ea"/>
                <a:cs typeface="+mn-cs"/>
              </a:rPr>
              <a:t>i camisa favorita</a:t>
            </a:r>
            <a:endParaRPr kumimoji="0" lang="es-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25" name="Llamada rectangular redondeada 24">
            <a:extLst>
              <a:ext uri="{FF2B5EF4-FFF2-40B4-BE49-F238E27FC236}">
                <a16:creationId xmlns:a16="http://schemas.microsoft.com/office/drawing/2014/main" id="{B1EB5905-0A66-7840-BF24-BB47826F58F2}"/>
              </a:ext>
            </a:extLst>
          </p:cNvPr>
          <p:cNvSpPr/>
          <p:nvPr/>
        </p:nvSpPr>
        <p:spPr>
          <a:xfrm>
            <a:off x="8117732" y="2743126"/>
            <a:ext cx="3331121" cy="1079122"/>
          </a:xfrm>
          <a:prstGeom prst="wedgeRoundRectCallout">
            <a:avLst>
              <a:gd name="adj1" fmla="val -59591"/>
              <a:gd name="adj2" fmla="val 237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 con tu bolsa?</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6" name="CuadroTexto 25">
            <a:extLst>
              <a:ext uri="{FF2B5EF4-FFF2-40B4-BE49-F238E27FC236}">
                <a16:creationId xmlns:a16="http://schemas.microsoft.com/office/drawing/2014/main" id="{B0D985FD-CB82-814F-8D7F-0F0F26842589}"/>
              </a:ext>
            </a:extLst>
          </p:cNvPr>
          <p:cNvSpPr txBox="1"/>
          <p:nvPr/>
        </p:nvSpPr>
        <p:spPr>
          <a:xfrm>
            <a:off x="11028592" y="2799334"/>
            <a:ext cx="328936" cy="400110"/>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3</a:t>
            </a:r>
          </a:p>
        </p:txBody>
      </p:sp>
      <p:sp>
        <p:nvSpPr>
          <p:cNvPr id="34" name="CuadroTexto 33">
            <a:extLst>
              <a:ext uri="{FF2B5EF4-FFF2-40B4-BE49-F238E27FC236}">
                <a16:creationId xmlns:a16="http://schemas.microsoft.com/office/drawing/2014/main" id="{3C266673-4C0D-424D-929A-44A4C41930A8}"/>
              </a:ext>
            </a:extLst>
          </p:cNvPr>
          <p:cNvSpPr txBox="1"/>
          <p:nvPr/>
        </p:nvSpPr>
        <p:spPr>
          <a:xfrm>
            <a:off x="8729532" y="2910393"/>
            <a:ext cx="4555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F66400"/>
                </a:solidFill>
                <a:effectLst/>
                <a:uLnTx/>
                <a:uFillTx/>
                <a:latin typeface="Century Gothic" panose="020F0302020204030204"/>
                <a:ea typeface="+mn-ea"/>
                <a:cs typeface="+mn-cs"/>
              </a:rPr>
              <a:t>Te</a:t>
            </a:r>
            <a:endParaRPr kumimoji="0" lang="es-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4" name="Rectangle 3"/>
          <p:cNvSpPr/>
          <p:nvPr/>
        </p:nvSpPr>
        <p:spPr>
          <a:xfrm>
            <a:off x="9173698" y="2910393"/>
            <a:ext cx="990977"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F66400"/>
                </a:solidFill>
                <a:effectLst/>
                <a:uLnTx/>
                <a:uFillTx/>
                <a:latin typeface="Century Gothic" panose="020F0302020204030204"/>
                <a:ea typeface="+mn-ea"/>
                <a:cs typeface="+mn-cs"/>
              </a:rPr>
              <a:t>ayudo</a:t>
            </a:r>
            <a:endParaRPr kumimoji="0" lang="es-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29" name="Llamada rectangular redondeada 28">
            <a:extLst>
              <a:ext uri="{FF2B5EF4-FFF2-40B4-BE49-F238E27FC236}">
                <a16:creationId xmlns:a16="http://schemas.microsoft.com/office/drawing/2014/main" id="{5B8606A2-B569-304E-B110-9571E6FDED15}"/>
              </a:ext>
            </a:extLst>
          </p:cNvPr>
          <p:cNvSpPr/>
          <p:nvPr/>
        </p:nvSpPr>
        <p:spPr>
          <a:xfrm>
            <a:off x="8189883" y="5240740"/>
            <a:ext cx="3616150" cy="979023"/>
          </a:xfrm>
          <a:prstGeom prst="wedgeRoundRectCallout">
            <a:avLst>
              <a:gd name="adj1" fmla="val -68616"/>
              <a:gd name="adj2" fmla="val -64350"/>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 quieres ___ _____, es rápido.</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CuadroTexto 31">
            <a:extLst>
              <a:ext uri="{FF2B5EF4-FFF2-40B4-BE49-F238E27FC236}">
                <a16:creationId xmlns:a16="http://schemas.microsoft.com/office/drawing/2014/main" id="{A57F4D50-08E0-874E-99E4-BD70B7C9F252}"/>
              </a:ext>
            </a:extLst>
          </p:cNvPr>
          <p:cNvSpPr txBox="1"/>
          <p:nvPr/>
        </p:nvSpPr>
        <p:spPr>
          <a:xfrm>
            <a:off x="11351895" y="5330141"/>
            <a:ext cx="383781" cy="400110"/>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5</a:t>
            </a:r>
          </a:p>
        </p:txBody>
      </p:sp>
      <p:sp>
        <p:nvSpPr>
          <p:cNvPr id="38" name="CuadroTexto 37">
            <a:extLst>
              <a:ext uri="{FF2B5EF4-FFF2-40B4-BE49-F238E27FC236}">
                <a16:creationId xmlns:a16="http://schemas.microsoft.com/office/drawing/2014/main" id="{22A382AA-B790-9846-989A-65417C547B5A}"/>
              </a:ext>
            </a:extLst>
          </p:cNvPr>
          <p:cNvSpPr txBox="1"/>
          <p:nvPr/>
        </p:nvSpPr>
        <p:spPr>
          <a:xfrm>
            <a:off x="9822605" y="5346585"/>
            <a:ext cx="4853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F66400"/>
                </a:solidFill>
                <a:latin typeface="Century Gothic" panose="020F0302020204030204"/>
              </a:rPr>
              <a:t>l</a:t>
            </a:r>
            <a:r>
              <a:rPr kumimoji="0" lang="es-ES" sz="2000" b="1" i="0" u="none" strike="noStrike" kern="1200" cap="none" spc="0" normalizeH="0" baseline="0" noProof="0" dirty="0">
                <a:ln>
                  <a:noFill/>
                </a:ln>
                <a:solidFill>
                  <a:srgbClr val="F66400"/>
                </a:solidFill>
                <a:effectLst/>
                <a:uLnTx/>
                <a:uFillTx/>
                <a:latin typeface="Century Gothic" panose="020F0302020204030204"/>
                <a:ea typeface="+mn-ea"/>
                <a:cs typeface="+mn-cs"/>
              </a:rPr>
              <a:t>a</a:t>
            </a:r>
            <a:endParaRPr kumimoji="0" lang="es-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7" name="CuadroTexto 36">
            <a:extLst>
              <a:ext uri="{FF2B5EF4-FFF2-40B4-BE49-F238E27FC236}">
                <a16:creationId xmlns:a16="http://schemas.microsoft.com/office/drawing/2014/main" id="{2534B744-9191-A64A-91E4-9D33B5829519}"/>
              </a:ext>
            </a:extLst>
          </p:cNvPr>
          <p:cNvSpPr txBox="1"/>
          <p:nvPr/>
        </p:nvSpPr>
        <p:spPr>
          <a:xfrm>
            <a:off x="10247563" y="5346585"/>
            <a:ext cx="893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F66400"/>
                </a:solidFill>
                <a:latin typeface="Century Gothic" panose="020F0302020204030204"/>
              </a:rPr>
              <a:t>l</a:t>
            </a:r>
            <a:r>
              <a:rPr kumimoji="0" lang="es-ES" sz="2000" b="1" i="0" u="none" strike="noStrike" kern="1200" cap="none" spc="0" normalizeH="0" baseline="0" noProof="0" dirty="0" err="1">
                <a:ln>
                  <a:noFill/>
                </a:ln>
                <a:solidFill>
                  <a:srgbClr val="F66400"/>
                </a:solidFill>
                <a:effectLst/>
                <a:uLnTx/>
                <a:uFillTx/>
                <a:latin typeface="Century Gothic" panose="020F0302020204030204"/>
                <a:ea typeface="+mn-ea"/>
                <a:cs typeface="+mn-cs"/>
              </a:rPr>
              <a:t>avo</a:t>
            </a:r>
            <a:endParaRPr kumimoji="0" lang="es-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pic>
        <p:nvPicPr>
          <p:cNvPr id="20" name="Imagen 19" descr="Dibujo animado de un personaje de caricatura&#10;&#10;Descripción generada automáticamente con confianza media">
            <a:extLst>
              <a:ext uri="{FF2B5EF4-FFF2-40B4-BE49-F238E27FC236}">
                <a16:creationId xmlns:a16="http://schemas.microsoft.com/office/drawing/2014/main" id="{B4E7CD67-4FD0-E64E-B653-06A9BD999A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26803" y="2095641"/>
            <a:ext cx="1636217" cy="3774986"/>
          </a:xfrm>
          <a:prstGeom prst="rect">
            <a:avLst/>
          </a:prstGeom>
        </p:spPr>
      </p:pic>
      <p:pic>
        <p:nvPicPr>
          <p:cNvPr id="39" name="Imagen 38" descr="Dibujo animado de un personaje animado&#10;&#10;Descripción generada automáticamente con confianza baja">
            <a:extLst>
              <a:ext uri="{FF2B5EF4-FFF2-40B4-BE49-F238E27FC236}">
                <a16:creationId xmlns:a16="http://schemas.microsoft.com/office/drawing/2014/main" id="{022D0F89-E47B-3247-B270-D9801814B8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037840" y="1984409"/>
            <a:ext cx="1245950" cy="3688619"/>
          </a:xfrm>
          <a:prstGeom prst="rect">
            <a:avLst/>
          </a:prstGeom>
        </p:spPr>
      </p:pic>
    </p:spTree>
    <p:extLst>
      <p:ext uri="{BB962C8B-B14F-4D97-AF65-F5344CB8AC3E}">
        <p14:creationId xmlns:p14="http://schemas.microsoft.com/office/powerpoint/2010/main" val="175867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41" grpId="0"/>
      <p:bldP spid="43" grpId="0"/>
      <p:bldP spid="34" grpId="0"/>
      <p:bldP spid="4" grpId="0"/>
      <p:bldP spid="38" grpId="0"/>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63055F7-8744-0A4D-8177-378D86BFEC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69"/>
          <a:stretch/>
        </p:blipFill>
        <p:spPr>
          <a:xfrm>
            <a:off x="0" y="-43400"/>
            <a:ext cx="12192000" cy="6427871"/>
          </a:xfrm>
          <a:prstGeom prst="rect">
            <a:avLst/>
          </a:prstGeom>
        </p:spPr>
      </p:pic>
      <p:sp>
        <p:nvSpPr>
          <p:cNvPr id="2" name="Título 1">
            <a:extLst>
              <a:ext uri="{FF2B5EF4-FFF2-40B4-BE49-F238E27FC236}">
                <a16:creationId xmlns:a16="http://schemas.microsoft.com/office/drawing/2014/main" id="{F8FDE6EA-6289-E544-874F-60B915230343}"/>
              </a:ext>
            </a:extLst>
          </p:cNvPr>
          <p:cNvSpPr>
            <a:spLocks noGrp="1"/>
          </p:cNvSpPr>
          <p:nvPr>
            <p:ph type="title"/>
          </p:nvPr>
        </p:nvSpPr>
        <p:spPr>
          <a:xfrm>
            <a:off x="276151" y="226858"/>
            <a:ext cx="7597276" cy="363751"/>
          </a:xfrm>
          <a:solidFill>
            <a:schemeClr val="bg1"/>
          </a:solidFill>
        </p:spPr>
        <p:txBody>
          <a:bodyPr>
            <a:noAutofit/>
          </a:bodyPr>
          <a:lstStyle/>
          <a:p>
            <a:r>
              <a:rPr lang="en-GB" sz="2400" b="1" dirty="0" err="1"/>
              <a:t>Ahora</a:t>
            </a:r>
            <a:r>
              <a:rPr lang="en-GB" sz="2400" b="1" dirty="0"/>
              <a:t> </a:t>
            </a:r>
            <a:r>
              <a:rPr lang="en-GB" sz="2400" b="1" dirty="0" err="1"/>
              <a:t>intenta</a:t>
            </a:r>
            <a:r>
              <a:rPr lang="en-GB" sz="2400" b="1" dirty="0"/>
              <a:t> </a:t>
            </a:r>
            <a:r>
              <a:rPr lang="en-GB" sz="2400" b="1" dirty="0" err="1"/>
              <a:t>completar</a:t>
            </a:r>
            <a:r>
              <a:rPr lang="en-GB" sz="2400" b="1" dirty="0"/>
              <a:t> </a:t>
            </a:r>
            <a:r>
              <a:rPr lang="en-GB" sz="2400" b="1" dirty="0" err="1"/>
              <a:t>este</a:t>
            </a:r>
            <a:r>
              <a:rPr lang="en-GB" sz="2400" b="1" dirty="0"/>
              <a:t> </a:t>
            </a:r>
            <a:r>
              <a:rPr lang="en-GB" sz="2400" b="1" dirty="0" err="1"/>
              <a:t>diálogo</a:t>
            </a:r>
            <a:r>
              <a:rPr lang="en-GB" sz="2400" b="1" dirty="0"/>
              <a:t> </a:t>
            </a:r>
            <a:r>
              <a:rPr lang="en-GB" sz="2400" b="1" dirty="0" err="1"/>
              <a:t>en</a:t>
            </a:r>
            <a:r>
              <a:rPr lang="en-GB" sz="2400" b="1" dirty="0"/>
              <a:t> </a:t>
            </a:r>
            <a:r>
              <a:rPr lang="en-GB" sz="2400" b="1" dirty="0" err="1"/>
              <a:t>español</a:t>
            </a:r>
            <a:r>
              <a:rPr lang="en-GB" sz="2400" b="1" dirty="0"/>
              <a:t>:</a:t>
            </a:r>
            <a:endParaRPr lang="es-GB" sz="2400" b="1" dirty="0"/>
          </a:p>
        </p:txBody>
      </p:sp>
      <p:sp>
        <p:nvSpPr>
          <p:cNvPr id="6" name="Rounded Rectangle 11">
            <a:extLst>
              <a:ext uri="{FF2B5EF4-FFF2-40B4-BE49-F238E27FC236}">
                <a16:creationId xmlns:a16="http://schemas.microsoft.com/office/drawing/2014/main" id="{DF026CD3-7E2B-014C-80E6-CB08790EECAB}"/>
              </a:ext>
            </a:extLst>
          </p:cNvPr>
          <p:cNvSpPr/>
          <p:nvPr/>
        </p:nvSpPr>
        <p:spPr>
          <a:xfrm>
            <a:off x="10757648" y="258166"/>
            <a:ext cx="11704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Llamada rectangular redondeada 8">
            <a:extLst>
              <a:ext uri="{FF2B5EF4-FFF2-40B4-BE49-F238E27FC236}">
                <a16:creationId xmlns:a16="http://schemas.microsoft.com/office/drawing/2014/main" id="{5F56119C-EF4E-1042-8AB2-072C03A6BB69}"/>
              </a:ext>
            </a:extLst>
          </p:cNvPr>
          <p:cNvSpPr/>
          <p:nvPr/>
        </p:nvSpPr>
        <p:spPr>
          <a:xfrm>
            <a:off x="3696395" y="709046"/>
            <a:ext cx="3340667" cy="837418"/>
          </a:xfrm>
          <a:prstGeom prst="wedgeRoundRectCallout">
            <a:avLst>
              <a:gd name="adj1" fmla="val 39464"/>
              <a:gd name="adj2" fmla="val 11638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Then, don’t you clean </a:t>
            </a:r>
            <a:r>
              <a:rPr kumimoji="0" lang="es-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your bedroom</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Llamada rectangular redondeada 13">
            <a:extLst>
              <a:ext uri="{FF2B5EF4-FFF2-40B4-BE49-F238E27FC236}">
                <a16:creationId xmlns:a16="http://schemas.microsoft.com/office/drawing/2014/main" id="{425E17B9-A94F-AA4F-88F8-C70C2C6A8588}"/>
              </a:ext>
            </a:extLst>
          </p:cNvPr>
          <p:cNvSpPr/>
          <p:nvPr/>
        </p:nvSpPr>
        <p:spPr>
          <a:xfrm>
            <a:off x="2853780" y="5214147"/>
            <a:ext cx="2828688" cy="979023"/>
          </a:xfrm>
          <a:prstGeom prst="wedgeRoundRectCallout">
            <a:avLst>
              <a:gd name="adj1" fmla="val 59590"/>
              <a:gd name="adj2" fmla="val -6760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err="1">
                <a:solidFill>
                  <a:srgbClr val="4472C4">
                    <a:lumMod val="50000"/>
                  </a:srgbClr>
                </a:solidFill>
                <a:latin typeface="Century Gothic" panose="020F0302020204030204"/>
              </a:rPr>
              <a:t>If</a:t>
            </a:r>
            <a:r>
              <a:rPr lang="es-ES" sz="2000" dirty="0">
                <a:solidFill>
                  <a:srgbClr val="4472C4">
                    <a:lumMod val="50000"/>
                  </a:srgbClr>
                </a:solidFill>
                <a:latin typeface="Century Gothic" panose="020F0302020204030204"/>
              </a:rPr>
              <a:t> </a:t>
            </a:r>
            <a:r>
              <a:rPr lang="es-ES" sz="2000" dirty="0" err="1">
                <a:solidFill>
                  <a:srgbClr val="4472C4">
                    <a:lumMod val="50000"/>
                  </a:srgbClr>
                </a:solidFill>
                <a:latin typeface="Century Gothic" panose="020F0302020204030204"/>
              </a:rPr>
              <a:t>you</a:t>
            </a:r>
            <a:r>
              <a:rPr lang="es-ES" sz="2000" dirty="0">
                <a:solidFill>
                  <a:srgbClr val="4472C4">
                    <a:lumMod val="50000"/>
                  </a:srgbClr>
                </a:solidFill>
                <a:latin typeface="Century Gothic" panose="020F0302020204030204"/>
              </a:rPr>
              <a:t> </a:t>
            </a:r>
            <a:r>
              <a:rPr lang="es-ES" sz="2000" dirty="0" err="1">
                <a:solidFill>
                  <a:srgbClr val="4472C4">
                    <a:lumMod val="50000"/>
                  </a:srgbClr>
                </a:solidFill>
                <a:latin typeface="Century Gothic" panose="020F0302020204030204"/>
              </a:rPr>
              <a:t>want</a:t>
            </a:r>
            <a:r>
              <a:rPr lang="es-ES" sz="2000" dirty="0">
                <a:solidFill>
                  <a:srgbClr val="4472C4">
                    <a:lumMod val="50000"/>
                  </a:srgbClr>
                </a:solidFill>
                <a:latin typeface="Century Gothic" panose="020F0302020204030204"/>
              </a:rPr>
              <a:t> </a:t>
            </a:r>
            <a:r>
              <a:rPr lang="es-ES" sz="2000" b="1" i="1" dirty="0">
                <a:solidFill>
                  <a:srgbClr val="4472C4">
                    <a:lumMod val="50000"/>
                  </a:srgbClr>
                </a:solidFill>
                <a:latin typeface="Century Gothic" panose="020F0302020204030204"/>
              </a:rPr>
              <a:t>I </a:t>
            </a:r>
            <a:r>
              <a:rPr lang="es-ES" sz="2000" b="1" i="1" dirty="0" err="1">
                <a:solidFill>
                  <a:srgbClr val="4472C4">
                    <a:lumMod val="50000"/>
                  </a:srgbClr>
                </a:solidFill>
                <a:latin typeface="Century Gothic" panose="020F0302020204030204"/>
              </a:rPr>
              <a:t>wash</a:t>
            </a:r>
            <a:r>
              <a:rPr lang="es-ES" sz="2000" b="1" i="1" dirty="0">
                <a:solidFill>
                  <a:srgbClr val="4472C4">
                    <a:lumMod val="50000"/>
                  </a:srgbClr>
                </a:solidFill>
                <a:latin typeface="Century Gothic" panose="020F0302020204030204"/>
              </a:rPr>
              <a:t> </a:t>
            </a:r>
            <a:r>
              <a:rPr lang="es-ES" sz="2000" b="1" i="1" dirty="0" err="1">
                <a:solidFill>
                  <a:srgbClr val="4472C4">
                    <a:lumMod val="50000"/>
                  </a:srgbClr>
                </a:solidFill>
                <a:latin typeface="Century Gothic" panose="020F0302020204030204"/>
              </a:rPr>
              <a:t>it</a:t>
            </a:r>
            <a:r>
              <a:rPr lang="es-ES" sz="2000" dirty="0">
                <a:solidFill>
                  <a:srgbClr val="4472C4">
                    <a:lumMod val="50000"/>
                  </a:srgbClr>
                </a:solidFill>
                <a:latin typeface="Century Gothic" panose="020F0302020204030204"/>
              </a:rPr>
              <a:t>, es rápido.</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CuadroTexto 15">
            <a:extLst>
              <a:ext uri="{FF2B5EF4-FFF2-40B4-BE49-F238E27FC236}">
                <a16:creationId xmlns:a16="http://schemas.microsoft.com/office/drawing/2014/main" id="{AB515FF7-62D4-E04D-AB14-E6C8AF3E6865}"/>
              </a:ext>
            </a:extLst>
          </p:cNvPr>
          <p:cNvSpPr txBox="1"/>
          <p:nvPr/>
        </p:nvSpPr>
        <p:spPr>
          <a:xfrm>
            <a:off x="3696395" y="715845"/>
            <a:ext cx="327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1</a:t>
            </a:r>
          </a:p>
        </p:txBody>
      </p:sp>
      <p:grpSp>
        <p:nvGrpSpPr>
          <p:cNvPr id="44" name="Grupo 43">
            <a:extLst>
              <a:ext uri="{FF2B5EF4-FFF2-40B4-BE49-F238E27FC236}">
                <a16:creationId xmlns:a16="http://schemas.microsoft.com/office/drawing/2014/main" id="{BB437A63-8D8E-7A48-BD53-B2992C8FD1AD}"/>
              </a:ext>
            </a:extLst>
          </p:cNvPr>
          <p:cNvGrpSpPr/>
          <p:nvPr/>
        </p:nvGrpSpPr>
        <p:grpSpPr>
          <a:xfrm>
            <a:off x="3051226" y="2647300"/>
            <a:ext cx="3044773" cy="1234079"/>
            <a:chOff x="3037200" y="2455098"/>
            <a:chExt cx="2847910" cy="1234079"/>
          </a:xfrm>
          <a:solidFill>
            <a:schemeClr val="accent2">
              <a:lumMod val="20000"/>
              <a:lumOff val="80000"/>
            </a:schemeClr>
          </a:solidFill>
        </p:grpSpPr>
        <p:sp>
          <p:nvSpPr>
            <p:cNvPr id="12" name="Llamada rectangular redondeada 11">
              <a:extLst>
                <a:ext uri="{FF2B5EF4-FFF2-40B4-BE49-F238E27FC236}">
                  <a16:creationId xmlns:a16="http://schemas.microsoft.com/office/drawing/2014/main" id="{B9147531-A1C7-1941-A40D-3F8008321071}"/>
                </a:ext>
              </a:extLst>
            </p:cNvPr>
            <p:cNvSpPr/>
            <p:nvPr/>
          </p:nvSpPr>
          <p:spPr>
            <a:xfrm>
              <a:off x="3037200" y="2455098"/>
              <a:ext cx="2847910" cy="1234079"/>
            </a:xfrm>
            <a:prstGeom prst="wedgeRoundRectCallout">
              <a:avLst>
                <a:gd name="adj1" fmla="val 63942"/>
                <a:gd name="adj2" fmla="val 26317"/>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i="1" dirty="0">
                  <a:solidFill>
                    <a:srgbClr val="4472C4">
                      <a:lumMod val="50000"/>
                    </a:srgbClr>
                  </a:solidFill>
                  <a:latin typeface="Century Gothic" panose="020F0302020204030204"/>
                </a:rPr>
                <a:t>Do I </a:t>
              </a:r>
              <a:r>
                <a:rPr lang="es-ES" sz="2000" b="1" i="1" dirty="0" err="1">
                  <a:solidFill>
                    <a:srgbClr val="4472C4">
                      <a:lumMod val="50000"/>
                    </a:srgbClr>
                  </a:solidFill>
                  <a:latin typeface="Century Gothic" panose="020F0302020204030204"/>
                </a:rPr>
                <a:t>help</a:t>
              </a:r>
              <a:r>
                <a:rPr lang="es-ES" sz="2000" b="1" i="1" dirty="0">
                  <a:solidFill>
                    <a:srgbClr val="4472C4">
                      <a:lumMod val="50000"/>
                    </a:srgbClr>
                  </a:solidFill>
                  <a:latin typeface="Century Gothic" panose="020F0302020204030204"/>
                </a:rPr>
                <a:t> </a:t>
              </a:r>
              <a:r>
                <a:rPr lang="es-ES" sz="2000" b="1" i="1" dirty="0" err="1">
                  <a:solidFill>
                    <a:srgbClr val="4472C4">
                      <a:lumMod val="50000"/>
                    </a:srgbClr>
                  </a:solidFill>
                  <a:latin typeface="Century Gothic" panose="020F0302020204030204"/>
                </a:rPr>
                <a:t>you</a:t>
              </a:r>
              <a:r>
                <a:rPr lang="es-ES" sz="2000" dirty="0">
                  <a:solidFill>
                    <a:srgbClr val="4472C4">
                      <a:lumMod val="50000"/>
                    </a:srgbClr>
                  </a:solidFill>
                  <a:latin typeface="Century Gothic" panose="020F0302020204030204"/>
                </a:rPr>
                <a:t> </a:t>
              </a:r>
              <a:r>
                <a:rPr lang="es-ES" sz="2000" dirty="0" err="1">
                  <a:solidFill>
                    <a:srgbClr val="4472C4">
                      <a:lumMod val="50000"/>
                    </a:srgbClr>
                  </a:solidFill>
                  <a:latin typeface="Century Gothic" panose="020F0302020204030204"/>
                </a:rPr>
                <a:t>with</a:t>
              </a:r>
              <a:r>
                <a:rPr lang="es-ES" sz="2000" dirty="0">
                  <a:solidFill>
                    <a:srgbClr val="4472C4">
                      <a:lumMod val="50000"/>
                    </a:srgbClr>
                  </a:solidFill>
                  <a:latin typeface="Century Gothic" panose="020F0302020204030204"/>
                </a:rPr>
                <a:t> </a:t>
              </a:r>
              <a:r>
                <a:rPr lang="es-ES" sz="2000" dirty="0" err="1">
                  <a:solidFill>
                    <a:srgbClr val="4472C4">
                      <a:lumMod val="50000"/>
                    </a:srgbClr>
                  </a:solidFill>
                  <a:latin typeface="Century Gothic" panose="020F0302020204030204"/>
                </a:rPr>
                <a:t>your</a:t>
              </a:r>
              <a:r>
                <a:rPr lang="es-ES" sz="2000" dirty="0">
                  <a:solidFill>
                    <a:srgbClr val="4472C4">
                      <a:lumMod val="50000"/>
                    </a:srgbClr>
                  </a:solidFill>
                  <a:latin typeface="Century Gothic" panose="020F0302020204030204"/>
                </a:rPr>
                <a:t> bag?</a:t>
              </a:r>
              <a:endParaRPr kumimoji="0" lang="es-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CuadroTexto 17">
              <a:extLst>
                <a:ext uri="{FF2B5EF4-FFF2-40B4-BE49-F238E27FC236}">
                  <a16:creationId xmlns:a16="http://schemas.microsoft.com/office/drawing/2014/main" id="{61810B9C-2283-9840-BAF4-786A0FA8B84F}"/>
                </a:ext>
              </a:extLst>
            </p:cNvPr>
            <p:cNvSpPr txBox="1"/>
            <p:nvPr/>
          </p:nvSpPr>
          <p:spPr>
            <a:xfrm>
              <a:off x="3083319" y="2528942"/>
              <a:ext cx="328936"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3</a:t>
              </a:r>
            </a:p>
          </p:txBody>
        </p:sp>
      </p:grpSp>
      <p:grpSp>
        <p:nvGrpSpPr>
          <p:cNvPr id="48" name="Grupo 47">
            <a:extLst>
              <a:ext uri="{FF2B5EF4-FFF2-40B4-BE49-F238E27FC236}">
                <a16:creationId xmlns:a16="http://schemas.microsoft.com/office/drawing/2014/main" id="{7E8D9309-0A55-D145-BA14-0E92868DCB76}"/>
              </a:ext>
            </a:extLst>
          </p:cNvPr>
          <p:cNvGrpSpPr/>
          <p:nvPr/>
        </p:nvGrpSpPr>
        <p:grpSpPr>
          <a:xfrm>
            <a:off x="2408286" y="3930723"/>
            <a:ext cx="3553860" cy="1234079"/>
            <a:chOff x="2408286" y="3888610"/>
            <a:chExt cx="3333005" cy="1234079"/>
          </a:xfrm>
          <a:solidFill>
            <a:schemeClr val="accent5">
              <a:lumMod val="20000"/>
              <a:lumOff val="80000"/>
            </a:schemeClr>
          </a:solidFill>
        </p:grpSpPr>
        <p:sp>
          <p:nvSpPr>
            <p:cNvPr id="13" name="Llamada rectangular redondeada 12">
              <a:extLst>
                <a:ext uri="{FF2B5EF4-FFF2-40B4-BE49-F238E27FC236}">
                  <a16:creationId xmlns:a16="http://schemas.microsoft.com/office/drawing/2014/main" id="{364ACC22-0C2F-BA44-8340-50DEEDEC39B5}"/>
                </a:ext>
              </a:extLst>
            </p:cNvPr>
            <p:cNvSpPr/>
            <p:nvPr/>
          </p:nvSpPr>
          <p:spPr>
            <a:xfrm>
              <a:off x="2408286" y="3888610"/>
              <a:ext cx="3333005" cy="1234079"/>
            </a:xfrm>
            <a:prstGeom prst="wedgeRoundRectCallout">
              <a:avLst>
                <a:gd name="adj1" fmla="val -46502"/>
                <a:gd name="adj2" fmla="val -88746"/>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Vale. Which clothes do I take with me?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favourite shirt </a:t>
              </a: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dirty.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CuadroTexto 27">
              <a:extLst>
                <a:ext uri="{FF2B5EF4-FFF2-40B4-BE49-F238E27FC236}">
                  <a16:creationId xmlns:a16="http://schemas.microsoft.com/office/drawing/2014/main" id="{A93C9A72-7BF7-1442-82A5-3CDB887906A5}"/>
                </a:ext>
              </a:extLst>
            </p:cNvPr>
            <p:cNvSpPr txBox="1"/>
            <p:nvPr/>
          </p:nvSpPr>
          <p:spPr>
            <a:xfrm>
              <a:off x="2479257" y="4607762"/>
              <a:ext cx="328936"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4</a:t>
              </a:r>
            </a:p>
          </p:txBody>
        </p:sp>
      </p:grpSp>
      <p:sp>
        <p:nvSpPr>
          <p:cNvPr id="30" name="CuadroTexto 29">
            <a:extLst>
              <a:ext uri="{FF2B5EF4-FFF2-40B4-BE49-F238E27FC236}">
                <a16:creationId xmlns:a16="http://schemas.microsoft.com/office/drawing/2014/main" id="{4C626FF4-B3D8-874E-8DF6-0042C374F50F}"/>
              </a:ext>
            </a:extLst>
          </p:cNvPr>
          <p:cNvSpPr txBox="1"/>
          <p:nvPr/>
        </p:nvSpPr>
        <p:spPr>
          <a:xfrm>
            <a:off x="2886992" y="5774000"/>
            <a:ext cx="374822" cy="4117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5</a:t>
            </a:r>
          </a:p>
        </p:txBody>
      </p:sp>
      <p:grpSp>
        <p:nvGrpSpPr>
          <p:cNvPr id="42" name="Grupo 41">
            <a:extLst>
              <a:ext uri="{FF2B5EF4-FFF2-40B4-BE49-F238E27FC236}">
                <a16:creationId xmlns:a16="http://schemas.microsoft.com/office/drawing/2014/main" id="{9B39A4F0-2AF4-BD46-BCA7-14CA0397FC77}"/>
              </a:ext>
            </a:extLst>
          </p:cNvPr>
          <p:cNvGrpSpPr/>
          <p:nvPr/>
        </p:nvGrpSpPr>
        <p:grpSpPr>
          <a:xfrm>
            <a:off x="2947719" y="1616500"/>
            <a:ext cx="3279084" cy="981456"/>
            <a:chOff x="3069421" y="1582072"/>
            <a:chExt cx="2993148" cy="981456"/>
          </a:xfrm>
          <a:solidFill>
            <a:schemeClr val="accent5">
              <a:lumMod val="20000"/>
              <a:lumOff val="80000"/>
            </a:schemeClr>
          </a:solidFill>
        </p:grpSpPr>
        <p:sp>
          <p:nvSpPr>
            <p:cNvPr id="11" name="Llamada rectangular redondeada 10">
              <a:extLst>
                <a:ext uri="{FF2B5EF4-FFF2-40B4-BE49-F238E27FC236}">
                  <a16:creationId xmlns:a16="http://schemas.microsoft.com/office/drawing/2014/main" id="{D0E987DF-153A-854B-AEBE-1B98A192D3F7}"/>
                </a:ext>
              </a:extLst>
            </p:cNvPr>
            <p:cNvSpPr/>
            <p:nvPr/>
          </p:nvSpPr>
          <p:spPr>
            <a:xfrm>
              <a:off x="3069421" y="1582072"/>
              <a:ext cx="2993148" cy="981456"/>
            </a:xfrm>
            <a:prstGeom prst="wedgeRoundRectCallout">
              <a:avLst>
                <a:gd name="adj1" fmla="val -66770"/>
                <a:gd name="adj2" fmla="val 60273"/>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s-ES"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clean</a:t>
              </a:r>
              <a:r>
                <a:rPr kumimoji="0" lang="es-E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es-E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every</a:t>
              </a:r>
              <a:r>
                <a:rPr kumimoji="0" lang="es-ES"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day</a:t>
              </a:r>
              <a:r>
                <a:rPr kumimoji="0" lang="es-ES"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CuadroTexto 16">
              <a:extLst>
                <a:ext uri="{FF2B5EF4-FFF2-40B4-BE49-F238E27FC236}">
                  <a16:creationId xmlns:a16="http://schemas.microsoft.com/office/drawing/2014/main" id="{B5439199-E481-D343-B12B-7CA6C7D47E4A}"/>
                </a:ext>
              </a:extLst>
            </p:cNvPr>
            <p:cNvSpPr txBox="1"/>
            <p:nvPr/>
          </p:nvSpPr>
          <p:spPr>
            <a:xfrm>
              <a:off x="3117403" y="1632861"/>
              <a:ext cx="328936"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2</a:t>
              </a:r>
            </a:p>
          </p:txBody>
        </p:sp>
      </p:grpSp>
      <p:grpSp>
        <p:nvGrpSpPr>
          <p:cNvPr id="45" name="Grupo 44">
            <a:extLst>
              <a:ext uri="{FF2B5EF4-FFF2-40B4-BE49-F238E27FC236}">
                <a16:creationId xmlns:a16="http://schemas.microsoft.com/office/drawing/2014/main" id="{61EDB0AE-C1D9-E34A-BF64-540171732647}"/>
              </a:ext>
            </a:extLst>
          </p:cNvPr>
          <p:cNvGrpSpPr/>
          <p:nvPr/>
        </p:nvGrpSpPr>
        <p:grpSpPr>
          <a:xfrm>
            <a:off x="7448181" y="638190"/>
            <a:ext cx="2834568" cy="981456"/>
            <a:chOff x="7448181" y="638190"/>
            <a:chExt cx="2834568" cy="981456"/>
          </a:xfrm>
          <a:solidFill>
            <a:schemeClr val="accent2">
              <a:lumMod val="20000"/>
              <a:lumOff val="80000"/>
            </a:schemeClr>
          </a:solidFill>
        </p:grpSpPr>
        <p:sp>
          <p:nvSpPr>
            <p:cNvPr id="21" name="Llamada rectangular redondeada 20">
              <a:extLst>
                <a:ext uri="{FF2B5EF4-FFF2-40B4-BE49-F238E27FC236}">
                  <a16:creationId xmlns:a16="http://schemas.microsoft.com/office/drawing/2014/main" id="{07D32D5D-6227-0249-89D3-01E310B61EE8}"/>
                </a:ext>
              </a:extLst>
            </p:cNvPr>
            <p:cNvSpPr/>
            <p:nvPr/>
          </p:nvSpPr>
          <p:spPr>
            <a:xfrm>
              <a:off x="7448181" y="638190"/>
              <a:ext cx="2834568" cy="981456"/>
            </a:xfrm>
            <a:prstGeom prst="wedgeRoundRectCallout">
              <a:avLst>
                <a:gd name="adj1" fmla="val -44765"/>
                <a:gd name="adj2" fmla="val 125857"/>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Entonces, ¿no limpias tu habitación?</a:t>
              </a:r>
            </a:p>
          </p:txBody>
        </p:sp>
        <p:sp>
          <p:nvSpPr>
            <p:cNvPr id="22" name="CuadroTexto 21">
              <a:extLst>
                <a:ext uri="{FF2B5EF4-FFF2-40B4-BE49-F238E27FC236}">
                  <a16:creationId xmlns:a16="http://schemas.microsoft.com/office/drawing/2014/main" id="{A7062474-4E3F-8E41-A3D2-86DB282865C9}"/>
                </a:ext>
              </a:extLst>
            </p:cNvPr>
            <p:cNvSpPr txBox="1"/>
            <p:nvPr/>
          </p:nvSpPr>
          <p:spPr>
            <a:xfrm>
              <a:off x="9876587" y="691537"/>
              <a:ext cx="327334"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1</a:t>
              </a:r>
            </a:p>
          </p:txBody>
        </p:sp>
      </p:grpSp>
      <p:grpSp>
        <p:nvGrpSpPr>
          <p:cNvPr id="46" name="Grupo 45">
            <a:extLst>
              <a:ext uri="{FF2B5EF4-FFF2-40B4-BE49-F238E27FC236}">
                <a16:creationId xmlns:a16="http://schemas.microsoft.com/office/drawing/2014/main" id="{80892568-C2D3-414B-A0B5-6174DC937D75}"/>
              </a:ext>
            </a:extLst>
          </p:cNvPr>
          <p:cNvGrpSpPr/>
          <p:nvPr/>
        </p:nvGrpSpPr>
        <p:grpSpPr>
          <a:xfrm>
            <a:off x="8127677" y="1702374"/>
            <a:ext cx="3075329" cy="981456"/>
            <a:chOff x="8127677" y="1667227"/>
            <a:chExt cx="3075329" cy="981456"/>
          </a:xfrm>
          <a:solidFill>
            <a:schemeClr val="accent5">
              <a:lumMod val="20000"/>
              <a:lumOff val="80000"/>
            </a:schemeClr>
          </a:solidFill>
        </p:grpSpPr>
        <p:sp>
          <p:nvSpPr>
            <p:cNvPr id="23" name="Llamada rectangular redondeada 22">
              <a:extLst>
                <a:ext uri="{FF2B5EF4-FFF2-40B4-BE49-F238E27FC236}">
                  <a16:creationId xmlns:a16="http://schemas.microsoft.com/office/drawing/2014/main" id="{0FF77DE0-B8C3-C743-95FA-0900D5C4E966}"/>
                </a:ext>
              </a:extLst>
            </p:cNvPr>
            <p:cNvSpPr/>
            <p:nvPr/>
          </p:nvSpPr>
          <p:spPr>
            <a:xfrm>
              <a:off x="8127677" y="1667227"/>
              <a:ext cx="3075329" cy="981456"/>
            </a:xfrm>
            <a:prstGeom prst="wedgeRoundRectCallout">
              <a:avLst>
                <a:gd name="adj1" fmla="val -62631"/>
                <a:gd name="adj2" fmla="val -25692"/>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panose="020F0302020204030204"/>
                </a:rPr>
                <a:t>¡</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limpio todos los días!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CuadroTexto 23">
              <a:extLst>
                <a:ext uri="{FF2B5EF4-FFF2-40B4-BE49-F238E27FC236}">
                  <a16:creationId xmlns:a16="http://schemas.microsoft.com/office/drawing/2014/main" id="{74CDB4E7-186D-E54F-BD89-8BE04DD84C3D}"/>
                </a:ext>
              </a:extLst>
            </p:cNvPr>
            <p:cNvSpPr txBox="1"/>
            <p:nvPr/>
          </p:nvSpPr>
          <p:spPr>
            <a:xfrm>
              <a:off x="10836495" y="1749207"/>
              <a:ext cx="328936"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2</a:t>
              </a:r>
            </a:p>
          </p:txBody>
        </p:sp>
      </p:grpSp>
      <p:grpSp>
        <p:nvGrpSpPr>
          <p:cNvPr id="49" name="Grupo 48">
            <a:extLst>
              <a:ext uri="{FF2B5EF4-FFF2-40B4-BE49-F238E27FC236}">
                <a16:creationId xmlns:a16="http://schemas.microsoft.com/office/drawing/2014/main" id="{12E3916E-4E0C-0640-A2A9-B4326E4D6A32}"/>
              </a:ext>
            </a:extLst>
          </p:cNvPr>
          <p:cNvGrpSpPr/>
          <p:nvPr/>
        </p:nvGrpSpPr>
        <p:grpSpPr>
          <a:xfrm>
            <a:off x="8251568" y="3928408"/>
            <a:ext cx="3210117" cy="1229606"/>
            <a:chOff x="8249394" y="4003661"/>
            <a:chExt cx="3210117" cy="1229606"/>
          </a:xfrm>
          <a:solidFill>
            <a:schemeClr val="accent5">
              <a:lumMod val="20000"/>
              <a:lumOff val="80000"/>
            </a:schemeClr>
          </a:solidFill>
        </p:grpSpPr>
        <p:sp>
          <p:nvSpPr>
            <p:cNvPr id="27" name="Llamada rectangular redondeada 26">
              <a:extLst>
                <a:ext uri="{FF2B5EF4-FFF2-40B4-BE49-F238E27FC236}">
                  <a16:creationId xmlns:a16="http://schemas.microsoft.com/office/drawing/2014/main" id="{EA79F037-D938-B543-893D-823E93202F75}"/>
                </a:ext>
              </a:extLst>
            </p:cNvPr>
            <p:cNvSpPr/>
            <p:nvPr/>
          </p:nvSpPr>
          <p:spPr>
            <a:xfrm>
              <a:off x="8249394" y="4003661"/>
              <a:ext cx="3210117" cy="1229606"/>
            </a:xfrm>
            <a:prstGeom prst="wedgeRoundRectCallout">
              <a:avLst>
                <a:gd name="adj1" fmla="val -72230"/>
                <a:gd name="adj2" fmla="val 19358"/>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Ok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Qué</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ropa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 camisa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favorita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sucia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30">
              <a:extLst>
                <a:ext uri="{FF2B5EF4-FFF2-40B4-BE49-F238E27FC236}">
                  <a16:creationId xmlns:a16="http://schemas.microsoft.com/office/drawing/2014/main" id="{30CEFCDB-5851-E44E-BFBB-C68D4CBF88DA}"/>
                </a:ext>
              </a:extLst>
            </p:cNvPr>
            <p:cNvSpPr txBox="1"/>
            <p:nvPr/>
          </p:nvSpPr>
          <p:spPr>
            <a:xfrm>
              <a:off x="11036363" y="4080421"/>
              <a:ext cx="328936"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4</a:t>
              </a:r>
            </a:p>
          </p:txBody>
        </p:sp>
      </p:grpSp>
      <p:grpSp>
        <p:nvGrpSpPr>
          <p:cNvPr id="47" name="Grupo 46">
            <a:extLst>
              <a:ext uri="{FF2B5EF4-FFF2-40B4-BE49-F238E27FC236}">
                <a16:creationId xmlns:a16="http://schemas.microsoft.com/office/drawing/2014/main" id="{67360899-D4CC-5B4C-92A8-5D0BDC7F1382}"/>
              </a:ext>
            </a:extLst>
          </p:cNvPr>
          <p:cNvGrpSpPr/>
          <p:nvPr/>
        </p:nvGrpSpPr>
        <p:grpSpPr>
          <a:xfrm>
            <a:off x="8072239" y="2766558"/>
            <a:ext cx="3331121" cy="1079122"/>
            <a:chOff x="8065806" y="2598863"/>
            <a:chExt cx="3331121" cy="1079122"/>
          </a:xfrm>
          <a:solidFill>
            <a:schemeClr val="accent2">
              <a:lumMod val="20000"/>
              <a:lumOff val="80000"/>
            </a:schemeClr>
          </a:solidFill>
        </p:grpSpPr>
        <p:sp>
          <p:nvSpPr>
            <p:cNvPr id="25" name="Llamada rectangular redondeada 24">
              <a:extLst>
                <a:ext uri="{FF2B5EF4-FFF2-40B4-BE49-F238E27FC236}">
                  <a16:creationId xmlns:a16="http://schemas.microsoft.com/office/drawing/2014/main" id="{B1EB5905-0A66-7840-BF24-BB47826F58F2}"/>
                </a:ext>
              </a:extLst>
            </p:cNvPr>
            <p:cNvSpPr/>
            <p:nvPr/>
          </p:nvSpPr>
          <p:spPr>
            <a:xfrm>
              <a:off x="8065806" y="2598863"/>
              <a:ext cx="3331121" cy="1079122"/>
            </a:xfrm>
            <a:prstGeom prst="wedgeRoundRectCallout">
              <a:avLst>
                <a:gd name="adj1" fmla="val -59591"/>
                <a:gd name="adj2" fmla="val 23714"/>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 ayudo con tu bolsa?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CuadroTexto 25">
              <a:extLst>
                <a:ext uri="{FF2B5EF4-FFF2-40B4-BE49-F238E27FC236}">
                  <a16:creationId xmlns:a16="http://schemas.microsoft.com/office/drawing/2014/main" id="{B0D985FD-CB82-814F-8D7F-0F0F26842589}"/>
                </a:ext>
              </a:extLst>
            </p:cNvPr>
            <p:cNvSpPr txBox="1"/>
            <p:nvPr/>
          </p:nvSpPr>
          <p:spPr>
            <a:xfrm>
              <a:off x="10976666" y="2655071"/>
              <a:ext cx="328936"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3</a:t>
              </a:r>
            </a:p>
          </p:txBody>
        </p:sp>
      </p:grpSp>
      <p:grpSp>
        <p:nvGrpSpPr>
          <p:cNvPr id="50" name="Grupo 49">
            <a:extLst>
              <a:ext uri="{FF2B5EF4-FFF2-40B4-BE49-F238E27FC236}">
                <a16:creationId xmlns:a16="http://schemas.microsoft.com/office/drawing/2014/main" id="{9450217D-439D-CA4D-8579-537E0B730CFB}"/>
              </a:ext>
            </a:extLst>
          </p:cNvPr>
          <p:cNvGrpSpPr/>
          <p:nvPr/>
        </p:nvGrpSpPr>
        <p:grpSpPr>
          <a:xfrm>
            <a:off x="7993825" y="5240740"/>
            <a:ext cx="3291894" cy="979023"/>
            <a:chOff x="8189883" y="5240740"/>
            <a:chExt cx="3095835" cy="979023"/>
          </a:xfrm>
          <a:solidFill>
            <a:schemeClr val="accent2">
              <a:lumMod val="20000"/>
              <a:lumOff val="80000"/>
            </a:schemeClr>
          </a:solidFill>
        </p:grpSpPr>
        <p:sp>
          <p:nvSpPr>
            <p:cNvPr id="29" name="Llamada rectangular redondeada 28">
              <a:extLst>
                <a:ext uri="{FF2B5EF4-FFF2-40B4-BE49-F238E27FC236}">
                  <a16:creationId xmlns:a16="http://schemas.microsoft.com/office/drawing/2014/main" id="{5B8606A2-B569-304E-B110-9571E6FDED15}"/>
                </a:ext>
              </a:extLst>
            </p:cNvPr>
            <p:cNvSpPr/>
            <p:nvPr/>
          </p:nvSpPr>
          <p:spPr>
            <a:xfrm>
              <a:off x="8189883" y="5240740"/>
              <a:ext cx="3095835" cy="979023"/>
            </a:xfrm>
            <a:prstGeom prst="wedgeRoundRectCallout">
              <a:avLst>
                <a:gd name="adj1" fmla="val -68616"/>
                <a:gd name="adj2" fmla="val -64350"/>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 quieres la lavo, es rápido.</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CuadroTexto 31">
              <a:extLst>
                <a:ext uri="{FF2B5EF4-FFF2-40B4-BE49-F238E27FC236}">
                  <a16:creationId xmlns:a16="http://schemas.microsoft.com/office/drawing/2014/main" id="{A57F4D50-08E0-874E-99E4-BD70B7C9F252}"/>
                </a:ext>
              </a:extLst>
            </p:cNvPr>
            <p:cNvSpPr txBox="1"/>
            <p:nvPr/>
          </p:nvSpPr>
          <p:spPr>
            <a:xfrm>
              <a:off x="10874445" y="5334327"/>
              <a:ext cx="328560" cy="40011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5</a:t>
              </a:r>
            </a:p>
          </p:txBody>
        </p:sp>
      </p:grpSp>
      <p:pic>
        <p:nvPicPr>
          <p:cNvPr id="20" name="Imagen 19" descr="Dibujo animado de un personaje de caricatura&#10;&#10;Descripción generada automáticamente con confianza media">
            <a:extLst>
              <a:ext uri="{FF2B5EF4-FFF2-40B4-BE49-F238E27FC236}">
                <a16:creationId xmlns:a16="http://schemas.microsoft.com/office/drawing/2014/main" id="{B4E7CD67-4FD0-E64E-B653-06A9BD999A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26803" y="2095641"/>
            <a:ext cx="1636217" cy="3774986"/>
          </a:xfrm>
          <a:prstGeom prst="rect">
            <a:avLst/>
          </a:prstGeom>
        </p:spPr>
      </p:pic>
      <p:pic>
        <p:nvPicPr>
          <p:cNvPr id="39" name="Imagen 38" descr="Dibujo animado de un personaje animado&#10;&#10;Descripción generada automáticamente con confianza baja">
            <a:extLst>
              <a:ext uri="{FF2B5EF4-FFF2-40B4-BE49-F238E27FC236}">
                <a16:creationId xmlns:a16="http://schemas.microsoft.com/office/drawing/2014/main" id="{022D0F89-E47B-3247-B270-D9801814B8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037840" y="1984409"/>
            <a:ext cx="1245950" cy="3688619"/>
          </a:xfrm>
          <a:prstGeom prst="rect">
            <a:avLst/>
          </a:prstGeom>
        </p:spPr>
      </p:pic>
    </p:spTree>
    <p:extLst>
      <p:ext uri="{BB962C8B-B14F-4D97-AF65-F5344CB8AC3E}">
        <p14:creationId xmlns:p14="http://schemas.microsoft.com/office/powerpoint/2010/main" val="95653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4221" y="1027376"/>
            <a:ext cx="10426011"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 (Y9, Term 1.2, Week 5)</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
        <p:nvSpPr>
          <p:cNvPr id="9" name="TextBox 8"/>
          <p:cNvSpPr txBox="1"/>
          <p:nvPr/>
        </p:nvSpPr>
        <p:spPr>
          <a:xfrm>
            <a:off x="222774" y="1569498"/>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This week’s homework is </a:t>
            </a:r>
            <a:r>
              <a:rPr lang="en-GB" sz="2400" dirty="0">
                <a:solidFill>
                  <a:srgbClr val="115076"/>
                </a:solidFill>
                <a:latin typeface="Century Gothic" panose="020B0502020202020204" pitchFamily="34" charset="0"/>
              </a:rPr>
              <a:t>four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vocabulary mashups from 8.3.2.4 to 9.1.2.3 </a:t>
            </a:r>
          </a:p>
        </p:txBody>
      </p:sp>
      <p:sp>
        <p:nvSpPr>
          <p:cNvPr id="2" name="Rectangle 1"/>
          <p:cNvSpPr/>
          <p:nvPr/>
        </p:nvSpPr>
        <p:spPr>
          <a:xfrm>
            <a:off x="222774" y="2303748"/>
            <a:ext cx="7378176" cy="400110"/>
          </a:xfrm>
          <a:prstGeom prst="rect">
            <a:avLst/>
          </a:prstGeom>
        </p:spPr>
        <p:txBody>
          <a:bodyPr wrap="square">
            <a:spAutoFit/>
          </a:bodyPr>
          <a:lstStyle/>
          <a:p>
            <a:r>
              <a:rPr lang="en-GB" sz="2000" dirty="0">
                <a:hlinkClick r:id="rId6"/>
              </a:rPr>
              <a:t>Y9 Spanish Term 1.2 Week 5 - mashup A </a:t>
            </a:r>
            <a:endParaRPr lang="en-GB" sz="2000" dirty="0"/>
          </a:p>
        </p:txBody>
      </p:sp>
      <p:sp>
        <p:nvSpPr>
          <p:cNvPr id="3" name="Rectangle 2"/>
          <p:cNvSpPr/>
          <p:nvPr/>
        </p:nvSpPr>
        <p:spPr>
          <a:xfrm>
            <a:off x="222774" y="4476129"/>
            <a:ext cx="6096000" cy="400110"/>
          </a:xfrm>
          <a:prstGeom prst="rect">
            <a:avLst/>
          </a:prstGeom>
        </p:spPr>
        <p:txBody>
          <a:bodyPr>
            <a:spAutoFit/>
          </a:bodyPr>
          <a:lstStyle/>
          <a:p>
            <a:r>
              <a:rPr lang="en-GB" sz="2000" dirty="0">
                <a:hlinkClick r:id="rId7"/>
              </a:rPr>
              <a:t>Y9 Spanish Term 1.2 Week 5 - mashup C </a:t>
            </a:r>
            <a:endParaRPr lang="en-GB" sz="2000" dirty="0"/>
          </a:p>
        </p:txBody>
      </p:sp>
      <p:sp>
        <p:nvSpPr>
          <p:cNvPr id="4" name="Rectangle 3"/>
          <p:cNvSpPr/>
          <p:nvPr/>
        </p:nvSpPr>
        <p:spPr>
          <a:xfrm>
            <a:off x="222774" y="3338566"/>
            <a:ext cx="6096000" cy="400110"/>
          </a:xfrm>
          <a:prstGeom prst="rect">
            <a:avLst/>
          </a:prstGeom>
        </p:spPr>
        <p:txBody>
          <a:bodyPr>
            <a:spAutoFit/>
          </a:bodyPr>
          <a:lstStyle/>
          <a:p>
            <a:r>
              <a:rPr lang="en-GB" sz="2000" dirty="0">
                <a:hlinkClick r:id="rId8"/>
              </a:rPr>
              <a:t>Y9 Spanish Term 1.2 Week 5 - mashup B </a:t>
            </a:r>
            <a:endParaRPr lang="en-GB" sz="2000" dirty="0"/>
          </a:p>
        </p:txBody>
      </p:sp>
      <p:sp>
        <p:nvSpPr>
          <p:cNvPr id="14" name="Rectangle 13">
            <a:extLst>
              <a:ext uri="{FF2B5EF4-FFF2-40B4-BE49-F238E27FC236}">
                <a16:creationId xmlns:a16="http://schemas.microsoft.com/office/drawing/2014/main" id="{C47B3AE2-A305-46B0-888C-650AB0008839}"/>
              </a:ext>
            </a:extLst>
          </p:cNvPr>
          <p:cNvSpPr/>
          <p:nvPr/>
        </p:nvSpPr>
        <p:spPr>
          <a:xfrm>
            <a:off x="249437" y="5545199"/>
            <a:ext cx="6096000" cy="400110"/>
          </a:xfrm>
          <a:prstGeom prst="rect">
            <a:avLst/>
          </a:prstGeom>
        </p:spPr>
        <p:txBody>
          <a:bodyPr>
            <a:spAutoFit/>
          </a:bodyPr>
          <a:lstStyle/>
          <a:p>
            <a:r>
              <a:rPr lang="en-GB" sz="2000" dirty="0">
                <a:hlinkClick r:id="rId9"/>
              </a:rPr>
              <a:t>Y9 Spanish Term 1.2 Week 5 - mashup D </a:t>
            </a:r>
            <a:endParaRPr lang="en-GB" sz="2000" dirty="0"/>
          </a:p>
        </p:txBody>
      </p:sp>
      <p:pic>
        <p:nvPicPr>
          <p:cNvPr id="12" name="Picture 11">
            <a:extLst>
              <a:ext uri="{FF2B5EF4-FFF2-40B4-BE49-F238E27FC236}">
                <a16:creationId xmlns:a16="http://schemas.microsoft.com/office/drawing/2014/main" id="{EE4406CC-E469-4333-A920-A05F1CDBD8EF}"/>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54538" y="2060976"/>
            <a:ext cx="1206164" cy="1170810"/>
          </a:xfrm>
          <a:prstGeom prst="rect">
            <a:avLst/>
          </a:prstGeom>
        </p:spPr>
      </p:pic>
      <p:pic>
        <p:nvPicPr>
          <p:cNvPr id="18" name="Picture 17">
            <a:extLst>
              <a:ext uri="{FF2B5EF4-FFF2-40B4-BE49-F238E27FC236}">
                <a16:creationId xmlns:a16="http://schemas.microsoft.com/office/drawing/2014/main" id="{2064D188-0D15-4A38-A0E8-30E26BEC7E77}"/>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54538" y="3046012"/>
            <a:ext cx="1206164" cy="1206164"/>
          </a:xfrm>
          <a:prstGeom prst="rect">
            <a:avLst/>
          </a:prstGeom>
        </p:spPr>
      </p:pic>
      <p:pic>
        <p:nvPicPr>
          <p:cNvPr id="20" name="Picture 19">
            <a:extLst>
              <a:ext uri="{FF2B5EF4-FFF2-40B4-BE49-F238E27FC236}">
                <a16:creationId xmlns:a16="http://schemas.microsoft.com/office/drawing/2014/main" id="{1F03B530-FEBE-471E-A5E6-58FBBA77D617}"/>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32673" y="4093217"/>
            <a:ext cx="1228029" cy="1228029"/>
          </a:xfrm>
          <a:prstGeom prst="rect">
            <a:avLst/>
          </a:prstGeom>
        </p:spPr>
      </p:pic>
      <p:pic>
        <p:nvPicPr>
          <p:cNvPr id="22" name="Picture 21">
            <a:extLst>
              <a:ext uri="{FF2B5EF4-FFF2-40B4-BE49-F238E27FC236}">
                <a16:creationId xmlns:a16="http://schemas.microsoft.com/office/drawing/2014/main" id="{414B1384-7A5F-4223-9C8B-B8DEDCE1DD6A}"/>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07301" y="5135472"/>
            <a:ext cx="1249637" cy="1300638"/>
          </a:xfrm>
          <a:prstGeom prst="rect">
            <a:avLst/>
          </a:prstGeom>
        </p:spPr>
      </p:pic>
    </p:spTree>
    <p:extLst>
      <p:ext uri="{BB962C8B-B14F-4D97-AF65-F5344CB8AC3E}">
        <p14:creationId xmlns:p14="http://schemas.microsoft.com/office/powerpoint/2010/main" val="2105329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A505B0E6-D285-514D-978A-631C18797B02}"/>
              </a:ext>
            </a:extLst>
          </p:cNvPr>
          <p:cNvSpPr/>
          <p:nvPr/>
        </p:nvSpPr>
        <p:spPr>
          <a:xfrm>
            <a:off x="578522" y="4989446"/>
            <a:ext cx="1180135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En casa bebe un chocolate caliente con el cacao latinoamericano mientras ve las noticias . </a:t>
            </a:r>
            <a:endParaRPr kumimoji="0" lang="en-GB"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B8643083-7B23-C14F-BBF3-3AE69E70B842}"/>
              </a:ext>
            </a:extLst>
          </p:cNvPr>
          <p:cNvSpPr/>
          <p:nvPr/>
        </p:nvSpPr>
        <p:spPr>
          <a:xfrm>
            <a:off x="578522" y="3957955"/>
            <a:ext cx="1160746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En las barbacoas de sus amigos, evita el alcohol porque debe conducir el coche para volver a casa y estudiar. </a:t>
            </a:r>
            <a:endParaRPr kumimoji="0" lang="en-GB"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6" name="Picture 5" descr="title">
            <a:extLst>
              <a:ext uri="{FF2B5EF4-FFF2-40B4-BE49-F238E27FC236}">
                <a16:creationId xmlns:a16="http://schemas.microsoft.com/office/drawing/2014/main" id="{20F8372A-4063-F745-AB74-1EE83C9EC6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7" name="Title 3">
            <a:extLst>
              <a:ext uri="{FF2B5EF4-FFF2-40B4-BE49-F238E27FC236}">
                <a16:creationId xmlns:a16="http://schemas.microsoft.com/office/drawing/2014/main" id="{CE3E293C-8825-1649-93F4-21B88ED0EC98}"/>
              </a:ext>
            </a:extLst>
          </p:cNvPr>
          <p:cNvSpPr>
            <a:spLocks noGrp="1"/>
          </p:cNvSpPr>
          <p:nvPr>
            <p:ph type="title"/>
          </p:nvPr>
        </p:nvSpPr>
        <p:spPr>
          <a:xfrm>
            <a:off x="0" y="230670"/>
            <a:ext cx="3745089" cy="707849"/>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8" name="Rounded Rectangle 11">
            <a:extLst>
              <a:ext uri="{FF2B5EF4-FFF2-40B4-BE49-F238E27FC236}">
                <a16:creationId xmlns:a16="http://schemas.microsoft.com/office/drawing/2014/main" id="{6044257D-97ED-C04F-AF13-26D27594FC1E}"/>
              </a:ext>
            </a:extLst>
          </p:cNvPr>
          <p:cNvSpPr/>
          <p:nvPr/>
        </p:nvSpPr>
        <p:spPr>
          <a:xfrm>
            <a:off x="9727095" y="247046"/>
            <a:ext cx="2230231" cy="400919"/>
          </a:xfrm>
          <a:prstGeom prst="roundRect">
            <a:avLst/>
          </a:prstGeom>
          <a:solidFill>
            <a:srgbClr val="E5693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scuchar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0B93834-6A10-9F4B-8131-9E1195ABAA58}"/>
              </a:ext>
            </a:extLst>
          </p:cNvPr>
          <p:cNvSpPr txBox="1"/>
          <p:nvPr/>
        </p:nvSpPr>
        <p:spPr>
          <a:xfrm>
            <a:off x="6541730" y="302152"/>
            <a:ext cx="30161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Escribe las palabras que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faltan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A0AFB1DF-1882-FE4B-84CE-8902B5A9D972}"/>
              </a:ext>
            </a:extLst>
          </p:cNvPr>
          <p:cNvSpPr txBox="1"/>
          <p:nvPr/>
        </p:nvSpPr>
        <p:spPr>
          <a:xfrm>
            <a:off x="751714" y="1397491"/>
            <a:ext cx="11440286" cy="39517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Mi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tío</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Diego Ochoa, es de Bilbao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como</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mi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mamá</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y</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papá</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p:txBody>
      </p:sp>
      <p:sp>
        <p:nvSpPr>
          <p:cNvPr id="11" name="Action Button: Custom 16">
            <a:hlinkClick r:id="" action="ppaction://noaction" highlightClick="1">
              <a:snd r:embed="rId4" name="1 Mi ti%CC%81o Diego.wav"/>
            </a:hlinkClick>
            <a:extLst>
              <a:ext uri="{FF2B5EF4-FFF2-40B4-BE49-F238E27FC236}">
                <a16:creationId xmlns:a16="http://schemas.microsoft.com/office/drawing/2014/main" id="{C828D42B-E1C5-1742-BF52-6792A1E2AE2E}"/>
              </a:ext>
            </a:extLst>
          </p:cNvPr>
          <p:cNvSpPr/>
          <p:nvPr/>
        </p:nvSpPr>
        <p:spPr>
          <a:xfrm>
            <a:off x="211874" y="1397954"/>
            <a:ext cx="393922" cy="357939"/>
          </a:xfrm>
          <a:prstGeom prst="actionButtonBlank">
            <a:avLst/>
          </a:prstGeom>
          <a:solidFill>
            <a:schemeClr val="accent1">
              <a:lumMod val="50000"/>
            </a:schemeClr>
          </a:solidFill>
          <a:ln>
            <a:solidFill>
              <a:srgbClr val="E3653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5" name="3 Cree que no.wav"/>
            </a:hlinkClick>
            <a:extLst>
              <a:ext uri="{FF2B5EF4-FFF2-40B4-BE49-F238E27FC236}">
                <a16:creationId xmlns:a16="http://schemas.microsoft.com/office/drawing/2014/main" id="{9A008CDB-1887-6A4D-9ABB-586C3905CFBD}"/>
              </a:ext>
            </a:extLst>
          </p:cNvPr>
          <p:cNvSpPr/>
          <p:nvPr/>
        </p:nvSpPr>
        <p:spPr>
          <a:xfrm>
            <a:off x="207515" y="3140199"/>
            <a:ext cx="396000" cy="396000"/>
          </a:xfrm>
          <a:prstGeom prst="actionButtonBlank">
            <a:avLst/>
          </a:prstGeom>
          <a:solidFill>
            <a:schemeClr val="accent1">
              <a:lumMod val="50000"/>
            </a:schemeClr>
          </a:solidFill>
          <a:ln>
            <a:solidFill>
              <a:srgbClr val="E3653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6" name="2 Ahora vive solo.wav"/>
            </a:hlinkClick>
            <a:extLst>
              <a:ext uri="{FF2B5EF4-FFF2-40B4-BE49-F238E27FC236}">
                <a16:creationId xmlns:a16="http://schemas.microsoft.com/office/drawing/2014/main" id="{A5622E03-7AB2-9642-BADB-D834CE600EFC}"/>
              </a:ext>
            </a:extLst>
          </p:cNvPr>
          <p:cNvSpPr/>
          <p:nvPr/>
        </p:nvSpPr>
        <p:spPr>
          <a:xfrm>
            <a:off x="212913" y="2240953"/>
            <a:ext cx="396000" cy="396000"/>
          </a:xfrm>
          <a:prstGeom prst="actionButtonBlank">
            <a:avLst/>
          </a:prstGeom>
          <a:solidFill>
            <a:schemeClr val="accent1">
              <a:lumMod val="50000"/>
            </a:schemeClr>
          </a:solidFill>
          <a:ln>
            <a:solidFill>
              <a:srgbClr val="E3653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7" name="4 En las barbacoas .wav"/>
            </a:hlinkClick>
            <a:extLst>
              <a:ext uri="{FF2B5EF4-FFF2-40B4-BE49-F238E27FC236}">
                <a16:creationId xmlns:a16="http://schemas.microsoft.com/office/drawing/2014/main" id="{8BD6AAEC-AF21-8B4F-90C5-5129B64E9669}"/>
              </a:ext>
            </a:extLst>
          </p:cNvPr>
          <p:cNvSpPr/>
          <p:nvPr/>
        </p:nvSpPr>
        <p:spPr>
          <a:xfrm>
            <a:off x="200718" y="4038751"/>
            <a:ext cx="396000" cy="396000"/>
          </a:xfrm>
          <a:prstGeom prst="actionButtonBlank">
            <a:avLst/>
          </a:prstGeom>
          <a:solidFill>
            <a:schemeClr val="accent1">
              <a:lumMod val="50000"/>
            </a:schemeClr>
          </a:solidFill>
          <a:ln>
            <a:solidFill>
              <a:srgbClr val="E3653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8" name="5 En casa bebe.wav"/>
            </a:hlinkClick>
            <a:extLst>
              <a:ext uri="{FF2B5EF4-FFF2-40B4-BE49-F238E27FC236}">
                <a16:creationId xmlns:a16="http://schemas.microsoft.com/office/drawing/2014/main" id="{CEB01186-07C8-2B4C-804A-329C6B6C2B86}"/>
              </a:ext>
            </a:extLst>
          </p:cNvPr>
          <p:cNvSpPr/>
          <p:nvPr/>
        </p:nvSpPr>
        <p:spPr>
          <a:xfrm>
            <a:off x="200718" y="4987783"/>
            <a:ext cx="396000" cy="396000"/>
          </a:xfrm>
          <a:prstGeom prst="actionButtonBlank">
            <a:avLst/>
          </a:prstGeom>
          <a:solidFill>
            <a:schemeClr val="accent1">
              <a:lumMod val="50000"/>
            </a:schemeClr>
          </a:solidFill>
          <a:ln>
            <a:solidFill>
              <a:srgbClr val="E3653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9" name="6 Antes de dormir.wav"/>
            </a:hlinkClick>
            <a:extLst>
              <a:ext uri="{FF2B5EF4-FFF2-40B4-BE49-F238E27FC236}">
                <a16:creationId xmlns:a16="http://schemas.microsoft.com/office/drawing/2014/main" id="{1D7AA0BA-46A5-284D-9C71-C86138C131AE}"/>
              </a:ext>
            </a:extLst>
          </p:cNvPr>
          <p:cNvSpPr/>
          <p:nvPr/>
        </p:nvSpPr>
        <p:spPr>
          <a:xfrm>
            <a:off x="214969" y="5744517"/>
            <a:ext cx="396000" cy="396000"/>
          </a:xfrm>
          <a:prstGeom prst="actionButtonBlank">
            <a:avLst/>
          </a:prstGeom>
          <a:solidFill>
            <a:schemeClr val="accent1">
              <a:lumMod val="50000"/>
            </a:schemeClr>
          </a:solidFill>
          <a:ln>
            <a:solidFill>
              <a:srgbClr val="E3653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TextBox 16">
            <a:extLst>
              <a:ext uri="{FF2B5EF4-FFF2-40B4-BE49-F238E27FC236}">
                <a16:creationId xmlns:a16="http://schemas.microsoft.com/office/drawing/2014/main" id="{4FA658D7-7054-CE41-A7DA-76A27D34F0A7}"/>
              </a:ext>
            </a:extLst>
          </p:cNvPr>
          <p:cNvSpPr txBox="1"/>
          <p:nvPr/>
        </p:nvSpPr>
        <p:spPr>
          <a:xfrm>
            <a:off x="732668" y="1720657"/>
            <a:ext cx="10625088"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My</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uncle</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Diego Ochoa,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is</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from</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Bilbao like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mum</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and</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dad</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p:txBody>
      </p:sp>
      <p:sp>
        <p:nvSpPr>
          <p:cNvPr id="18" name="Rectangle: Rounded Corners 8">
            <a:extLst>
              <a:ext uri="{FF2B5EF4-FFF2-40B4-BE49-F238E27FC236}">
                <a16:creationId xmlns:a16="http://schemas.microsoft.com/office/drawing/2014/main" id="{3436B08F-BC38-6F4F-8CF5-E63141870181}"/>
              </a:ext>
            </a:extLst>
          </p:cNvPr>
          <p:cNvSpPr/>
          <p:nvPr/>
        </p:nvSpPr>
        <p:spPr>
          <a:xfrm>
            <a:off x="2415197" y="1416692"/>
            <a:ext cx="877536" cy="3567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a:t>
            </a:r>
          </a:p>
        </p:txBody>
      </p:sp>
      <p:sp>
        <p:nvSpPr>
          <p:cNvPr id="19" name="Rectangle: Rounded Corners 17">
            <a:extLst>
              <a:ext uri="{FF2B5EF4-FFF2-40B4-BE49-F238E27FC236}">
                <a16:creationId xmlns:a16="http://schemas.microsoft.com/office/drawing/2014/main" id="{233F5330-0C5C-DF4D-8AB7-03A17A2FB6C4}"/>
              </a:ext>
            </a:extLst>
          </p:cNvPr>
          <p:cNvSpPr/>
          <p:nvPr/>
        </p:nvSpPr>
        <p:spPr>
          <a:xfrm>
            <a:off x="4153359" y="1398025"/>
            <a:ext cx="800418" cy="4219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rPr>
              <a:t>_____</a:t>
            </a:r>
          </a:p>
        </p:txBody>
      </p:sp>
      <p:sp>
        <p:nvSpPr>
          <p:cNvPr id="23" name="Rectangle 22">
            <a:extLst>
              <a:ext uri="{FF2B5EF4-FFF2-40B4-BE49-F238E27FC236}">
                <a16:creationId xmlns:a16="http://schemas.microsoft.com/office/drawing/2014/main" id="{DC591445-890B-1341-A779-34E94C5AFA28}"/>
              </a:ext>
            </a:extLst>
          </p:cNvPr>
          <p:cNvSpPr/>
          <p:nvPr/>
        </p:nvSpPr>
        <p:spPr>
          <a:xfrm>
            <a:off x="610969" y="3095384"/>
            <a:ext cx="1176891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Cree</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que</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no</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tiene</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el</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tiempo</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para</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cenar</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así</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que</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prepara</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la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comida</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barata</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en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el</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microondas</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D7EE9A9-DADD-2B46-AF23-B788490984FF}"/>
              </a:ext>
            </a:extLst>
          </p:cNvPr>
          <p:cNvSpPr txBox="1"/>
          <p:nvPr/>
        </p:nvSpPr>
        <p:spPr>
          <a:xfrm>
            <a:off x="674515" y="2501221"/>
            <a:ext cx="10625088"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Now</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he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lives</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alone</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in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Lisbon</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near</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the</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zoo</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where</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he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studies</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animal</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science</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p:txBody>
      </p:sp>
      <p:sp>
        <p:nvSpPr>
          <p:cNvPr id="30" name="TextBox 29">
            <a:extLst>
              <a:ext uri="{FF2B5EF4-FFF2-40B4-BE49-F238E27FC236}">
                <a16:creationId xmlns:a16="http://schemas.microsoft.com/office/drawing/2014/main" id="{280A53C9-4AE1-3E4F-AD96-2B26C63DDE4B}"/>
              </a:ext>
            </a:extLst>
          </p:cNvPr>
          <p:cNvSpPr txBox="1"/>
          <p:nvPr/>
        </p:nvSpPr>
        <p:spPr>
          <a:xfrm>
            <a:off x="694951" y="3513362"/>
            <a:ext cx="11581431"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He believes that he has no time to eat dinner, so he prepares cheap food in the mircowave.</a:t>
            </a:r>
          </a:p>
        </p:txBody>
      </p:sp>
      <p:sp>
        <p:nvSpPr>
          <p:cNvPr id="32" name="Rectangle: Rounded Corners 37">
            <a:extLst>
              <a:ext uri="{FF2B5EF4-FFF2-40B4-BE49-F238E27FC236}">
                <a16:creationId xmlns:a16="http://schemas.microsoft.com/office/drawing/2014/main" id="{85C00AD7-B79B-F24C-857D-CEB427110BCF}"/>
              </a:ext>
            </a:extLst>
          </p:cNvPr>
          <p:cNvSpPr/>
          <p:nvPr/>
        </p:nvSpPr>
        <p:spPr>
          <a:xfrm>
            <a:off x="10565455" y="3107599"/>
            <a:ext cx="1521657" cy="429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__________</a:t>
            </a:r>
          </a:p>
        </p:txBody>
      </p:sp>
      <p:sp>
        <p:nvSpPr>
          <p:cNvPr id="35" name="Rectangle: Rounded Corners 41">
            <a:extLst>
              <a:ext uri="{FF2B5EF4-FFF2-40B4-BE49-F238E27FC236}">
                <a16:creationId xmlns:a16="http://schemas.microsoft.com/office/drawing/2014/main" id="{24875C3F-DF2C-554A-93ED-10298B91A672}"/>
              </a:ext>
            </a:extLst>
          </p:cNvPr>
          <p:cNvSpPr/>
          <p:nvPr/>
        </p:nvSpPr>
        <p:spPr>
          <a:xfrm>
            <a:off x="6701158" y="3987575"/>
            <a:ext cx="925448" cy="3458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a:t>
            </a:r>
          </a:p>
        </p:txBody>
      </p:sp>
      <p:sp>
        <p:nvSpPr>
          <p:cNvPr id="38" name="TextBox 37">
            <a:extLst>
              <a:ext uri="{FF2B5EF4-FFF2-40B4-BE49-F238E27FC236}">
                <a16:creationId xmlns:a16="http://schemas.microsoft.com/office/drawing/2014/main" id="{F895375A-E47D-DD4A-B184-2A709455FE09}"/>
              </a:ext>
            </a:extLst>
          </p:cNvPr>
          <p:cNvSpPr txBox="1"/>
          <p:nvPr/>
        </p:nvSpPr>
        <p:spPr>
          <a:xfrm>
            <a:off x="603516" y="4551499"/>
            <a:ext cx="11582470"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his</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friends</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BBQs, he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avoids</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alcohol</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because</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he must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drive</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the</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car</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to</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get</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home</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and</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study</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p>
        </p:txBody>
      </p:sp>
      <p:sp>
        <p:nvSpPr>
          <p:cNvPr id="40" name="TextBox 39">
            <a:extLst>
              <a:ext uri="{FF2B5EF4-FFF2-40B4-BE49-F238E27FC236}">
                <a16:creationId xmlns:a16="http://schemas.microsoft.com/office/drawing/2014/main" id="{5FC1E7DB-65B9-F84B-A76D-506AFEA604A8}"/>
              </a:ext>
            </a:extLst>
          </p:cNvPr>
          <p:cNvSpPr txBox="1"/>
          <p:nvPr/>
        </p:nvSpPr>
        <p:spPr>
          <a:xfrm>
            <a:off x="655479" y="5341739"/>
            <a:ext cx="11257180"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home</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he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drinks</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hot</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chocolate</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with</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latinamerican</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cocoa</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whilst</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he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watches</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the</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news</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p:txBody>
      </p:sp>
      <p:sp>
        <p:nvSpPr>
          <p:cNvPr id="41" name="Rectangle 40">
            <a:extLst>
              <a:ext uri="{FF2B5EF4-FFF2-40B4-BE49-F238E27FC236}">
                <a16:creationId xmlns:a16="http://schemas.microsoft.com/office/drawing/2014/main" id="{015431CE-6EC2-3C4F-8188-2DA905EB84CF}"/>
              </a:ext>
            </a:extLst>
          </p:cNvPr>
          <p:cNvSpPr/>
          <p:nvPr/>
        </p:nvSpPr>
        <p:spPr>
          <a:xfrm>
            <a:off x="674515" y="5742462"/>
            <a:ext cx="1186625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Antes de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dormir</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lee</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libros</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sobre</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la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historia</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y</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las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guerras</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de </a:t>
            </a:r>
            <a:r>
              <a:rPr kumimoji="0" lang="de-DE"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Hispanoamérica</a:t>
            </a: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endParaRPr kumimoji="0" lang="en-GB"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DA8CD4F3-7810-BA4C-AAE0-C188A59E7ED0}"/>
              </a:ext>
            </a:extLst>
          </p:cNvPr>
          <p:cNvSpPr txBox="1"/>
          <p:nvPr/>
        </p:nvSpPr>
        <p:spPr>
          <a:xfrm>
            <a:off x="664044" y="6024319"/>
            <a:ext cx="11312987"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Before</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going</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to</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sleep</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he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reads</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books</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about</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the</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history</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and</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wars</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of</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Hispanic</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America</a:t>
            </a:r>
            <a:r>
              <a:rPr kumimoji="0" lang="de-DE" sz="2000" b="0" i="1"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p:txBody>
      </p:sp>
      <p:sp>
        <p:nvSpPr>
          <p:cNvPr id="49" name="Rectangle: Rounded Corners 55">
            <a:extLst>
              <a:ext uri="{FF2B5EF4-FFF2-40B4-BE49-F238E27FC236}">
                <a16:creationId xmlns:a16="http://schemas.microsoft.com/office/drawing/2014/main" id="{E0787E34-6CEA-EE4D-BDC8-96E59C592BC6}"/>
              </a:ext>
            </a:extLst>
          </p:cNvPr>
          <p:cNvSpPr/>
          <p:nvPr/>
        </p:nvSpPr>
        <p:spPr>
          <a:xfrm>
            <a:off x="2779497" y="5741506"/>
            <a:ext cx="493793" cy="320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50" name="Rectangle: Rounded Corners 56">
            <a:extLst>
              <a:ext uri="{FF2B5EF4-FFF2-40B4-BE49-F238E27FC236}">
                <a16:creationId xmlns:a16="http://schemas.microsoft.com/office/drawing/2014/main" id="{DF895444-4581-6948-ACFA-6CCDFD348816}"/>
              </a:ext>
            </a:extLst>
          </p:cNvPr>
          <p:cNvSpPr/>
          <p:nvPr/>
        </p:nvSpPr>
        <p:spPr>
          <a:xfrm>
            <a:off x="8039898" y="5773100"/>
            <a:ext cx="2295731" cy="320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_________________ .</a:t>
            </a:r>
          </a:p>
        </p:txBody>
      </p:sp>
      <p:sp>
        <p:nvSpPr>
          <p:cNvPr id="53" name="Rectangle 52">
            <a:extLst>
              <a:ext uri="{FF2B5EF4-FFF2-40B4-BE49-F238E27FC236}">
                <a16:creationId xmlns:a16="http://schemas.microsoft.com/office/drawing/2014/main" id="{0ABAA2FB-3404-2240-B1CB-F0DE3EBBD217}"/>
              </a:ext>
            </a:extLst>
          </p:cNvPr>
          <p:cNvSpPr/>
          <p:nvPr/>
        </p:nvSpPr>
        <p:spPr>
          <a:xfrm>
            <a:off x="693913" y="3127271"/>
            <a:ext cx="840418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24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B9840569-8F60-184B-9A8A-4D74107176F9}"/>
              </a:ext>
            </a:extLst>
          </p:cNvPr>
          <p:cNvSpPr txBox="1"/>
          <p:nvPr/>
        </p:nvSpPr>
        <p:spPr>
          <a:xfrm>
            <a:off x="692286" y="2110776"/>
            <a:ext cx="11220373" cy="39517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Ahora  vive solo en Lisboa, cerca del zoo donde estudia la ciencia de los animales.</a:t>
            </a:r>
          </a:p>
        </p:txBody>
      </p:sp>
      <p:sp>
        <p:nvSpPr>
          <p:cNvPr id="25" name="Rectangle: Rounded Corners 27">
            <a:extLst>
              <a:ext uri="{FF2B5EF4-FFF2-40B4-BE49-F238E27FC236}">
                <a16:creationId xmlns:a16="http://schemas.microsoft.com/office/drawing/2014/main" id="{B13A4688-1BE1-9C41-A9E2-3E40E9253054}"/>
              </a:ext>
            </a:extLst>
          </p:cNvPr>
          <p:cNvSpPr/>
          <p:nvPr/>
        </p:nvSpPr>
        <p:spPr>
          <a:xfrm>
            <a:off x="651286" y="2149419"/>
            <a:ext cx="971999" cy="369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a:t>
            </a:r>
          </a:p>
        </p:txBody>
      </p:sp>
      <p:sp>
        <p:nvSpPr>
          <p:cNvPr id="26" name="Rectangle: Rounded Corners 28">
            <a:extLst>
              <a:ext uri="{FF2B5EF4-FFF2-40B4-BE49-F238E27FC236}">
                <a16:creationId xmlns:a16="http://schemas.microsoft.com/office/drawing/2014/main" id="{92AE4B11-0DB3-9048-ACC0-C49146E728AD}"/>
              </a:ext>
            </a:extLst>
          </p:cNvPr>
          <p:cNvSpPr/>
          <p:nvPr/>
        </p:nvSpPr>
        <p:spPr>
          <a:xfrm>
            <a:off x="3204042" y="2164065"/>
            <a:ext cx="791263" cy="3595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a:t>
            </a:r>
          </a:p>
        </p:txBody>
      </p:sp>
      <p:sp>
        <p:nvSpPr>
          <p:cNvPr id="27" name="Rectangle: Rounded Corners 29">
            <a:extLst>
              <a:ext uri="{FF2B5EF4-FFF2-40B4-BE49-F238E27FC236}">
                <a16:creationId xmlns:a16="http://schemas.microsoft.com/office/drawing/2014/main" id="{545016B6-B000-C449-9099-30459E460AEE}"/>
              </a:ext>
            </a:extLst>
          </p:cNvPr>
          <p:cNvSpPr/>
          <p:nvPr/>
        </p:nvSpPr>
        <p:spPr>
          <a:xfrm>
            <a:off x="5404456" y="2123007"/>
            <a:ext cx="485317" cy="4045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3" name="Rectangle: Rounded Corners 38">
            <a:extLst>
              <a:ext uri="{FF2B5EF4-FFF2-40B4-BE49-F238E27FC236}">
                <a16:creationId xmlns:a16="http://schemas.microsoft.com/office/drawing/2014/main" id="{BEF70958-70EE-C34E-B494-8834737AF362}"/>
              </a:ext>
            </a:extLst>
          </p:cNvPr>
          <p:cNvSpPr/>
          <p:nvPr/>
        </p:nvSpPr>
        <p:spPr>
          <a:xfrm>
            <a:off x="1415904" y="3934216"/>
            <a:ext cx="1425993" cy="429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_________</a:t>
            </a:r>
          </a:p>
        </p:txBody>
      </p:sp>
      <p:sp>
        <p:nvSpPr>
          <p:cNvPr id="36" name="Rectangle: Rounded Corners 42">
            <a:extLst>
              <a:ext uri="{FF2B5EF4-FFF2-40B4-BE49-F238E27FC236}">
                <a16:creationId xmlns:a16="http://schemas.microsoft.com/office/drawing/2014/main" id="{20D0B80B-DDA4-674D-AE04-8CEE39FEBD4C}"/>
              </a:ext>
            </a:extLst>
          </p:cNvPr>
          <p:cNvSpPr/>
          <p:nvPr/>
        </p:nvSpPr>
        <p:spPr>
          <a:xfrm>
            <a:off x="6026030" y="4984095"/>
            <a:ext cx="938788" cy="429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a:t>
            </a:r>
          </a:p>
        </p:txBody>
      </p:sp>
      <p:sp>
        <p:nvSpPr>
          <p:cNvPr id="37" name="Rectangle: Rounded Corners 43">
            <a:extLst>
              <a:ext uri="{FF2B5EF4-FFF2-40B4-BE49-F238E27FC236}">
                <a16:creationId xmlns:a16="http://schemas.microsoft.com/office/drawing/2014/main" id="{DB2902EE-48C2-CA48-ABCC-FC799FADFF8D}"/>
              </a:ext>
            </a:extLst>
          </p:cNvPr>
          <p:cNvSpPr/>
          <p:nvPr/>
        </p:nvSpPr>
        <p:spPr>
          <a:xfrm>
            <a:off x="6964818" y="4974799"/>
            <a:ext cx="2043380" cy="429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_______________</a:t>
            </a:r>
          </a:p>
        </p:txBody>
      </p:sp>
      <p:sp>
        <p:nvSpPr>
          <p:cNvPr id="58" name="Rectangle: Rounded Corners 37">
            <a:extLst>
              <a:ext uri="{FF2B5EF4-FFF2-40B4-BE49-F238E27FC236}">
                <a16:creationId xmlns:a16="http://schemas.microsoft.com/office/drawing/2014/main" id="{281B78EC-772A-5B41-9040-BCE7891BE390}"/>
              </a:ext>
            </a:extLst>
          </p:cNvPr>
          <p:cNvSpPr/>
          <p:nvPr/>
        </p:nvSpPr>
        <p:spPr>
          <a:xfrm>
            <a:off x="711619" y="3101237"/>
            <a:ext cx="626669" cy="429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a:t>
            </a:r>
          </a:p>
        </p:txBody>
      </p:sp>
      <p:pic>
        <p:nvPicPr>
          <p:cNvPr id="1028" name="Picture 4" descr="Boy, Reading, Book, Specs, Spectacles, Glasses">
            <a:extLst>
              <a:ext uri="{FF2B5EF4-FFF2-40B4-BE49-F238E27FC236}">
                <a16:creationId xmlns:a16="http://schemas.microsoft.com/office/drawing/2014/main" id="{69A22C68-6202-B940-B43E-3CF9AD827C9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675538" y="809460"/>
            <a:ext cx="1301493" cy="13179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rowave, Oven, Appliance, Kitchen, Heats, Food">
            <a:extLst>
              <a:ext uri="{FF2B5EF4-FFF2-40B4-BE49-F238E27FC236}">
                <a16:creationId xmlns:a16="http://schemas.microsoft.com/office/drawing/2014/main" id="{AC988B2A-86A3-C14B-B4E4-F6DF37D3F87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450483" y="786692"/>
            <a:ext cx="1080456" cy="7259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sta, Spaghetti, Italian, Bowl, Dinner">
            <a:extLst>
              <a:ext uri="{FF2B5EF4-FFF2-40B4-BE49-F238E27FC236}">
                <a16:creationId xmlns:a16="http://schemas.microsoft.com/office/drawing/2014/main" id="{37895455-4CFB-8C47-8AB0-9DE2F7CEAD3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362798" y="1436370"/>
            <a:ext cx="1185868" cy="592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10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4" grpId="0"/>
      <p:bldP spid="30" grpId="0"/>
      <p:bldP spid="32" grpId="0" animBg="1"/>
      <p:bldP spid="35" grpId="0" animBg="1"/>
      <p:bldP spid="38" grpId="0"/>
      <p:bldP spid="40" grpId="0"/>
      <p:bldP spid="42" grpId="0"/>
      <p:bldP spid="49" grpId="0" animBg="1"/>
      <p:bldP spid="50" grpId="0" animBg="1"/>
      <p:bldP spid="25" grpId="0" animBg="1"/>
      <p:bldP spid="26" grpId="0" animBg="1"/>
      <p:bldP spid="27" grpId="0" animBg="1"/>
      <p:bldP spid="33" grpId="0" animBg="1"/>
      <p:bldP spid="36" grpId="0" animBg="1"/>
      <p:bldP spid="37" grpId="0" animBg="1"/>
      <p:bldP spid="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179999" y="1296000"/>
            <a:ext cx="8195375" cy="830997"/>
          </a:xfrm>
          <a:prstGeom prst="rect">
            <a:avLst/>
          </a:prstGeom>
          <a:noFill/>
        </p:spPr>
        <p:txBody>
          <a:bodyPr wrap="square" rtlCol="0">
            <a:spAutoFit/>
          </a:bodyPr>
          <a:lstStyle/>
          <a:p>
            <a:r>
              <a:rPr lang="en-US" sz="2400" dirty="0">
                <a:solidFill>
                  <a:schemeClr val="accent5">
                    <a:lumMod val="50000"/>
                  </a:schemeClr>
                </a:solidFill>
              </a:rPr>
              <a:t>Lucía and Daniel are doing an online escape room.</a:t>
            </a:r>
          </a:p>
          <a:p>
            <a:r>
              <a:rPr lang="en-US" sz="2400" dirty="0">
                <a:solidFill>
                  <a:schemeClr val="accent5">
                    <a:lumMod val="50000"/>
                  </a:schemeClr>
                </a:solidFill>
              </a:rPr>
              <a:t>Listen to the clues to find the code to unlock the door.</a:t>
            </a:r>
          </a:p>
        </p:txBody>
      </p:sp>
      <p:sp>
        <p:nvSpPr>
          <p:cNvPr id="16" name="Rounded Rectangle 11">
            <a:extLst>
              <a:ext uri="{FF2B5EF4-FFF2-40B4-BE49-F238E27FC236}">
                <a16:creationId xmlns:a16="http://schemas.microsoft.com/office/drawing/2014/main" id="{44C92D7C-C004-48CF-83F4-1D5267E93423}"/>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pic>
        <p:nvPicPr>
          <p:cNvPr id="18" name="Picture 2" descr="Graphic, Door, Entry, Exterior, House, Building">
            <a:extLst>
              <a:ext uri="{FF2B5EF4-FFF2-40B4-BE49-F238E27FC236}">
                <a16:creationId xmlns:a16="http://schemas.microsoft.com/office/drawing/2014/main" id="{9E9F0587-A3A0-4AC2-9577-E154203734F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49314" y="2254840"/>
            <a:ext cx="2335107" cy="39935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B3F47799-7E37-4B10-8796-DB7C0EFE99F5}"/>
              </a:ext>
            </a:extLst>
          </p:cNvPr>
          <p:cNvGraphicFramePr>
            <a:graphicFrameLocks noGrp="1"/>
          </p:cNvGraphicFramePr>
          <p:nvPr/>
        </p:nvGraphicFramePr>
        <p:xfrm>
          <a:off x="616425" y="2382127"/>
          <a:ext cx="8128000" cy="3566160"/>
        </p:xfrm>
        <a:graphic>
          <a:graphicData uri="http://schemas.openxmlformats.org/drawingml/2006/table">
            <a:tbl>
              <a:tblPr firstRow="1" bandRow="1">
                <a:tableStyleId>{21E4AEA4-8DFA-4A89-87EB-49C32662AFE0}</a:tableStyleId>
              </a:tblPr>
              <a:tblGrid>
                <a:gridCol w="616027">
                  <a:extLst>
                    <a:ext uri="{9D8B030D-6E8A-4147-A177-3AD203B41FA5}">
                      <a16:colId xmlns:a16="http://schemas.microsoft.com/office/drawing/2014/main" val="2101791550"/>
                    </a:ext>
                  </a:extLst>
                </a:gridCol>
                <a:gridCol w="1948070">
                  <a:extLst>
                    <a:ext uri="{9D8B030D-6E8A-4147-A177-3AD203B41FA5}">
                      <a16:colId xmlns:a16="http://schemas.microsoft.com/office/drawing/2014/main" val="2409066135"/>
                    </a:ext>
                  </a:extLst>
                </a:gridCol>
                <a:gridCol w="1908313">
                  <a:extLst>
                    <a:ext uri="{9D8B030D-6E8A-4147-A177-3AD203B41FA5}">
                      <a16:colId xmlns:a16="http://schemas.microsoft.com/office/drawing/2014/main" val="1161927584"/>
                    </a:ext>
                  </a:extLst>
                </a:gridCol>
                <a:gridCol w="1855304">
                  <a:extLst>
                    <a:ext uri="{9D8B030D-6E8A-4147-A177-3AD203B41FA5}">
                      <a16:colId xmlns:a16="http://schemas.microsoft.com/office/drawing/2014/main" val="2010989122"/>
                    </a:ext>
                  </a:extLst>
                </a:gridCol>
                <a:gridCol w="1800286">
                  <a:extLst>
                    <a:ext uri="{9D8B030D-6E8A-4147-A177-3AD203B41FA5}">
                      <a16:colId xmlns:a16="http://schemas.microsoft.com/office/drawing/2014/main" val="3659525836"/>
                    </a:ext>
                  </a:extLst>
                </a:gridCol>
              </a:tblGrid>
              <a:tr h="370840">
                <a:tc>
                  <a:txBody>
                    <a:bodyPr/>
                    <a:lstStyle/>
                    <a:p>
                      <a:endParaRPr lang="en-GB" dirty="0"/>
                    </a:p>
                  </a:txBody>
                  <a:tcPr/>
                </a:tc>
                <a:tc>
                  <a:txBody>
                    <a:bodyPr/>
                    <a:lstStyle/>
                    <a:p>
                      <a:pPr algn="ctr"/>
                      <a:r>
                        <a:rPr lang="en-GB" sz="2000" dirty="0"/>
                        <a:t>1</a:t>
                      </a:r>
                    </a:p>
                  </a:txBody>
                  <a:tcPr/>
                </a:tc>
                <a:tc>
                  <a:txBody>
                    <a:bodyPr/>
                    <a:lstStyle/>
                    <a:p>
                      <a:pPr algn="ctr"/>
                      <a:r>
                        <a:rPr lang="en-GB" sz="2000" dirty="0"/>
                        <a:t>2</a:t>
                      </a:r>
                    </a:p>
                  </a:txBody>
                  <a:tcPr/>
                </a:tc>
                <a:tc>
                  <a:txBody>
                    <a:bodyPr/>
                    <a:lstStyle/>
                    <a:p>
                      <a:pPr algn="ctr"/>
                      <a:r>
                        <a:rPr lang="en-GB" sz="2000" dirty="0"/>
                        <a:t>3</a:t>
                      </a:r>
                    </a:p>
                  </a:txBody>
                  <a:tcPr/>
                </a:tc>
                <a:tc>
                  <a:txBody>
                    <a:bodyPr/>
                    <a:lstStyle/>
                    <a:p>
                      <a:pPr algn="ctr"/>
                      <a:r>
                        <a:rPr lang="en-GB" sz="2000" dirty="0"/>
                        <a:t>4</a:t>
                      </a:r>
                    </a:p>
                  </a:txBody>
                  <a:tcPr/>
                </a:tc>
                <a:extLst>
                  <a:ext uri="{0D108BD9-81ED-4DB2-BD59-A6C34878D82A}">
                    <a16:rowId xmlns:a16="http://schemas.microsoft.com/office/drawing/2014/main" val="423865958"/>
                  </a:ext>
                </a:extLst>
              </a:tr>
              <a:tr h="370840">
                <a:tc>
                  <a:txBody>
                    <a:bodyPr/>
                    <a:lstStyle/>
                    <a:p>
                      <a:endParaRPr lang="en-GB"/>
                    </a:p>
                  </a:txBody>
                  <a:tcPr/>
                </a:tc>
                <a:tc>
                  <a:txBody>
                    <a:bodyPr/>
                    <a:lstStyle/>
                    <a:p>
                      <a:pPr algn="ctr"/>
                      <a:r>
                        <a:rPr lang="en-GB" sz="2000" dirty="0" err="1">
                          <a:solidFill>
                            <a:srgbClr val="002060"/>
                          </a:solidFill>
                        </a:rPr>
                        <a:t>estudiar</a:t>
                      </a:r>
                      <a:endParaRPr lang="en-GB" sz="2000" dirty="0">
                        <a:solidFill>
                          <a:srgbClr val="002060"/>
                        </a:solidFill>
                      </a:endParaRPr>
                    </a:p>
                  </a:txBody>
                  <a:tcPr/>
                </a:tc>
                <a:tc>
                  <a:txBody>
                    <a:bodyPr/>
                    <a:lstStyle/>
                    <a:p>
                      <a:pPr algn="ctr"/>
                      <a:r>
                        <a:rPr lang="en-GB" sz="2000" dirty="0" err="1">
                          <a:solidFill>
                            <a:srgbClr val="002060"/>
                          </a:solidFill>
                        </a:rPr>
                        <a:t>describir</a:t>
                      </a:r>
                      <a:endParaRPr lang="en-GB" sz="2000" dirty="0">
                        <a:solidFill>
                          <a:srgbClr val="002060"/>
                        </a:solidFill>
                      </a:endParaRPr>
                    </a:p>
                  </a:txBody>
                  <a:tcPr/>
                </a:tc>
                <a:tc>
                  <a:txBody>
                    <a:bodyPr/>
                    <a:lstStyle/>
                    <a:p>
                      <a:pPr algn="ctr"/>
                      <a:r>
                        <a:rPr lang="en-GB" sz="2000" dirty="0" err="1">
                          <a:solidFill>
                            <a:srgbClr val="002060"/>
                          </a:solidFill>
                        </a:rPr>
                        <a:t>bajar</a:t>
                      </a:r>
                      <a:endParaRPr lang="en-GB" sz="2000" dirty="0">
                        <a:solidFill>
                          <a:srgbClr val="002060"/>
                        </a:solidFill>
                      </a:endParaRPr>
                    </a:p>
                  </a:txBody>
                  <a:tcPr/>
                </a:tc>
                <a:tc>
                  <a:txBody>
                    <a:bodyPr/>
                    <a:lstStyle/>
                    <a:p>
                      <a:pPr algn="ctr"/>
                      <a:r>
                        <a:rPr lang="en-GB" sz="2000" dirty="0" err="1">
                          <a:solidFill>
                            <a:srgbClr val="002060"/>
                          </a:solidFill>
                        </a:rPr>
                        <a:t>llevar</a:t>
                      </a:r>
                      <a:endParaRPr lang="en-GB" sz="2000" dirty="0">
                        <a:solidFill>
                          <a:srgbClr val="002060"/>
                        </a:solidFill>
                      </a:endParaRPr>
                    </a:p>
                  </a:txBody>
                  <a:tcPr/>
                </a:tc>
                <a:extLst>
                  <a:ext uri="{0D108BD9-81ED-4DB2-BD59-A6C34878D82A}">
                    <a16:rowId xmlns:a16="http://schemas.microsoft.com/office/drawing/2014/main" val="3979565232"/>
                  </a:ext>
                </a:extLst>
              </a:tr>
              <a:tr h="370840">
                <a:tc>
                  <a:txBody>
                    <a:bodyPr/>
                    <a:lstStyle/>
                    <a:p>
                      <a:endParaRPr lang="en-GB"/>
                    </a:p>
                  </a:txBody>
                  <a:tcPr/>
                </a:tc>
                <a:tc>
                  <a:txBody>
                    <a:bodyPr/>
                    <a:lstStyle/>
                    <a:p>
                      <a:pPr algn="ctr"/>
                      <a:r>
                        <a:rPr lang="en-GB" sz="2000" dirty="0" err="1">
                          <a:solidFill>
                            <a:srgbClr val="002060"/>
                          </a:solidFill>
                        </a:rPr>
                        <a:t>despacio</a:t>
                      </a:r>
                      <a:endParaRPr lang="en-GB" sz="2000" dirty="0">
                        <a:solidFill>
                          <a:srgbClr val="002060"/>
                        </a:solidFill>
                      </a:endParaRPr>
                    </a:p>
                  </a:txBody>
                  <a:tcPr/>
                </a:tc>
                <a:tc>
                  <a:txBody>
                    <a:bodyPr/>
                    <a:lstStyle/>
                    <a:p>
                      <a:pPr algn="ctr"/>
                      <a:r>
                        <a:rPr lang="en-GB" sz="2000" dirty="0">
                          <a:solidFill>
                            <a:srgbClr val="002060"/>
                          </a:solidFill>
                        </a:rPr>
                        <a:t>solo</a:t>
                      </a:r>
                    </a:p>
                  </a:txBody>
                  <a:tcPr/>
                </a:tc>
                <a:tc>
                  <a:txBody>
                    <a:bodyPr/>
                    <a:lstStyle/>
                    <a:p>
                      <a:pPr algn="ctr"/>
                      <a:r>
                        <a:rPr lang="en-GB" sz="2000" dirty="0" err="1">
                          <a:solidFill>
                            <a:srgbClr val="002060"/>
                          </a:solidFill>
                        </a:rPr>
                        <a:t>caro</a:t>
                      </a:r>
                      <a:endParaRPr lang="en-GB" sz="2000" dirty="0">
                        <a:solidFill>
                          <a:srgbClr val="002060"/>
                        </a:solidFill>
                      </a:endParaRPr>
                    </a:p>
                  </a:txBody>
                  <a:tcPr/>
                </a:tc>
                <a:tc>
                  <a:txBody>
                    <a:bodyPr/>
                    <a:lstStyle/>
                    <a:p>
                      <a:pPr algn="ctr"/>
                      <a:r>
                        <a:rPr lang="en-GB" sz="2000" dirty="0" err="1">
                          <a:solidFill>
                            <a:srgbClr val="002060"/>
                          </a:solidFill>
                        </a:rPr>
                        <a:t>apenas</a:t>
                      </a:r>
                      <a:endParaRPr lang="en-GB" sz="2000" dirty="0">
                        <a:solidFill>
                          <a:srgbClr val="002060"/>
                        </a:solidFill>
                      </a:endParaRPr>
                    </a:p>
                  </a:txBody>
                  <a:tcPr/>
                </a:tc>
                <a:extLst>
                  <a:ext uri="{0D108BD9-81ED-4DB2-BD59-A6C34878D82A}">
                    <a16:rowId xmlns:a16="http://schemas.microsoft.com/office/drawing/2014/main" val="414030021"/>
                  </a:ext>
                </a:extLst>
              </a:tr>
              <a:tr h="370840">
                <a:tc>
                  <a:txBody>
                    <a:bodyPr/>
                    <a:lstStyle/>
                    <a:p>
                      <a:endParaRPr lang="en-GB"/>
                    </a:p>
                  </a:txBody>
                  <a:tcPr/>
                </a:tc>
                <a:tc>
                  <a:txBody>
                    <a:bodyPr/>
                    <a:lstStyle/>
                    <a:p>
                      <a:pPr algn="ctr"/>
                      <a:r>
                        <a:rPr lang="en-GB" sz="2000" dirty="0" err="1">
                          <a:solidFill>
                            <a:srgbClr val="002060"/>
                          </a:solidFill>
                        </a:rPr>
                        <a:t>realidad</a:t>
                      </a:r>
                      <a:endParaRPr lang="en-GB" sz="2000" dirty="0">
                        <a:solidFill>
                          <a:srgbClr val="002060"/>
                        </a:solidFill>
                      </a:endParaRPr>
                    </a:p>
                  </a:txBody>
                  <a:tcPr/>
                </a:tc>
                <a:tc>
                  <a:txBody>
                    <a:bodyPr/>
                    <a:lstStyle/>
                    <a:p>
                      <a:pPr algn="ctr"/>
                      <a:r>
                        <a:rPr lang="en-GB" sz="2000" dirty="0" err="1">
                          <a:solidFill>
                            <a:srgbClr val="002060"/>
                          </a:solidFill>
                        </a:rPr>
                        <a:t>cumpleaños</a:t>
                      </a:r>
                      <a:endParaRPr lang="en-GB" sz="2000" dirty="0">
                        <a:solidFill>
                          <a:srgbClr val="002060"/>
                        </a:solidFill>
                      </a:endParaRPr>
                    </a:p>
                  </a:txBody>
                  <a:tcPr/>
                </a:tc>
                <a:tc>
                  <a:txBody>
                    <a:bodyPr/>
                    <a:lstStyle/>
                    <a:p>
                      <a:pPr algn="ctr"/>
                      <a:r>
                        <a:rPr lang="en-GB" sz="2000" dirty="0" err="1">
                          <a:solidFill>
                            <a:srgbClr val="002060"/>
                          </a:solidFill>
                        </a:rPr>
                        <a:t>guerra</a:t>
                      </a:r>
                      <a:endParaRPr lang="en-GB" sz="2000" dirty="0">
                        <a:solidFill>
                          <a:srgbClr val="002060"/>
                        </a:solidFill>
                      </a:endParaRPr>
                    </a:p>
                  </a:txBody>
                  <a:tcPr/>
                </a:tc>
                <a:tc>
                  <a:txBody>
                    <a:bodyPr/>
                    <a:lstStyle/>
                    <a:p>
                      <a:pPr algn="ctr"/>
                      <a:r>
                        <a:rPr lang="en-GB" sz="2000" dirty="0" err="1">
                          <a:solidFill>
                            <a:srgbClr val="002060"/>
                          </a:solidFill>
                        </a:rPr>
                        <a:t>falda</a:t>
                      </a:r>
                      <a:endParaRPr lang="en-GB" sz="2000" dirty="0">
                        <a:solidFill>
                          <a:srgbClr val="002060"/>
                        </a:solidFill>
                      </a:endParaRPr>
                    </a:p>
                  </a:txBody>
                  <a:tcPr/>
                </a:tc>
                <a:extLst>
                  <a:ext uri="{0D108BD9-81ED-4DB2-BD59-A6C34878D82A}">
                    <a16:rowId xmlns:a16="http://schemas.microsoft.com/office/drawing/2014/main" val="3348605953"/>
                  </a:ext>
                </a:extLst>
              </a:tr>
              <a:tr h="370840">
                <a:tc>
                  <a:txBody>
                    <a:bodyPr/>
                    <a:lstStyle/>
                    <a:p>
                      <a:endParaRPr lang="en-GB"/>
                    </a:p>
                  </a:txBody>
                  <a:tcPr/>
                </a:tc>
                <a:tc>
                  <a:txBody>
                    <a:bodyPr/>
                    <a:lstStyle/>
                    <a:p>
                      <a:pPr algn="ctr"/>
                      <a:r>
                        <a:rPr lang="en-GB" sz="2000" dirty="0" err="1">
                          <a:solidFill>
                            <a:srgbClr val="002060"/>
                          </a:solidFill>
                        </a:rPr>
                        <a:t>equipo</a:t>
                      </a:r>
                      <a:endParaRPr lang="en-GB" sz="2000" dirty="0">
                        <a:solidFill>
                          <a:srgbClr val="002060"/>
                        </a:solidFill>
                      </a:endParaRPr>
                    </a:p>
                  </a:txBody>
                  <a:tcPr/>
                </a:tc>
                <a:tc>
                  <a:txBody>
                    <a:bodyPr/>
                    <a:lstStyle/>
                    <a:p>
                      <a:pPr algn="ctr"/>
                      <a:r>
                        <a:rPr lang="en-GB" sz="2000" dirty="0" err="1">
                          <a:solidFill>
                            <a:srgbClr val="002060"/>
                          </a:solidFill>
                        </a:rPr>
                        <a:t>abogada</a:t>
                      </a:r>
                      <a:endParaRPr lang="en-GB" sz="2000" dirty="0">
                        <a:solidFill>
                          <a:srgbClr val="002060"/>
                        </a:solidFill>
                      </a:endParaRPr>
                    </a:p>
                  </a:txBody>
                  <a:tcPr/>
                </a:tc>
                <a:tc>
                  <a:txBody>
                    <a:bodyPr/>
                    <a:lstStyle/>
                    <a:p>
                      <a:pPr algn="ctr"/>
                      <a:r>
                        <a:rPr lang="en-GB" sz="2000" dirty="0" err="1">
                          <a:solidFill>
                            <a:srgbClr val="002060"/>
                          </a:solidFill>
                        </a:rPr>
                        <a:t>tía</a:t>
                      </a:r>
                      <a:endParaRPr lang="en-GB" sz="2000" dirty="0">
                        <a:solidFill>
                          <a:srgbClr val="002060"/>
                        </a:solidFill>
                      </a:endParaRPr>
                    </a:p>
                  </a:txBody>
                  <a:tcPr/>
                </a:tc>
                <a:tc>
                  <a:txBody>
                    <a:bodyPr/>
                    <a:lstStyle/>
                    <a:p>
                      <a:pPr algn="ctr"/>
                      <a:r>
                        <a:rPr lang="en-GB" sz="2000" dirty="0">
                          <a:solidFill>
                            <a:srgbClr val="002060"/>
                          </a:solidFill>
                        </a:rPr>
                        <a:t>red</a:t>
                      </a:r>
                    </a:p>
                  </a:txBody>
                  <a:tcPr/>
                </a:tc>
                <a:extLst>
                  <a:ext uri="{0D108BD9-81ED-4DB2-BD59-A6C34878D82A}">
                    <a16:rowId xmlns:a16="http://schemas.microsoft.com/office/drawing/2014/main" val="2098680757"/>
                  </a:ext>
                </a:extLst>
              </a:tr>
              <a:tr h="370840">
                <a:tc>
                  <a:txBody>
                    <a:bodyPr/>
                    <a:lstStyle/>
                    <a:p>
                      <a:endParaRPr lang="en-GB"/>
                    </a:p>
                  </a:txBody>
                  <a:tcPr/>
                </a:tc>
                <a:tc>
                  <a:txBody>
                    <a:bodyPr/>
                    <a:lstStyle/>
                    <a:p>
                      <a:pPr algn="ctr"/>
                      <a:r>
                        <a:rPr lang="en-GB" sz="2000" dirty="0">
                          <a:solidFill>
                            <a:srgbClr val="002060"/>
                          </a:solidFill>
                        </a:rPr>
                        <a:t>flor</a:t>
                      </a:r>
                    </a:p>
                  </a:txBody>
                  <a:tcPr/>
                </a:tc>
                <a:tc>
                  <a:txBody>
                    <a:bodyPr/>
                    <a:lstStyle/>
                    <a:p>
                      <a:pPr algn="ctr"/>
                      <a:r>
                        <a:rPr lang="en-GB" sz="2000" dirty="0" err="1">
                          <a:solidFill>
                            <a:srgbClr val="002060"/>
                          </a:solidFill>
                        </a:rPr>
                        <a:t>bolsa</a:t>
                      </a:r>
                      <a:endParaRPr lang="en-GB" sz="2000" dirty="0">
                        <a:solidFill>
                          <a:srgbClr val="002060"/>
                        </a:solidFill>
                      </a:endParaRPr>
                    </a:p>
                  </a:txBody>
                  <a:tcPr/>
                </a:tc>
                <a:tc>
                  <a:txBody>
                    <a:bodyPr/>
                    <a:lstStyle/>
                    <a:p>
                      <a:pPr algn="ctr"/>
                      <a:r>
                        <a:rPr lang="en-GB" sz="2000" dirty="0" err="1">
                          <a:solidFill>
                            <a:srgbClr val="002060"/>
                          </a:solidFill>
                        </a:rPr>
                        <a:t>suelo</a:t>
                      </a:r>
                      <a:endParaRPr lang="en-GB" sz="2000" dirty="0">
                        <a:solidFill>
                          <a:srgbClr val="002060"/>
                        </a:solidFill>
                      </a:endParaRPr>
                    </a:p>
                  </a:txBody>
                  <a:tcPr/>
                </a:tc>
                <a:tc>
                  <a:txBody>
                    <a:bodyPr/>
                    <a:lstStyle/>
                    <a:p>
                      <a:pPr algn="ctr"/>
                      <a:r>
                        <a:rPr lang="en-GB" sz="2000" dirty="0" err="1">
                          <a:solidFill>
                            <a:srgbClr val="002060"/>
                          </a:solidFill>
                        </a:rPr>
                        <a:t>árbol</a:t>
                      </a:r>
                      <a:endParaRPr lang="en-GB" sz="2000" dirty="0">
                        <a:solidFill>
                          <a:srgbClr val="002060"/>
                        </a:solidFill>
                      </a:endParaRPr>
                    </a:p>
                  </a:txBody>
                  <a:tcPr/>
                </a:tc>
                <a:extLst>
                  <a:ext uri="{0D108BD9-81ED-4DB2-BD59-A6C34878D82A}">
                    <a16:rowId xmlns:a16="http://schemas.microsoft.com/office/drawing/2014/main" val="3540117094"/>
                  </a:ext>
                </a:extLst>
              </a:tr>
              <a:tr h="370840">
                <a:tc>
                  <a:txBody>
                    <a:bodyPr/>
                    <a:lstStyle/>
                    <a:p>
                      <a:endParaRPr lang="en-GB"/>
                    </a:p>
                  </a:txBody>
                  <a:tcPr/>
                </a:tc>
                <a:tc>
                  <a:txBody>
                    <a:bodyPr/>
                    <a:lstStyle/>
                    <a:p>
                      <a:pPr algn="ctr"/>
                      <a:r>
                        <a:rPr lang="en-GB" sz="2000" dirty="0" err="1">
                          <a:solidFill>
                            <a:srgbClr val="002060"/>
                          </a:solidFill>
                        </a:rPr>
                        <a:t>discutir</a:t>
                      </a:r>
                      <a:endParaRPr lang="en-GB" sz="2000" dirty="0">
                        <a:solidFill>
                          <a:srgbClr val="002060"/>
                        </a:solidFill>
                      </a:endParaRPr>
                    </a:p>
                  </a:txBody>
                  <a:tcPr/>
                </a:tc>
                <a:tc>
                  <a:txBody>
                    <a:bodyPr/>
                    <a:lstStyle/>
                    <a:p>
                      <a:pPr algn="ctr"/>
                      <a:r>
                        <a:rPr lang="en-GB" sz="2000" dirty="0" err="1">
                          <a:solidFill>
                            <a:srgbClr val="002060"/>
                          </a:solidFill>
                        </a:rPr>
                        <a:t>cenar</a:t>
                      </a:r>
                      <a:endParaRPr lang="en-GB" sz="2000" dirty="0">
                        <a:solidFill>
                          <a:srgbClr val="002060"/>
                        </a:solidFill>
                      </a:endParaRPr>
                    </a:p>
                  </a:txBody>
                  <a:tcPr/>
                </a:tc>
                <a:tc>
                  <a:txBody>
                    <a:bodyPr/>
                    <a:lstStyle/>
                    <a:p>
                      <a:pPr algn="ctr"/>
                      <a:r>
                        <a:rPr lang="en-GB" sz="2000" dirty="0" err="1">
                          <a:solidFill>
                            <a:srgbClr val="002060"/>
                          </a:solidFill>
                        </a:rPr>
                        <a:t>volver</a:t>
                      </a:r>
                      <a:endParaRPr lang="en-GB" sz="2000" dirty="0">
                        <a:solidFill>
                          <a:srgbClr val="002060"/>
                        </a:solidFill>
                      </a:endParaRPr>
                    </a:p>
                  </a:txBody>
                  <a:tcPr/>
                </a:tc>
                <a:tc>
                  <a:txBody>
                    <a:bodyPr/>
                    <a:lstStyle/>
                    <a:p>
                      <a:pPr algn="ctr"/>
                      <a:r>
                        <a:rPr lang="en-GB" sz="2000" dirty="0" err="1">
                          <a:solidFill>
                            <a:srgbClr val="002060"/>
                          </a:solidFill>
                        </a:rPr>
                        <a:t>subir</a:t>
                      </a:r>
                      <a:endParaRPr lang="en-GB" sz="2000" dirty="0">
                        <a:solidFill>
                          <a:srgbClr val="002060"/>
                        </a:solidFill>
                      </a:endParaRPr>
                    </a:p>
                  </a:txBody>
                  <a:tcPr/>
                </a:tc>
                <a:extLst>
                  <a:ext uri="{0D108BD9-81ED-4DB2-BD59-A6C34878D82A}">
                    <a16:rowId xmlns:a16="http://schemas.microsoft.com/office/drawing/2014/main" val="2930666876"/>
                  </a:ext>
                </a:extLst>
              </a:tr>
              <a:tr h="370840">
                <a:tc>
                  <a:txBody>
                    <a:bodyPr/>
                    <a:lstStyle/>
                    <a:p>
                      <a:endParaRPr lang="en-GB"/>
                    </a:p>
                  </a:txBody>
                  <a:tcPr/>
                </a:tc>
                <a:tc>
                  <a:txBody>
                    <a:bodyPr/>
                    <a:lstStyle/>
                    <a:p>
                      <a:pPr algn="ctr"/>
                      <a:r>
                        <a:rPr lang="en-GB" sz="2000" dirty="0" err="1">
                          <a:solidFill>
                            <a:srgbClr val="002060"/>
                          </a:solidFill>
                        </a:rPr>
                        <a:t>barata</a:t>
                      </a:r>
                      <a:endParaRPr lang="en-GB" sz="2000" dirty="0">
                        <a:solidFill>
                          <a:srgbClr val="002060"/>
                        </a:solidFill>
                      </a:endParaRPr>
                    </a:p>
                  </a:txBody>
                  <a:tcPr/>
                </a:tc>
                <a:tc>
                  <a:txBody>
                    <a:bodyPr/>
                    <a:lstStyle/>
                    <a:p>
                      <a:pPr algn="ctr"/>
                      <a:r>
                        <a:rPr lang="en-GB" sz="2000" dirty="0" err="1">
                          <a:solidFill>
                            <a:srgbClr val="002060"/>
                          </a:solidFill>
                        </a:rPr>
                        <a:t>blanco</a:t>
                      </a:r>
                      <a:endParaRPr lang="en-GB" sz="2000" dirty="0">
                        <a:solidFill>
                          <a:srgbClr val="002060"/>
                        </a:solidFill>
                      </a:endParaRPr>
                    </a:p>
                  </a:txBody>
                  <a:tcPr/>
                </a:tc>
                <a:tc>
                  <a:txBody>
                    <a:bodyPr/>
                    <a:lstStyle/>
                    <a:p>
                      <a:pPr algn="ctr"/>
                      <a:r>
                        <a:rPr lang="en-GB" sz="2000" dirty="0" err="1">
                          <a:solidFill>
                            <a:srgbClr val="002060"/>
                          </a:solidFill>
                        </a:rPr>
                        <a:t>azul</a:t>
                      </a:r>
                      <a:endParaRPr lang="en-GB" sz="2000" dirty="0">
                        <a:solidFill>
                          <a:srgbClr val="002060"/>
                        </a:solidFill>
                      </a:endParaRPr>
                    </a:p>
                  </a:txBody>
                  <a:tcPr/>
                </a:tc>
                <a:tc>
                  <a:txBody>
                    <a:bodyPr/>
                    <a:lstStyle/>
                    <a:p>
                      <a:pPr algn="ctr"/>
                      <a:r>
                        <a:rPr lang="en-GB" sz="2000" dirty="0" err="1">
                          <a:solidFill>
                            <a:srgbClr val="002060"/>
                          </a:solidFill>
                        </a:rPr>
                        <a:t>amarillo</a:t>
                      </a:r>
                      <a:endParaRPr lang="en-GB" sz="2000" dirty="0">
                        <a:solidFill>
                          <a:srgbClr val="002060"/>
                        </a:solidFill>
                      </a:endParaRPr>
                    </a:p>
                  </a:txBody>
                  <a:tcPr/>
                </a:tc>
                <a:extLst>
                  <a:ext uri="{0D108BD9-81ED-4DB2-BD59-A6C34878D82A}">
                    <a16:rowId xmlns:a16="http://schemas.microsoft.com/office/drawing/2014/main" val="1265765778"/>
                  </a:ext>
                </a:extLst>
              </a:tr>
              <a:tr h="370840">
                <a:tc>
                  <a:txBody>
                    <a:bodyPr/>
                    <a:lstStyle/>
                    <a:p>
                      <a:endParaRPr lang="en-GB"/>
                    </a:p>
                  </a:txBody>
                  <a:tcPr/>
                </a:tc>
                <a:tc>
                  <a:txBody>
                    <a:bodyPr/>
                    <a:lstStyle/>
                    <a:p>
                      <a:pPr algn="ctr"/>
                      <a:r>
                        <a:rPr lang="en-GB" sz="2000" dirty="0" err="1">
                          <a:solidFill>
                            <a:srgbClr val="002060"/>
                          </a:solidFill>
                        </a:rPr>
                        <a:t>historia</a:t>
                      </a:r>
                      <a:endParaRPr lang="en-GB" sz="2000" dirty="0">
                        <a:solidFill>
                          <a:srgbClr val="002060"/>
                        </a:solidFill>
                      </a:endParaRPr>
                    </a:p>
                  </a:txBody>
                  <a:tcPr/>
                </a:tc>
                <a:tc>
                  <a:txBody>
                    <a:bodyPr/>
                    <a:lstStyle/>
                    <a:p>
                      <a:pPr algn="ctr"/>
                      <a:r>
                        <a:rPr lang="en-GB" sz="2000" dirty="0">
                          <a:solidFill>
                            <a:srgbClr val="002060"/>
                          </a:solidFill>
                        </a:rPr>
                        <a:t>chino</a:t>
                      </a:r>
                    </a:p>
                  </a:txBody>
                  <a:tcPr/>
                </a:tc>
                <a:tc>
                  <a:txBody>
                    <a:bodyPr/>
                    <a:lstStyle/>
                    <a:p>
                      <a:pPr algn="ctr"/>
                      <a:r>
                        <a:rPr lang="en-GB" sz="2000" dirty="0" err="1">
                          <a:solidFill>
                            <a:srgbClr val="002060"/>
                          </a:solidFill>
                        </a:rPr>
                        <a:t>inglés</a:t>
                      </a:r>
                      <a:endParaRPr lang="en-GB" sz="2000" dirty="0">
                        <a:solidFill>
                          <a:srgbClr val="002060"/>
                        </a:solidFill>
                      </a:endParaRPr>
                    </a:p>
                  </a:txBody>
                  <a:tcPr/>
                </a:tc>
                <a:tc>
                  <a:txBody>
                    <a:bodyPr/>
                    <a:lstStyle/>
                    <a:p>
                      <a:pPr algn="ctr"/>
                      <a:r>
                        <a:rPr lang="en-GB" sz="2000" dirty="0" err="1">
                          <a:solidFill>
                            <a:srgbClr val="002060"/>
                          </a:solidFill>
                        </a:rPr>
                        <a:t>mientras</a:t>
                      </a:r>
                      <a:endParaRPr lang="en-GB" sz="2000" dirty="0">
                        <a:solidFill>
                          <a:srgbClr val="002060"/>
                        </a:solidFill>
                      </a:endParaRPr>
                    </a:p>
                  </a:txBody>
                  <a:tcPr/>
                </a:tc>
                <a:extLst>
                  <a:ext uri="{0D108BD9-81ED-4DB2-BD59-A6C34878D82A}">
                    <a16:rowId xmlns:a16="http://schemas.microsoft.com/office/drawing/2014/main" val="2804099405"/>
                  </a:ext>
                </a:extLst>
              </a:tr>
            </a:tbl>
          </a:graphicData>
        </a:graphic>
      </p:graphicFrame>
      <p:sp>
        <p:nvSpPr>
          <p:cNvPr id="22" name="Action Button: Custom 16">
            <a:hlinkClick r:id="" action="ppaction://noaction" highlightClick="1">
              <a:snd r:embed="rId5" name="1 Hacer trabajo para.wav"/>
            </a:hlinkClick>
            <a:extLst>
              <a:ext uri="{FF2B5EF4-FFF2-40B4-BE49-F238E27FC236}">
                <a16:creationId xmlns:a16="http://schemas.microsoft.com/office/drawing/2014/main" id="{245FA1A7-C736-4D88-829A-96F142D7AC5B}"/>
              </a:ext>
            </a:extLst>
          </p:cNvPr>
          <p:cNvSpPr/>
          <p:nvPr/>
        </p:nvSpPr>
        <p:spPr>
          <a:xfrm>
            <a:off x="768626" y="2796208"/>
            <a:ext cx="321691" cy="31805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Action Button: Custom 16">
            <a:hlinkClick r:id="" action="ppaction://noaction" highlightClick="1">
              <a:snd r:embed="rId6" name="2 Costar mucho dinero.wav"/>
            </a:hlinkClick>
            <a:extLst>
              <a:ext uri="{FF2B5EF4-FFF2-40B4-BE49-F238E27FC236}">
                <a16:creationId xmlns:a16="http://schemas.microsoft.com/office/drawing/2014/main" id="{E38C5E1E-4F19-4C5F-BF72-0333A39C9F6B}"/>
              </a:ext>
            </a:extLst>
          </p:cNvPr>
          <p:cNvSpPr/>
          <p:nvPr/>
        </p:nvSpPr>
        <p:spPr>
          <a:xfrm>
            <a:off x="762001" y="3200399"/>
            <a:ext cx="321691" cy="31805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4" name="Action Button: Custom 16">
            <a:hlinkClick r:id="" action="ppaction://noaction" highlightClick="1">
              <a:snd r:embed="rId7" name="3 Hoy es un di%CC%81a.wav"/>
            </a:hlinkClick>
            <a:extLst>
              <a:ext uri="{FF2B5EF4-FFF2-40B4-BE49-F238E27FC236}">
                <a16:creationId xmlns:a16="http://schemas.microsoft.com/office/drawing/2014/main" id="{BE5D9E5B-00E7-4AFA-BCA7-A89BD8051D5F}"/>
              </a:ext>
            </a:extLst>
          </p:cNvPr>
          <p:cNvSpPr/>
          <p:nvPr/>
        </p:nvSpPr>
        <p:spPr>
          <a:xfrm>
            <a:off x="768629" y="3591335"/>
            <a:ext cx="321691" cy="31805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5" name="Action Button: Custom 16">
            <a:hlinkClick r:id="" action="ppaction://noaction" highlightClick="1">
              <a:snd r:embed="rId8" name="4 Personas juntas en un grupo.wav"/>
            </a:hlinkClick>
            <a:extLst>
              <a:ext uri="{FF2B5EF4-FFF2-40B4-BE49-F238E27FC236}">
                <a16:creationId xmlns:a16="http://schemas.microsoft.com/office/drawing/2014/main" id="{04826978-741F-4412-B77B-05067CF8C31B}"/>
              </a:ext>
            </a:extLst>
          </p:cNvPr>
          <p:cNvSpPr/>
          <p:nvPr/>
        </p:nvSpPr>
        <p:spPr>
          <a:xfrm>
            <a:off x="768629" y="4002154"/>
            <a:ext cx="321691" cy="31805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6" name="Action Button: Custom 16">
            <a:hlinkClick r:id="" action="ppaction://noaction" highlightClick="1">
              <a:snd r:embed="rId9" name="5 Una planta muy grande.wav"/>
            </a:hlinkClick>
            <a:extLst>
              <a:ext uri="{FF2B5EF4-FFF2-40B4-BE49-F238E27FC236}">
                <a16:creationId xmlns:a16="http://schemas.microsoft.com/office/drawing/2014/main" id="{6C062D7A-B2D2-46A8-B85F-C9F664DCE428}"/>
              </a:ext>
            </a:extLst>
          </p:cNvPr>
          <p:cNvSpPr/>
          <p:nvPr/>
        </p:nvSpPr>
        <p:spPr>
          <a:xfrm>
            <a:off x="768629" y="4395521"/>
            <a:ext cx="321691" cy="31805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7" name="Action Button: Custom 16">
            <a:hlinkClick r:id="" action="ppaction://noaction" highlightClick="1">
              <a:snd r:embed="rId10" name="6 Comer por la noche.wav"/>
            </a:hlinkClick>
            <a:extLst>
              <a:ext uri="{FF2B5EF4-FFF2-40B4-BE49-F238E27FC236}">
                <a16:creationId xmlns:a16="http://schemas.microsoft.com/office/drawing/2014/main" id="{C7FE6646-9FA9-4A12-895A-2C4E2357EC5F}"/>
              </a:ext>
            </a:extLst>
          </p:cNvPr>
          <p:cNvSpPr/>
          <p:nvPr/>
        </p:nvSpPr>
        <p:spPr>
          <a:xfrm>
            <a:off x="768629" y="4784033"/>
            <a:ext cx="321691" cy="31805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1" name="7 El color de la leche.wav"/>
            </a:hlinkClick>
            <a:extLst>
              <a:ext uri="{FF2B5EF4-FFF2-40B4-BE49-F238E27FC236}">
                <a16:creationId xmlns:a16="http://schemas.microsoft.com/office/drawing/2014/main" id="{A54E60D3-2F07-45EF-AD2B-F9C388016CC2}"/>
              </a:ext>
            </a:extLst>
          </p:cNvPr>
          <p:cNvSpPr/>
          <p:nvPr/>
        </p:nvSpPr>
        <p:spPr>
          <a:xfrm>
            <a:off x="768629" y="5168345"/>
            <a:ext cx="321691" cy="31805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9" name="Action Button: Custom 16">
            <a:hlinkClick r:id="" action="ppaction://noaction" highlightClick="1">
              <a:snd r:embed="rId12" name="8 El idioma de.wav"/>
            </a:hlinkClick>
            <a:extLst>
              <a:ext uri="{FF2B5EF4-FFF2-40B4-BE49-F238E27FC236}">
                <a16:creationId xmlns:a16="http://schemas.microsoft.com/office/drawing/2014/main" id="{FBF6B3FE-2983-4E9C-BB9D-D66B721C5D80}"/>
              </a:ext>
            </a:extLst>
          </p:cNvPr>
          <p:cNvSpPr/>
          <p:nvPr/>
        </p:nvSpPr>
        <p:spPr>
          <a:xfrm>
            <a:off x="768629" y="5565911"/>
            <a:ext cx="321691" cy="31805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Action Button: Custom 16">
            <a:hlinkClick r:id="" action="ppaction://noaction" highlightClick="1"/>
            <a:extLst>
              <a:ext uri="{FF2B5EF4-FFF2-40B4-BE49-F238E27FC236}">
                <a16:creationId xmlns:a16="http://schemas.microsoft.com/office/drawing/2014/main" id="{61A42FA4-4E05-4EA4-BA83-7C505FD9113A}"/>
              </a:ext>
            </a:extLst>
          </p:cNvPr>
          <p:cNvSpPr/>
          <p:nvPr/>
        </p:nvSpPr>
        <p:spPr>
          <a:xfrm>
            <a:off x="10523362" y="2481840"/>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Action Button: Custom 16">
            <a:hlinkClick r:id="" action="ppaction://noaction" highlightClick="1"/>
            <a:extLst>
              <a:ext uri="{FF2B5EF4-FFF2-40B4-BE49-F238E27FC236}">
                <a16:creationId xmlns:a16="http://schemas.microsoft.com/office/drawing/2014/main" id="{34CBBEB6-633C-4294-8DFE-0601925AD52E}"/>
              </a:ext>
            </a:extLst>
          </p:cNvPr>
          <p:cNvSpPr/>
          <p:nvPr/>
        </p:nvSpPr>
        <p:spPr>
          <a:xfrm>
            <a:off x="10518102" y="2949553"/>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Action Button: Custom 16">
            <a:hlinkClick r:id="" action="ppaction://noaction" highlightClick="1"/>
            <a:extLst>
              <a:ext uri="{FF2B5EF4-FFF2-40B4-BE49-F238E27FC236}">
                <a16:creationId xmlns:a16="http://schemas.microsoft.com/office/drawing/2014/main" id="{49F64433-BB5F-46DF-833E-C99E4719B472}"/>
              </a:ext>
            </a:extLst>
          </p:cNvPr>
          <p:cNvSpPr/>
          <p:nvPr/>
        </p:nvSpPr>
        <p:spPr>
          <a:xfrm>
            <a:off x="10518102" y="3422526"/>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Action Button: Custom 16">
            <a:hlinkClick r:id="" action="ppaction://noaction" highlightClick="1"/>
            <a:extLst>
              <a:ext uri="{FF2B5EF4-FFF2-40B4-BE49-F238E27FC236}">
                <a16:creationId xmlns:a16="http://schemas.microsoft.com/office/drawing/2014/main" id="{CA175326-5E0A-42CE-B4AC-DFE5B28BBF03}"/>
              </a:ext>
            </a:extLst>
          </p:cNvPr>
          <p:cNvSpPr/>
          <p:nvPr/>
        </p:nvSpPr>
        <p:spPr>
          <a:xfrm>
            <a:off x="10518102" y="3895484"/>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extLst>
              <a:ext uri="{FF2B5EF4-FFF2-40B4-BE49-F238E27FC236}">
                <a16:creationId xmlns:a16="http://schemas.microsoft.com/office/drawing/2014/main" id="{E86AAA69-EAB3-4DE9-9C03-C0B43AEE7FD0}"/>
              </a:ext>
            </a:extLst>
          </p:cNvPr>
          <p:cNvSpPr/>
          <p:nvPr/>
        </p:nvSpPr>
        <p:spPr>
          <a:xfrm>
            <a:off x="10518102" y="4368454"/>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extLst>
              <a:ext uri="{FF2B5EF4-FFF2-40B4-BE49-F238E27FC236}">
                <a16:creationId xmlns:a16="http://schemas.microsoft.com/office/drawing/2014/main" id="{2C68EAF6-C24B-49D1-9CAA-691C24741671}"/>
              </a:ext>
            </a:extLst>
          </p:cNvPr>
          <p:cNvSpPr/>
          <p:nvPr/>
        </p:nvSpPr>
        <p:spPr>
          <a:xfrm>
            <a:off x="10523362" y="4862446"/>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Custom 16">
            <a:hlinkClick r:id="" action="ppaction://noaction" highlightClick="1"/>
            <a:extLst>
              <a:ext uri="{FF2B5EF4-FFF2-40B4-BE49-F238E27FC236}">
                <a16:creationId xmlns:a16="http://schemas.microsoft.com/office/drawing/2014/main" id="{4AD5A141-D541-48C4-9C2E-8D53EC9A5AAC}"/>
              </a:ext>
            </a:extLst>
          </p:cNvPr>
          <p:cNvSpPr/>
          <p:nvPr/>
        </p:nvSpPr>
        <p:spPr>
          <a:xfrm>
            <a:off x="10523362" y="5351172"/>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16">
            <a:hlinkClick r:id="" action="ppaction://noaction" highlightClick="1"/>
            <a:extLst>
              <a:ext uri="{FF2B5EF4-FFF2-40B4-BE49-F238E27FC236}">
                <a16:creationId xmlns:a16="http://schemas.microsoft.com/office/drawing/2014/main" id="{3F50BFAC-49E5-4581-AAD9-4CE994675F0C}"/>
              </a:ext>
            </a:extLst>
          </p:cNvPr>
          <p:cNvSpPr/>
          <p:nvPr/>
        </p:nvSpPr>
        <p:spPr>
          <a:xfrm>
            <a:off x="10523362" y="5824146"/>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9" name="Group 18">
            <a:extLst>
              <a:ext uri="{FF2B5EF4-FFF2-40B4-BE49-F238E27FC236}">
                <a16:creationId xmlns:a16="http://schemas.microsoft.com/office/drawing/2014/main" id="{7587426C-879F-422D-84A9-82C7705D62A8}"/>
              </a:ext>
            </a:extLst>
          </p:cNvPr>
          <p:cNvGrpSpPr/>
          <p:nvPr/>
        </p:nvGrpSpPr>
        <p:grpSpPr>
          <a:xfrm>
            <a:off x="9528180" y="2126997"/>
            <a:ext cx="2335106" cy="4144172"/>
            <a:chOff x="9647913" y="2178246"/>
            <a:chExt cx="2215224" cy="4066143"/>
          </a:xfrm>
        </p:grpSpPr>
        <p:sp>
          <p:nvSpPr>
            <p:cNvPr id="20" name="Rectangle 19">
              <a:extLst>
                <a:ext uri="{FF2B5EF4-FFF2-40B4-BE49-F238E27FC236}">
                  <a16:creationId xmlns:a16="http://schemas.microsoft.com/office/drawing/2014/main" id="{487FF2FA-81D1-4291-89AC-8EB3E97E633B}"/>
                </a:ext>
              </a:extLst>
            </p:cNvPr>
            <p:cNvSpPr/>
            <p:nvPr/>
          </p:nvSpPr>
          <p:spPr>
            <a:xfrm>
              <a:off x="9647913" y="2178246"/>
              <a:ext cx="2215224" cy="4066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3021CE1D-8059-4C7F-BBB6-F37074B1A32D}"/>
                </a:ext>
              </a:extLst>
            </p:cNvPr>
            <p:cNvSpPr txBox="1"/>
            <p:nvPr/>
          </p:nvSpPr>
          <p:spPr>
            <a:xfrm>
              <a:off x="9747484" y="3610565"/>
              <a:ext cx="2115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Broadway" panose="04040905080B02020502" pitchFamily="82" charset="0"/>
                  <a:ea typeface="+mn-ea"/>
                  <a:cs typeface="+mn-cs"/>
                </a:rPr>
                <a:t>¡</a:t>
              </a:r>
              <a:r>
                <a:rPr kumimoji="0" lang="en-GB" sz="2800" b="1" i="0" u="none" strike="noStrike" kern="1200" cap="none" spc="0" normalizeH="0" baseline="0" noProof="0" dirty="0" err="1">
                  <a:ln>
                    <a:noFill/>
                  </a:ln>
                  <a:solidFill>
                    <a:srgbClr val="4472C4">
                      <a:lumMod val="50000"/>
                    </a:srgbClr>
                  </a:solidFill>
                  <a:effectLst/>
                  <a:uLnTx/>
                  <a:uFillTx/>
                  <a:latin typeface="Broadway" panose="04040905080B02020502" pitchFamily="82" charset="0"/>
                  <a:ea typeface="+mn-ea"/>
                  <a:cs typeface="+mn-cs"/>
                </a:rPr>
                <a:t>correcto</a:t>
              </a:r>
              <a:r>
                <a:rPr kumimoji="0" lang="en-GB" sz="2800" b="1" i="0" u="none" strike="noStrike" kern="1200" cap="none" spc="0" normalizeH="0" baseline="0" noProof="0" dirty="0">
                  <a:ln>
                    <a:noFill/>
                  </a:ln>
                  <a:solidFill>
                    <a:srgbClr val="4472C4">
                      <a:lumMod val="50000"/>
                    </a:srgbClr>
                  </a:solidFill>
                  <a:effectLst/>
                  <a:uLnTx/>
                  <a:uFillTx/>
                  <a:latin typeface="Broadway" panose="04040905080B02020502" pitchFamily="82" charset="0"/>
                  <a:ea typeface="+mn-ea"/>
                  <a:cs typeface="+mn-cs"/>
                </a:rPr>
                <a:t>!</a:t>
              </a:r>
            </a:p>
          </p:txBody>
        </p:sp>
      </p:grpSp>
      <p:sp>
        <p:nvSpPr>
          <p:cNvPr id="38" name="TextBox 37">
            <a:extLst>
              <a:ext uri="{FF2B5EF4-FFF2-40B4-BE49-F238E27FC236}">
                <a16:creationId xmlns:a16="http://schemas.microsoft.com/office/drawing/2014/main" id="{1868A99B-562C-4EEE-A1AB-11FEBC4A9EE5}"/>
              </a:ext>
            </a:extLst>
          </p:cNvPr>
          <p:cNvSpPr txBox="1"/>
          <p:nvPr/>
        </p:nvSpPr>
        <p:spPr>
          <a:xfrm>
            <a:off x="10562234" y="2473429"/>
            <a:ext cx="447870" cy="400110"/>
          </a:xfrm>
          <a:prstGeom prst="rect">
            <a:avLst/>
          </a:prstGeom>
          <a:noFill/>
        </p:spPr>
        <p:txBody>
          <a:bodyPr wrap="square" rtlCol="0">
            <a:spAutoFit/>
          </a:bodyPr>
          <a:lstStyle/>
          <a:p>
            <a:pPr algn="l"/>
            <a:r>
              <a:rPr lang="en-GB" sz="2000" b="1" dirty="0">
                <a:solidFill>
                  <a:schemeClr val="bg1"/>
                </a:solidFill>
              </a:rPr>
              <a:t>1</a:t>
            </a:r>
          </a:p>
        </p:txBody>
      </p:sp>
      <p:sp>
        <p:nvSpPr>
          <p:cNvPr id="39" name="TextBox 38">
            <a:extLst>
              <a:ext uri="{FF2B5EF4-FFF2-40B4-BE49-F238E27FC236}">
                <a16:creationId xmlns:a16="http://schemas.microsoft.com/office/drawing/2014/main" id="{E9A0014A-11D3-4B94-8A8A-735003F65C72}"/>
              </a:ext>
            </a:extLst>
          </p:cNvPr>
          <p:cNvSpPr txBox="1"/>
          <p:nvPr/>
        </p:nvSpPr>
        <p:spPr>
          <a:xfrm>
            <a:off x="10565346" y="2924405"/>
            <a:ext cx="447870" cy="400110"/>
          </a:xfrm>
          <a:prstGeom prst="rect">
            <a:avLst/>
          </a:prstGeom>
          <a:noFill/>
        </p:spPr>
        <p:txBody>
          <a:bodyPr wrap="square" rtlCol="0">
            <a:spAutoFit/>
          </a:bodyPr>
          <a:lstStyle/>
          <a:p>
            <a:pPr algn="l"/>
            <a:r>
              <a:rPr lang="en-GB" sz="2000" b="1" dirty="0">
                <a:solidFill>
                  <a:schemeClr val="bg1"/>
                </a:solidFill>
              </a:rPr>
              <a:t>3</a:t>
            </a:r>
          </a:p>
        </p:txBody>
      </p:sp>
      <p:sp>
        <p:nvSpPr>
          <p:cNvPr id="40" name="TextBox 39">
            <a:extLst>
              <a:ext uri="{FF2B5EF4-FFF2-40B4-BE49-F238E27FC236}">
                <a16:creationId xmlns:a16="http://schemas.microsoft.com/office/drawing/2014/main" id="{AB4BDA5D-CAE4-4166-A930-2BD632D9EBEA}"/>
              </a:ext>
            </a:extLst>
          </p:cNvPr>
          <p:cNvSpPr txBox="1"/>
          <p:nvPr/>
        </p:nvSpPr>
        <p:spPr>
          <a:xfrm>
            <a:off x="10565346" y="3409591"/>
            <a:ext cx="447870" cy="400110"/>
          </a:xfrm>
          <a:prstGeom prst="rect">
            <a:avLst/>
          </a:prstGeom>
          <a:noFill/>
        </p:spPr>
        <p:txBody>
          <a:bodyPr wrap="square" rtlCol="0">
            <a:spAutoFit/>
          </a:bodyPr>
          <a:lstStyle/>
          <a:p>
            <a:pPr algn="l"/>
            <a:r>
              <a:rPr lang="en-GB" sz="2000" b="1" dirty="0">
                <a:solidFill>
                  <a:schemeClr val="bg1"/>
                </a:solidFill>
              </a:rPr>
              <a:t>2</a:t>
            </a:r>
          </a:p>
        </p:txBody>
      </p:sp>
      <p:sp>
        <p:nvSpPr>
          <p:cNvPr id="41" name="TextBox 40">
            <a:extLst>
              <a:ext uri="{FF2B5EF4-FFF2-40B4-BE49-F238E27FC236}">
                <a16:creationId xmlns:a16="http://schemas.microsoft.com/office/drawing/2014/main" id="{A0CC076B-6C97-4543-9CDB-E23E34380BE6}"/>
              </a:ext>
            </a:extLst>
          </p:cNvPr>
          <p:cNvSpPr txBox="1"/>
          <p:nvPr/>
        </p:nvSpPr>
        <p:spPr>
          <a:xfrm>
            <a:off x="10565346" y="3894787"/>
            <a:ext cx="447870" cy="400110"/>
          </a:xfrm>
          <a:prstGeom prst="rect">
            <a:avLst/>
          </a:prstGeom>
          <a:noFill/>
        </p:spPr>
        <p:txBody>
          <a:bodyPr wrap="square" rtlCol="0">
            <a:spAutoFit/>
          </a:bodyPr>
          <a:lstStyle/>
          <a:p>
            <a:pPr algn="l"/>
            <a:r>
              <a:rPr lang="en-GB" sz="2000" b="1" dirty="0">
                <a:solidFill>
                  <a:schemeClr val="bg1"/>
                </a:solidFill>
              </a:rPr>
              <a:t>1</a:t>
            </a:r>
          </a:p>
        </p:txBody>
      </p:sp>
      <p:sp>
        <p:nvSpPr>
          <p:cNvPr id="42" name="TextBox 41">
            <a:extLst>
              <a:ext uri="{FF2B5EF4-FFF2-40B4-BE49-F238E27FC236}">
                <a16:creationId xmlns:a16="http://schemas.microsoft.com/office/drawing/2014/main" id="{A538413E-AC41-439B-9ED6-333E452751B8}"/>
              </a:ext>
            </a:extLst>
          </p:cNvPr>
          <p:cNvSpPr txBox="1"/>
          <p:nvPr/>
        </p:nvSpPr>
        <p:spPr>
          <a:xfrm>
            <a:off x="10546685" y="4342659"/>
            <a:ext cx="447870" cy="400110"/>
          </a:xfrm>
          <a:prstGeom prst="rect">
            <a:avLst/>
          </a:prstGeom>
          <a:noFill/>
        </p:spPr>
        <p:txBody>
          <a:bodyPr wrap="square" rtlCol="0">
            <a:spAutoFit/>
          </a:bodyPr>
          <a:lstStyle/>
          <a:p>
            <a:pPr algn="l"/>
            <a:r>
              <a:rPr lang="en-GB" sz="2000" b="1" dirty="0">
                <a:solidFill>
                  <a:schemeClr val="bg1"/>
                </a:solidFill>
              </a:rPr>
              <a:t>4</a:t>
            </a:r>
          </a:p>
        </p:txBody>
      </p:sp>
      <p:sp>
        <p:nvSpPr>
          <p:cNvPr id="43" name="TextBox 42">
            <a:extLst>
              <a:ext uri="{FF2B5EF4-FFF2-40B4-BE49-F238E27FC236}">
                <a16:creationId xmlns:a16="http://schemas.microsoft.com/office/drawing/2014/main" id="{CE803DF0-70DE-4F51-83F7-8078C4FE7569}"/>
              </a:ext>
            </a:extLst>
          </p:cNvPr>
          <p:cNvSpPr txBox="1"/>
          <p:nvPr/>
        </p:nvSpPr>
        <p:spPr>
          <a:xfrm>
            <a:off x="10568458" y="4868286"/>
            <a:ext cx="447870" cy="400110"/>
          </a:xfrm>
          <a:prstGeom prst="rect">
            <a:avLst/>
          </a:prstGeom>
          <a:noFill/>
        </p:spPr>
        <p:txBody>
          <a:bodyPr wrap="square" rtlCol="0">
            <a:spAutoFit/>
          </a:bodyPr>
          <a:lstStyle/>
          <a:p>
            <a:pPr algn="l"/>
            <a:r>
              <a:rPr lang="en-GB" sz="2000" b="1" dirty="0">
                <a:solidFill>
                  <a:schemeClr val="bg1"/>
                </a:solidFill>
              </a:rPr>
              <a:t>2</a:t>
            </a:r>
          </a:p>
        </p:txBody>
      </p:sp>
      <p:sp>
        <p:nvSpPr>
          <p:cNvPr id="44" name="TextBox 43">
            <a:extLst>
              <a:ext uri="{FF2B5EF4-FFF2-40B4-BE49-F238E27FC236}">
                <a16:creationId xmlns:a16="http://schemas.microsoft.com/office/drawing/2014/main" id="{0CE43B84-178D-4B46-91E1-05B4315019D8}"/>
              </a:ext>
            </a:extLst>
          </p:cNvPr>
          <p:cNvSpPr txBox="1"/>
          <p:nvPr/>
        </p:nvSpPr>
        <p:spPr>
          <a:xfrm>
            <a:off x="10546685" y="5350355"/>
            <a:ext cx="447870" cy="400110"/>
          </a:xfrm>
          <a:prstGeom prst="rect">
            <a:avLst/>
          </a:prstGeom>
          <a:noFill/>
        </p:spPr>
        <p:txBody>
          <a:bodyPr wrap="square" rtlCol="0">
            <a:spAutoFit/>
          </a:bodyPr>
          <a:lstStyle/>
          <a:p>
            <a:pPr algn="l"/>
            <a:r>
              <a:rPr lang="en-GB" sz="2000" b="1" dirty="0">
                <a:solidFill>
                  <a:schemeClr val="bg1"/>
                </a:solidFill>
              </a:rPr>
              <a:t>2</a:t>
            </a:r>
          </a:p>
        </p:txBody>
      </p:sp>
      <p:sp>
        <p:nvSpPr>
          <p:cNvPr id="45" name="TextBox 44">
            <a:extLst>
              <a:ext uri="{FF2B5EF4-FFF2-40B4-BE49-F238E27FC236}">
                <a16:creationId xmlns:a16="http://schemas.microsoft.com/office/drawing/2014/main" id="{61DADD32-BD7C-483F-B199-29FDE70D8719}"/>
              </a:ext>
            </a:extLst>
          </p:cNvPr>
          <p:cNvSpPr txBox="1"/>
          <p:nvPr/>
        </p:nvSpPr>
        <p:spPr>
          <a:xfrm>
            <a:off x="10528024" y="5835551"/>
            <a:ext cx="447870" cy="400110"/>
          </a:xfrm>
          <a:prstGeom prst="rect">
            <a:avLst/>
          </a:prstGeom>
          <a:noFill/>
        </p:spPr>
        <p:txBody>
          <a:bodyPr wrap="square" rtlCol="0">
            <a:spAutoFit/>
          </a:bodyPr>
          <a:lstStyle/>
          <a:p>
            <a:pPr algn="l"/>
            <a:r>
              <a:rPr lang="en-GB" sz="2000" b="1" dirty="0">
                <a:solidFill>
                  <a:schemeClr val="bg1"/>
                </a:solidFill>
              </a:rPr>
              <a:t>3</a:t>
            </a:r>
          </a:p>
        </p:txBody>
      </p:sp>
      <p:pic>
        <p:nvPicPr>
          <p:cNvPr id="47" name="Picture 46">
            <a:extLst>
              <a:ext uri="{FF2B5EF4-FFF2-40B4-BE49-F238E27FC236}">
                <a16:creationId xmlns:a16="http://schemas.microsoft.com/office/drawing/2014/main" id="{B3CCDC8E-7000-49C1-A7CE-6229881235D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50769" y="-111068"/>
            <a:ext cx="3677452" cy="2068567"/>
          </a:xfrm>
          <a:prstGeom prst="rect">
            <a:avLst/>
          </a:prstGeom>
        </p:spPr>
      </p:pic>
    </p:spTree>
    <p:extLst>
      <p:ext uri="{BB962C8B-B14F-4D97-AF65-F5344CB8AC3E}">
        <p14:creationId xmlns:p14="http://schemas.microsoft.com/office/powerpoint/2010/main" val="157741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dirty="0">
                <a:solidFill>
                  <a:schemeClr val="bg1"/>
                </a:solidFill>
              </a:rPr>
              <a:t>Talking about ‘you’</a:t>
            </a:r>
            <a:br>
              <a:rPr lang="en-GB" sz="2400" b="1" dirty="0">
                <a:solidFill>
                  <a:schemeClr val="bg1"/>
                </a:solidFill>
              </a:rPr>
            </a:br>
            <a:r>
              <a:rPr lang="en-GB" sz="2400" dirty="0" err="1">
                <a:solidFill>
                  <a:schemeClr val="bg1"/>
                </a:solidFill>
              </a:rPr>
              <a:t>Estar</a:t>
            </a:r>
            <a:r>
              <a:rPr lang="en-GB" sz="2400" dirty="0">
                <a:solidFill>
                  <a:schemeClr val="bg1"/>
                </a:solidFill>
              </a:rPr>
              <a:t> in 2</a:t>
            </a:r>
            <a:r>
              <a:rPr lang="en-GB" sz="2400" baseline="30000" dirty="0">
                <a:solidFill>
                  <a:schemeClr val="bg1"/>
                </a:solidFill>
              </a:rPr>
              <a:t>nd</a:t>
            </a:r>
            <a:r>
              <a:rPr lang="en-GB" sz="2400" dirty="0">
                <a:solidFill>
                  <a:schemeClr val="bg1"/>
                </a:solidFill>
              </a:rPr>
              <a:t> person singular &amp; plural</a:t>
            </a:r>
            <a:endParaRPr lang="en-GB" sz="2400" b="1" dirty="0">
              <a:solidFill>
                <a:schemeClr val="bg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ular Callout 17"/>
          <p:cNvSpPr/>
          <p:nvPr/>
        </p:nvSpPr>
        <p:spPr>
          <a:xfrm>
            <a:off x="8211075" y="3536275"/>
            <a:ext cx="3613011" cy="752318"/>
          </a:xfrm>
          <a:prstGeom prst="wedgeRoundRectCallout">
            <a:avLst>
              <a:gd name="adj1" fmla="val -53386"/>
              <a:gd name="adj2" fmla="val -1953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002060"/>
                </a:solidFill>
                <a:latin typeface="Century Gothic" panose="020F0302020204030204"/>
              </a:rPr>
              <a:t>‘Estar’ has the same </a:t>
            </a:r>
            <a:r>
              <a:rPr lang="en-GB" sz="2000" b="1">
                <a:solidFill>
                  <a:srgbClr val="002060"/>
                </a:solidFill>
                <a:latin typeface="Century Gothic" panose="020F0302020204030204"/>
              </a:rPr>
              <a:t>–áis </a:t>
            </a:r>
            <a:r>
              <a:rPr lang="en-GB" sz="2000">
                <a:solidFill>
                  <a:srgbClr val="002060"/>
                </a:solidFill>
                <a:latin typeface="Century Gothic" panose="020F0302020204030204"/>
              </a:rPr>
              <a:t>ending as other -ar verbs.</a:t>
            </a:r>
            <a:endPar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3CC80B4A-8FB9-5141-8C3B-F7B756E6597D}"/>
              </a:ext>
            </a:extLst>
          </p:cNvPr>
          <p:cNvSpPr txBox="1"/>
          <p:nvPr/>
        </p:nvSpPr>
        <p:spPr>
          <a:xfrm>
            <a:off x="180000" y="1296000"/>
            <a:ext cx="10638696" cy="498598"/>
          </a:xfrm>
          <a:prstGeom prst="rect">
            <a:avLst/>
          </a:prstGeom>
          <a:noFill/>
        </p:spPr>
        <p:txBody>
          <a:bodyPr wrap="square" rtlCol="0">
            <a:spAutoFit/>
          </a:bodyPr>
          <a:lstStyle/>
          <a:p>
            <a:pPr>
              <a:lnSpc>
                <a:spcPct val="110000"/>
              </a:lnSpc>
            </a:pPr>
            <a:r>
              <a:rPr lang="en-US" sz="2400" dirty="0">
                <a:solidFill>
                  <a:srgbClr val="002060"/>
                </a:solidFill>
              </a:rPr>
              <a:t>‘</a:t>
            </a:r>
            <a:r>
              <a:rPr lang="en-US" sz="2400" dirty="0" err="1">
                <a:solidFill>
                  <a:srgbClr val="002060"/>
                </a:solidFill>
              </a:rPr>
              <a:t>Estar</a:t>
            </a:r>
            <a:r>
              <a:rPr lang="en-US" sz="2400" dirty="0">
                <a:solidFill>
                  <a:srgbClr val="002060"/>
                </a:solidFill>
              </a:rPr>
              <a:t>’ means _______ and is used to express a ______ or a location.</a:t>
            </a:r>
          </a:p>
        </p:txBody>
      </p:sp>
      <p:sp>
        <p:nvSpPr>
          <p:cNvPr id="24" name="TextBox 23"/>
          <p:cNvSpPr txBox="1"/>
          <p:nvPr/>
        </p:nvSpPr>
        <p:spPr>
          <a:xfrm>
            <a:off x="2324283" y="1293552"/>
            <a:ext cx="1304743" cy="461665"/>
          </a:xfrm>
          <a:prstGeom prst="rect">
            <a:avLst/>
          </a:prstGeom>
          <a:noFill/>
        </p:spPr>
        <p:txBody>
          <a:bodyPr wrap="square" rtlCol="0">
            <a:spAutoFit/>
          </a:bodyPr>
          <a:lstStyle/>
          <a:p>
            <a:r>
              <a:rPr lang="en-US" sz="2400" b="1">
                <a:solidFill>
                  <a:srgbClr val="002060"/>
                </a:solidFill>
              </a:rPr>
              <a:t>‘to be’</a:t>
            </a:r>
            <a:endParaRPr lang="en-US" sz="2400" b="1" dirty="0">
              <a:solidFill>
                <a:srgbClr val="002060"/>
              </a:solidFill>
            </a:endParaRPr>
          </a:p>
        </p:txBody>
      </p:sp>
      <p:sp>
        <p:nvSpPr>
          <p:cNvPr id="25" name="TextBox 24"/>
          <p:cNvSpPr txBox="1"/>
          <p:nvPr/>
        </p:nvSpPr>
        <p:spPr>
          <a:xfrm>
            <a:off x="7094722" y="1293551"/>
            <a:ext cx="994410" cy="461665"/>
          </a:xfrm>
          <a:prstGeom prst="rect">
            <a:avLst/>
          </a:prstGeom>
          <a:noFill/>
        </p:spPr>
        <p:txBody>
          <a:bodyPr wrap="square" rtlCol="0">
            <a:spAutoFit/>
          </a:bodyPr>
          <a:lstStyle/>
          <a:p>
            <a:r>
              <a:rPr lang="en-US" sz="2400" b="1" dirty="0">
                <a:solidFill>
                  <a:srgbClr val="002060"/>
                </a:solidFill>
              </a:rPr>
              <a:t>state</a:t>
            </a:r>
          </a:p>
        </p:txBody>
      </p:sp>
      <p:sp>
        <p:nvSpPr>
          <p:cNvPr id="26" name="TextBox 25"/>
          <p:cNvSpPr txBox="1"/>
          <p:nvPr/>
        </p:nvSpPr>
        <p:spPr>
          <a:xfrm>
            <a:off x="5263026" y="2969293"/>
            <a:ext cx="3615840" cy="461665"/>
          </a:xfrm>
          <a:prstGeom prst="rect">
            <a:avLst/>
          </a:prstGeom>
          <a:noFill/>
        </p:spPr>
        <p:txBody>
          <a:bodyPr wrap="square" rtlCol="0">
            <a:spAutoFit/>
          </a:bodyPr>
          <a:lstStyle/>
          <a:p>
            <a:r>
              <a:rPr lang="en-US" sz="2400" b="1" i="1" dirty="0" err="1">
                <a:solidFill>
                  <a:srgbClr val="FF6600"/>
                </a:solidFill>
              </a:rPr>
              <a:t>Estás</a:t>
            </a:r>
            <a:r>
              <a:rPr lang="en-US" sz="2400" i="1" dirty="0">
                <a:solidFill>
                  <a:schemeClr val="accent5">
                    <a:lumMod val="50000"/>
                  </a:schemeClr>
                </a:solidFill>
              </a:rPr>
              <a:t> </a:t>
            </a:r>
            <a:r>
              <a:rPr lang="en-US" sz="2400" i="1" dirty="0">
                <a:solidFill>
                  <a:srgbClr val="002060"/>
                </a:solidFill>
              </a:rPr>
              <a:t>con </a:t>
            </a:r>
            <a:r>
              <a:rPr lang="en-US" sz="2400" i="1" dirty="0" err="1">
                <a:solidFill>
                  <a:srgbClr val="002060"/>
                </a:solidFill>
              </a:rPr>
              <a:t>tu</a:t>
            </a:r>
            <a:r>
              <a:rPr lang="en-US" sz="2400" i="1" dirty="0">
                <a:solidFill>
                  <a:srgbClr val="002060"/>
                </a:solidFill>
              </a:rPr>
              <a:t> </a:t>
            </a:r>
            <a:r>
              <a:rPr lang="en-US" sz="2400" i="1" dirty="0" err="1">
                <a:solidFill>
                  <a:srgbClr val="002060"/>
                </a:solidFill>
              </a:rPr>
              <a:t>mamá</a:t>
            </a:r>
            <a:r>
              <a:rPr lang="en-US" sz="2400" i="1" dirty="0">
                <a:solidFill>
                  <a:srgbClr val="002060"/>
                </a:solidFill>
              </a:rPr>
              <a:t>.</a:t>
            </a:r>
          </a:p>
        </p:txBody>
      </p:sp>
      <p:sp>
        <p:nvSpPr>
          <p:cNvPr id="27" name="TextBox 26"/>
          <p:cNvSpPr txBox="1"/>
          <p:nvPr/>
        </p:nvSpPr>
        <p:spPr>
          <a:xfrm>
            <a:off x="5275927" y="4619452"/>
            <a:ext cx="5930514" cy="461665"/>
          </a:xfrm>
          <a:prstGeom prst="rect">
            <a:avLst/>
          </a:prstGeom>
          <a:noFill/>
        </p:spPr>
        <p:txBody>
          <a:bodyPr wrap="square" rtlCol="0">
            <a:spAutoFit/>
          </a:bodyPr>
          <a:lstStyle/>
          <a:p>
            <a:r>
              <a:rPr lang="en-US" sz="2400" b="1" i="1" dirty="0" err="1">
                <a:solidFill>
                  <a:srgbClr val="FF6600"/>
                </a:solidFill>
              </a:rPr>
              <a:t>Estáis</a:t>
            </a:r>
            <a:r>
              <a:rPr lang="en-US" sz="2400" i="1" dirty="0">
                <a:solidFill>
                  <a:schemeClr val="accent5">
                    <a:lumMod val="50000"/>
                  </a:schemeClr>
                </a:solidFill>
              </a:rPr>
              <a:t> </a:t>
            </a:r>
            <a:r>
              <a:rPr lang="en-US" sz="2400" i="1" dirty="0" err="1">
                <a:solidFill>
                  <a:srgbClr val="002060"/>
                </a:solidFill>
              </a:rPr>
              <a:t>juntos</a:t>
            </a:r>
            <a:r>
              <a:rPr lang="en-US" sz="2400" i="1" dirty="0">
                <a:solidFill>
                  <a:srgbClr val="002060"/>
                </a:solidFill>
              </a:rPr>
              <a:t>/juntas.</a:t>
            </a:r>
          </a:p>
        </p:txBody>
      </p:sp>
      <p:sp>
        <p:nvSpPr>
          <p:cNvPr id="28" name="TextBox 27"/>
          <p:cNvSpPr txBox="1"/>
          <p:nvPr/>
        </p:nvSpPr>
        <p:spPr>
          <a:xfrm>
            <a:off x="294300" y="2154256"/>
            <a:ext cx="8621100" cy="461665"/>
          </a:xfrm>
          <a:prstGeom prst="rect">
            <a:avLst/>
          </a:prstGeom>
          <a:noFill/>
        </p:spPr>
        <p:txBody>
          <a:bodyPr wrap="square" rtlCol="0">
            <a:spAutoFit/>
          </a:bodyPr>
          <a:lstStyle/>
          <a:p>
            <a:r>
              <a:rPr lang="en-US" sz="2400" dirty="0">
                <a:solidFill>
                  <a:srgbClr val="002060"/>
                </a:solidFill>
              </a:rPr>
              <a:t>To say ‘</a:t>
            </a:r>
            <a:r>
              <a:rPr lang="en-US" sz="2400" b="1" dirty="0">
                <a:solidFill>
                  <a:srgbClr val="002060"/>
                </a:solidFill>
              </a:rPr>
              <a:t>you are</a:t>
            </a:r>
            <a:r>
              <a:rPr lang="en-US" sz="2400" dirty="0">
                <a:solidFill>
                  <a:srgbClr val="002060"/>
                </a:solidFill>
              </a:rPr>
              <a:t>’ for </a:t>
            </a:r>
            <a:r>
              <a:rPr lang="en-US" sz="2400" b="1" dirty="0">
                <a:solidFill>
                  <a:srgbClr val="002060"/>
                </a:solidFill>
              </a:rPr>
              <a:t>one</a:t>
            </a:r>
            <a:r>
              <a:rPr lang="en-US" sz="2400" dirty="0">
                <a:solidFill>
                  <a:srgbClr val="002060"/>
                </a:solidFill>
              </a:rPr>
              <a:t> person, use ______ .</a:t>
            </a:r>
          </a:p>
        </p:txBody>
      </p:sp>
      <p:sp>
        <p:nvSpPr>
          <p:cNvPr id="29" name="TextBox 28"/>
          <p:cNvSpPr txBox="1"/>
          <p:nvPr/>
        </p:nvSpPr>
        <p:spPr>
          <a:xfrm>
            <a:off x="294300" y="3796902"/>
            <a:ext cx="10856300" cy="461665"/>
          </a:xfrm>
          <a:prstGeom prst="rect">
            <a:avLst/>
          </a:prstGeom>
          <a:noFill/>
        </p:spPr>
        <p:txBody>
          <a:bodyPr wrap="square" rtlCol="0">
            <a:spAutoFit/>
          </a:bodyPr>
          <a:lstStyle/>
          <a:p>
            <a:r>
              <a:rPr lang="en-US" sz="2400" dirty="0">
                <a:solidFill>
                  <a:srgbClr val="002060"/>
                </a:solidFill>
              </a:rPr>
              <a:t>To say ‘</a:t>
            </a:r>
            <a:r>
              <a:rPr lang="en-US" sz="2400" b="1" dirty="0">
                <a:solidFill>
                  <a:srgbClr val="002060"/>
                </a:solidFill>
              </a:rPr>
              <a:t>you are</a:t>
            </a:r>
            <a:r>
              <a:rPr lang="en-US" sz="2400" dirty="0">
                <a:solidFill>
                  <a:srgbClr val="002060"/>
                </a:solidFill>
              </a:rPr>
              <a:t>’ for </a:t>
            </a:r>
            <a:r>
              <a:rPr lang="en-US" sz="2400" b="1" dirty="0">
                <a:solidFill>
                  <a:srgbClr val="002060"/>
                </a:solidFill>
              </a:rPr>
              <a:t>two or more</a:t>
            </a:r>
            <a:r>
              <a:rPr lang="en-US" sz="2400" dirty="0">
                <a:solidFill>
                  <a:srgbClr val="002060"/>
                </a:solidFill>
              </a:rPr>
              <a:t> people, use ______ .</a:t>
            </a:r>
          </a:p>
        </p:txBody>
      </p:sp>
      <p:sp>
        <p:nvSpPr>
          <p:cNvPr id="30" name="TextBox 29"/>
          <p:cNvSpPr txBox="1"/>
          <p:nvPr/>
        </p:nvSpPr>
        <p:spPr>
          <a:xfrm>
            <a:off x="929300" y="2975579"/>
            <a:ext cx="3776716" cy="461665"/>
          </a:xfrm>
          <a:prstGeom prst="rect">
            <a:avLst/>
          </a:prstGeom>
          <a:noFill/>
        </p:spPr>
        <p:txBody>
          <a:bodyPr wrap="square" rtlCol="0">
            <a:spAutoFit/>
          </a:bodyPr>
          <a:lstStyle/>
          <a:p>
            <a:r>
              <a:rPr lang="en-US" sz="2400" dirty="0">
                <a:solidFill>
                  <a:srgbClr val="002060"/>
                </a:solidFill>
              </a:rPr>
              <a:t>You are with your mum. </a:t>
            </a:r>
          </a:p>
        </p:txBody>
      </p:sp>
      <p:sp>
        <p:nvSpPr>
          <p:cNvPr id="31" name="TextBox 30"/>
          <p:cNvSpPr txBox="1"/>
          <p:nvPr/>
        </p:nvSpPr>
        <p:spPr>
          <a:xfrm>
            <a:off x="929300" y="4618223"/>
            <a:ext cx="3426799" cy="461665"/>
          </a:xfrm>
          <a:prstGeom prst="rect">
            <a:avLst/>
          </a:prstGeom>
          <a:noFill/>
        </p:spPr>
        <p:txBody>
          <a:bodyPr wrap="square" rtlCol="0">
            <a:spAutoFit/>
          </a:bodyPr>
          <a:lstStyle/>
          <a:p>
            <a:r>
              <a:rPr lang="en-US" sz="2400" dirty="0">
                <a:solidFill>
                  <a:srgbClr val="002060"/>
                </a:solidFill>
              </a:rPr>
              <a:t>You (all) are together. </a:t>
            </a:r>
            <a:r>
              <a:rPr lang="en-US" sz="2000" dirty="0">
                <a:solidFill>
                  <a:srgbClr val="002060"/>
                </a:solidFill>
              </a:rPr>
              <a:t> </a:t>
            </a:r>
          </a:p>
        </p:txBody>
      </p:sp>
      <p:sp>
        <p:nvSpPr>
          <p:cNvPr id="32" name="TextBox 31"/>
          <p:cNvSpPr txBox="1"/>
          <p:nvPr/>
        </p:nvSpPr>
        <p:spPr>
          <a:xfrm>
            <a:off x="5678708" y="2116863"/>
            <a:ext cx="970448" cy="461665"/>
          </a:xfrm>
          <a:prstGeom prst="rect">
            <a:avLst/>
          </a:prstGeom>
          <a:noFill/>
        </p:spPr>
        <p:txBody>
          <a:bodyPr wrap="square" rtlCol="0">
            <a:spAutoFit/>
          </a:bodyPr>
          <a:lstStyle/>
          <a:p>
            <a:r>
              <a:rPr lang="en-US" sz="2400" b="1" dirty="0" err="1">
                <a:solidFill>
                  <a:srgbClr val="FF6600"/>
                </a:solidFill>
              </a:rPr>
              <a:t>estás</a:t>
            </a:r>
            <a:endParaRPr lang="en-US" sz="2400" b="1" dirty="0">
              <a:solidFill>
                <a:srgbClr val="FF6600"/>
              </a:solidFill>
            </a:endParaRPr>
          </a:p>
        </p:txBody>
      </p:sp>
      <p:sp>
        <p:nvSpPr>
          <p:cNvPr id="35" name="Google Shape;898;p32">
            <a:hlinkClick r:id="" action="ppaction://noaction">
              <a:snd r:embed="rId4" name="1 Esta%CC%81s con.wav"/>
            </a:hlinkClick>
          </p:cNvPr>
          <p:cNvSpPr/>
          <p:nvPr/>
        </p:nvSpPr>
        <p:spPr>
          <a:xfrm>
            <a:off x="407229" y="300595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899;p32">
            <a:hlinkClick r:id="" action="ppaction://noaction">
              <a:snd r:embed="rId5" name="2 Esta%CC%81is juntos as.wav"/>
            </a:hlinkClick>
          </p:cNvPr>
          <p:cNvSpPr/>
          <p:nvPr/>
        </p:nvSpPr>
        <p:spPr>
          <a:xfrm>
            <a:off x="407229" y="461588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 name="Rounded Rectangular Callout 36"/>
          <p:cNvSpPr/>
          <p:nvPr/>
        </p:nvSpPr>
        <p:spPr>
          <a:xfrm>
            <a:off x="4528049" y="5364763"/>
            <a:ext cx="3978263" cy="942722"/>
          </a:xfrm>
          <a:prstGeom prst="wedgeRoundRectCallout">
            <a:avLst>
              <a:gd name="adj1" fmla="val -19227"/>
              <a:gd name="adj2" fmla="val -6409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latin typeface="Century Gothic" panose="020F0302020204030204"/>
              </a:rPr>
              <a:t>Remember, </a:t>
            </a:r>
            <a:r>
              <a:rPr lang="en-GB" sz="2000">
                <a:solidFill>
                  <a:srgbClr val="002060"/>
                </a:solidFill>
              </a:rPr>
              <a:t>the final syllable is stressed, so there is an accent on the ‘a’.</a:t>
            </a:r>
            <a:r>
              <a:rPr lang="en-GB" sz="2000">
                <a:solidFill>
                  <a:srgbClr val="002060"/>
                </a:solidFill>
                <a:latin typeface="Century Gothic" panose="020F0302020204030204"/>
              </a:rPr>
              <a:t> </a:t>
            </a:r>
            <a:endPar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2" name="TextBox 31">
            <a:extLst>
              <a:ext uri="{FF2B5EF4-FFF2-40B4-BE49-F238E27FC236}">
                <a16:creationId xmlns:a16="http://schemas.microsoft.com/office/drawing/2014/main" id="{85A63372-7525-9D47-9AD5-789AD8F4E6C1}"/>
              </a:ext>
            </a:extLst>
          </p:cNvPr>
          <p:cNvSpPr txBox="1"/>
          <p:nvPr/>
        </p:nvSpPr>
        <p:spPr>
          <a:xfrm>
            <a:off x="6914526" y="3761817"/>
            <a:ext cx="1246126" cy="461665"/>
          </a:xfrm>
          <a:prstGeom prst="rect">
            <a:avLst/>
          </a:prstGeom>
          <a:noFill/>
        </p:spPr>
        <p:txBody>
          <a:bodyPr wrap="square" rtlCol="0">
            <a:spAutoFit/>
          </a:bodyPr>
          <a:lstStyle/>
          <a:p>
            <a:r>
              <a:rPr lang="en-US" sz="2400" b="1" dirty="0" err="1">
                <a:solidFill>
                  <a:srgbClr val="FF6600"/>
                </a:solidFill>
              </a:rPr>
              <a:t>estáis</a:t>
            </a:r>
            <a:endParaRPr lang="en-US" sz="2400" b="1" dirty="0">
              <a:solidFill>
                <a:srgbClr val="FF6600"/>
              </a:solidFill>
            </a:endParaRPr>
          </a:p>
        </p:txBody>
      </p:sp>
    </p:spTree>
    <p:extLst>
      <p:ext uri="{BB962C8B-B14F-4D97-AF65-F5344CB8AC3E}">
        <p14:creationId xmlns:p14="http://schemas.microsoft.com/office/powerpoint/2010/main" val="300923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P spid="25" grpId="0"/>
      <p:bldP spid="26" grpId="0"/>
      <p:bldP spid="27" grpId="0"/>
      <p:bldP spid="28" grpId="0"/>
      <p:bldP spid="29" grpId="0"/>
      <p:bldP spid="30" grpId="0"/>
      <p:bldP spid="31" grpId="0"/>
      <p:bldP spid="32" grpId="0"/>
      <p:bldP spid="37"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0069" y="57849"/>
            <a:ext cx="5794079" cy="1325563"/>
          </a:xfrm>
        </p:spPr>
        <p:txBody>
          <a:bodyPr>
            <a:normAutofit/>
          </a:bodyPr>
          <a:lstStyle/>
          <a:p>
            <a:r>
              <a:rPr lang="en-GB" sz="2200" b="1" dirty="0">
                <a:solidFill>
                  <a:schemeClr val="bg1"/>
                </a:solidFill>
              </a:rPr>
              <a:t>Talking about what’s happening now: </a:t>
            </a:r>
            <a:br>
              <a:rPr lang="en-GB" sz="2200" b="1" dirty="0">
                <a:solidFill>
                  <a:schemeClr val="bg1"/>
                </a:solidFill>
              </a:rPr>
            </a:br>
            <a:r>
              <a:rPr lang="en-GB" sz="2200" b="1" dirty="0">
                <a:solidFill>
                  <a:schemeClr val="bg1"/>
                </a:solidFill>
              </a:rPr>
              <a:t>Present continuous: –</a:t>
            </a:r>
            <a:r>
              <a:rPr lang="en-GB" sz="2200" b="1" dirty="0" err="1">
                <a:solidFill>
                  <a:schemeClr val="bg1"/>
                </a:solidFill>
              </a:rPr>
              <a:t>ar</a:t>
            </a:r>
            <a:r>
              <a:rPr lang="en-GB" sz="2200" b="1" dirty="0">
                <a:solidFill>
                  <a:schemeClr val="bg1"/>
                </a:solidFill>
              </a:rPr>
              <a:t> , –er and –</a:t>
            </a:r>
            <a:r>
              <a:rPr lang="en-GB" sz="2200" b="1" dirty="0" err="1">
                <a:solidFill>
                  <a:schemeClr val="bg1"/>
                </a:solidFill>
              </a:rPr>
              <a:t>ir</a:t>
            </a:r>
            <a:r>
              <a:rPr lang="en-GB" sz="2200" b="1" dirty="0">
                <a:solidFill>
                  <a:schemeClr val="bg1"/>
                </a:solidFill>
              </a:rPr>
              <a:t> verbs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35168" y="1354288"/>
            <a:ext cx="12678668" cy="402803"/>
          </a:xfrm>
          <a:prstGeom prst="rect">
            <a:avLst/>
          </a:prstGeom>
          <a:noFill/>
        </p:spPr>
        <p:txBody>
          <a:bodyPr wrap="square" rtlCol="0">
            <a:spAutoFit/>
          </a:bodyPr>
          <a:lstStyle/>
          <a:p>
            <a:pPr lvl="0">
              <a:lnSpc>
                <a:spcPct val="110000"/>
              </a:lnSpc>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For an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ongoing</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event in the present, you can use </a:t>
            </a:r>
            <a:r>
              <a:rPr kumimoji="0" lang="en-US" sz="2000" b="1" i="1" u="none" strike="noStrike" kern="1200" cap="none" spc="0" normalizeH="0" baseline="0" noProof="0" dirty="0">
                <a:ln>
                  <a:noFill/>
                </a:ln>
                <a:solidFill>
                  <a:srgbClr val="002060"/>
                </a:solidFill>
                <a:effectLst/>
                <a:uLnTx/>
                <a:uFillTx/>
                <a:latin typeface="Century Gothic"/>
                <a:ea typeface="+mn-ea"/>
                <a:cs typeface="+mn-cs"/>
              </a:rPr>
              <a:t>______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with</a:t>
            </a:r>
            <a:r>
              <a:rPr kumimoji="0" lang="en-US" sz="2000" b="0" i="0" u="none" strike="noStrike" kern="1200" cap="none" spc="0" normalizeH="0" noProof="0" dirty="0">
                <a:ln>
                  <a:noFill/>
                </a:ln>
                <a:solidFill>
                  <a:srgbClr val="002060"/>
                </a:solidFill>
                <a:effectLst/>
                <a:uLnTx/>
                <a:uFillTx/>
                <a:latin typeface="Century Gothic"/>
                <a:ea typeface="+mn-ea"/>
                <a:cs typeface="+mn-cs"/>
              </a:rPr>
              <a:t> a</a:t>
            </a:r>
            <a:r>
              <a:rPr lang="en-US" sz="2000" dirty="0">
                <a:solidFill>
                  <a:srgbClr val="002060"/>
                </a:solidFill>
                <a:latin typeface="Century Gothic"/>
              </a:rPr>
              <a:t>n –</a:t>
            </a:r>
            <a:r>
              <a:rPr lang="en-US" sz="2000" dirty="0" err="1">
                <a:solidFill>
                  <a:srgbClr val="002060"/>
                </a:solidFill>
                <a:latin typeface="Century Gothic"/>
              </a:rPr>
              <a:t>ar</a:t>
            </a:r>
            <a:r>
              <a:rPr lang="en-US" sz="2000" dirty="0">
                <a:solidFill>
                  <a:srgbClr val="002060"/>
                </a:solidFill>
                <a:latin typeface="Century Gothic"/>
              </a:rPr>
              <a:t>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verb ending in </a:t>
            </a:r>
            <a:r>
              <a:rPr lang="en-US" sz="2000" dirty="0">
                <a:solidFill>
                  <a:srgbClr val="002060"/>
                </a:solidFill>
              </a:rPr>
              <a:t>‘_______’.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 name="TextBox 9"/>
          <p:cNvSpPr txBox="1"/>
          <p:nvPr/>
        </p:nvSpPr>
        <p:spPr>
          <a:xfrm>
            <a:off x="4279186" y="5471526"/>
            <a:ext cx="42364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Estáis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volv</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iendo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coche</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0" name="TextBox 19"/>
          <p:cNvSpPr txBox="1"/>
          <p:nvPr/>
        </p:nvSpPr>
        <p:spPr>
          <a:xfrm>
            <a:off x="4279186" y="4827063"/>
            <a:ext cx="32737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Estás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conduc</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iendo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3" name="TextBox 22">
            <a:extLst>
              <a:ext uri="{FF2B5EF4-FFF2-40B4-BE49-F238E27FC236}">
                <a16:creationId xmlns:a16="http://schemas.microsoft.com/office/drawing/2014/main" id="{3CC80B4A-8FB9-5141-8C3B-F7B756E6597D}"/>
              </a:ext>
            </a:extLst>
          </p:cNvPr>
          <p:cNvSpPr txBox="1"/>
          <p:nvPr/>
        </p:nvSpPr>
        <p:spPr>
          <a:xfrm>
            <a:off x="235168" y="4219134"/>
            <a:ext cx="116387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For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–er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and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ir</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verbs, the present participle is different. Remove ‘er’ or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ir</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and add ‘_______’.</a:t>
            </a:r>
          </a:p>
        </p:txBody>
      </p:sp>
      <p:sp>
        <p:nvSpPr>
          <p:cNvPr id="24" name="TextBox 23"/>
          <p:cNvSpPr txBox="1"/>
          <p:nvPr/>
        </p:nvSpPr>
        <p:spPr>
          <a:xfrm>
            <a:off x="235168" y="1923251"/>
            <a:ext cx="39029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You are spea</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king </a:t>
            </a:r>
            <a:r>
              <a:rPr lang="en-US" sz="2000" dirty="0">
                <a:solidFill>
                  <a:srgbClr val="002060"/>
                </a:solidFill>
                <a:latin typeface="Century Gothic"/>
              </a:rPr>
              <a:t>C</a:t>
            </a:r>
            <a:r>
              <a:rPr kumimoji="0" lang="en-US" sz="2000" i="0" u="none" strike="noStrike" kern="1200" cap="none" spc="0" normalizeH="0" baseline="0" noProof="0" dirty="0" err="1">
                <a:ln>
                  <a:noFill/>
                </a:ln>
                <a:solidFill>
                  <a:srgbClr val="002060"/>
                </a:solidFill>
                <a:effectLst/>
                <a:uLnTx/>
                <a:uFillTx/>
                <a:latin typeface="Century Gothic"/>
              </a:rPr>
              <a:t>hinese</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5" name="TextBox 24"/>
          <p:cNvSpPr txBox="1"/>
          <p:nvPr/>
        </p:nvSpPr>
        <p:spPr>
          <a:xfrm>
            <a:off x="4279186" y="1923251"/>
            <a:ext cx="44740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Estás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habl</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ando</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i="0" u="none" strike="noStrike" kern="1200" cap="none" spc="0" normalizeH="0" baseline="0" noProof="0" dirty="0">
                <a:ln>
                  <a:noFill/>
                </a:ln>
                <a:solidFill>
                  <a:srgbClr val="002060"/>
                </a:solidFill>
                <a:effectLst/>
                <a:uLnTx/>
                <a:uFillTx/>
                <a:latin typeface="Century Gothic"/>
                <a:ea typeface="+mn-ea"/>
                <a:cs typeface="+mn-cs"/>
              </a:rPr>
              <a:t>chino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6" name="Llamada rectangular redondeada 27">
            <a:extLst>
              <a:ext uri="{FF2B5EF4-FFF2-40B4-BE49-F238E27FC236}">
                <a16:creationId xmlns:a16="http://schemas.microsoft.com/office/drawing/2014/main" id="{B7A0633C-7112-E544-ACEB-3EC61394DB95}"/>
              </a:ext>
            </a:extLst>
          </p:cNvPr>
          <p:cNvSpPr/>
          <p:nvPr/>
        </p:nvSpPr>
        <p:spPr>
          <a:xfrm>
            <a:off x="2122183" y="3163202"/>
            <a:ext cx="9445831" cy="709223"/>
          </a:xfrm>
          <a:prstGeom prst="wedgeRoundRectCallout">
            <a:avLst>
              <a:gd name="adj1" fmla="val -25116"/>
              <a:gd name="adj2" fmla="val -78474"/>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The </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ando</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ending (and </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ing</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in English) is </a:t>
            </a:r>
            <a:r>
              <a:rPr kumimoji="0" lang="es-GB" sz="2000" b="0" i="0" u="none" strike="noStrike" kern="1200" cap="none" spc="0" normalizeH="0" baseline="0" noProof="0" dirty="0">
                <a:ln>
                  <a:noFill/>
                </a:ln>
                <a:solidFill>
                  <a:srgbClr val="002060"/>
                </a:solidFill>
                <a:effectLst/>
                <a:uLnTx/>
                <a:uFillTx/>
                <a:latin typeface="Century Gothic"/>
                <a:ea typeface="+mn-ea"/>
                <a:cs typeface="+mn-cs"/>
              </a:rPr>
              <a:t>called the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__________________</a:t>
            </a:r>
            <a:r>
              <a:rPr kumimoji="0" lang="es-GB"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endParaRPr kumimoji="0" lang="es-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7" name="TextBox 26"/>
          <p:cNvSpPr txBox="1"/>
          <p:nvPr/>
        </p:nvSpPr>
        <p:spPr>
          <a:xfrm>
            <a:off x="235168" y="4849049"/>
            <a:ext cx="32737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You are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driv</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ing</a:t>
            </a:r>
            <a:r>
              <a:rPr kumimoji="0" lang="en-US" sz="200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8" name="TextBox 27"/>
          <p:cNvSpPr txBox="1"/>
          <p:nvPr/>
        </p:nvSpPr>
        <p:spPr>
          <a:xfrm>
            <a:off x="235167" y="5478963"/>
            <a:ext cx="4236427" cy="400110"/>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You </a:t>
            </a:r>
            <a:r>
              <a:rPr lang="en-US" sz="2000" dirty="0">
                <a:solidFill>
                  <a:srgbClr val="002060"/>
                </a:solidFill>
              </a:rPr>
              <a:t>(all) are return</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ing</a:t>
            </a:r>
            <a:r>
              <a:rPr lang="en-US" sz="2000" dirty="0">
                <a:solidFill>
                  <a:srgbClr val="002060"/>
                </a:solidFill>
                <a:latin typeface="Century Gothic"/>
              </a:rPr>
              <a:t> by car.</a:t>
            </a:r>
            <a:endParaRPr kumimoji="0" lang="en-US" sz="20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 name="Rectangle 2"/>
          <p:cNvSpPr/>
          <p:nvPr/>
        </p:nvSpPr>
        <p:spPr>
          <a:xfrm>
            <a:off x="10490509" y="4182157"/>
            <a:ext cx="1040825" cy="400110"/>
          </a:xfrm>
          <a:prstGeom prst="rect">
            <a:avLst/>
          </a:prstGeom>
        </p:spPr>
        <p:txBody>
          <a:bodyPr wrap="square">
            <a:spAutoFit/>
          </a:bodyPr>
          <a:lstStyle/>
          <a:p>
            <a:r>
              <a:rPr lang="en-US" sz="2000" b="1" dirty="0">
                <a:solidFill>
                  <a:srgbClr val="FF6600"/>
                </a:solidFill>
              </a:rPr>
              <a:t>-</a:t>
            </a:r>
            <a:r>
              <a:rPr lang="en-US" sz="2000" b="1" dirty="0" err="1">
                <a:solidFill>
                  <a:srgbClr val="FF6600"/>
                </a:solidFill>
              </a:rPr>
              <a:t>iendo</a:t>
            </a:r>
            <a:endParaRPr lang="en-GB" sz="2000" b="1" dirty="0"/>
          </a:p>
        </p:txBody>
      </p:sp>
      <p:sp>
        <p:nvSpPr>
          <p:cNvPr id="30" name="Rectangle 29"/>
          <p:cNvSpPr/>
          <p:nvPr/>
        </p:nvSpPr>
        <p:spPr>
          <a:xfrm>
            <a:off x="8805087" y="3288063"/>
            <a:ext cx="2657944" cy="400110"/>
          </a:xfrm>
          <a:prstGeom prst="rect">
            <a:avLst/>
          </a:prstGeom>
        </p:spPr>
        <p:txBody>
          <a:bodyPr wrap="square">
            <a:spAutoFit/>
          </a:bodyPr>
          <a:lstStyle/>
          <a:p>
            <a:r>
              <a:rPr lang="en-US" sz="2000" b="1" dirty="0">
                <a:solidFill>
                  <a:srgbClr val="FF6600"/>
                </a:solidFill>
              </a:rPr>
              <a:t>present participle</a:t>
            </a:r>
            <a:endParaRPr lang="en-GB" sz="2000" b="1" dirty="0"/>
          </a:p>
        </p:txBody>
      </p:sp>
      <p:sp>
        <p:nvSpPr>
          <p:cNvPr id="37" name="Rectangle 36"/>
          <p:cNvSpPr/>
          <p:nvPr/>
        </p:nvSpPr>
        <p:spPr>
          <a:xfrm>
            <a:off x="6394941" y="1336594"/>
            <a:ext cx="1040825" cy="400110"/>
          </a:xfrm>
          <a:prstGeom prst="rect">
            <a:avLst/>
          </a:prstGeom>
        </p:spPr>
        <p:txBody>
          <a:bodyPr wrap="square">
            <a:spAutoFit/>
          </a:bodyPr>
          <a:lstStyle/>
          <a:p>
            <a:r>
              <a:rPr lang="en-US" sz="2000" b="1" dirty="0" err="1">
                <a:solidFill>
                  <a:srgbClr val="FF6600"/>
                </a:solidFill>
              </a:rPr>
              <a:t>estar</a:t>
            </a:r>
            <a:endParaRPr lang="en-GB" sz="2000" b="1" dirty="0"/>
          </a:p>
        </p:txBody>
      </p:sp>
      <p:sp>
        <p:nvSpPr>
          <p:cNvPr id="38" name="Rectangle 2">
            <a:extLst>
              <a:ext uri="{FF2B5EF4-FFF2-40B4-BE49-F238E27FC236}">
                <a16:creationId xmlns:a16="http://schemas.microsoft.com/office/drawing/2014/main" id="{E30F13D1-B68B-6948-963D-243D02B3B2EE}"/>
              </a:ext>
            </a:extLst>
          </p:cNvPr>
          <p:cNvSpPr/>
          <p:nvPr/>
        </p:nvSpPr>
        <p:spPr>
          <a:xfrm>
            <a:off x="10631608" y="1329325"/>
            <a:ext cx="1040825" cy="400110"/>
          </a:xfrm>
          <a:prstGeom prst="rect">
            <a:avLst/>
          </a:prstGeom>
        </p:spPr>
        <p:txBody>
          <a:bodyPr wrap="square">
            <a:spAutoFit/>
          </a:bodyPr>
          <a:lstStyle/>
          <a:p>
            <a:r>
              <a:rPr lang="en-US" sz="2000" b="1" dirty="0">
                <a:solidFill>
                  <a:srgbClr val="FF6600"/>
                </a:solidFill>
              </a:rPr>
              <a:t>-</a:t>
            </a:r>
            <a:r>
              <a:rPr lang="en-US" sz="2000" b="1" dirty="0" err="1">
                <a:solidFill>
                  <a:srgbClr val="FF6600"/>
                </a:solidFill>
              </a:rPr>
              <a:t>ando</a:t>
            </a:r>
            <a:endParaRPr lang="en-GB" sz="2000" b="1" dirty="0"/>
          </a:p>
        </p:txBody>
      </p:sp>
      <p:sp>
        <p:nvSpPr>
          <p:cNvPr id="39" name="TextBox 23">
            <a:extLst>
              <a:ext uri="{FF2B5EF4-FFF2-40B4-BE49-F238E27FC236}">
                <a16:creationId xmlns:a16="http://schemas.microsoft.com/office/drawing/2014/main" id="{294FD4CD-12EC-E042-AAA9-B7257B510F01}"/>
              </a:ext>
            </a:extLst>
          </p:cNvPr>
          <p:cNvSpPr txBox="1"/>
          <p:nvPr/>
        </p:nvSpPr>
        <p:spPr>
          <a:xfrm>
            <a:off x="235168" y="2489521"/>
            <a:ext cx="40440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You (all) are study</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ing </a:t>
            </a:r>
            <a:r>
              <a:rPr kumimoji="0" lang="en-US" sz="2000" i="0" u="none" strike="noStrike" kern="1200" cap="none" spc="0" normalizeH="0" baseline="0" noProof="0" dirty="0">
                <a:ln>
                  <a:noFill/>
                </a:ln>
                <a:solidFill>
                  <a:srgbClr val="002060"/>
                </a:solidFill>
                <a:effectLst/>
                <a:uLnTx/>
                <a:uFillTx/>
                <a:latin typeface="Century Gothic"/>
                <a:ea typeface="+mn-ea"/>
                <a:cs typeface="+mn-cs"/>
              </a:rPr>
              <a:t>history</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0" name="TextBox 24">
            <a:extLst>
              <a:ext uri="{FF2B5EF4-FFF2-40B4-BE49-F238E27FC236}">
                <a16:creationId xmlns:a16="http://schemas.microsoft.com/office/drawing/2014/main" id="{40BF1398-5374-9C46-897D-22079F204AFC}"/>
              </a:ext>
            </a:extLst>
          </p:cNvPr>
          <p:cNvSpPr txBox="1"/>
          <p:nvPr/>
        </p:nvSpPr>
        <p:spPr>
          <a:xfrm>
            <a:off x="4279186" y="2489521"/>
            <a:ext cx="33102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Estáis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estudi</a:t>
            </a: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ando</a:t>
            </a:r>
            <a:r>
              <a:rPr lang="en-US" sz="2000" dirty="0">
                <a:solidFill>
                  <a:srgbClr val="002060"/>
                </a:solidFill>
                <a:latin typeface="Century Gothic"/>
              </a:rPr>
              <a:t> </a:t>
            </a:r>
            <a:r>
              <a:rPr lang="en-US" sz="2000" dirty="0" err="1">
                <a:solidFill>
                  <a:srgbClr val="002060"/>
                </a:solidFill>
                <a:latin typeface="Century Gothic"/>
              </a:rPr>
              <a:t>historia</a:t>
            </a:r>
            <a:r>
              <a:rPr lang="en-US" sz="2000" dirty="0">
                <a:solidFill>
                  <a:srgbClr val="002060"/>
                </a:solidFill>
                <a:latin typeface="Century Gothic"/>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19515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0" grpId="0"/>
      <p:bldP spid="23" grpId="0"/>
      <p:bldP spid="24" grpId="0"/>
      <p:bldP spid="25" grpId="0"/>
      <p:bldP spid="26" grpId="0" animBg="1"/>
      <p:bldP spid="27" grpId="0"/>
      <p:bldP spid="3" grpId="0"/>
      <p:bldP spid="30" grpId="0"/>
      <p:bldP spid="37" grpId="0"/>
      <p:bldP spid="38" grpId="0"/>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710058" y="258166"/>
            <a:ext cx="22180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leer</a:t>
            </a:r>
          </a:p>
        </p:txBody>
      </p:sp>
      <p:sp>
        <p:nvSpPr>
          <p:cNvPr id="7" name="TextBox 6">
            <a:extLst>
              <a:ext uri="{FF2B5EF4-FFF2-40B4-BE49-F238E27FC236}">
                <a16:creationId xmlns:a16="http://schemas.microsoft.com/office/drawing/2014/main" id="{9D1DF0A3-ADF5-7447-BD11-05540C447550}"/>
              </a:ext>
            </a:extLst>
          </p:cNvPr>
          <p:cNvSpPr txBox="1"/>
          <p:nvPr/>
        </p:nvSpPr>
        <p:spPr>
          <a:xfrm>
            <a:off x="227429" y="414955"/>
            <a:ext cx="9351138" cy="769441"/>
          </a:xfrm>
          <a:prstGeom prst="rect">
            <a:avLst/>
          </a:prstGeom>
          <a:noFill/>
        </p:spPr>
        <p:txBody>
          <a:bodyPr wrap="square" rtlCol="0">
            <a:spAutoFit/>
          </a:bodyPr>
          <a:lstStyle/>
          <a:p>
            <a:pPr lvl="0">
              <a:defRPr/>
            </a:pPr>
            <a:r>
              <a:rPr kumimoji="0" lang="en-US" sz="2200" b="0" i="0" u="none" strike="noStrike" kern="1200" cap="none" spc="0" normalizeH="0" baseline="0" noProof="0" dirty="0">
                <a:ln>
                  <a:noFill/>
                </a:ln>
                <a:solidFill>
                  <a:srgbClr val="002060"/>
                </a:solidFill>
                <a:effectLst/>
                <a:uLnTx/>
                <a:uFillTx/>
                <a:latin typeface="Century Gothic"/>
              </a:rPr>
              <a:t>¿La</a:t>
            </a:r>
            <a:r>
              <a:rPr kumimoji="0" lang="en-US" sz="2200" b="0" i="0" u="none" strike="noStrike" kern="1200" cap="none" spc="0" normalizeH="0" noProof="0" dirty="0">
                <a:ln>
                  <a:noFill/>
                </a:ln>
                <a:solidFill>
                  <a:srgbClr val="002060"/>
                </a:solidFill>
                <a:effectLst/>
                <a:uLnTx/>
                <a:uFillTx/>
                <a:latin typeface="Century Gothic"/>
              </a:rPr>
              <a:t> </a:t>
            </a:r>
            <a:r>
              <a:rPr kumimoji="0" lang="en-US" sz="2200" b="0" i="0" u="none" strike="noStrike" kern="1200" cap="none" spc="0" normalizeH="0" noProof="0" dirty="0" err="1">
                <a:ln>
                  <a:noFill/>
                </a:ln>
                <a:solidFill>
                  <a:srgbClr val="002060"/>
                </a:solidFill>
                <a:effectLst/>
                <a:uLnTx/>
                <a:uFillTx/>
                <a:latin typeface="Century Gothic"/>
              </a:rPr>
              <a:t>pregunta</a:t>
            </a:r>
            <a:r>
              <a:rPr kumimoji="0" lang="en-US" sz="2200" b="0" i="0" u="none" strike="noStrike" kern="1200" cap="none" spc="0" normalizeH="0" noProof="0" dirty="0">
                <a:ln>
                  <a:noFill/>
                </a:ln>
                <a:solidFill>
                  <a:srgbClr val="002060"/>
                </a:solidFill>
                <a:effectLst/>
                <a:uLnTx/>
                <a:uFillTx/>
                <a:latin typeface="Century Gothic"/>
              </a:rPr>
              <a:t> es para Diego o es para Lucía y Daniel?</a:t>
            </a:r>
            <a:endParaRPr kumimoji="0" lang="en-US" sz="2200" b="0" i="0" u="none" strike="noStrike" kern="1200" cap="none" spc="0" normalizeH="0" baseline="0" noProof="0" dirty="0">
              <a:ln>
                <a:noFill/>
              </a:ln>
              <a:solidFill>
                <a:srgbClr val="002060"/>
              </a:solidFill>
              <a:effectLst/>
              <a:uLnTx/>
              <a:uFillTx/>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Century Gothic"/>
              </a:rPr>
              <a:t>Luego</a:t>
            </a:r>
            <a:r>
              <a:rPr kumimoji="0" lang="en-US" sz="2200" b="0" i="0" u="none" strike="noStrike" kern="1200" cap="none" spc="0" normalizeH="0" baseline="0" noProof="0" dirty="0">
                <a:ln>
                  <a:noFill/>
                </a:ln>
                <a:solidFill>
                  <a:srgbClr val="002060"/>
                </a:solidFill>
                <a:effectLst/>
                <a:uLnTx/>
                <a:uFillTx/>
                <a:latin typeface="Century Gothic"/>
              </a:rPr>
              <a:t>, </a:t>
            </a:r>
            <a:r>
              <a:rPr lang="en-US" sz="2200" dirty="0">
                <a:solidFill>
                  <a:srgbClr val="002060"/>
                </a:solidFill>
                <a:latin typeface="Century Gothic"/>
              </a:rPr>
              <a:t>c</a:t>
            </a:r>
            <a:r>
              <a:rPr kumimoji="0" lang="en-US" sz="2200" b="0" i="0" u="none" strike="noStrike" kern="1200" cap="none" spc="0" normalizeH="0" baseline="0" noProof="0" dirty="0" err="1">
                <a:ln>
                  <a:noFill/>
                </a:ln>
                <a:solidFill>
                  <a:srgbClr val="002060"/>
                </a:solidFill>
                <a:effectLst/>
                <a:uLnTx/>
                <a:uFillTx/>
                <a:latin typeface="Century Gothic"/>
              </a:rPr>
              <a:t>ompleta</a:t>
            </a:r>
            <a:r>
              <a:rPr kumimoji="0" lang="en-US" sz="2200" b="0" i="0" u="none" strike="noStrike" kern="1200" cap="none" spc="0" normalizeH="0" baseline="0" noProof="0" dirty="0">
                <a:ln>
                  <a:noFill/>
                </a:ln>
                <a:solidFill>
                  <a:srgbClr val="002060"/>
                </a:solidFill>
                <a:effectLst/>
                <a:uLnTx/>
                <a:uFillTx/>
                <a:latin typeface="Century Gothic"/>
              </a:rPr>
              <a:t> la </a:t>
            </a:r>
            <a:r>
              <a:rPr kumimoji="0" lang="en-US" sz="2200" b="0" i="0" u="none" strike="noStrike" kern="1200" cap="none" spc="0" normalizeH="0" baseline="0" noProof="0" dirty="0" err="1">
                <a:ln>
                  <a:noFill/>
                </a:ln>
                <a:solidFill>
                  <a:srgbClr val="002060"/>
                </a:solidFill>
                <a:effectLst/>
                <a:uLnTx/>
                <a:uFillTx/>
                <a:latin typeface="Century Gothic"/>
              </a:rPr>
              <a:t>traducción</a:t>
            </a:r>
            <a:r>
              <a:rPr kumimoji="0" lang="en-US" sz="2200" b="0" i="0" u="none" strike="noStrike" kern="1200" cap="none" spc="0" normalizeH="0" noProof="0" dirty="0">
                <a:ln>
                  <a:noFill/>
                </a:ln>
                <a:solidFill>
                  <a:srgbClr val="002060"/>
                </a:solidFill>
                <a:effectLst/>
                <a:uLnTx/>
                <a:uFillTx/>
                <a:latin typeface="Century Gothic"/>
              </a:rPr>
              <a:t> </a:t>
            </a:r>
            <a:r>
              <a:rPr kumimoji="0" lang="en-US" sz="2200" b="0" i="0" u="none" strike="noStrike" kern="1200" cap="none" spc="0" normalizeH="0" baseline="0" noProof="0" dirty="0" err="1">
                <a:ln>
                  <a:noFill/>
                </a:ln>
                <a:solidFill>
                  <a:srgbClr val="002060"/>
                </a:solidFill>
                <a:effectLst/>
                <a:uLnTx/>
                <a:uFillTx/>
                <a:latin typeface="Century Gothic"/>
              </a:rPr>
              <a:t>en</a:t>
            </a:r>
            <a:r>
              <a:rPr kumimoji="0" lang="en-US" sz="2200" b="0" i="0" u="none" strike="noStrike" kern="1200" cap="none" spc="0" normalizeH="0" baseline="0" noProof="0" dirty="0">
                <a:ln>
                  <a:noFill/>
                </a:ln>
                <a:solidFill>
                  <a:srgbClr val="002060"/>
                </a:solidFill>
                <a:effectLst/>
                <a:uLnTx/>
                <a:uFillTx/>
                <a:latin typeface="Century Gothic"/>
              </a:rPr>
              <a:t> </a:t>
            </a:r>
            <a:r>
              <a:rPr kumimoji="0" lang="en-US" sz="2200" b="0" i="0" u="none" strike="noStrike" kern="1200" cap="none" spc="0" normalizeH="0" baseline="0" noProof="0" dirty="0" err="1">
                <a:ln>
                  <a:noFill/>
                </a:ln>
                <a:solidFill>
                  <a:srgbClr val="002060"/>
                </a:solidFill>
                <a:effectLst/>
                <a:uLnTx/>
                <a:uFillTx/>
                <a:latin typeface="Century Gothic"/>
              </a:rPr>
              <a:t>inglés</a:t>
            </a:r>
            <a:r>
              <a:rPr kumimoji="0" lang="en-US" sz="2200" b="0" i="0" u="none" strike="noStrike" kern="1200" cap="none" spc="0" normalizeH="0" baseline="0" noProof="0" dirty="0">
                <a:ln>
                  <a:noFill/>
                </a:ln>
                <a:solidFill>
                  <a:srgbClr val="002060"/>
                </a:solidFill>
                <a:effectLst/>
                <a:uLnTx/>
                <a:uFillTx/>
                <a:latin typeface="Century Gothic"/>
              </a:rPr>
              <a:t>. </a:t>
            </a:r>
          </a:p>
        </p:txBody>
      </p:sp>
      <p:graphicFrame>
        <p:nvGraphicFramePr>
          <p:cNvPr id="3" name="Table 2"/>
          <p:cNvGraphicFramePr>
            <a:graphicFrameLocks noGrp="1"/>
          </p:cNvGraphicFramePr>
          <p:nvPr>
            <p:extLst>
              <p:ext uri="{D42A27DB-BD31-4B8C-83A1-F6EECF244321}">
                <p14:modId xmlns:p14="http://schemas.microsoft.com/office/powerpoint/2010/main" val="3061417917"/>
              </p:ext>
            </p:extLst>
          </p:nvPr>
        </p:nvGraphicFramePr>
        <p:xfrm>
          <a:off x="371688" y="1292230"/>
          <a:ext cx="7158006" cy="5001571"/>
        </p:xfrm>
        <a:graphic>
          <a:graphicData uri="http://schemas.openxmlformats.org/drawingml/2006/table">
            <a:tbl>
              <a:tblPr firstRow="1" bandRow="1">
                <a:tableStyleId>{5DA37D80-6434-44D0-A028-1B22A696006F}</a:tableStyleId>
              </a:tblPr>
              <a:tblGrid>
                <a:gridCol w="3975019">
                  <a:extLst>
                    <a:ext uri="{9D8B030D-6E8A-4147-A177-3AD203B41FA5}">
                      <a16:colId xmlns:a16="http://schemas.microsoft.com/office/drawing/2014/main" val="20000"/>
                    </a:ext>
                  </a:extLst>
                </a:gridCol>
                <a:gridCol w="1231271">
                  <a:extLst>
                    <a:ext uri="{9D8B030D-6E8A-4147-A177-3AD203B41FA5}">
                      <a16:colId xmlns:a16="http://schemas.microsoft.com/office/drawing/2014/main" val="20001"/>
                    </a:ext>
                  </a:extLst>
                </a:gridCol>
                <a:gridCol w="1951716">
                  <a:extLst>
                    <a:ext uri="{9D8B030D-6E8A-4147-A177-3AD203B41FA5}">
                      <a16:colId xmlns:a16="http://schemas.microsoft.com/office/drawing/2014/main" val="20002"/>
                    </a:ext>
                  </a:extLst>
                </a:gridCol>
              </a:tblGrid>
              <a:tr h="923312">
                <a:tc>
                  <a:txBody>
                    <a:bodyPr/>
                    <a:lstStyle/>
                    <a:p>
                      <a:pPr algn="l"/>
                      <a:endParaRPr lang="en-US" sz="2000" dirty="0">
                        <a:solidFill>
                          <a:schemeClr val="accent5">
                            <a:lumMod val="50000"/>
                          </a:schemeClr>
                        </a:solidFill>
                      </a:endParaRPr>
                    </a:p>
                  </a:txBody>
                  <a:tcPr anchor="ctr">
                    <a:lnL w="12700" cmpd="sng">
                      <a:noFill/>
                    </a:lnL>
                    <a:lnR w="12700" cap="flat" cmpd="sng" algn="ctr">
                      <a:solidFill>
                        <a:schemeClr val="accent2"/>
                      </a:solidFill>
                      <a:prstDash val="solid"/>
                      <a:round/>
                      <a:headEnd type="none" w="med" len="med"/>
                      <a:tailEnd type="none" w="med" len="med"/>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chemeClr val="accent5">
                              <a:lumMod val="50000"/>
                            </a:schemeClr>
                          </a:solidFill>
                        </a:rPr>
                        <a:t>Diego</a:t>
                      </a:r>
                    </a:p>
                    <a:p>
                      <a:pPr algn="ctr"/>
                      <a:r>
                        <a:rPr lang="en-US" sz="2000" b="0" dirty="0">
                          <a:solidFill>
                            <a:schemeClr val="accent5">
                              <a:lumMod val="50000"/>
                            </a:schemeClr>
                          </a:solidFill>
                        </a:rPr>
                        <a:t>(one ‘you’)</a:t>
                      </a:r>
                    </a:p>
                  </a:txBody>
                  <a:tcPr anchor="ctr">
                    <a:lnL w="12700" cap="flat" cmpd="sng" algn="ctr">
                      <a:solidFill>
                        <a:schemeClr val="accent2"/>
                      </a:solidFill>
                      <a:prstDash val="solid"/>
                      <a:round/>
                      <a:headEnd type="none" w="med" len="med"/>
                      <a:tailEnd type="none" w="med" len="med"/>
                    </a:lnL>
                  </a:tcPr>
                </a:tc>
                <a:tc>
                  <a:txBody>
                    <a:bodyPr/>
                    <a:lstStyle/>
                    <a:p>
                      <a:pPr algn="ctr"/>
                      <a:r>
                        <a:rPr lang="en-US" sz="2000" b="1" dirty="0">
                          <a:solidFill>
                            <a:schemeClr val="accent5">
                              <a:lumMod val="50000"/>
                            </a:schemeClr>
                          </a:solidFill>
                        </a:rPr>
                        <a:t>Lucía y Daniel</a:t>
                      </a:r>
                    </a:p>
                    <a:p>
                      <a:pPr algn="ctr"/>
                      <a:r>
                        <a:rPr lang="en-US" sz="2000" b="0" dirty="0">
                          <a:solidFill>
                            <a:schemeClr val="accent5">
                              <a:lumMod val="50000"/>
                            </a:schemeClr>
                          </a:solidFill>
                        </a:rPr>
                        <a:t>(more than one ‘you’)</a:t>
                      </a:r>
                    </a:p>
                  </a:txBody>
                  <a:tcPr anchor="ctr"/>
                </a:tc>
                <a:extLst>
                  <a:ext uri="{0D108BD9-81ED-4DB2-BD59-A6C34878D82A}">
                    <a16:rowId xmlns:a16="http://schemas.microsoft.com/office/drawing/2014/main" val="10000"/>
                  </a:ext>
                </a:extLst>
              </a:tr>
              <a:tr h="643521">
                <a:tc>
                  <a:txBody>
                    <a:bodyPr/>
                    <a:lstStyle/>
                    <a:p>
                      <a:pPr algn="l"/>
                      <a:r>
                        <a:rPr lang="en-US" sz="2000" dirty="0">
                          <a:solidFill>
                            <a:schemeClr val="accent5">
                              <a:lumMod val="50000"/>
                            </a:schemeClr>
                          </a:solidFill>
                        </a:rPr>
                        <a:t> ¿</a:t>
                      </a:r>
                      <a:r>
                        <a:rPr lang="en-US" sz="2000" b="1" dirty="0" err="1">
                          <a:solidFill>
                            <a:schemeClr val="accent5">
                              <a:lumMod val="50000"/>
                            </a:schemeClr>
                          </a:solidFill>
                        </a:rPr>
                        <a:t>Estáis</a:t>
                      </a:r>
                      <a:r>
                        <a:rPr lang="en-US" sz="2000" dirty="0">
                          <a:solidFill>
                            <a:schemeClr val="accent5">
                              <a:lumMod val="50000"/>
                            </a:schemeClr>
                          </a:solidFill>
                        </a:rPr>
                        <a:t> </a:t>
                      </a:r>
                      <a:r>
                        <a:rPr lang="en-US" sz="2000" dirty="0" err="1">
                          <a:solidFill>
                            <a:schemeClr val="accent5">
                              <a:lumMod val="50000"/>
                            </a:schemeClr>
                          </a:solidFill>
                        </a:rPr>
                        <a:t>estudiando</a:t>
                      </a:r>
                      <a:r>
                        <a:rPr lang="en-US" sz="2000" dirty="0">
                          <a:solidFill>
                            <a:schemeClr val="accent5">
                              <a:lumMod val="50000"/>
                            </a:schemeClr>
                          </a:solidFill>
                        </a:rPr>
                        <a:t> </a:t>
                      </a:r>
                      <a:r>
                        <a:rPr lang="en-US" sz="2000" dirty="0" err="1">
                          <a:solidFill>
                            <a:schemeClr val="accent5">
                              <a:lumMod val="50000"/>
                            </a:schemeClr>
                          </a:solidFill>
                        </a:rPr>
                        <a:t>ciencias</a:t>
                      </a:r>
                      <a:r>
                        <a:rPr lang="en-US" sz="2000" dirty="0">
                          <a:solidFill>
                            <a:schemeClr val="accent5">
                              <a:lumMod val="50000"/>
                            </a:schemeClr>
                          </a:solidFill>
                        </a:rPr>
                        <a:t>?</a:t>
                      </a:r>
                    </a:p>
                  </a:txBody>
                  <a:tcPr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noFill/>
                  </a:tcPr>
                </a:tc>
                <a:tc>
                  <a:txBody>
                    <a:bodyPr/>
                    <a:lstStyle/>
                    <a:p>
                      <a:pPr algn="ctr"/>
                      <a:endParaRPr lang="en-US" sz="2000" dirty="0">
                        <a:solidFill>
                          <a:schemeClr val="accent5">
                            <a:lumMod val="50000"/>
                          </a:schemeClr>
                        </a:solidFill>
                      </a:endParaRPr>
                    </a:p>
                  </a:txBody>
                  <a:tcPr anchor="ctr">
                    <a:lnL w="12700" cap="flat" cmpd="sng" algn="ctr">
                      <a:solidFill>
                        <a:schemeClr val="accent2"/>
                      </a:solidFill>
                      <a:prstDash val="solid"/>
                      <a:round/>
                      <a:headEnd type="none" w="med" len="med"/>
                      <a:tailEnd type="none" w="med" len="med"/>
                    </a:lnL>
                    <a:noFill/>
                  </a:tcPr>
                </a:tc>
                <a:tc>
                  <a:txBody>
                    <a:bodyPr/>
                    <a:lstStyle/>
                    <a:p>
                      <a:pPr algn="ctr"/>
                      <a:endParaRPr lang="en-US" sz="2000" dirty="0">
                        <a:solidFill>
                          <a:schemeClr val="accent5">
                            <a:lumMod val="50000"/>
                          </a:schemeClr>
                        </a:solidFill>
                      </a:endParaRPr>
                    </a:p>
                  </a:txBody>
                  <a:tcPr anchor="ctr">
                    <a:noFill/>
                  </a:tcPr>
                </a:tc>
                <a:extLst>
                  <a:ext uri="{0D108BD9-81ED-4DB2-BD59-A6C34878D82A}">
                    <a16:rowId xmlns:a16="http://schemas.microsoft.com/office/drawing/2014/main" val="10001"/>
                  </a:ext>
                </a:extLst>
              </a:tr>
              <a:tr h="605569">
                <a:tc>
                  <a:txBody>
                    <a:bodyPr/>
                    <a:lstStyle/>
                    <a:p>
                      <a:pPr algn="l"/>
                      <a:r>
                        <a:rPr lang="en-US" sz="2000" dirty="0">
                          <a:solidFill>
                            <a:schemeClr val="accent5">
                              <a:lumMod val="50000"/>
                            </a:schemeClr>
                          </a:solidFill>
                        </a:rPr>
                        <a:t> ¿</a:t>
                      </a:r>
                      <a:r>
                        <a:rPr lang="en-US" sz="2000" b="1" dirty="0" err="1">
                          <a:solidFill>
                            <a:schemeClr val="accent5">
                              <a:lumMod val="50000"/>
                            </a:schemeClr>
                          </a:solidFill>
                        </a:rPr>
                        <a:t>Estás</a:t>
                      </a:r>
                      <a:r>
                        <a:rPr lang="en-US" sz="2000" dirty="0">
                          <a:solidFill>
                            <a:schemeClr val="accent5">
                              <a:lumMod val="50000"/>
                            </a:schemeClr>
                          </a:solidFill>
                        </a:rPr>
                        <a:t> </a:t>
                      </a:r>
                      <a:r>
                        <a:rPr lang="en-US" sz="2000" dirty="0" err="1">
                          <a:solidFill>
                            <a:schemeClr val="accent5">
                              <a:lumMod val="50000"/>
                            </a:schemeClr>
                          </a:solidFill>
                        </a:rPr>
                        <a:t>cenando</a:t>
                      </a:r>
                      <a:r>
                        <a:rPr lang="en-US" sz="2000" dirty="0">
                          <a:solidFill>
                            <a:schemeClr val="accent5">
                              <a:lumMod val="50000"/>
                            </a:schemeClr>
                          </a:solidFill>
                        </a:rPr>
                        <a:t> </a:t>
                      </a:r>
                      <a:r>
                        <a:rPr lang="en-US" sz="2000" dirty="0" err="1">
                          <a:solidFill>
                            <a:schemeClr val="accent5">
                              <a:lumMod val="50000"/>
                            </a:schemeClr>
                          </a:solidFill>
                        </a:rPr>
                        <a:t>ya</a:t>
                      </a:r>
                      <a:r>
                        <a:rPr lang="en-US" sz="2000" dirty="0">
                          <a:solidFill>
                            <a:schemeClr val="accent5">
                              <a:lumMod val="50000"/>
                            </a:schemeClr>
                          </a:solidFill>
                        </a:rPr>
                        <a:t>?</a:t>
                      </a:r>
                    </a:p>
                  </a:txBody>
                  <a:tcPr anchor="ctr">
                    <a:noFill/>
                  </a:tcPr>
                </a:tc>
                <a:tc>
                  <a:txBody>
                    <a:bodyPr/>
                    <a:lstStyle/>
                    <a:p>
                      <a:pPr algn="ctr"/>
                      <a:endParaRPr lang="en-US" sz="2000">
                        <a:solidFill>
                          <a:schemeClr val="accent5">
                            <a:lumMod val="50000"/>
                          </a:schemeClr>
                        </a:solidFill>
                      </a:endParaRPr>
                    </a:p>
                  </a:txBody>
                  <a:tcPr anchor="ctr">
                    <a:noFill/>
                  </a:tcPr>
                </a:tc>
                <a:tc>
                  <a:txBody>
                    <a:bodyPr/>
                    <a:lstStyle/>
                    <a:p>
                      <a:pPr algn="ctr"/>
                      <a:endParaRPr lang="en-US" sz="2000" dirty="0">
                        <a:solidFill>
                          <a:schemeClr val="accent5">
                            <a:lumMod val="50000"/>
                          </a:schemeClr>
                        </a:solidFill>
                      </a:endParaRPr>
                    </a:p>
                  </a:txBody>
                  <a:tcPr anchor="ctr">
                    <a:noFill/>
                  </a:tcPr>
                </a:tc>
                <a:extLst>
                  <a:ext uri="{0D108BD9-81ED-4DB2-BD59-A6C34878D82A}">
                    <a16:rowId xmlns:a16="http://schemas.microsoft.com/office/drawing/2014/main" val="10002"/>
                  </a:ext>
                </a:extLst>
              </a:tr>
              <a:tr h="643521">
                <a:tc>
                  <a:txBody>
                    <a:bodyPr/>
                    <a:lstStyle/>
                    <a:p>
                      <a:pPr algn="l"/>
                      <a:r>
                        <a:rPr lang="en-US" sz="2000" dirty="0">
                          <a:solidFill>
                            <a:schemeClr val="accent5">
                              <a:lumMod val="50000"/>
                            </a:schemeClr>
                          </a:solidFill>
                        </a:rPr>
                        <a:t> ¿Por </a:t>
                      </a:r>
                      <a:r>
                        <a:rPr lang="en-US" sz="2000" dirty="0" err="1">
                          <a:solidFill>
                            <a:schemeClr val="accent5">
                              <a:lumMod val="50000"/>
                            </a:schemeClr>
                          </a:solidFill>
                        </a:rPr>
                        <a:t>qué</a:t>
                      </a:r>
                      <a:r>
                        <a:rPr lang="en-US" sz="2000" dirty="0">
                          <a:solidFill>
                            <a:schemeClr val="accent5">
                              <a:lumMod val="50000"/>
                            </a:schemeClr>
                          </a:solidFill>
                        </a:rPr>
                        <a:t> </a:t>
                      </a:r>
                      <a:r>
                        <a:rPr lang="en-US" sz="2000" b="1" dirty="0" err="1">
                          <a:solidFill>
                            <a:schemeClr val="accent5">
                              <a:lumMod val="50000"/>
                            </a:schemeClr>
                          </a:solidFill>
                        </a:rPr>
                        <a:t>estás</a:t>
                      </a:r>
                      <a:r>
                        <a:rPr lang="en-US" sz="2000" b="1" dirty="0">
                          <a:solidFill>
                            <a:schemeClr val="accent5">
                              <a:lumMod val="50000"/>
                            </a:schemeClr>
                          </a:solidFill>
                        </a:rPr>
                        <a:t> </a:t>
                      </a:r>
                      <a:r>
                        <a:rPr lang="en-US" sz="2000" dirty="0" err="1">
                          <a:solidFill>
                            <a:schemeClr val="accent5">
                              <a:lumMod val="50000"/>
                            </a:schemeClr>
                          </a:solidFill>
                        </a:rPr>
                        <a:t>volviendo</a:t>
                      </a:r>
                      <a:r>
                        <a:rPr lang="en-US" sz="2000" dirty="0">
                          <a:solidFill>
                            <a:schemeClr val="accent5">
                              <a:lumMod val="50000"/>
                            </a:schemeClr>
                          </a:solidFill>
                        </a:rPr>
                        <a:t> a </a:t>
                      </a:r>
                      <a:r>
                        <a:rPr lang="en-US" sz="2000" dirty="0" err="1">
                          <a:solidFill>
                            <a:schemeClr val="accent5">
                              <a:lumMod val="50000"/>
                            </a:schemeClr>
                          </a:solidFill>
                        </a:rPr>
                        <a:t>esta</a:t>
                      </a:r>
                      <a:r>
                        <a:rPr lang="en-US" sz="2000" dirty="0">
                          <a:solidFill>
                            <a:schemeClr val="accent5">
                              <a:lumMod val="50000"/>
                            </a:schemeClr>
                          </a:solidFill>
                        </a:rPr>
                        <a:t> hora?</a:t>
                      </a:r>
                    </a:p>
                  </a:txBody>
                  <a:tcPr anchor="ctr">
                    <a:noFill/>
                  </a:tcPr>
                </a:tc>
                <a:tc>
                  <a:txBody>
                    <a:bodyPr/>
                    <a:lstStyle/>
                    <a:p>
                      <a:pPr algn="ctr"/>
                      <a:endParaRPr lang="en-US" sz="2000">
                        <a:solidFill>
                          <a:schemeClr val="accent5">
                            <a:lumMod val="50000"/>
                          </a:schemeClr>
                        </a:solidFill>
                      </a:endParaRPr>
                    </a:p>
                  </a:txBody>
                  <a:tcPr anchor="ctr">
                    <a:noFill/>
                  </a:tcPr>
                </a:tc>
                <a:tc>
                  <a:txBody>
                    <a:bodyPr/>
                    <a:lstStyle/>
                    <a:p>
                      <a:pPr algn="ctr"/>
                      <a:endParaRPr lang="en-US" sz="2000" dirty="0">
                        <a:solidFill>
                          <a:schemeClr val="accent5">
                            <a:lumMod val="50000"/>
                          </a:schemeClr>
                        </a:solidFill>
                      </a:endParaRPr>
                    </a:p>
                  </a:txBody>
                  <a:tcPr anchor="ctr">
                    <a:noFill/>
                  </a:tcPr>
                </a:tc>
                <a:extLst>
                  <a:ext uri="{0D108BD9-81ED-4DB2-BD59-A6C34878D82A}">
                    <a16:rowId xmlns:a16="http://schemas.microsoft.com/office/drawing/2014/main" val="10003"/>
                  </a:ext>
                </a:extLst>
              </a:tr>
              <a:tr h="643521">
                <a:tc>
                  <a:txBody>
                    <a:bodyPr/>
                    <a:lstStyle/>
                    <a:p>
                      <a:pPr algn="l"/>
                      <a:r>
                        <a:rPr lang="en-US" sz="2000" dirty="0">
                          <a:solidFill>
                            <a:schemeClr val="accent5">
                              <a:lumMod val="50000"/>
                            </a:schemeClr>
                          </a:solidFill>
                        </a:rPr>
                        <a:t> ¿</a:t>
                      </a:r>
                      <a:r>
                        <a:rPr lang="en-US" sz="2000" b="1" dirty="0" err="1">
                          <a:solidFill>
                            <a:schemeClr val="accent5">
                              <a:lumMod val="50000"/>
                            </a:schemeClr>
                          </a:solidFill>
                        </a:rPr>
                        <a:t>Estáis</a:t>
                      </a:r>
                      <a:r>
                        <a:rPr lang="en-US" sz="2000" dirty="0">
                          <a:solidFill>
                            <a:schemeClr val="accent5">
                              <a:lumMod val="50000"/>
                            </a:schemeClr>
                          </a:solidFill>
                        </a:rPr>
                        <a:t> </a:t>
                      </a:r>
                      <a:r>
                        <a:rPr lang="en-US" sz="2000" dirty="0" err="1">
                          <a:solidFill>
                            <a:schemeClr val="accent5">
                              <a:lumMod val="50000"/>
                            </a:schemeClr>
                          </a:solidFill>
                        </a:rPr>
                        <a:t>limpiando</a:t>
                      </a:r>
                      <a:r>
                        <a:rPr lang="en-US" sz="2000" dirty="0">
                          <a:solidFill>
                            <a:schemeClr val="accent5">
                              <a:lumMod val="50000"/>
                            </a:schemeClr>
                          </a:solidFill>
                        </a:rPr>
                        <a:t> el </a:t>
                      </a:r>
                      <a:r>
                        <a:rPr lang="en-US" sz="2000" dirty="0" err="1">
                          <a:solidFill>
                            <a:schemeClr val="accent5">
                              <a:lumMod val="50000"/>
                            </a:schemeClr>
                          </a:solidFill>
                        </a:rPr>
                        <a:t>suelo</a:t>
                      </a:r>
                      <a:r>
                        <a:rPr lang="en-US" sz="2000" dirty="0">
                          <a:solidFill>
                            <a:schemeClr val="accent5">
                              <a:lumMod val="50000"/>
                            </a:schemeClr>
                          </a:solidFill>
                        </a:rPr>
                        <a:t>?</a:t>
                      </a:r>
                    </a:p>
                  </a:txBody>
                  <a:tcPr anchor="ctr">
                    <a:noFill/>
                  </a:tcPr>
                </a:tc>
                <a:tc>
                  <a:txBody>
                    <a:bodyPr/>
                    <a:lstStyle/>
                    <a:p>
                      <a:pPr algn="ctr"/>
                      <a:endParaRPr lang="en-US" sz="2000">
                        <a:solidFill>
                          <a:schemeClr val="accent5">
                            <a:lumMod val="50000"/>
                          </a:schemeClr>
                        </a:solidFill>
                      </a:endParaRPr>
                    </a:p>
                  </a:txBody>
                  <a:tcPr anchor="ctr">
                    <a:noFill/>
                  </a:tcPr>
                </a:tc>
                <a:tc>
                  <a:txBody>
                    <a:bodyPr/>
                    <a:lstStyle/>
                    <a:p>
                      <a:pPr algn="ctr"/>
                      <a:endParaRPr lang="en-US" sz="2000" dirty="0">
                        <a:solidFill>
                          <a:schemeClr val="accent5">
                            <a:lumMod val="50000"/>
                          </a:schemeClr>
                        </a:solidFill>
                      </a:endParaRPr>
                    </a:p>
                  </a:txBody>
                  <a:tcPr anchor="ctr">
                    <a:noFill/>
                  </a:tcPr>
                </a:tc>
                <a:extLst>
                  <a:ext uri="{0D108BD9-81ED-4DB2-BD59-A6C34878D82A}">
                    <a16:rowId xmlns:a16="http://schemas.microsoft.com/office/drawing/2014/main" val="10004"/>
                  </a:ext>
                </a:extLst>
              </a:tr>
              <a:tr h="643521">
                <a:tc>
                  <a:txBody>
                    <a:bodyPr/>
                    <a:lstStyle/>
                    <a:p>
                      <a:pPr algn="l"/>
                      <a:r>
                        <a:rPr lang="en-US" sz="2000" dirty="0">
                          <a:solidFill>
                            <a:schemeClr val="accent5">
                              <a:lumMod val="50000"/>
                            </a:schemeClr>
                          </a:solidFill>
                        </a:rPr>
                        <a:t> ¿Por </a:t>
                      </a:r>
                      <a:r>
                        <a:rPr lang="en-US" sz="2000" dirty="0" err="1">
                          <a:solidFill>
                            <a:schemeClr val="accent5">
                              <a:lumMod val="50000"/>
                            </a:schemeClr>
                          </a:solidFill>
                        </a:rPr>
                        <a:t>qué</a:t>
                      </a:r>
                      <a:r>
                        <a:rPr lang="en-US" sz="2000" dirty="0">
                          <a:solidFill>
                            <a:schemeClr val="accent5">
                              <a:lumMod val="50000"/>
                            </a:schemeClr>
                          </a:solidFill>
                        </a:rPr>
                        <a:t> </a:t>
                      </a:r>
                      <a:r>
                        <a:rPr lang="en-US" sz="2000" b="1" dirty="0" err="1">
                          <a:solidFill>
                            <a:schemeClr val="accent5">
                              <a:lumMod val="50000"/>
                            </a:schemeClr>
                          </a:solidFill>
                        </a:rPr>
                        <a:t>estás</a:t>
                      </a:r>
                      <a:r>
                        <a:rPr lang="en-US" sz="2000" b="1" dirty="0">
                          <a:solidFill>
                            <a:schemeClr val="accent5">
                              <a:lumMod val="50000"/>
                            </a:schemeClr>
                          </a:solidFill>
                        </a:rPr>
                        <a:t> </a:t>
                      </a:r>
                      <a:r>
                        <a:rPr lang="en-US" sz="2000" dirty="0" err="1">
                          <a:solidFill>
                            <a:schemeClr val="accent5">
                              <a:lumMod val="50000"/>
                            </a:schemeClr>
                          </a:solidFill>
                        </a:rPr>
                        <a:t>subiendo</a:t>
                      </a:r>
                      <a:r>
                        <a:rPr lang="en-US" sz="2000" dirty="0">
                          <a:solidFill>
                            <a:schemeClr val="accent5">
                              <a:lumMod val="50000"/>
                            </a:schemeClr>
                          </a:solidFill>
                        </a:rPr>
                        <a:t> a un árbol?</a:t>
                      </a:r>
                    </a:p>
                  </a:txBody>
                  <a:tcPr anchor="ctr">
                    <a:noFill/>
                  </a:tcPr>
                </a:tc>
                <a:tc>
                  <a:txBody>
                    <a:bodyPr/>
                    <a:lstStyle/>
                    <a:p>
                      <a:pPr algn="ctr"/>
                      <a:endParaRPr lang="en-US" sz="2000">
                        <a:solidFill>
                          <a:schemeClr val="accent5">
                            <a:lumMod val="50000"/>
                          </a:schemeClr>
                        </a:solidFill>
                      </a:endParaRPr>
                    </a:p>
                  </a:txBody>
                  <a:tcPr anchor="ctr">
                    <a:noFill/>
                  </a:tcPr>
                </a:tc>
                <a:tc>
                  <a:txBody>
                    <a:bodyPr/>
                    <a:lstStyle/>
                    <a:p>
                      <a:pPr algn="ctr"/>
                      <a:endParaRPr lang="en-US" sz="2000">
                        <a:solidFill>
                          <a:schemeClr val="accent5">
                            <a:lumMod val="50000"/>
                          </a:schemeClr>
                        </a:solidFill>
                      </a:endParaRPr>
                    </a:p>
                  </a:txBody>
                  <a:tcPr anchor="ctr">
                    <a:noFill/>
                  </a:tcPr>
                </a:tc>
                <a:extLst>
                  <a:ext uri="{0D108BD9-81ED-4DB2-BD59-A6C34878D82A}">
                    <a16:rowId xmlns:a16="http://schemas.microsoft.com/office/drawing/2014/main" val="10005"/>
                  </a:ext>
                </a:extLst>
              </a:tr>
              <a:tr h="643521">
                <a:tc>
                  <a:txBody>
                    <a:bodyPr/>
                    <a:lstStyle/>
                    <a:p>
                      <a:pPr algn="l"/>
                      <a:r>
                        <a:rPr lang="en-US" sz="2000" dirty="0">
                          <a:solidFill>
                            <a:schemeClr val="accent5">
                              <a:lumMod val="50000"/>
                            </a:schemeClr>
                          </a:solidFill>
                        </a:rPr>
                        <a:t> ¿</a:t>
                      </a:r>
                      <a:r>
                        <a:rPr lang="en-US" sz="2000" b="1" dirty="0" err="1">
                          <a:solidFill>
                            <a:schemeClr val="accent5">
                              <a:lumMod val="50000"/>
                            </a:schemeClr>
                          </a:solidFill>
                        </a:rPr>
                        <a:t>Estáis</a:t>
                      </a:r>
                      <a:r>
                        <a:rPr lang="en-US" sz="2000" dirty="0">
                          <a:solidFill>
                            <a:schemeClr val="accent5">
                              <a:lumMod val="50000"/>
                            </a:schemeClr>
                          </a:solidFill>
                        </a:rPr>
                        <a:t> </a:t>
                      </a:r>
                      <a:r>
                        <a:rPr lang="en-US" sz="2000" dirty="0" err="1">
                          <a:solidFill>
                            <a:schemeClr val="accent5">
                              <a:lumMod val="50000"/>
                            </a:schemeClr>
                          </a:solidFill>
                        </a:rPr>
                        <a:t>discutiendo</a:t>
                      </a:r>
                      <a:r>
                        <a:rPr lang="en-US" sz="2000" dirty="0">
                          <a:solidFill>
                            <a:schemeClr val="accent5">
                              <a:lumMod val="50000"/>
                            </a:schemeClr>
                          </a:solidFill>
                        </a:rPr>
                        <a:t> </a:t>
                      </a:r>
                      <a:r>
                        <a:rPr lang="en-US" sz="2000" dirty="0" err="1">
                          <a:solidFill>
                            <a:schemeClr val="accent5">
                              <a:lumMod val="50000"/>
                            </a:schemeClr>
                          </a:solidFill>
                        </a:rPr>
                        <a:t>sobre</a:t>
                      </a:r>
                      <a:r>
                        <a:rPr lang="en-US" sz="2000" dirty="0">
                          <a:solidFill>
                            <a:schemeClr val="accent5">
                              <a:lumMod val="50000"/>
                            </a:schemeClr>
                          </a:solidFill>
                        </a:rPr>
                        <a:t> las </a:t>
                      </a:r>
                      <a:r>
                        <a:rPr lang="en-US" sz="2000" dirty="0" err="1">
                          <a:solidFill>
                            <a:schemeClr val="accent5">
                              <a:lumMod val="50000"/>
                            </a:schemeClr>
                          </a:solidFill>
                        </a:rPr>
                        <a:t>noticias</a:t>
                      </a:r>
                      <a:r>
                        <a:rPr lang="en-US" sz="2000" dirty="0">
                          <a:solidFill>
                            <a:schemeClr val="accent5">
                              <a:lumMod val="50000"/>
                            </a:schemeClr>
                          </a:solidFill>
                        </a:rPr>
                        <a:t>?</a:t>
                      </a:r>
                    </a:p>
                  </a:txBody>
                  <a:tcPr anchor="ctr">
                    <a:noFill/>
                  </a:tcPr>
                </a:tc>
                <a:tc>
                  <a:txBody>
                    <a:bodyPr/>
                    <a:lstStyle/>
                    <a:p>
                      <a:pPr algn="ctr"/>
                      <a:endParaRPr lang="en-US" sz="2000">
                        <a:solidFill>
                          <a:schemeClr val="accent5">
                            <a:lumMod val="50000"/>
                          </a:schemeClr>
                        </a:solidFill>
                      </a:endParaRPr>
                    </a:p>
                  </a:txBody>
                  <a:tcPr anchor="ctr">
                    <a:noFill/>
                  </a:tcPr>
                </a:tc>
                <a:tc>
                  <a:txBody>
                    <a:bodyPr/>
                    <a:lstStyle/>
                    <a:p>
                      <a:pPr algn="ctr"/>
                      <a:endParaRPr lang="en-US" sz="2000" dirty="0">
                        <a:solidFill>
                          <a:schemeClr val="accent5">
                            <a:lumMod val="50000"/>
                          </a:schemeClr>
                        </a:solidFill>
                      </a:endParaRPr>
                    </a:p>
                  </a:txBody>
                  <a:tcPr anchor="ctr">
                    <a:noFill/>
                  </a:tcPr>
                </a:tc>
                <a:extLst>
                  <a:ext uri="{0D108BD9-81ED-4DB2-BD59-A6C34878D82A}">
                    <a16:rowId xmlns:a16="http://schemas.microsoft.com/office/drawing/2014/main" val="10006"/>
                  </a:ext>
                </a:extLst>
              </a:tr>
            </a:tbl>
          </a:graphicData>
        </a:graphic>
      </p:graphicFrame>
      <p:sp>
        <p:nvSpPr>
          <p:cNvPr id="9" name="Action Button: Custom 16">
            <a:hlinkClick r:id="" action="ppaction://noaction" highlightClick="1">
              <a:snd r:embed="rId3" name="2 %C2%BFEsta%CC%81s cenando.wav"/>
            </a:hlinkClick>
            <a:extLst>
              <a:ext uri="{FF2B5EF4-FFF2-40B4-BE49-F238E27FC236}">
                <a16:creationId xmlns:a16="http://schemas.microsoft.com/office/drawing/2014/main" id="{30030AF8-564D-734B-84B9-DB4C7A3A6A53}"/>
              </a:ext>
            </a:extLst>
          </p:cNvPr>
          <p:cNvSpPr/>
          <p:nvPr/>
        </p:nvSpPr>
        <p:spPr>
          <a:xfrm>
            <a:off x="38482" y="3039827"/>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4" name="6 %C2%BFEsta%CC%81is discutiendo sobre.wav"/>
            </a:hlinkClick>
            <a:extLst>
              <a:ext uri="{FF2B5EF4-FFF2-40B4-BE49-F238E27FC236}">
                <a16:creationId xmlns:a16="http://schemas.microsoft.com/office/drawing/2014/main" id="{30030AF8-564D-734B-84B9-DB4C7A3A6A53}"/>
              </a:ext>
            </a:extLst>
          </p:cNvPr>
          <p:cNvSpPr/>
          <p:nvPr/>
        </p:nvSpPr>
        <p:spPr>
          <a:xfrm>
            <a:off x="47535" y="5698423"/>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5" name="Picture 14" descr="green checkmark">
            <a:extLst>
              <a:ext uri="{FF2B5EF4-FFF2-40B4-BE49-F238E27FC236}">
                <a16:creationId xmlns:a16="http://schemas.microsoft.com/office/drawing/2014/main" id="{0C467211-B69E-FB44-B38A-247117681C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48161" y="2358543"/>
            <a:ext cx="396000" cy="479581"/>
          </a:xfrm>
          <a:prstGeom prst="rect">
            <a:avLst/>
          </a:prstGeom>
        </p:spPr>
      </p:pic>
      <p:sp>
        <p:nvSpPr>
          <p:cNvPr id="6" name="TextBox 5"/>
          <p:cNvSpPr txBox="1"/>
          <p:nvPr/>
        </p:nvSpPr>
        <p:spPr>
          <a:xfrm>
            <a:off x="7536738" y="2524020"/>
            <a:ext cx="57196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you ___________ science?</a:t>
            </a:r>
          </a:p>
        </p:txBody>
      </p:sp>
      <p:sp>
        <p:nvSpPr>
          <p:cNvPr id="22" name="TextBox 21"/>
          <p:cNvSpPr txBox="1"/>
          <p:nvPr/>
        </p:nvSpPr>
        <p:spPr>
          <a:xfrm>
            <a:off x="7501490" y="3086181"/>
            <a:ext cx="51476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you _____________ already?</a:t>
            </a:r>
          </a:p>
        </p:txBody>
      </p:sp>
      <p:sp>
        <p:nvSpPr>
          <p:cNvPr id="24" name="TextBox 23"/>
          <p:cNvSpPr txBox="1"/>
          <p:nvPr/>
        </p:nvSpPr>
        <p:spPr>
          <a:xfrm>
            <a:off x="7501490" y="3654434"/>
            <a:ext cx="6603829" cy="400110"/>
          </a:xfrm>
          <a:prstGeom prst="rect">
            <a:avLst/>
          </a:prstGeom>
          <a:noFill/>
        </p:spPr>
        <p:txBody>
          <a:bodyPr wrap="square" rtlCol="0">
            <a:spAutoFit/>
          </a:bodyPr>
          <a:lstStyle/>
          <a:p>
            <a:pPr lvl="0"/>
            <a:r>
              <a:rPr lang="en-US" sz="2000" dirty="0">
                <a:solidFill>
                  <a:srgbClr val="002060"/>
                </a:solidFill>
              </a:rPr>
              <a:t>Why are you _________ at this time?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TextBox 24"/>
          <p:cNvSpPr txBox="1"/>
          <p:nvPr/>
        </p:nvSpPr>
        <p:spPr>
          <a:xfrm>
            <a:off x="7536738" y="5741813"/>
            <a:ext cx="5080369" cy="400110"/>
          </a:xfrm>
          <a:prstGeom prst="rect">
            <a:avLst/>
          </a:prstGeom>
          <a:noFill/>
        </p:spPr>
        <p:txBody>
          <a:bodyPr wrap="square" rtlCol="0">
            <a:spAutoFit/>
          </a:bodyPr>
          <a:lstStyle/>
          <a:p>
            <a:pPr lvl="0"/>
            <a:r>
              <a:rPr lang="en-US" sz="2000" dirty="0">
                <a:solidFill>
                  <a:srgbClr val="002060"/>
                </a:solidFill>
              </a:rPr>
              <a:t>Are you _________ about the news ?</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extBox 25"/>
          <p:cNvSpPr txBox="1"/>
          <p:nvPr/>
        </p:nvSpPr>
        <p:spPr>
          <a:xfrm>
            <a:off x="7536738" y="5051085"/>
            <a:ext cx="4808466" cy="400110"/>
          </a:xfrm>
          <a:prstGeom prst="rect">
            <a:avLst/>
          </a:prstGeom>
          <a:noFill/>
        </p:spPr>
        <p:txBody>
          <a:bodyPr wrap="square" rtlCol="0">
            <a:spAutoFit/>
          </a:bodyPr>
          <a:lstStyle/>
          <a:p>
            <a:pPr lvl="0"/>
            <a:r>
              <a:rPr lang="en-US" sz="2000" dirty="0">
                <a:solidFill>
                  <a:srgbClr val="002060"/>
                </a:solidFill>
              </a:rPr>
              <a:t>Why are you ______________ a tree?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7" name="TextBox 26"/>
          <p:cNvSpPr txBox="1"/>
          <p:nvPr/>
        </p:nvSpPr>
        <p:spPr>
          <a:xfrm>
            <a:off x="7536738" y="4360357"/>
            <a:ext cx="5551396" cy="400110"/>
          </a:xfrm>
          <a:prstGeom prst="rect">
            <a:avLst/>
          </a:prstGeom>
          <a:noFill/>
        </p:spPr>
        <p:txBody>
          <a:bodyPr wrap="square" rtlCol="0">
            <a:spAutoFit/>
          </a:bodyPr>
          <a:lstStyle/>
          <a:p>
            <a:pPr lvl="0"/>
            <a:r>
              <a:rPr lang="en-US" sz="2000" dirty="0">
                <a:solidFill>
                  <a:srgbClr val="002060"/>
                </a:solidFill>
              </a:rPr>
              <a:t>Are you __________the floor?</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2" name="TextBox 41"/>
          <p:cNvSpPr txBox="1"/>
          <p:nvPr/>
        </p:nvSpPr>
        <p:spPr>
          <a:xfrm>
            <a:off x="8702456" y="2490535"/>
            <a:ext cx="1829437" cy="400110"/>
          </a:xfrm>
          <a:prstGeom prst="rect">
            <a:avLst/>
          </a:prstGeom>
          <a:noFill/>
        </p:spPr>
        <p:txBody>
          <a:bodyPr wrap="square" rtlCol="0">
            <a:spAutoFit/>
          </a:bodyPr>
          <a:lstStyle/>
          <a:p>
            <a:r>
              <a:rPr lang="en-GB" sz="2000" b="1" dirty="0">
                <a:solidFill>
                  <a:srgbClr val="F66400"/>
                </a:solidFill>
              </a:rPr>
              <a:t>studying</a:t>
            </a:r>
          </a:p>
        </p:txBody>
      </p:sp>
      <p:sp>
        <p:nvSpPr>
          <p:cNvPr id="32" name="TextBox 31">
            <a:extLst>
              <a:ext uri="{FF2B5EF4-FFF2-40B4-BE49-F238E27FC236}">
                <a16:creationId xmlns:a16="http://schemas.microsoft.com/office/drawing/2014/main" id="{9DF50833-2BD6-AE49-BA56-888DF68B3DA0}"/>
              </a:ext>
            </a:extLst>
          </p:cNvPr>
          <p:cNvSpPr txBox="1"/>
          <p:nvPr/>
        </p:nvSpPr>
        <p:spPr>
          <a:xfrm>
            <a:off x="8513133" y="3065231"/>
            <a:ext cx="1962941" cy="400110"/>
          </a:xfrm>
          <a:prstGeom prst="rect">
            <a:avLst/>
          </a:prstGeom>
          <a:noFill/>
        </p:spPr>
        <p:txBody>
          <a:bodyPr wrap="square" rtlCol="0">
            <a:spAutoFit/>
          </a:bodyPr>
          <a:lstStyle/>
          <a:p>
            <a:r>
              <a:rPr lang="en-GB" sz="2000" b="1" dirty="0">
                <a:solidFill>
                  <a:srgbClr val="F66400"/>
                </a:solidFill>
              </a:rPr>
              <a:t>having dinner</a:t>
            </a:r>
          </a:p>
        </p:txBody>
      </p:sp>
      <p:sp>
        <p:nvSpPr>
          <p:cNvPr id="33" name="TextBox 32">
            <a:extLst>
              <a:ext uri="{FF2B5EF4-FFF2-40B4-BE49-F238E27FC236}">
                <a16:creationId xmlns:a16="http://schemas.microsoft.com/office/drawing/2014/main" id="{6A88C0B8-7837-0644-805A-6EF56938DCD2}"/>
              </a:ext>
            </a:extLst>
          </p:cNvPr>
          <p:cNvSpPr txBox="1"/>
          <p:nvPr/>
        </p:nvSpPr>
        <p:spPr>
          <a:xfrm>
            <a:off x="9148779" y="3643978"/>
            <a:ext cx="1383114" cy="400110"/>
          </a:xfrm>
          <a:prstGeom prst="rect">
            <a:avLst/>
          </a:prstGeom>
          <a:noFill/>
        </p:spPr>
        <p:txBody>
          <a:bodyPr wrap="square" rtlCol="0">
            <a:spAutoFit/>
          </a:bodyPr>
          <a:lstStyle/>
          <a:p>
            <a:r>
              <a:rPr lang="en-GB" sz="2000" b="1" dirty="0">
                <a:solidFill>
                  <a:srgbClr val="F66400"/>
                </a:solidFill>
              </a:rPr>
              <a:t>returning</a:t>
            </a:r>
          </a:p>
        </p:txBody>
      </p:sp>
      <p:sp>
        <p:nvSpPr>
          <p:cNvPr id="34" name="TextBox 33">
            <a:extLst>
              <a:ext uri="{FF2B5EF4-FFF2-40B4-BE49-F238E27FC236}">
                <a16:creationId xmlns:a16="http://schemas.microsoft.com/office/drawing/2014/main" id="{B7ECD140-C9E5-204D-B940-F4D838500E14}"/>
              </a:ext>
            </a:extLst>
          </p:cNvPr>
          <p:cNvSpPr txBox="1"/>
          <p:nvPr/>
        </p:nvSpPr>
        <p:spPr>
          <a:xfrm>
            <a:off x="9426743" y="4993022"/>
            <a:ext cx="1618485" cy="707886"/>
          </a:xfrm>
          <a:prstGeom prst="rect">
            <a:avLst/>
          </a:prstGeom>
          <a:noFill/>
        </p:spPr>
        <p:txBody>
          <a:bodyPr wrap="square" rtlCol="0">
            <a:spAutoFit/>
          </a:bodyPr>
          <a:lstStyle/>
          <a:p>
            <a:r>
              <a:rPr lang="en-GB" sz="2000" b="1" dirty="0">
                <a:solidFill>
                  <a:srgbClr val="F66400"/>
                </a:solidFill>
              </a:rPr>
              <a:t>going up/</a:t>
            </a:r>
          </a:p>
          <a:p>
            <a:r>
              <a:rPr lang="en-GB" sz="2000" b="1" dirty="0">
                <a:solidFill>
                  <a:srgbClr val="F66400"/>
                </a:solidFill>
              </a:rPr>
              <a:t>climbing</a:t>
            </a:r>
          </a:p>
        </p:txBody>
      </p:sp>
      <p:sp>
        <p:nvSpPr>
          <p:cNvPr id="35" name="TextBox 34">
            <a:extLst>
              <a:ext uri="{FF2B5EF4-FFF2-40B4-BE49-F238E27FC236}">
                <a16:creationId xmlns:a16="http://schemas.microsoft.com/office/drawing/2014/main" id="{5369274B-7D9E-454B-A6E8-FD3119CB3FA1}"/>
              </a:ext>
            </a:extLst>
          </p:cNvPr>
          <p:cNvSpPr txBox="1"/>
          <p:nvPr/>
        </p:nvSpPr>
        <p:spPr>
          <a:xfrm>
            <a:off x="8597706" y="4345040"/>
            <a:ext cx="1343266" cy="400110"/>
          </a:xfrm>
          <a:prstGeom prst="rect">
            <a:avLst/>
          </a:prstGeom>
          <a:noFill/>
        </p:spPr>
        <p:txBody>
          <a:bodyPr wrap="square" rtlCol="0">
            <a:spAutoFit/>
          </a:bodyPr>
          <a:lstStyle/>
          <a:p>
            <a:r>
              <a:rPr lang="en-GB" sz="2000" b="1" dirty="0">
                <a:solidFill>
                  <a:srgbClr val="F66400"/>
                </a:solidFill>
              </a:rPr>
              <a:t>cleaning</a:t>
            </a:r>
          </a:p>
        </p:txBody>
      </p:sp>
      <p:sp>
        <p:nvSpPr>
          <p:cNvPr id="36" name="TextBox 35">
            <a:extLst>
              <a:ext uri="{FF2B5EF4-FFF2-40B4-BE49-F238E27FC236}">
                <a16:creationId xmlns:a16="http://schemas.microsoft.com/office/drawing/2014/main" id="{856A668C-6152-494C-A1FF-48E1122A9CD6}"/>
              </a:ext>
            </a:extLst>
          </p:cNvPr>
          <p:cNvSpPr txBox="1"/>
          <p:nvPr/>
        </p:nvSpPr>
        <p:spPr>
          <a:xfrm>
            <a:off x="8666167" y="5717795"/>
            <a:ext cx="1250963" cy="400110"/>
          </a:xfrm>
          <a:prstGeom prst="rect">
            <a:avLst/>
          </a:prstGeom>
          <a:noFill/>
        </p:spPr>
        <p:txBody>
          <a:bodyPr wrap="square" rtlCol="0">
            <a:spAutoFit/>
          </a:bodyPr>
          <a:lstStyle/>
          <a:p>
            <a:r>
              <a:rPr lang="en-GB" sz="2000" b="1" dirty="0">
                <a:solidFill>
                  <a:srgbClr val="F66400"/>
                </a:solidFill>
              </a:rPr>
              <a:t>arguing</a:t>
            </a:r>
          </a:p>
        </p:txBody>
      </p:sp>
      <p:sp>
        <p:nvSpPr>
          <p:cNvPr id="29" name="Título 28">
            <a:extLst>
              <a:ext uri="{FF2B5EF4-FFF2-40B4-BE49-F238E27FC236}">
                <a16:creationId xmlns:a16="http://schemas.microsoft.com/office/drawing/2014/main" id="{2D13679A-E3E7-1E48-8BD7-928C708BBF90}"/>
              </a:ext>
            </a:extLst>
          </p:cNvPr>
          <p:cNvSpPr>
            <a:spLocks noGrp="1"/>
          </p:cNvSpPr>
          <p:nvPr>
            <p:ph type="title"/>
          </p:nvPr>
        </p:nvSpPr>
        <p:spPr>
          <a:xfrm>
            <a:off x="227428" y="10004"/>
            <a:ext cx="3241485" cy="510183"/>
          </a:xfrm>
        </p:spPr>
        <p:txBody>
          <a:bodyPr>
            <a:normAutofit/>
          </a:bodyPr>
          <a:lstStyle/>
          <a:p>
            <a:r>
              <a:rPr lang="es-GB" sz="2400" b="1" dirty="0"/>
              <a:t>Actividades en casa</a:t>
            </a:r>
          </a:p>
        </p:txBody>
      </p:sp>
      <p:pic>
        <p:nvPicPr>
          <p:cNvPr id="43" name="Picture 14" descr="green checkmark">
            <a:extLst>
              <a:ext uri="{FF2B5EF4-FFF2-40B4-BE49-F238E27FC236}">
                <a16:creationId xmlns:a16="http://schemas.microsoft.com/office/drawing/2014/main" id="{4A441591-184B-594E-81CA-3088E5C0C4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95858" y="2970323"/>
            <a:ext cx="396000" cy="479581"/>
          </a:xfrm>
          <a:prstGeom prst="rect">
            <a:avLst/>
          </a:prstGeom>
        </p:spPr>
      </p:pic>
      <p:pic>
        <p:nvPicPr>
          <p:cNvPr id="44" name="Picture 14" descr="green checkmark">
            <a:extLst>
              <a:ext uri="{FF2B5EF4-FFF2-40B4-BE49-F238E27FC236}">
                <a16:creationId xmlns:a16="http://schemas.microsoft.com/office/drawing/2014/main" id="{089AFD83-5BE2-F84D-AD68-5E3EF686193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95858" y="3574661"/>
            <a:ext cx="396000" cy="479581"/>
          </a:xfrm>
          <a:prstGeom prst="rect">
            <a:avLst/>
          </a:prstGeom>
        </p:spPr>
      </p:pic>
      <p:pic>
        <p:nvPicPr>
          <p:cNvPr id="45" name="Picture 14" descr="green checkmark">
            <a:extLst>
              <a:ext uri="{FF2B5EF4-FFF2-40B4-BE49-F238E27FC236}">
                <a16:creationId xmlns:a16="http://schemas.microsoft.com/office/drawing/2014/main" id="{D3833093-C0B7-FF4C-B8BE-B5A01B3CF7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48161" y="4308554"/>
            <a:ext cx="396000" cy="479581"/>
          </a:xfrm>
          <a:prstGeom prst="rect">
            <a:avLst/>
          </a:prstGeom>
        </p:spPr>
      </p:pic>
      <p:pic>
        <p:nvPicPr>
          <p:cNvPr id="46" name="Picture 14" descr="green checkmark">
            <a:extLst>
              <a:ext uri="{FF2B5EF4-FFF2-40B4-BE49-F238E27FC236}">
                <a16:creationId xmlns:a16="http://schemas.microsoft.com/office/drawing/2014/main" id="{97B0E3D3-0506-3A41-A488-7B52499388F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95858" y="4993022"/>
            <a:ext cx="396000" cy="479581"/>
          </a:xfrm>
          <a:prstGeom prst="rect">
            <a:avLst/>
          </a:prstGeom>
        </p:spPr>
      </p:pic>
      <p:pic>
        <p:nvPicPr>
          <p:cNvPr id="47" name="Picture 14" descr="green checkmark">
            <a:extLst>
              <a:ext uri="{FF2B5EF4-FFF2-40B4-BE49-F238E27FC236}">
                <a16:creationId xmlns:a16="http://schemas.microsoft.com/office/drawing/2014/main" id="{926726A5-866E-8342-B495-C79910500C3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48161" y="5662342"/>
            <a:ext cx="396000" cy="479581"/>
          </a:xfrm>
          <a:prstGeom prst="rect">
            <a:avLst/>
          </a:prstGeom>
        </p:spPr>
      </p:pic>
      <p:pic>
        <p:nvPicPr>
          <p:cNvPr id="31" name="Imagen 30" descr="Forma&#10;&#10;Descripción generada automáticamente">
            <a:extLst>
              <a:ext uri="{FF2B5EF4-FFF2-40B4-BE49-F238E27FC236}">
                <a16:creationId xmlns:a16="http://schemas.microsoft.com/office/drawing/2014/main" id="{9B9AB38D-4588-F843-9040-1D60A492DA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64252" y="1232093"/>
            <a:ext cx="1044699" cy="1044699"/>
          </a:xfrm>
          <a:prstGeom prst="rect">
            <a:avLst/>
          </a:prstGeom>
        </p:spPr>
      </p:pic>
      <p:pic>
        <p:nvPicPr>
          <p:cNvPr id="51" name="Imagen 50" descr="Forma, Círculo&#10;&#10;Descripción generada automáticamente">
            <a:extLst>
              <a:ext uri="{FF2B5EF4-FFF2-40B4-BE49-F238E27FC236}">
                <a16:creationId xmlns:a16="http://schemas.microsoft.com/office/drawing/2014/main" id="{97591C7E-F795-B041-A792-71C41D39AC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74198" y="1199725"/>
            <a:ext cx="1044699" cy="1044699"/>
          </a:xfrm>
          <a:prstGeom prst="rect">
            <a:avLst/>
          </a:prstGeom>
        </p:spPr>
      </p:pic>
      <p:pic>
        <p:nvPicPr>
          <p:cNvPr id="53" name="Imagen 52" descr="Forma, Círculo&#10;&#10;Descripción generada automáticamente">
            <a:extLst>
              <a:ext uri="{FF2B5EF4-FFF2-40B4-BE49-F238E27FC236}">
                <a16:creationId xmlns:a16="http://schemas.microsoft.com/office/drawing/2014/main" id="{CAE26470-3FF2-B149-A879-2F4E628E737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39445" y="1227209"/>
            <a:ext cx="1044699" cy="1044699"/>
          </a:xfrm>
          <a:prstGeom prst="rect">
            <a:avLst/>
          </a:prstGeom>
        </p:spPr>
      </p:pic>
      <p:pic>
        <p:nvPicPr>
          <p:cNvPr id="55" name="Imagen 54">
            <a:extLst>
              <a:ext uri="{FF2B5EF4-FFF2-40B4-BE49-F238E27FC236}">
                <a16:creationId xmlns:a16="http://schemas.microsoft.com/office/drawing/2014/main" id="{804480FD-97C5-6C40-B68D-72EBA2EF046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62932" y="1457538"/>
            <a:ext cx="922635" cy="867277"/>
          </a:xfrm>
          <a:prstGeom prst="rect">
            <a:avLst/>
          </a:prstGeom>
        </p:spPr>
      </p:pic>
      <p:sp>
        <p:nvSpPr>
          <p:cNvPr id="2" name="Rectangle: Rounded Corners 1">
            <a:extLst>
              <a:ext uri="{FF2B5EF4-FFF2-40B4-BE49-F238E27FC236}">
                <a16:creationId xmlns:a16="http://schemas.microsoft.com/office/drawing/2014/main" id="{88746337-88E0-4F20-B162-ED55FC7D190B}"/>
              </a:ext>
            </a:extLst>
          </p:cNvPr>
          <p:cNvSpPr/>
          <p:nvPr/>
        </p:nvSpPr>
        <p:spPr>
          <a:xfrm>
            <a:off x="501139" y="2373068"/>
            <a:ext cx="3837734" cy="5175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Custom 16">
            <a:hlinkClick r:id="" action="ppaction://noaction" highlightClick="1">
              <a:snd r:embed="rId10" name="1 %C2%BFEsta%CC%81is estudiando.wav"/>
            </a:hlinkClick>
            <a:extLst>
              <a:ext uri="{FF2B5EF4-FFF2-40B4-BE49-F238E27FC236}">
                <a16:creationId xmlns:a16="http://schemas.microsoft.com/office/drawing/2014/main" id="{30030AF8-564D-734B-84B9-DB4C7A3A6A53}"/>
              </a:ext>
            </a:extLst>
          </p:cNvPr>
          <p:cNvSpPr/>
          <p:nvPr/>
        </p:nvSpPr>
        <p:spPr>
          <a:xfrm>
            <a:off x="32894" y="2442124"/>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56" name="Imagen 55">
            <a:extLst>
              <a:ext uri="{FF2B5EF4-FFF2-40B4-BE49-F238E27FC236}">
                <a16:creationId xmlns:a16="http://schemas.microsoft.com/office/drawing/2014/main" id="{BA44F78B-B7FD-8546-9F3A-7CB867ACEB55}"/>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25961" y="1378318"/>
            <a:ext cx="794441" cy="1112218"/>
          </a:xfrm>
          <a:prstGeom prst="rect">
            <a:avLst/>
          </a:prstGeom>
        </p:spPr>
      </p:pic>
      <p:sp>
        <p:nvSpPr>
          <p:cNvPr id="5" name="Rectangle 4">
            <a:extLst>
              <a:ext uri="{FF2B5EF4-FFF2-40B4-BE49-F238E27FC236}">
                <a16:creationId xmlns:a16="http://schemas.microsoft.com/office/drawing/2014/main" id="{BFD18210-0111-4A6C-AB3D-3D1903B46B00}"/>
              </a:ext>
            </a:extLst>
          </p:cNvPr>
          <p:cNvSpPr/>
          <p:nvPr/>
        </p:nvSpPr>
        <p:spPr>
          <a:xfrm>
            <a:off x="3468913" y="26763"/>
            <a:ext cx="4512774" cy="430887"/>
          </a:xfrm>
          <a:prstGeom prst="rect">
            <a:avLst/>
          </a:prstGeom>
        </p:spPr>
        <p:txBody>
          <a:bodyPr wrap="none">
            <a:spAutoFit/>
          </a:bodyPr>
          <a:lstStyle/>
          <a:p>
            <a:r>
              <a:rPr lang="en-US" sz="2200" dirty="0" err="1">
                <a:solidFill>
                  <a:srgbClr val="002060"/>
                </a:solidFill>
              </a:rPr>
              <a:t>Escucha</a:t>
            </a:r>
            <a:r>
              <a:rPr lang="en-US" sz="2200" dirty="0">
                <a:solidFill>
                  <a:srgbClr val="002060"/>
                </a:solidFill>
              </a:rPr>
              <a:t> las </a:t>
            </a:r>
            <a:r>
              <a:rPr lang="en-US" sz="2200" dirty="0" err="1">
                <a:solidFill>
                  <a:srgbClr val="002060"/>
                </a:solidFill>
              </a:rPr>
              <a:t>preguntas</a:t>
            </a:r>
            <a:r>
              <a:rPr lang="en-US" sz="2200" dirty="0">
                <a:solidFill>
                  <a:srgbClr val="002060"/>
                </a:solidFill>
              </a:rPr>
              <a:t> de Ana. </a:t>
            </a:r>
            <a:endParaRPr lang="en-GB" dirty="0"/>
          </a:p>
        </p:txBody>
      </p:sp>
      <p:sp>
        <p:nvSpPr>
          <p:cNvPr id="48" name="Rectangle: Rounded Corners 47">
            <a:extLst>
              <a:ext uri="{FF2B5EF4-FFF2-40B4-BE49-F238E27FC236}">
                <a16:creationId xmlns:a16="http://schemas.microsoft.com/office/drawing/2014/main" id="{C62C8071-B00D-4EC2-ACEA-94A64C538DF8}"/>
              </a:ext>
            </a:extLst>
          </p:cNvPr>
          <p:cNvSpPr/>
          <p:nvPr/>
        </p:nvSpPr>
        <p:spPr>
          <a:xfrm>
            <a:off x="487565" y="2970323"/>
            <a:ext cx="3837734" cy="5175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58706F1F-8E14-4B08-BB5E-ED8870E1A9B2}"/>
              </a:ext>
            </a:extLst>
          </p:cNvPr>
          <p:cNvSpPr/>
          <p:nvPr/>
        </p:nvSpPr>
        <p:spPr>
          <a:xfrm>
            <a:off x="425428" y="3639156"/>
            <a:ext cx="3837734" cy="5307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Custom 16">
            <a:hlinkClick r:id="" action="ppaction://noaction" highlightClick="1">
              <a:snd r:embed="rId12" name="3 %C2%BFPor que%CC%81 esta%CC%81s.wav"/>
            </a:hlinkClick>
            <a:extLst>
              <a:ext uri="{FF2B5EF4-FFF2-40B4-BE49-F238E27FC236}">
                <a16:creationId xmlns:a16="http://schemas.microsoft.com/office/drawing/2014/main" id="{30030AF8-564D-734B-84B9-DB4C7A3A6A53}"/>
              </a:ext>
            </a:extLst>
          </p:cNvPr>
          <p:cNvSpPr/>
          <p:nvPr/>
        </p:nvSpPr>
        <p:spPr>
          <a:xfrm>
            <a:off x="29428" y="3682293"/>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0" name="Rectangle: Rounded Corners 49">
            <a:extLst>
              <a:ext uri="{FF2B5EF4-FFF2-40B4-BE49-F238E27FC236}">
                <a16:creationId xmlns:a16="http://schemas.microsoft.com/office/drawing/2014/main" id="{5A2B97B8-5143-4C54-BBEF-BBF123F35938}"/>
              </a:ext>
            </a:extLst>
          </p:cNvPr>
          <p:cNvSpPr/>
          <p:nvPr/>
        </p:nvSpPr>
        <p:spPr>
          <a:xfrm>
            <a:off x="437751" y="4309128"/>
            <a:ext cx="3837734" cy="5175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Custom 16">
            <a:hlinkClick r:id="" action="ppaction://noaction" highlightClick="1">
              <a:snd r:embed="rId13" name="4 Esta%CC%81s limpiando.wav"/>
            </a:hlinkClick>
            <a:extLst>
              <a:ext uri="{FF2B5EF4-FFF2-40B4-BE49-F238E27FC236}">
                <a16:creationId xmlns:a16="http://schemas.microsoft.com/office/drawing/2014/main" id="{30030AF8-564D-734B-84B9-DB4C7A3A6A53}"/>
              </a:ext>
            </a:extLst>
          </p:cNvPr>
          <p:cNvSpPr/>
          <p:nvPr/>
        </p:nvSpPr>
        <p:spPr>
          <a:xfrm>
            <a:off x="32894" y="4375342"/>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2" name="Rectangle: Rounded Corners 51">
            <a:extLst>
              <a:ext uri="{FF2B5EF4-FFF2-40B4-BE49-F238E27FC236}">
                <a16:creationId xmlns:a16="http://schemas.microsoft.com/office/drawing/2014/main" id="{33CE56DC-8D1D-421B-8833-5BAFACC2BAC5}"/>
              </a:ext>
            </a:extLst>
          </p:cNvPr>
          <p:cNvSpPr/>
          <p:nvPr/>
        </p:nvSpPr>
        <p:spPr>
          <a:xfrm>
            <a:off x="442204" y="4961964"/>
            <a:ext cx="3837734" cy="5370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Custom 16">
            <a:hlinkClick r:id="" action="ppaction://noaction" highlightClick="1">
              <a:snd r:embed="rId14" name="5 %C2%BFPor que%CC%81 esta%CC%81s subiendo.wav"/>
            </a:hlinkClick>
            <a:extLst>
              <a:ext uri="{FF2B5EF4-FFF2-40B4-BE49-F238E27FC236}">
                <a16:creationId xmlns:a16="http://schemas.microsoft.com/office/drawing/2014/main" id="{30030AF8-564D-734B-84B9-DB4C7A3A6A53}"/>
              </a:ext>
            </a:extLst>
          </p:cNvPr>
          <p:cNvSpPr/>
          <p:nvPr/>
        </p:nvSpPr>
        <p:spPr>
          <a:xfrm>
            <a:off x="39160" y="5026083"/>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4" name="Rectangle: Rounded Corners 53">
            <a:extLst>
              <a:ext uri="{FF2B5EF4-FFF2-40B4-BE49-F238E27FC236}">
                <a16:creationId xmlns:a16="http://schemas.microsoft.com/office/drawing/2014/main" id="{FF84B277-7566-4F3F-BF8C-7E71CBAF47E9}"/>
              </a:ext>
            </a:extLst>
          </p:cNvPr>
          <p:cNvSpPr/>
          <p:nvPr/>
        </p:nvSpPr>
        <p:spPr>
          <a:xfrm>
            <a:off x="480574" y="5622539"/>
            <a:ext cx="3837734" cy="653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128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xit"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xit"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xit" presetSubtype="0" fill="hold" grpId="0" nodeType="withEffect">
                                  <p:stCondLst>
                                    <p:cond delay="0"/>
                                  </p:stCondLst>
                                  <p:childTnLst>
                                    <p:set>
                                      <p:cBhvr>
                                        <p:cTn id="76" dur="1" fill="hold">
                                          <p:stCondLst>
                                            <p:cond delay="0"/>
                                          </p:stCondLst>
                                        </p:cTn>
                                        <p:tgtEl>
                                          <p:spTgt spid="5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par>
                                <p:cTn id="85" presetID="1" presetClass="exit" presetSubtype="0" fill="hold" grpId="0" nodeType="withEffect">
                                  <p:stCondLst>
                                    <p:cond delay="0"/>
                                  </p:stCondLst>
                                  <p:childTnLst>
                                    <p:set>
                                      <p:cBhvr>
                                        <p:cTn id="86"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4" grpId="0"/>
      <p:bldP spid="25" grpId="0"/>
      <p:bldP spid="26" grpId="0"/>
      <p:bldP spid="42" grpId="0"/>
      <p:bldP spid="32" grpId="0"/>
      <p:bldP spid="33" grpId="0"/>
      <p:bldP spid="34" grpId="0"/>
      <p:bldP spid="35" grpId="0"/>
      <p:bldP spid="36" grpId="0"/>
      <p:bldP spid="2" grpId="0" animBg="1"/>
      <p:bldP spid="48" grpId="0" animBg="1"/>
      <p:bldP spid="49" grpId="0" animBg="1"/>
      <p:bldP spid="50" grpId="0" animBg="1"/>
      <p:bldP spid="52"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E64931-41A6-F148-A9DA-C1DC998016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4754"/>
            <a:ext cx="6687460" cy="867128"/>
          </a:xfrm>
          <a:prstGeom prst="rect">
            <a:avLst/>
          </a:prstGeom>
        </p:spPr>
      </p:pic>
      <p:sp>
        <p:nvSpPr>
          <p:cNvPr id="2" name="Title 1"/>
          <p:cNvSpPr>
            <a:spLocks noGrp="1"/>
          </p:cNvSpPr>
          <p:nvPr>
            <p:ph type="title"/>
          </p:nvPr>
        </p:nvSpPr>
        <p:spPr>
          <a:xfrm>
            <a:off x="48017" y="339003"/>
            <a:ext cx="6318957" cy="572927"/>
          </a:xfrm>
        </p:spPr>
        <p:txBody>
          <a:bodyPr>
            <a:noAutofit/>
          </a:bodyPr>
          <a:lstStyle/>
          <a:p>
            <a:r>
              <a:rPr lang="en-GB" sz="2600" b="1" dirty="0">
                <a:solidFill>
                  <a:schemeClr val="bg1"/>
                </a:solidFill>
              </a:rPr>
              <a:t>Doing something </a:t>
            </a:r>
            <a:r>
              <a:rPr lang="en-GB" sz="2600" b="1">
                <a:solidFill>
                  <a:schemeClr val="bg1"/>
                </a:solidFill>
              </a:rPr>
              <a:t>to ‘herself’/’himself’:</a:t>
            </a:r>
            <a:br>
              <a:rPr lang="en-GB" sz="2600" b="1">
                <a:solidFill>
                  <a:schemeClr val="bg1"/>
                </a:solidFill>
              </a:rPr>
            </a:br>
            <a:r>
              <a:rPr lang="en-GB" sz="2600" b="1">
                <a:solidFill>
                  <a:schemeClr val="bg1"/>
                </a:solidFill>
              </a:rPr>
              <a:t>Reflexive pronoun </a:t>
            </a:r>
            <a:r>
              <a:rPr lang="en-GB" sz="2600" b="1" dirty="0">
                <a:solidFill>
                  <a:schemeClr val="bg1"/>
                </a:solidFill>
              </a:rPr>
              <a:t>‘se’</a:t>
            </a:r>
          </a:p>
        </p:txBody>
      </p:sp>
      <p:sp>
        <p:nvSpPr>
          <p:cNvPr id="19" name="TextBox 7">
            <a:extLst>
              <a:ext uri="{FF2B5EF4-FFF2-40B4-BE49-F238E27FC236}">
                <a16:creationId xmlns:a16="http://schemas.microsoft.com/office/drawing/2014/main" id="{7358B955-B00D-C44A-BCE5-A7B5E06155A2}"/>
              </a:ext>
            </a:extLst>
          </p:cNvPr>
          <p:cNvSpPr txBox="1"/>
          <p:nvPr/>
        </p:nvSpPr>
        <p:spPr>
          <a:xfrm>
            <a:off x="152171" y="1206131"/>
            <a:ext cx="1172294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the ’doer’ (subject) and ‘receiver’ (</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object) of the verb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 </a:t>
            </a:r>
            <a:r>
              <a:rPr kumimoji="0" lang="en-GB" sz="22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same person, we use an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after the verb:</a:t>
            </a:r>
          </a:p>
        </p:txBody>
      </p:sp>
      <p:sp>
        <p:nvSpPr>
          <p:cNvPr id="20" name="TextBox 7">
            <a:extLst>
              <a:ext uri="{FF2B5EF4-FFF2-40B4-BE49-F238E27FC236}">
                <a16:creationId xmlns:a16="http://schemas.microsoft.com/office/drawing/2014/main" id="{80D31EFD-5BB1-EA43-A359-D83E1DAECA86}"/>
              </a:ext>
            </a:extLst>
          </p:cNvPr>
          <p:cNvSpPr txBox="1"/>
          <p:nvPr/>
        </p:nvSpPr>
        <p:spPr>
          <a:xfrm>
            <a:off x="198147" y="3123653"/>
            <a:ext cx="1172294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the ‘doer’ (subject) and ‘receiver’ (object) of an action are the </a:t>
            </a:r>
            <a:r>
              <a:rPr kumimoji="0" lang="en-GB" sz="22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same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we use a </a:t>
            </a: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reflexive pronoun</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example:</a:t>
            </a:r>
          </a:p>
        </p:txBody>
      </p:sp>
      <p:sp>
        <p:nvSpPr>
          <p:cNvPr id="21" name="TextBox 7">
            <a:extLst>
              <a:ext uri="{FF2B5EF4-FFF2-40B4-BE49-F238E27FC236}">
                <a16:creationId xmlns:a16="http://schemas.microsoft.com/office/drawing/2014/main" id="{E352F30D-480A-1E47-B47B-F30D9ACF6565}"/>
              </a:ext>
            </a:extLst>
          </p:cNvPr>
          <p:cNvSpPr txBox="1"/>
          <p:nvPr/>
        </p:nvSpPr>
        <p:spPr>
          <a:xfrm>
            <a:off x="198147" y="2334169"/>
            <a:ext cx="29659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Pinta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lang="en-GB" sz="2200" dirty="0">
                <a:solidFill>
                  <a:srgbClr val="002060"/>
                </a:solidFill>
                <a:latin typeface="Century Gothic" panose="020B0502020202020204" pitchFamily="34" charset="0"/>
              </a:rPr>
              <a:t>l </a:t>
            </a:r>
            <a:r>
              <a:rPr lang="en-GB" sz="2200" dirty="0" err="1">
                <a:solidFill>
                  <a:srgbClr val="002060"/>
                </a:solidFill>
                <a:latin typeface="Century Gothic" panose="020B0502020202020204" pitchFamily="34" charset="0"/>
              </a:rPr>
              <a:t>niño</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2" name="TextBox 7">
            <a:extLst>
              <a:ext uri="{FF2B5EF4-FFF2-40B4-BE49-F238E27FC236}">
                <a16:creationId xmlns:a16="http://schemas.microsoft.com/office/drawing/2014/main" id="{AEAC80C4-56A2-3846-8230-CA2567B530BA}"/>
              </a:ext>
            </a:extLst>
          </p:cNvPr>
          <p:cNvSpPr txBox="1"/>
          <p:nvPr/>
        </p:nvSpPr>
        <p:spPr>
          <a:xfrm>
            <a:off x="2394751" y="2329266"/>
            <a:ext cx="44793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paints the child.</a:t>
            </a:r>
          </a:p>
        </p:txBody>
      </p:sp>
      <p:sp>
        <p:nvSpPr>
          <p:cNvPr id="23" name="TextBox 7">
            <a:extLst>
              <a:ext uri="{FF2B5EF4-FFF2-40B4-BE49-F238E27FC236}">
                <a16:creationId xmlns:a16="http://schemas.microsoft.com/office/drawing/2014/main" id="{40D05CED-FBDD-204F-B3DD-F37F1FD8150D}"/>
              </a:ext>
            </a:extLst>
          </p:cNvPr>
          <p:cNvSpPr txBox="1"/>
          <p:nvPr/>
        </p:nvSpPr>
        <p:spPr>
          <a:xfrm>
            <a:off x="152171" y="5830658"/>
            <a:ext cx="25154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pinta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4" name="TextBox 7">
            <a:extLst>
              <a:ext uri="{FF2B5EF4-FFF2-40B4-BE49-F238E27FC236}">
                <a16:creationId xmlns:a16="http://schemas.microsoft.com/office/drawing/2014/main" id="{CBE57A92-26B3-1B45-8E1E-07F638B27473}"/>
              </a:ext>
            </a:extLst>
          </p:cNvPr>
          <p:cNvSpPr txBox="1"/>
          <p:nvPr/>
        </p:nvSpPr>
        <p:spPr>
          <a:xfrm>
            <a:off x="152171" y="4251691"/>
            <a:ext cx="52697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a:t>
            </a:r>
            <a:r>
              <a:rPr lang="en-GB" sz="2200" dirty="0">
                <a:solidFill>
                  <a:srgbClr val="002060"/>
                </a:solidFill>
                <a:latin typeface="Century Gothic" panose="020B0502020202020204" pitchFamily="34" charset="0"/>
              </a:rPr>
              <a:t>paints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himself/herself</a:t>
            </a:r>
            <a:r>
              <a:rPr kumimoji="0" lang="en-GB" sz="2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7">
            <a:extLst>
              <a:ext uri="{FF2B5EF4-FFF2-40B4-BE49-F238E27FC236}">
                <a16:creationId xmlns:a16="http://schemas.microsoft.com/office/drawing/2014/main" id="{49724B13-6842-494B-BD75-4F9A94376376}"/>
              </a:ext>
            </a:extLst>
          </p:cNvPr>
          <p:cNvSpPr txBox="1"/>
          <p:nvPr/>
        </p:nvSpPr>
        <p:spPr>
          <a:xfrm>
            <a:off x="99141" y="5041175"/>
            <a:ext cx="89387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To mean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herself</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or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himself</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Century Gothic"/>
                <a:cs typeface="Century Gothic"/>
                <a:sym typeface="Century Gothic"/>
              </a:rPr>
              <a:t>in Spanish,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use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se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GB" sz="2200" b="0" i="0" u="sng"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before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 verb. </a:t>
            </a:r>
          </a:p>
        </p:txBody>
      </p:sp>
      <p:sp>
        <p:nvSpPr>
          <p:cNvPr id="26" name="TextBox 7">
            <a:extLst>
              <a:ext uri="{FF2B5EF4-FFF2-40B4-BE49-F238E27FC236}">
                <a16:creationId xmlns:a16="http://schemas.microsoft.com/office/drawing/2014/main" id="{C95A4D65-62E9-C548-8EC2-0C93D2EDADD0}"/>
              </a:ext>
            </a:extLst>
          </p:cNvPr>
          <p:cNvSpPr txBox="1"/>
          <p:nvPr/>
        </p:nvSpPr>
        <p:spPr>
          <a:xfrm>
            <a:off x="1955305" y="5830658"/>
            <a:ext cx="52697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paints </a:t>
            </a:r>
            <a:r>
              <a:rPr kumimoji="0" lang="en-GB" sz="22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himself/herself</a:t>
            </a:r>
            <a:r>
              <a:rPr kumimoji="0" lang="en-GB"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8" name="Rounded Rectangle 11">
            <a:extLst>
              <a:ext uri="{FF2B5EF4-FFF2-40B4-BE49-F238E27FC236}">
                <a16:creationId xmlns:a16="http://schemas.microsoft.com/office/drawing/2014/main" id="{035B4FAA-75E6-5A41-B95E-49D4B2ED3A24}"/>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Imagen 4">
            <a:extLst>
              <a:ext uri="{FF2B5EF4-FFF2-40B4-BE49-F238E27FC236}">
                <a16:creationId xmlns:a16="http://schemas.microsoft.com/office/drawing/2014/main" id="{E635978B-B2F3-0A47-887F-66F11E28B7FF}"/>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9922" b="93178" l="10000" r="90000">
                        <a14:foregroundMark x1="61591" y1="49457" x2="57045" y2="46357"/>
                        <a14:foregroundMark x1="57045" y1="46357" x2="53750" y2="46202"/>
                        <a14:foregroundMark x1="57500" y1="47597" x2="52045" y2="47907"/>
                        <a14:foregroundMark x1="52045" y1="47907" x2="55000" y2="45736"/>
                        <a14:foregroundMark x1="54773" y1="45426" x2="49432" y2="46047"/>
                        <a14:foregroundMark x1="49432" y1="46047" x2="55455" y2="49302"/>
                        <a14:foregroundMark x1="55455" y1="49302" x2="58523" y2="49457"/>
                        <a14:foregroundMark x1="53409" y1="49147" x2="48182" y2="47907"/>
                        <a14:foregroundMark x1="48182" y1="47907" x2="53977" y2="45736"/>
                        <a14:foregroundMark x1="53977" y1="45736" x2="56705" y2="46202"/>
                        <a14:foregroundMark x1="55227" y1="45116" x2="49886" y2="44806"/>
                        <a14:foregroundMark x1="49886" y1="44806" x2="47159" y2="46202"/>
                        <a14:foregroundMark x1="58409" y1="44806" x2="49432" y2="44651"/>
                        <a14:foregroundMark x1="44886" y1="87132" x2="40568" y2="92713"/>
                        <a14:foregroundMark x1="40568" y1="92713" x2="39432" y2="93178"/>
                        <a14:foregroundMark x1="53409" y1="92093" x2="50114" y2="91783"/>
                      </a14:backgroundRemoval>
                    </a14:imgEffect>
                  </a14:imgLayer>
                </a14:imgProps>
              </a:ext>
              <a:ext uri="{28A0092B-C50C-407E-A947-70E740481C1C}">
                <a14:useLocalDpi xmlns:a14="http://schemas.microsoft.com/office/drawing/2010/main"/>
              </a:ext>
            </a:extLst>
          </a:blip>
          <a:stretch>
            <a:fillRect/>
          </a:stretch>
        </p:blipFill>
        <p:spPr>
          <a:xfrm>
            <a:off x="5688367" y="1494374"/>
            <a:ext cx="2371367" cy="1738104"/>
          </a:xfrm>
          <a:prstGeom prst="rect">
            <a:avLst/>
          </a:prstGeom>
        </p:spPr>
      </p:pic>
      <p:pic>
        <p:nvPicPr>
          <p:cNvPr id="1026" name="Picture 2" descr="put on makeup clip art - Clip Art Library">
            <a:extLst>
              <a:ext uri="{FF2B5EF4-FFF2-40B4-BE49-F238E27FC236}">
                <a16:creationId xmlns:a16="http://schemas.microsoft.com/office/drawing/2014/main" id="{A6FC3766-FA1E-5A44-BE4E-7C181975C17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11145" y="3585597"/>
            <a:ext cx="1439484" cy="140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36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3142</TotalTime>
  <Words>7615</Words>
  <Application>Microsoft Office PowerPoint</Application>
  <PresentationFormat>Widescreen</PresentationFormat>
  <Paragraphs>1023</Paragraphs>
  <Slides>33</Slides>
  <Notes>33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DengXian</vt:lpstr>
      <vt:lpstr>Arial</vt:lpstr>
      <vt:lpstr>Broadway</vt:lpstr>
      <vt:lpstr>Calibri</vt:lpstr>
      <vt:lpstr>Century Gothic</vt:lpstr>
      <vt:lpstr>Times New Roman</vt:lpstr>
      <vt:lpstr>Tw Cen MT</vt:lpstr>
      <vt:lpstr>Wingdings</vt:lpstr>
      <vt:lpstr>1_Office Theme</vt:lpstr>
      <vt:lpstr>2_Office Theme</vt:lpstr>
      <vt:lpstr>Describing people and talking about what they do</vt:lpstr>
      <vt:lpstr>Un día largo </vt:lpstr>
      <vt:lpstr>Un día largo </vt:lpstr>
      <vt:lpstr>Fonética</vt:lpstr>
      <vt:lpstr>Vocabulario</vt:lpstr>
      <vt:lpstr>Talking about ‘you’ Estar in 2nd person singular &amp; plural</vt:lpstr>
      <vt:lpstr>Talking about what’s happening now:  Present continuous: –ar , –er and –ir verbs</vt:lpstr>
      <vt:lpstr>Actividades en casa</vt:lpstr>
      <vt:lpstr>Doing something to ‘herself’/’himself’: Reflexive pronoun ‘se’</vt:lpstr>
      <vt:lpstr>Lee unas frases sobre las actividades de Lucía durante el fin de semana. ¿Cuál es la opción correcta? Escucha y comprueba. </vt:lpstr>
      <vt:lpstr>Saying who or what receives the action  using ‘los’ &amp; ‘las’ in object-first sentences</vt:lpstr>
      <vt:lpstr>Daniel va de compras</vt:lpstr>
      <vt:lpstr>Daniel va de compras</vt:lpstr>
      <vt:lpstr>Deberes</vt:lpstr>
      <vt:lpstr>Weekend activities</vt:lpstr>
      <vt:lpstr>Vocabulario</vt:lpstr>
      <vt:lpstr>Vocabulario 1/7</vt:lpstr>
      <vt:lpstr>Vocabulario 2/7</vt:lpstr>
      <vt:lpstr>Vocabulario 3/7</vt:lpstr>
      <vt:lpstr>Vocabulario 4/7</vt:lpstr>
      <vt:lpstr>Vocabulario 5/7</vt:lpstr>
      <vt:lpstr>Vocabulario 6/7</vt:lpstr>
      <vt:lpstr>Vocabulario 7/7</vt:lpstr>
      <vt:lpstr>Fonética</vt:lpstr>
      <vt:lpstr>Saying who is affected by an action Indirect object pronouns ‘le’ and ‘les’</vt:lpstr>
      <vt:lpstr>Saying who is affected by an action Object pronouns ‘me’ and ‘te’</vt:lpstr>
      <vt:lpstr>¿Qué hace Diego los sábados?</vt:lpstr>
      <vt:lpstr>Saying how things make people feel Verbs like gustar</vt:lpstr>
      <vt:lpstr>Daniel tiene una amiga en Madrid.  Él le pregunta sobre esta ciudad. ¿Cómo termina la frase? Lee y marca la opción correcta. </vt:lpstr>
      <vt:lpstr>Lucía habla con Ana. Las dos preparan unas cosas. Lee y escucha el diálogo. Debes decir otras palabras posibles.</vt:lpstr>
      <vt:lpstr>Ahora intenta completar este diálogo en español:</vt:lpstr>
      <vt:lpstr>Ahora intenta completar este diálogo en español:</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Mollie Bentley-Smith</cp:lastModifiedBy>
  <cp:revision>199</cp:revision>
  <dcterms:created xsi:type="dcterms:W3CDTF">2020-06-12T19:18:08Z</dcterms:created>
  <dcterms:modified xsi:type="dcterms:W3CDTF">2022-08-12T12:54:37Z</dcterms:modified>
</cp:coreProperties>
</file>